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57" r:id="rId3"/>
    <p:sldId id="258" r:id="rId4"/>
    <p:sldId id="259" r:id="rId5"/>
    <p:sldId id="260" r:id="rId6"/>
    <p:sldId id="275" r:id="rId7"/>
    <p:sldId id="274"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C1A335-0D8E-4AE9-BBFE-7CFC03630368}" type="datetimeFigureOut">
              <a:rPr lang="en-US" smtClean="0"/>
              <a:pPr/>
              <a:t>7/30/2014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3B333-D1A1-4F1F-9EC2-69B069EF56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0CD7B8-F71A-4BBE-ABEA-4CE3E3A50D87}" type="datetime1">
              <a:rPr lang="en-US" smtClean="0"/>
              <a:pPr/>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A5769-F537-4591-BAE1-BE3671C7F586}" type="datetime1">
              <a:rPr lang="en-US" smtClean="0"/>
              <a:pPr/>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D3602-E0F0-4415-AFD5-7A136B03EA24}" type="datetime1">
              <a:rPr lang="en-US" smtClean="0"/>
              <a:pPr/>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1889E5-A59A-4C74-B99A-0821A7D47D18}" type="datetime1">
              <a:rPr lang="en-US" smtClean="0"/>
              <a:pPr/>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D69AE-238A-4C00-8A46-97E1A7BA7E8B}" type="datetime1">
              <a:rPr lang="en-US" smtClean="0"/>
              <a:pPr/>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F16B35-1165-4939-8418-35C791F3F541}" type="datetime1">
              <a:rPr lang="en-US" smtClean="0"/>
              <a:pPr/>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9C8D06-6DCC-4898-A439-DA7CB75BD563}" type="datetime1">
              <a:rPr lang="en-US" smtClean="0"/>
              <a:pPr/>
              <a:t>7/30/2014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17D96-B2D8-4452-A783-AF4A20BB9A22}" type="datetime1">
              <a:rPr lang="en-US" smtClean="0"/>
              <a:pPr/>
              <a:t>7/30/2014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F000A-CF6E-4864-924E-CD84688124C5}" type="datetime1">
              <a:rPr lang="en-US" smtClean="0"/>
              <a:pPr/>
              <a:t>7/30/2014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02DD6-8E3D-49E1-8D5B-4701074A1AF5}" type="datetime1">
              <a:rPr lang="en-US" smtClean="0"/>
              <a:pPr/>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069D0-5B91-4E0F-B469-3348ACAD9C07}" type="datetime1">
              <a:rPr lang="en-US" smtClean="0"/>
              <a:pPr/>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151FE-AFB5-4AA3-A73A-0250062429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3F04B-C7A9-4E9D-A36D-4AC6FC1746E5}" type="datetime1">
              <a:rPr lang="en-US" smtClean="0"/>
              <a:pPr/>
              <a:t>7/30/2014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151FE-AFB5-4AA3-A73A-0250062429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Borderline_intellectual_functionin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752600"/>
            <a:ext cx="8608243" cy="830997"/>
          </a:xfrm>
          <a:prstGeom prst="rect">
            <a:avLst/>
          </a:prstGeom>
        </p:spPr>
        <p:txBody>
          <a:bodyPr wrap="square">
            <a:spAutoFit/>
          </a:bodyPr>
          <a:lstStyle/>
          <a:p>
            <a:r>
              <a:rPr lang="en-US" sz="4800" b="1" dirty="0" smtClean="0"/>
              <a:t>MENTAL RETARDATION</a:t>
            </a:r>
            <a:endParaRPr lang="en-US" sz="4800" dirty="0"/>
          </a:p>
        </p:txBody>
      </p:sp>
      <p:sp>
        <p:nvSpPr>
          <p:cNvPr id="3" name="Slide Number Placeholder 2"/>
          <p:cNvSpPr>
            <a:spLocks noGrp="1"/>
          </p:cNvSpPr>
          <p:nvPr>
            <p:ph type="sldNum" sz="quarter" idx="12"/>
          </p:nvPr>
        </p:nvSpPr>
        <p:spPr/>
        <p:txBody>
          <a:bodyPr/>
          <a:lstStyle/>
          <a:p>
            <a:fld id="{5B7151FE-AFB5-4AA3-A73A-025006242975}"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686800" cy="5016758"/>
          </a:xfrm>
          <a:prstGeom prst="rect">
            <a:avLst/>
          </a:prstGeom>
        </p:spPr>
        <p:txBody>
          <a:bodyPr wrap="square">
            <a:spAutoFit/>
          </a:bodyPr>
          <a:lstStyle/>
          <a:p>
            <a:r>
              <a:rPr lang="en-US" sz="4000" b="1" dirty="0"/>
              <a:t>In addition to the formal diagnostic criteria, children with MR don’t expect to succeed, set </a:t>
            </a:r>
            <a:r>
              <a:rPr lang="en-US" sz="4000" b="1" dirty="0" smtClean="0"/>
              <a:t>low personal </a:t>
            </a:r>
            <a:r>
              <a:rPr lang="en-US" sz="4000" b="1" dirty="0"/>
              <a:t>goals, and quit early rather than struggle with tasks.</a:t>
            </a:r>
          </a:p>
          <a:p>
            <a:r>
              <a:rPr lang="en-US" sz="4000" b="1" dirty="0"/>
              <a:t>Teachers often expect little from them and don’t urge them to try in reading, writing, </a:t>
            </a:r>
            <a:r>
              <a:rPr lang="en-US" sz="4000" b="1" dirty="0" smtClean="0"/>
              <a:t>and problem </a:t>
            </a:r>
            <a:r>
              <a:rPr lang="en-US" sz="4000" b="1" dirty="0"/>
              <a:t>solving.</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696200" cy="6247864"/>
          </a:xfrm>
          <a:prstGeom prst="rect">
            <a:avLst/>
          </a:prstGeom>
        </p:spPr>
        <p:txBody>
          <a:bodyPr wrap="square">
            <a:spAutoFit/>
          </a:bodyPr>
          <a:lstStyle/>
          <a:p>
            <a:r>
              <a:rPr lang="en-US" sz="4000" b="1" dirty="0"/>
              <a:t>Prevalence</a:t>
            </a:r>
          </a:p>
          <a:p>
            <a:r>
              <a:rPr lang="en-US" sz="3600" b="1" dirty="0"/>
              <a:t>Between 1% and 3% of the population meet the criteria for Mental Retardation</a:t>
            </a:r>
          </a:p>
          <a:p>
            <a:r>
              <a:rPr lang="en-US" sz="3600" b="1" dirty="0"/>
              <a:t>Slightly more males than females with MR</a:t>
            </a:r>
          </a:p>
          <a:p>
            <a:r>
              <a:rPr lang="en-US" sz="3600" b="1" dirty="0"/>
              <a:t>Mild MR identified more in low SES and some minority groups, especially </a:t>
            </a:r>
            <a:r>
              <a:rPr lang="en-US" sz="3600" b="1" dirty="0" smtClean="0"/>
              <a:t>the impoverished</a:t>
            </a:r>
            <a:r>
              <a:rPr lang="en-US" sz="3600" b="1" dirty="0"/>
              <a:t>. </a:t>
            </a:r>
            <a:endParaRPr lang="en-US" sz="3600" b="1" dirty="0" smtClean="0"/>
          </a:p>
          <a:p>
            <a:r>
              <a:rPr lang="en-US" sz="3600" b="1" dirty="0" smtClean="0"/>
              <a:t>No </a:t>
            </a:r>
            <a:r>
              <a:rPr lang="en-US" sz="3600" b="1" dirty="0"/>
              <a:t>such differences with severe or profound MR</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6186309"/>
          </a:xfrm>
          <a:prstGeom prst="rect">
            <a:avLst/>
          </a:prstGeom>
        </p:spPr>
        <p:txBody>
          <a:bodyPr wrap="square">
            <a:spAutoFit/>
          </a:bodyPr>
          <a:lstStyle/>
          <a:p>
            <a:r>
              <a:rPr lang="en-US" sz="3600" b="1" dirty="0"/>
              <a:t>Course</a:t>
            </a:r>
          </a:p>
          <a:p>
            <a:r>
              <a:rPr lang="en-US" sz="3600" b="1" dirty="0"/>
              <a:t> Outlook is good for many with mild MR or Cultural-familial Retardation. In </a:t>
            </a:r>
            <a:r>
              <a:rPr lang="en-US" sz="3600" b="1" dirty="0" smtClean="0"/>
              <a:t>non-academic settings </a:t>
            </a:r>
            <a:r>
              <a:rPr lang="en-US" sz="3600" b="1" dirty="0"/>
              <a:t>they can function acceptably and are not considered retarded.</a:t>
            </a:r>
          </a:p>
          <a:p>
            <a:r>
              <a:rPr lang="en-US" sz="3600" b="1" dirty="0"/>
              <a:t> Appropriate training and opportunities must be provided</a:t>
            </a:r>
          </a:p>
          <a:p>
            <a:r>
              <a:rPr lang="en-US" sz="3600" b="1" dirty="0" smtClean="0"/>
              <a:t> Severe and profound MR, Organic Retardation, is lifelong, and biologically based.</a:t>
            </a:r>
            <a:endParaRPr lang="en-US" sz="3600" b="1" dirty="0"/>
          </a:p>
        </p:txBody>
      </p:sp>
      <p:sp>
        <p:nvSpPr>
          <p:cNvPr id="3" name="Slide Number Placeholder 2"/>
          <p:cNvSpPr>
            <a:spLocks noGrp="1"/>
          </p:cNvSpPr>
          <p:nvPr>
            <p:ph type="sldNum" sz="quarter" idx="12"/>
          </p:nvPr>
        </p:nvSpPr>
        <p:spPr/>
        <p:txBody>
          <a:bodyPr/>
          <a:lstStyle/>
          <a:p>
            <a:fld id="{5B7151FE-AFB5-4AA3-A73A-02500624297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610600" cy="3416320"/>
          </a:xfrm>
          <a:prstGeom prst="rect">
            <a:avLst/>
          </a:prstGeom>
        </p:spPr>
        <p:txBody>
          <a:bodyPr wrap="square">
            <a:spAutoFit/>
          </a:bodyPr>
          <a:lstStyle/>
          <a:p>
            <a:pPr>
              <a:buFont typeface="Arial" pitchFamily="34" charset="0"/>
              <a:buChar char="•"/>
            </a:pPr>
            <a:r>
              <a:rPr lang="en-US" sz="3600" b="1" dirty="0" smtClean="0"/>
              <a:t>Many </a:t>
            </a:r>
            <a:r>
              <a:rPr lang="en-US" sz="3600" b="1" dirty="0"/>
              <a:t>people with MR are living longer</a:t>
            </a:r>
            <a:r>
              <a:rPr lang="en-US" sz="3600" b="1" dirty="0" smtClean="0"/>
              <a:t>;</a:t>
            </a:r>
          </a:p>
          <a:p>
            <a:pPr>
              <a:buFont typeface="Arial" pitchFamily="34" charset="0"/>
              <a:buChar char="•"/>
            </a:pPr>
            <a:r>
              <a:rPr lang="en-US" sz="3600" b="1" dirty="0" smtClean="0"/>
              <a:t> </a:t>
            </a:r>
            <a:r>
              <a:rPr lang="en-US" sz="3600" b="1" dirty="0"/>
              <a:t>Down Syndrome patients live up to the mid-50s </a:t>
            </a:r>
            <a:r>
              <a:rPr lang="en-US" sz="3600" b="1" dirty="0" smtClean="0"/>
              <a:t>on average</a:t>
            </a:r>
          </a:p>
          <a:p>
            <a:pPr>
              <a:buFont typeface="Arial" pitchFamily="34" charset="0"/>
              <a:buChar char="•"/>
            </a:pPr>
            <a:r>
              <a:rPr lang="en-US" sz="3600" b="1" dirty="0" smtClean="0"/>
              <a:t>Issue </a:t>
            </a:r>
            <a:r>
              <a:rPr lang="en-US" sz="3600" b="1" dirty="0"/>
              <a:t>of their care in later years, when some decline cognitively due to gene damage </a:t>
            </a:r>
            <a:r>
              <a:rPr lang="en-US" sz="3600" b="1" dirty="0" smtClean="0"/>
              <a:t>in those </a:t>
            </a:r>
            <a:r>
              <a:rPr lang="en-US" sz="3600" b="1" dirty="0"/>
              <a:t>with Down Syndrome</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8077200" cy="5509200"/>
          </a:xfrm>
          <a:prstGeom prst="rect">
            <a:avLst/>
          </a:prstGeom>
        </p:spPr>
        <p:txBody>
          <a:bodyPr wrap="square">
            <a:spAutoFit/>
          </a:bodyPr>
          <a:lstStyle/>
          <a:p>
            <a:r>
              <a:rPr lang="en-US" sz="3200" b="1" dirty="0"/>
              <a:t>Causes</a:t>
            </a:r>
          </a:p>
          <a:p>
            <a:pPr>
              <a:buFont typeface="Arial" pitchFamily="34" charset="0"/>
              <a:buChar char="•"/>
            </a:pPr>
            <a:r>
              <a:rPr lang="en-US" sz="3200" b="1" dirty="0"/>
              <a:t> Mild MR is more influenced by cultural and family environment</a:t>
            </a:r>
          </a:p>
          <a:p>
            <a:pPr>
              <a:buFont typeface="Arial" pitchFamily="34" charset="0"/>
              <a:buChar char="•"/>
            </a:pPr>
            <a:r>
              <a:rPr lang="en-US" sz="3200" b="1" dirty="0"/>
              <a:t> More severe MR is more likely to stem from genetic and other organic factors</a:t>
            </a:r>
          </a:p>
          <a:p>
            <a:pPr>
              <a:buFont typeface="Arial" pitchFamily="34" charset="0"/>
              <a:buChar char="•"/>
            </a:pPr>
            <a:r>
              <a:rPr lang="en-US" sz="3200" b="1" dirty="0"/>
              <a:t> Overwhelming evidence that both genetic and </a:t>
            </a:r>
            <a:r>
              <a:rPr lang="en-US" sz="3200" b="1" dirty="0" smtClean="0"/>
              <a:t>non-genetic </a:t>
            </a:r>
            <a:r>
              <a:rPr lang="en-US" sz="3200" b="1" dirty="0"/>
              <a:t>factors powerfully affect</a:t>
            </a:r>
          </a:p>
          <a:p>
            <a:r>
              <a:rPr lang="en-US" sz="3200" b="1" dirty="0"/>
              <a:t>intelligence. </a:t>
            </a:r>
            <a:endParaRPr lang="en-US" sz="3200" b="1" dirty="0" smtClean="0"/>
          </a:p>
          <a:p>
            <a:pPr>
              <a:buFont typeface="Arial" pitchFamily="34" charset="0"/>
              <a:buChar char="•"/>
            </a:pPr>
            <a:r>
              <a:rPr lang="en-US" sz="3200" b="1" dirty="0" smtClean="0"/>
              <a:t>Heritability </a:t>
            </a:r>
            <a:r>
              <a:rPr lang="en-US" sz="3200" b="1" dirty="0"/>
              <a:t>of intelligence is around 50%  </a:t>
            </a:r>
            <a:endParaRPr lang="en-US" sz="3200" b="1" dirty="0" smtClean="0"/>
          </a:p>
          <a:p>
            <a:pPr>
              <a:buFont typeface="Arial" pitchFamily="34" charset="0"/>
              <a:buChar char="•"/>
            </a:pPr>
            <a:r>
              <a:rPr lang="en-US" sz="3200" b="1" dirty="0" smtClean="0"/>
              <a:t>So </a:t>
            </a:r>
            <a:r>
              <a:rPr lang="en-US" sz="3200" b="1" dirty="0"/>
              <a:t>intelligence is about 50% due to</a:t>
            </a:r>
          </a:p>
          <a:p>
            <a:r>
              <a:rPr lang="en-US" sz="3200" b="1" dirty="0"/>
              <a:t>environmental factors</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5078313"/>
          </a:xfrm>
          <a:prstGeom prst="rect">
            <a:avLst/>
          </a:prstGeom>
        </p:spPr>
        <p:txBody>
          <a:bodyPr wrap="square">
            <a:spAutoFit/>
          </a:bodyPr>
          <a:lstStyle/>
          <a:p>
            <a:r>
              <a:rPr lang="en-US" sz="3600" b="1" dirty="0"/>
              <a:t>Prenatal Development</a:t>
            </a:r>
          </a:p>
          <a:p>
            <a:r>
              <a:rPr lang="en-US" sz="3600" b="1" dirty="0" smtClean="0"/>
              <a:t>Alcohol</a:t>
            </a:r>
            <a:r>
              <a:rPr lang="en-US" sz="3600" b="1" dirty="0"/>
              <a:t>. Fetal Alcohol Syndrome or milder fetal alcohol symptoms. Effects</a:t>
            </a:r>
          </a:p>
          <a:p>
            <a:r>
              <a:rPr lang="en-US" sz="3600" b="1" dirty="0"/>
              <a:t>range from very subtle to obvious physical defects and mental retardation</a:t>
            </a:r>
            <a:r>
              <a:rPr lang="en-US" sz="3600" b="1" dirty="0" smtClean="0"/>
              <a:t>.</a:t>
            </a:r>
            <a:r>
              <a:rPr lang="en-US" sz="3600" dirty="0"/>
              <a:t> </a:t>
            </a:r>
            <a:endParaRPr lang="en-US" sz="3600" dirty="0" smtClean="0"/>
          </a:p>
          <a:p>
            <a:r>
              <a:rPr lang="en-US" sz="3600" b="1" dirty="0"/>
              <a:t>I</a:t>
            </a:r>
            <a:r>
              <a:rPr lang="en-US" sz="3600" b="1" dirty="0" smtClean="0"/>
              <a:t>llicit </a:t>
            </a:r>
            <a:r>
              <a:rPr lang="en-US" sz="3600" b="1" dirty="0"/>
              <a:t>drugs </a:t>
            </a:r>
            <a:r>
              <a:rPr lang="en-US" sz="3600" b="1" dirty="0" smtClean="0"/>
              <a:t>Fetal addiction, nutritional insufficiency. Rubella</a:t>
            </a:r>
            <a:r>
              <a:rPr lang="en-US" sz="3600" b="1" dirty="0"/>
              <a:t>, syphilis, herpes.</a:t>
            </a:r>
          </a:p>
          <a:p>
            <a:r>
              <a:rPr lang="en-US" sz="3600" b="1" dirty="0"/>
              <a:t>Untreated maternal high blood pressure or diabetes</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915400" cy="2308324"/>
          </a:xfrm>
          <a:prstGeom prst="rect">
            <a:avLst/>
          </a:prstGeom>
        </p:spPr>
        <p:txBody>
          <a:bodyPr wrap="square">
            <a:spAutoFit/>
          </a:bodyPr>
          <a:lstStyle/>
          <a:p>
            <a:r>
              <a:rPr lang="en-US" sz="3600" b="1" dirty="0" smtClean="0"/>
              <a:t>Infancy and Childhood</a:t>
            </a:r>
            <a:endParaRPr lang="en-US" sz="3600" b="1" dirty="0"/>
          </a:p>
          <a:p>
            <a:r>
              <a:rPr lang="en-US" sz="3600" b="1" dirty="0"/>
              <a:t> Perinatal factors include hypoxia, intracranial </a:t>
            </a:r>
            <a:r>
              <a:rPr lang="en-US" sz="3600" b="1" dirty="0" smtClean="0"/>
              <a:t>hemorrhage </a:t>
            </a:r>
            <a:r>
              <a:rPr lang="en-US" sz="3600" b="1" dirty="0"/>
              <a:t>Injuries such as: Shaken Baby Syndrome can lead to brain injury and MR</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6740307"/>
          </a:xfrm>
          <a:prstGeom prst="rect">
            <a:avLst/>
          </a:prstGeom>
        </p:spPr>
        <p:txBody>
          <a:bodyPr wrap="square">
            <a:spAutoFit/>
          </a:bodyPr>
          <a:lstStyle/>
          <a:p>
            <a:r>
              <a:rPr lang="en-US" sz="4400" b="1" dirty="0"/>
              <a:t>Prevention</a:t>
            </a:r>
          </a:p>
          <a:p>
            <a:r>
              <a:rPr lang="en-US" sz="3600" b="1" dirty="0"/>
              <a:t>Adequate prenatal care for all mothers prevents many conditions that result </a:t>
            </a:r>
            <a:r>
              <a:rPr lang="en-US" sz="3600" b="1" dirty="0" smtClean="0"/>
              <a:t>in MR</a:t>
            </a:r>
            <a:endParaRPr lang="en-US" sz="3600" b="1" dirty="0"/>
          </a:p>
          <a:p>
            <a:r>
              <a:rPr lang="en-US" sz="3600" b="1" dirty="0"/>
              <a:t>Informing parents of the genetic basis for some types of MR</a:t>
            </a:r>
          </a:p>
          <a:p>
            <a:r>
              <a:rPr lang="en-US" sz="3600" b="1" dirty="0"/>
              <a:t>Effective prevention and treatment programs for maternal substance use </a:t>
            </a:r>
            <a:r>
              <a:rPr lang="en-US" sz="3600" b="1" dirty="0" smtClean="0"/>
              <a:t>and addiction </a:t>
            </a:r>
          </a:p>
          <a:p>
            <a:r>
              <a:rPr lang="en-US" sz="3600" b="1" dirty="0" smtClean="0"/>
              <a:t>Public </a:t>
            </a:r>
            <a:r>
              <a:rPr lang="en-US" sz="3600" b="1" dirty="0"/>
              <a:t>health ads to prevent pregnant women from smoking, drinking, doing unhealthy diets</a:t>
            </a:r>
          </a:p>
          <a:p>
            <a:r>
              <a:rPr lang="en-US" sz="3600" b="1" dirty="0"/>
              <a:t>and illicit drugs</a:t>
            </a:r>
          </a:p>
          <a:p>
            <a:r>
              <a:rPr lang="en-US" sz="3600" b="1" dirty="0"/>
              <a:t> Parenting instruction for all new parents</a:t>
            </a:r>
          </a:p>
          <a:p>
            <a:r>
              <a:rPr lang="en-US" sz="3200" b="1" dirty="0"/>
              <a:t> </a:t>
            </a:r>
          </a:p>
        </p:txBody>
      </p:sp>
      <p:sp>
        <p:nvSpPr>
          <p:cNvPr id="3" name="Slide Number Placeholder 2"/>
          <p:cNvSpPr>
            <a:spLocks noGrp="1"/>
          </p:cNvSpPr>
          <p:nvPr>
            <p:ph type="sldNum" sz="quarter" idx="12"/>
          </p:nvPr>
        </p:nvSpPr>
        <p:spPr/>
        <p:txBody>
          <a:bodyPr/>
          <a:lstStyle/>
          <a:p>
            <a:fld id="{5B7151FE-AFB5-4AA3-A73A-025006242975}"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B7151FE-AFB5-4AA3-A73A-025006242975}"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543800" cy="3785652"/>
          </a:xfrm>
          <a:prstGeom prst="rect">
            <a:avLst/>
          </a:prstGeom>
        </p:spPr>
        <p:txBody>
          <a:bodyPr wrap="square">
            <a:spAutoFit/>
          </a:bodyPr>
          <a:lstStyle/>
          <a:p>
            <a:pPr>
              <a:buFont typeface="Arial" pitchFamily="34" charset="0"/>
              <a:buChar char="•"/>
            </a:pPr>
            <a:r>
              <a:rPr lang="en-US" sz="4000" b="1" i="1" dirty="0"/>
              <a:t>People with mental retardation were once teased and tormented.</a:t>
            </a:r>
          </a:p>
          <a:p>
            <a:pPr>
              <a:buFont typeface="Arial" pitchFamily="34" charset="0"/>
              <a:buChar char="•"/>
            </a:pPr>
            <a:r>
              <a:rPr lang="en-US" sz="4000" b="1" i="1" dirty="0"/>
              <a:t>Considered amusing, they were impersonated by court jesters and </a:t>
            </a:r>
            <a:r>
              <a:rPr lang="en-US" sz="4000" b="1" i="1" dirty="0" smtClean="0"/>
              <a:t>comic entertainers.</a:t>
            </a:r>
          </a:p>
          <a:p>
            <a:pPr>
              <a:buFont typeface="Arial" pitchFamily="34" charset="0"/>
              <a:buChar char="•"/>
            </a:pPr>
            <a:r>
              <a:rPr lang="en-US" sz="4000" b="1" i="1" dirty="0" smtClean="0"/>
              <a:t>People </a:t>
            </a:r>
            <a:r>
              <a:rPr lang="en-US" sz="4000" b="1" i="1" dirty="0"/>
              <a:t>laughed at them.</a:t>
            </a:r>
            <a:endParaRPr lang="en-US" sz="4000" b="1" dirty="0"/>
          </a:p>
        </p:txBody>
      </p:sp>
      <p:sp>
        <p:nvSpPr>
          <p:cNvPr id="3" name="Slide Number Placeholder 2"/>
          <p:cNvSpPr>
            <a:spLocks noGrp="1"/>
          </p:cNvSpPr>
          <p:nvPr>
            <p:ph type="sldNum" sz="quarter" idx="12"/>
          </p:nvPr>
        </p:nvSpPr>
        <p:spPr/>
        <p:txBody>
          <a:bodyPr/>
          <a:lstStyle/>
          <a:p>
            <a:fld id="{5B7151FE-AFB5-4AA3-A73A-025006242975}"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077200" cy="4401205"/>
          </a:xfrm>
          <a:prstGeom prst="rect">
            <a:avLst/>
          </a:prstGeom>
        </p:spPr>
        <p:txBody>
          <a:bodyPr wrap="square">
            <a:spAutoFit/>
          </a:bodyPr>
          <a:lstStyle/>
          <a:p>
            <a:pPr>
              <a:buFont typeface="Arial" pitchFamily="34" charset="0"/>
              <a:buChar char="•"/>
            </a:pPr>
            <a:r>
              <a:rPr lang="en-US" sz="4000" b="1" i="1" dirty="0"/>
              <a:t>Some terms applied to them were:</a:t>
            </a:r>
          </a:p>
          <a:p>
            <a:pPr>
              <a:buFont typeface="Arial" pitchFamily="34" charset="0"/>
              <a:buChar char="•"/>
            </a:pPr>
            <a:r>
              <a:rPr lang="en-US" sz="4000" b="1" i="1" dirty="0"/>
              <a:t>Idiots</a:t>
            </a:r>
          </a:p>
          <a:p>
            <a:pPr>
              <a:buFont typeface="Arial" pitchFamily="34" charset="0"/>
              <a:buChar char="•"/>
            </a:pPr>
            <a:r>
              <a:rPr lang="en-US" sz="4000" b="1" i="1" dirty="0"/>
              <a:t>Morons</a:t>
            </a:r>
          </a:p>
          <a:p>
            <a:pPr>
              <a:buFont typeface="Arial" pitchFamily="34" charset="0"/>
              <a:buChar char="•"/>
            </a:pPr>
            <a:r>
              <a:rPr lang="en-US" sz="4000" b="1" i="1" dirty="0"/>
              <a:t>Mental Defectives</a:t>
            </a:r>
          </a:p>
          <a:p>
            <a:pPr>
              <a:buFont typeface="Arial" pitchFamily="34" charset="0"/>
              <a:buChar char="•"/>
            </a:pPr>
            <a:r>
              <a:rPr lang="en-US" sz="4000" b="1" i="1" dirty="0"/>
              <a:t>Feeble-minded</a:t>
            </a:r>
          </a:p>
          <a:p>
            <a:pPr>
              <a:buFont typeface="Arial" pitchFamily="34" charset="0"/>
              <a:buChar char="•"/>
            </a:pPr>
            <a:r>
              <a:rPr lang="en-US" sz="4000" b="1" i="1" dirty="0"/>
              <a:t>Fools</a:t>
            </a:r>
          </a:p>
          <a:p>
            <a:pPr>
              <a:buFont typeface="Arial" pitchFamily="34" charset="0"/>
              <a:buChar char="•"/>
            </a:pPr>
            <a:r>
              <a:rPr lang="en-US" sz="4000" b="1" i="1" dirty="0"/>
              <a:t>Evolutionary </a:t>
            </a:r>
            <a:r>
              <a:rPr lang="en-US" sz="4000" b="1" i="1" dirty="0" smtClean="0"/>
              <a:t>Degenerates</a:t>
            </a:r>
          </a:p>
        </p:txBody>
      </p:sp>
      <p:sp>
        <p:nvSpPr>
          <p:cNvPr id="3" name="Slide Number Placeholder 2"/>
          <p:cNvSpPr>
            <a:spLocks noGrp="1"/>
          </p:cNvSpPr>
          <p:nvPr>
            <p:ph type="sldNum" sz="quarter" idx="12"/>
          </p:nvPr>
        </p:nvSpPr>
        <p:spPr/>
        <p:txBody>
          <a:bodyPr/>
          <a:lstStyle/>
          <a:p>
            <a:fld id="{5B7151FE-AFB5-4AA3-A73A-025006242975}"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6247864"/>
          </a:xfrm>
          <a:prstGeom prst="rect">
            <a:avLst/>
          </a:prstGeom>
        </p:spPr>
        <p:txBody>
          <a:bodyPr wrap="square">
            <a:spAutoFit/>
          </a:bodyPr>
          <a:lstStyle/>
          <a:p>
            <a:pPr>
              <a:buFont typeface="Arial" pitchFamily="34" charset="0"/>
              <a:buChar char="•"/>
            </a:pPr>
            <a:r>
              <a:rPr lang="en-US" sz="4000" b="1" i="1" dirty="0"/>
              <a:t>Some religious authorities even considered them “changelings,” possessed by </a:t>
            </a:r>
            <a:r>
              <a:rPr lang="en-US" sz="4000" b="1" i="1" dirty="0" smtClean="0"/>
              <a:t>the Devil.</a:t>
            </a:r>
          </a:p>
          <a:p>
            <a:pPr>
              <a:buFont typeface="Arial" pitchFamily="34" charset="0"/>
              <a:buChar char="•"/>
            </a:pPr>
            <a:r>
              <a:rPr lang="en-US" sz="4000" b="1" i="1" dirty="0" smtClean="0"/>
              <a:t>The </a:t>
            </a:r>
            <a:r>
              <a:rPr lang="en-US" sz="4000" b="1" i="1" dirty="0"/>
              <a:t>mildly retarded were kept at </a:t>
            </a:r>
            <a:r>
              <a:rPr lang="en-US" sz="4000" b="1" i="1" dirty="0" smtClean="0"/>
              <a:t>home</a:t>
            </a:r>
          </a:p>
          <a:p>
            <a:pPr>
              <a:buFont typeface="Arial" pitchFamily="34" charset="0"/>
              <a:buChar char="•"/>
            </a:pPr>
            <a:r>
              <a:rPr lang="en-US" sz="4000" b="1" i="1" dirty="0" smtClean="0"/>
              <a:t> </a:t>
            </a:r>
            <a:r>
              <a:rPr lang="en-US" sz="4000" b="1" i="1" dirty="0"/>
              <a:t>The more severely affected were</a:t>
            </a:r>
          </a:p>
          <a:p>
            <a:r>
              <a:rPr lang="en-US" sz="4000" b="1" i="1" dirty="0"/>
              <a:t>institutionalized, often in dreadful </a:t>
            </a:r>
            <a:r>
              <a:rPr lang="en-US" sz="4000" b="1" i="1" dirty="0" smtClean="0"/>
              <a:t>conditions</a:t>
            </a:r>
          </a:p>
          <a:p>
            <a:pPr>
              <a:buFont typeface="Arial" pitchFamily="34" charset="0"/>
              <a:buChar char="•"/>
            </a:pPr>
            <a:r>
              <a:rPr lang="en-US" sz="4000" b="1" i="1" dirty="0" smtClean="0"/>
              <a:t>Today </a:t>
            </a:r>
            <a:r>
              <a:rPr lang="en-US" sz="4000" b="1" i="1" dirty="0"/>
              <a:t>they receive better care and respect, but some stigma remains.</a:t>
            </a:r>
            <a:endParaRPr lang="en-US" sz="4000" b="1" dirty="0"/>
          </a:p>
        </p:txBody>
      </p:sp>
      <p:sp>
        <p:nvSpPr>
          <p:cNvPr id="3" name="Slide Number Placeholder 2"/>
          <p:cNvSpPr>
            <a:spLocks noGrp="1"/>
          </p:cNvSpPr>
          <p:nvPr>
            <p:ph type="sldNum" sz="quarter" idx="12"/>
          </p:nvPr>
        </p:nvSpPr>
        <p:spPr/>
        <p:txBody>
          <a:bodyPr/>
          <a:lstStyle/>
          <a:p>
            <a:fld id="{5B7151FE-AFB5-4AA3-A73A-025006242975}"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610600" cy="5632311"/>
          </a:xfrm>
          <a:prstGeom prst="rect">
            <a:avLst/>
          </a:prstGeom>
        </p:spPr>
        <p:txBody>
          <a:bodyPr wrap="square">
            <a:spAutoFit/>
          </a:bodyPr>
          <a:lstStyle/>
          <a:p>
            <a:r>
              <a:rPr lang="en-US" sz="4000" b="1" dirty="0"/>
              <a:t>Definitions of </a:t>
            </a:r>
            <a:r>
              <a:rPr lang="en-US" sz="4000" b="1" dirty="0" smtClean="0"/>
              <a:t>Mental </a:t>
            </a:r>
            <a:r>
              <a:rPr lang="en-US" sz="4000" b="1" dirty="0" smtClean="0"/>
              <a:t>retardation</a:t>
            </a:r>
            <a:r>
              <a:rPr lang="en-US" sz="4000" dirty="0" smtClean="0"/>
              <a:t> (MR) is a generalized disorder, characterized by significantly impaired cognitive functioning and deficits in two or more adaptive behaviors with onset before the age of 18. It has historically been defined as an Intelligence Quotient score under 70</a:t>
            </a:r>
            <a:r>
              <a:rPr lang="en-US" sz="4000" dirty="0" smtClean="0"/>
              <a:t>.</a:t>
            </a:r>
            <a:r>
              <a:rPr lang="en-US" sz="4000" u="sng" baseline="30000" dirty="0" smtClean="0"/>
              <a:t> </a:t>
            </a:r>
            <a:endParaRPr lang="en-US" sz="4000" dirty="0" smtClean="0"/>
          </a:p>
          <a:p>
            <a:endParaRPr lang="en-US" sz="4000" b="1" dirty="0"/>
          </a:p>
        </p:txBody>
      </p:sp>
      <p:sp>
        <p:nvSpPr>
          <p:cNvPr id="3" name="Slide Number Placeholder 2"/>
          <p:cNvSpPr>
            <a:spLocks noGrp="1"/>
          </p:cNvSpPr>
          <p:nvPr>
            <p:ph type="sldNum" sz="quarter" idx="12"/>
          </p:nvPr>
        </p:nvSpPr>
        <p:spPr/>
        <p:txBody>
          <a:bodyPr/>
          <a:lstStyle/>
          <a:p>
            <a:fld id="{5B7151FE-AFB5-4AA3-A73A-025006242975}"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B7151FE-AFB5-4AA3-A73A-025006242975}" type="slidenum">
              <a:rPr lang="en-US" smtClean="0"/>
              <a:pPr/>
              <a:t>6</a:t>
            </a:fld>
            <a:endParaRPr lang="en-US"/>
          </a:p>
        </p:txBody>
      </p:sp>
      <p:sp>
        <p:nvSpPr>
          <p:cNvPr id="3" name="Rectangle 2"/>
          <p:cNvSpPr/>
          <p:nvPr/>
        </p:nvSpPr>
        <p:spPr>
          <a:xfrm>
            <a:off x="762000" y="762000"/>
            <a:ext cx="7239000" cy="5016758"/>
          </a:xfrm>
          <a:prstGeom prst="rect">
            <a:avLst/>
          </a:prstGeom>
        </p:spPr>
        <p:txBody>
          <a:bodyPr wrap="square">
            <a:spAutoFit/>
          </a:bodyPr>
          <a:lstStyle/>
          <a:p>
            <a:r>
              <a:rPr lang="en-US" sz="3200" b="1" dirty="0" smtClean="0"/>
              <a:t>Mental retardation has become recognized as a disorder because:</a:t>
            </a:r>
          </a:p>
          <a:p>
            <a:r>
              <a:rPr lang="en-US" sz="3200" b="1" dirty="0" smtClean="0"/>
              <a:t>1. MR affects functioning in many aspects of everyday life</a:t>
            </a:r>
          </a:p>
          <a:p>
            <a:r>
              <a:rPr lang="en-US" sz="3200" b="1" dirty="0" smtClean="0"/>
              <a:t>2. Children with MR may appear physically different</a:t>
            </a:r>
          </a:p>
          <a:p>
            <a:r>
              <a:rPr lang="en-US" sz="3200" b="1" dirty="0" smtClean="0"/>
              <a:t>3. MR is a chronic condition, often apparent from early in life</a:t>
            </a:r>
          </a:p>
          <a:p>
            <a:r>
              <a:rPr lang="en-US" sz="3200" b="1" dirty="0" smtClean="0"/>
              <a:t>4. MR is world-wide; many families have a member with MR</a:t>
            </a:r>
            <a:endParaRPr lang="en-US" sz="3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B7151FE-AFB5-4AA3-A73A-025006242975}" type="slidenum">
              <a:rPr lang="en-US" smtClean="0"/>
              <a:pPr/>
              <a:t>7</a:t>
            </a:fld>
            <a:endParaRPr lang="en-US"/>
          </a:p>
        </p:txBody>
      </p:sp>
      <p:graphicFrame>
        <p:nvGraphicFramePr>
          <p:cNvPr id="3" name="Table 2"/>
          <p:cNvGraphicFramePr>
            <a:graphicFrameLocks noGrp="1"/>
          </p:cNvGraphicFramePr>
          <p:nvPr/>
        </p:nvGraphicFramePr>
        <p:xfrm>
          <a:off x="381000" y="304800"/>
          <a:ext cx="8534400" cy="6283452"/>
        </p:xfrm>
        <a:graphic>
          <a:graphicData uri="http://schemas.openxmlformats.org/drawingml/2006/table">
            <a:tbl>
              <a:tblPr/>
              <a:tblGrid>
                <a:gridCol w="4038600"/>
                <a:gridCol w="4495800"/>
              </a:tblGrid>
              <a:tr h="0">
                <a:tc>
                  <a:txBody>
                    <a:bodyPr/>
                    <a:lstStyle/>
                    <a:p>
                      <a:pPr marL="0" marR="0" algn="ctr">
                        <a:lnSpc>
                          <a:spcPct val="115000"/>
                        </a:lnSpc>
                        <a:spcBef>
                          <a:spcPts val="0"/>
                        </a:spcBef>
                        <a:spcAft>
                          <a:spcPts val="1000"/>
                        </a:spcAft>
                      </a:pPr>
                      <a:r>
                        <a:rPr lang="en-US" sz="3200" b="1" dirty="0">
                          <a:latin typeface="Calibri"/>
                          <a:ea typeface="Calibri"/>
                          <a:cs typeface="Times New Roman"/>
                        </a:rPr>
                        <a:t>Class</a:t>
                      </a: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a:latin typeface="Calibri"/>
                          <a:ea typeface="Calibri"/>
                          <a:cs typeface="Times New Roman"/>
                        </a:rPr>
                        <a:t>IQ</a:t>
                      </a:r>
                    </a:p>
                  </a:txBody>
                  <a:tcPr marL="9525" marR="9525" marT="9525" marB="9525" anchor="ctr">
                    <a:lnL>
                      <a:noFill/>
                    </a:lnL>
                    <a:lnR>
                      <a:noFill/>
                    </a:lnR>
                    <a:lnT>
                      <a:noFill/>
                    </a:lnT>
                    <a:lnB>
                      <a:noFill/>
                    </a:lnB>
                  </a:tcPr>
                </a:tc>
              </a:tr>
              <a:tr h="0">
                <a:tc>
                  <a:txBody>
                    <a:bodyPr/>
                    <a:lstStyle/>
                    <a:p>
                      <a:pPr marL="0" marR="0">
                        <a:lnSpc>
                          <a:spcPct val="115000"/>
                        </a:lnSpc>
                        <a:spcBef>
                          <a:spcPts val="0"/>
                        </a:spcBef>
                        <a:spcAft>
                          <a:spcPts val="1000"/>
                        </a:spcAft>
                      </a:pPr>
                      <a:r>
                        <a:rPr lang="en-US" sz="3200" b="1">
                          <a:latin typeface="Calibri"/>
                          <a:ea typeface="Calibri"/>
                          <a:cs typeface="Times New Roman"/>
                        </a:rPr>
                        <a:t>Profound mental retardation</a:t>
                      </a: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a:latin typeface="Calibri"/>
                          <a:ea typeface="Calibri"/>
                          <a:cs typeface="Times New Roman"/>
                        </a:rPr>
                        <a:t>Below 20</a:t>
                      </a:r>
                    </a:p>
                  </a:txBody>
                  <a:tcPr marL="9525" marR="9525" marT="9525" marB="9525" anchor="ctr">
                    <a:lnL>
                      <a:noFill/>
                    </a:lnL>
                    <a:lnR>
                      <a:noFill/>
                    </a:lnR>
                    <a:lnT>
                      <a:noFill/>
                    </a:lnT>
                    <a:lnB>
                      <a:noFill/>
                    </a:lnB>
                  </a:tcPr>
                </a:tc>
              </a:tr>
              <a:tr h="0">
                <a:tc>
                  <a:txBody>
                    <a:bodyPr/>
                    <a:lstStyle/>
                    <a:p>
                      <a:pPr marL="0" marR="0">
                        <a:lnSpc>
                          <a:spcPct val="115000"/>
                        </a:lnSpc>
                        <a:spcBef>
                          <a:spcPts val="0"/>
                        </a:spcBef>
                        <a:spcAft>
                          <a:spcPts val="1000"/>
                        </a:spcAft>
                      </a:pPr>
                      <a:r>
                        <a:rPr lang="en-US" sz="3200" b="1">
                          <a:latin typeface="Calibri"/>
                          <a:ea typeface="Calibri"/>
                          <a:cs typeface="Times New Roman"/>
                        </a:rPr>
                        <a:t>Severe mental retardation</a:t>
                      </a: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a:latin typeface="Calibri"/>
                          <a:ea typeface="Calibri"/>
                          <a:cs typeface="Times New Roman"/>
                        </a:rPr>
                        <a:t>20–34</a:t>
                      </a:r>
                    </a:p>
                  </a:txBody>
                  <a:tcPr marL="9525" marR="9525" marT="9525" marB="9525" anchor="ctr">
                    <a:lnL>
                      <a:noFill/>
                    </a:lnL>
                    <a:lnR>
                      <a:noFill/>
                    </a:lnR>
                    <a:lnT>
                      <a:noFill/>
                    </a:lnT>
                    <a:lnB>
                      <a:noFill/>
                    </a:lnB>
                  </a:tcPr>
                </a:tc>
              </a:tr>
              <a:tr h="0">
                <a:tc>
                  <a:txBody>
                    <a:bodyPr/>
                    <a:lstStyle/>
                    <a:p>
                      <a:pPr marL="0" marR="0">
                        <a:lnSpc>
                          <a:spcPct val="115000"/>
                        </a:lnSpc>
                        <a:spcBef>
                          <a:spcPts val="0"/>
                        </a:spcBef>
                        <a:spcAft>
                          <a:spcPts val="1000"/>
                        </a:spcAft>
                      </a:pPr>
                      <a:r>
                        <a:rPr lang="en-US" sz="3200" b="1">
                          <a:latin typeface="Calibri"/>
                          <a:ea typeface="Calibri"/>
                          <a:cs typeface="Times New Roman"/>
                        </a:rPr>
                        <a:t>Moderate mental retardation</a:t>
                      </a: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dirty="0">
                          <a:latin typeface="Calibri"/>
                          <a:ea typeface="Calibri"/>
                          <a:cs typeface="Times New Roman"/>
                        </a:rPr>
                        <a:t>35–49</a:t>
                      </a:r>
                    </a:p>
                  </a:txBody>
                  <a:tcPr marL="9525" marR="9525" marT="9525" marB="9525" anchor="ctr">
                    <a:lnL>
                      <a:noFill/>
                    </a:lnL>
                    <a:lnR>
                      <a:noFill/>
                    </a:lnR>
                    <a:lnT>
                      <a:noFill/>
                    </a:lnT>
                    <a:lnB>
                      <a:noFill/>
                    </a:lnB>
                  </a:tcPr>
                </a:tc>
              </a:tr>
              <a:tr h="0">
                <a:tc>
                  <a:txBody>
                    <a:bodyPr/>
                    <a:lstStyle/>
                    <a:p>
                      <a:pPr marL="0" marR="0">
                        <a:lnSpc>
                          <a:spcPct val="115000"/>
                        </a:lnSpc>
                        <a:spcBef>
                          <a:spcPts val="0"/>
                        </a:spcBef>
                        <a:spcAft>
                          <a:spcPts val="1000"/>
                        </a:spcAft>
                      </a:pPr>
                      <a:r>
                        <a:rPr lang="en-US" sz="3200" b="1">
                          <a:latin typeface="Calibri"/>
                          <a:ea typeface="Calibri"/>
                          <a:cs typeface="Times New Roman"/>
                        </a:rPr>
                        <a:t>Mild mental retardation</a:t>
                      </a: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a:latin typeface="Calibri"/>
                          <a:ea typeface="Calibri"/>
                          <a:cs typeface="Times New Roman"/>
                        </a:rPr>
                        <a:t>50–69</a:t>
                      </a:r>
                    </a:p>
                  </a:txBody>
                  <a:tcPr marL="9525" marR="9525" marT="9525" marB="9525" anchor="ctr">
                    <a:lnL>
                      <a:noFill/>
                    </a:lnL>
                    <a:lnR>
                      <a:noFill/>
                    </a:lnR>
                    <a:lnT>
                      <a:noFill/>
                    </a:lnT>
                    <a:lnB>
                      <a:noFill/>
                    </a:lnB>
                  </a:tcPr>
                </a:tc>
              </a:tr>
              <a:tr h="0">
                <a:tc>
                  <a:txBody>
                    <a:bodyPr/>
                    <a:lstStyle/>
                    <a:p>
                      <a:pPr marL="0" marR="0">
                        <a:lnSpc>
                          <a:spcPct val="115000"/>
                        </a:lnSpc>
                        <a:spcBef>
                          <a:spcPts val="0"/>
                        </a:spcBef>
                        <a:spcAft>
                          <a:spcPts val="1000"/>
                        </a:spcAft>
                      </a:pPr>
                      <a:r>
                        <a:rPr lang="en-US" sz="3200" b="1" u="sng" dirty="0">
                          <a:solidFill>
                            <a:srgbClr val="0000FF"/>
                          </a:solidFill>
                          <a:latin typeface="Calibri"/>
                          <a:ea typeface="Calibri"/>
                          <a:cs typeface="Times New Roman"/>
                          <a:hlinkClick r:id="rId2" tooltip="Borderline intellectual functioning"/>
                        </a:rPr>
                        <a:t>Borderline intellectual functioning</a:t>
                      </a:r>
                      <a:endParaRPr lang="en-US" sz="3200" b="1" dirty="0">
                        <a:latin typeface="Calibri"/>
                        <a:ea typeface="Calibri"/>
                        <a:cs typeface="Times New Roman"/>
                      </a:endParaRPr>
                    </a:p>
                  </a:txBody>
                  <a:tcPr marL="9525" marR="9525" marT="9525" marB="9525" anchor="ctr">
                    <a:lnL>
                      <a:noFill/>
                    </a:lnL>
                    <a:lnR>
                      <a:noFill/>
                    </a:lnR>
                    <a:lnT>
                      <a:noFill/>
                    </a:lnT>
                    <a:lnB>
                      <a:noFill/>
                    </a:lnB>
                  </a:tcPr>
                </a:tc>
                <a:tc>
                  <a:txBody>
                    <a:bodyPr/>
                    <a:lstStyle/>
                    <a:p>
                      <a:pPr marL="0" marR="0" algn="ctr">
                        <a:lnSpc>
                          <a:spcPct val="115000"/>
                        </a:lnSpc>
                        <a:spcBef>
                          <a:spcPts val="0"/>
                        </a:spcBef>
                        <a:spcAft>
                          <a:spcPts val="1000"/>
                        </a:spcAft>
                      </a:pPr>
                      <a:r>
                        <a:rPr lang="en-US" sz="3200" b="1" dirty="0">
                          <a:latin typeface="Calibri"/>
                          <a:ea typeface="Calibri"/>
                          <a:cs typeface="Times New Roman"/>
                        </a:rPr>
                        <a:t>70–84</a:t>
                      </a:r>
                    </a:p>
                  </a:txBody>
                  <a:tcPr marL="9525" marR="9525" marT="9525" marB="9525"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458200" cy="5262979"/>
          </a:xfrm>
          <a:prstGeom prst="rect">
            <a:avLst/>
          </a:prstGeom>
        </p:spPr>
        <p:txBody>
          <a:bodyPr wrap="square">
            <a:spAutoFit/>
          </a:bodyPr>
          <a:lstStyle/>
          <a:p>
            <a:r>
              <a:rPr lang="en-US" sz="2800" b="1" i="1" dirty="0"/>
              <a:t>Recognizing the limitations of relying on IQ alone, the DSM-IV-TR now includes a</a:t>
            </a:r>
          </a:p>
          <a:p>
            <a:r>
              <a:rPr lang="en-US" sz="2800" b="1" i="1" dirty="0"/>
              <a:t>definition nearly identical to the following definition by the AAMR</a:t>
            </a:r>
            <a:r>
              <a:rPr lang="en-US" sz="2800" b="1" i="1" dirty="0" smtClean="0"/>
              <a:t>.(</a:t>
            </a:r>
            <a:r>
              <a:rPr lang="en-US" sz="2800" b="1" i="1" dirty="0"/>
              <a:t>American Association for Mental Retardation)</a:t>
            </a:r>
          </a:p>
          <a:p>
            <a:r>
              <a:rPr lang="en-US" sz="2800" b="1" i="1" dirty="0"/>
              <a:t>MR must be present before age 18 years in all definitions</a:t>
            </a:r>
            <a:r>
              <a:rPr lang="en-US" sz="2800" b="1" i="1" dirty="0" smtClean="0"/>
              <a:t>.</a:t>
            </a:r>
            <a:r>
              <a:rPr lang="en-US" sz="2800" b="1" dirty="0"/>
              <a:t> The AAMR Definition of Mental Retardation</a:t>
            </a:r>
          </a:p>
          <a:p>
            <a:r>
              <a:rPr lang="en-US" sz="2800" b="1" dirty="0"/>
              <a:t>In addition to IQ, the AAMR definition considers many aspects of functioning, called</a:t>
            </a:r>
          </a:p>
          <a:p>
            <a:r>
              <a:rPr lang="en-US" sz="2800" b="1" dirty="0"/>
              <a:t>adaptive behavior.</a:t>
            </a:r>
          </a:p>
          <a:p>
            <a:r>
              <a:rPr lang="en-US" sz="2800" b="1" dirty="0"/>
              <a:t>The person must show significantly sub-average IQ (below about 70 IQ).</a:t>
            </a:r>
          </a:p>
        </p:txBody>
      </p:sp>
      <p:sp>
        <p:nvSpPr>
          <p:cNvPr id="3" name="Slide Number Placeholder 2"/>
          <p:cNvSpPr>
            <a:spLocks noGrp="1"/>
          </p:cNvSpPr>
          <p:nvPr>
            <p:ph type="sldNum" sz="quarter" idx="12"/>
          </p:nvPr>
        </p:nvSpPr>
        <p:spPr/>
        <p:txBody>
          <a:bodyPr/>
          <a:lstStyle/>
          <a:p>
            <a:fld id="{5B7151FE-AFB5-4AA3-A73A-025006242975}"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7693"/>
            <a:ext cx="8534400" cy="6740307"/>
          </a:xfrm>
          <a:prstGeom prst="rect">
            <a:avLst/>
          </a:prstGeom>
        </p:spPr>
        <p:txBody>
          <a:bodyPr wrap="square">
            <a:spAutoFit/>
          </a:bodyPr>
          <a:lstStyle/>
          <a:p>
            <a:r>
              <a:rPr lang="en-US" sz="3600" b="1" dirty="0"/>
              <a:t>Must also have limitations in a least 2 or more adaptive skills areas:</a:t>
            </a:r>
          </a:p>
          <a:p>
            <a:pPr>
              <a:buFont typeface="Arial" pitchFamily="34" charset="0"/>
              <a:buChar char="•"/>
            </a:pPr>
            <a:r>
              <a:rPr lang="en-US" sz="3600" b="1" dirty="0"/>
              <a:t> Communication</a:t>
            </a:r>
          </a:p>
          <a:p>
            <a:pPr>
              <a:buFont typeface="Arial" pitchFamily="34" charset="0"/>
              <a:buChar char="•"/>
            </a:pPr>
            <a:r>
              <a:rPr lang="en-US" sz="3600" b="1" dirty="0"/>
              <a:t> Self-Care</a:t>
            </a:r>
          </a:p>
          <a:p>
            <a:pPr>
              <a:buFont typeface="Arial" pitchFamily="34" charset="0"/>
              <a:buChar char="•"/>
            </a:pPr>
            <a:r>
              <a:rPr lang="en-US" sz="3600" b="1" dirty="0"/>
              <a:t> Home Living</a:t>
            </a:r>
          </a:p>
          <a:p>
            <a:pPr>
              <a:buFont typeface="Arial" pitchFamily="34" charset="0"/>
              <a:buChar char="•"/>
            </a:pPr>
            <a:r>
              <a:rPr lang="en-US" sz="3600" b="1" dirty="0"/>
              <a:t> Social Skills</a:t>
            </a:r>
          </a:p>
          <a:p>
            <a:pPr>
              <a:buFont typeface="Arial" pitchFamily="34" charset="0"/>
              <a:buChar char="•"/>
            </a:pPr>
            <a:r>
              <a:rPr lang="en-US" sz="3600" b="1" dirty="0"/>
              <a:t> Community Use</a:t>
            </a:r>
          </a:p>
          <a:p>
            <a:pPr>
              <a:buFont typeface="Arial" pitchFamily="34" charset="0"/>
              <a:buChar char="•"/>
            </a:pPr>
            <a:r>
              <a:rPr lang="en-US" sz="3600" b="1" dirty="0"/>
              <a:t> Self-Direction</a:t>
            </a:r>
          </a:p>
          <a:p>
            <a:pPr>
              <a:buFont typeface="Arial" pitchFamily="34" charset="0"/>
              <a:buChar char="•"/>
            </a:pPr>
            <a:r>
              <a:rPr lang="en-US" sz="3600" b="1" dirty="0"/>
              <a:t> Health and Safety</a:t>
            </a:r>
          </a:p>
          <a:p>
            <a:pPr>
              <a:buFont typeface="Arial" pitchFamily="34" charset="0"/>
              <a:buChar char="•"/>
            </a:pPr>
            <a:r>
              <a:rPr lang="en-US" sz="3600" b="1" dirty="0"/>
              <a:t> Functional Academics</a:t>
            </a:r>
          </a:p>
          <a:p>
            <a:pPr>
              <a:buFont typeface="Arial" pitchFamily="34" charset="0"/>
              <a:buChar char="•"/>
            </a:pPr>
            <a:r>
              <a:rPr lang="en-US" sz="3600" b="1" dirty="0"/>
              <a:t> Leisure</a:t>
            </a:r>
          </a:p>
          <a:p>
            <a:pPr>
              <a:buFont typeface="Arial" pitchFamily="34" charset="0"/>
              <a:buChar char="•"/>
            </a:pPr>
            <a:r>
              <a:rPr lang="en-US" sz="3600" b="1" dirty="0"/>
              <a:t> Work</a:t>
            </a:r>
          </a:p>
        </p:txBody>
      </p:sp>
      <p:sp>
        <p:nvSpPr>
          <p:cNvPr id="3" name="Slide Number Placeholder 2"/>
          <p:cNvSpPr>
            <a:spLocks noGrp="1"/>
          </p:cNvSpPr>
          <p:nvPr>
            <p:ph type="sldNum" sz="quarter" idx="12"/>
          </p:nvPr>
        </p:nvSpPr>
        <p:spPr/>
        <p:txBody>
          <a:bodyPr/>
          <a:lstStyle/>
          <a:p>
            <a:fld id="{5B7151FE-AFB5-4AA3-A73A-02500624297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736</Words>
  <Application>Microsoft Office PowerPoint</Application>
  <PresentationFormat>On-screen Show (4:3)</PresentationFormat>
  <Paragraphs>106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RETARDATION</dc:title>
  <dc:creator>DR PIUS AKIVAGA KIGAMWA</dc:creator>
  <cp:lastModifiedBy>DR PIUS AKIVAGA KIGAMWA</cp:lastModifiedBy>
  <cp:revision>7</cp:revision>
  <dcterms:created xsi:type="dcterms:W3CDTF">2012-08-08T04:35:14Z</dcterms:created>
  <dcterms:modified xsi:type="dcterms:W3CDTF">2014-07-30T06:00:54Z</dcterms:modified>
</cp:coreProperties>
</file>