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sldIdLst>
    <p:sldId id="257" r:id="rId2"/>
    <p:sldId id="289" r:id="rId3"/>
    <p:sldId id="290" r:id="rId4"/>
    <p:sldId id="291" r:id="rId5"/>
    <p:sldId id="294" r:id="rId6"/>
    <p:sldId id="293" r:id="rId7"/>
    <p:sldId id="295" r:id="rId8"/>
    <p:sldId id="292" r:id="rId9"/>
    <p:sldId id="298" r:id="rId10"/>
    <p:sldId id="299" r:id="rId11"/>
    <p:sldId id="300" r:id="rId12"/>
    <p:sldId id="301" r:id="rId13"/>
    <p:sldId id="296" r:id="rId14"/>
    <p:sldId id="297" r:id="rId15"/>
    <p:sldId id="302" r:id="rId16"/>
    <p:sldId id="306" r:id="rId17"/>
    <p:sldId id="313" r:id="rId18"/>
    <p:sldId id="350" r:id="rId19"/>
    <p:sldId id="342" r:id="rId20"/>
    <p:sldId id="343" r:id="rId21"/>
    <p:sldId id="344" r:id="rId22"/>
    <p:sldId id="345" r:id="rId23"/>
    <p:sldId id="346" r:id="rId24"/>
    <p:sldId id="347" r:id="rId25"/>
    <p:sldId id="348" r:id="rId26"/>
    <p:sldId id="349" r:id="rId27"/>
    <p:sldId id="357" r:id="rId28"/>
    <p:sldId id="358" r:id="rId29"/>
    <p:sldId id="351" r:id="rId30"/>
    <p:sldId id="363" r:id="rId31"/>
    <p:sldId id="352" r:id="rId32"/>
    <p:sldId id="353" r:id="rId33"/>
    <p:sldId id="354" r:id="rId34"/>
    <p:sldId id="355" r:id="rId35"/>
    <p:sldId id="359" r:id="rId36"/>
    <p:sldId id="360" r:id="rId37"/>
    <p:sldId id="362" r:id="rId3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578" autoAdjust="0"/>
    <p:restoredTop sz="93134" autoAdjust="0"/>
  </p:normalViewPr>
  <p:slideViewPr>
    <p:cSldViewPr>
      <p:cViewPr varScale="1">
        <p:scale>
          <a:sx n="69" d="100"/>
          <a:sy n="69" d="100"/>
        </p:scale>
        <p:origin x="-11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8E1D50D-942D-4EF5-8547-B160FA438ED7}"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32</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33</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34</a:t>
            </a:fld>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35</a:t>
            </a:fld>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36</a:t>
            </a:fld>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37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38E1D50D-942D-4EF5-8547-B160FA438ED7}"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1986" name="Group 2"/>
          <p:cNvGrpSpPr>
            <a:grpSpLocks/>
          </p:cNvGrpSpPr>
          <p:nvPr/>
        </p:nvGrpSpPr>
        <p:grpSpPr bwMode="auto">
          <a:xfrm>
            <a:off x="0" y="0"/>
            <a:ext cx="9144000" cy="6856413"/>
            <a:chOff x="0" y="0"/>
            <a:chExt cx="5760" cy="4319"/>
          </a:xfrm>
        </p:grpSpPr>
        <p:sp>
          <p:nvSpPr>
            <p:cNvPr id="4198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IE"/>
            </a:p>
          </p:txBody>
        </p:sp>
        <p:sp>
          <p:nvSpPr>
            <p:cNvPr id="4198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IE"/>
            </a:p>
          </p:txBody>
        </p:sp>
        <p:sp>
          <p:nvSpPr>
            <p:cNvPr id="4198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IE"/>
            </a:p>
          </p:txBody>
        </p:sp>
        <p:sp>
          <p:nvSpPr>
            <p:cNvPr id="4199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IE"/>
            </a:p>
          </p:txBody>
        </p:sp>
        <p:sp>
          <p:nvSpPr>
            <p:cNvPr id="4199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IE"/>
            </a:p>
          </p:txBody>
        </p:sp>
        <p:sp>
          <p:nvSpPr>
            <p:cNvPr id="4199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IE"/>
            </a:p>
          </p:txBody>
        </p:sp>
        <p:sp>
          <p:nvSpPr>
            <p:cNvPr id="4199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IE"/>
            </a:p>
          </p:txBody>
        </p:sp>
        <p:sp>
          <p:nvSpPr>
            <p:cNvPr id="4199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IE"/>
            </a:p>
          </p:txBody>
        </p:sp>
        <p:sp>
          <p:nvSpPr>
            <p:cNvPr id="4199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IE"/>
            </a:p>
          </p:txBody>
        </p:sp>
        <p:sp>
          <p:nvSpPr>
            <p:cNvPr id="4199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IE"/>
            </a:p>
          </p:txBody>
        </p:sp>
        <p:sp>
          <p:nvSpPr>
            <p:cNvPr id="4199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IE"/>
            </a:p>
          </p:txBody>
        </p:sp>
        <p:sp>
          <p:nvSpPr>
            <p:cNvPr id="4199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IE"/>
            </a:p>
          </p:txBody>
        </p:sp>
        <p:sp>
          <p:nvSpPr>
            <p:cNvPr id="4199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IE"/>
            </a:p>
          </p:txBody>
        </p:sp>
        <p:sp>
          <p:nvSpPr>
            <p:cNvPr id="4200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IE"/>
            </a:p>
          </p:txBody>
        </p:sp>
        <p:sp>
          <p:nvSpPr>
            <p:cNvPr id="4200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IE"/>
            </a:p>
          </p:txBody>
        </p:sp>
        <p:sp>
          <p:nvSpPr>
            <p:cNvPr id="4200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IE"/>
            </a:p>
          </p:txBody>
        </p:sp>
        <p:sp>
          <p:nvSpPr>
            <p:cNvPr id="4200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IE"/>
            </a:p>
          </p:txBody>
        </p:sp>
        <p:sp>
          <p:nvSpPr>
            <p:cNvPr id="4200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IE"/>
            </a:p>
          </p:txBody>
        </p:sp>
        <p:sp>
          <p:nvSpPr>
            <p:cNvPr id="4200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IE"/>
            </a:p>
          </p:txBody>
        </p:sp>
        <p:sp>
          <p:nvSpPr>
            <p:cNvPr id="4200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IE"/>
            </a:p>
          </p:txBody>
        </p:sp>
        <p:sp>
          <p:nvSpPr>
            <p:cNvPr id="4200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IE"/>
            </a:p>
          </p:txBody>
        </p:sp>
        <p:sp>
          <p:nvSpPr>
            <p:cNvPr id="4200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IE"/>
            </a:p>
          </p:txBody>
        </p:sp>
        <p:sp>
          <p:nvSpPr>
            <p:cNvPr id="4200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IE"/>
            </a:p>
          </p:txBody>
        </p:sp>
        <p:sp>
          <p:nvSpPr>
            <p:cNvPr id="4201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IE"/>
            </a:p>
          </p:txBody>
        </p:sp>
        <p:sp>
          <p:nvSpPr>
            <p:cNvPr id="4201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IE"/>
            </a:p>
          </p:txBody>
        </p:sp>
        <p:sp>
          <p:nvSpPr>
            <p:cNvPr id="4201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IE"/>
            </a:p>
          </p:txBody>
        </p:sp>
        <p:sp>
          <p:nvSpPr>
            <p:cNvPr id="4201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IE"/>
            </a:p>
          </p:txBody>
        </p:sp>
        <p:sp>
          <p:nvSpPr>
            <p:cNvPr id="4201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IE"/>
            </a:p>
          </p:txBody>
        </p:sp>
        <p:sp>
          <p:nvSpPr>
            <p:cNvPr id="4201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IE"/>
            </a:p>
          </p:txBody>
        </p:sp>
        <p:sp>
          <p:nvSpPr>
            <p:cNvPr id="4201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IE"/>
            </a:p>
          </p:txBody>
        </p:sp>
        <p:sp>
          <p:nvSpPr>
            <p:cNvPr id="4201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IE"/>
            </a:p>
          </p:txBody>
        </p:sp>
        <p:sp>
          <p:nvSpPr>
            <p:cNvPr id="4201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IE"/>
            </a:p>
          </p:txBody>
        </p:sp>
        <p:sp>
          <p:nvSpPr>
            <p:cNvPr id="4201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IE"/>
            </a:p>
          </p:txBody>
        </p:sp>
        <p:sp>
          <p:nvSpPr>
            <p:cNvPr id="4202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IE"/>
            </a:p>
          </p:txBody>
        </p:sp>
        <p:sp>
          <p:nvSpPr>
            <p:cNvPr id="4202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IE"/>
            </a:p>
          </p:txBody>
        </p:sp>
        <p:sp>
          <p:nvSpPr>
            <p:cNvPr id="4202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IE"/>
            </a:p>
          </p:txBody>
        </p:sp>
        <p:grpSp>
          <p:nvGrpSpPr>
            <p:cNvPr id="42023" name="Group 39"/>
            <p:cNvGrpSpPr>
              <a:grpSpLocks/>
            </p:cNvGrpSpPr>
            <p:nvPr userDrawn="1"/>
          </p:nvGrpSpPr>
          <p:grpSpPr bwMode="auto">
            <a:xfrm>
              <a:off x="0" y="1632"/>
              <a:ext cx="5758" cy="1858"/>
              <a:chOff x="0" y="1632"/>
              <a:chExt cx="5758" cy="1858"/>
            </a:xfrm>
          </p:grpSpPr>
          <p:sp>
            <p:nvSpPr>
              <p:cNvPr id="4202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IE"/>
              </a:p>
            </p:txBody>
          </p:sp>
          <p:sp>
            <p:nvSpPr>
              <p:cNvPr id="4202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IE"/>
              </a:p>
            </p:txBody>
          </p:sp>
        </p:grpSp>
      </p:grpSp>
      <p:sp>
        <p:nvSpPr>
          <p:cNvPr id="42026" name="Rectangle 42"/>
          <p:cNvSpPr>
            <a:spLocks noGrp="1" noChangeArrowheads="1"/>
          </p:cNvSpPr>
          <p:nvPr>
            <p:ph type="ctrTitle" sz="quarter"/>
          </p:nvPr>
        </p:nvSpPr>
        <p:spPr>
          <a:xfrm>
            <a:off x="457200" y="1600200"/>
            <a:ext cx="8229600" cy="1828800"/>
          </a:xfrm>
        </p:spPr>
        <p:txBody>
          <a:bodyPr/>
          <a:lstStyle>
            <a:lvl1pPr>
              <a:defRPr sz="4800"/>
            </a:lvl1pPr>
          </a:lstStyle>
          <a:p>
            <a:r>
              <a:rPr lang="en-GB"/>
              <a:t>Click to edit Master title style</a:t>
            </a:r>
          </a:p>
        </p:txBody>
      </p:sp>
      <p:sp>
        <p:nvSpPr>
          <p:cNvPr id="4202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GB"/>
              <a:t>Click to edit Master subtitle style</a:t>
            </a:r>
          </a:p>
        </p:txBody>
      </p:sp>
      <p:sp>
        <p:nvSpPr>
          <p:cNvPr id="42028" name="Rectangle 44"/>
          <p:cNvSpPr>
            <a:spLocks noGrp="1" noChangeArrowheads="1"/>
          </p:cNvSpPr>
          <p:nvPr>
            <p:ph type="dt" sz="quarter" idx="2"/>
          </p:nvPr>
        </p:nvSpPr>
        <p:spPr/>
        <p:txBody>
          <a:bodyPr/>
          <a:lstStyle>
            <a:lvl1pPr>
              <a:defRPr/>
            </a:lvl1pPr>
          </a:lstStyle>
          <a:p>
            <a:endParaRPr lang="en-GB"/>
          </a:p>
        </p:txBody>
      </p:sp>
      <p:sp>
        <p:nvSpPr>
          <p:cNvPr id="42029" name="Rectangle 45"/>
          <p:cNvSpPr>
            <a:spLocks noGrp="1" noChangeArrowheads="1"/>
          </p:cNvSpPr>
          <p:nvPr>
            <p:ph type="ftr" sz="quarter" idx="3"/>
          </p:nvPr>
        </p:nvSpPr>
        <p:spPr/>
        <p:txBody>
          <a:bodyPr/>
          <a:lstStyle>
            <a:lvl1pPr>
              <a:defRPr/>
            </a:lvl1pPr>
          </a:lstStyle>
          <a:p>
            <a:endParaRPr lang="en-GB"/>
          </a:p>
        </p:txBody>
      </p:sp>
      <p:sp>
        <p:nvSpPr>
          <p:cNvPr id="42030" name="Rectangle 46"/>
          <p:cNvSpPr>
            <a:spLocks noGrp="1" noChangeArrowheads="1"/>
          </p:cNvSpPr>
          <p:nvPr>
            <p:ph type="sldNum" sz="quarter" idx="4"/>
          </p:nvPr>
        </p:nvSpPr>
        <p:spPr/>
        <p:txBody>
          <a:bodyPr/>
          <a:lstStyle>
            <a:lvl1pPr>
              <a:defRPr/>
            </a:lvl1pPr>
          </a:lstStyle>
          <a:p>
            <a:fld id="{05D11A84-8AFB-4939-9357-CEA52C398688}"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02EDE74-6495-4F98-A9AF-436D25F47418}"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98600E1-AEB0-4656-8933-B481C75976CE}"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IE"/>
          </a:p>
        </p:txBody>
      </p:sp>
      <p:sp>
        <p:nvSpPr>
          <p:cNvPr id="3" name="Table Placeholder 2"/>
          <p:cNvSpPr>
            <a:spLocks noGrp="1"/>
          </p:cNvSpPr>
          <p:nvPr>
            <p:ph type="tbl" idx="1"/>
          </p:nvPr>
        </p:nvSpPr>
        <p:spPr>
          <a:xfrm>
            <a:off x="457200" y="1600200"/>
            <a:ext cx="8229600" cy="4530725"/>
          </a:xfrm>
        </p:spPr>
        <p:txBody>
          <a:bodyPr/>
          <a:lstStyle/>
          <a:p>
            <a:endParaRPr lang="en-IE"/>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GB"/>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720061ED-4E77-4D8F-A2FE-F8529046379C}"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F8FC3F0-D5CC-4306-86DE-C2BA12A7DDC9}"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07BE404-1D86-48BA-892B-D6B444C26744}"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F0F30FBD-55DA-4C8C-BDB7-4247996B527B}"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46AC0937-9B3E-4A15-B8EB-30ED9760726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6C9C0924-BAAC-4FDA-BC0F-3FE6E434AFD3}"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AD1BCBD6-E242-46A1-8F5D-EB1634558D8D}"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C6097B4-EAB4-4B71-A643-ED76131FF87D}"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D2BFF89-7FB7-46C5-9A61-BE84238224D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40962" name="Group 2"/>
          <p:cNvGrpSpPr>
            <a:grpSpLocks/>
          </p:cNvGrpSpPr>
          <p:nvPr/>
        </p:nvGrpSpPr>
        <p:grpSpPr bwMode="auto">
          <a:xfrm>
            <a:off x="0" y="0"/>
            <a:ext cx="9144000" cy="6856413"/>
            <a:chOff x="0" y="0"/>
            <a:chExt cx="5760" cy="4319"/>
          </a:xfrm>
        </p:grpSpPr>
        <p:sp>
          <p:nvSpPr>
            <p:cNvPr id="4096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IE"/>
            </a:p>
          </p:txBody>
        </p:sp>
        <p:sp>
          <p:nvSpPr>
            <p:cNvPr id="4096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IE"/>
            </a:p>
          </p:txBody>
        </p:sp>
        <p:sp>
          <p:nvSpPr>
            <p:cNvPr id="4096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IE"/>
            </a:p>
          </p:txBody>
        </p:sp>
        <p:sp>
          <p:nvSpPr>
            <p:cNvPr id="4096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IE"/>
            </a:p>
          </p:txBody>
        </p:sp>
        <p:sp>
          <p:nvSpPr>
            <p:cNvPr id="4096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IE"/>
            </a:p>
          </p:txBody>
        </p:sp>
        <p:sp>
          <p:nvSpPr>
            <p:cNvPr id="4096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IE"/>
            </a:p>
          </p:txBody>
        </p:sp>
        <p:sp>
          <p:nvSpPr>
            <p:cNvPr id="4096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IE"/>
            </a:p>
          </p:txBody>
        </p:sp>
        <p:sp>
          <p:nvSpPr>
            <p:cNvPr id="4097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IE"/>
            </a:p>
          </p:txBody>
        </p:sp>
        <p:sp>
          <p:nvSpPr>
            <p:cNvPr id="4097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IE"/>
            </a:p>
          </p:txBody>
        </p:sp>
        <p:sp>
          <p:nvSpPr>
            <p:cNvPr id="4097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IE"/>
            </a:p>
          </p:txBody>
        </p:sp>
        <p:sp>
          <p:nvSpPr>
            <p:cNvPr id="4097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IE"/>
            </a:p>
          </p:txBody>
        </p:sp>
        <p:sp>
          <p:nvSpPr>
            <p:cNvPr id="4097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IE"/>
            </a:p>
          </p:txBody>
        </p:sp>
        <p:sp>
          <p:nvSpPr>
            <p:cNvPr id="4097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IE"/>
            </a:p>
          </p:txBody>
        </p:sp>
        <p:sp>
          <p:nvSpPr>
            <p:cNvPr id="4097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IE"/>
            </a:p>
          </p:txBody>
        </p:sp>
        <p:sp>
          <p:nvSpPr>
            <p:cNvPr id="4097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IE"/>
            </a:p>
          </p:txBody>
        </p:sp>
        <p:sp>
          <p:nvSpPr>
            <p:cNvPr id="4097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IE"/>
            </a:p>
          </p:txBody>
        </p:sp>
        <p:sp>
          <p:nvSpPr>
            <p:cNvPr id="4097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IE"/>
            </a:p>
          </p:txBody>
        </p:sp>
        <p:sp>
          <p:nvSpPr>
            <p:cNvPr id="4098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IE"/>
            </a:p>
          </p:txBody>
        </p:sp>
        <p:sp>
          <p:nvSpPr>
            <p:cNvPr id="4098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IE"/>
            </a:p>
          </p:txBody>
        </p:sp>
        <p:sp>
          <p:nvSpPr>
            <p:cNvPr id="4098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IE"/>
            </a:p>
          </p:txBody>
        </p:sp>
        <p:sp>
          <p:nvSpPr>
            <p:cNvPr id="4098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IE"/>
            </a:p>
          </p:txBody>
        </p:sp>
        <p:sp>
          <p:nvSpPr>
            <p:cNvPr id="4098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IE"/>
            </a:p>
          </p:txBody>
        </p:sp>
        <p:sp>
          <p:nvSpPr>
            <p:cNvPr id="4098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IE"/>
            </a:p>
          </p:txBody>
        </p:sp>
        <p:sp>
          <p:nvSpPr>
            <p:cNvPr id="4098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IE"/>
            </a:p>
          </p:txBody>
        </p:sp>
        <p:sp>
          <p:nvSpPr>
            <p:cNvPr id="4098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IE"/>
            </a:p>
          </p:txBody>
        </p:sp>
        <p:sp>
          <p:nvSpPr>
            <p:cNvPr id="4098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IE"/>
            </a:p>
          </p:txBody>
        </p:sp>
        <p:sp>
          <p:nvSpPr>
            <p:cNvPr id="4098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IE"/>
            </a:p>
          </p:txBody>
        </p:sp>
        <p:sp>
          <p:nvSpPr>
            <p:cNvPr id="4099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IE"/>
            </a:p>
          </p:txBody>
        </p:sp>
        <p:sp>
          <p:nvSpPr>
            <p:cNvPr id="4099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IE"/>
            </a:p>
          </p:txBody>
        </p:sp>
        <p:sp>
          <p:nvSpPr>
            <p:cNvPr id="4099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IE"/>
            </a:p>
          </p:txBody>
        </p:sp>
        <p:sp>
          <p:nvSpPr>
            <p:cNvPr id="4099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IE"/>
            </a:p>
          </p:txBody>
        </p:sp>
        <p:sp>
          <p:nvSpPr>
            <p:cNvPr id="4099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IE"/>
            </a:p>
          </p:txBody>
        </p:sp>
        <p:sp>
          <p:nvSpPr>
            <p:cNvPr id="4099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IE"/>
            </a:p>
          </p:txBody>
        </p:sp>
        <p:sp>
          <p:nvSpPr>
            <p:cNvPr id="4099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IE"/>
            </a:p>
          </p:txBody>
        </p:sp>
        <p:sp>
          <p:nvSpPr>
            <p:cNvPr id="4099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IE"/>
            </a:p>
          </p:txBody>
        </p:sp>
        <p:sp>
          <p:nvSpPr>
            <p:cNvPr id="4099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IE"/>
            </a:p>
          </p:txBody>
        </p:sp>
        <p:grpSp>
          <p:nvGrpSpPr>
            <p:cNvPr id="40999" name="Group 39"/>
            <p:cNvGrpSpPr>
              <a:grpSpLocks/>
            </p:cNvGrpSpPr>
            <p:nvPr userDrawn="1"/>
          </p:nvGrpSpPr>
          <p:grpSpPr bwMode="auto">
            <a:xfrm>
              <a:off x="0" y="1632"/>
              <a:ext cx="5758" cy="1858"/>
              <a:chOff x="0" y="1632"/>
              <a:chExt cx="5758" cy="1858"/>
            </a:xfrm>
          </p:grpSpPr>
          <p:sp>
            <p:nvSpPr>
              <p:cNvPr id="4100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IE"/>
              </a:p>
            </p:txBody>
          </p:sp>
          <p:sp>
            <p:nvSpPr>
              <p:cNvPr id="4100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IE"/>
              </a:p>
            </p:txBody>
          </p:sp>
        </p:grpSp>
      </p:grpSp>
      <p:sp>
        <p:nvSpPr>
          <p:cNvPr id="41002"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04"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GB"/>
          </a:p>
        </p:txBody>
      </p:sp>
      <p:sp>
        <p:nvSpPr>
          <p:cNvPr id="41005"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GB"/>
          </a:p>
        </p:txBody>
      </p:sp>
      <p:sp>
        <p:nvSpPr>
          <p:cNvPr id="41006"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6658FD50-BA7F-4C30-82AD-D367826F5106}"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GB" dirty="0"/>
              <a:t>Management of manipulative </a:t>
            </a:r>
            <a:r>
              <a:rPr lang="en-GB" dirty="0" smtClean="0"/>
              <a:t>and difficult patients, and violent patients</a:t>
            </a:r>
            <a:endParaRPr lang="en-GB" dirty="0"/>
          </a:p>
        </p:txBody>
      </p:sp>
      <p:sp>
        <p:nvSpPr>
          <p:cNvPr id="3075"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Uncommon physician feelings</a:t>
            </a:r>
            <a:endParaRPr lang="en-IE" dirty="0"/>
          </a:p>
        </p:txBody>
      </p:sp>
      <p:sp>
        <p:nvSpPr>
          <p:cNvPr id="3" name="Content Placeholder 2"/>
          <p:cNvSpPr>
            <a:spLocks noGrp="1"/>
          </p:cNvSpPr>
          <p:nvPr>
            <p:ph idx="1"/>
          </p:nvPr>
        </p:nvSpPr>
        <p:spPr/>
        <p:txBody>
          <a:bodyPr>
            <a:normAutofit fontScale="92500"/>
          </a:bodyPr>
          <a:lstStyle/>
          <a:p>
            <a:pPr marL="342900" lvl="1" indent="-342900">
              <a:buClr>
                <a:schemeClr val="hlink"/>
              </a:buClr>
              <a:buSzPct val="90000"/>
              <a:buBlip>
                <a:blip r:embed="rId3"/>
              </a:buBlip>
            </a:pPr>
            <a:r>
              <a:rPr lang="en-IE" dirty="0" smtClean="0"/>
              <a:t>Sexual feelings</a:t>
            </a:r>
          </a:p>
          <a:p>
            <a:pPr marL="342900" lvl="1" indent="-342900">
              <a:buClr>
                <a:schemeClr val="hlink"/>
              </a:buClr>
              <a:buSzPct val="90000"/>
              <a:buBlip>
                <a:blip r:embed="rId3"/>
              </a:buBlip>
            </a:pPr>
            <a:r>
              <a:rPr lang="en-IE" dirty="0" smtClean="0"/>
              <a:t>Attitude favouring biomedical over psychosocial data</a:t>
            </a:r>
          </a:p>
          <a:p>
            <a:pPr marL="342900" lvl="1" indent="-342900">
              <a:buClr>
                <a:schemeClr val="hlink"/>
              </a:buClr>
              <a:buSzPct val="90000"/>
              <a:buBlip>
                <a:blip r:embed="rId3"/>
              </a:buBlip>
            </a:pPr>
            <a:r>
              <a:rPr lang="en-IE" dirty="0" smtClean="0"/>
              <a:t>Anger </a:t>
            </a:r>
          </a:p>
          <a:p>
            <a:pPr marL="342900" lvl="1" indent="-342900">
              <a:buClr>
                <a:schemeClr val="hlink"/>
              </a:buClr>
              <a:buSzPct val="90000"/>
              <a:buBlip>
                <a:blip r:embed="rId3"/>
              </a:buBlip>
            </a:pPr>
            <a:r>
              <a:rPr lang="en-IE" dirty="0" smtClean="0"/>
              <a:t>Fear of involvement </a:t>
            </a:r>
          </a:p>
          <a:p>
            <a:pPr marL="342900" lvl="1" indent="-342900">
              <a:buClr>
                <a:schemeClr val="hlink"/>
              </a:buClr>
              <a:buSzPct val="90000"/>
              <a:buBlip>
                <a:blip r:embed="rId3"/>
              </a:buBlip>
            </a:pPr>
            <a:r>
              <a:rPr lang="en-IE" dirty="0" smtClean="0"/>
              <a:t>Intimidation by the patient </a:t>
            </a:r>
          </a:p>
          <a:p>
            <a:pPr marL="342900" lvl="1" indent="-342900">
              <a:buClr>
                <a:schemeClr val="hlink"/>
              </a:buClr>
              <a:buSzPct val="90000"/>
              <a:buBlip>
                <a:blip r:embed="rId3"/>
              </a:buBlip>
            </a:pPr>
            <a:r>
              <a:rPr lang="en-IE" dirty="0" smtClean="0"/>
              <a:t>Inadequacy</a:t>
            </a:r>
          </a:p>
          <a:p>
            <a:pPr marL="342900" lvl="1" indent="-342900">
              <a:buClr>
                <a:schemeClr val="hlink"/>
              </a:buClr>
              <a:buSzPct val="90000"/>
              <a:buBlip>
                <a:blip r:embed="rId3"/>
              </a:buBlip>
            </a:pPr>
            <a:r>
              <a:rPr lang="en-IE" dirty="0" smtClean="0"/>
              <a:t>Disdain</a:t>
            </a:r>
          </a:p>
          <a:p>
            <a:pPr marL="342900" lvl="1" indent="-342900">
              <a:buClr>
                <a:schemeClr val="hlink"/>
              </a:buClr>
              <a:buSzPct val="90000"/>
              <a:buBlip>
                <a:blip r:embed="rId3"/>
              </a:buBlip>
            </a:pPr>
            <a:r>
              <a:rPr lang="en-IE" dirty="0" smtClean="0"/>
              <a:t>Identification with the patient. </a:t>
            </a:r>
          </a:p>
          <a:p>
            <a:pPr marL="342900" lvl="1" indent="-342900">
              <a:buClr>
                <a:schemeClr val="hlink"/>
              </a:buClr>
              <a:buSzPct val="90000"/>
              <a:buBlip>
                <a:blip r:embed="rId3"/>
              </a:buBlip>
            </a:pPr>
            <a:r>
              <a:rPr lang="en-IE" dirty="0" smtClean="0"/>
              <a:t>Severe anxiety and depressive feelings</a:t>
            </a:r>
          </a:p>
          <a:p>
            <a:endParaRPr lang="en-I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000" dirty="0" smtClean="0"/>
              <a:t>Common harmful and unrecognized behaviours </a:t>
            </a:r>
            <a:endParaRPr lang="en-IE" sz="4000" dirty="0"/>
          </a:p>
        </p:txBody>
      </p:sp>
      <p:sp>
        <p:nvSpPr>
          <p:cNvPr id="3" name="Content Placeholder 2"/>
          <p:cNvSpPr>
            <a:spLocks noGrp="1"/>
          </p:cNvSpPr>
          <p:nvPr>
            <p:ph idx="1"/>
          </p:nvPr>
        </p:nvSpPr>
        <p:spPr/>
        <p:txBody>
          <a:bodyPr>
            <a:normAutofit fontScale="92500"/>
          </a:bodyPr>
          <a:lstStyle/>
          <a:p>
            <a:r>
              <a:rPr lang="en-IE" dirty="0" smtClean="0"/>
              <a:t>Over-control of the patient and interview (e.g., inappropriate interrupting or changing subject) </a:t>
            </a:r>
          </a:p>
          <a:p>
            <a:r>
              <a:rPr lang="en-IE" dirty="0" smtClean="0"/>
              <a:t>Avoidance of psychological material (e.g., death, loneliness, disability) </a:t>
            </a:r>
          </a:p>
          <a:p>
            <a:r>
              <a:rPr lang="en-IE" dirty="0" smtClean="0"/>
              <a:t>Superficial behaviour (e.g., overly reassuring, overly social, cocktail party atmosphere) </a:t>
            </a:r>
          </a:p>
          <a:p>
            <a:r>
              <a:rPr lang="en-IE" dirty="0" smtClean="0"/>
              <a:t>Passivity (e.g., no control or direction, inactive, detachment)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000" dirty="0" smtClean="0"/>
              <a:t>Uncommon unrecognized behaviours </a:t>
            </a:r>
            <a:endParaRPr lang="en-IE" sz="4000" dirty="0"/>
          </a:p>
        </p:txBody>
      </p:sp>
      <p:sp>
        <p:nvSpPr>
          <p:cNvPr id="3" name="Content Placeholder 2"/>
          <p:cNvSpPr>
            <a:spLocks noGrp="1"/>
          </p:cNvSpPr>
          <p:nvPr>
            <p:ph idx="1"/>
          </p:nvPr>
        </p:nvSpPr>
        <p:spPr/>
        <p:txBody>
          <a:bodyPr>
            <a:normAutofit fontScale="92500" lnSpcReduction="10000"/>
          </a:bodyPr>
          <a:lstStyle/>
          <a:p>
            <a:r>
              <a:rPr lang="en-IE" dirty="0" smtClean="0"/>
              <a:t>Seductiveness </a:t>
            </a:r>
          </a:p>
          <a:p>
            <a:r>
              <a:rPr lang="en-IE" dirty="0" smtClean="0"/>
              <a:t>Fault-finding</a:t>
            </a:r>
          </a:p>
          <a:p>
            <a:r>
              <a:rPr lang="en-IE" dirty="0" smtClean="0"/>
              <a:t>Intimidation </a:t>
            </a:r>
          </a:p>
          <a:p>
            <a:r>
              <a:rPr lang="en-IE" dirty="0" smtClean="0"/>
              <a:t>Passive-aggressiveness</a:t>
            </a:r>
          </a:p>
          <a:p>
            <a:r>
              <a:rPr lang="en-IE" dirty="0" smtClean="0"/>
              <a:t>Lack of respect</a:t>
            </a:r>
          </a:p>
          <a:p>
            <a:r>
              <a:rPr lang="en-IE" dirty="0" smtClean="0"/>
              <a:t>Sensitivity</a:t>
            </a:r>
          </a:p>
          <a:p>
            <a:r>
              <a:rPr lang="en-IE" dirty="0" smtClean="0"/>
              <a:t>Withdrawal </a:t>
            </a:r>
          </a:p>
          <a:p>
            <a:r>
              <a:rPr lang="en-IE" dirty="0" smtClean="0"/>
              <a:t>Distancing </a:t>
            </a:r>
          </a:p>
          <a:p>
            <a:r>
              <a:rPr lang="en-IE" dirty="0" smtClean="0"/>
              <a:t>Awkward interactions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Clinician’s responsibilities</a:t>
            </a:r>
            <a:endParaRPr lang="en-IE" dirty="0"/>
          </a:p>
        </p:txBody>
      </p:sp>
      <p:sp>
        <p:nvSpPr>
          <p:cNvPr id="3" name="Content Placeholder 2"/>
          <p:cNvSpPr>
            <a:spLocks noGrp="1"/>
          </p:cNvSpPr>
          <p:nvPr>
            <p:ph idx="1"/>
          </p:nvPr>
        </p:nvSpPr>
        <p:spPr>
          <a:xfrm>
            <a:off x="457200" y="1600200"/>
            <a:ext cx="8472518" cy="4530725"/>
          </a:xfrm>
        </p:spPr>
        <p:txBody>
          <a:bodyPr>
            <a:normAutofit lnSpcReduction="10000"/>
          </a:bodyPr>
          <a:lstStyle/>
          <a:p>
            <a:r>
              <a:rPr lang="en-IE" sz="2400" dirty="0" smtClean="0"/>
              <a:t>Receive adequate training in psychosocial medicine: decreases the likelihood of viewing patients as difficult. </a:t>
            </a:r>
          </a:p>
          <a:p>
            <a:r>
              <a:rPr lang="en-IE" sz="2400" dirty="0" smtClean="0"/>
              <a:t>Maintain a healthy balance of work and rest: Physicians who are overworked may perceive patients as difficult </a:t>
            </a:r>
          </a:p>
          <a:p>
            <a:r>
              <a:rPr lang="en-IE" sz="2400" dirty="0" smtClean="0"/>
              <a:t>Recognise and resolve relationship problem with the patient: patients are perceived as difficult when their physicians dislike them or their circumstances</a:t>
            </a:r>
          </a:p>
          <a:p>
            <a:r>
              <a:rPr lang="en-IE" sz="2400" dirty="0" smtClean="0"/>
              <a:t> It is the  clinician's responsibility more than the patient's to address and resolve the relationship problem. </a:t>
            </a:r>
          </a:p>
          <a:p>
            <a:r>
              <a:rPr lang="en-IE" sz="2400" dirty="0" smtClean="0"/>
              <a:t>The clinician is expected to have far more access to and control over his own reactions than we have over the patient's.</a:t>
            </a:r>
          </a:p>
          <a:p>
            <a:endParaRPr lang="en-IE" sz="2000" dirty="0" smtClean="0"/>
          </a:p>
          <a:p>
            <a:pPr>
              <a:buNone/>
            </a:pPr>
            <a:endParaRPr lang="en-IE"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Clinician’s responsibilities</a:t>
            </a:r>
            <a:endParaRPr lang="en-IE" dirty="0"/>
          </a:p>
        </p:txBody>
      </p:sp>
      <p:sp>
        <p:nvSpPr>
          <p:cNvPr id="3" name="Content Placeholder 2"/>
          <p:cNvSpPr>
            <a:spLocks noGrp="1"/>
          </p:cNvSpPr>
          <p:nvPr>
            <p:ph idx="1"/>
          </p:nvPr>
        </p:nvSpPr>
        <p:spPr/>
        <p:txBody>
          <a:bodyPr/>
          <a:lstStyle/>
          <a:p>
            <a:r>
              <a:rPr lang="en-IE" sz="2000" dirty="0" smtClean="0"/>
              <a:t>Negative emotional reactions to patients (and consequent harmful behaviours) usually are not fully recognized by physicians. </a:t>
            </a:r>
          </a:p>
          <a:p>
            <a:r>
              <a:rPr lang="en-IE" sz="2000" dirty="0" smtClean="0"/>
              <a:t>The negative responses are the primary controllable determinants of the physician-patient relationship and the key underlying problem when patients are perceived as difficult </a:t>
            </a:r>
          </a:p>
          <a:p>
            <a:pPr lvl="1"/>
            <a:r>
              <a:rPr lang="en-IE" sz="1800" dirty="0" smtClean="0"/>
              <a:t>As an example, a patient repeatedly mentions his imminent death from carcinoma of the lung, but the doctor unwittingly avoids this discussion and notes only that she feels tense and anxious when the patient keeps mentioning death. This is a difficult patient she would prefer to avoid </a:t>
            </a:r>
          </a:p>
          <a:p>
            <a:pPr lvl="1"/>
            <a:r>
              <a:rPr lang="en-IE" sz="1800" dirty="0" smtClean="0"/>
              <a:t> If this clinician can become aware of her own unrecognized feelings (e.g., personal fear of death, fear of discussing "unpleasant" topics, uncertainty what to do), she will work better with this patient and will be less likely to perceive him as difficult</a:t>
            </a:r>
            <a:endParaRPr lang="en-IE"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3200" dirty="0" smtClean="0"/>
              <a:t>Awareness of previously unrecognized, harmful responses, and healthy coping</a:t>
            </a:r>
            <a:endParaRPr lang="en-IE" sz="3200" dirty="0"/>
          </a:p>
        </p:txBody>
      </p:sp>
      <p:sp>
        <p:nvSpPr>
          <p:cNvPr id="3" name="Content Placeholder 2"/>
          <p:cNvSpPr>
            <a:spLocks noGrp="1"/>
          </p:cNvSpPr>
          <p:nvPr>
            <p:ph idx="1"/>
          </p:nvPr>
        </p:nvSpPr>
        <p:spPr/>
        <p:txBody>
          <a:bodyPr>
            <a:normAutofit fontScale="62500" lnSpcReduction="20000"/>
          </a:bodyPr>
          <a:lstStyle/>
          <a:p>
            <a:pPr>
              <a:buNone/>
            </a:pPr>
            <a:r>
              <a:rPr lang="en-IE" dirty="0" smtClean="0"/>
              <a:t>Improves the physician-patient relationships and diminishes potential harm with difficult patients</a:t>
            </a:r>
          </a:p>
          <a:p>
            <a:r>
              <a:rPr lang="en-IE" dirty="0" smtClean="0"/>
              <a:t>Taking control (replaced by allowing the patient to lead)</a:t>
            </a:r>
          </a:p>
          <a:p>
            <a:r>
              <a:rPr lang="en-IE" dirty="0" smtClean="0"/>
              <a:t>Avoiding the tendency to be pleasing and thereby avoiding painful topics (replaced by addressing painful topics)</a:t>
            </a:r>
          </a:p>
          <a:p>
            <a:r>
              <a:rPr lang="en-IE" dirty="0" smtClean="0"/>
              <a:t>Viewing emotions as harmful and avoiding them (replaced by actively addressing emotions)</a:t>
            </a:r>
          </a:p>
          <a:p>
            <a:r>
              <a:rPr lang="en-IE" dirty="0" smtClean="0"/>
              <a:t>Belief that doctors should keep their distance from patients (replaced by actively relating to the patient)</a:t>
            </a:r>
          </a:p>
          <a:p>
            <a:r>
              <a:rPr lang="en-IE" dirty="0" smtClean="0"/>
              <a:t>Belief that there is nothing to do for incurable patients (replaced by being present and supportive even with the most incurable patients) </a:t>
            </a:r>
          </a:p>
          <a:p>
            <a:r>
              <a:rPr lang="en-IE" dirty="0" smtClean="0"/>
              <a:t>Behaving like patients can't protect themselves (replaced by recognizing patients' abilities to set limits) </a:t>
            </a:r>
          </a:p>
          <a:p>
            <a:r>
              <a:rPr lang="en-IE" dirty="0" smtClean="0"/>
              <a:t>Assumption that patients are weak (replaced by recognizing their strength to address difficult problems and emotions). </a:t>
            </a:r>
          </a:p>
          <a:p>
            <a:pPr>
              <a:buNone/>
            </a:pPr>
            <a:endParaRPr lang="en-I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helpful measures </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Training in communication skills and psychosocial medicine</a:t>
            </a:r>
          </a:p>
          <a:p>
            <a:r>
              <a:rPr lang="en-IE" dirty="0" smtClean="0"/>
              <a:t>Develop increased awareness of previously unrecognized, negative responses to difficult patients</a:t>
            </a:r>
          </a:p>
          <a:p>
            <a:r>
              <a:rPr lang="en-IE" dirty="0" err="1" smtClean="0"/>
              <a:t>Balint</a:t>
            </a:r>
            <a:r>
              <a:rPr lang="en-IE" dirty="0" smtClean="0"/>
              <a:t> Groups (self-help groups of physicians to discuss difficult patients) </a:t>
            </a:r>
          </a:p>
          <a:p>
            <a:r>
              <a:rPr lang="en-IE" dirty="0" smtClean="0"/>
              <a:t>Meditation </a:t>
            </a:r>
          </a:p>
          <a:p>
            <a:r>
              <a:rPr lang="en-IE" dirty="0" smtClean="0"/>
              <a:t>Keeping a journal, reading and discussing appropriate literature and poetry</a:t>
            </a:r>
          </a:p>
          <a:p>
            <a:r>
              <a:rPr lang="en-IE" dirty="0" smtClean="0"/>
              <a:t>Co-teaching with a mental health professional, psychotherapy and special communication skill and personal awareness training </a:t>
            </a:r>
          </a:p>
          <a:p>
            <a:r>
              <a:rPr lang="en-IE" dirty="0" smtClean="0"/>
              <a:t>Raising consciousness of one's own emotions (</a:t>
            </a:r>
            <a:r>
              <a:rPr lang="en-IE" dirty="0" err="1" smtClean="0"/>
              <a:t>eg</a:t>
            </a:r>
            <a:r>
              <a:rPr lang="en-IE" dirty="0" smtClean="0"/>
              <a:t>, by reading or seeing movies about emotional topics) and </a:t>
            </a:r>
          </a:p>
          <a:p>
            <a:r>
              <a:rPr lang="en-IE" dirty="0" smtClean="0"/>
              <a:t>Obtaining feedback on one's communication skills </a:t>
            </a:r>
          </a:p>
          <a:p>
            <a:endParaRPr lang="en-I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Management of the </a:t>
            </a:r>
            <a:r>
              <a:rPr lang="en-US" smtClean="0"/>
              <a:t>violent patient</a:t>
            </a:r>
            <a:endParaRPr lang="en-IE"/>
          </a:p>
        </p:txBody>
      </p:sp>
      <p:sp>
        <p:nvSpPr>
          <p:cNvPr id="3" name="Subtitle 2"/>
          <p:cNvSpPr>
            <a:spLocks noGrp="1"/>
          </p:cNvSpPr>
          <p:nvPr>
            <p:ph type="subTitle" sz="quarter" idx="1"/>
          </p:nvPr>
        </p:nvSpPr>
        <p:spPr/>
        <p:txBody>
          <a:bodyPr/>
          <a:lstStyle/>
          <a:p>
            <a:endParaRPr lang="en-IE"/>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936609"/>
          </a:xfrm>
        </p:spPr>
        <p:txBody>
          <a:bodyPr/>
          <a:lstStyle/>
          <a:p>
            <a:r>
              <a:rPr lang="en-US" dirty="0" smtClean="0"/>
              <a:t>Outline </a:t>
            </a:r>
            <a:endParaRPr lang="en-IE" dirty="0"/>
          </a:p>
        </p:txBody>
      </p:sp>
      <p:sp>
        <p:nvSpPr>
          <p:cNvPr id="3" name="Content Placeholder 2"/>
          <p:cNvSpPr>
            <a:spLocks noGrp="1"/>
          </p:cNvSpPr>
          <p:nvPr>
            <p:ph idx="1"/>
          </p:nvPr>
        </p:nvSpPr>
        <p:spPr/>
        <p:txBody>
          <a:bodyPr>
            <a:noAutofit/>
          </a:bodyPr>
          <a:lstStyle/>
          <a:p>
            <a:r>
              <a:rPr lang="en-IE" sz="2400" dirty="0" smtClean="0"/>
              <a:t>Definition </a:t>
            </a:r>
          </a:p>
          <a:p>
            <a:r>
              <a:rPr lang="en-IE" sz="2400" dirty="0" smtClean="0"/>
              <a:t>Prediction: Antecedents, Warning Signs and Risk Assessment </a:t>
            </a:r>
          </a:p>
          <a:p>
            <a:r>
              <a:rPr lang="en-IE" sz="2400" dirty="0" smtClean="0"/>
              <a:t>Training </a:t>
            </a:r>
          </a:p>
          <a:p>
            <a:r>
              <a:rPr lang="en-IE" sz="2400" dirty="0" smtClean="0"/>
              <a:t>De-escalation Techniques </a:t>
            </a:r>
          </a:p>
          <a:p>
            <a:r>
              <a:rPr lang="en-IE" sz="2400" dirty="0" smtClean="0"/>
              <a:t>Observation and treating underlying cause </a:t>
            </a:r>
            <a:endParaRPr lang="en-IE" sz="2400" dirty="0" smtClean="0"/>
          </a:p>
          <a:p>
            <a:r>
              <a:rPr lang="en-IE" sz="2400" dirty="0" smtClean="0"/>
              <a:t>Physical Interventions </a:t>
            </a:r>
          </a:p>
          <a:p>
            <a:r>
              <a:rPr lang="en-IE" sz="2400" dirty="0" smtClean="0"/>
              <a:t>Seclusion </a:t>
            </a:r>
          </a:p>
          <a:p>
            <a:r>
              <a:rPr lang="en-IE" sz="2400" dirty="0" smtClean="0"/>
              <a:t>Rapid Tranquillisation </a:t>
            </a:r>
          </a:p>
          <a:p>
            <a:r>
              <a:rPr lang="en-IE" sz="2400" dirty="0" smtClean="0"/>
              <a:t>Accident and Emergency Settings </a:t>
            </a:r>
          </a:p>
          <a:p>
            <a:endParaRPr lang="en-IE"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IE" dirty="0"/>
          </a:p>
        </p:txBody>
      </p:sp>
      <p:sp>
        <p:nvSpPr>
          <p:cNvPr id="3" name="Content Placeholder 2"/>
          <p:cNvSpPr>
            <a:spLocks noGrp="1"/>
          </p:cNvSpPr>
          <p:nvPr>
            <p:ph idx="1"/>
          </p:nvPr>
        </p:nvSpPr>
        <p:spPr/>
        <p:txBody>
          <a:bodyPr/>
          <a:lstStyle/>
          <a:p>
            <a:r>
              <a:rPr lang="en-IE" dirty="0" smtClean="0"/>
              <a:t>Violence: The use of physical force which is intended to hurt or injure another person (Wright, 2002). </a:t>
            </a:r>
          </a:p>
          <a:p>
            <a:r>
              <a:rPr lang="en-US" dirty="0" smtClean="0"/>
              <a:t>Violence can also be verbal, and cause psychological hurt </a:t>
            </a:r>
            <a:endParaRPr lang="en-I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Manipulative: clever at controlling or deceiving people to get what you want - used in order to show disapproval</a:t>
            </a:r>
            <a:endParaRPr lang="en-US" dirty="0" smtClean="0"/>
          </a:p>
          <a:p>
            <a:r>
              <a:rPr lang="en-US" dirty="0" smtClean="0"/>
              <a:t>Difficult patient: </a:t>
            </a:r>
            <a:r>
              <a:rPr lang="en-IE" dirty="0" smtClean="0"/>
              <a:t>one </a:t>
            </a:r>
            <a:r>
              <a:rPr lang="en-IE" dirty="0"/>
              <a:t>who impedes the clinician's ability to establish a therapeutic </a:t>
            </a:r>
            <a:r>
              <a:rPr lang="en-IE" dirty="0" smtClean="0"/>
              <a:t>relationship</a:t>
            </a:r>
          </a:p>
          <a:p>
            <a:pPr lvl="1"/>
            <a:r>
              <a:rPr lang="en-IE" dirty="0" smtClean="0"/>
              <a:t>a </a:t>
            </a:r>
            <a:r>
              <a:rPr lang="en-IE" dirty="0"/>
              <a:t>person who does not assume the patient role expected by the healthcare professional, who may have beliefs and values or other personal characteristics that differ from those of the care-giver, and who causes the caregiver to experience </a:t>
            </a:r>
            <a:r>
              <a:rPr lang="en-IE" dirty="0" smtClean="0"/>
              <a:t>self-doubt </a:t>
            </a:r>
          </a:p>
          <a:p>
            <a:endParaRPr lang="en-I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signs of violence …</a:t>
            </a:r>
            <a:endParaRPr lang="en-IE" dirty="0"/>
          </a:p>
        </p:txBody>
      </p:sp>
      <p:sp>
        <p:nvSpPr>
          <p:cNvPr id="3" name="Content Placeholder 2"/>
          <p:cNvSpPr>
            <a:spLocks noGrp="1"/>
          </p:cNvSpPr>
          <p:nvPr>
            <p:ph idx="1"/>
          </p:nvPr>
        </p:nvSpPr>
        <p:spPr/>
        <p:txBody>
          <a:bodyPr>
            <a:normAutofit fontScale="85000" lnSpcReduction="20000"/>
          </a:bodyPr>
          <a:lstStyle/>
          <a:p>
            <a:endParaRPr lang="en-IE" dirty="0" smtClean="0"/>
          </a:p>
          <a:p>
            <a:r>
              <a:rPr lang="en-IE" dirty="0" smtClean="0"/>
              <a:t>Facial expressions tense and angry </a:t>
            </a:r>
          </a:p>
          <a:p>
            <a:r>
              <a:rPr lang="en-IE" dirty="0" smtClean="0"/>
              <a:t>Increased or prolonged restlessness, body tension, pacing </a:t>
            </a:r>
          </a:p>
          <a:p>
            <a:r>
              <a:rPr lang="en-IE" dirty="0" smtClean="0"/>
              <a:t>General over-arousal of body systems (increased breathing and heart rate, muscle twitching, dilating pupils) </a:t>
            </a:r>
          </a:p>
          <a:p>
            <a:r>
              <a:rPr lang="en-IE" dirty="0" smtClean="0"/>
              <a:t>Increased volume of speech, erratic movements </a:t>
            </a:r>
          </a:p>
          <a:p>
            <a:r>
              <a:rPr lang="en-IE" dirty="0" smtClean="0"/>
              <a:t>Prolonged eye contact </a:t>
            </a:r>
          </a:p>
          <a:p>
            <a:r>
              <a:rPr lang="en-IE" dirty="0" smtClean="0"/>
              <a:t>Discontented, refusal to communicate, withdrawn, fear, irritation.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signs of violence …</a:t>
            </a:r>
            <a:endParaRPr lang="en-IE" dirty="0"/>
          </a:p>
        </p:txBody>
      </p:sp>
      <p:sp>
        <p:nvSpPr>
          <p:cNvPr id="3" name="Content Placeholder 2"/>
          <p:cNvSpPr>
            <a:spLocks noGrp="1"/>
          </p:cNvSpPr>
          <p:nvPr>
            <p:ph idx="1"/>
          </p:nvPr>
        </p:nvSpPr>
        <p:spPr/>
        <p:txBody>
          <a:bodyPr>
            <a:normAutofit fontScale="85000" lnSpcReduction="10000"/>
          </a:bodyPr>
          <a:lstStyle/>
          <a:p>
            <a:r>
              <a:rPr lang="en-IE" dirty="0" smtClean="0"/>
              <a:t>Thought processes unclear, poor concentration </a:t>
            </a:r>
          </a:p>
          <a:p>
            <a:r>
              <a:rPr lang="en-IE" dirty="0" smtClean="0"/>
              <a:t>Delusions or hallucinations with violent content </a:t>
            </a:r>
          </a:p>
          <a:p>
            <a:r>
              <a:rPr lang="en-IE" dirty="0" smtClean="0"/>
              <a:t>Verbal threats or gestures </a:t>
            </a:r>
          </a:p>
          <a:p>
            <a:r>
              <a:rPr lang="en-IE" dirty="0" smtClean="0"/>
              <a:t>Replicating, or behaviour similar to that which preceded earlier violent episodes </a:t>
            </a:r>
          </a:p>
          <a:p>
            <a:r>
              <a:rPr lang="en-IE" dirty="0" smtClean="0"/>
              <a:t>Reporting anger or violent feelings </a:t>
            </a:r>
          </a:p>
          <a:p>
            <a:r>
              <a:rPr lang="en-IE" dirty="0" smtClean="0"/>
              <a:t>Blocking escape routes </a:t>
            </a:r>
          </a:p>
          <a:p>
            <a:r>
              <a:rPr lang="en-IE" dirty="0" smtClean="0"/>
              <a:t>Carers reporting service users previous anger or violent feelings </a:t>
            </a:r>
          </a:p>
          <a:p>
            <a:endParaRPr lang="en-I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for violence – demographic variables …</a:t>
            </a:r>
            <a:endParaRPr lang="en-IE" dirty="0"/>
          </a:p>
        </p:txBody>
      </p:sp>
      <p:sp>
        <p:nvSpPr>
          <p:cNvPr id="3" name="Content Placeholder 2"/>
          <p:cNvSpPr>
            <a:spLocks noGrp="1"/>
          </p:cNvSpPr>
          <p:nvPr>
            <p:ph idx="1"/>
          </p:nvPr>
        </p:nvSpPr>
        <p:spPr/>
        <p:txBody>
          <a:bodyPr>
            <a:normAutofit/>
          </a:bodyPr>
          <a:lstStyle/>
          <a:p>
            <a:endParaRPr lang="en-IE" dirty="0" smtClean="0"/>
          </a:p>
          <a:p>
            <a:r>
              <a:rPr lang="en-IE" dirty="0" smtClean="0"/>
              <a:t>History of violence </a:t>
            </a:r>
          </a:p>
          <a:p>
            <a:r>
              <a:rPr lang="en-IE" dirty="0" smtClean="0"/>
              <a:t>Previous expression of intent to harm others </a:t>
            </a:r>
          </a:p>
          <a:p>
            <a:r>
              <a:rPr lang="en-IE" dirty="0" smtClean="0"/>
              <a:t>Evidence of </a:t>
            </a:r>
            <a:r>
              <a:rPr lang="en-IE" dirty="0" err="1" smtClean="0"/>
              <a:t>rootlessness</a:t>
            </a:r>
            <a:r>
              <a:rPr lang="en-IE" dirty="0" smtClean="0"/>
              <a:t> or ‘social restlessness’ </a:t>
            </a:r>
          </a:p>
          <a:p>
            <a:r>
              <a:rPr lang="en-IE" dirty="0" smtClean="0"/>
              <a:t>Previous use of weapons </a:t>
            </a:r>
          </a:p>
          <a:p>
            <a:r>
              <a:rPr lang="en-IE" dirty="0" smtClean="0"/>
              <a:t>Previous dangerous impulsive acts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for violence – demographic variables </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Denial of previous dangerous acts </a:t>
            </a:r>
          </a:p>
          <a:p>
            <a:r>
              <a:rPr lang="en-IE" dirty="0" smtClean="0"/>
              <a:t>Severity of previous acts </a:t>
            </a:r>
          </a:p>
          <a:p>
            <a:r>
              <a:rPr lang="en-IE" dirty="0" smtClean="0"/>
              <a:t>Known personal trigger factors </a:t>
            </a:r>
          </a:p>
          <a:p>
            <a:r>
              <a:rPr lang="en-IE" dirty="0" smtClean="0"/>
              <a:t>Verbal threat of violence </a:t>
            </a:r>
          </a:p>
          <a:p>
            <a:r>
              <a:rPr lang="en-IE" dirty="0" smtClean="0"/>
              <a:t>Evidence of recent severe stress, particularly loss event or the threat of loss </a:t>
            </a:r>
          </a:p>
          <a:p>
            <a:r>
              <a:rPr lang="en-IE" dirty="0" smtClean="0"/>
              <a:t>History of bed wetting, cruelty to animals, reckless driving, loss of a parent before the age of 8 years. </a:t>
            </a:r>
          </a:p>
          <a:p>
            <a:endParaRPr lang="en-I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for violence – clinical variables …</a:t>
            </a:r>
            <a:endParaRPr lang="en-IE" dirty="0"/>
          </a:p>
        </p:txBody>
      </p:sp>
      <p:sp>
        <p:nvSpPr>
          <p:cNvPr id="3" name="Content Placeholder 2"/>
          <p:cNvSpPr>
            <a:spLocks noGrp="1"/>
          </p:cNvSpPr>
          <p:nvPr>
            <p:ph idx="1"/>
          </p:nvPr>
        </p:nvSpPr>
        <p:spPr/>
        <p:txBody>
          <a:bodyPr>
            <a:normAutofit/>
          </a:bodyPr>
          <a:lstStyle/>
          <a:p>
            <a:endParaRPr lang="en-IE" dirty="0" smtClean="0"/>
          </a:p>
          <a:p>
            <a:r>
              <a:rPr lang="en-IE" dirty="0" smtClean="0"/>
              <a:t>Misuse of substances and/or alcohol </a:t>
            </a:r>
          </a:p>
          <a:p>
            <a:r>
              <a:rPr lang="en-IE" dirty="0" smtClean="0"/>
              <a:t>Active symptoms of schizophrenia or mania, in particular if: </a:t>
            </a:r>
          </a:p>
          <a:p>
            <a:pPr lvl="1"/>
            <a:r>
              <a:rPr lang="en-IE" dirty="0" smtClean="0"/>
              <a:t>delusions or hallucinations are focused on a particular person </a:t>
            </a:r>
          </a:p>
          <a:p>
            <a:pPr lvl="1"/>
            <a:r>
              <a:rPr lang="en-IE" dirty="0" smtClean="0"/>
              <a:t>preoccupation with violent fantasy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for violence – clinical variables</a:t>
            </a:r>
            <a:endParaRPr lang="en-IE" dirty="0"/>
          </a:p>
        </p:txBody>
      </p:sp>
      <p:sp>
        <p:nvSpPr>
          <p:cNvPr id="3" name="Content Placeholder 2"/>
          <p:cNvSpPr>
            <a:spLocks noGrp="1"/>
          </p:cNvSpPr>
          <p:nvPr>
            <p:ph idx="1"/>
          </p:nvPr>
        </p:nvSpPr>
        <p:spPr/>
        <p:txBody>
          <a:bodyPr>
            <a:normAutofit lnSpcReduction="10000"/>
          </a:bodyPr>
          <a:lstStyle/>
          <a:p>
            <a:r>
              <a:rPr lang="en-IE" dirty="0" smtClean="0"/>
              <a:t>delusions of control (especially with violent theme) </a:t>
            </a:r>
          </a:p>
          <a:p>
            <a:r>
              <a:rPr lang="en-IE" dirty="0" smtClean="0"/>
              <a:t>agitation, excitement, overt hostility or suspiciousness </a:t>
            </a:r>
          </a:p>
          <a:p>
            <a:r>
              <a:rPr lang="en-IE" dirty="0" smtClean="0"/>
              <a:t>Poor collaboration with suggested treatments </a:t>
            </a:r>
          </a:p>
          <a:p>
            <a:r>
              <a:rPr lang="en-IE" dirty="0" smtClean="0"/>
              <a:t>Anti-social, explosive or impulsive personality traits or disorder </a:t>
            </a:r>
          </a:p>
          <a:p>
            <a:r>
              <a:rPr lang="en-IE" dirty="0" smtClean="0"/>
              <a:t>Organic dysfunction </a:t>
            </a:r>
          </a:p>
          <a:p>
            <a:endParaRPr lang="en-I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for violence – situational variables</a:t>
            </a:r>
            <a:endParaRPr lang="en-IE" dirty="0"/>
          </a:p>
        </p:txBody>
      </p:sp>
      <p:sp>
        <p:nvSpPr>
          <p:cNvPr id="3" name="Content Placeholder 2"/>
          <p:cNvSpPr>
            <a:spLocks noGrp="1"/>
          </p:cNvSpPr>
          <p:nvPr>
            <p:ph idx="1"/>
          </p:nvPr>
        </p:nvSpPr>
        <p:spPr/>
        <p:txBody>
          <a:bodyPr/>
          <a:lstStyle/>
          <a:p>
            <a:r>
              <a:rPr lang="en-IE" dirty="0" smtClean="0"/>
              <a:t>Extent of social support </a:t>
            </a:r>
          </a:p>
          <a:p>
            <a:r>
              <a:rPr lang="en-IE" dirty="0" smtClean="0"/>
              <a:t>Immediate availability of a potential weapon </a:t>
            </a:r>
          </a:p>
          <a:p>
            <a:r>
              <a:rPr lang="en-IE" dirty="0" smtClean="0"/>
              <a:t>Relationship to potential victim </a:t>
            </a:r>
          </a:p>
          <a:p>
            <a:r>
              <a:rPr lang="en-IE" dirty="0" smtClean="0"/>
              <a:t>Access to potential victim </a:t>
            </a:r>
          </a:p>
          <a:p>
            <a:r>
              <a:rPr lang="en-IE" dirty="0" smtClean="0"/>
              <a:t>Limit setting </a:t>
            </a:r>
          </a:p>
          <a:p>
            <a:r>
              <a:rPr lang="en-IE" dirty="0" smtClean="0"/>
              <a:t>Staff attitudes </a:t>
            </a:r>
          </a:p>
          <a:p>
            <a:endParaRPr lang="en-IE"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t>
            </a:r>
            <a:endParaRPr lang="en-IE" dirty="0"/>
          </a:p>
        </p:txBody>
      </p:sp>
      <p:sp>
        <p:nvSpPr>
          <p:cNvPr id="3" name="Content Placeholder 2"/>
          <p:cNvSpPr>
            <a:spLocks noGrp="1"/>
          </p:cNvSpPr>
          <p:nvPr>
            <p:ph idx="1"/>
          </p:nvPr>
        </p:nvSpPr>
        <p:spPr/>
        <p:txBody>
          <a:bodyPr>
            <a:normAutofit fontScale="85000" lnSpcReduction="10000"/>
          </a:bodyPr>
          <a:lstStyle/>
          <a:p>
            <a:r>
              <a:rPr lang="en-IE" dirty="0" smtClean="0"/>
              <a:t>Staff need to have the appropriate skills to manage disturbed/violent behaviour in psychiatric inpatient settings. </a:t>
            </a:r>
          </a:p>
          <a:p>
            <a:r>
              <a:rPr lang="en-IE" dirty="0" smtClean="0"/>
              <a:t>Training in the interventions used for the short-term management of violence safeguards both staff and service users. </a:t>
            </a:r>
          </a:p>
          <a:p>
            <a:r>
              <a:rPr lang="en-IE" dirty="0" smtClean="0"/>
              <a:t>Training that highlights awareness of racial, cultural, social, religious/spiritual, and gender, along with other special concerns, also mitigates against violent behaviour. Such training must be properly audited to ensure its effectiveness. </a:t>
            </a:r>
            <a:endParaRPr lang="en-IE"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needs</a:t>
            </a:r>
            <a:endParaRPr lang="en-IE" dirty="0"/>
          </a:p>
        </p:txBody>
      </p:sp>
      <p:sp>
        <p:nvSpPr>
          <p:cNvPr id="3" name="Content Placeholder 2"/>
          <p:cNvSpPr>
            <a:spLocks noGrp="1"/>
          </p:cNvSpPr>
          <p:nvPr>
            <p:ph idx="1"/>
          </p:nvPr>
        </p:nvSpPr>
        <p:spPr/>
        <p:txBody>
          <a:bodyPr/>
          <a:lstStyle/>
          <a:p>
            <a:r>
              <a:rPr lang="en-IE" dirty="0" smtClean="0"/>
              <a:t>training to recognise anger, potential aggression, </a:t>
            </a:r>
          </a:p>
          <a:p>
            <a:r>
              <a:rPr lang="en-IE" dirty="0" smtClean="0"/>
              <a:t>antecedents and risk factors of violence and to monitor their own verbal and non-verbal behaviour. </a:t>
            </a:r>
          </a:p>
          <a:p>
            <a:r>
              <a:rPr lang="en-IE" dirty="0" smtClean="0"/>
              <a:t>Training should include methods of anticipating, de-escalating or coping with violent behaviour. </a:t>
            </a:r>
            <a:endParaRPr lang="en-IE"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De-escalation </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De-escalation (also referred to as 'defusing' or 'talk-down') </a:t>
            </a:r>
          </a:p>
          <a:p>
            <a:r>
              <a:rPr lang="en-IE" dirty="0" smtClean="0"/>
              <a:t>involves the use of various psychosocial short-term techniques aimed at calming disruptive behaviour and preventing violent incidents from occurring. </a:t>
            </a:r>
          </a:p>
          <a:p>
            <a:r>
              <a:rPr lang="en-IE" dirty="0" smtClean="0"/>
              <a:t>Every effort is made to avoid confrontation. </a:t>
            </a:r>
          </a:p>
          <a:p>
            <a:r>
              <a:rPr lang="en-IE" dirty="0" smtClean="0"/>
              <a:t>This can include </a:t>
            </a:r>
          </a:p>
          <a:p>
            <a:pPr lvl="1"/>
            <a:r>
              <a:rPr lang="en-IE" dirty="0" smtClean="0"/>
              <a:t>talking to the service user, often known as verbal de-escalation, </a:t>
            </a:r>
          </a:p>
          <a:p>
            <a:pPr lvl="1"/>
            <a:r>
              <a:rPr lang="en-IE" dirty="0" smtClean="0"/>
              <a:t>moving service users to a less confrontational area, or making use of a specially designated space for de-escalation. </a:t>
            </a:r>
            <a:endParaRPr lang="en-I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difficult patients</a:t>
            </a:r>
            <a:endParaRPr lang="en-IE" dirty="0"/>
          </a:p>
        </p:txBody>
      </p:sp>
      <p:sp>
        <p:nvSpPr>
          <p:cNvPr id="3" name="Content Placeholder 2"/>
          <p:cNvSpPr>
            <a:spLocks noGrp="1"/>
          </p:cNvSpPr>
          <p:nvPr>
            <p:ph idx="1"/>
          </p:nvPr>
        </p:nvSpPr>
        <p:spPr/>
        <p:txBody>
          <a:bodyPr/>
          <a:lstStyle/>
          <a:p>
            <a:r>
              <a:rPr lang="en-IE" dirty="0" smtClean="0"/>
              <a:t>Physician’s perception of difficult patients include </a:t>
            </a:r>
          </a:p>
          <a:p>
            <a:pPr lvl="1"/>
            <a:r>
              <a:rPr lang="en-IE" dirty="0" smtClean="0"/>
              <a:t>older</a:t>
            </a:r>
            <a:r>
              <a:rPr lang="en-IE" dirty="0"/>
              <a:t>, </a:t>
            </a:r>
            <a:endParaRPr lang="en-IE" dirty="0" smtClean="0"/>
          </a:p>
          <a:p>
            <a:pPr lvl="1"/>
            <a:r>
              <a:rPr lang="en-IE" dirty="0" smtClean="0"/>
              <a:t>more </a:t>
            </a:r>
            <a:r>
              <a:rPr lang="en-IE" dirty="0"/>
              <a:t>often separated or divorced, </a:t>
            </a:r>
            <a:endParaRPr lang="en-IE" dirty="0" smtClean="0"/>
          </a:p>
          <a:p>
            <a:pPr lvl="1"/>
            <a:r>
              <a:rPr lang="en-IE" dirty="0" smtClean="0"/>
              <a:t>contained </a:t>
            </a:r>
            <a:r>
              <a:rPr lang="en-IE" dirty="0"/>
              <a:t>more women, </a:t>
            </a:r>
            <a:endParaRPr lang="en-IE" dirty="0" smtClean="0"/>
          </a:p>
          <a:p>
            <a:pPr lvl="1"/>
            <a:r>
              <a:rPr lang="en-IE" dirty="0" smtClean="0"/>
              <a:t>had </a:t>
            </a:r>
            <a:r>
              <a:rPr lang="en-IE" dirty="0"/>
              <a:t>more acute and chronic problems, </a:t>
            </a:r>
            <a:endParaRPr lang="en-IE" dirty="0" smtClean="0"/>
          </a:p>
          <a:p>
            <a:pPr lvl="1"/>
            <a:r>
              <a:rPr lang="en-IE" dirty="0" smtClean="0"/>
              <a:t>took </a:t>
            </a:r>
            <a:r>
              <a:rPr lang="en-IE" dirty="0"/>
              <a:t>more medications, </a:t>
            </a:r>
            <a:endParaRPr lang="en-IE" dirty="0" smtClean="0"/>
          </a:p>
          <a:p>
            <a:pPr lvl="1"/>
            <a:r>
              <a:rPr lang="en-IE" dirty="0" smtClean="0"/>
              <a:t>underwent </a:t>
            </a:r>
            <a:r>
              <a:rPr lang="en-IE" dirty="0"/>
              <a:t>more x-rays and tests, were referred more often, and had more visits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 </a:t>
            </a:r>
            <a:endParaRPr lang="en-IE" dirty="0"/>
          </a:p>
        </p:txBody>
      </p:sp>
      <p:sp>
        <p:nvSpPr>
          <p:cNvPr id="3" name="Content Placeholder 2"/>
          <p:cNvSpPr>
            <a:spLocks noGrp="1"/>
          </p:cNvSpPr>
          <p:nvPr>
            <p:ph idx="1"/>
          </p:nvPr>
        </p:nvSpPr>
        <p:spPr/>
        <p:txBody>
          <a:bodyPr/>
          <a:lstStyle/>
          <a:p>
            <a:r>
              <a:rPr lang="en-US" dirty="0" smtClean="0"/>
              <a:t>Identify underlying cause</a:t>
            </a:r>
          </a:p>
          <a:p>
            <a:r>
              <a:rPr lang="en-US" dirty="0" smtClean="0"/>
              <a:t>Get more information</a:t>
            </a:r>
          </a:p>
          <a:p>
            <a:r>
              <a:rPr lang="en-US" dirty="0" smtClean="0"/>
              <a:t>Consider violence as only a symptom: there could be underlying mental disorders or even life threatening organic disorders that need to be identified and appropriate treatment given</a:t>
            </a:r>
            <a:endParaRPr lang="en-I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intervention</a:t>
            </a:r>
            <a:endParaRPr lang="en-IE" dirty="0"/>
          </a:p>
        </p:txBody>
      </p:sp>
      <p:sp>
        <p:nvSpPr>
          <p:cNvPr id="3" name="Content Placeholder 2"/>
          <p:cNvSpPr>
            <a:spLocks noGrp="1"/>
          </p:cNvSpPr>
          <p:nvPr>
            <p:ph idx="1"/>
          </p:nvPr>
        </p:nvSpPr>
        <p:spPr/>
        <p:txBody>
          <a:bodyPr/>
          <a:lstStyle/>
          <a:p>
            <a:r>
              <a:rPr lang="en-IE" dirty="0" smtClean="0"/>
              <a:t>A skilled hands-on method of physical restraint involving trained designated healthcare professionals to prevent individuals from harming themselves, endangering others or seriously compromising the therapeutic environment. </a:t>
            </a:r>
          </a:p>
          <a:p>
            <a:r>
              <a:rPr lang="en-IE" dirty="0" smtClean="0"/>
              <a:t>Its purpose is to safely immobilise the individual concerned </a:t>
            </a:r>
            <a:endParaRPr lang="en-IE"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practice regarding physical restraint</a:t>
            </a:r>
            <a:endParaRPr lang="en-IE" dirty="0"/>
          </a:p>
        </p:txBody>
      </p:sp>
      <p:sp>
        <p:nvSpPr>
          <p:cNvPr id="3" name="Content Placeholder 2"/>
          <p:cNvSpPr>
            <a:spLocks noGrp="1"/>
          </p:cNvSpPr>
          <p:nvPr>
            <p:ph idx="1"/>
          </p:nvPr>
        </p:nvSpPr>
        <p:spPr/>
        <p:txBody>
          <a:bodyPr/>
          <a:lstStyle/>
          <a:p>
            <a:r>
              <a:rPr lang="en-IE" dirty="0" smtClean="0"/>
              <a:t>Physical restraint should be a last resort, only being used in an emergency where there appears to be a real possibility of significant harm if withheld. </a:t>
            </a:r>
          </a:p>
          <a:p>
            <a:r>
              <a:rPr lang="en-IE" dirty="0" smtClean="0"/>
              <a:t>It must be of the minimum degree necessary to prevent harm and be reasonable in the circumstances</a:t>
            </a:r>
            <a:endParaRPr lang="en-IE"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Seclusion </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Seclusion is the supervised confinement of a patient in a room, which may be locked to protect others from significant harm. </a:t>
            </a:r>
          </a:p>
          <a:p>
            <a:r>
              <a:rPr lang="en-IE" dirty="0" smtClean="0"/>
              <a:t>Its sole aim is to contain severely disturbed behaviour which is likely to cause harm to others. Seclusion should be used as a last resort; for the shortest possible time. </a:t>
            </a:r>
          </a:p>
          <a:p>
            <a:r>
              <a:rPr lang="en-IE" dirty="0" smtClean="0"/>
              <a:t>Seclusion should not be used as a punishment or threat; as part of a treatment programme; because of shortage of staff; where there is any risk of suicide or self-harm. </a:t>
            </a:r>
          </a:p>
          <a:p>
            <a:r>
              <a:rPr lang="en-IE" dirty="0" smtClean="0"/>
              <a:t>Seclusion of an informal patient should be taken as an indicator of the need to consider formal detention. </a:t>
            </a:r>
            <a:endParaRPr lang="en-IE"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tranquillization</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Rapid Tranquillisation (also called urgent sedation): </a:t>
            </a:r>
          </a:p>
          <a:p>
            <a:pPr lvl="1"/>
            <a:r>
              <a:rPr lang="en-IE" dirty="0" smtClean="0"/>
              <a:t>The use of medication to calm/lightly sedate the service user and reduce the risk to self and/or others. </a:t>
            </a:r>
          </a:p>
          <a:p>
            <a:r>
              <a:rPr lang="en-IE" dirty="0" smtClean="0"/>
              <a:t>The aim is to achieve an optimal reduction in agitation and aggression thereby allowing a thorough psychiatric evaluation to take place whilst allowing comprehension and response to spoken messages throughout. </a:t>
            </a:r>
            <a:endParaRPr lang="en-IE"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used for rapid </a:t>
            </a:r>
            <a:r>
              <a:rPr lang="en-US" dirty="0" err="1" smtClean="0"/>
              <a:t>tranquillisation</a:t>
            </a:r>
            <a:r>
              <a:rPr lang="en-US" dirty="0" smtClean="0"/>
              <a:t> …</a:t>
            </a:r>
            <a:endParaRPr lang="en-IE" dirty="0"/>
          </a:p>
        </p:txBody>
      </p:sp>
      <p:sp>
        <p:nvSpPr>
          <p:cNvPr id="3" name="Content Placeholder 2"/>
          <p:cNvSpPr>
            <a:spLocks noGrp="1"/>
          </p:cNvSpPr>
          <p:nvPr>
            <p:ph idx="1"/>
          </p:nvPr>
        </p:nvSpPr>
        <p:spPr/>
        <p:txBody>
          <a:bodyPr/>
          <a:lstStyle/>
          <a:p>
            <a:r>
              <a:rPr lang="en-US" dirty="0" smtClean="0"/>
              <a:t>First line</a:t>
            </a:r>
          </a:p>
          <a:p>
            <a:pPr lvl="1"/>
            <a:r>
              <a:rPr lang="en-US" dirty="0" smtClean="0"/>
              <a:t>Oral </a:t>
            </a:r>
            <a:r>
              <a:rPr lang="en-US" dirty="0" err="1" smtClean="0"/>
              <a:t>lorazepam</a:t>
            </a:r>
            <a:r>
              <a:rPr lang="en-US" dirty="0" smtClean="0"/>
              <a:t> 1-2 mg</a:t>
            </a:r>
          </a:p>
          <a:p>
            <a:pPr lvl="1"/>
            <a:r>
              <a:rPr lang="en-US" dirty="0" smtClean="0"/>
              <a:t>Oral haloperidol 10-20 mg</a:t>
            </a:r>
          </a:p>
          <a:p>
            <a:pPr lvl="1"/>
            <a:r>
              <a:rPr lang="en-US" dirty="0" smtClean="0"/>
              <a:t>Oral chlorpromazine 50-100 mg</a:t>
            </a:r>
          </a:p>
          <a:p>
            <a:r>
              <a:rPr lang="en-US" dirty="0" smtClean="0"/>
              <a:t>Second line</a:t>
            </a:r>
          </a:p>
          <a:p>
            <a:pPr lvl="1"/>
            <a:r>
              <a:rPr lang="en-US" dirty="0" smtClean="0"/>
              <a:t>IM </a:t>
            </a:r>
            <a:r>
              <a:rPr lang="en-US" dirty="0" err="1" smtClean="0"/>
              <a:t>lorazepam</a:t>
            </a:r>
            <a:endParaRPr lang="en-US" dirty="0" smtClean="0"/>
          </a:p>
          <a:p>
            <a:pPr lvl="1"/>
            <a:r>
              <a:rPr lang="en-US" dirty="0" smtClean="0"/>
              <a:t>IM </a:t>
            </a:r>
            <a:r>
              <a:rPr lang="en-US" dirty="0" err="1" smtClean="0"/>
              <a:t>lorazepam</a:t>
            </a:r>
            <a:r>
              <a:rPr lang="en-US" dirty="0" smtClean="0"/>
              <a:t> + IM haloperidol</a:t>
            </a:r>
          </a:p>
          <a:p>
            <a:pPr lvl="1"/>
            <a:r>
              <a:rPr lang="en-US" dirty="0" smtClean="0"/>
              <a:t>IM </a:t>
            </a:r>
            <a:r>
              <a:rPr lang="en-US" dirty="0" err="1" smtClean="0"/>
              <a:t>olanzepine</a:t>
            </a:r>
            <a:endParaRPr lang="en-US" dirty="0" smtClean="0"/>
          </a:p>
          <a:p>
            <a:pPr lvl="1"/>
            <a:r>
              <a:rPr lang="en-US" dirty="0" smtClean="0"/>
              <a:t>IM chlorpromazine</a:t>
            </a:r>
          </a:p>
          <a:p>
            <a:pPr lvl="1"/>
            <a:r>
              <a:rPr lang="en-US" dirty="0" smtClean="0"/>
              <a:t>IM </a:t>
            </a:r>
            <a:r>
              <a:rPr lang="en-US" dirty="0" err="1" smtClean="0"/>
              <a:t>zuclopenthixol</a:t>
            </a:r>
            <a:r>
              <a:rPr lang="en-US" dirty="0" smtClean="0"/>
              <a:t> acetate</a:t>
            </a:r>
          </a:p>
          <a:p>
            <a:endParaRPr lang="en-IE"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used for rapid </a:t>
            </a:r>
            <a:r>
              <a:rPr lang="en-US" dirty="0" err="1" smtClean="0"/>
              <a:t>tranquillisation</a:t>
            </a:r>
            <a:r>
              <a:rPr lang="en-US" dirty="0" smtClean="0"/>
              <a:t> …</a:t>
            </a:r>
            <a:endParaRPr lang="en-IE" dirty="0"/>
          </a:p>
        </p:txBody>
      </p:sp>
      <p:sp>
        <p:nvSpPr>
          <p:cNvPr id="3" name="Content Placeholder 2"/>
          <p:cNvSpPr>
            <a:spLocks noGrp="1"/>
          </p:cNvSpPr>
          <p:nvPr>
            <p:ph idx="1"/>
          </p:nvPr>
        </p:nvSpPr>
        <p:spPr/>
        <p:txBody>
          <a:bodyPr/>
          <a:lstStyle/>
          <a:p>
            <a:r>
              <a:rPr lang="en-US" dirty="0" smtClean="0"/>
              <a:t>Exceptional circumstances</a:t>
            </a:r>
          </a:p>
          <a:p>
            <a:pPr lvl="1"/>
            <a:r>
              <a:rPr lang="en-US" dirty="0" smtClean="0"/>
              <a:t>IV diazepam 10 mg (ensure </a:t>
            </a:r>
            <a:r>
              <a:rPr lang="en-US" dirty="0" err="1" smtClean="0"/>
              <a:t>flumazenil</a:t>
            </a:r>
            <a:r>
              <a:rPr lang="en-US" dirty="0" smtClean="0"/>
              <a:t> available to counteract respiratory depression)</a:t>
            </a:r>
          </a:p>
          <a:p>
            <a:pPr lvl="1"/>
            <a:r>
              <a:rPr lang="en-US" dirty="0" smtClean="0"/>
              <a:t>IV haloperidol (2-10mg) maximum 18 mg</a:t>
            </a:r>
          </a:p>
          <a:p>
            <a:pPr lvl="1"/>
            <a:endParaRPr lang="en-IE"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END</a:t>
            </a:r>
            <a:endParaRPr lang="en-IE" dirty="0"/>
          </a:p>
        </p:txBody>
      </p:sp>
      <p:sp>
        <p:nvSpPr>
          <p:cNvPr id="3" name="Subtitle 2"/>
          <p:cNvSpPr>
            <a:spLocks noGrp="1"/>
          </p:cNvSpPr>
          <p:nvPr>
            <p:ph type="subTitle" sz="quarter" idx="1"/>
          </p:nvPr>
        </p:nvSpPr>
        <p:spPr/>
        <p:txBody>
          <a:bodyPr/>
          <a:lstStyle/>
          <a:p>
            <a:endParaRPr lang="en-I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difficult patients</a:t>
            </a:r>
            <a:endParaRPr lang="en-IE" dirty="0"/>
          </a:p>
        </p:txBody>
      </p:sp>
      <p:sp>
        <p:nvSpPr>
          <p:cNvPr id="3" name="Content Placeholder 2"/>
          <p:cNvSpPr>
            <a:spLocks noGrp="1"/>
          </p:cNvSpPr>
          <p:nvPr>
            <p:ph idx="1"/>
          </p:nvPr>
        </p:nvSpPr>
        <p:spPr/>
        <p:txBody>
          <a:bodyPr>
            <a:normAutofit fontScale="85000" lnSpcReduction="20000"/>
          </a:bodyPr>
          <a:lstStyle/>
          <a:p>
            <a:pPr lvl="1"/>
            <a:r>
              <a:rPr lang="en-IE" dirty="0"/>
              <a:t>mental disorder, especially </a:t>
            </a:r>
            <a:endParaRPr lang="en-IE" dirty="0" smtClean="0"/>
          </a:p>
          <a:p>
            <a:pPr lvl="2"/>
            <a:r>
              <a:rPr lang="en-IE" dirty="0" err="1" smtClean="0"/>
              <a:t>multisomatoform</a:t>
            </a:r>
            <a:r>
              <a:rPr lang="en-IE" dirty="0" smtClean="0"/>
              <a:t> </a:t>
            </a:r>
            <a:r>
              <a:rPr lang="en-IE" dirty="0"/>
              <a:t>disorder, </a:t>
            </a:r>
            <a:endParaRPr lang="en-IE" dirty="0" smtClean="0"/>
          </a:p>
          <a:p>
            <a:pPr lvl="2"/>
            <a:r>
              <a:rPr lang="en-IE" dirty="0" smtClean="0"/>
              <a:t>panic </a:t>
            </a:r>
            <a:r>
              <a:rPr lang="en-IE" dirty="0"/>
              <a:t>disorder, </a:t>
            </a:r>
            <a:endParaRPr lang="en-IE" dirty="0" smtClean="0"/>
          </a:p>
          <a:p>
            <a:pPr lvl="2"/>
            <a:r>
              <a:rPr lang="en-IE" dirty="0" err="1" smtClean="0"/>
              <a:t>dysthymia</a:t>
            </a:r>
            <a:r>
              <a:rPr lang="en-IE" dirty="0"/>
              <a:t>, </a:t>
            </a:r>
          </a:p>
          <a:p>
            <a:pPr lvl="2"/>
            <a:r>
              <a:rPr lang="en-IE" dirty="0" smtClean="0"/>
              <a:t>generalized </a:t>
            </a:r>
            <a:r>
              <a:rPr lang="en-IE" dirty="0"/>
              <a:t>anxiety, </a:t>
            </a:r>
            <a:endParaRPr lang="en-IE" dirty="0" smtClean="0"/>
          </a:p>
          <a:p>
            <a:pPr lvl="2"/>
            <a:r>
              <a:rPr lang="en-IE" dirty="0" smtClean="0"/>
              <a:t>major </a:t>
            </a:r>
            <a:r>
              <a:rPr lang="en-IE" dirty="0"/>
              <a:t>depression, and </a:t>
            </a:r>
            <a:endParaRPr lang="en-IE" dirty="0" smtClean="0"/>
          </a:p>
          <a:p>
            <a:pPr lvl="2"/>
            <a:r>
              <a:rPr lang="en-IE" dirty="0" smtClean="0"/>
              <a:t>alcohol </a:t>
            </a:r>
            <a:r>
              <a:rPr lang="en-IE" dirty="0"/>
              <a:t>abuse or dependence. </a:t>
            </a:r>
            <a:endParaRPr lang="en-IE" dirty="0" smtClean="0"/>
          </a:p>
          <a:p>
            <a:pPr lvl="1"/>
            <a:r>
              <a:rPr lang="en-IE" dirty="0" smtClean="0"/>
              <a:t>Difficult </a:t>
            </a:r>
            <a:r>
              <a:rPr lang="en-IE" dirty="0"/>
              <a:t>patients also had </a:t>
            </a:r>
            <a:endParaRPr lang="en-IE" dirty="0" smtClean="0"/>
          </a:p>
          <a:p>
            <a:pPr lvl="2"/>
            <a:r>
              <a:rPr lang="en-IE" dirty="0" smtClean="0"/>
              <a:t>more </a:t>
            </a:r>
            <a:r>
              <a:rPr lang="en-IE" dirty="0"/>
              <a:t>symptoms, </a:t>
            </a:r>
            <a:endParaRPr lang="en-IE" dirty="0" smtClean="0"/>
          </a:p>
          <a:p>
            <a:pPr lvl="2"/>
            <a:r>
              <a:rPr lang="en-IE" dirty="0" smtClean="0"/>
              <a:t>greater </a:t>
            </a:r>
            <a:r>
              <a:rPr lang="en-IE" dirty="0"/>
              <a:t>functional impairment, </a:t>
            </a:r>
            <a:endParaRPr lang="en-IE" dirty="0" smtClean="0"/>
          </a:p>
          <a:p>
            <a:pPr lvl="2"/>
            <a:r>
              <a:rPr lang="en-IE" dirty="0" smtClean="0"/>
              <a:t>higher </a:t>
            </a:r>
            <a:r>
              <a:rPr lang="en-IE" dirty="0"/>
              <a:t>health care utilization, and </a:t>
            </a:r>
            <a:endParaRPr lang="en-IE" dirty="0" smtClean="0"/>
          </a:p>
          <a:p>
            <a:pPr lvl="2"/>
            <a:r>
              <a:rPr lang="en-IE" dirty="0" smtClean="0"/>
              <a:t>lower </a:t>
            </a:r>
            <a:r>
              <a:rPr lang="en-IE" dirty="0"/>
              <a:t>satisfaction with their care. </a:t>
            </a:r>
            <a:endParaRPr lang="en-IE" dirty="0" smtClean="0"/>
          </a:p>
          <a:p>
            <a:pPr lvl="1"/>
            <a:r>
              <a:rPr lang="en-IE" dirty="0" smtClean="0"/>
              <a:t>There </a:t>
            </a:r>
            <a:r>
              <a:rPr lang="en-IE" dirty="0"/>
              <a:t>were no distinguishing demographic or physical symptom characteristics. </a:t>
            </a:r>
          </a:p>
          <a:p>
            <a:endParaRPr lang="en-I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difficult patients …</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Patients who place direct demands or stresses on their clinicians cause the greatest discomfort </a:t>
            </a:r>
          </a:p>
          <a:p>
            <a:r>
              <a:rPr lang="en-IE" dirty="0" smtClean="0"/>
              <a:t>Threat of dismissal by the patient identifies a difficult patient</a:t>
            </a:r>
          </a:p>
          <a:p>
            <a:r>
              <a:rPr lang="en-IE" dirty="0" smtClean="0"/>
              <a:t>Patient who disagrees strongly with an explanation or recommendation, or </a:t>
            </a:r>
          </a:p>
          <a:p>
            <a:r>
              <a:rPr lang="en-IE" dirty="0" smtClean="0"/>
              <a:t>The patient who complains about care or the health system</a:t>
            </a:r>
          </a:p>
          <a:p>
            <a:r>
              <a:rPr lang="en-IE" dirty="0" smtClean="0"/>
              <a:t>Patient who requires more time than is available, </a:t>
            </a:r>
          </a:p>
          <a:p>
            <a:r>
              <a:rPr lang="en-IE" dirty="0" smtClean="0"/>
              <a:t>The seductive patient, </a:t>
            </a:r>
          </a:p>
          <a:p>
            <a:r>
              <a:rPr lang="en-IE" dirty="0" smtClean="0"/>
              <a:t>The aggressive or threatening patient, and someone with many legal or insurance papers to fill out. </a:t>
            </a:r>
          </a:p>
          <a:p>
            <a:r>
              <a:rPr lang="en-IE" dirty="0" smtClean="0"/>
              <a:t>The patient with unnecessary lab, referral, medication, and disability requests, or who wants social interactions or advice about nonmedical issues</a:t>
            </a:r>
          </a:p>
          <a:p>
            <a:endParaRPr lang="en-I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characteristics of the difficult patients</a:t>
            </a:r>
            <a:endParaRPr lang="en-IE" dirty="0"/>
          </a:p>
        </p:txBody>
      </p:sp>
      <p:sp>
        <p:nvSpPr>
          <p:cNvPr id="3" name="Content Placeholder 2"/>
          <p:cNvSpPr>
            <a:spLocks noGrp="1"/>
          </p:cNvSpPr>
          <p:nvPr>
            <p:ph idx="1"/>
          </p:nvPr>
        </p:nvSpPr>
        <p:spPr/>
        <p:txBody>
          <a:bodyPr>
            <a:normAutofit fontScale="70000" lnSpcReduction="20000"/>
          </a:bodyPr>
          <a:lstStyle/>
          <a:p>
            <a:r>
              <a:rPr lang="en-IE" dirty="0" smtClean="0"/>
              <a:t>Patients' psychosocial problems and issues lead physicians to label them as difficult. </a:t>
            </a:r>
          </a:p>
          <a:p>
            <a:r>
              <a:rPr lang="en-IE" dirty="0" smtClean="0"/>
              <a:t>Physicians and students receive little training in psychosocial medicine </a:t>
            </a:r>
          </a:p>
          <a:p>
            <a:r>
              <a:rPr lang="en-IE" dirty="0" smtClean="0"/>
              <a:t>Biomedical training focuses upon organic disease, where a so-called good patient presents, according to one author, with </a:t>
            </a:r>
          </a:p>
          <a:p>
            <a:pPr lvl="1"/>
            <a:r>
              <a:rPr lang="en-IE" dirty="0" smtClean="0"/>
              <a:t>"objective signs and symptoms of a treatable disease process, makes no emotional demands on the clinician, cooperates in the treatment process (i.e., obeys orders), and upon getting well displays gratitude for the help received”. </a:t>
            </a:r>
          </a:p>
          <a:p>
            <a:pPr lvl="1"/>
            <a:r>
              <a:rPr lang="en-IE" dirty="0" smtClean="0"/>
              <a:t>This biomedical focus during training may lead to poor psychosocial attitudes, causing physicians to view more of their patients as difficult.</a:t>
            </a:r>
          </a:p>
          <a:p>
            <a:endParaRPr lang="en-I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 of difficult patients</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Over one-half of outpatients have no organic disease at all </a:t>
            </a:r>
          </a:p>
          <a:p>
            <a:r>
              <a:rPr lang="en-IE" dirty="0" smtClean="0"/>
              <a:t>Only 16 percent of new complaints have an organic disease basis </a:t>
            </a:r>
          </a:p>
          <a:p>
            <a:r>
              <a:rPr lang="en-IE" dirty="0" smtClean="0"/>
              <a:t>Many patients who have organic diseases also have complicating psychosocial issues (e.g. noncompliance, depression) that make them difficult. </a:t>
            </a:r>
          </a:p>
          <a:p>
            <a:r>
              <a:rPr lang="en-IE" dirty="0" smtClean="0"/>
              <a:t>Thus, the typical good patient is the uncommon patient with a treatable organic disease and no psychosocial problems. </a:t>
            </a:r>
          </a:p>
          <a:p>
            <a:r>
              <a:rPr lang="en-IE" dirty="0" smtClean="0"/>
              <a:t>The typical difficult patient may or may not have an organic disease but does have significant psychosocial problems.</a:t>
            </a:r>
          </a:p>
          <a:p>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936609"/>
          </a:xfrm>
        </p:spPr>
        <p:txBody>
          <a:bodyPr/>
          <a:lstStyle/>
          <a:p>
            <a:r>
              <a:rPr lang="en-US" dirty="0" smtClean="0"/>
              <a:t>Physician’s reactions </a:t>
            </a:r>
            <a:r>
              <a:rPr lang="en-US" dirty="0"/>
              <a:t>t</a:t>
            </a:r>
            <a:r>
              <a:rPr lang="en-US" dirty="0" smtClean="0"/>
              <a:t>o the difficult patient</a:t>
            </a:r>
            <a:endParaRPr lang="en-IE" dirty="0"/>
          </a:p>
        </p:txBody>
      </p:sp>
      <p:sp>
        <p:nvSpPr>
          <p:cNvPr id="3" name="Content Placeholder 2"/>
          <p:cNvSpPr>
            <a:spLocks noGrp="1"/>
          </p:cNvSpPr>
          <p:nvPr>
            <p:ph idx="1"/>
          </p:nvPr>
        </p:nvSpPr>
        <p:spPr>
          <a:xfrm>
            <a:off x="457200" y="1571612"/>
            <a:ext cx="8229600" cy="4559313"/>
          </a:xfrm>
        </p:spPr>
        <p:txBody>
          <a:bodyPr/>
          <a:lstStyle/>
          <a:p>
            <a:r>
              <a:rPr lang="en-IE" dirty="0" smtClean="0"/>
              <a:t>Unenthusiastic </a:t>
            </a:r>
            <a:r>
              <a:rPr lang="en-IE" dirty="0"/>
              <a:t>about providing care, </a:t>
            </a:r>
            <a:endParaRPr lang="en-IE" dirty="0" smtClean="0"/>
          </a:p>
          <a:p>
            <a:r>
              <a:rPr lang="en-IE" dirty="0" smtClean="0"/>
              <a:t>Frustration </a:t>
            </a:r>
            <a:r>
              <a:rPr lang="en-IE" dirty="0"/>
              <a:t>and </a:t>
            </a:r>
            <a:r>
              <a:rPr lang="en-IE" dirty="0" smtClean="0"/>
              <a:t>sense of time-consuming</a:t>
            </a:r>
            <a:r>
              <a:rPr lang="en-IE" dirty="0"/>
              <a:t>, </a:t>
            </a:r>
            <a:endParaRPr lang="en-IE" dirty="0" smtClean="0"/>
          </a:p>
          <a:p>
            <a:r>
              <a:rPr lang="en-IE" dirty="0" smtClean="0"/>
              <a:t>Feeling manipulated </a:t>
            </a:r>
            <a:r>
              <a:rPr lang="en-IE" dirty="0"/>
              <a:t>by them, and did not look forward to return visits. </a:t>
            </a:r>
            <a:endParaRPr lang="en-IE" dirty="0" smtClean="0"/>
          </a:p>
          <a:p>
            <a:pPr lvl="1"/>
            <a:r>
              <a:rPr lang="en-IE" dirty="0" smtClean="0"/>
              <a:t>In </a:t>
            </a:r>
            <a:r>
              <a:rPr lang="en-IE" dirty="0"/>
              <a:t>one-half of encounters, physicians </a:t>
            </a:r>
            <a:r>
              <a:rPr lang="en-IE" dirty="0" smtClean="0"/>
              <a:t>harboured </a:t>
            </a:r>
            <a:r>
              <a:rPr lang="en-IE" dirty="0"/>
              <a:t>hopes that the difficult patient would not return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Physician’s h</a:t>
            </a:r>
            <a:r>
              <a:rPr lang="en-IE" sz="4000" dirty="0" smtClean="0"/>
              <a:t>armful </a:t>
            </a:r>
            <a:r>
              <a:rPr lang="en-US" sz="4000" dirty="0" smtClean="0"/>
              <a:t>responses to patients</a:t>
            </a:r>
            <a:endParaRPr lang="en-IE" sz="4000" dirty="0"/>
          </a:p>
        </p:txBody>
      </p:sp>
      <p:sp>
        <p:nvSpPr>
          <p:cNvPr id="3" name="Content Placeholder 2"/>
          <p:cNvSpPr>
            <a:spLocks noGrp="1"/>
          </p:cNvSpPr>
          <p:nvPr>
            <p:ph idx="1"/>
          </p:nvPr>
        </p:nvSpPr>
        <p:spPr/>
        <p:txBody>
          <a:bodyPr>
            <a:normAutofit/>
          </a:bodyPr>
          <a:lstStyle/>
          <a:p>
            <a:r>
              <a:rPr lang="en-IE" dirty="0" smtClean="0"/>
              <a:t> Fear of </a:t>
            </a:r>
          </a:p>
          <a:p>
            <a:pPr lvl="1"/>
            <a:r>
              <a:rPr lang="en-IE" dirty="0" smtClean="0"/>
              <a:t>losing control, </a:t>
            </a:r>
          </a:p>
          <a:p>
            <a:pPr lvl="1"/>
            <a:r>
              <a:rPr lang="en-IE" dirty="0" smtClean="0"/>
              <a:t>addressing psychological material, </a:t>
            </a:r>
          </a:p>
          <a:p>
            <a:pPr lvl="1"/>
            <a:r>
              <a:rPr lang="en-IE" dirty="0" smtClean="0"/>
              <a:t>appearing unpleasant, or harming the patient; </a:t>
            </a:r>
          </a:p>
          <a:p>
            <a:r>
              <a:rPr lang="en-IE" dirty="0" smtClean="0"/>
              <a:t>Unique personal issues (e.g., reminds one of own difficult divorce, fear of cancer in self)</a:t>
            </a:r>
          </a:p>
          <a:p>
            <a:r>
              <a:rPr lang="en-IE" dirty="0" smtClean="0"/>
              <a:t>Performance anxiety. </a:t>
            </a:r>
          </a:p>
          <a:p>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1771</TotalTime>
  <Words>2132</Words>
  <Application>Microsoft Office PowerPoint</Application>
  <PresentationFormat>On-screen Show (4:3)</PresentationFormat>
  <Paragraphs>264</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Beam</vt:lpstr>
      <vt:lpstr>Management of manipulative and difficult patients, and violent patients</vt:lpstr>
      <vt:lpstr>Definitions </vt:lpstr>
      <vt:lpstr>Characteristics of difficult patients</vt:lpstr>
      <vt:lpstr>Characteristics of difficult patients</vt:lpstr>
      <vt:lpstr>Characteristics of difficult patients …</vt:lpstr>
      <vt:lpstr>Common characteristics of the difficult patients</vt:lpstr>
      <vt:lpstr>Prevalence of difficult patients</vt:lpstr>
      <vt:lpstr>Physician’s reactions to the difficult patient</vt:lpstr>
      <vt:lpstr>Physician’s harmful responses to patients</vt:lpstr>
      <vt:lpstr>Uncommon physician feelings</vt:lpstr>
      <vt:lpstr>Common harmful and unrecognized behaviours </vt:lpstr>
      <vt:lpstr>Uncommon unrecognized behaviours </vt:lpstr>
      <vt:lpstr>Clinician’s responsibilities</vt:lpstr>
      <vt:lpstr>Clinician’s responsibilities</vt:lpstr>
      <vt:lpstr>Awareness of previously unrecognized, harmful responses, and healthy coping</vt:lpstr>
      <vt:lpstr>Other helpful measures </vt:lpstr>
      <vt:lpstr>Management of the violent patient</vt:lpstr>
      <vt:lpstr>Outline </vt:lpstr>
      <vt:lpstr>Definition </vt:lpstr>
      <vt:lpstr>Warning signs of violence …</vt:lpstr>
      <vt:lpstr>Warning signs of violence …</vt:lpstr>
      <vt:lpstr>Risk factors for violence – demographic variables …</vt:lpstr>
      <vt:lpstr>Risk factors for violence – demographic variables </vt:lpstr>
      <vt:lpstr>Risk factors for violence – clinical variables …</vt:lpstr>
      <vt:lpstr>Risk factors for violence – clinical variables</vt:lpstr>
      <vt:lpstr>Risk factors for violence – situational variables</vt:lpstr>
      <vt:lpstr>Training </vt:lpstr>
      <vt:lpstr>Training needs</vt:lpstr>
      <vt:lpstr>De-escalation </vt:lpstr>
      <vt:lpstr>Observation </vt:lpstr>
      <vt:lpstr>Physical intervention</vt:lpstr>
      <vt:lpstr>Recommended practice regarding physical restraint</vt:lpstr>
      <vt:lpstr>Seclusion </vt:lpstr>
      <vt:lpstr>Rapid tranquillization</vt:lpstr>
      <vt:lpstr>Drugs used for rapid tranquillisation …</vt:lpstr>
      <vt:lpstr>Drugs used for rapid tranquillisation …</vt:lpstr>
      <vt:lpstr>END</vt:lpstr>
    </vt:vector>
  </TitlesOfParts>
  <Company>CHS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manipulative and difficult patients</dc:title>
  <dc:creator>Psychiatry Grants</dc:creator>
  <cp:lastModifiedBy>humprey</cp:lastModifiedBy>
  <cp:revision>86</cp:revision>
  <dcterms:created xsi:type="dcterms:W3CDTF">2007-07-04T08:25:37Z</dcterms:created>
  <dcterms:modified xsi:type="dcterms:W3CDTF">2010-07-12T05:10:08Z</dcterms:modified>
</cp:coreProperties>
</file>