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1" r:id="rId7"/>
    <p:sldId id="260" r:id="rId8"/>
    <p:sldId id="265"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6" r:id="rId40"/>
    <p:sldId id="297" r:id="rId41"/>
    <p:sldId id="295" r:id="rId42"/>
    <p:sldId id="294" r:id="rId43"/>
    <p:sldId id="298" r:id="rId44"/>
    <p:sldId id="300" r:id="rId45"/>
    <p:sldId id="299"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28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114"/>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464361-9739-423F-A9AE-7549B8343B22}"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77029-756A-44C7-91DC-876B5237841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464361-9739-423F-A9AE-7549B8343B22}"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77029-756A-44C7-91DC-876B523784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464361-9739-423F-A9AE-7549B8343B22}"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77029-756A-44C7-91DC-876B523784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464361-9739-423F-A9AE-7549B8343B22}"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77029-756A-44C7-91DC-876B523784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464361-9739-423F-A9AE-7549B8343B22}"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77029-756A-44C7-91DC-876B5237841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464361-9739-423F-A9AE-7549B8343B22}" type="datetimeFigureOut">
              <a:rPr lang="en-US" smtClean="0"/>
              <a:pPr/>
              <a:t>3/2/2016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77029-756A-44C7-91DC-876B523784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464361-9739-423F-A9AE-7549B8343B22}" type="datetimeFigureOut">
              <a:rPr lang="en-US" smtClean="0"/>
              <a:pPr/>
              <a:t>3/2/2016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777029-756A-44C7-91DC-876B523784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464361-9739-423F-A9AE-7549B8343B22}" type="datetimeFigureOut">
              <a:rPr lang="en-US" smtClean="0"/>
              <a:pPr/>
              <a:t>3/2/2016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777029-756A-44C7-91DC-876B523784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464361-9739-423F-A9AE-7549B8343B22}" type="datetimeFigureOut">
              <a:rPr lang="en-US" smtClean="0"/>
              <a:pPr/>
              <a:t>3/2/2016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777029-756A-44C7-91DC-876B523784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464361-9739-423F-A9AE-7549B8343B22}" type="datetimeFigureOut">
              <a:rPr lang="en-US" smtClean="0"/>
              <a:pPr/>
              <a:t>3/2/2016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77029-756A-44C7-91DC-876B523784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464361-9739-423F-A9AE-7549B8343B22}" type="datetimeFigureOut">
              <a:rPr lang="en-US" smtClean="0"/>
              <a:pPr/>
              <a:t>3/2/2016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77029-756A-44C7-91DC-876B5237841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464361-9739-423F-A9AE-7549B8343B22}" type="datetimeFigureOut">
              <a:rPr lang="en-US" smtClean="0"/>
              <a:pPr/>
              <a:t>3/2/2016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777029-756A-44C7-91DC-876B5237841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Older adult psychiatry</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Ageing and drug </a:t>
            </a:r>
            <a:r>
              <a:rPr lang="en-US" b="1" dirty="0" smtClean="0"/>
              <a:t>prescribing</a:t>
            </a:r>
            <a:endParaRPr lang="en-US" dirty="0"/>
          </a:p>
        </p:txBody>
      </p:sp>
      <p:sp>
        <p:nvSpPr>
          <p:cNvPr id="3" name="Content Placeholder 2"/>
          <p:cNvSpPr>
            <a:spLocks noGrp="1"/>
          </p:cNvSpPr>
          <p:nvPr>
            <p:ph idx="1"/>
          </p:nvPr>
        </p:nvSpPr>
        <p:spPr/>
        <p:txBody>
          <a:bodyPr>
            <a:normAutofit fontScale="62500" lnSpcReduction="20000"/>
          </a:bodyPr>
          <a:lstStyle/>
          <a:p>
            <a:r>
              <a:rPr lang="en-US" dirty="0"/>
              <a:t>There is altered pharmacokinetics in the elderly affecting drug treatment.</a:t>
            </a:r>
          </a:p>
          <a:p>
            <a:r>
              <a:rPr lang="en-US" b="1" dirty="0" smtClean="0"/>
              <a:t>Absorption</a:t>
            </a:r>
            <a:r>
              <a:rPr lang="en-US" b="1" dirty="0"/>
              <a:t>:</a:t>
            </a:r>
            <a:r>
              <a:rPr lang="en-US" dirty="0"/>
              <a:t> There is reduced gut motility, leading to drugs being absorbed </a:t>
            </a:r>
            <a:r>
              <a:rPr lang="en-US" dirty="0" smtClean="0"/>
              <a:t>slowly slower </a:t>
            </a:r>
            <a:r>
              <a:rPr lang="en-US" dirty="0"/>
              <a:t>onset of action. The amount of drugs absorbed is similar to </a:t>
            </a:r>
            <a:r>
              <a:rPr lang="en-US" dirty="0" smtClean="0"/>
              <a:t>young adults</a:t>
            </a:r>
            <a:r>
              <a:rPr lang="en-US" dirty="0"/>
              <a:t>.</a:t>
            </a:r>
          </a:p>
          <a:p>
            <a:r>
              <a:rPr lang="en-US" b="1" dirty="0" smtClean="0"/>
              <a:t>Distribution</a:t>
            </a:r>
            <a:r>
              <a:rPr lang="en-US" b="1" dirty="0"/>
              <a:t>:</a:t>
            </a:r>
            <a:r>
              <a:rPr lang="en-US" dirty="0"/>
              <a:t> Half‐life of drugs is generally increased in older people as they </a:t>
            </a:r>
            <a:r>
              <a:rPr lang="en-US" dirty="0" smtClean="0"/>
              <a:t>have an </a:t>
            </a:r>
            <a:r>
              <a:rPr lang="en-US" dirty="0"/>
              <a:t>increase in body fat, less body water and less albumin than young adults. </a:t>
            </a:r>
            <a:r>
              <a:rPr lang="en-US" dirty="0" smtClean="0"/>
              <a:t>This also </a:t>
            </a:r>
            <a:r>
              <a:rPr lang="en-US" dirty="0"/>
              <a:t>leads to increased concentration of drugs at site of action, and more free </a:t>
            </a:r>
            <a:r>
              <a:rPr lang="en-US" dirty="0" smtClean="0"/>
              <a:t>form available </a:t>
            </a:r>
            <a:r>
              <a:rPr lang="en-US" dirty="0"/>
              <a:t>(active form) necessitating use of lower dosages than younger adults.</a:t>
            </a:r>
          </a:p>
          <a:p>
            <a:r>
              <a:rPr lang="en-US" b="1" dirty="0" smtClean="0"/>
              <a:t>Metabolism</a:t>
            </a:r>
            <a:r>
              <a:rPr lang="en-US" b="1" dirty="0"/>
              <a:t>:</a:t>
            </a:r>
            <a:r>
              <a:rPr lang="en-US" dirty="0"/>
              <a:t> Though the liver size is reduced, there is no significant reduction </a:t>
            </a:r>
            <a:r>
              <a:rPr lang="en-US" dirty="0" smtClean="0"/>
              <a:t>in the metabolic capacity.</a:t>
            </a:r>
          </a:p>
          <a:p>
            <a:r>
              <a:rPr lang="en-US" b="1" dirty="0" smtClean="0"/>
              <a:t>Excretion</a:t>
            </a:r>
            <a:r>
              <a:rPr lang="en-US" b="1" dirty="0"/>
              <a:t>:</a:t>
            </a:r>
            <a:r>
              <a:rPr lang="en-US" dirty="0"/>
              <a:t> Renal function is reduced by 35% by the age of 65; and 50% by the </a:t>
            </a:r>
            <a:r>
              <a:rPr lang="en-US" dirty="0" smtClean="0"/>
              <a:t>age of </a:t>
            </a:r>
            <a:r>
              <a:rPr lang="en-US" dirty="0"/>
              <a:t>80. This leads to reduced capacity to excrete metabolites of the drugs, and </a:t>
            </a:r>
            <a:r>
              <a:rPr lang="en-US" dirty="0" smtClean="0"/>
              <a:t>in some </a:t>
            </a:r>
            <a:r>
              <a:rPr lang="en-US" dirty="0"/>
              <a:t>cases, the drugs itself (lithium &amp; </a:t>
            </a:r>
            <a:r>
              <a:rPr lang="en-US" dirty="0" err="1"/>
              <a:t>Sulpiride</a:t>
            </a:r>
            <a:r>
              <a:rPr lang="en-US" dirty="0"/>
              <a:t>). A reduction in dosage </a:t>
            </a:r>
            <a:r>
              <a:rPr lang="en-US" dirty="0" smtClean="0"/>
              <a:t>is required </a:t>
            </a:r>
            <a:r>
              <a:rPr lang="en-US" dirty="0"/>
              <a:t>for this reason. </a:t>
            </a:r>
            <a:endParaRPr lang="en-US" dirty="0" smtClean="0"/>
          </a:p>
          <a:p>
            <a:pPr lvl="1"/>
            <a:r>
              <a:rPr lang="en-US" dirty="0" smtClean="0"/>
              <a:t>Renal </a:t>
            </a:r>
            <a:r>
              <a:rPr lang="en-US" dirty="0"/>
              <a:t>function is best measured by </a:t>
            </a:r>
            <a:r>
              <a:rPr lang="en-US" dirty="0" err="1"/>
              <a:t>creatinine</a:t>
            </a:r>
            <a:r>
              <a:rPr lang="en-US" dirty="0"/>
              <a:t> </a:t>
            </a:r>
            <a:r>
              <a:rPr lang="en-US" dirty="0" smtClean="0"/>
              <a:t>clearance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Depression </a:t>
            </a:r>
            <a:endParaRPr lang="en-US" dirty="0"/>
          </a:p>
        </p:txBody>
      </p:sp>
      <p:sp>
        <p:nvSpPr>
          <p:cNvPr id="3" name="Content Placeholder 2"/>
          <p:cNvSpPr>
            <a:spLocks noGrp="1"/>
          </p:cNvSpPr>
          <p:nvPr>
            <p:ph idx="1"/>
          </p:nvPr>
        </p:nvSpPr>
        <p:spPr/>
        <p:txBody>
          <a:bodyPr>
            <a:normAutofit fontScale="85000" lnSpcReduction="20000"/>
          </a:bodyPr>
          <a:lstStyle/>
          <a:p>
            <a:r>
              <a:rPr lang="en-US" b="1" i="1" dirty="0"/>
              <a:t>Epidemiology/risk factors/</a:t>
            </a:r>
            <a:r>
              <a:rPr lang="en-US" b="1" i="1" dirty="0" err="1"/>
              <a:t>aetiology</a:t>
            </a:r>
            <a:endParaRPr lang="en-US" b="1" i="1" dirty="0"/>
          </a:p>
          <a:p>
            <a:r>
              <a:rPr lang="en-US" dirty="0"/>
              <a:t>Prevalence rates for depression in the elderly range from 3–15% in community samples.</a:t>
            </a:r>
          </a:p>
          <a:p>
            <a:r>
              <a:rPr lang="en-US" dirty="0"/>
              <a:t>Higher rates are found in those who attend general practitioners (15‐20%), care </a:t>
            </a:r>
            <a:r>
              <a:rPr lang="en-US" dirty="0" smtClean="0"/>
              <a:t>home residents </a:t>
            </a:r>
            <a:r>
              <a:rPr lang="en-US" dirty="0"/>
              <a:t>(15–20%) and general hospital in‐patients (approx. 20%). </a:t>
            </a:r>
            <a:endParaRPr lang="en-US" dirty="0" smtClean="0"/>
          </a:p>
          <a:p>
            <a:r>
              <a:rPr lang="en-US" dirty="0" smtClean="0"/>
              <a:t>It </a:t>
            </a:r>
            <a:r>
              <a:rPr lang="en-US" dirty="0"/>
              <a:t>is more common </a:t>
            </a:r>
            <a:r>
              <a:rPr lang="en-US" dirty="0" smtClean="0"/>
              <a:t>in women </a:t>
            </a:r>
            <a:r>
              <a:rPr lang="en-US" dirty="0"/>
              <a:t>than men.</a:t>
            </a:r>
          </a:p>
          <a:p>
            <a:r>
              <a:rPr lang="en-US" dirty="0"/>
              <a:t>Generally the </a:t>
            </a:r>
            <a:r>
              <a:rPr lang="en-US" dirty="0" err="1"/>
              <a:t>aetiology</a:t>
            </a:r>
            <a:r>
              <a:rPr lang="en-US" dirty="0"/>
              <a:t> of depression in the elderly resembles that of depression at </a:t>
            </a:r>
            <a:r>
              <a:rPr lang="en-US" dirty="0" smtClean="0"/>
              <a:t>a younger </a:t>
            </a:r>
            <a:r>
              <a:rPr lang="en-US" dirty="0"/>
              <a:t>age (bio‐psycho‐social influences). </a:t>
            </a:r>
          </a:p>
          <a:p>
            <a:r>
              <a:rPr lang="en-US" dirty="0" smtClean="0"/>
              <a:t>The </a:t>
            </a:r>
            <a:r>
              <a:rPr lang="en-US" dirty="0"/>
              <a:t>genetic contribution is smaller than </a:t>
            </a:r>
            <a:r>
              <a:rPr lang="en-US" dirty="0" smtClean="0"/>
              <a:t>that of </a:t>
            </a:r>
            <a:r>
              <a:rPr lang="en-US" dirty="0"/>
              <a:t>depression of early onset.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Depression: Other risk factors include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Physical </a:t>
            </a:r>
            <a:r>
              <a:rPr lang="en-US" dirty="0"/>
              <a:t>health problems, disability</a:t>
            </a:r>
          </a:p>
          <a:p>
            <a:r>
              <a:rPr lang="en-US" dirty="0" smtClean="0"/>
              <a:t>Sensory </a:t>
            </a:r>
            <a:r>
              <a:rPr lang="en-US" dirty="0"/>
              <a:t>impairment</a:t>
            </a:r>
          </a:p>
          <a:p>
            <a:r>
              <a:rPr lang="en-US" dirty="0" smtClean="0"/>
              <a:t>Adverse </a:t>
            </a:r>
            <a:r>
              <a:rPr lang="en-US" dirty="0"/>
              <a:t>life events – </a:t>
            </a:r>
            <a:r>
              <a:rPr lang="en-US" dirty="0" smtClean="0"/>
              <a:t>particularly losses </a:t>
            </a:r>
            <a:r>
              <a:rPr lang="en-US" dirty="0"/>
              <a:t>e.g. bereavement</a:t>
            </a:r>
          </a:p>
          <a:p>
            <a:r>
              <a:rPr lang="en-US" dirty="0" smtClean="0"/>
              <a:t>Poor </a:t>
            </a:r>
            <a:r>
              <a:rPr lang="en-US" dirty="0"/>
              <a:t>social </a:t>
            </a:r>
            <a:r>
              <a:rPr lang="en-US" dirty="0" smtClean="0"/>
              <a:t>support</a:t>
            </a:r>
          </a:p>
          <a:p>
            <a:r>
              <a:rPr lang="en-US" dirty="0"/>
              <a:t>Past history of depression</a:t>
            </a:r>
          </a:p>
          <a:p>
            <a:r>
              <a:rPr lang="en-US" dirty="0" smtClean="0"/>
              <a:t>Neuroticism</a:t>
            </a:r>
            <a:endParaRPr lang="en-US" dirty="0"/>
          </a:p>
          <a:p>
            <a:r>
              <a:rPr lang="en-US" dirty="0" smtClean="0"/>
              <a:t>Caring </a:t>
            </a:r>
            <a:r>
              <a:rPr lang="en-US" dirty="0"/>
              <a:t>for ill relatives</a:t>
            </a:r>
          </a:p>
          <a:p>
            <a:r>
              <a:rPr lang="en-US" dirty="0" smtClean="0"/>
              <a:t>Being </a:t>
            </a:r>
            <a:r>
              <a:rPr lang="en-US" dirty="0"/>
              <a:t>widowed/divorced</a:t>
            </a:r>
          </a:p>
          <a:p>
            <a:r>
              <a:rPr lang="en-US" dirty="0" smtClean="0"/>
              <a:t>Lack </a:t>
            </a:r>
            <a:r>
              <a:rPr lang="en-US" dirty="0"/>
              <a:t>of confidante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Vascular depression</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There is now strong evidence, both epidemiological and biological, for a vascular basis </a:t>
            </a:r>
            <a:r>
              <a:rPr lang="en-US" dirty="0" smtClean="0"/>
              <a:t>of depression </a:t>
            </a:r>
            <a:r>
              <a:rPr lang="en-US" dirty="0"/>
              <a:t>‐ ‘vascular </a:t>
            </a:r>
            <a:r>
              <a:rPr lang="en-US" dirty="0" smtClean="0"/>
              <a:t>depression’</a:t>
            </a:r>
          </a:p>
          <a:p>
            <a:r>
              <a:rPr lang="en-US" b="1" dirty="0" smtClean="0"/>
              <a:t>Neuropathology: </a:t>
            </a:r>
            <a:r>
              <a:rPr lang="en-US" dirty="0" smtClean="0"/>
              <a:t>white matter </a:t>
            </a:r>
            <a:r>
              <a:rPr lang="en-US" dirty="0" err="1" smtClean="0"/>
              <a:t>hypertensities</a:t>
            </a:r>
            <a:r>
              <a:rPr lang="en-US" dirty="0" smtClean="0"/>
              <a:t> </a:t>
            </a:r>
            <a:r>
              <a:rPr lang="en-US" dirty="0"/>
              <a:t>seen frequently on MRI scans of patients with late‐life depression </a:t>
            </a:r>
            <a:r>
              <a:rPr lang="en-US" dirty="0" smtClean="0"/>
              <a:t>reflect focal </a:t>
            </a:r>
            <a:r>
              <a:rPr lang="en-US" dirty="0"/>
              <a:t>areas of </a:t>
            </a:r>
            <a:r>
              <a:rPr lang="en-US" dirty="0" err="1"/>
              <a:t>ischaemia</a:t>
            </a:r>
            <a:r>
              <a:rPr lang="en-US" dirty="0"/>
              <a:t> and infarction. </a:t>
            </a:r>
            <a:endParaRPr lang="en-US" dirty="0" smtClean="0"/>
          </a:p>
          <a:p>
            <a:r>
              <a:rPr lang="en-US" dirty="0" smtClean="0"/>
              <a:t>Patients </a:t>
            </a:r>
            <a:r>
              <a:rPr lang="en-US" dirty="0"/>
              <a:t>in this group are said to show </a:t>
            </a:r>
            <a:r>
              <a:rPr lang="en-US" dirty="0" smtClean="0"/>
              <a:t>more cognitive </a:t>
            </a:r>
            <a:r>
              <a:rPr lang="en-US" dirty="0"/>
              <a:t>impairment, psychomotor retardation, limited depressive ideation, poor insight</a:t>
            </a:r>
            <a:r>
              <a:rPr lang="en-US" dirty="0" smtClean="0"/>
              <a:t>, apathy</a:t>
            </a:r>
            <a:r>
              <a:rPr lang="en-US" dirty="0"/>
              <a:t>, greater disability and poorer response to treatment. </a:t>
            </a:r>
            <a:endParaRPr lang="en-US" dirty="0" smtClean="0"/>
          </a:p>
          <a:p>
            <a:r>
              <a:rPr lang="en-US" dirty="0" smtClean="0"/>
              <a:t>SPECT </a:t>
            </a:r>
            <a:r>
              <a:rPr lang="en-US" dirty="0"/>
              <a:t>may show frontal </a:t>
            </a:r>
            <a:r>
              <a:rPr lang="en-US" dirty="0" smtClean="0"/>
              <a:t>and </a:t>
            </a:r>
            <a:r>
              <a:rPr lang="en-US" dirty="0" err="1" smtClean="0"/>
              <a:t>paralimbic</a:t>
            </a:r>
            <a:r>
              <a:rPr lang="en-US" dirty="0" smtClean="0"/>
              <a:t> </a:t>
            </a:r>
            <a:r>
              <a:rPr lang="en-US" dirty="0" err="1"/>
              <a:t>hypoperfusion</a:t>
            </a:r>
            <a:r>
              <a:rPr lang="en-US" dirty="0" smtClean="0"/>
              <a:t>.</a:t>
            </a:r>
          </a:p>
          <a:p>
            <a:r>
              <a:rPr lang="en-US" dirty="0"/>
              <a:t>A subgroup of elderly patients with affective disorders show ventricular dilatation on CT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Organic causes of depression</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Drugs </a:t>
            </a:r>
            <a:endParaRPr lang="en-US" b="1" dirty="0" smtClean="0"/>
          </a:p>
          <a:p>
            <a:pPr lvl="1"/>
            <a:r>
              <a:rPr lang="en-US" dirty="0" smtClean="0"/>
              <a:t>Beta‐blockers</a:t>
            </a:r>
            <a:r>
              <a:rPr lang="en-US" dirty="0"/>
              <a:t>, methyldopa, </a:t>
            </a:r>
            <a:r>
              <a:rPr lang="en-US" dirty="0" err="1"/>
              <a:t>nifedipine</a:t>
            </a:r>
            <a:r>
              <a:rPr lang="en-US" dirty="0"/>
              <a:t>, </a:t>
            </a:r>
            <a:r>
              <a:rPr lang="en-US" dirty="0" err="1"/>
              <a:t>digoxin</a:t>
            </a:r>
            <a:r>
              <a:rPr lang="en-US" dirty="0"/>
              <a:t>, </a:t>
            </a:r>
            <a:r>
              <a:rPr lang="en-US" dirty="0" err="1"/>
              <a:t>clonidine</a:t>
            </a:r>
            <a:r>
              <a:rPr lang="en-US" dirty="0"/>
              <a:t> steroids, </a:t>
            </a:r>
            <a:r>
              <a:rPr lang="en-US" dirty="0" err="1"/>
              <a:t>opioids</a:t>
            </a:r>
            <a:r>
              <a:rPr lang="en-US" dirty="0" smtClean="0"/>
              <a:t>, antipsychotics</a:t>
            </a:r>
            <a:r>
              <a:rPr lang="en-US" dirty="0"/>
              <a:t>, benzodiazepines, </a:t>
            </a:r>
            <a:r>
              <a:rPr lang="en-US" dirty="0" err="1"/>
              <a:t>antiparkinsonians</a:t>
            </a:r>
            <a:endParaRPr lang="en-US" dirty="0"/>
          </a:p>
          <a:p>
            <a:r>
              <a:rPr lang="en-US" b="1" dirty="0"/>
              <a:t>Metabolic </a:t>
            </a:r>
            <a:endParaRPr lang="en-US" b="1" dirty="0" smtClean="0"/>
          </a:p>
          <a:p>
            <a:pPr lvl="1"/>
            <a:r>
              <a:rPr lang="en-US" dirty="0" err="1" smtClean="0"/>
              <a:t>Anaemia</a:t>
            </a:r>
            <a:r>
              <a:rPr lang="en-US" dirty="0"/>
              <a:t>, hypothyroidism, B12/</a:t>
            </a:r>
            <a:r>
              <a:rPr lang="en-US" dirty="0" err="1"/>
              <a:t>folate</a:t>
            </a:r>
            <a:r>
              <a:rPr lang="en-US" dirty="0"/>
              <a:t> deficiency, occult carcinoma (lung</a:t>
            </a:r>
            <a:r>
              <a:rPr lang="en-US" dirty="0" smtClean="0"/>
              <a:t>, pancreas</a:t>
            </a:r>
            <a:r>
              <a:rPr lang="en-US" dirty="0"/>
              <a:t>), </a:t>
            </a:r>
            <a:r>
              <a:rPr lang="en-US" dirty="0" err="1"/>
              <a:t>hypercalcaemia</a:t>
            </a:r>
            <a:r>
              <a:rPr lang="en-US" dirty="0"/>
              <a:t>, </a:t>
            </a:r>
            <a:r>
              <a:rPr lang="en-US" dirty="0" smtClean="0"/>
              <a:t>Cushing’s disease</a:t>
            </a:r>
          </a:p>
          <a:p>
            <a:r>
              <a:rPr lang="fr-FR" b="1" dirty="0" err="1"/>
              <a:t>Infective</a:t>
            </a:r>
            <a:r>
              <a:rPr lang="fr-FR" b="1" dirty="0"/>
              <a:t> </a:t>
            </a:r>
            <a:endParaRPr lang="fr-FR" b="1" dirty="0" smtClean="0"/>
          </a:p>
          <a:p>
            <a:pPr lvl="1"/>
            <a:r>
              <a:rPr lang="fr-FR" dirty="0" err="1" smtClean="0"/>
              <a:t>Post‐viral</a:t>
            </a:r>
            <a:r>
              <a:rPr lang="fr-FR" dirty="0"/>
              <a:t>, ME, </a:t>
            </a:r>
            <a:r>
              <a:rPr lang="fr-FR" dirty="0" err="1"/>
              <a:t>brucellosis</a:t>
            </a:r>
            <a:r>
              <a:rPr lang="fr-FR" dirty="0"/>
              <a:t>, </a:t>
            </a:r>
            <a:r>
              <a:rPr lang="fr-FR" dirty="0" err="1"/>
              <a:t>neurosyphilis</a:t>
            </a:r>
            <a:r>
              <a:rPr lang="fr-FR" dirty="0"/>
              <a:t>, UTI</a:t>
            </a:r>
          </a:p>
          <a:p>
            <a:r>
              <a:rPr lang="en-US" b="1" dirty="0"/>
              <a:t>Inflammatory </a:t>
            </a:r>
            <a:endParaRPr lang="en-US" b="1" dirty="0" smtClean="0"/>
          </a:p>
          <a:p>
            <a:pPr lvl="1"/>
            <a:r>
              <a:rPr lang="en-US" dirty="0" smtClean="0"/>
              <a:t>Temporal </a:t>
            </a:r>
            <a:r>
              <a:rPr lang="en-US" dirty="0" err="1"/>
              <a:t>arteritis</a:t>
            </a:r>
            <a:endParaRPr lang="en-US" dirty="0"/>
          </a:p>
          <a:p>
            <a:r>
              <a:rPr lang="en-US" b="1" dirty="0"/>
              <a:t>Intracranial </a:t>
            </a:r>
            <a:endParaRPr lang="en-US" b="1" dirty="0" smtClean="0"/>
          </a:p>
          <a:p>
            <a:pPr lvl="1"/>
            <a:r>
              <a:rPr lang="en-US" dirty="0" smtClean="0"/>
              <a:t>Post </a:t>
            </a:r>
            <a:r>
              <a:rPr lang="en-US" dirty="0"/>
              <a:t>stroke, post head injury, subdural </a:t>
            </a:r>
            <a:r>
              <a:rPr lang="en-US" dirty="0" err="1"/>
              <a:t>haematoma</a:t>
            </a:r>
            <a:r>
              <a:rPr lang="en-US" dirty="0"/>
              <a:t>, Parkinson’s disease</a:t>
            </a:r>
            <a:r>
              <a:rPr lang="en-US" dirty="0" smtClean="0"/>
              <a:t>, delirium</a:t>
            </a:r>
            <a:r>
              <a:rPr lang="en-US" dirty="0"/>
              <a:t>, space‐occupying lesion, dementia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presentation of depression</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Typical depressive symptoms </a:t>
            </a:r>
            <a:r>
              <a:rPr lang="en-US" dirty="0"/>
              <a:t>occur but the elderly are more likely to present </a:t>
            </a:r>
            <a:r>
              <a:rPr lang="en-US" dirty="0" smtClean="0"/>
              <a:t>with agitation</a:t>
            </a:r>
            <a:r>
              <a:rPr lang="en-US" dirty="0"/>
              <a:t>, </a:t>
            </a:r>
            <a:r>
              <a:rPr lang="en-US" dirty="0" err="1"/>
              <a:t>neuro</a:t>
            </a:r>
            <a:r>
              <a:rPr lang="en-US" dirty="0"/>
              <a:t>‐vegetative </a:t>
            </a:r>
            <a:r>
              <a:rPr lang="en-US" dirty="0" err="1"/>
              <a:t>symptomatology</a:t>
            </a:r>
            <a:r>
              <a:rPr lang="en-US" dirty="0"/>
              <a:t>, </a:t>
            </a:r>
            <a:r>
              <a:rPr lang="en-US" b="1" dirty="0"/>
              <a:t>somatic preoccupation</a:t>
            </a:r>
            <a:r>
              <a:rPr lang="en-US" dirty="0"/>
              <a:t>, </a:t>
            </a:r>
            <a:r>
              <a:rPr lang="en-US" b="1" dirty="0"/>
              <a:t>delusions</a:t>
            </a:r>
            <a:r>
              <a:rPr lang="en-US" dirty="0"/>
              <a:t> </a:t>
            </a:r>
            <a:r>
              <a:rPr lang="en-US" dirty="0" smtClean="0"/>
              <a:t>and </a:t>
            </a:r>
            <a:r>
              <a:rPr lang="en-US" b="1" dirty="0" smtClean="0"/>
              <a:t>forgetfulness</a:t>
            </a:r>
            <a:r>
              <a:rPr lang="en-US" b="1" dirty="0"/>
              <a:t>.</a:t>
            </a:r>
            <a:r>
              <a:rPr lang="en-US" dirty="0"/>
              <a:t> </a:t>
            </a:r>
            <a:endParaRPr lang="en-US" dirty="0" smtClean="0"/>
          </a:p>
          <a:p>
            <a:r>
              <a:rPr lang="en-US" dirty="0" smtClean="0"/>
              <a:t>Some </a:t>
            </a:r>
            <a:r>
              <a:rPr lang="en-US" dirty="0"/>
              <a:t>studies have reported that a third of depressed elderly patients </a:t>
            </a:r>
            <a:r>
              <a:rPr lang="en-US" dirty="0" smtClean="0"/>
              <a:t>had </a:t>
            </a:r>
            <a:r>
              <a:rPr lang="en-US" b="1" dirty="0" smtClean="0"/>
              <a:t>severe </a:t>
            </a:r>
            <a:r>
              <a:rPr lang="en-US" b="1" dirty="0"/>
              <a:t>retardation </a:t>
            </a:r>
            <a:r>
              <a:rPr lang="en-US" dirty="0"/>
              <a:t>and </a:t>
            </a:r>
            <a:r>
              <a:rPr lang="en-US" b="1" dirty="0"/>
              <a:t>agitation.</a:t>
            </a:r>
            <a:r>
              <a:rPr lang="en-US" dirty="0"/>
              <a:t> </a:t>
            </a:r>
            <a:endParaRPr lang="en-US" dirty="0" smtClean="0"/>
          </a:p>
          <a:p>
            <a:r>
              <a:rPr lang="en-US" b="1" dirty="0" smtClean="0"/>
              <a:t>Depressive </a:t>
            </a:r>
            <a:r>
              <a:rPr lang="en-US" b="1" dirty="0"/>
              <a:t>delusions </a:t>
            </a:r>
            <a:r>
              <a:rPr lang="en-US" dirty="0"/>
              <a:t>concerning poverty and </a:t>
            </a:r>
            <a:r>
              <a:rPr lang="en-US" dirty="0" smtClean="0"/>
              <a:t>physical illness </a:t>
            </a:r>
            <a:r>
              <a:rPr lang="en-US" dirty="0"/>
              <a:t>are common, and occasionally there are </a:t>
            </a:r>
            <a:r>
              <a:rPr lang="en-US" b="1" dirty="0"/>
              <a:t>nihilistic delusions </a:t>
            </a:r>
            <a:r>
              <a:rPr lang="en-US" dirty="0"/>
              <a:t>i.e. that the body is </a:t>
            </a:r>
            <a:r>
              <a:rPr lang="en-US" dirty="0" smtClean="0"/>
              <a:t>not functioning</a:t>
            </a:r>
            <a:r>
              <a:rPr lang="en-US" dirty="0"/>
              <a:t>, empty or non‐existent. </a:t>
            </a:r>
            <a:endParaRPr lang="en-US" dirty="0" smtClean="0"/>
          </a:p>
          <a:p>
            <a:r>
              <a:rPr lang="en-US" b="1" dirty="0" smtClean="0"/>
              <a:t>Hallucinations</a:t>
            </a:r>
            <a:r>
              <a:rPr lang="en-US" dirty="0" smtClean="0"/>
              <a:t> </a:t>
            </a:r>
            <a:r>
              <a:rPr lang="en-US" dirty="0"/>
              <a:t>may occur and are often </a:t>
            </a:r>
            <a:r>
              <a:rPr lang="en-US" b="1" dirty="0"/>
              <a:t>accusatory</a:t>
            </a:r>
            <a:r>
              <a:rPr lang="en-US" dirty="0"/>
              <a:t> </a:t>
            </a:r>
            <a:r>
              <a:rPr lang="en-US" dirty="0" smtClean="0"/>
              <a:t>or </a:t>
            </a:r>
            <a:r>
              <a:rPr lang="en-US" b="1" dirty="0" smtClean="0"/>
              <a:t>obscene</a:t>
            </a:r>
            <a:r>
              <a:rPr lang="en-US" b="1" dirty="0"/>
              <a:t>.</a:t>
            </a:r>
          </a:p>
          <a:p>
            <a:r>
              <a:rPr lang="en-US" dirty="0"/>
              <a:t>Standard depression rating scales are not very appropriate to older adult psychiatry, </a:t>
            </a:r>
            <a:r>
              <a:rPr lang="en-US" dirty="0" smtClean="0"/>
              <a:t>as questions </a:t>
            </a:r>
            <a:r>
              <a:rPr lang="en-US" dirty="0"/>
              <a:t>about biological symptoms will not clearly distinguish between depressive </a:t>
            </a:r>
            <a:r>
              <a:rPr lang="en-US" dirty="0" smtClean="0"/>
              <a:t>and physical </a:t>
            </a:r>
            <a:r>
              <a:rPr lang="en-US" dirty="0"/>
              <a:t>illness. </a:t>
            </a:r>
            <a:endParaRPr lang="en-US" dirty="0" smtClean="0"/>
          </a:p>
          <a:p>
            <a:r>
              <a:rPr lang="en-US" dirty="0" smtClean="0"/>
              <a:t>The </a:t>
            </a:r>
            <a:r>
              <a:rPr lang="en-US" b="1" dirty="0"/>
              <a:t>Geriatric Depression Scale </a:t>
            </a:r>
            <a:r>
              <a:rPr lang="en-US" dirty="0"/>
              <a:t>and the </a:t>
            </a:r>
            <a:r>
              <a:rPr lang="en-US" b="1" dirty="0"/>
              <a:t>Cornell Scale for depression </a:t>
            </a:r>
            <a:r>
              <a:rPr lang="en-US" b="1" dirty="0" smtClean="0"/>
              <a:t>and dementia</a:t>
            </a:r>
            <a:r>
              <a:rPr lang="en-US" dirty="0" smtClean="0"/>
              <a:t> </a:t>
            </a:r>
            <a:r>
              <a:rPr lang="en-US" dirty="0"/>
              <a:t>have been specifically developed for use in elderly and </a:t>
            </a:r>
            <a:r>
              <a:rPr lang="en-US" dirty="0" err="1" smtClean="0"/>
              <a:t>dementing</a:t>
            </a:r>
            <a:r>
              <a:rPr lang="en-US" dirty="0" smtClean="0"/>
              <a:t> populations respectively</a:t>
            </a:r>
            <a:r>
              <a:rPr lang="en-US"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Depression: prognosis</a:t>
            </a:r>
            <a:endParaRPr lang="en-US" dirty="0"/>
          </a:p>
        </p:txBody>
      </p:sp>
      <p:sp>
        <p:nvSpPr>
          <p:cNvPr id="3" name="Content Placeholder 2"/>
          <p:cNvSpPr>
            <a:spLocks noGrp="1"/>
          </p:cNvSpPr>
          <p:nvPr>
            <p:ph idx="1"/>
          </p:nvPr>
        </p:nvSpPr>
        <p:spPr/>
        <p:txBody>
          <a:bodyPr/>
          <a:lstStyle/>
          <a:p>
            <a:r>
              <a:rPr lang="en-US" dirty="0"/>
              <a:t>Good prognostic indicators </a:t>
            </a:r>
            <a:r>
              <a:rPr lang="en-US" dirty="0" smtClean="0"/>
              <a:t>include</a:t>
            </a:r>
            <a:endParaRPr lang="en-US" dirty="0"/>
          </a:p>
          <a:p>
            <a:pPr lvl="1"/>
            <a:r>
              <a:rPr lang="en-US" dirty="0" smtClean="0"/>
              <a:t>Onset </a:t>
            </a:r>
            <a:r>
              <a:rPr lang="en-US" dirty="0"/>
              <a:t>before the age of 70</a:t>
            </a:r>
          </a:p>
          <a:p>
            <a:pPr lvl="1"/>
            <a:r>
              <a:rPr lang="en-US" dirty="0" smtClean="0"/>
              <a:t>Short </a:t>
            </a:r>
            <a:r>
              <a:rPr lang="en-US" dirty="0"/>
              <a:t>duration of illness</a:t>
            </a:r>
          </a:p>
          <a:p>
            <a:pPr lvl="1"/>
            <a:r>
              <a:rPr lang="en-US" dirty="0" smtClean="0"/>
              <a:t>Good </a:t>
            </a:r>
            <a:r>
              <a:rPr lang="en-US" dirty="0"/>
              <a:t>previous adjustment</a:t>
            </a:r>
          </a:p>
          <a:p>
            <a:pPr lvl="1"/>
            <a:r>
              <a:rPr lang="en-US" dirty="0" smtClean="0"/>
              <a:t>Absence </a:t>
            </a:r>
            <a:r>
              <a:rPr lang="en-US" dirty="0"/>
              <a:t>of disabling physical illness</a:t>
            </a:r>
          </a:p>
          <a:p>
            <a:pPr lvl="1"/>
            <a:r>
              <a:rPr lang="en-US" dirty="0" smtClean="0"/>
              <a:t>Good </a:t>
            </a:r>
            <a:r>
              <a:rPr lang="en-US" dirty="0"/>
              <a:t>recovery from previous episodes</a:t>
            </a:r>
          </a:p>
          <a:p>
            <a:pPr lvl="1"/>
            <a:r>
              <a:rPr lang="en-US" dirty="0" smtClean="0"/>
              <a:t>Religiosity</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Deliberate Self-harm and suicide</a:t>
            </a:r>
            <a:endParaRPr lang="en-US" dirty="0"/>
          </a:p>
        </p:txBody>
      </p:sp>
      <p:sp>
        <p:nvSpPr>
          <p:cNvPr id="3" name="Content Placeholder 2"/>
          <p:cNvSpPr>
            <a:spLocks noGrp="1"/>
          </p:cNvSpPr>
          <p:nvPr>
            <p:ph idx="1"/>
          </p:nvPr>
        </p:nvSpPr>
        <p:spPr/>
        <p:txBody>
          <a:bodyPr>
            <a:normAutofit fontScale="77500" lnSpcReduction="20000"/>
          </a:bodyPr>
          <a:lstStyle/>
          <a:p>
            <a:r>
              <a:rPr lang="en-US" dirty="0"/>
              <a:t>Suicide rates in the elderly are higher than in other age groups. </a:t>
            </a:r>
            <a:endParaRPr lang="en-US" dirty="0" smtClean="0"/>
          </a:p>
          <a:p>
            <a:r>
              <a:rPr lang="en-US" dirty="0" smtClean="0"/>
              <a:t>DSH declines with </a:t>
            </a:r>
            <a:r>
              <a:rPr lang="en-US" dirty="0"/>
              <a:t>age. </a:t>
            </a:r>
            <a:endParaRPr lang="en-US" dirty="0" smtClean="0"/>
          </a:p>
          <a:p>
            <a:r>
              <a:rPr lang="en-US" dirty="0" smtClean="0"/>
              <a:t>Most </a:t>
            </a:r>
            <a:r>
              <a:rPr lang="en-US" dirty="0"/>
              <a:t>cases of DSH are failed suicide attempts in this group and they will </a:t>
            </a:r>
            <a:r>
              <a:rPr lang="en-US" dirty="0" smtClean="0"/>
              <a:t>tend to </a:t>
            </a:r>
            <a:r>
              <a:rPr lang="en-US" dirty="0"/>
              <a:t>have a significant mental illness.</a:t>
            </a:r>
          </a:p>
          <a:p>
            <a:r>
              <a:rPr lang="en-US" dirty="0"/>
              <a:t>Risk factors for suicide include:</a:t>
            </a:r>
          </a:p>
          <a:p>
            <a:pPr lvl="1"/>
            <a:r>
              <a:rPr lang="en-US" dirty="0" smtClean="0"/>
              <a:t>Mental </a:t>
            </a:r>
            <a:r>
              <a:rPr lang="en-US" dirty="0"/>
              <a:t>illness, usually depressive disorder</a:t>
            </a:r>
          </a:p>
          <a:p>
            <a:pPr lvl="1"/>
            <a:r>
              <a:rPr lang="en-US" dirty="0" smtClean="0"/>
              <a:t>Physical </a:t>
            </a:r>
            <a:r>
              <a:rPr lang="en-US" dirty="0"/>
              <a:t>illness</a:t>
            </a:r>
          </a:p>
          <a:p>
            <a:pPr lvl="1"/>
            <a:r>
              <a:rPr lang="en-US" dirty="0" smtClean="0"/>
              <a:t>Male </a:t>
            </a:r>
            <a:r>
              <a:rPr lang="en-US" dirty="0"/>
              <a:t>gender</a:t>
            </a:r>
          </a:p>
          <a:p>
            <a:pPr lvl="1"/>
            <a:r>
              <a:rPr lang="en-US" dirty="0" smtClean="0"/>
              <a:t>Single/separated/divorced/widowed</a:t>
            </a:r>
            <a:endParaRPr lang="en-US" dirty="0"/>
          </a:p>
          <a:p>
            <a:pPr lvl="1"/>
            <a:r>
              <a:rPr lang="en-US" dirty="0" smtClean="0"/>
              <a:t>Bereavement</a:t>
            </a:r>
            <a:endParaRPr lang="en-US" dirty="0"/>
          </a:p>
          <a:p>
            <a:pPr lvl="1"/>
            <a:r>
              <a:rPr lang="en-US" dirty="0" smtClean="0"/>
              <a:t>Alcohol </a:t>
            </a:r>
            <a:r>
              <a:rPr lang="en-US" dirty="0"/>
              <a:t>misuse</a:t>
            </a:r>
          </a:p>
          <a:p>
            <a:pPr lvl="1"/>
            <a:r>
              <a:rPr lang="en-US" dirty="0" err="1" smtClean="0"/>
              <a:t>Anankastic</a:t>
            </a:r>
            <a:r>
              <a:rPr lang="en-US" dirty="0" smtClean="0"/>
              <a:t> </a:t>
            </a:r>
            <a:r>
              <a:rPr lang="en-US" dirty="0"/>
              <a:t>and anxious personality traits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of depression</a:t>
            </a:r>
            <a:endParaRPr lang="en-US" dirty="0"/>
          </a:p>
        </p:txBody>
      </p:sp>
      <p:sp>
        <p:nvSpPr>
          <p:cNvPr id="3" name="Content Placeholder 2"/>
          <p:cNvSpPr>
            <a:spLocks noGrp="1"/>
          </p:cNvSpPr>
          <p:nvPr>
            <p:ph idx="1"/>
          </p:nvPr>
        </p:nvSpPr>
        <p:spPr/>
        <p:txBody>
          <a:bodyPr>
            <a:normAutofit/>
          </a:bodyPr>
          <a:lstStyle/>
          <a:p>
            <a:r>
              <a:rPr lang="en-US" dirty="0"/>
              <a:t>Provision of education and diagnosis</a:t>
            </a:r>
          </a:p>
          <a:p>
            <a:r>
              <a:rPr lang="en-US" dirty="0" smtClean="0"/>
              <a:t>Addressing </a:t>
            </a:r>
            <a:r>
              <a:rPr lang="en-US" dirty="0"/>
              <a:t>any concomitant medical illnesses</a:t>
            </a:r>
          </a:p>
          <a:p>
            <a:r>
              <a:rPr lang="en-US" dirty="0" smtClean="0"/>
              <a:t>Social </a:t>
            </a:r>
            <a:r>
              <a:rPr lang="en-US" dirty="0"/>
              <a:t>management where needed to reduce isolation and ensure adequate care</a:t>
            </a:r>
            <a:r>
              <a:rPr lang="en-US" dirty="0" smtClean="0"/>
              <a:t>, companionship </a:t>
            </a:r>
            <a:r>
              <a:rPr lang="en-US" dirty="0"/>
              <a:t>and nutrition</a:t>
            </a:r>
          </a:p>
          <a:p>
            <a:r>
              <a:rPr lang="en-US" dirty="0" smtClean="0"/>
              <a:t>Assessment </a:t>
            </a:r>
            <a:r>
              <a:rPr lang="en-US" dirty="0"/>
              <a:t>of risks, including self‐neglect and </a:t>
            </a:r>
            <a:r>
              <a:rPr lang="en-US" dirty="0" smtClean="0"/>
              <a:t>suicide </a:t>
            </a:r>
          </a:p>
          <a:p>
            <a:r>
              <a:rPr lang="en-US" dirty="0" smtClean="0"/>
              <a:t>Specific </a:t>
            </a:r>
            <a:r>
              <a:rPr lang="en-US" dirty="0"/>
              <a:t>treatments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Mania</a:t>
            </a:r>
            <a:endParaRPr lang="en-US" dirty="0"/>
          </a:p>
        </p:txBody>
      </p:sp>
      <p:sp>
        <p:nvSpPr>
          <p:cNvPr id="3" name="Content Placeholder 2"/>
          <p:cNvSpPr>
            <a:spLocks noGrp="1"/>
          </p:cNvSpPr>
          <p:nvPr>
            <p:ph idx="1"/>
          </p:nvPr>
        </p:nvSpPr>
        <p:spPr/>
        <p:txBody>
          <a:bodyPr>
            <a:normAutofit fontScale="70000" lnSpcReduction="20000"/>
          </a:bodyPr>
          <a:lstStyle/>
          <a:p>
            <a:r>
              <a:rPr lang="en-US" dirty="0"/>
              <a:t>One‐year community prevalence rates for mania in the over 65s are 0.1%. </a:t>
            </a:r>
            <a:endParaRPr lang="en-US" dirty="0" smtClean="0"/>
          </a:p>
          <a:p>
            <a:r>
              <a:rPr lang="en-US" dirty="0" smtClean="0"/>
              <a:t>Mania represents </a:t>
            </a:r>
            <a:r>
              <a:rPr lang="en-US" dirty="0"/>
              <a:t>12% of all affective disorders treated on </a:t>
            </a:r>
            <a:r>
              <a:rPr lang="en-US" dirty="0" err="1"/>
              <a:t>specialised</a:t>
            </a:r>
            <a:r>
              <a:rPr lang="en-US" dirty="0"/>
              <a:t> geriatric psychiatry </a:t>
            </a:r>
            <a:r>
              <a:rPr lang="en-US" dirty="0" smtClean="0"/>
              <a:t>units and </a:t>
            </a:r>
            <a:r>
              <a:rPr lang="en-US" dirty="0"/>
              <a:t>accounts for 5‐10% of all psychiatric disorders in the over 65s. </a:t>
            </a:r>
            <a:endParaRPr lang="en-US" dirty="0" smtClean="0"/>
          </a:p>
          <a:p>
            <a:r>
              <a:rPr lang="en-US" dirty="0" err="1" smtClean="0"/>
              <a:t>Female:male</a:t>
            </a:r>
            <a:r>
              <a:rPr lang="en-US" dirty="0" smtClean="0"/>
              <a:t> </a:t>
            </a:r>
            <a:r>
              <a:rPr lang="en-US" dirty="0"/>
              <a:t>ratio </a:t>
            </a:r>
            <a:r>
              <a:rPr lang="en-US" dirty="0" smtClean="0"/>
              <a:t>is 2:1</a:t>
            </a:r>
            <a:r>
              <a:rPr lang="en-US" dirty="0"/>
              <a:t>. </a:t>
            </a:r>
            <a:endParaRPr lang="en-US" dirty="0" smtClean="0"/>
          </a:p>
          <a:p>
            <a:r>
              <a:rPr lang="en-US" dirty="0" smtClean="0"/>
              <a:t>The </a:t>
            </a:r>
            <a:r>
              <a:rPr lang="en-US" dirty="0"/>
              <a:t>onset of affective disorder in elderly patients who present with mania is </a:t>
            </a:r>
            <a:r>
              <a:rPr lang="en-US" dirty="0" smtClean="0"/>
              <a:t>later (</a:t>
            </a:r>
            <a:r>
              <a:rPr lang="en-US" dirty="0"/>
              <a:t>late 40s) with onset of mania being at a mean age of 55. </a:t>
            </a:r>
            <a:endParaRPr lang="en-US" dirty="0" smtClean="0"/>
          </a:p>
          <a:p>
            <a:r>
              <a:rPr lang="en-US" dirty="0" smtClean="0"/>
              <a:t>Genetic </a:t>
            </a:r>
            <a:r>
              <a:rPr lang="en-US" dirty="0"/>
              <a:t>factors appear to be </a:t>
            </a:r>
            <a:r>
              <a:rPr lang="en-US" dirty="0" smtClean="0"/>
              <a:t>less important </a:t>
            </a:r>
            <a:r>
              <a:rPr lang="en-US" dirty="0"/>
              <a:t>in </a:t>
            </a:r>
            <a:r>
              <a:rPr lang="en-US" dirty="0" err="1"/>
              <a:t>aetiology</a:t>
            </a:r>
            <a:r>
              <a:rPr lang="en-US" dirty="0"/>
              <a:t> of late‐onset mania with coarse neurological disorders playing </a:t>
            </a:r>
            <a:r>
              <a:rPr lang="en-US" dirty="0" smtClean="0"/>
              <a:t>a more </a:t>
            </a:r>
            <a:r>
              <a:rPr lang="en-US" dirty="0"/>
              <a:t>prominent role. </a:t>
            </a:r>
            <a:endParaRPr lang="en-US" dirty="0" smtClean="0"/>
          </a:p>
          <a:p>
            <a:r>
              <a:rPr lang="en-US" dirty="0" smtClean="0"/>
              <a:t>It </a:t>
            </a:r>
            <a:r>
              <a:rPr lang="en-US" dirty="0"/>
              <a:t>is more common for depression to follow mania in the elderly.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a:t>
            </a:r>
            <a:endParaRPr lang="en-US" dirty="0"/>
          </a:p>
        </p:txBody>
      </p:sp>
      <p:sp>
        <p:nvSpPr>
          <p:cNvPr id="3" name="Content Placeholder 2"/>
          <p:cNvSpPr>
            <a:spLocks noGrp="1"/>
          </p:cNvSpPr>
          <p:nvPr>
            <p:ph idx="1"/>
          </p:nvPr>
        </p:nvSpPr>
        <p:spPr/>
        <p:txBody>
          <a:bodyPr>
            <a:normAutofit lnSpcReduction="10000"/>
          </a:bodyPr>
          <a:lstStyle/>
          <a:p>
            <a:r>
              <a:rPr lang="en-US" dirty="0" smtClean="0"/>
              <a:t>The ageing process</a:t>
            </a:r>
          </a:p>
          <a:p>
            <a:r>
              <a:rPr lang="en-US" dirty="0" smtClean="0"/>
              <a:t>Dementia</a:t>
            </a:r>
          </a:p>
          <a:p>
            <a:r>
              <a:rPr lang="en-US" dirty="0" smtClean="0"/>
              <a:t>Affective disorders in old age</a:t>
            </a:r>
          </a:p>
          <a:p>
            <a:r>
              <a:rPr lang="en-US" dirty="0" smtClean="0"/>
              <a:t>Delusional disorders and schizophrenia</a:t>
            </a:r>
          </a:p>
          <a:p>
            <a:r>
              <a:rPr lang="en-US" dirty="0" smtClean="0"/>
              <a:t>Neurotic disorders</a:t>
            </a:r>
          </a:p>
          <a:p>
            <a:r>
              <a:rPr lang="en-US" dirty="0" smtClean="0"/>
              <a:t>Substance abuse</a:t>
            </a:r>
          </a:p>
          <a:p>
            <a:r>
              <a:rPr lang="en-US" dirty="0" smtClean="0"/>
              <a:t>Personality disorders</a:t>
            </a:r>
          </a:p>
          <a:p>
            <a:r>
              <a:rPr lang="en-US" dirty="0" smtClean="0"/>
              <a:t>Delirium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Pseudodementia</a:t>
            </a:r>
            <a:r>
              <a:rPr lang="en-US" smtClean="0"/>
              <a:t> </a:t>
            </a:r>
            <a:endParaRPr lang="en-US"/>
          </a:p>
        </p:txBody>
      </p:sp>
      <p:sp>
        <p:nvSpPr>
          <p:cNvPr id="3" name="Content Placeholder 2"/>
          <p:cNvSpPr>
            <a:spLocks noGrp="1"/>
          </p:cNvSpPr>
          <p:nvPr>
            <p:ph idx="1"/>
          </p:nvPr>
        </p:nvSpPr>
        <p:spPr/>
        <p:txBody>
          <a:bodyPr>
            <a:normAutofit fontScale="85000" lnSpcReduction="10000"/>
          </a:bodyPr>
          <a:lstStyle/>
          <a:p>
            <a:r>
              <a:rPr lang="en-US" dirty="0" smtClean="0"/>
              <a:t>Not an ICD 10 or DSM diagnosis but widely used and serves as a reminder that some patients with severe depression (especially those with severe psychomotor retardation or agitation) can appear to be suffering from dementia. </a:t>
            </a:r>
          </a:p>
          <a:p>
            <a:r>
              <a:rPr lang="en-US" dirty="0" smtClean="0"/>
              <a:t>Those who present with depression and cognitive impairment have a </a:t>
            </a:r>
            <a:r>
              <a:rPr lang="en-US" b="1" dirty="0" smtClean="0"/>
              <a:t>four‐fold increase </a:t>
            </a:r>
            <a:r>
              <a:rPr lang="en-US" dirty="0" smtClean="0"/>
              <a:t>in the risk of developing an irreversible dementia even though their initial cognitive deficit reverses with treatment.</a:t>
            </a:r>
          </a:p>
          <a:p>
            <a:r>
              <a:rPr lang="en-US" dirty="0" smtClean="0"/>
              <a:t>But Depression without cognitive impairment does not increase the risk of developing dementia.</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Pseudodementia</a:t>
            </a:r>
            <a:r>
              <a:rPr lang="en-US" dirty="0" smtClean="0"/>
              <a:t>: diagnosis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 history of relatively rapid onset with a personal or family history of depression. </a:t>
            </a:r>
          </a:p>
          <a:p>
            <a:r>
              <a:rPr lang="en-US" dirty="0" smtClean="0"/>
              <a:t>The episode tends to start with depressive symptoms rather than memory problems and patients tend to give ‘don’t know’ answers on cognitive assessment. </a:t>
            </a:r>
          </a:p>
          <a:p>
            <a:r>
              <a:rPr lang="en-US" dirty="0" smtClean="0"/>
              <a:t>Higher cortical dysfunction such as </a:t>
            </a:r>
            <a:r>
              <a:rPr lang="en-US" dirty="0" err="1" smtClean="0"/>
              <a:t>apraxia</a:t>
            </a:r>
            <a:r>
              <a:rPr lang="en-US" dirty="0" smtClean="0"/>
              <a:t> and aphasia is usually absent</a:t>
            </a:r>
          </a:p>
          <a:p>
            <a:r>
              <a:rPr lang="en-US" dirty="0" smtClean="0"/>
              <a:t>memory loss tends to be for both recent and remote events. </a:t>
            </a:r>
          </a:p>
          <a:p>
            <a:pPr lvl="1"/>
            <a:r>
              <a:rPr lang="en-US" dirty="0" smtClean="0"/>
              <a:t>A patient with </a:t>
            </a:r>
            <a:r>
              <a:rPr lang="en-US" dirty="0" err="1" smtClean="0"/>
              <a:t>pseudodementia</a:t>
            </a:r>
            <a:r>
              <a:rPr lang="en-US" dirty="0" smtClean="0"/>
              <a:t> will often complain of having a memory problem and want help. </a:t>
            </a:r>
          </a:p>
          <a:p>
            <a:r>
              <a:rPr lang="en-US" dirty="0" smtClean="0"/>
              <a:t>Sleep deprivation improves cognitive functioning in those with affective disorder and worsens it in those with a </a:t>
            </a:r>
            <a:r>
              <a:rPr lang="en-US" dirty="0" err="1" smtClean="0"/>
              <a:t>dementing</a:t>
            </a:r>
            <a:r>
              <a:rPr lang="en-US" dirty="0" smtClean="0"/>
              <a:t> illness.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Delusional disorders and schizophrenia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No separate codes for late-onset schizophrenia (</a:t>
            </a:r>
            <a:r>
              <a:rPr lang="en-US" dirty="0" err="1" smtClean="0"/>
              <a:t>paraphrenia</a:t>
            </a:r>
            <a:r>
              <a:rPr lang="en-US" dirty="0" smtClean="0"/>
              <a:t>)</a:t>
            </a:r>
          </a:p>
          <a:p>
            <a:r>
              <a:rPr lang="en-US" dirty="0" smtClean="0"/>
              <a:t>Late onset schizophrenia (onset 40‐59 years)</a:t>
            </a:r>
          </a:p>
          <a:p>
            <a:r>
              <a:rPr lang="en-US" dirty="0" smtClean="0"/>
              <a:t>Very late onset schizophrenia‐like psychosis (&gt;60 years)</a:t>
            </a:r>
          </a:p>
          <a:p>
            <a:r>
              <a:rPr lang="en-US" dirty="0" smtClean="0"/>
              <a:t>Incidence is 17‐24 per 100,000 per year and female outnumber males with this preponderance becoming more pronounced with increasing age of onset. </a:t>
            </a:r>
          </a:p>
          <a:p>
            <a:r>
              <a:rPr lang="en-US" dirty="0" smtClean="0"/>
              <a:t>Prevalence among the elderly living in the community ranges from 0.1‐4%.</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Delusional disorders and schizophrenia: symptoms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core symptoms and overall clinical profile is similar to that of younger onset schizophrenia, however the relative prominence of some features do differ:</a:t>
            </a:r>
          </a:p>
          <a:p>
            <a:r>
              <a:rPr lang="en-US" dirty="0" smtClean="0"/>
              <a:t>Symptoms which are commoner</a:t>
            </a:r>
          </a:p>
          <a:p>
            <a:r>
              <a:rPr lang="en-US" dirty="0" smtClean="0"/>
              <a:t>Persecutory delusions often predominate, although other delusions can commonly arise</a:t>
            </a:r>
          </a:p>
          <a:p>
            <a:pPr lvl="1"/>
            <a:r>
              <a:rPr lang="en-US" dirty="0" smtClean="0"/>
              <a:t>Partition delusions (i.e. believing that a person or object can pass through a barrier)</a:t>
            </a:r>
          </a:p>
          <a:p>
            <a:r>
              <a:rPr lang="en-US" dirty="0" smtClean="0"/>
              <a:t>Visual, tactile and olfactory hallucinations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Delusional disorders and schizophrenia: symptoms</a:t>
            </a:r>
            <a:endParaRPr lang="en-US" dirty="0"/>
          </a:p>
        </p:txBody>
      </p:sp>
      <p:sp>
        <p:nvSpPr>
          <p:cNvPr id="3" name="Content Placeholder 2"/>
          <p:cNvSpPr>
            <a:spLocks noGrp="1"/>
          </p:cNvSpPr>
          <p:nvPr>
            <p:ph idx="1"/>
          </p:nvPr>
        </p:nvSpPr>
        <p:spPr/>
        <p:txBody>
          <a:bodyPr>
            <a:normAutofit/>
          </a:bodyPr>
          <a:lstStyle/>
          <a:p>
            <a:r>
              <a:rPr lang="en-US" dirty="0" smtClean="0"/>
              <a:t>Symptoms which are less common</a:t>
            </a:r>
          </a:p>
          <a:p>
            <a:r>
              <a:rPr lang="en-US" dirty="0" smtClean="0"/>
              <a:t>First‐rank symptoms and formal thought disorder</a:t>
            </a:r>
          </a:p>
          <a:p>
            <a:r>
              <a:rPr lang="en-US" dirty="0" smtClean="0"/>
              <a:t>Personality is better preserved with fewer negative symptoms</a:t>
            </a:r>
          </a:p>
          <a:p>
            <a:r>
              <a:rPr lang="en-US" dirty="0" smtClean="0"/>
              <a:t>Cognitive deficits are very mild, and progression is slow over time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Factors associated with </a:t>
            </a:r>
            <a:r>
              <a:rPr lang="en-US" dirty="0" err="1" smtClean="0"/>
              <a:t>paraphrenia</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Family history ‐ </a:t>
            </a:r>
            <a:r>
              <a:rPr lang="en-US" dirty="0" smtClean="0"/>
              <a:t>although risk in first degree relatives is reduced compared with early onset schizophrenia. </a:t>
            </a:r>
          </a:p>
          <a:p>
            <a:pPr lvl="1"/>
            <a:r>
              <a:rPr lang="en-US" dirty="0" smtClean="0"/>
              <a:t>The lifetime risk of the more typical early‐onset schizophrenia for first‐degree relatives of patients is around 10 per cent and does not seem to reduce with increasing age at onset up to about 50 years, </a:t>
            </a:r>
          </a:p>
          <a:p>
            <a:pPr lvl="1"/>
            <a:r>
              <a:rPr lang="en-US" dirty="0" smtClean="0"/>
              <a:t>The first‐degree relatives of patients with very‐late‐onset (&gt; 59 years) schizophrenia‐like psychoses do not have an elevated lifetime morbid risk compared to healthy, aged control subjects.</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Factors associated with </a:t>
            </a:r>
            <a:r>
              <a:rPr lang="en-US" dirty="0" err="1" smtClean="0"/>
              <a:t>paraphrenia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Female gender</a:t>
            </a:r>
          </a:p>
          <a:p>
            <a:r>
              <a:rPr lang="en-US" dirty="0" smtClean="0"/>
              <a:t>Hearing loss</a:t>
            </a:r>
          </a:p>
          <a:p>
            <a:r>
              <a:rPr lang="en-US" dirty="0" smtClean="0"/>
              <a:t>Visual impairment</a:t>
            </a:r>
          </a:p>
          <a:p>
            <a:r>
              <a:rPr lang="en-US" dirty="0" smtClean="0"/>
              <a:t>Social isolation</a:t>
            </a:r>
          </a:p>
          <a:p>
            <a:r>
              <a:rPr lang="en-US" dirty="0" smtClean="0"/>
              <a:t>Brain disease</a:t>
            </a:r>
          </a:p>
          <a:p>
            <a:r>
              <a:rPr lang="en-US" dirty="0" smtClean="0"/>
              <a:t>Not marrying (may be a weak factor)</a:t>
            </a:r>
          </a:p>
          <a:p>
            <a:r>
              <a:rPr lang="en-US" dirty="0" smtClean="0"/>
              <a:t>Schizoid and paranoid personalities</a:t>
            </a:r>
          </a:p>
          <a:p>
            <a:pPr>
              <a:buNone/>
            </a:pPr>
            <a:endParaRPr lang="en-US" dirty="0" smtClean="0"/>
          </a:p>
          <a:p>
            <a:r>
              <a:rPr lang="en-US" sz="2200" dirty="0" smtClean="0"/>
              <a:t>Note: Rates of white matter </a:t>
            </a:r>
            <a:r>
              <a:rPr lang="en-US" sz="2200" dirty="0" err="1" smtClean="0"/>
              <a:t>hypertensities</a:t>
            </a:r>
            <a:r>
              <a:rPr lang="en-US" sz="2200" dirty="0" smtClean="0"/>
              <a:t> are not increased unlike late‐onset depression</a:t>
            </a:r>
            <a:endParaRPr lang="en-US" sz="2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Paraphrenia</a:t>
            </a:r>
            <a:r>
              <a:rPr lang="en-US" dirty="0" smtClean="0"/>
              <a:t>: </a:t>
            </a:r>
            <a:r>
              <a:rPr lang="en-US" dirty="0" err="1" smtClean="0"/>
              <a:t>comorbidity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Paranoid and schizophrenia‐like psychoses can complicate AD or DLB, but in such cases disorders of memory and concentration can generally clearly be seen to have preceded the emergence of persecutory symptoms. </a:t>
            </a:r>
          </a:p>
          <a:p>
            <a:r>
              <a:rPr lang="en-US" dirty="0" smtClean="0"/>
              <a:t>Many patients with psychoses that begin in old age have subtle and apparently only slowly progressive cognitive deficits; these do not constitute dementia and are not the same as schizophrenic negative symptoms, but seem to be more significant than the cognitive symptoms that accompany early‐onset schizophrenia. </a:t>
            </a:r>
          </a:p>
          <a:p>
            <a:r>
              <a:rPr lang="en-US" dirty="0" smtClean="0"/>
              <a:t>Even the most cognitively intact of these patients appear to be impaired on ‘executive’ cognitive functions such as attention set‐shifting ability and planning.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Paraphrenia</a:t>
            </a:r>
            <a:r>
              <a:rPr lang="en-US" dirty="0" smtClean="0"/>
              <a:t>: treatment</a:t>
            </a:r>
            <a:endParaRPr lang="en-US" dirty="0"/>
          </a:p>
        </p:txBody>
      </p:sp>
      <p:sp>
        <p:nvSpPr>
          <p:cNvPr id="3" name="Content Placeholder 2"/>
          <p:cNvSpPr>
            <a:spLocks noGrp="1"/>
          </p:cNvSpPr>
          <p:nvPr>
            <p:ph idx="1"/>
          </p:nvPr>
        </p:nvSpPr>
        <p:spPr/>
        <p:txBody>
          <a:bodyPr>
            <a:normAutofit/>
          </a:bodyPr>
          <a:lstStyle/>
          <a:p>
            <a:r>
              <a:rPr lang="en-US" dirty="0" smtClean="0"/>
              <a:t>There tends to be a poorer response to antipsychotic treatment.</a:t>
            </a:r>
          </a:p>
          <a:p>
            <a:pPr lvl="1"/>
            <a:r>
              <a:rPr lang="en-US" dirty="0" smtClean="0"/>
              <a:t> Lower doses are required (10‐20% of general adult dose). </a:t>
            </a:r>
          </a:p>
          <a:p>
            <a:pPr lvl="1"/>
            <a:r>
              <a:rPr lang="en-US" dirty="0" smtClean="0"/>
              <a:t>The risk of </a:t>
            </a:r>
            <a:r>
              <a:rPr lang="en-US" dirty="0" err="1" smtClean="0"/>
              <a:t>tardive</a:t>
            </a:r>
            <a:r>
              <a:rPr lang="en-US" dirty="0" smtClean="0"/>
              <a:t> </a:t>
            </a:r>
            <a:r>
              <a:rPr lang="en-US" dirty="0" err="1" smtClean="0"/>
              <a:t>dyskinesia</a:t>
            </a:r>
            <a:r>
              <a:rPr lang="en-US" dirty="0" smtClean="0"/>
              <a:t> is significantly higher in the elderly</a:t>
            </a:r>
          </a:p>
          <a:p>
            <a:endParaRPr lang="en-US"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Neurotic disorders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Both prevalence and incidence of most anxiety disorders seem to be lower in old age. </a:t>
            </a:r>
          </a:p>
          <a:p>
            <a:r>
              <a:rPr lang="en-US" dirty="0" smtClean="0"/>
              <a:t>In patients over 65 the prevalence is:</a:t>
            </a:r>
          </a:p>
          <a:p>
            <a:pPr lvl="1"/>
            <a:r>
              <a:rPr lang="en-US" dirty="0" smtClean="0"/>
              <a:t>Social phobia – 1%</a:t>
            </a:r>
          </a:p>
          <a:p>
            <a:pPr lvl="1"/>
            <a:r>
              <a:rPr lang="en-US" dirty="0" smtClean="0"/>
              <a:t>Simple phobia – 4%</a:t>
            </a:r>
          </a:p>
          <a:p>
            <a:pPr lvl="1"/>
            <a:r>
              <a:rPr lang="en-US" dirty="0" err="1" smtClean="0"/>
              <a:t>Generalised</a:t>
            </a:r>
            <a:r>
              <a:rPr lang="en-US" dirty="0" smtClean="0"/>
              <a:t> anxiety disorder – 4%</a:t>
            </a:r>
          </a:p>
          <a:p>
            <a:pPr lvl="1"/>
            <a:r>
              <a:rPr lang="en-US" dirty="0" smtClean="0"/>
              <a:t>OCD – 0.1‐0.8%</a:t>
            </a:r>
          </a:p>
          <a:p>
            <a:pPr lvl="1"/>
            <a:r>
              <a:rPr lang="en-US" dirty="0" smtClean="0"/>
              <a:t>Agoraphobia – 1.4‐7.9%</a:t>
            </a:r>
          </a:p>
          <a:p>
            <a:r>
              <a:rPr lang="en-US" dirty="0" smtClean="0"/>
              <a:t>Panic disorder is unusual in old age, and a first onset presentation should always prompt a search for an underlying physical or depressive disorder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ageing process</a:t>
            </a:r>
            <a:endParaRPr lang="en-US" dirty="0"/>
          </a:p>
        </p:txBody>
      </p:sp>
      <p:sp>
        <p:nvSpPr>
          <p:cNvPr id="3" name="Content Placeholder 2"/>
          <p:cNvSpPr>
            <a:spLocks noGrp="1"/>
          </p:cNvSpPr>
          <p:nvPr>
            <p:ph idx="1"/>
          </p:nvPr>
        </p:nvSpPr>
        <p:spPr/>
        <p:txBody>
          <a:bodyPr/>
          <a:lstStyle/>
          <a:p>
            <a:r>
              <a:rPr lang="en-US" dirty="0" smtClean="0"/>
              <a:t>Organ and system-based theories</a:t>
            </a:r>
          </a:p>
          <a:p>
            <a:r>
              <a:rPr lang="en-US" dirty="0" smtClean="0"/>
              <a:t>Biological theories of ageing</a:t>
            </a:r>
          </a:p>
          <a:p>
            <a:pPr lvl="1"/>
            <a:r>
              <a:rPr lang="en-US" dirty="0" smtClean="0"/>
              <a:t>Stochastic damage</a:t>
            </a:r>
          </a:p>
          <a:p>
            <a:pPr lvl="2"/>
            <a:r>
              <a:rPr lang="en-US" dirty="0" smtClean="0"/>
              <a:t>Rate-of-living theory</a:t>
            </a:r>
          </a:p>
          <a:p>
            <a:pPr lvl="2"/>
            <a:r>
              <a:rPr lang="en-US" dirty="0" smtClean="0"/>
              <a:t>Accumulation theories</a:t>
            </a:r>
          </a:p>
          <a:p>
            <a:pPr lvl="2"/>
            <a:r>
              <a:rPr lang="en-US" dirty="0" smtClean="0"/>
              <a:t>Cross-linkage theories </a:t>
            </a:r>
          </a:p>
          <a:p>
            <a:pPr lvl="2"/>
            <a:endParaRPr lang="en-US" dirty="0" smtClean="0"/>
          </a:p>
          <a:p>
            <a:r>
              <a:rPr lang="en-US" dirty="0" smtClean="0"/>
              <a:t>Genome-based theories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Neurotic disorders: symptoms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Symptoms of anxiety in the elderly are often non‐specific with features of both anxiety and depression. </a:t>
            </a:r>
          </a:p>
          <a:p>
            <a:r>
              <a:rPr lang="en-US" dirty="0" err="1" smtClean="0"/>
              <a:t>Hypochondriacal</a:t>
            </a:r>
            <a:r>
              <a:rPr lang="en-US" dirty="0" smtClean="0"/>
              <a:t> symptoms may be prominent </a:t>
            </a:r>
          </a:p>
          <a:p>
            <a:r>
              <a:rPr lang="en-US" dirty="0" smtClean="0"/>
              <a:t>In the elderly, anxiety symptoms are often associated with physical disorders, and the assessment of an anxious patient should always include a thorough physical examination</a:t>
            </a:r>
          </a:p>
          <a:p>
            <a:r>
              <a:rPr lang="en-US" dirty="0" smtClean="0"/>
              <a:t>Symptoms of anxiety can also be caused by prescribed drugs such as oral </a:t>
            </a:r>
            <a:r>
              <a:rPr lang="en-US" dirty="0" err="1" smtClean="0"/>
              <a:t>hypoglycaemics</a:t>
            </a:r>
            <a:r>
              <a:rPr lang="en-US" dirty="0" smtClean="0"/>
              <a:t> and corticosteroids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Neurotic disorders: treatment</a:t>
            </a:r>
            <a:endParaRPr lang="en-US" dirty="0"/>
          </a:p>
        </p:txBody>
      </p:sp>
      <p:sp>
        <p:nvSpPr>
          <p:cNvPr id="3" name="Content Placeholder 2"/>
          <p:cNvSpPr>
            <a:spLocks noGrp="1"/>
          </p:cNvSpPr>
          <p:nvPr>
            <p:ph idx="1"/>
          </p:nvPr>
        </p:nvSpPr>
        <p:spPr/>
        <p:txBody>
          <a:bodyPr>
            <a:normAutofit/>
          </a:bodyPr>
          <a:lstStyle/>
          <a:p>
            <a:r>
              <a:rPr lang="en-US" dirty="0" smtClean="0"/>
              <a:t>The clinical features, </a:t>
            </a:r>
            <a:r>
              <a:rPr lang="en-US" dirty="0" err="1" smtClean="0"/>
              <a:t>aetiologies</a:t>
            </a:r>
            <a:r>
              <a:rPr lang="en-US" dirty="0" smtClean="0"/>
              <a:t> and treatments vary little as compared to those used in younger adults, although cautious use of medication is recommended.</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Substance abuse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About half of the over‐65 age group drink alcohol and the prevalence of misuse and dependence decreases with age</a:t>
            </a:r>
          </a:p>
          <a:p>
            <a:r>
              <a:rPr lang="en-US" dirty="0" smtClean="0"/>
              <a:t> Elderly people with alcoholism who were dependent in younger life have different characteristics to those who started drinking in later life.</a:t>
            </a:r>
          </a:p>
          <a:p>
            <a:r>
              <a:rPr lang="en-US" dirty="0" smtClean="0"/>
              <a:t>Early‐onset drinkers tend to have a family history of alcohol misuse, a history of smoking and a higher alcohol intake</a:t>
            </a:r>
          </a:p>
          <a:p>
            <a:r>
              <a:rPr lang="en-US" dirty="0" smtClean="0"/>
              <a:t> Late‐onset drinkers are more likely to have </a:t>
            </a:r>
          </a:p>
          <a:p>
            <a:pPr lvl="1"/>
            <a:r>
              <a:rPr lang="en-US" dirty="0" smtClean="0"/>
              <a:t>an obvious precipitant for their drinking e.g. bereavement or physical illness,</a:t>
            </a:r>
          </a:p>
          <a:p>
            <a:pPr lvl="1"/>
            <a:r>
              <a:rPr lang="en-US" dirty="0" smtClean="0"/>
              <a:t>a milder, more circumscribed drinking problem and greater </a:t>
            </a:r>
            <a:r>
              <a:rPr lang="en-US" dirty="0" err="1" smtClean="0"/>
              <a:t>premorbid</a:t>
            </a:r>
            <a:r>
              <a:rPr lang="en-US" dirty="0" smtClean="0"/>
              <a:t> psychological stability.</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Substance abuse: risk factors/</a:t>
            </a:r>
            <a:r>
              <a:rPr lang="en-US" dirty="0" err="1" smtClean="0"/>
              <a:t>comorbidity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Risk factors: </a:t>
            </a:r>
          </a:p>
          <a:p>
            <a:pPr lvl="1"/>
            <a:r>
              <a:rPr lang="en-US" dirty="0" smtClean="0"/>
              <a:t>female gender </a:t>
            </a:r>
          </a:p>
          <a:p>
            <a:pPr lvl="1"/>
            <a:r>
              <a:rPr lang="en-US" dirty="0" smtClean="0"/>
              <a:t>higher socioeconomic class</a:t>
            </a:r>
          </a:p>
          <a:p>
            <a:r>
              <a:rPr lang="en-US" dirty="0" smtClean="0"/>
              <a:t>In the ECA study in the USA, among participants over the age of 55, the prevalence of alcohol use disorders was 1.5 times greater among people with mild and severe cognitive impairment than those with no impairment (George </a:t>
            </a:r>
            <a:r>
              <a:rPr lang="en-US" i="1" dirty="0" smtClean="0"/>
              <a:t>et al, 1991). </a:t>
            </a:r>
          </a:p>
          <a:p>
            <a:r>
              <a:rPr lang="en-US" i="1" dirty="0" smtClean="0"/>
              <a:t>It has been reported that </a:t>
            </a:r>
            <a:r>
              <a:rPr lang="en-US" dirty="0" smtClean="0"/>
              <a:t>there is increased occurrence of all types of dementia except Alzheimer’s disease in elderly people with alcohol use disorders</a:t>
            </a:r>
          </a:p>
          <a:p>
            <a:r>
              <a:rPr lang="en-US" dirty="0" smtClean="0"/>
              <a:t>Dependence on other substances tends to be more related to prescribed medication such as benzodiazepines.</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Substance abuse</a:t>
            </a:r>
            <a:endParaRPr lang="en-US" dirty="0"/>
          </a:p>
        </p:txBody>
      </p:sp>
      <p:sp>
        <p:nvSpPr>
          <p:cNvPr id="3" name="Content Placeholder 2"/>
          <p:cNvSpPr>
            <a:spLocks noGrp="1"/>
          </p:cNvSpPr>
          <p:nvPr>
            <p:ph idx="1"/>
          </p:nvPr>
        </p:nvSpPr>
        <p:spPr/>
        <p:txBody>
          <a:bodyPr>
            <a:normAutofit/>
          </a:bodyPr>
          <a:lstStyle/>
          <a:p>
            <a:r>
              <a:rPr lang="en-US" dirty="0" smtClean="0"/>
              <a:t>Metabolism</a:t>
            </a:r>
          </a:p>
          <a:p>
            <a:pPr lvl="1"/>
            <a:r>
              <a:rPr lang="en-US" dirty="0" smtClean="0"/>
              <a:t>Older adults have an altered distribution and increased blood alcohol levels for a given dose of alcohol and ageing organs are less able to withstand the toxic effects of alcohol. </a:t>
            </a:r>
          </a:p>
          <a:p>
            <a:pPr lvl="1"/>
            <a:r>
              <a:rPr lang="en-US" dirty="0" smtClean="0"/>
              <a:t>Presentation can be with falls, drowsiness, delirium, depression, self-neglect or poor control of </a:t>
            </a:r>
            <a:r>
              <a:rPr lang="en-US" dirty="0" err="1" smtClean="0"/>
              <a:t>comorbid</a:t>
            </a:r>
            <a:r>
              <a:rPr lang="en-US" dirty="0" smtClean="0"/>
              <a:t> conditions such as hypertension or diabetes.</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Personality disorder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 meta‐analysis found the prevalence of personality disorders in the over 50s was 7‐10%.</a:t>
            </a:r>
          </a:p>
          <a:p>
            <a:r>
              <a:rPr lang="en-US" dirty="0" smtClean="0"/>
              <a:t>The prevalence of personality disorders decreases with increasing age largely due to a reduction in the cluster B group.</a:t>
            </a:r>
          </a:p>
          <a:p>
            <a:pPr lvl="1"/>
            <a:r>
              <a:rPr lang="en-US" dirty="0" smtClean="0"/>
              <a:t>Could be due to maturation of personality and reduction in problematic </a:t>
            </a:r>
            <a:r>
              <a:rPr lang="en-US" dirty="0" err="1" smtClean="0"/>
              <a:t>behaviours</a:t>
            </a:r>
            <a:r>
              <a:rPr lang="en-US" dirty="0" smtClean="0"/>
              <a:t> associated with the personality disorder. </a:t>
            </a:r>
          </a:p>
          <a:p>
            <a:pPr lvl="1"/>
            <a:r>
              <a:rPr lang="en-US" dirty="0" smtClean="0"/>
              <a:t>However, obsessive‐compulsive and schizoid characteristics may become more prominent</a:t>
            </a:r>
          </a:p>
          <a:p>
            <a:r>
              <a:rPr lang="en-US" dirty="0" smtClean="0"/>
              <a:t>Schizoid and paranoid traits may become more pronounced due to isolation, and can be mistaken for delusional disorder or schizophrenia.</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Personality disorder: </a:t>
            </a:r>
            <a:r>
              <a:rPr lang="en-US" dirty="0" err="1" smtClean="0"/>
              <a:t>comorbidity</a:t>
            </a:r>
            <a:endParaRPr lang="en-US" dirty="0"/>
          </a:p>
        </p:txBody>
      </p:sp>
      <p:sp>
        <p:nvSpPr>
          <p:cNvPr id="3" name="Content Placeholder 2"/>
          <p:cNvSpPr>
            <a:spLocks noGrp="1"/>
          </p:cNvSpPr>
          <p:nvPr>
            <p:ph idx="1"/>
          </p:nvPr>
        </p:nvSpPr>
        <p:spPr/>
        <p:txBody>
          <a:bodyPr>
            <a:normAutofit lnSpcReduction="10000"/>
          </a:bodyPr>
          <a:lstStyle/>
          <a:p>
            <a:r>
              <a:rPr lang="en-US" dirty="0" smtClean="0"/>
              <a:t>Personality disorder as a co morbid condition appears to be significantly more common in patients </a:t>
            </a:r>
            <a:r>
              <a:rPr lang="en-US" dirty="0" err="1" smtClean="0"/>
              <a:t>hospitalised</a:t>
            </a:r>
            <a:r>
              <a:rPr lang="en-US" dirty="0" smtClean="0"/>
              <a:t> for depression than in those </a:t>
            </a:r>
            <a:r>
              <a:rPr lang="en-US" dirty="0" err="1" smtClean="0"/>
              <a:t>hospitalised</a:t>
            </a:r>
            <a:r>
              <a:rPr lang="en-US" dirty="0" smtClean="0"/>
              <a:t> for disorders of cognition</a:t>
            </a:r>
          </a:p>
          <a:p>
            <a:r>
              <a:rPr lang="en-US" dirty="0" smtClean="0"/>
              <a:t>As with younger patients, personality disorder is likely to be associated with a poorer prognosis. </a:t>
            </a:r>
          </a:p>
          <a:p>
            <a:r>
              <a:rPr lang="en-US" dirty="0" smtClean="0"/>
              <a:t>Personality disorder may be a risk factor for late‐life depression.</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Diogenes syndrome </a:t>
            </a:r>
            <a:endParaRPr lang="en-US" dirty="0"/>
          </a:p>
        </p:txBody>
      </p:sp>
      <p:sp>
        <p:nvSpPr>
          <p:cNvPr id="3" name="Content Placeholder 2"/>
          <p:cNvSpPr>
            <a:spLocks noGrp="1"/>
          </p:cNvSpPr>
          <p:nvPr>
            <p:ph idx="1"/>
          </p:nvPr>
        </p:nvSpPr>
        <p:spPr/>
        <p:txBody>
          <a:bodyPr>
            <a:normAutofit fontScale="55000" lnSpcReduction="20000"/>
          </a:bodyPr>
          <a:lstStyle/>
          <a:p>
            <a:r>
              <a:rPr lang="en-US" b="1" dirty="0" smtClean="0"/>
              <a:t>Synonym: senile squalor syndrome</a:t>
            </a:r>
          </a:p>
          <a:p>
            <a:r>
              <a:rPr lang="en-US" b="1" dirty="0" smtClean="0"/>
              <a:t>Clinical features</a:t>
            </a:r>
          </a:p>
          <a:p>
            <a:pPr lvl="1"/>
            <a:r>
              <a:rPr lang="en-US" b="1" dirty="0" smtClean="0"/>
              <a:t>severe self neglect, </a:t>
            </a:r>
            <a:r>
              <a:rPr lang="en-US" dirty="0" smtClean="0"/>
              <a:t>neglect of surroundings, social withdrawal and isolation. </a:t>
            </a:r>
          </a:p>
          <a:p>
            <a:pPr lvl="1"/>
            <a:r>
              <a:rPr lang="en-US" dirty="0" smtClean="0"/>
              <a:t>No medical or psychiatric illness can account for this. </a:t>
            </a:r>
          </a:p>
          <a:p>
            <a:pPr lvl="1"/>
            <a:r>
              <a:rPr lang="en-US" dirty="0" err="1" smtClean="0"/>
              <a:t>Syllogomania</a:t>
            </a:r>
            <a:r>
              <a:rPr lang="en-US" dirty="0" smtClean="0"/>
              <a:t> also occurs (the hoarding of rubbish).</a:t>
            </a:r>
          </a:p>
          <a:p>
            <a:r>
              <a:rPr lang="en-US" dirty="0" smtClean="0"/>
              <a:t>Causes</a:t>
            </a:r>
          </a:p>
          <a:p>
            <a:pPr lvl="1"/>
            <a:r>
              <a:rPr lang="en-US" dirty="0" smtClean="0"/>
              <a:t>stressful life events. </a:t>
            </a:r>
          </a:p>
          <a:p>
            <a:pPr lvl="1"/>
            <a:r>
              <a:rPr lang="en-US" dirty="0" smtClean="0"/>
              <a:t>represents the end‐stage of a personality disorder or </a:t>
            </a:r>
          </a:p>
          <a:p>
            <a:pPr lvl="1"/>
            <a:r>
              <a:rPr lang="en-US" dirty="0" smtClean="0"/>
              <a:t>a degree of frontal lobe impairment. </a:t>
            </a:r>
          </a:p>
          <a:p>
            <a:r>
              <a:rPr lang="en-US" dirty="0" smtClean="0"/>
              <a:t>Diagnosis </a:t>
            </a:r>
          </a:p>
          <a:p>
            <a:pPr lvl="1"/>
            <a:r>
              <a:rPr lang="en-US" dirty="0" smtClean="0"/>
              <a:t>Dementia, psychosis and depression must be excluded.</a:t>
            </a:r>
          </a:p>
          <a:p>
            <a:r>
              <a:rPr lang="en-US" dirty="0" smtClean="0"/>
              <a:t>Management  and prognosis</a:t>
            </a:r>
          </a:p>
          <a:p>
            <a:pPr lvl="1"/>
            <a:r>
              <a:rPr lang="en-US" dirty="0" smtClean="0"/>
              <a:t>Difficult. </a:t>
            </a:r>
          </a:p>
          <a:p>
            <a:pPr lvl="1"/>
            <a:r>
              <a:rPr lang="en-US" dirty="0" smtClean="0"/>
              <a:t>46% of patients have a 5 year mortality rate. </a:t>
            </a:r>
          </a:p>
          <a:p>
            <a:pPr lvl="1"/>
            <a:r>
              <a:rPr lang="en-US" dirty="0" err="1" smtClean="0"/>
              <a:t>Hospitalisation</a:t>
            </a:r>
            <a:r>
              <a:rPr lang="en-US" dirty="0" smtClean="0"/>
              <a:t> has to be avoided whenever possible, due to a high mortality rate following an admission, and ambulatory treatment and social measures should be </a:t>
            </a:r>
            <a:r>
              <a:rPr lang="en-US" dirty="0" err="1" smtClean="0"/>
              <a:t>favoured</a:t>
            </a:r>
            <a:r>
              <a:rPr lang="en-US" dirty="0" smtClean="0"/>
              <a:t>. </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Delirium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Delirium (acute </a:t>
            </a:r>
            <a:r>
              <a:rPr lang="en-US" dirty="0" err="1" smtClean="0"/>
              <a:t>confusional</a:t>
            </a:r>
            <a:r>
              <a:rPr lang="en-US" dirty="0" smtClean="0"/>
              <a:t> state) in the elderly is common but prevalence varies</a:t>
            </a:r>
          </a:p>
          <a:p>
            <a:r>
              <a:rPr lang="en-US" dirty="0" smtClean="0"/>
              <a:t>depending on the situation.</a:t>
            </a:r>
          </a:p>
          <a:p>
            <a:pPr lvl="1"/>
            <a:r>
              <a:rPr lang="en-US" dirty="0" smtClean="0"/>
              <a:t> 10‐20% in elderly medical admissions</a:t>
            </a:r>
          </a:p>
          <a:p>
            <a:pPr lvl="1"/>
            <a:r>
              <a:rPr lang="en-US" dirty="0" smtClean="0"/>
              <a:t>5‐15% in nursing homes</a:t>
            </a:r>
          </a:p>
          <a:p>
            <a:pPr lvl="1"/>
            <a:r>
              <a:rPr lang="en-US" dirty="0" smtClean="0"/>
              <a:t>37% incidence post‐operatively</a:t>
            </a:r>
          </a:p>
          <a:p>
            <a:r>
              <a:rPr lang="en-US" dirty="0" smtClean="0"/>
              <a:t>Patients who develop delirium have high mortality, </a:t>
            </a:r>
            <a:r>
              <a:rPr lang="en-US" dirty="0" err="1" smtClean="0"/>
              <a:t>institutionalisation</a:t>
            </a:r>
            <a:r>
              <a:rPr lang="en-US" dirty="0" smtClean="0"/>
              <a:t> and complication rates, and have longer lengths of hospital stays than non‐delirious patients. </a:t>
            </a:r>
          </a:p>
          <a:p>
            <a:r>
              <a:rPr lang="en-US" dirty="0" smtClean="0"/>
              <a:t>Patients with delirium are also three times more likely to develop dementia, even if they have no prior cognitive or functional impairment This highlights the importance of early recognition and management.</a:t>
            </a:r>
          </a:p>
          <a:p>
            <a:r>
              <a:rPr lang="en-US" dirty="0" smtClean="0"/>
              <a:t> Delirium may be </a:t>
            </a:r>
            <a:r>
              <a:rPr lang="en-US" dirty="0" err="1" smtClean="0"/>
              <a:t>unrecognised</a:t>
            </a:r>
            <a:r>
              <a:rPr lang="en-US" dirty="0" smtClean="0"/>
              <a:t> by doctors and nurses in up to two-thirds of cases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Delirium: risk factors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Increasing age</a:t>
            </a:r>
          </a:p>
          <a:p>
            <a:r>
              <a:rPr lang="en-US" dirty="0" smtClean="0"/>
              <a:t>Dementia (patients with dementia are five times more likely to develop delirium)</a:t>
            </a:r>
          </a:p>
          <a:p>
            <a:r>
              <a:rPr lang="en-US" dirty="0" smtClean="0"/>
              <a:t>Admission with infection or dehydration</a:t>
            </a:r>
          </a:p>
          <a:p>
            <a:r>
              <a:rPr lang="en-US" dirty="0" smtClean="0"/>
              <a:t>Physical frailty</a:t>
            </a:r>
          </a:p>
          <a:p>
            <a:r>
              <a:rPr lang="en-US" dirty="0" smtClean="0"/>
              <a:t>Surgery e.g. fractured neck of femur</a:t>
            </a:r>
          </a:p>
          <a:p>
            <a:r>
              <a:rPr lang="en-US" dirty="0" smtClean="0"/>
              <a:t>Visual impairment</a:t>
            </a:r>
          </a:p>
          <a:p>
            <a:r>
              <a:rPr lang="en-US" dirty="0" smtClean="0"/>
              <a:t>Pain</a:t>
            </a:r>
          </a:p>
          <a:p>
            <a:r>
              <a:rPr lang="en-US" dirty="0" smtClean="0"/>
              <a:t>Poly‐pharmacy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baseline="0" dirty="0" smtClean="0">
                <a:latin typeface="PalatinoLinotype-BoldItalic"/>
              </a:rPr>
              <a:t> Organ‐ and system‐based theories</a:t>
            </a:r>
            <a:endParaRPr lang="en-US" dirty="0"/>
          </a:p>
        </p:txBody>
      </p:sp>
      <p:sp>
        <p:nvSpPr>
          <p:cNvPr id="3" name="Content Placeholder 2"/>
          <p:cNvSpPr>
            <a:spLocks noGrp="1"/>
          </p:cNvSpPr>
          <p:nvPr>
            <p:ph idx="1"/>
          </p:nvPr>
        </p:nvSpPr>
        <p:spPr/>
        <p:txBody>
          <a:bodyPr>
            <a:normAutofit/>
          </a:bodyPr>
          <a:lstStyle/>
          <a:p>
            <a:r>
              <a:rPr lang="en-US" baseline="0" dirty="0" smtClean="0">
                <a:latin typeface="PalatinoLinotype-Roman"/>
              </a:rPr>
              <a:t>the onset and progression of senescence was determined by a reduction in the operational efficiency of a single organ e.g. from the cardiovascular, immune or </a:t>
            </a:r>
            <a:r>
              <a:rPr lang="en-US" baseline="0" dirty="0" err="1" smtClean="0">
                <a:latin typeface="PalatinoLinotype-Roman"/>
              </a:rPr>
              <a:t>neuroendocrine</a:t>
            </a:r>
            <a:r>
              <a:rPr lang="en-US" baseline="0" dirty="0" smtClean="0">
                <a:latin typeface="PalatinoLinotype-Roman"/>
              </a:rPr>
              <a:t> systems. </a:t>
            </a:r>
          </a:p>
          <a:p>
            <a:r>
              <a:rPr lang="en-US" baseline="0" dirty="0" smtClean="0">
                <a:latin typeface="PalatinoLinotype-Roman"/>
              </a:rPr>
              <a:t>This ‘wear and tear’ theory is no longer thought to be tenable.</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Delirium: causes</a:t>
            </a:r>
            <a:endParaRPr lang="en-US" dirty="0"/>
          </a:p>
        </p:txBody>
      </p:sp>
      <p:sp>
        <p:nvSpPr>
          <p:cNvPr id="3" name="Content Placeholder 2"/>
          <p:cNvSpPr>
            <a:spLocks noGrp="1"/>
          </p:cNvSpPr>
          <p:nvPr>
            <p:ph idx="1"/>
          </p:nvPr>
        </p:nvSpPr>
        <p:spPr/>
        <p:txBody>
          <a:bodyPr>
            <a:normAutofit/>
          </a:bodyPr>
          <a:lstStyle/>
          <a:p>
            <a:r>
              <a:rPr lang="en-US" dirty="0" smtClean="0"/>
              <a:t>There are many potential causes for delirium: infective, withdrawal, metabolic, trauma,</a:t>
            </a:r>
          </a:p>
          <a:p>
            <a:r>
              <a:rPr lang="en-US" dirty="0" smtClean="0"/>
              <a:t>CNS pathology, hypoxia, vitamin deficiency, endocrine, vascular and toxic.</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Delirium: clinical features </a:t>
            </a:r>
            <a:endParaRPr lang="en-US" dirty="0"/>
          </a:p>
        </p:txBody>
      </p:sp>
      <p:sp>
        <p:nvSpPr>
          <p:cNvPr id="3" name="Content Placeholder 2"/>
          <p:cNvSpPr>
            <a:spLocks noGrp="1"/>
          </p:cNvSpPr>
          <p:nvPr>
            <p:ph idx="1"/>
          </p:nvPr>
        </p:nvSpPr>
        <p:spPr/>
        <p:txBody>
          <a:bodyPr>
            <a:normAutofit/>
          </a:bodyPr>
          <a:lstStyle/>
          <a:p>
            <a:r>
              <a:rPr lang="en-US" b="1" dirty="0" smtClean="0"/>
              <a:t>Hyperactive delirium </a:t>
            </a:r>
            <a:r>
              <a:rPr lang="en-US" dirty="0" smtClean="0"/>
              <a:t>– </a:t>
            </a:r>
            <a:r>
              <a:rPr lang="en-US" dirty="0" err="1" smtClean="0"/>
              <a:t>characterised</a:t>
            </a:r>
            <a:r>
              <a:rPr lang="en-US" dirty="0" smtClean="0"/>
              <a:t> by increased motor activity with agitation, hallucinations and inappropriate </a:t>
            </a:r>
            <a:r>
              <a:rPr lang="en-US" dirty="0" err="1" smtClean="0"/>
              <a:t>behaviour</a:t>
            </a:r>
            <a:endParaRPr lang="en-US" dirty="0" smtClean="0"/>
          </a:p>
          <a:p>
            <a:r>
              <a:rPr lang="en-US" b="1" dirty="0" smtClean="0"/>
              <a:t>Hypoactive </a:t>
            </a:r>
            <a:r>
              <a:rPr lang="en-US" dirty="0" smtClean="0"/>
              <a:t>delirium – </a:t>
            </a:r>
            <a:r>
              <a:rPr lang="en-US" dirty="0" err="1" smtClean="0"/>
              <a:t>characterised</a:t>
            </a:r>
            <a:r>
              <a:rPr lang="en-US" dirty="0" smtClean="0"/>
              <a:t> by reduced motor activity and lethargy. This is the commonest type and also carries a poorer prognosis.</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Delirium: management</a:t>
            </a:r>
            <a:endParaRPr lang="en-US" dirty="0"/>
          </a:p>
        </p:txBody>
      </p:sp>
      <p:sp>
        <p:nvSpPr>
          <p:cNvPr id="3" name="Content Placeholder 2"/>
          <p:cNvSpPr>
            <a:spLocks noGrp="1"/>
          </p:cNvSpPr>
          <p:nvPr>
            <p:ph idx="1"/>
          </p:nvPr>
        </p:nvSpPr>
        <p:spPr/>
        <p:txBody>
          <a:bodyPr/>
          <a:lstStyle/>
          <a:p>
            <a:r>
              <a:rPr lang="en-US" dirty="0" smtClean="0"/>
              <a:t>Patients at high risk should be identified on admission. </a:t>
            </a:r>
          </a:p>
          <a:p>
            <a:r>
              <a:rPr lang="en-US" dirty="0" smtClean="0"/>
              <a:t>Up to a third of delirium is preventable. </a:t>
            </a:r>
          </a:p>
          <a:p>
            <a:r>
              <a:rPr lang="en-US" dirty="0" smtClean="0"/>
              <a:t>Many patients with delirium cannot provide an accurate history, therefore wherever possible a collateral history should be sought. Do not forget to complete a MMSE.</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Delirium: management</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Full physical examination should be carried out and investigations should consist of the following: FBC, CRP, U&amp;Es, LFTs, TFTs, Bone profile, Glucose, MSU. </a:t>
            </a:r>
          </a:p>
          <a:p>
            <a:r>
              <a:rPr lang="en-US" dirty="0" smtClean="0"/>
              <a:t>Consider CXR/, blood cultures/ECG depending on findings of physical examination.</a:t>
            </a:r>
          </a:p>
          <a:p>
            <a:r>
              <a:rPr lang="en-US" dirty="0" smtClean="0"/>
              <a:t>Other investigations may be indicated, again according to the history and examination.</a:t>
            </a:r>
          </a:p>
          <a:p>
            <a:pPr lvl="1"/>
            <a:r>
              <a:rPr lang="en-US" b="1" dirty="0" smtClean="0"/>
              <a:t>CT head – Indications for the use of CT are:</a:t>
            </a:r>
          </a:p>
          <a:p>
            <a:pPr lvl="1"/>
            <a:r>
              <a:rPr lang="en-US" dirty="0" smtClean="0"/>
              <a:t>Focal neurological signs</a:t>
            </a:r>
          </a:p>
          <a:p>
            <a:pPr lvl="1"/>
            <a:r>
              <a:rPr lang="en-US" dirty="0" smtClean="0"/>
              <a:t>Confusion post head injury</a:t>
            </a:r>
          </a:p>
          <a:p>
            <a:pPr lvl="1"/>
            <a:r>
              <a:rPr lang="en-US" dirty="0" smtClean="0"/>
              <a:t>Confusion developing after a fall</a:t>
            </a:r>
          </a:p>
          <a:p>
            <a:pPr lvl="1"/>
            <a:r>
              <a:rPr lang="en-US" dirty="0" smtClean="0"/>
              <a:t>Evidence of raised ICP</a:t>
            </a:r>
          </a:p>
          <a:p>
            <a:r>
              <a:rPr lang="en-US" b="1" dirty="0" smtClean="0"/>
              <a:t>EEG – </a:t>
            </a:r>
            <a:r>
              <a:rPr lang="en-US" dirty="0" smtClean="0"/>
              <a:t>Although EEG is frequently abnormal with delirium, routine use as a </a:t>
            </a:r>
            <a:r>
              <a:rPr lang="en-US" dirty="0" smtClean="0"/>
              <a:t>diagnostic tool </a:t>
            </a:r>
            <a:r>
              <a:rPr lang="en-US" dirty="0" smtClean="0"/>
              <a:t>has not been fully investigated. EEG usually shows diffuse slowing. </a:t>
            </a:r>
          </a:p>
          <a:p>
            <a:r>
              <a:rPr lang="en-US" dirty="0" smtClean="0"/>
              <a:t>An EEG may be useful for</a:t>
            </a:r>
          </a:p>
          <a:p>
            <a:pPr lvl="1"/>
            <a:r>
              <a:rPr lang="en-US" dirty="0" smtClean="0"/>
              <a:t>Differentiating delirium from dementia</a:t>
            </a:r>
          </a:p>
          <a:p>
            <a:pPr lvl="1"/>
            <a:r>
              <a:rPr lang="en-US" dirty="0" smtClean="0"/>
              <a:t>Differentiating delirium from non‐convulsive status </a:t>
            </a:r>
            <a:r>
              <a:rPr lang="en-US" dirty="0" err="1" smtClean="0"/>
              <a:t>epilepticus</a:t>
            </a:r>
            <a:r>
              <a:rPr lang="en-US" dirty="0" smtClean="0"/>
              <a:t> and TLE</a:t>
            </a:r>
          </a:p>
          <a:p>
            <a:pPr lvl="1"/>
            <a:r>
              <a:rPr lang="en-US" dirty="0" smtClean="0"/>
              <a:t>Patients who may have a focal intracranial lesion presenting as delirium.</a:t>
            </a:r>
          </a:p>
          <a:p>
            <a:r>
              <a:rPr lang="en-US" b="1" dirty="0" smtClean="0"/>
              <a:t>Lumbar puncture – routine LP is not useful in identifying cause for delirium. </a:t>
            </a:r>
            <a:endParaRPr lang="en-US" b="1" dirty="0" smtClean="0"/>
          </a:p>
          <a:p>
            <a:pPr lvl="1"/>
            <a:r>
              <a:rPr lang="en-US" b="1" dirty="0" smtClean="0"/>
              <a:t>It </a:t>
            </a:r>
            <a:r>
              <a:rPr lang="en-US" b="1" dirty="0" smtClean="0"/>
              <a:t>should be </a:t>
            </a:r>
            <a:r>
              <a:rPr lang="en-US" dirty="0" smtClean="0"/>
              <a:t>reserved for </a:t>
            </a:r>
            <a:r>
              <a:rPr lang="en-US" dirty="0" err="1" smtClean="0"/>
              <a:t>Meningism</a:t>
            </a:r>
            <a:r>
              <a:rPr lang="en-US" dirty="0" smtClean="0"/>
              <a:t>, Headache and fever</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Delirium: management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Treatment of the underlying cause, bearing in mind that this is </a:t>
            </a:r>
            <a:r>
              <a:rPr lang="en-US" dirty="0" smtClean="0"/>
              <a:t>often </a:t>
            </a:r>
            <a:r>
              <a:rPr lang="en-US" dirty="0" err="1" smtClean="0"/>
              <a:t>multifactorial</a:t>
            </a:r>
            <a:endParaRPr lang="en-US" dirty="0" smtClean="0"/>
          </a:p>
          <a:p>
            <a:r>
              <a:rPr lang="en-US" dirty="0" smtClean="0"/>
              <a:t>Management </a:t>
            </a:r>
            <a:r>
              <a:rPr lang="en-US" dirty="0" smtClean="0"/>
              <a:t>of confusion</a:t>
            </a:r>
          </a:p>
          <a:p>
            <a:pPr lvl="1"/>
            <a:r>
              <a:rPr lang="en-US" b="1" dirty="0" smtClean="0"/>
              <a:t>Environment </a:t>
            </a:r>
            <a:r>
              <a:rPr lang="en-US" dirty="0" smtClean="0"/>
              <a:t>– appropriate lighting levels, use of clocks and calendars </a:t>
            </a:r>
            <a:r>
              <a:rPr lang="en-US" dirty="0" smtClean="0"/>
              <a:t>for orientation</a:t>
            </a:r>
            <a:r>
              <a:rPr lang="en-US" dirty="0" smtClean="0"/>
              <a:t>, familiar nursing staff etc</a:t>
            </a:r>
          </a:p>
          <a:p>
            <a:pPr lvl="1"/>
            <a:r>
              <a:rPr lang="en-US" b="1" dirty="0" smtClean="0"/>
              <a:t>Wandering</a:t>
            </a:r>
            <a:r>
              <a:rPr lang="en-US" dirty="0" smtClean="0"/>
              <a:t> </a:t>
            </a:r>
            <a:r>
              <a:rPr lang="en-US" dirty="0" smtClean="0"/>
              <a:t>– close observation, least restrictive option, identifying </a:t>
            </a:r>
            <a:r>
              <a:rPr lang="en-US" dirty="0" smtClean="0"/>
              <a:t>any reasons </a:t>
            </a:r>
            <a:r>
              <a:rPr lang="en-US" dirty="0" smtClean="0"/>
              <a:t>for agitation (e.g. pain, thirst, need for toilet).</a:t>
            </a:r>
          </a:p>
          <a:p>
            <a:pPr lvl="1"/>
            <a:r>
              <a:rPr lang="en-US" b="1" dirty="0" smtClean="0"/>
              <a:t>Sedation </a:t>
            </a:r>
            <a:r>
              <a:rPr lang="en-US" dirty="0" smtClean="0"/>
              <a:t>– Keep the use of sedatives and major </a:t>
            </a:r>
            <a:r>
              <a:rPr lang="en-US" dirty="0" err="1" smtClean="0"/>
              <a:t>tranquillisers</a:t>
            </a:r>
            <a:r>
              <a:rPr lang="en-US" dirty="0" smtClean="0"/>
              <a:t> to </a:t>
            </a:r>
            <a:r>
              <a:rPr lang="en-US" dirty="0" smtClean="0"/>
              <a:t>a minimum.</a:t>
            </a:r>
          </a:p>
          <a:p>
            <a:r>
              <a:rPr lang="en-US" b="1" dirty="0" smtClean="0"/>
              <a:t>Appropriate follow‐up‐ </a:t>
            </a:r>
            <a:r>
              <a:rPr lang="en-US" dirty="0" smtClean="0"/>
              <a:t>Many patient with delirium have an underlying </a:t>
            </a:r>
            <a:r>
              <a:rPr lang="en-US" dirty="0" smtClean="0"/>
              <a:t>dementia which </a:t>
            </a:r>
            <a:r>
              <a:rPr lang="en-US" dirty="0" smtClean="0"/>
              <a:t>may require </a:t>
            </a:r>
            <a:r>
              <a:rPr lang="en-US" dirty="0" smtClean="0"/>
              <a:t>further management</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END</a:t>
            </a:r>
            <a:endParaRPr lang="en-US" dirty="0"/>
          </a:p>
        </p:txBody>
      </p:sp>
      <p:sp>
        <p:nvSpPr>
          <p:cNvPr id="5" name="Subtitle 4"/>
          <p:cNvSpPr>
            <a:spLocks noGrp="1"/>
          </p:cNvSpPr>
          <p:nvPr>
            <p:ph type="subTitle" idx="1"/>
          </p:nvPr>
        </p:nvSpPr>
        <p:spPr/>
        <p:txBody>
          <a:bodyPr/>
          <a:lstStyle/>
          <a:p>
            <a:r>
              <a:rPr lang="en-US" dirty="0" smtClean="0"/>
              <a:t>Thank you</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b="1" i="1" baseline="0" dirty="0" smtClean="0">
                <a:latin typeface="PalatinoLinotype-BoldItalic"/>
              </a:rPr>
              <a:t>Stochastic damage</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Rate‐of‐living </a:t>
            </a:r>
            <a:r>
              <a:rPr lang="en-US" b="1" dirty="0"/>
              <a:t>theory </a:t>
            </a:r>
            <a:r>
              <a:rPr lang="en-US" dirty="0"/>
              <a:t>is based on the demonstration of an inverse </a:t>
            </a:r>
            <a:r>
              <a:rPr lang="en-US" dirty="0" smtClean="0"/>
              <a:t>relationship between </a:t>
            </a:r>
            <a:r>
              <a:rPr lang="en-US" dirty="0"/>
              <a:t>basal metabolic rate and longevity</a:t>
            </a:r>
            <a:r>
              <a:rPr lang="en-US" dirty="0" smtClean="0"/>
              <a:t>.</a:t>
            </a:r>
          </a:p>
          <a:p>
            <a:r>
              <a:rPr lang="en-US" b="1" dirty="0"/>
              <a:t>Accumulation theories </a:t>
            </a:r>
            <a:r>
              <a:rPr lang="en-US" dirty="0"/>
              <a:t>ascribe ageing to the build‐up of waste products </a:t>
            </a:r>
            <a:r>
              <a:rPr lang="en-US" dirty="0" smtClean="0"/>
              <a:t>within cells</a:t>
            </a:r>
            <a:r>
              <a:rPr lang="en-US" dirty="0"/>
              <a:t>. </a:t>
            </a:r>
            <a:endParaRPr lang="en-US" dirty="0" smtClean="0"/>
          </a:p>
          <a:p>
            <a:pPr lvl="1"/>
            <a:r>
              <a:rPr lang="en-US" dirty="0" smtClean="0"/>
              <a:t>These </a:t>
            </a:r>
            <a:r>
              <a:rPr lang="en-US" dirty="0"/>
              <a:t>waste products are thought to interfere with normal </a:t>
            </a:r>
            <a:r>
              <a:rPr lang="en-US" dirty="0" smtClean="0"/>
              <a:t>cellular metabolism and function. The presence of </a:t>
            </a:r>
            <a:r>
              <a:rPr lang="en-US" dirty="0" err="1" smtClean="0"/>
              <a:t>lipofuscin</a:t>
            </a:r>
            <a:r>
              <a:rPr lang="en-US" dirty="0" smtClean="0"/>
              <a:t>, a highly insoluble compound present </a:t>
            </a:r>
            <a:r>
              <a:rPr lang="en-US" dirty="0"/>
              <a:t>in the cells of most tissues, may be due to an age‐related decline in </a:t>
            </a:r>
            <a:r>
              <a:rPr lang="en-US" dirty="0" smtClean="0"/>
              <a:t>the function </a:t>
            </a:r>
            <a:r>
              <a:rPr lang="en-US" dirty="0"/>
              <a:t>of cellular catabolic processes</a:t>
            </a:r>
            <a:r>
              <a:rPr lang="en-US" dirty="0" smtClean="0"/>
              <a:t>. </a:t>
            </a:r>
          </a:p>
          <a:p>
            <a:r>
              <a:rPr lang="en-US" b="1" dirty="0"/>
              <a:t>Cross‐linkage theories </a:t>
            </a:r>
            <a:r>
              <a:rPr lang="en-US" dirty="0"/>
              <a:t>hypothesize that, with increasing chronological age</a:t>
            </a:r>
            <a:r>
              <a:rPr lang="en-US" dirty="0" smtClean="0"/>
              <a:t>, macromolecules </a:t>
            </a:r>
            <a:r>
              <a:rPr lang="en-US" dirty="0"/>
              <a:t>of biological importance gradually develop cross‐links </a:t>
            </a:r>
            <a:r>
              <a:rPr lang="en-US" dirty="0" smtClean="0"/>
              <a:t>which distort </a:t>
            </a:r>
            <a:r>
              <a:rPr lang="en-US" dirty="0"/>
              <a:t>their chemical and physical properties in a detrimental manner.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Stochastic theories now largely concentrate on the role of </a:t>
            </a:r>
            <a:r>
              <a:rPr lang="en-US" b="1" dirty="0"/>
              <a:t>free‐radical damage as </a:t>
            </a:r>
            <a:r>
              <a:rPr lang="en-US" b="1" dirty="0" smtClean="0"/>
              <a:t>a </a:t>
            </a:r>
            <a:r>
              <a:rPr lang="en-US" dirty="0" smtClean="0"/>
              <a:t>significant </a:t>
            </a:r>
            <a:r>
              <a:rPr lang="en-US" dirty="0"/>
              <a:t>factor in ageing. </a:t>
            </a:r>
            <a:endParaRPr lang="en-US" dirty="0" smtClean="0"/>
          </a:p>
          <a:p>
            <a:pPr lvl="1"/>
            <a:r>
              <a:rPr lang="en-US" dirty="0" smtClean="0"/>
              <a:t>Free </a:t>
            </a:r>
            <a:r>
              <a:rPr lang="en-US" dirty="0"/>
              <a:t>radicals are compounds with an </a:t>
            </a:r>
            <a:r>
              <a:rPr lang="en-US" dirty="0" smtClean="0"/>
              <a:t>unpaired electron </a:t>
            </a:r>
            <a:r>
              <a:rPr lang="en-US" dirty="0"/>
              <a:t>in their outer orbital that renders them highly reactive, resulting </a:t>
            </a:r>
            <a:r>
              <a:rPr lang="en-US" dirty="0" smtClean="0"/>
              <a:t>in autocatalytic </a:t>
            </a:r>
            <a:r>
              <a:rPr lang="en-US" dirty="0"/>
              <a:t>attack on </a:t>
            </a:r>
            <a:r>
              <a:rPr lang="en-US" dirty="0" err="1"/>
              <a:t>neighbouring</a:t>
            </a:r>
            <a:r>
              <a:rPr lang="en-US" dirty="0"/>
              <a:t> compounds. </a:t>
            </a:r>
            <a:endParaRPr lang="en-US" dirty="0" smtClean="0"/>
          </a:p>
          <a:p>
            <a:r>
              <a:rPr lang="en-US" dirty="0" smtClean="0"/>
              <a:t>An </a:t>
            </a:r>
            <a:r>
              <a:rPr lang="en-US" dirty="0"/>
              <a:t>inverse correlation has </a:t>
            </a:r>
            <a:r>
              <a:rPr lang="en-US" dirty="0" smtClean="0"/>
              <a:t>been demonstrated </a:t>
            </a:r>
            <a:r>
              <a:rPr lang="en-US" dirty="0"/>
              <a:t>between the longevity of mammalian species and rates </a:t>
            </a:r>
            <a:r>
              <a:rPr lang="en-US" dirty="0" smtClean="0"/>
              <a:t>of </a:t>
            </a:r>
            <a:r>
              <a:rPr lang="en-US" dirty="0" err="1" smtClean="0"/>
              <a:t>perioxidation</a:t>
            </a:r>
            <a:r>
              <a:rPr lang="en-US" dirty="0" smtClean="0"/>
              <a:t> </a:t>
            </a:r>
            <a:r>
              <a:rPr lang="en-US" dirty="0"/>
              <a:t>(Cutler 1985).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Genome-based theories</a:t>
            </a:r>
            <a:endParaRPr lang="en-US" dirty="0"/>
          </a:p>
        </p:txBody>
      </p:sp>
      <p:sp>
        <p:nvSpPr>
          <p:cNvPr id="3" name="Content Placeholder 2"/>
          <p:cNvSpPr>
            <a:spLocks noGrp="1"/>
          </p:cNvSpPr>
          <p:nvPr>
            <p:ph idx="1"/>
          </p:nvPr>
        </p:nvSpPr>
        <p:spPr/>
        <p:txBody>
          <a:bodyPr>
            <a:normAutofit fontScale="77500" lnSpcReduction="20000"/>
          </a:bodyPr>
          <a:lstStyle/>
          <a:p>
            <a:r>
              <a:rPr lang="en-US" dirty="0"/>
              <a:t>A</a:t>
            </a:r>
            <a:r>
              <a:rPr lang="en-US" dirty="0" smtClean="0"/>
              <a:t>geing </a:t>
            </a:r>
            <a:r>
              <a:rPr lang="en-US" dirty="0"/>
              <a:t>is primarily associated with changes in the </a:t>
            </a:r>
            <a:r>
              <a:rPr lang="en-US" dirty="0" smtClean="0"/>
              <a:t>genetic constitution </a:t>
            </a:r>
            <a:r>
              <a:rPr lang="en-US" dirty="0"/>
              <a:t>of the organism i.e. ‘programmed ageing’. </a:t>
            </a:r>
            <a:endParaRPr lang="en-US" dirty="0" smtClean="0"/>
          </a:p>
          <a:p>
            <a:r>
              <a:rPr lang="en-US" dirty="0" smtClean="0"/>
              <a:t>This </a:t>
            </a:r>
            <a:r>
              <a:rPr lang="en-US" dirty="0"/>
              <a:t>theory was given weight </a:t>
            </a:r>
            <a:r>
              <a:rPr lang="en-US" dirty="0" smtClean="0"/>
              <a:t>by the </a:t>
            </a:r>
            <a:r>
              <a:rPr lang="en-US" dirty="0"/>
              <a:t>demonstration of the ‘</a:t>
            </a:r>
            <a:r>
              <a:rPr lang="en-US" b="1" dirty="0" err="1"/>
              <a:t>Hayflick</a:t>
            </a:r>
            <a:r>
              <a:rPr lang="en-US" b="1" dirty="0"/>
              <a:t> limit’. </a:t>
            </a:r>
            <a:endParaRPr lang="en-US" b="1" dirty="0" smtClean="0"/>
          </a:p>
          <a:p>
            <a:pPr lvl="1"/>
            <a:r>
              <a:rPr lang="en-US" dirty="0" smtClean="0"/>
              <a:t>This </a:t>
            </a:r>
            <a:r>
              <a:rPr lang="en-US" dirty="0"/>
              <a:t>phenomenon is observed in normal </a:t>
            </a:r>
            <a:r>
              <a:rPr lang="en-US" dirty="0" smtClean="0"/>
              <a:t>human cells </a:t>
            </a:r>
            <a:r>
              <a:rPr lang="en-US" dirty="0"/>
              <a:t>after a specific number of laboratory sub‐cultivations that are </a:t>
            </a:r>
            <a:r>
              <a:rPr lang="en-US" dirty="0" smtClean="0"/>
              <a:t>characteristic </a:t>
            </a:r>
            <a:r>
              <a:rPr lang="en-US" dirty="0"/>
              <a:t>of the </a:t>
            </a:r>
            <a:r>
              <a:rPr lang="en-US" dirty="0" smtClean="0"/>
              <a:t>cell strain</a:t>
            </a:r>
            <a:r>
              <a:rPr lang="en-US" dirty="0"/>
              <a:t>, </a:t>
            </a:r>
            <a:endParaRPr lang="en-US" dirty="0" smtClean="0"/>
          </a:p>
          <a:p>
            <a:pPr lvl="1"/>
            <a:r>
              <a:rPr lang="en-US" dirty="0" smtClean="0"/>
              <a:t>the </a:t>
            </a:r>
            <a:r>
              <a:rPr lang="en-US" dirty="0"/>
              <a:t>cells undergo irreversible cessation of mitosis and enter a non‐dividing </a:t>
            </a:r>
            <a:r>
              <a:rPr lang="en-US" dirty="0" smtClean="0"/>
              <a:t>state known </a:t>
            </a:r>
            <a:r>
              <a:rPr lang="en-US" dirty="0"/>
              <a:t>as </a:t>
            </a:r>
            <a:r>
              <a:rPr lang="en-US" dirty="0" err="1"/>
              <a:t>replicative</a:t>
            </a:r>
            <a:r>
              <a:rPr lang="en-US" dirty="0"/>
              <a:t> senescence. </a:t>
            </a:r>
            <a:endParaRPr lang="en-US" dirty="0" smtClean="0"/>
          </a:p>
          <a:p>
            <a:r>
              <a:rPr lang="en-US" dirty="0" smtClean="0"/>
              <a:t>This </a:t>
            </a:r>
            <a:r>
              <a:rPr lang="en-US" dirty="0"/>
              <a:t>is thought to be because of progressive losses </a:t>
            </a:r>
            <a:r>
              <a:rPr lang="en-US" dirty="0" smtClean="0"/>
              <a:t>of DNA </a:t>
            </a:r>
            <a:r>
              <a:rPr lang="en-US" dirty="0"/>
              <a:t>sequences in the telomere ‐ specialized structures located at the termini </a:t>
            </a:r>
            <a:r>
              <a:rPr lang="en-US" dirty="0" smtClean="0"/>
              <a:t>of chromosomes </a:t>
            </a:r>
            <a:r>
              <a:rPr lang="en-US" dirty="0"/>
              <a:t>and believed to be critical in the maintenance of DNA stability </a:t>
            </a:r>
            <a:r>
              <a:rPr lang="en-US" dirty="0" smtClean="0"/>
              <a:t>and replication</a:t>
            </a:r>
            <a:r>
              <a:rPr lang="en-US"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genetic contribution to longevity has been assessed in studies of twins, which </a:t>
            </a:r>
            <a:r>
              <a:rPr lang="en-US" dirty="0" smtClean="0"/>
              <a:t>have produced </a:t>
            </a:r>
            <a:r>
              <a:rPr lang="en-US" dirty="0"/>
              <a:t>quite low heritability estimates of 0.26 for males and 0.23 for females.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aspects of ageing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Sleep </a:t>
            </a:r>
          </a:p>
          <a:p>
            <a:pPr lvl="1"/>
            <a:r>
              <a:rPr lang="en-US" dirty="0" smtClean="0"/>
              <a:t>Normal </a:t>
            </a:r>
            <a:r>
              <a:rPr lang="en-US" dirty="0"/>
              <a:t>ageing is associated with a reduction in total sleep time, reduced slow wave </a:t>
            </a:r>
            <a:r>
              <a:rPr lang="en-US" dirty="0" smtClean="0"/>
              <a:t>sleep and </a:t>
            </a:r>
            <a:r>
              <a:rPr lang="en-US" dirty="0"/>
              <a:t>daytime fatigue. These changes are heightened in dementia and are often </a:t>
            </a:r>
            <a:r>
              <a:rPr lang="en-US" dirty="0" smtClean="0"/>
              <a:t>associated with </a:t>
            </a:r>
            <a:r>
              <a:rPr lang="en-US" dirty="0"/>
              <a:t>an increased frequency of night‐time wakening. </a:t>
            </a:r>
            <a:endParaRPr lang="en-US" dirty="0" smtClean="0"/>
          </a:p>
          <a:p>
            <a:pPr lvl="1"/>
            <a:r>
              <a:rPr lang="en-US" dirty="0" smtClean="0"/>
              <a:t>As </a:t>
            </a:r>
            <a:r>
              <a:rPr lang="en-US" dirty="0"/>
              <a:t>dementia progresses there is </a:t>
            </a:r>
            <a:r>
              <a:rPr lang="en-US" dirty="0" smtClean="0"/>
              <a:t>a reduction </a:t>
            </a:r>
            <a:r>
              <a:rPr lang="en-US" dirty="0"/>
              <a:t>in REM sleep with an increase in daytime sleep and finally a </a:t>
            </a:r>
            <a:r>
              <a:rPr lang="en-US" dirty="0" smtClean="0"/>
              <a:t>complete </a:t>
            </a:r>
            <a:r>
              <a:rPr lang="en-US" dirty="0" err="1" smtClean="0"/>
              <a:t>disorganisation</a:t>
            </a:r>
            <a:r>
              <a:rPr lang="en-US" dirty="0" smtClean="0"/>
              <a:t> </a:t>
            </a:r>
            <a:r>
              <a:rPr lang="en-US" dirty="0"/>
              <a:t>of the sleep‐wake cycle. </a:t>
            </a:r>
            <a:endParaRPr lang="en-US" dirty="0" smtClean="0"/>
          </a:p>
          <a:p>
            <a:r>
              <a:rPr lang="en-US" dirty="0" smtClean="0"/>
              <a:t>The </a:t>
            </a:r>
            <a:r>
              <a:rPr lang="en-US" dirty="0"/>
              <a:t>worsening of activity disturbances in </a:t>
            </a:r>
            <a:r>
              <a:rPr lang="en-US" dirty="0" smtClean="0"/>
              <a:t>the latter </a:t>
            </a:r>
            <a:r>
              <a:rPr lang="en-US" dirty="0"/>
              <a:t>part of the day (</a:t>
            </a:r>
            <a:r>
              <a:rPr lang="en-US" dirty="0" err="1"/>
              <a:t>sundowning</a:t>
            </a:r>
            <a:r>
              <a:rPr lang="en-US" dirty="0"/>
              <a:t>) and night‐time disturbance may be related </a:t>
            </a:r>
            <a:r>
              <a:rPr lang="en-US" dirty="0" smtClean="0"/>
              <a:t>to underlying </a:t>
            </a:r>
            <a:r>
              <a:rPr lang="en-US" dirty="0"/>
              <a:t>disturbances of diurnal rhythm</a:t>
            </a:r>
            <a:r>
              <a:rPr lang="en-US" dirty="0" smtClean="0"/>
              <a:t>. </a:t>
            </a:r>
          </a:p>
          <a:p>
            <a:r>
              <a:rPr lang="en-US" dirty="0" smtClean="0"/>
              <a:t>The </a:t>
            </a:r>
            <a:r>
              <a:rPr lang="en-US" dirty="0"/>
              <a:t>EEG in normal ageing shows increased theta and delta activity, slowing of alpha </a:t>
            </a:r>
            <a:r>
              <a:rPr lang="en-US" dirty="0" smtClean="0"/>
              <a:t>and decreased </a:t>
            </a:r>
            <a:r>
              <a:rPr lang="en-US" dirty="0"/>
              <a:t>beta activity (&gt;80 years).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TotalTime>
  <Words>3274</Words>
  <Application>Microsoft Office PowerPoint</Application>
  <PresentationFormat>On-screen Show (4:3)</PresentationFormat>
  <Paragraphs>287</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Older adult psychiatry</vt:lpstr>
      <vt:lpstr>Outline </vt:lpstr>
      <vt:lpstr>The ageing process</vt:lpstr>
      <vt:lpstr> Organ‐ and system‐based theories</vt:lpstr>
      <vt:lpstr>Stochastic damage</vt:lpstr>
      <vt:lpstr>Slide 6</vt:lpstr>
      <vt:lpstr>Genome-based theories</vt:lpstr>
      <vt:lpstr>Slide 8</vt:lpstr>
      <vt:lpstr>Some aspects of ageing</vt:lpstr>
      <vt:lpstr>Ageing and drug prescribing</vt:lpstr>
      <vt:lpstr>Depression </vt:lpstr>
      <vt:lpstr>Depression: Other risk factors include</vt:lpstr>
      <vt:lpstr>Vascular depression</vt:lpstr>
      <vt:lpstr>Organic causes of depression</vt:lpstr>
      <vt:lpstr>Clinical presentation of depression</vt:lpstr>
      <vt:lpstr>Depression: prognosis</vt:lpstr>
      <vt:lpstr>Deliberate Self-harm and suicide</vt:lpstr>
      <vt:lpstr>Management of depression</vt:lpstr>
      <vt:lpstr>Mania</vt:lpstr>
      <vt:lpstr>Pseudodementia </vt:lpstr>
      <vt:lpstr>Pseudodementia: diagnosis</vt:lpstr>
      <vt:lpstr>Delusional disorders and schizophrenia</vt:lpstr>
      <vt:lpstr>Delusional disorders and schizophrenia: symptoms</vt:lpstr>
      <vt:lpstr>Delusional disorders and schizophrenia: symptoms</vt:lpstr>
      <vt:lpstr>Factors associated with paraphrenia</vt:lpstr>
      <vt:lpstr>Factors associated with paraphrenia</vt:lpstr>
      <vt:lpstr>Paraphrenia: comorbidity</vt:lpstr>
      <vt:lpstr>Paraphrenia: treatment</vt:lpstr>
      <vt:lpstr>Neurotic disorders</vt:lpstr>
      <vt:lpstr>Neurotic disorders: symptoms</vt:lpstr>
      <vt:lpstr>Neurotic disorders: treatment</vt:lpstr>
      <vt:lpstr>Substance abuse</vt:lpstr>
      <vt:lpstr>Substance abuse: risk factors/comorbidity</vt:lpstr>
      <vt:lpstr>Substance abuse</vt:lpstr>
      <vt:lpstr>Personality disorder</vt:lpstr>
      <vt:lpstr>Personality disorder: comorbidity</vt:lpstr>
      <vt:lpstr>Diogenes syndrome </vt:lpstr>
      <vt:lpstr>Delirium </vt:lpstr>
      <vt:lpstr>Delirium: risk factors </vt:lpstr>
      <vt:lpstr>Delirium: causes</vt:lpstr>
      <vt:lpstr>Delirium: clinical features </vt:lpstr>
      <vt:lpstr>Delirium: management</vt:lpstr>
      <vt:lpstr>Delirium: management</vt:lpstr>
      <vt:lpstr>Delirium: management</vt:lpstr>
      <vt:lpstr>END</vt:lpstr>
    </vt:vector>
  </TitlesOfParts>
  <Company>Ministry of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Older adult psychiatry</dc:title>
  <dc:creator>user</dc:creator>
  <cp:lastModifiedBy>user</cp:lastModifiedBy>
  <cp:revision>4</cp:revision>
  <dcterms:created xsi:type="dcterms:W3CDTF">2016-03-01T15:57:27Z</dcterms:created>
  <dcterms:modified xsi:type="dcterms:W3CDTF">2016-03-02T04:38:06Z</dcterms:modified>
</cp:coreProperties>
</file>