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912B954-A0E2-4EAF-9DCA-AE1F832ACBEC}" type="datetimeFigureOut">
              <a:rPr lang="en-US"/>
              <a:pPr>
                <a:defRPr/>
              </a:pPr>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6C1A88-A1AA-48D3-B6E9-9C251E2940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B6AAA8-B362-492F-BBD0-E29A498C3D87}" type="datetimeFigureOut">
              <a:rPr lang="en-US"/>
              <a:pPr>
                <a:defRPr/>
              </a:pPr>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D693B-529C-44AF-9E9B-47EDEA1C9B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498C431-B682-488F-BC92-BFDAA6E7D281}" type="datetimeFigureOut">
              <a:rPr lang="en-US"/>
              <a:pPr>
                <a:defRPr/>
              </a:pPr>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3B29F-C4FA-4CEA-9570-C7612649570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475755-15FB-4DA7-A8E9-D7716CA9E2E9}" type="datetimeFigureOut">
              <a:rPr lang="en-US"/>
              <a:pPr>
                <a:defRPr/>
              </a:pPr>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124513-2462-439C-8E79-39D16CFD74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B10509-C1BA-4D52-A379-C70B0DCE6256}" type="datetimeFigureOut">
              <a:rPr lang="en-US"/>
              <a:pPr>
                <a:defRPr/>
              </a:pPr>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02D2D7-165C-42E4-9930-76E3CEE414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40261F0-0369-4AF9-AC3B-26B1470A892F}" type="datetimeFigureOut">
              <a:rPr lang="en-US"/>
              <a:pPr>
                <a:defRPr/>
              </a:pPr>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33FCC2-5E3E-4088-83E7-354517E4E5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A767605-0146-45BA-9F62-E916E53395F0}" type="datetimeFigureOut">
              <a:rPr lang="en-US"/>
              <a:pPr>
                <a:defRPr/>
              </a:pPr>
              <a:t>23-Jun-11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02A240-A57B-4971-8C7E-7A026F2D4E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95299C0-1FBB-4C6E-88E8-9B8C602E7472}" type="datetimeFigureOut">
              <a:rPr lang="en-US"/>
              <a:pPr>
                <a:defRPr/>
              </a:pPr>
              <a:t>23-Jun-11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77E5E0E-A7EC-453B-A2DC-0C6A1BBE18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6CB5D1-CE04-4E48-9913-C1D32AB1F379}" type="datetimeFigureOut">
              <a:rPr lang="en-US"/>
              <a:pPr>
                <a:defRPr/>
              </a:pPr>
              <a:t>23-Jun-11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68E9AC-E5C2-4ED5-AFFA-122E70C576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D83C5A-5724-4274-8D10-15F277E31BE0}" type="datetimeFigureOut">
              <a:rPr lang="en-US"/>
              <a:pPr>
                <a:defRPr/>
              </a:pPr>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3E127E-6C96-44AB-923B-3A3587E071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821989-E1E1-4368-A874-2DED9D294201}" type="datetimeFigureOut">
              <a:rPr lang="en-US"/>
              <a:pPr>
                <a:defRPr/>
              </a:pPr>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558351-FE93-4A3E-8C8B-2062C9FEC9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B1544AE-E71D-4BE7-8327-1CE864616733}" type="datetimeFigureOut">
              <a:rPr lang="en-US"/>
              <a:pPr>
                <a:defRPr/>
              </a:pPr>
              <a:t>23-Jun-11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AC9DED9-6C54-40B4-9C6A-C23EC23168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Performance Appraisal</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FORMAL</a:t>
            </a:r>
            <a:r>
              <a:rPr lang="en-US" dirty="0" smtClean="0"/>
              <a:t/>
            </a:r>
            <a:br>
              <a:rPr lang="en-US" dirty="0" smtClean="0"/>
            </a:br>
            <a:endParaRPr lang="en-US" dirty="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charset="0"/>
              <a:buNone/>
              <a:defRPr/>
            </a:pPr>
            <a:r>
              <a:rPr lang="en-US" dirty="0" smtClean="0"/>
              <a:t>Both </a:t>
            </a:r>
            <a:r>
              <a:rPr lang="en-US" dirty="0"/>
              <a:t>the supervisor and the employee know when the exercise is being conducted. The Employee is aware that the results of the exercise will be kept in his/her personal file. This form of appraisal is usually done in the form of an interview.</a:t>
            </a:r>
          </a:p>
          <a:p>
            <a:pPr eaLnBrk="1" fontAlgn="auto" hangingPunct="1">
              <a:spcAft>
                <a:spcPts val="0"/>
              </a:spcAft>
              <a:buFont typeface="Arial" charset="0"/>
              <a:buNone/>
              <a:defRPr/>
            </a:pPr>
            <a:r>
              <a:rPr lang="en-US" b="1" dirty="0"/>
              <a:t>Advantages</a:t>
            </a:r>
            <a:endParaRPr lang="en-US" dirty="0"/>
          </a:p>
          <a:p>
            <a:pPr eaLnBrk="1" fontAlgn="auto" hangingPunct="1">
              <a:spcAft>
                <a:spcPts val="0"/>
              </a:spcAft>
              <a:buFont typeface="Arial" pitchFamily="34" charset="0"/>
              <a:buChar char="•"/>
              <a:defRPr/>
            </a:pPr>
            <a:r>
              <a:rPr lang="en-US" dirty="0"/>
              <a:t>It is in written form hence reference can be made for </a:t>
            </a:r>
            <a:r>
              <a:rPr lang="en-US" dirty="0" smtClean="0"/>
              <a:t>promotion </a:t>
            </a:r>
            <a:r>
              <a:rPr lang="en-US" dirty="0"/>
              <a:t>or demotion</a:t>
            </a:r>
          </a:p>
          <a:p>
            <a:pPr eaLnBrk="1" fontAlgn="auto" hangingPunct="1">
              <a:spcAft>
                <a:spcPts val="0"/>
              </a:spcAft>
              <a:buFont typeface="Arial" pitchFamily="34" charset="0"/>
              <a:buChar char="•"/>
              <a:defRPr/>
            </a:pPr>
            <a:r>
              <a:rPr lang="en-US" dirty="0"/>
              <a:t>It is more reliable</a:t>
            </a:r>
          </a:p>
          <a:p>
            <a:pPr eaLnBrk="1" fontAlgn="auto" hangingPunct="1">
              <a:spcAft>
                <a:spcPts val="0"/>
              </a:spcAft>
              <a:buFont typeface="Arial" pitchFamily="34" charset="0"/>
              <a:buChar char="•"/>
              <a:defRPr/>
            </a:pPr>
            <a:r>
              <a:rPr lang="en-US" dirty="0"/>
              <a:t>It is </a:t>
            </a:r>
            <a:r>
              <a:rPr lang="en-US" dirty="0" smtClean="0"/>
              <a:t>free from contamination</a:t>
            </a:r>
            <a:endParaRPr lang="en-US" dirty="0"/>
          </a:p>
          <a:p>
            <a:pPr eaLnBrk="1" fontAlgn="auto" hangingPunct="1">
              <a:spcAft>
                <a:spcPts val="0"/>
              </a:spcAft>
              <a:buFont typeface="Arial" pitchFamily="34" charset="0"/>
              <a:buChar char="•"/>
              <a:defRPr/>
            </a:pPr>
            <a:r>
              <a:rPr lang="en-US" b="1" dirty="0"/>
              <a:t>Disadvantages</a:t>
            </a:r>
            <a:endParaRPr lang="en-US" dirty="0"/>
          </a:p>
          <a:p>
            <a:pPr eaLnBrk="1" fontAlgn="auto" hangingPunct="1">
              <a:spcAft>
                <a:spcPts val="0"/>
              </a:spcAft>
              <a:buFont typeface="Arial" pitchFamily="34" charset="0"/>
              <a:buChar char="•"/>
              <a:defRPr/>
            </a:pPr>
            <a:r>
              <a:rPr lang="en-US" dirty="0"/>
              <a:t>Weaknesses of employees </a:t>
            </a:r>
            <a:r>
              <a:rPr lang="en-US" dirty="0" smtClean="0"/>
              <a:t>may be </a:t>
            </a:r>
            <a:r>
              <a:rPr lang="en-US" dirty="0"/>
              <a:t>used against them</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Methods of Performance Appraisal</a:t>
            </a:r>
            <a:r>
              <a:rPr lang="en-US" dirty="0" smtClean="0"/>
              <a:t/>
            </a:r>
            <a:br>
              <a:rPr lang="en-US" dirty="0" smtClean="0"/>
            </a:br>
            <a:endParaRPr lang="en-US" dirty="0"/>
          </a:p>
        </p:txBody>
      </p:sp>
      <p:sp>
        <p:nvSpPr>
          <p:cNvPr id="12291" name="Content Placeholder 2"/>
          <p:cNvSpPr>
            <a:spLocks noGrp="1"/>
          </p:cNvSpPr>
          <p:nvPr>
            <p:ph idx="1"/>
          </p:nvPr>
        </p:nvSpPr>
        <p:spPr/>
        <p:txBody>
          <a:bodyPr/>
          <a:lstStyle/>
          <a:p>
            <a:pPr eaLnBrk="1" hangingPunct="1"/>
            <a:r>
              <a:rPr lang="en-US" b="1" smtClean="0"/>
              <a:t>Rating Scale Method: </a:t>
            </a:r>
            <a:r>
              <a:rPr lang="en-US" smtClean="0"/>
              <a:t>Each characteristic to be measured is rated on a scale E.g. On a scale of 1 to 5; Integrity of an employee may be rated 4 and Obedience 2.</a:t>
            </a:r>
          </a:p>
          <a:p>
            <a:pPr eaLnBrk="1" hangingPunct="1"/>
            <a:r>
              <a:rPr lang="en-US" b="1" smtClean="0"/>
              <a:t>Essay Method: </a:t>
            </a:r>
            <a:r>
              <a:rPr lang="en-US" smtClean="0"/>
              <a:t>The evaluator makes statements describing the strengths and weaknesses of an employee and suggests areas of improvement.</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Methods of Performance Appraisal</a:t>
            </a:r>
            <a:endParaRPr lang="en-US" dirty="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b="1" dirty="0" smtClean="0"/>
              <a:t>Evaluation by peers: </a:t>
            </a:r>
            <a:r>
              <a:rPr lang="en-US" dirty="0" smtClean="0"/>
              <a:t>This is where workers evaluate the work of their colleagues. This is done by use of objective job performance indicators.</a:t>
            </a:r>
          </a:p>
          <a:p>
            <a:pPr eaLnBrk="1" fontAlgn="auto" hangingPunct="1">
              <a:spcAft>
                <a:spcPts val="0"/>
              </a:spcAft>
              <a:buFont typeface="Arial" pitchFamily="34" charset="0"/>
              <a:buChar char="•"/>
              <a:defRPr/>
            </a:pPr>
            <a:r>
              <a:rPr lang="en-US" b="1" dirty="0" smtClean="0"/>
              <a:t>Balanced Score cards: </a:t>
            </a:r>
            <a:r>
              <a:rPr lang="en-US" dirty="0" smtClean="0"/>
              <a:t>It is where each employee sets targets which cumulatively add up to the organizational targets. The supervisor and employee agree on the targets for the coming year. The objectives are both for job performance and personal development of the employee. </a:t>
            </a:r>
          </a:p>
          <a:p>
            <a:pPr eaLnBrk="1" fontAlgn="auto" hangingPunct="1">
              <a:spcAft>
                <a:spcPts val="0"/>
              </a:spcAft>
              <a:buFont typeface="Arial" pitchFamily="34" charset="0"/>
              <a:buChar char="•"/>
              <a:defRPr/>
            </a:pPr>
            <a:r>
              <a:rPr lang="en-US" b="1" dirty="0" smtClean="0"/>
              <a:t>Critical Incidence Method: </a:t>
            </a:r>
            <a:r>
              <a:rPr lang="en-US" dirty="0" smtClean="0"/>
              <a:t>The evaluator uses the employee’s best and worst performances. This form of appraisal is not one of the best since the evaluator may focus on the worst incidences.</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Problems with Performance Appraisal</a:t>
            </a:r>
            <a:r>
              <a:rPr lang="en-US" dirty="0" smtClean="0"/>
              <a:t/>
            </a:r>
            <a:br>
              <a:rPr lang="en-US" dirty="0" smtClean="0"/>
            </a:br>
            <a:endParaRPr lang="en-US" dirty="0"/>
          </a:p>
        </p:txBody>
      </p:sp>
      <p:sp>
        <p:nvSpPr>
          <p:cNvPr id="14339" name="Content Placeholder 2"/>
          <p:cNvSpPr>
            <a:spLocks noGrp="1"/>
          </p:cNvSpPr>
          <p:nvPr>
            <p:ph idx="1"/>
          </p:nvPr>
        </p:nvSpPr>
        <p:spPr/>
        <p:txBody>
          <a:bodyPr/>
          <a:lstStyle/>
          <a:p>
            <a:pPr eaLnBrk="1" hangingPunct="1"/>
            <a:r>
              <a:rPr lang="en-US" b="1" smtClean="0"/>
              <a:t>Central tendency Error: </a:t>
            </a:r>
            <a:r>
              <a:rPr lang="en-US" smtClean="0"/>
              <a:t>This is the tendency to score employees with the same rate so that employees appear like they have equal performance capacity.</a:t>
            </a:r>
          </a:p>
          <a:p>
            <a:pPr eaLnBrk="1" hangingPunct="1"/>
            <a:r>
              <a:rPr lang="en-US" b="1" smtClean="0"/>
              <a:t>Leniency or strictness Error: </a:t>
            </a:r>
            <a:r>
              <a:rPr lang="en-US" smtClean="0"/>
              <a:t>Some evaluators may be very strict while others lenient in their evaluation.</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Problems with Performance Appraisal</a:t>
            </a:r>
            <a:endParaRPr lang="en-US" dirty="0"/>
          </a:p>
        </p:txBody>
      </p:sp>
      <p:sp>
        <p:nvSpPr>
          <p:cNvPr id="15363" name="Content Placeholder 2"/>
          <p:cNvSpPr>
            <a:spLocks noGrp="1"/>
          </p:cNvSpPr>
          <p:nvPr>
            <p:ph idx="1"/>
          </p:nvPr>
        </p:nvSpPr>
        <p:spPr/>
        <p:txBody>
          <a:bodyPr/>
          <a:lstStyle/>
          <a:p>
            <a:pPr eaLnBrk="1" hangingPunct="1"/>
            <a:r>
              <a:rPr lang="en-US" b="1" smtClean="0"/>
              <a:t>Halo Effect: </a:t>
            </a:r>
            <a:r>
              <a:rPr lang="en-US" smtClean="0"/>
              <a:t>The evaluator may give every individual the same score e.g. 5 or 3</a:t>
            </a:r>
          </a:p>
          <a:p>
            <a:pPr eaLnBrk="1" hangingPunct="1"/>
            <a:r>
              <a:rPr lang="en-US" b="1" smtClean="0"/>
              <a:t>Recency Error: </a:t>
            </a:r>
            <a:r>
              <a:rPr lang="en-US" smtClean="0"/>
              <a:t> The evaluator focuses on the most recent behavior of an employee.</a:t>
            </a:r>
          </a:p>
          <a:p>
            <a:pPr eaLnBrk="1" hangingPunct="1"/>
            <a:r>
              <a:rPr lang="en-US" b="1" smtClean="0"/>
              <a:t>Personal Bias: </a:t>
            </a:r>
            <a:r>
              <a:rPr lang="en-US" smtClean="0"/>
              <a:t>The evaluator may have ethnic, racial or gender biased.</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END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PERFORMANCE APPRAISAL</a:t>
            </a:r>
            <a:r>
              <a:rPr lang="en-US" dirty="0" smtClean="0"/>
              <a:t/>
            </a:r>
            <a:br>
              <a:rPr lang="en-US" dirty="0" smtClean="0"/>
            </a:br>
            <a:endParaRPr lang="en-US" dirty="0"/>
          </a:p>
        </p:txBody>
      </p:sp>
      <p:sp>
        <p:nvSpPr>
          <p:cNvPr id="3075" name="Content Placeholder 2"/>
          <p:cNvSpPr>
            <a:spLocks noGrp="1"/>
          </p:cNvSpPr>
          <p:nvPr>
            <p:ph idx="1"/>
          </p:nvPr>
        </p:nvSpPr>
        <p:spPr/>
        <p:txBody>
          <a:bodyPr/>
          <a:lstStyle/>
          <a:p>
            <a:pPr eaLnBrk="1" hangingPunct="1"/>
            <a:r>
              <a:rPr lang="en-US" smtClean="0"/>
              <a:t>This is the process of evaluating the work of an employee over time with respect to set targets. It is conducted every six months to one year.</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QUESTION</a:t>
            </a:r>
            <a:r>
              <a:rPr lang="en-US" dirty="0" smtClean="0"/>
              <a:t/>
            </a:r>
            <a:br>
              <a:rPr lang="en-US" dirty="0" smtClean="0"/>
            </a:br>
            <a:endParaRPr lang="en-US" dirty="0"/>
          </a:p>
        </p:txBody>
      </p:sp>
      <p:sp>
        <p:nvSpPr>
          <p:cNvPr id="4099" name="Content Placeholder 2"/>
          <p:cNvSpPr>
            <a:spLocks noGrp="1"/>
          </p:cNvSpPr>
          <p:nvPr>
            <p:ph idx="1"/>
          </p:nvPr>
        </p:nvSpPr>
        <p:spPr/>
        <p:txBody>
          <a:bodyPr/>
          <a:lstStyle/>
          <a:p>
            <a:pPr eaLnBrk="1" hangingPunct="1"/>
            <a:r>
              <a:rPr lang="en-US" smtClean="0"/>
              <a:t>Why is performance appraisal necessary for an employee who has been on probation?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Reasons for performance appraisal</a:t>
            </a:r>
            <a:r>
              <a:rPr lang="en-US" dirty="0" smtClean="0"/>
              <a:t/>
            </a:r>
            <a:br>
              <a:rPr lang="en-US" dirty="0" smtClean="0"/>
            </a:br>
            <a:endParaRPr lang="en-US" dirty="0"/>
          </a:p>
        </p:txBody>
      </p:sp>
      <p:sp>
        <p:nvSpPr>
          <p:cNvPr id="5123" name="Content Placeholder 2"/>
          <p:cNvSpPr>
            <a:spLocks noGrp="1"/>
          </p:cNvSpPr>
          <p:nvPr>
            <p:ph idx="1"/>
          </p:nvPr>
        </p:nvSpPr>
        <p:spPr/>
        <p:txBody>
          <a:bodyPr/>
          <a:lstStyle/>
          <a:p>
            <a:pPr eaLnBrk="1" hangingPunct="1"/>
            <a:r>
              <a:rPr lang="en-US" smtClean="0"/>
              <a:t>To confirm whether the employee is suitable for the job</a:t>
            </a:r>
          </a:p>
          <a:p>
            <a:pPr eaLnBrk="1" hangingPunct="1"/>
            <a:r>
              <a:rPr lang="en-US" smtClean="0"/>
              <a:t>To decide whether to extend the probation period or to terminate the employment</a:t>
            </a:r>
          </a:p>
          <a:p>
            <a:pPr eaLnBrk="1" hangingPunct="1"/>
            <a:r>
              <a:rPr lang="en-US" smtClean="0"/>
              <a:t>To review the strengths and weaknesses of employees and indicates areas where training is needed </a:t>
            </a:r>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Benefits of performance appraisal</a:t>
            </a:r>
            <a:r>
              <a:rPr lang="en-US" dirty="0" smtClean="0"/>
              <a:t/>
            </a:r>
            <a:br>
              <a:rPr lang="en-US" dirty="0" smtClean="0"/>
            </a:br>
            <a:endParaRPr lang="en-US" dirty="0"/>
          </a:p>
        </p:txBody>
      </p:sp>
      <p:sp>
        <p:nvSpPr>
          <p:cNvPr id="6147" name="Content Placeholder 2"/>
          <p:cNvSpPr>
            <a:spLocks noGrp="1"/>
          </p:cNvSpPr>
          <p:nvPr>
            <p:ph idx="1"/>
          </p:nvPr>
        </p:nvSpPr>
        <p:spPr/>
        <p:txBody>
          <a:bodyPr/>
          <a:lstStyle/>
          <a:p>
            <a:pPr eaLnBrk="1" hangingPunct="1">
              <a:buFont typeface="Arial" charset="0"/>
              <a:buNone/>
            </a:pPr>
            <a:r>
              <a:rPr lang="en-US" b="1" smtClean="0"/>
              <a:t>Benefits to an Organization</a:t>
            </a:r>
            <a:endParaRPr lang="en-US" smtClean="0"/>
          </a:p>
          <a:p>
            <a:pPr eaLnBrk="1" hangingPunct="1"/>
            <a:r>
              <a:rPr lang="en-US" smtClean="0"/>
              <a:t>It checks whether an organization is meeting its goals</a:t>
            </a:r>
          </a:p>
          <a:p>
            <a:pPr eaLnBrk="1" hangingPunct="1"/>
            <a:r>
              <a:rPr lang="en-US" smtClean="0"/>
              <a:t>Organization is able to do succession planning i.e. Identify those who are eligible for promotion</a:t>
            </a:r>
          </a:p>
          <a:p>
            <a:pPr eaLnBrk="1" hangingPunct="1"/>
            <a:r>
              <a:rPr lang="en-US" smtClean="0"/>
              <a:t>The organization can identify poor performers for retraining</a:t>
            </a:r>
          </a:p>
          <a:p>
            <a:pPr eaLnBrk="1" hangingPunct="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Benefits of performance appraisal</a:t>
            </a:r>
            <a:r>
              <a:rPr lang="en-US" dirty="0" smtClean="0"/>
              <a:t/>
            </a:r>
            <a:br>
              <a:rPr lang="en-US" dirty="0" smtClean="0"/>
            </a:br>
            <a:endParaRPr lang="en-US" dirty="0"/>
          </a:p>
        </p:txBody>
      </p:sp>
      <p:sp>
        <p:nvSpPr>
          <p:cNvPr id="7171" name="Content Placeholder 2"/>
          <p:cNvSpPr>
            <a:spLocks noGrp="1"/>
          </p:cNvSpPr>
          <p:nvPr>
            <p:ph idx="1"/>
          </p:nvPr>
        </p:nvSpPr>
        <p:spPr/>
        <p:txBody>
          <a:bodyPr/>
          <a:lstStyle/>
          <a:p>
            <a:pPr eaLnBrk="1" hangingPunct="1">
              <a:buFont typeface="Arial" charset="0"/>
              <a:buNone/>
            </a:pPr>
            <a:r>
              <a:rPr lang="en-US" b="1" smtClean="0"/>
              <a:t>Benefits to Employees</a:t>
            </a:r>
            <a:endParaRPr lang="en-US" smtClean="0"/>
          </a:p>
          <a:p>
            <a:pPr eaLnBrk="1" hangingPunct="1"/>
            <a:r>
              <a:rPr lang="en-US" smtClean="0"/>
              <a:t>The organization can identify good employees for rewarding</a:t>
            </a:r>
          </a:p>
          <a:p>
            <a:pPr eaLnBrk="1" hangingPunct="1"/>
            <a:r>
              <a:rPr lang="en-US" smtClean="0"/>
              <a:t>Performance appraisal data can be used to determine future job assignments and compensation</a:t>
            </a:r>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Characteristics of a good </a:t>
            </a:r>
            <a:r>
              <a:rPr lang="en-US" b="1" dirty="0"/>
              <a:t>P</a:t>
            </a:r>
            <a:r>
              <a:rPr lang="en-US" b="1" dirty="0" smtClean="0"/>
              <a:t>erformance Appraisal</a:t>
            </a:r>
            <a:endParaRPr lang="en-US" dirty="0"/>
          </a:p>
        </p:txBody>
      </p:sp>
      <p:sp>
        <p:nvSpPr>
          <p:cNvPr id="8195" name="Content Placeholder 2"/>
          <p:cNvSpPr>
            <a:spLocks noGrp="1"/>
          </p:cNvSpPr>
          <p:nvPr>
            <p:ph idx="1"/>
          </p:nvPr>
        </p:nvSpPr>
        <p:spPr>
          <a:xfrm>
            <a:off x="457200" y="1600200"/>
            <a:ext cx="8229600" cy="4800600"/>
          </a:xfrm>
        </p:spPr>
        <p:txBody>
          <a:bodyPr/>
          <a:lstStyle/>
          <a:p>
            <a:pPr eaLnBrk="1" hangingPunct="1"/>
            <a:r>
              <a:rPr lang="en-US" b="1" smtClean="0"/>
              <a:t>Relevance: </a:t>
            </a:r>
            <a:r>
              <a:rPr lang="en-US" smtClean="0"/>
              <a:t>Performance appraisal should only measure things that are relevant to objectives of the job.</a:t>
            </a:r>
          </a:p>
          <a:p>
            <a:pPr eaLnBrk="1" hangingPunct="1"/>
            <a:r>
              <a:rPr lang="en-US" b="1" smtClean="0"/>
              <a:t>Reliability: </a:t>
            </a:r>
            <a:r>
              <a:rPr lang="en-US" smtClean="0"/>
              <a:t>Procedures for evaluation should be consistent and repeatable with the same results.</a:t>
            </a:r>
          </a:p>
          <a:p>
            <a:pPr eaLnBrk="1" hangingPunct="1"/>
            <a:r>
              <a:rPr lang="en-US" b="1" smtClean="0"/>
              <a:t>Freedom from contamination</a:t>
            </a:r>
            <a:r>
              <a:rPr lang="en-US" smtClean="0"/>
              <a:t>: Appraisal should be done  there are no equipment breakdowns or shortages of supplies</a:t>
            </a:r>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Types of Performance Appraisal</a:t>
            </a:r>
            <a:r>
              <a:rPr lang="en-US" dirty="0" smtClean="0"/>
              <a:t/>
            </a:r>
            <a:br>
              <a:rPr lang="en-US" dirty="0" smtClean="0"/>
            </a:br>
            <a:endParaRPr lang="en-US" dirty="0"/>
          </a:p>
        </p:txBody>
      </p:sp>
      <p:sp>
        <p:nvSpPr>
          <p:cNvPr id="9219" name="Content Placeholder 2"/>
          <p:cNvSpPr>
            <a:spLocks noGrp="1"/>
          </p:cNvSpPr>
          <p:nvPr>
            <p:ph idx="1"/>
          </p:nvPr>
        </p:nvSpPr>
        <p:spPr/>
        <p:txBody>
          <a:bodyPr/>
          <a:lstStyle/>
          <a:p>
            <a:pPr eaLnBrk="1" hangingPunct="1"/>
            <a:r>
              <a:rPr lang="en-US" smtClean="0"/>
              <a:t>There are two major types of Performance appraisal: Informal and Formal</a:t>
            </a:r>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INFORMAL</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The supervisor and employee discuss freely on a day to day basis and no records are kept.</a:t>
            </a:r>
          </a:p>
          <a:p>
            <a:pPr eaLnBrk="1" fontAlgn="auto" hangingPunct="1">
              <a:spcAft>
                <a:spcPts val="0"/>
              </a:spcAft>
              <a:buFont typeface="Arial" charset="0"/>
              <a:buNone/>
              <a:defRPr/>
            </a:pPr>
            <a:r>
              <a:rPr lang="en-US" b="1" dirty="0"/>
              <a:t>Advantages</a:t>
            </a:r>
            <a:endParaRPr lang="en-US" dirty="0"/>
          </a:p>
          <a:p>
            <a:pPr eaLnBrk="1" fontAlgn="auto" hangingPunct="1">
              <a:spcAft>
                <a:spcPts val="0"/>
              </a:spcAft>
              <a:buFont typeface="Arial" pitchFamily="34" charset="0"/>
              <a:buChar char="•"/>
              <a:defRPr/>
            </a:pPr>
            <a:r>
              <a:rPr lang="en-US" dirty="0" smtClean="0"/>
              <a:t>No stage managed performances by employees</a:t>
            </a:r>
            <a:endParaRPr lang="en-US" dirty="0"/>
          </a:p>
          <a:p>
            <a:pPr eaLnBrk="1" fontAlgn="auto" hangingPunct="1">
              <a:spcAft>
                <a:spcPts val="0"/>
              </a:spcAft>
              <a:buFont typeface="Arial" pitchFamily="34" charset="0"/>
              <a:buChar char="•"/>
              <a:defRPr/>
            </a:pPr>
            <a:r>
              <a:rPr lang="en-US" dirty="0" smtClean="0"/>
              <a:t>Continuous appraisals can lead to improved performance by employees</a:t>
            </a:r>
          </a:p>
          <a:p>
            <a:pPr eaLnBrk="1" fontAlgn="auto" hangingPunct="1">
              <a:spcAft>
                <a:spcPts val="0"/>
              </a:spcAft>
              <a:buFont typeface="Arial" charset="0"/>
              <a:buNone/>
              <a:defRPr/>
            </a:pPr>
            <a:r>
              <a:rPr lang="en-US" b="1" dirty="0" smtClean="0"/>
              <a:t>Disadvantages</a:t>
            </a:r>
            <a:endParaRPr lang="en-US" dirty="0"/>
          </a:p>
          <a:p>
            <a:pPr eaLnBrk="1" fontAlgn="auto" hangingPunct="1">
              <a:spcAft>
                <a:spcPts val="0"/>
              </a:spcAft>
              <a:buFont typeface="Arial" pitchFamily="34" charset="0"/>
              <a:buChar char="•"/>
              <a:defRPr/>
            </a:pPr>
            <a:r>
              <a:rPr lang="en-US" dirty="0"/>
              <a:t>Employees may take things for granted</a:t>
            </a:r>
          </a:p>
          <a:p>
            <a:pPr eaLnBrk="1" fontAlgn="auto" hangingPunct="1">
              <a:spcAft>
                <a:spcPts val="0"/>
              </a:spcAft>
              <a:buFont typeface="Arial" pitchFamily="34" charset="0"/>
              <a:buChar char="•"/>
              <a:defRPr/>
            </a:pPr>
            <a:r>
              <a:rPr lang="en-US" dirty="0"/>
              <a:t>The strengths and weaknesses of employees may not be recorded </a:t>
            </a:r>
            <a:r>
              <a:rPr lang="en-US" dirty="0" smtClean="0"/>
              <a:t>for future reference</a:t>
            </a:r>
            <a:endParaRPr lang="en-US" dirty="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636</Words>
  <Application>Microsoft Office PowerPoint</Application>
  <PresentationFormat>On-screen Show (4:3)</PresentationFormat>
  <Paragraphs>55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Performance Appraisal</vt:lpstr>
      <vt:lpstr>PERFORMANCE APPRAISAL </vt:lpstr>
      <vt:lpstr>QUESTION </vt:lpstr>
      <vt:lpstr>Reasons for performance appraisal </vt:lpstr>
      <vt:lpstr>Benefits of performance appraisal </vt:lpstr>
      <vt:lpstr>Benefits of performance appraisal </vt:lpstr>
      <vt:lpstr>Characteristics of a good Performance Appraisal</vt:lpstr>
      <vt:lpstr>Types of Performance Appraisal </vt:lpstr>
      <vt:lpstr>INFORMAL </vt:lpstr>
      <vt:lpstr>FORMAL </vt:lpstr>
      <vt:lpstr>Methods of Performance Appraisal </vt:lpstr>
      <vt:lpstr>Methods of Performance Appraisal</vt:lpstr>
      <vt:lpstr>Problems with Performance Appraisal </vt:lpstr>
      <vt:lpstr>Problems with Performance Appraisal</vt:lpstr>
      <vt:lpstr>END</vt:lpstr>
    </vt:vector>
  </TitlesOfParts>
  <Company>kemu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dluser</dc:creator>
  <cp:lastModifiedBy>Rhythm </cp:lastModifiedBy>
  <cp:revision>20</cp:revision>
  <dcterms:created xsi:type="dcterms:W3CDTF">2010-06-18T14:23:06Z</dcterms:created>
  <dcterms:modified xsi:type="dcterms:W3CDTF">2011-06-23T13:11:49Z</dcterms:modified>
</cp:coreProperties>
</file>