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89" r:id="rId9"/>
    <p:sldId id="272" r:id="rId10"/>
    <p:sldId id="263" r:id="rId11"/>
    <p:sldId id="264" r:id="rId12"/>
    <p:sldId id="265" r:id="rId13"/>
    <p:sldId id="267" r:id="rId14"/>
    <p:sldId id="268" r:id="rId15"/>
    <p:sldId id="266" r:id="rId16"/>
    <p:sldId id="269" r:id="rId17"/>
    <p:sldId id="270" r:id="rId18"/>
    <p:sldId id="271" r:id="rId19"/>
    <p:sldId id="273" r:id="rId20"/>
    <p:sldId id="286" r:id="rId21"/>
    <p:sldId id="287" r:id="rId22"/>
    <p:sldId id="274" r:id="rId23"/>
    <p:sldId id="275" r:id="rId24"/>
    <p:sldId id="276" r:id="rId25"/>
    <p:sldId id="283" r:id="rId26"/>
    <p:sldId id="284" r:id="rId27"/>
    <p:sldId id="277" r:id="rId28"/>
    <p:sldId id="278" r:id="rId29"/>
    <p:sldId id="279" r:id="rId30"/>
    <p:sldId id="280" r:id="rId31"/>
    <p:sldId id="281" r:id="rId32"/>
    <p:sldId id="285" r:id="rId33"/>
    <p:sldId id="282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4DE9-21A4-48F5-B251-63BFF0883232}" type="datetimeFigureOut">
              <a:rPr lang="en-US" smtClean="0"/>
              <a:pPr/>
              <a:t>2/7/2011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FADD8-99BE-4D6E-ADEB-344F697A79A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Personality development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Psychodynamic Theories of personality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lvl="1"/>
            <a:r>
              <a:rPr lang="en-GB" dirty="0" smtClean="0"/>
              <a:t>Attachment (</a:t>
            </a:r>
            <a:r>
              <a:rPr lang="en-GB" dirty="0"/>
              <a:t>J</a:t>
            </a:r>
            <a:r>
              <a:rPr lang="en-GB" dirty="0" smtClean="0"/>
              <a:t>ohn </a:t>
            </a:r>
            <a:r>
              <a:rPr lang="en-GB" dirty="0" err="1" smtClean="0"/>
              <a:t>Bowlby</a:t>
            </a:r>
            <a:r>
              <a:rPr lang="en-GB" dirty="0" smtClean="0"/>
              <a:t>, 1958; Mary Ainsworth, 1978)</a:t>
            </a:r>
          </a:p>
          <a:p>
            <a:pPr lvl="1"/>
            <a:r>
              <a:rPr lang="en-GB" dirty="0" smtClean="0"/>
              <a:t>Psychosexual (Sigmund Freud)</a:t>
            </a:r>
          </a:p>
          <a:p>
            <a:pPr lvl="1"/>
            <a:r>
              <a:rPr lang="en-GB" dirty="0" smtClean="0"/>
              <a:t>Psychosocial (Erik Erikson)</a:t>
            </a:r>
          </a:p>
          <a:p>
            <a:pPr lvl="1"/>
            <a:r>
              <a:rPr lang="en-GB" dirty="0" smtClean="0"/>
              <a:t>Levinson’s theory of the seasons of a man’s life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establishment of a close emotional relationship with the primary caregiver (mother)</a:t>
            </a:r>
          </a:p>
          <a:p>
            <a:r>
              <a:rPr lang="en-GB" dirty="0" smtClean="0"/>
              <a:t>This intense dyadic (two way) affective tie between the mother and child is called attachment</a:t>
            </a:r>
          </a:p>
          <a:p>
            <a:r>
              <a:rPr lang="en-GB" dirty="0" smtClean="0"/>
              <a:t>The need for comfort, reassurance and affection rather than food (Harlow, 1958)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Attachment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Proximity seeking (comfort seeking). Increased by anxiety, fear and discomfort</a:t>
            </a:r>
          </a:p>
          <a:p>
            <a:r>
              <a:rPr lang="en-GB" dirty="0" smtClean="0"/>
              <a:t>Secure-base effect (exploratory behaviour)</a:t>
            </a:r>
          </a:p>
          <a:p>
            <a:r>
              <a:rPr lang="en-GB" dirty="0" smtClean="0"/>
              <a:t>Separation distress (separation anxiety)</a:t>
            </a:r>
          </a:p>
          <a:p>
            <a:r>
              <a:rPr lang="en-GB" dirty="0" smtClean="0"/>
              <a:t>Attachment behaviour was studied by Mary Ainsworth (1978): Strange Situation Procedure</a:t>
            </a:r>
          </a:p>
          <a:p>
            <a:r>
              <a:rPr lang="en-GB" dirty="0" smtClean="0"/>
              <a:t>A degree of cognitive development is essential before attachment can occur 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Strange situation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Observer introduces mother and child to the playroom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Child plays with mother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Stranger enters room and join play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Mother leaves child in company of stranger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Mother and baby reunited (stranger leaves)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Second separation from mother  (baby is alone)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Stranger returns to room (mother remains absent)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Mother and child reunited (stranger departs)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of attachment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Secure </a:t>
            </a:r>
          </a:p>
          <a:p>
            <a:pPr lvl="1"/>
            <a:r>
              <a:rPr lang="en-GB" dirty="0" smtClean="0"/>
              <a:t>Secure base, explores freely, not distressed at separation</a:t>
            </a:r>
          </a:p>
          <a:p>
            <a:pPr lvl="1"/>
            <a:r>
              <a:rPr lang="en-GB" dirty="0" smtClean="0"/>
              <a:t>Carer dependable, available and sensitive</a:t>
            </a:r>
          </a:p>
          <a:p>
            <a:r>
              <a:rPr lang="en-GB" dirty="0" smtClean="0"/>
              <a:t>Avoidant</a:t>
            </a:r>
          </a:p>
          <a:p>
            <a:pPr lvl="1"/>
            <a:r>
              <a:rPr lang="en-GB" dirty="0" smtClean="0"/>
              <a:t>Ignores caregiver on reunion</a:t>
            </a:r>
          </a:p>
          <a:p>
            <a:pPr lvl="1"/>
            <a:r>
              <a:rPr lang="en-GB" dirty="0" smtClean="0"/>
              <a:t>Carer is rejecting, hostile and intrusive</a:t>
            </a:r>
          </a:p>
          <a:p>
            <a:r>
              <a:rPr lang="en-GB" dirty="0" smtClean="0"/>
              <a:t>Persistent/ambivalent</a:t>
            </a:r>
          </a:p>
          <a:p>
            <a:pPr lvl="1"/>
            <a:r>
              <a:rPr lang="en-GB" dirty="0" smtClean="0"/>
              <a:t>Minimal exploration, stays close to mother</a:t>
            </a:r>
          </a:p>
          <a:p>
            <a:pPr lvl="1"/>
            <a:r>
              <a:rPr lang="en-GB" dirty="0" smtClean="0"/>
              <a:t>Carer insensitive, unresponsive</a:t>
            </a:r>
          </a:p>
          <a:p>
            <a:r>
              <a:rPr lang="en-GB" dirty="0" smtClean="0"/>
              <a:t>Disorganised</a:t>
            </a:r>
          </a:p>
          <a:p>
            <a:pPr lvl="1"/>
            <a:r>
              <a:rPr lang="en-GB" dirty="0" smtClean="0"/>
              <a:t>Disorganised, disoriented, freezing, odd pattern</a:t>
            </a:r>
          </a:p>
          <a:p>
            <a:pPr lvl="1"/>
            <a:r>
              <a:rPr lang="en-GB" dirty="0" smtClean="0"/>
              <a:t>Carer frightened, frightening or abusive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Seems to be universal</a:t>
            </a:r>
          </a:p>
          <a:p>
            <a:r>
              <a:rPr lang="en-GB" dirty="0" smtClean="0"/>
              <a:t>Sensitive period 6 – 18 months declines after 3 years</a:t>
            </a:r>
          </a:p>
          <a:p>
            <a:r>
              <a:rPr lang="en-GB" dirty="0" smtClean="0"/>
              <a:t>Attachment relationship provides the prototype on which future adult relationships are based</a:t>
            </a:r>
          </a:p>
          <a:p>
            <a:r>
              <a:rPr lang="en-GB" dirty="0" smtClean="0"/>
              <a:t>Attachment relationship continues throughout life and is shaped by early attachment experience</a:t>
            </a:r>
          </a:p>
          <a:p>
            <a:r>
              <a:rPr lang="en-GB" dirty="0" smtClean="0"/>
              <a:t>Mother’s attachment relationship appears to predict attachment organisation with her children, and the way she interacts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Theory of psychosexual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Freud theorised that everyone is born with an instinctive sex drive called the libido</a:t>
            </a:r>
          </a:p>
          <a:p>
            <a:r>
              <a:rPr lang="en-GB" dirty="0" smtClean="0"/>
              <a:t>The libido is a primary souse of tension if unsatisfied</a:t>
            </a:r>
          </a:p>
          <a:p>
            <a:r>
              <a:rPr lang="en-GB" dirty="0" smtClean="0"/>
              <a:t>He attempted to explain the development during infancy and childhood</a:t>
            </a:r>
          </a:p>
          <a:p>
            <a:r>
              <a:rPr lang="en-GB" dirty="0" smtClean="0"/>
              <a:t>Infants progressed from primary narcissism in which they find gratification from their own body to object love</a:t>
            </a:r>
          </a:p>
          <a:p>
            <a:r>
              <a:rPr lang="en-GB" dirty="0" smtClean="0"/>
              <a:t>Inability to resolve the conflicts of a particular stage could lead to stagnation or regression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Stages of psychosexual development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Oral phase: (birth – 18 months)</a:t>
            </a:r>
          </a:p>
          <a:p>
            <a:r>
              <a:rPr lang="en-GB" dirty="0" smtClean="0"/>
              <a:t>Anal phase: (15 – 18 months to 30 – 36 months)</a:t>
            </a:r>
          </a:p>
          <a:p>
            <a:r>
              <a:rPr lang="en-GB" dirty="0" smtClean="0"/>
              <a:t>Phallic phase: 30 – 48 months</a:t>
            </a:r>
          </a:p>
          <a:p>
            <a:r>
              <a:rPr lang="en-GB" dirty="0" smtClean="0"/>
              <a:t>Oedipal phase: 48 months – 6 years</a:t>
            </a:r>
          </a:p>
          <a:p>
            <a:r>
              <a:rPr lang="en-GB" dirty="0" smtClean="0"/>
              <a:t>Latency phase: 6 years – puberty</a:t>
            </a:r>
          </a:p>
          <a:p>
            <a:r>
              <a:rPr lang="en-GB" dirty="0" smtClean="0"/>
              <a:t>Genital phase: adult sexuality beginning  at puberty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Oedipal phase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Fantasies of sexual intercourse with opposite sex parent with a corresponding wish to kill the same sex parent</a:t>
            </a:r>
          </a:p>
          <a:p>
            <a:r>
              <a:rPr lang="en-GB" dirty="0" smtClean="0"/>
              <a:t>Boys: love for mother vs. Fear of castration by father, leading to “castration anxiety”</a:t>
            </a:r>
          </a:p>
          <a:p>
            <a:pPr lvl="1"/>
            <a:r>
              <a:rPr lang="en-GB" dirty="0" smtClean="0"/>
              <a:t>Unconscious desires characterised by Oedipus complex</a:t>
            </a:r>
          </a:p>
          <a:p>
            <a:r>
              <a:rPr lang="en-GB" dirty="0" smtClean="0"/>
              <a:t>Girls: penis envy leads to feelings of inferiority (</a:t>
            </a:r>
            <a:r>
              <a:rPr lang="en-GB" i="1" dirty="0" smtClean="0"/>
              <a:t>not accepted by many modern theorists</a:t>
            </a:r>
            <a:r>
              <a:rPr lang="en-GB" dirty="0" smtClean="0"/>
              <a:t>); </a:t>
            </a:r>
          </a:p>
          <a:p>
            <a:pPr>
              <a:buNone/>
            </a:pPr>
            <a:r>
              <a:rPr lang="en-GB" dirty="0" smtClean="0"/>
              <a:t>	Electra complex: desire for a baby leads to attachment to father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Psychosocial stages (Erik Erikson)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Basic trust vs. Mistrust : 0 – 18 months</a:t>
            </a:r>
          </a:p>
          <a:p>
            <a:r>
              <a:rPr lang="en-GB" dirty="0" smtClean="0"/>
              <a:t>Autonomy vs. Shame: 18 months – 3 years</a:t>
            </a:r>
          </a:p>
          <a:p>
            <a:r>
              <a:rPr lang="en-GB" dirty="0" smtClean="0"/>
              <a:t>Initiative vs. Guilt: 3 – 5 years</a:t>
            </a:r>
          </a:p>
          <a:p>
            <a:r>
              <a:rPr lang="en-GB" dirty="0" smtClean="0"/>
              <a:t>Industry vs. Inferiority: 6 – 11 years</a:t>
            </a:r>
          </a:p>
          <a:p>
            <a:r>
              <a:rPr lang="en-GB" dirty="0" smtClean="0"/>
              <a:t>Identity vs. Role confusion: 12 – 18 years</a:t>
            </a:r>
          </a:p>
          <a:p>
            <a:r>
              <a:rPr lang="en-GB" dirty="0" smtClean="0"/>
              <a:t>Intimacy vs. Isolation (young adult: 20 – 40 years</a:t>
            </a:r>
          </a:p>
          <a:p>
            <a:r>
              <a:rPr lang="en-GB" dirty="0" smtClean="0"/>
              <a:t>Creativity vs. Stagnation middle adult: 40 – 65 years)</a:t>
            </a:r>
          </a:p>
          <a:p>
            <a:r>
              <a:rPr lang="en-GB" dirty="0" smtClean="0"/>
              <a:t>Integrity vs. Despair: 65 years 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Definitions</a:t>
            </a:r>
          </a:p>
          <a:p>
            <a:r>
              <a:rPr lang="en-GB" dirty="0" smtClean="0"/>
              <a:t>Issues in development</a:t>
            </a:r>
          </a:p>
          <a:p>
            <a:r>
              <a:rPr lang="en-GB" dirty="0" smtClean="0"/>
              <a:t>Theories of personality development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Levinson’s theory of the season’s of a man’s life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Daniel Levinson (1978, 1986) put forward a stage and crisis theory through in-depth interview with men</a:t>
            </a:r>
          </a:p>
          <a:p>
            <a:r>
              <a:rPr lang="en-GB" dirty="0" smtClean="0"/>
              <a:t>He identified four eras:</a:t>
            </a:r>
          </a:p>
          <a:p>
            <a:pPr lvl="1"/>
            <a:r>
              <a:rPr lang="en-GB" dirty="0" smtClean="0"/>
              <a:t>Childhood and adolescence</a:t>
            </a:r>
          </a:p>
          <a:p>
            <a:pPr lvl="1"/>
            <a:r>
              <a:rPr lang="en-GB" dirty="0" smtClean="0"/>
              <a:t>Early adulthood</a:t>
            </a:r>
          </a:p>
          <a:p>
            <a:pPr lvl="1"/>
            <a:r>
              <a:rPr lang="en-GB" dirty="0" smtClean="0"/>
              <a:t>Middle</a:t>
            </a:r>
          </a:p>
          <a:p>
            <a:pPr lvl="1"/>
            <a:r>
              <a:rPr lang="en-GB" dirty="0" smtClean="0"/>
              <a:t>Late adulthood 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Other factors identified in socialising man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Cultural expectations</a:t>
            </a:r>
          </a:p>
          <a:p>
            <a:r>
              <a:rPr lang="en-GB" dirty="0" smtClean="0"/>
              <a:t>Work identity </a:t>
            </a:r>
          </a:p>
          <a:p>
            <a:r>
              <a:rPr lang="en-GB" dirty="0" smtClean="0"/>
              <a:t>Parenting 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Piaget’s theory of cognitive development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Theory rests on the following concepts</a:t>
            </a:r>
          </a:p>
          <a:p>
            <a:pPr lvl="1"/>
            <a:r>
              <a:rPr lang="en-GB" dirty="0" smtClean="0"/>
              <a:t>Cognitive structures: understood in terms of schemes and operations</a:t>
            </a:r>
          </a:p>
          <a:p>
            <a:pPr lvl="1"/>
            <a:r>
              <a:rPr lang="en-GB" dirty="0" smtClean="0"/>
              <a:t>Schemes (or schema): basic units of knowledge, organised patterns of thought and actions consisting of internal representations and generalisations</a:t>
            </a:r>
          </a:p>
          <a:p>
            <a:pPr lvl="1"/>
            <a:r>
              <a:rPr lang="en-GB" dirty="0" smtClean="0"/>
              <a:t>Operations: mental actions</a:t>
            </a:r>
          </a:p>
          <a:p>
            <a:pPr lvl="1"/>
            <a:r>
              <a:rPr lang="en-GB" dirty="0" smtClean="0"/>
              <a:t>Adaptation </a:t>
            </a:r>
          </a:p>
          <a:p>
            <a:pPr lvl="2"/>
            <a:r>
              <a:rPr lang="en-GB" dirty="0" smtClean="0"/>
              <a:t>Assimilation:  new experiences incorporated into existing schemas</a:t>
            </a:r>
          </a:p>
          <a:p>
            <a:pPr lvl="2"/>
            <a:r>
              <a:rPr lang="en-GB" dirty="0" smtClean="0"/>
              <a:t>Accommodation: schema is modified to fit new experiences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Piaget’s theory of cognitive development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GB" dirty="0" smtClean="0"/>
              <a:t>According to Piaget as development proceeds through the various stages, schemas undergo change</a:t>
            </a:r>
          </a:p>
          <a:p>
            <a:pPr lvl="1"/>
            <a:r>
              <a:rPr lang="en-GB" dirty="0" smtClean="0"/>
              <a:t>Sensory motor stage: 0 – 2 yrs: achieves object permanence</a:t>
            </a:r>
          </a:p>
          <a:p>
            <a:pPr lvl="1"/>
            <a:r>
              <a:rPr lang="en-GB" dirty="0" smtClean="0"/>
              <a:t>Pre-operational: 2 -7 yrs: development of language and symbolic thought, egocentrism </a:t>
            </a:r>
            <a:r>
              <a:rPr lang="en-GB" dirty="0" err="1" smtClean="0"/>
              <a:t>centration</a:t>
            </a:r>
            <a:r>
              <a:rPr lang="en-GB" dirty="0" smtClean="0"/>
              <a:t>, irreversibility, conservation</a:t>
            </a:r>
          </a:p>
          <a:p>
            <a:pPr lvl="1"/>
            <a:r>
              <a:rPr lang="en-GB" dirty="0" smtClean="0"/>
              <a:t>Concrete operational: 7 – 12 years: attains conservation, unable to use abstract concepts</a:t>
            </a:r>
          </a:p>
          <a:p>
            <a:pPr lvl="1"/>
            <a:r>
              <a:rPr lang="en-GB" dirty="0" smtClean="0"/>
              <a:t>Formal operational: 12 yrs +: capable of abstract thought, </a:t>
            </a:r>
            <a:r>
              <a:rPr lang="en-GB" dirty="0" err="1" smtClean="0"/>
              <a:t>metacognition</a:t>
            </a:r>
            <a:r>
              <a:rPr lang="en-GB" dirty="0" smtClean="0"/>
              <a:t>, deductive reasoning and hypothesis testing; only 30% of adults reach this stage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Vigotsky’s</a:t>
            </a:r>
            <a:r>
              <a:rPr lang="en-GB" dirty="0" smtClean="0"/>
              <a:t> </a:t>
            </a:r>
            <a:r>
              <a:rPr lang="en-GB" dirty="0" err="1" smtClean="0"/>
              <a:t>sociocultural</a:t>
            </a:r>
            <a:r>
              <a:rPr lang="en-GB" dirty="0" smtClean="0"/>
              <a:t> 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Views the child as an active, agent that constructs knowledge by interpersonal activity and interaction with more knowledgeable people in the environment</a:t>
            </a:r>
          </a:p>
          <a:p>
            <a:r>
              <a:rPr lang="en-GB" dirty="0" smtClean="0"/>
              <a:t>Concepts</a:t>
            </a:r>
          </a:p>
          <a:p>
            <a:pPr lvl="1"/>
            <a:r>
              <a:rPr lang="en-GB" dirty="0" smtClean="0"/>
              <a:t>Zone of proximal development: distance between actual developmental level and level of </a:t>
            </a:r>
            <a:r>
              <a:rPr lang="en-GB" dirty="0" smtClean="0"/>
              <a:t>potential </a:t>
            </a:r>
            <a:r>
              <a:rPr lang="en-GB" dirty="0" smtClean="0"/>
              <a:t>development</a:t>
            </a:r>
          </a:p>
          <a:p>
            <a:pPr lvl="1"/>
            <a:r>
              <a:rPr lang="en-GB" dirty="0" smtClean="0"/>
              <a:t>Scaffolding: framework within which the child’s thinking and learning take place </a:t>
            </a:r>
          </a:p>
          <a:p>
            <a:pPr lvl="1"/>
            <a:r>
              <a:rPr lang="en-GB" dirty="0" smtClean="0"/>
              <a:t>Speech and inner speech (does not take others into account): thoughts originate within from biological development; language from social interaction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Behaviourism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Behaviourist see people as responding to the environment</a:t>
            </a:r>
          </a:p>
          <a:p>
            <a:r>
              <a:rPr lang="en-GB" dirty="0" smtClean="0"/>
              <a:t>People only produce responses they have learnt through stimulation </a:t>
            </a:r>
          </a:p>
          <a:p>
            <a:r>
              <a:rPr lang="en-GB" dirty="0" smtClean="0"/>
              <a:t>Watson believed that responses were learnt through “classical conditioning” he suggested three emotions in infants: </a:t>
            </a:r>
          </a:p>
          <a:p>
            <a:pPr lvl="1"/>
            <a:r>
              <a:rPr lang="en-GB" dirty="0" smtClean="0"/>
              <a:t>Fear brought on by loud noises or loss of body support; </a:t>
            </a:r>
          </a:p>
          <a:p>
            <a:pPr lvl="1"/>
            <a:r>
              <a:rPr lang="en-GB" dirty="0" smtClean="0"/>
              <a:t>Rage brought on by frustration or restriction of body movement or goal and </a:t>
            </a:r>
          </a:p>
          <a:p>
            <a:pPr lvl="1"/>
            <a:r>
              <a:rPr lang="en-GB" dirty="0" smtClean="0"/>
              <a:t>Love brought on by being cuddled or caressed</a:t>
            </a:r>
          </a:p>
          <a:p>
            <a:r>
              <a:rPr lang="en-GB" dirty="0" smtClean="0"/>
              <a:t>Later behaviourists explained smiling, vocalising, crying using “reinforcement” 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learning 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Bandura</a:t>
            </a:r>
            <a:r>
              <a:rPr lang="en-GB" dirty="0" smtClean="0"/>
              <a:t> (1989) explained behaviour using the social learning theory </a:t>
            </a:r>
          </a:p>
          <a:p>
            <a:r>
              <a:rPr lang="en-GB" dirty="0" smtClean="0"/>
              <a:t>Social learning theory sees behaviour as being learned by observation, modelling and cognitive appraisal </a:t>
            </a:r>
          </a:p>
          <a:p>
            <a:r>
              <a:rPr lang="en-GB" dirty="0" smtClean="0"/>
              <a:t>Modelling of other people’s emotions explains how people react to the environment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Morality involves </a:t>
            </a:r>
          </a:p>
          <a:p>
            <a:pPr lvl="1"/>
            <a:r>
              <a:rPr lang="en-GB" dirty="0" smtClean="0"/>
              <a:t>peoples rights </a:t>
            </a:r>
          </a:p>
          <a:p>
            <a:pPr lvl="1"/>
            <a:r>
              <a:rPr lang="en-GB" dirty="0" smtClean="0"/>
              <a:t>Basic ethical standards</a:t>
            </a:r>
          </a:p>
          <a:p>
            <a:pPr lvl="1"/>
            <a:r>
              <a:rPr lang="en-GB" dirty="0" smtClean="0"/>
              <a:t>Dynamic interaction of emotions: feelings associated with guilt and trust</a:t>
            </a:r>
          </a:p>
          <a:p>
            <a:pPr lvl="1"/>
            <a:r>
              <a:rPr lang="en-GB" dirty="0" smtClean="0"/>
              <a:t>Cognition: telling right from wrong</a:t>
            </a:r>
          </a:p>
          <a:p>
            <a:pPr lvl="1"/>
            <a:r>
              <a:rPr lang="en-GB" dirty="0" smtClean="0"/>
              <a:t>Behaviour: acting on beliefs about right and wrong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Kohlberg’s stages of moral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Heinz dilemma:</a:t>
            </a:r>
          </a:p>
          <a:p>
            <a:pPr lvl="1"/>
            <a:r>
              <a:rPr lang="en-GB" dirty="0" smtClean="0"/>
              <a:t>His wife is seriously ill; he needs a drug to save her; he does not have money to buy the drug. </a:t>
            </a:r>
          </a:p>
          <a:p>
            <a:pPr lvl="1"/>
            <a:r>
              <a:rPr lang="en-GB" dirty="0" smtClean="0"/>
              <a:t>Should Heinz steal the drug so as to save his wife?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From the answer Kohlberg described 6 stages of moral development  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Kohlberg’s stages of moral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Level I: </a:t>
            </a:r>
            <a:r>
              <a:rPr lang="en-GB" dirty="0" err="1" smtClean="0"/>
              <a:t>Preconventional</a:t>
            </a:r>
            <a:r>
              <a:rPr lang="en-GB" dirty="0" smtClean="0"/>
              <a:t>  7 – 12 years: middle childhood</a:t>
            </a:r>
          </a:p>
          <a:p>
            <a:pPr lvl="1"/>
            <a:r>
              <a:rPr lang="en-GB" dirty="0" smtClean="0"/>
              <a:t>Stage 1 obedience and punishment</a:t>
            </a:r>
          </a:p>
          <a:p>
            <a:pPr lvl="1"/>
            <a:r>
              <a:rPr lang="en-GB" dirty="0" smtClean="0"/>
              <a:t>Stage 2 individualism and exchange</a:t>
            </a:r>
          </a:p>
          <a:p>
            <a:r>
              <a:rPr lang="en-GB" dirty="0" smtClean="0"/>
              <a:t>Level II: conventional 13 – 16 years</a:t>
            </a:r>
          </a:p>
          <a:p>
            <a:pPr lvl="1"/>
            <a:r>
              <a:rPr lang="en-GB" dirty="0" smtClean="0"/>
              <a:t>Stage 3 maintaining good interpersonal relationship</a:t>
            </a:r>
          </a:p>
          <a:p>
            <a:pPr lvl="1"/>
            <a:r>
              <a:rPr lang="en-GB" dirty="0" smtClean="0"/>
              <a:t>Stage 4 maintaining social order and law</a:t>
            </a:r>
          </a:p>
          <a:p>
            <a:r>
              <a:rPr lang="en-GB" dirty="0" smtClean="0"/>
              <a:t>Level III: post conventional</a:t>
            </a:r>
          </a:p>
          <a:p>
            <a:pPr lvl="1"/>
            <a:r>
              <a:rPr lang="en-GB" dirty="0" smtClean="0"/>
              <a:t>Stage 5 social contracts and individual rights</a:t>
            </a:r>
          </a:p>
          <a:p>
            <a:pPr lvl="1"/>
            <a:r>
              <a:rPr lang="en-GB" dirty="0" smtClean="0"/>
              <a:t>Stage 6 universal principals of justice 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Personality </a:t>
            </a:r>
          </a:p>
          <a:p>
            <a:pPr lvl="1"/>
            <a:r>
              <a:rPr lang="en-GB" dirty="0" smtClean="0"/>
              <a:t>An individual’s distinctive and enduring patterns of thoughts, feelings and behaviour in his/her relationship with the environment</a:t>
            </a:r>
          </a:p>
          <a:p>
            <a:pPr lvl="1"/>
            <a:r>
              <a:rPr lang="en-GB" dirty="0" smtClean="0"/>
              <a:t>Refers to a reasonably stable pattern of behaviour including thoughts and actions that distinguish people from one another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Development of social cognitions and theory of mind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Object cognition: pertain to our thinking about innate physical objects</a:t>
            </a:r>
          </a:p>
          <a:p>
            <a:r>
              <a:rPr lang="en-GB" dirty="0" smtClean="0"/>
              <a:t>Social cognition: understanding social world, social environment, behaviours of other people and oneself; moral reasoning and perception of others; empathy</a:t>
            </a:r>
          </a:p>
          <a:p>
            <a:r>
              <a:rPr lang="en-GB" dirty="0" smtClean="0"/>
              <a:t>Understanding other people’s mind is a human skill that is acquired around 4 years: requires hypothesis formation  about another person’s beliefs, desires and intentions since these are not directly observable</a:t>
            </a:r>
          </a:p>
          <a:p>
            <a:r>
              <a:rPr lang="en-GB" dirty="0" smtClean="0"/>
              <a:t>The child should understand that different thoughts can be held by other people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Theory of mind: false-belief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Maxi and his chocolates (</a:t>
            </a:r>
            <a:r>
              <a:rPr lang="en-GB" dirty="0" err="1" smtClean="0"/>
              <a:t>Wimmer</a:t>
            </a:r>
            <a:r>
              <a:rPr lang="en-GB" dirty="0" smtClean="0"/>
              <a:t> &amp; </a:t>
            </a:r>
            <a:r>
              <a:rPr lang="en-GB" dirty="0" err="1" smtClean="0"/>
              <a:t>Perner</a:t>
            </a:r>
            <a:r>
              <a:rPr lang="en-GB" dirty="0" smtClean="0"/>
              <a:t> (1983); Sally and Ann test (Leslie &amp; Firth, 1985) devised the tests</a:t>
            </a:r>
          </a:p>
          <a:p>
            <a:r>
              <a:rPr lang="en-GB" dirty="0" smtClean="0"/>
              <a:t>Maxi puts his chocolate in a blue cupboard</a:t>
            </a:r>
          </a:p>
          <a:p>
            <a:r>
              <a:rPr lang="en-GB" dirty="0" smtClean="0"/>
              <a:t>He leaves the room</a:t>
            </a:r>
          </a:p>
          <a:p>
            <a:r>
              <a:rPr lang="en-GB" dirty="0" smtClean="0"/>
              <a:t>Maxi’s mother enters the room and transfers the chocolates to the green cupboard</a:t>
            </a:r>
          </a:p>
          <a:p>
            <a:r>
              <a:rPr lang="en-GB" dirty="0" smtClean="0"/>
              <a:t>When Maxi comes back to the room where would he look for the chocolate?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competence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Levels of development of social perspective testing have were assessed using the story of Holly and tree climbing</a:t>
            </a:r>
          </a:p>
          <a:p>
            <a:r>
              <a:rPr lang="en-GB" dirty="0" smtClean="0"/>
              <a:t>Levels identified were:</a:t>
            </a:r>
          </a:p>
          <a:p>
            <a:pPr lvl="1"/>
            <a:r>
              <a:rPr lang="en-GB" dirty="0" smtClean="0"/>
              <a:t>Stage 0: egocentric thinking (3 – 6 years)</a:t>
            </a:r>
          </a:p>
          <a:p>
            <a:pPr lvl="1"/>
            <a:r>
              <a:rPr lang="en-GB" dirty="0" smtClean="0"/>
              <a:t>Stage 1: social informational role taking (6 – 8 years)</a:t>
            </a:r>
          </a:p>
          <a:p>
            <a:pPr lvl="1"/>
            <a:r>
              <a:rPr lang="en-GB" dirty="0" smtClean="0"/>
              <a:t>Stage 2: self reflection (8 – 10 years)</a:t>
            </a:r>
          </a:p>
          <a:p>
            <a:pPr lvl="1"/>
            <a:r>
              <a:rPr lang="en-GB" dirty="0" smtClean="0"/>
              <a:t>Stage 3: mutual role taking</a:t>
            </a:r>
          </a:p>
          <a:p>
            <a:pPr lvl="1"/>
            <a:r>
              <a:rPr lang="en-GB" dirty="0" smtClean="0"/>
              <a:t>Stage 4: social and conventional system role taking (12 – 15+ years)  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of fear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0 -6 months: loss of support, falling and loud noises</a:t>
            </a:r>
          </a:p>
          <a:p>
            <a:r>
              <a:rPr lang="en-GB" dirty="0" smtClean="0"/>
              <a:t>7 – 12 months: strangers, sudden and unexpected objects</a:t>
            </a:r>
          </a:p>
          <a:p>
            <a:r>
              <a:rPr lang="en-GB" dirty="0" smtClean="0"/>
              <a:t>1 year: separation from parents, strangers</a:t>
            </a:r>
          </a:p>
          <a:p>
            <a:r>
              <a:rPr lang="en-GB" dirty="0" smtClean="0"/>
              <a:t>2 – 3 years: darkness, animals, thunder</a:t>
            </a:r>
          </a:p>
          <a:p>
            <a:r>
              <a:rPr lang="en-GB" dirty="0" smtClean="0"/>
              <a:t>5 – 8 years: supernatural things, ghosts monsters</a:t>
            </a:r>
          </a:p>
          <a:p>
            <a:r>
              <a:rPr lang="en-GB" dirty="0" smtClean="0"/>
              <a:t>6 – 12 years: bodily injury and disaster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Adolescence turmoil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Adolescence is not necessarily a period of anxiety and stress leading to turmoil </a:t>
            </a:r>
          </a:p>
          <a:p>
            <a:r>
              <a:rPr lang="en-GB" dirty="0" smtClean="0"/>
              <a:t>Majority of adolescents go through the phase without great emotional upheavals </a:t>
            </a:r>
          </a:p>
          <a:p>
            <a:r>
              <a:rPr lang="en-GB" dirty="0" smtClean="0"/>
              <a:t>In a study involving over 2,300 adolescents, 14 – 15 years (Isle of Wight Study) only 10% had psychiatric disorders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Temperament (behavioural disposition or style)</a:t>
            </a:r>
          </a:p>
          <a:p>
            <a:pPr lvl="1"/>
            <a:r>
              <a:rPr lang="en-GB" dirty="0" smtClean="0"/>
              <a:t>Individual variations in the way children respond to day-to-day changes in the environment </a:t>
            </a:r>
          </a:p>
          <a:p>
            <a:pPr lvl="2"/>
            <a:r>
              <a:rPr lang="en-GB" dirty="0" smtClean="0"/>
              <a:t>Friendly, confident, shy, clingy, quiet, retiring</a:t>
            </a:r>
          </a:p>
          <a:p>
            <a:pPr lvl="1"/>
            <a:r>
              <a:rPr lang="en-GB" dirty="0" smtClean="0"/>
              <a:t>Types of temperament</a:t>
            </a:r>
          </a:p>
          <a:p>
            <a:pPr lvl="2"/>
            <a:r>
              <a:rPr lang="en-GB" dirty="0" smtClean="0"/>
              <a:t>Easy temperament (40%)</a:t>
            </a:r>
          </a:p>
          <a:p>
            <a:pPr lvl="2"/>
            <a:r>
              <a:rPr lang="en-GB" dirty="0" smtClean="0"/>
              <a:t>Difficult temperament (10%)</a:t>
            </a:r>
          </a:p>
          <a:p>
            <a:pPr lvl="2"/>
            <a:r>
              <a:rPr lang="en-GB" dirty="0" smtClean="0"/>
              <a:t>Slow-to-warm-up temperament (15%)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temperament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Easy: biological regularity, approach tendencies, rapid adaptability to change, predominantly positive mood of mild or moderate intensity</a:t>
            </a:r>
          </a:p>
          <a:p>
            <a:r>
              <a:rPr lang="en-GB" dirty="0" smtClean="0"/>
              <a:t>Difficult </a:t>
            </a:r>
          </a:p>
          <a:p>
            <a:r>
              <a:rPr lang="en-GB" dirty="0" smtClean="0"/>
              <a:t>Slow-to-warm-up: shy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Temperament is a set of emergent personality trait that appear early in life.</a:t>
            </a:r>
          </a:p>
          <a:p>
            <a:r>
              <a:rPr lang="en-GB" dirty="0" smtClean="0"/>
              <a:t>They are inherited </a:t>
            </a:r>
          </a:p>
          <a:p>
            <a:r>
              <a:rPr lang="en-GB" dirty="0" smtClean="0"/>
              <a:t>Buss &amp; </a:t>
            </a:r>
            <a:r>
              <a:rPr lang="en-GB" dirty="0" err="1" smtClean="0"/>
              <a:t>Plomin</a:t>
            </a:r>
            <a:r>
              <a:rPr lang="en-GB" dirty="0" smtClean="0"/>
              <a:t> (1984) specified he following traits:</a:t>
            </a:r>
          </a:p>
          <a:p>
            <a:pPr lvl="1"/>
            <a:r>
              <a:rPr lang="en-GB" dirty="0" smtClean="0"/>
              <a:t>Emotionality</a:t>
            </a:r>
          </a:p>
          <a:p>
            <a:pPr lvl="1"/>
            <a:r>
              <a:rPr lang="en-GB" dirty="0" smtClean="0"/>
              <a:t>Activity</a:t>
            </a:r>
          </a:p>
          <a:p>
            <a:pPr lvl="1"/>
            <a:r>
              <a:rPr lang="en-GB" dirty="0" smtClean="0"/>
              <a:t>Sociability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Goodness of 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the characteristics of the child in consonance with that of the parents and the environment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in development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Continuities and discontinuities</a:t>
            </a:r>
          </a:p>
          <a:p>
            <a:r>
              <a:rPr lang="en-GB" dirty="0" smtClean="0"/>
              <a:t>Nature and nurture</a:t>
            </a:r>
          </a:p>
          <a:p>
            <a:r>
              <a:rPr lang="en-GB" dirty="0" err="1" smtClean="0"/>
              <a:t>Interactionism</a:t>
            </a:r>
            <a:endParaRPr lang="en-GB" dirty="0" smtClean="0"/>
          </a:p>
          <a:p>
            <a:r>
              <a:rPr lang="en-GB" dirty="0" smtClean="0"/>
              <a:t>Active </a:t>
            </a:r>
            <a:r>
              <a:rPr lang="en-GB" dirty="0" err="1" smtClean="0"/>
              <a:t>vs</a:t>
            </a:r>
            <a:r>
              <a:rPr lang="en-GB" dirty="0" smtClean="0"/>
              <a:t> passive role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GB" dirty="0" smtClean="0"/>
              <a:t>Psychodynamic: </a:t>
            </a:r>
          </a:p>
          <a:p>
            <a:pPr lvl="2"/>
            <a:r>
              <a:rPr lang="en-GB" dirty="0" smtClean="0"/>
              <a:t>Attachment (John </a:t>
            </a:r>
            <a:r>
              <a:rPr lang="en-GB" dirty="0" err="1" smtClean="0"/>
              <a:t>Bowlby</a:t>
            </a:r>
            <a:r>
              <a:rPr lang="en-GB" dirty="0" smtClean="0"/>
              <a:t>; </a:t>
            </a:r>
          </a:p>
          <a:p>
            <a:pPr lvl="2"/>
            <a:r>
              <a:rPr lang="en-GB" dirty="0" smtClean="0"/>
              <a:t>Psychosexual (Sigmund Freud), </a:t>
            </a:r>
          </a:p>
          <a:p>
            <a:pPr lvl="2"/>
            <a:r>
              <a:rPr lang="en-GB" dirty="0" smtClean="0"/>
              <a:t>Psychosocial (Erik Erikson)</a:t>
            </a:r>
          </a:p>
          <a:p>
            <a:pPr lvl="1"/>
            <a:r>
              <a:rPr lang="en-GB" dirty="0" smtClean="0"/>
              <a:t>Cognitive development </a:t>
            </a:r>
          </a:p>
          <a:p>
            <a:pPr lvl="2"/>
            <a:r>
              <a:rPr lang="en-GB" dirty="0" smtClean="0"/>
              <a:t>Piaget’s theory of cognitive development</a:t>
            </a:r>
          </a:p>
          <a:p>
            <a:pPr lvl="2"/>
            <a:r>
              <a:rPr lang="en-GB" dirty="0" err="1" smtClean="0"/>
              <a:t>Vygotsky’s</a:t>
            </a:r>
            <a:r>
              <a:rPr lang="en-GB" dirty="0" smtClean="0"/>
              <a:t> socio-cultural approach</a:t>
            </a:r>
          </a:p>
          <a:p>
            <a:pPr lvl="1"/>
            <a:r>
              <a:rPr lang="en-GB" dirty="0" smtClean="0"/>
              <a:t>Behavioural</a:t>
            </a:r>
          </a:p>
          <a:p>
            <a:pPr lvl="1"/>
            <a:r>
              <a:rPr lang="en-GB" dirty="0" smtClean="0"/>
              <a:t>Social </a:t>
            </a:r>
          </a:p>
          <a:p>
            <a:pPr lvl="1"/>
            <a:r>
              <a:rPr lang="en-GB" dirty="0" smtClean="0"/>
              <a:t>Others</a:t>
            </a:r>
          </a:p>
          <a:p>
            <a:pPr lvl="2"/>
            <a:r>
              <a:rPr lang="en-GB" dirty="0" smtClean="0"/>
              <a:t>Social cognitions and Theory of mind</a:t>
            </a:r>
          </a:p>
          <a:p>
            <a:pPr lvl="2"/>
            <a:r>
              <a:rPr lang="en-GB" dirty="0" smtClean="0"/>
              <a:t>Moral development (Kohlberg)  </a:t>
            </a:r>
          </a:p>
          <a:p>
            <a:pPr lvl="2"/>
            <a:r>
              <a:rPr lang="en-GB" dirty="0" smtClean="0"/>
              <a:t>Sex identity development </a:t>
            </a:r>
          </a:p>
          <a:p>
            <a:pPr lvl="2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1742</Words>
  <Application>Microsoft Office PowerPoint</Application>
  <PresentationFormat>On-screen Show (4:3)</PresentationFormat>
  <Paragraphs>217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Personality development</vt:lpstr>
      <vt:lpstr>Outline </vt:lpstr>
      <vt:lpstr>Definitions </vt:lpstr>
      <vt:lpstr>Temperament </vt:lpstr>
      <vt:lpstr>Types of temperament</vt:lpstr>
      <vt:lpstr>Temperament </vt:lpstr>
      <vt:lpstr>Goodness of fit</vt:lpstr>
      <vt:lpstr>Issues in development </vt:lpstr>
      <vt:lpstr>Main theories</vt:lpstr>
      <vt:lpstr>Psychodynamic Theories of personality development</vt:lpstr>
      <vt:lpstr>Attachment </vt:lpstr>
      <vt:lpstr>Attachment behaviour</vt:lpstr>
      <vt:lpstr>Strange situation procedure</vt:lpstr>
      <vt:lpstr>Patterns of attachment</vt:lpstr>
      <vt:lpstr>Attachment </vt:lpstr>
      <vt:lpstr>Theory of psychosexual development</vt:lpstr>
      <vt:lpstr>Stages of psychosexual development </vt:lpstr>
      <vt:lpstr>Oedipal phase</vt:lpstr>
      <vt:lpstr>Psychosocial stages (Erik Erikson)</vt:lpstr>
      <vt:lpstr>Levinson’s theory of the season’s of a man’s life </vt:lpstr>
      <vt:lpstr>Other factors identified in socialising man</vt:lpstr>
      <vt:lpstr>Piaget’s theory of cognitive development </vt:lpstr>
      <vt:lpstr>Piaget’s theory of cognitive development </vt:lpstr>
      <vt:lpstr>Vigotsky’s sociocultural approach </vt:lpstr>
      <vt:lpstr>Behaviourism </vt:lpstr>
      <vt:lpstr>Social learning theories</vt:lpstr>
      <vt:lpstr>Morality</vt:lpstr>
      <vt:lpstr>Kohlberg’s stages of moral development</vt:lpstr>
      <vt:lpstr>Kohlberg’s stages of moral development</vt:lpstr>
      <vt:lpstr>Development of social cognitions and theory of mind</vt:lpstr>
      <vt:lpstr>Theory of mind: false-belief tests</vt:lpstr>
      <vt:lpstr>Social competence</vt:lpstr>
      <vt:lpstr>Development of fear </vt:lpstr>
      <vt:lpstr>Adolescence turmoil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development</dc:title>
  <dc:creator>Othieno</dc:creator>
  <cp:lastModifiedBy>Othieno</cp:lastModifiedBy>
  <cp:revision>34</cp:revision>
  <dcterms:created xsi:type="dcterms:W3CDTF">2011-02-03T10:04:19Z</dcterms:created>
  <dcterms:modified xsi:type="dcterms:W3CDTF">2011-02-07T12:13:23Z</dcterms:modified>
</cp:coreProperties>
</file>