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handoutMasterIdLst>
    <p:handoutMasterId r:id="rId31"/>
  </p:handoutMasterIdLst>
  <p:sldIdLst>
    <p:sldId id="256" r:id="rId2"/>
    <p:sldId id="257" r:id="rId3"/>
    <p:sldId id="287" r:id="rId4"/>
    <p:sldId id="288" r:id="rId5"/>
    <p:sldId id="258" r:id="rId6"/>
    <p:sldId id="279" r:id="rId7"/>
    <p:sldId id="259" r:id="rId8"/>
    <p:sldId id="277" r:id="rId9"/>
    <p:sldId id="291" r:id="rId10"/>
    <p:sldId id="278" r:id="rId11"/>
    <p:sldId id="289" r:id="rId12"/>
    <p:sldId id="260" r:id="rId13"/>
    <p:sldId id="285" r:id="rId14"/>
    <p:sldId id="281" r:id="rId15"/>
    <p:sldId id="280" r:id="rId16"/>
    <p:sldId id="261" r:id="rId17"/>
    <p:sldId id="296" r:id="rId18"/>
    <p:sldId id="294" r:id="rId19"/>
    <p:sldId id="283" r:id="rId20"/>
    <p:sldId id="284" r:id="rId21"/>
    <p:sldId id="293" r:id="rId22"/>
    <p:sldId id="262" r:id="rId23"/>
    <p:sldId id="263" r:id="rId24"/>
    <p:sldId id="264" r:id="rId25"/>
    <p:sldId id="265" r:id="rId26"/>
    <p:sldId id="266" r:id="rId27"/>
    <p:sldId id="267" r:id="rId28"/>
    <p:sldId id="295" r:id="rId29"/>
  </p:sldIdLst>
  <p:sldSz cx="9144000" cy="6858000" type="screen4x3"/>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578" autoAdjust="0"/>
    <p:restoredTop sz="86444" autoAdjust="0"/>
  </p:normalViewPr>
  <p:slideViewPr>
    <p:cSldViewPr>
      <p:cViewPr varScale="1">
        <p:scale>
          <a:sx n="64" d="100"/>
          <a:sy n="64" d="100"/>
        </p:scale>
        <p:origin x="-294" y="-96"/>
      </p:cViewPr>
      <p:guideLst>
        <p:guide orient="horz" pos="2160"/>
        <p:guide pos="2880"/>
      </p:guideLst>
    </p:cSldViewPr>
  </p:slideViewPr>
  <p:outlineViewPr>
    <p:cViewPr>
      <p:scale>
        <a:sx n="33" d="100"/>
        <a:sy n="33" d="100"/>
      </p:scale>
      <p:origin x="0" y="18348"/>
    </p:cViewPr>
  </p:outlineViewPr>
  <p:notesTextViewPr>
    <p:cViewPr>
      <p:scale>
        <a:sx n="100" d="100"/>
        <a:sy n="100" d="100"/>
      </p:scale>
      <p:origin x="0" y="0"/>
    </p:cViewPr>
  </p:notesTextViewPr>
  <p:sorterViewPr>
    <p:cViewPr>
      <p:scale>
        <a:sx n="100" d="100"/>
        <a:sy n="100" d="100"/>
      </p:scale>
      <p:origin x="0" y="9618"/>
    </p:cViewPr>
  </p:sorterViewPr>
  <p:notesViewPr>
    <p:cSldViewPr>
      <p:cViewPr varScale="1">
        <p:scale>
          <a:sx n="56" d="100"/>
          <a:sy n="56" d="100"/>
        </p:scale>
        <p:origin x="-1860"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E5D3C1-0CB7-49D5-B687-6B0868F220EE}" type="datetimeFigureOut">
              <a:rPr lang="af-ZA" smtClean="0"/>
              <a:pPr/>
              <a:t>2009/02/12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49605C-4AFF-4960-8332-A017F4F0E612}"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BDC901-814C-48E3-8177-0CBA2AC75D6D}" type="datetimeFigureOut">
              <a:rPr lang="af-ZA" smtClean="0"/>
              <a:pPr/>
              <a:t>2009/02/12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3292B2-AF6F-4F28-8440-4E753A8BE4A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F3292B2-AF6F-4F28-8440-4E753A8BE4A9}"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17" name="Footer Placeholder 16"/>
          <p:cNvSpPr>
            <a:spLocks noGrp="1"/>
          </p:cNvSpPr>
          <p:nvPr>
            <p:ph type="ftr" sz="quarter" idx="11"/>
          </p:nvPr>
        </p:nvSpPr>
        <p:spPr/>
        <p:txBody>
          <a:bodyPr/>
          <a:lstStyle>
            <a:extLst/>
          </a:lstStyle>
          <a:p>
            <a:endParaRPr lang="en-GB"/>
          </a:p>
        </p:txBody>
      </p:sp>
      <p:sp>
        <p:nvSpPr>
          <p:cNvPr id="29" name="Slide Number Placeholder 28"/>
          <p:cNvSpPr>
            <a:spLocks noGrp="1"/>
          </p:cNvSpPr>
          <p:nvPr>
            <p:ph type="sldNum" sz="quarter" idx="12"/>
          </p:nvPr>
        </p:nvSpPr>
        <p:spPr/>
        <p:txBody>
          <a:bodyPr/>
          <a:lstStyle>
            <a:extLst/>
          </a:lstStyle>
          <a:p>
            <a:fld id="{83267C8C-0A99-4EC3-BD0B-74F243D8255D}" type="slidenum">
              <a:rPr lang="en-GB" smtClean="0"/>
              <a:pPr/>
              <a:t>‹#›</a:t>
            </a:fld>
            <a:endParaRPr lang="en-GB"/>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3267C8C-0A99-4EC3-BD0B-74F243D8255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3267C8C-0A99-4EC3-BD0B-74F243D8255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3267C8C-0A99-4EC3-BD0B-74F243D8255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3267C8C-0A99-4EC3-BD0B-74F243D8255D}" type="slidenum">
              <a:rPr lang="en-GB" smtClean="0"/>
              <a:pPr/>
              <a:t>‹#›</a:t>
            </a:fld>
            <a:endParaRPr lang="en-GB"/>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3267C8C-0A99-4EC3-BD0B-74F243D8255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83267C8C-0A99-4EC3-BD0B-74F243D8255D}" type="slidenum">
              <a:rPr lang="en-GB" smtClean="0"/>
              <a:pPr/>
              <a:t>‹#›</a:t>
            </a:fld>
            <a:endParaRPr lang="en-GB"/>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83267C8C-0A99-4EC3-BD0B-74F243D8255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83267C8C-0A99-4EC3-BD0B-74F243D8255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448D08-F4F6-44B3-90E7-EAEBE57970E1}" type="datetimeFigureOut">
              <a:rPr lang="af-ZA" smtClean="0"/>
              <a:pPr/>
              <a:t>2009/02/12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3267C8C-0A99-4EC3-BD0B-74F243D8255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67448D08-F4F6-44B3-90E7-EAEBE57970E1}" type="datetimeFigureOut">
              <a:rPr lang="af-ZA" smtClean="0"/>
              <a:pPr/>
              <a:t>2009/02/12</a:t>
            </a:fld>
            <a:endParaRPr lang="en-GB"/>
          </a:p>
        </p:txBody>
      </p:sp>
      <p:sp>
        <p:nvSpPr>
          <p:cNvPr id="6" name="Footer Placeholder 5"/>
          <p:cNvSpPr>
            <a:spLocks noGrp="1"/>
          </p:cNvSpPr>
          <p:nvPr>
            <p:ph type="ftr" sz="quarter" idx="11"/>
          </p:nvPr>
        </p:nvSpPr>
        <p:spPr>
          <a:xfrm>
            <a:off x="914400" y="55499"/>
            <a:ext cx="5562600" cy="365125"/>
          </a:xfrm>
        </p:spPr>
        <p:txBody>
          <a:bodyPr/>
          <a:lstStyle>
            <a:extLst/>
          </a:lstStyle>
          <a:p>
            <a:endParaRPr lang="en-GB"/>
          </a:p>
        </p:txBody>
      </p:sp>
      <p:sp>
        <p:nvSpPr>
          <p:cNvPr id="7" name="Slide Number Placeholder 6"/>
          <p:cNvSpPr>
            <a:spLocks noGrp="1"/>
          </p:cNvSpPr>
          <p:nvPr>
            <p:ph type="sldNum" sz="quarter" idx="12"/>
          </p:nvPr>
        </p:nvSpPr>
        <p:spPr>
          <a:xfrm>
            <a:off x="8610600" y="55499"/>
            <a:ext cx="457200" cy="365125"/>
          </a:xfrm>
        </p:spPr>
        <p:txBody>
          <a:bodyPr/>
          <a:lstStyle>
            <a:extLst/>
          </a:lstStyle>
          <a:p>
            <a:fld id="{83267C8C-0A99-4EC3-BD0B-74F243D8255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7448D08-F4F6-44B3-90E7-EAEBE57970E1}" type="datetimeFigureOut">
              <a:rPr lang="af-ZA" smtClean="0"/>
              <a:pPr/>
              <a:t>2009/02/12</a:t>
            </a:fld>
            <a:endParaRPr lang="en-GB"/>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GB"/>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3267C8C-0A99-4EC3-BD0B-74F243D8255D}"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anthro.palomar.edu/social/default.ht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700" dirty="0" smtClean="0"/>
              <a:t>Process  </a:t>
            </a:r>
            <a:r>
              <a:rPr lang="en-US" sz="6700" dirty="0"/>
              <a:t>of socialization</a:t>
            </a:r>
            <a:r>
              <a:rPr lang="en-US" dirty="0"/>
              <a:t> </a:t>
            </a:r>
            <a:r>
              <a:rPr lang="af-ZA" dirty="0"/>
              <a:t/>
            </a:r>
            <a:br>
              <a:rPr lang="af-ZA" dirty="0"/>
            </a:b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 of socialisation …</a:t>
            </a:r>
            <a:endParaRPr lang="en-GB" dirty="0"/>
          </a:p>
        </p:txBody>
      </p:sp>
      <p:sp>
        <p:nvSpPr>
          <p:cNvPr id="3" name="Content Placeholder 2"/>
          <p:cNvSpPr>
            <a:spLocks noGrp="1"/>
          </p:cNvSpPr>
          <p:nvPr>
            <p:ph idx="1"/>
          </p:nvPr>
        </p:nvSpPr>
        <p:spPr/>
        <p:txBody>
          <a:bodyPr>
            <a:normAutofit fontScale="70000" lnSpcReduction="20000"/>
          </a:bodyPr>
          <a:lstStyle/>
          <a:p>
            <a:r>
              <a:rPr lang="af-ZA" b="1" dirty="0" smtClean="0"/>
              <a:t>Developmental socialization</a:t>
            </a:r>
            <a:r>
              <a:rPr lang="af-ZA" dirty="0" smtClean="0"/>
              <a:t> </a:t>
            </a:r>
          </a:p>
          <a:p>
            <a:pPr lvl="1"/>
            <a:r>
              <a:rPr lang="af-ZA" dirty="0" smtClean="0"/>
              <a:t>the process of learning behavior in a social institution or developing your social skills.</a:t>
            </a:r>
          </a:p>
          <a:p>
            <a:r>
              <a:rPr lang="af-ZA" b="1" dirty="0" smtClean="0"/>
              <a:t>Anticipatory socialization</a:t>
            </a:r>
            <a:r>
              <a:rPr lang="af-ZA" dirty="0" smtClean="0"/>
              <a:t> </a:t>
            </a:r>
          </a:p>
          <a:p>
            <a:pPr lvl="1"/>
            <a:r>
              <a:rPr lang="af-ZA" dirty="0" smtClean="0"/>
              <a:t>refers to the processes of socialization in which a person "rehearses" for future positions, occupations, and social relationships.</a:t>
            </a:r>
          </a:p>
          <a:p>
            <a:r>
              <a:rPr lang="af-ZA" b="1" dirty="0" smtClean="0"/>
              <a:t>Resocialization</a:t>
            </a:r>
            <a:r>
              <a:rPr lang="af-ZA" dirty="0" smtClean="0"/>
              <a:t> </a:t>
            </a:r>
          </a:p>
          <a:p>
            <a:pPr lvl="1"/>
            <a:r>
              <a:rPr lang="af-ZA" dirty="0" smtClean="0"/>
              <a:t>refers to the process of discarding former behavior patterns and accepting new ones as part of a transition in one's life. This occurs throughout the human life cycle (Schaefer &amp; Lamm, 1992: 113). Resocialization can be an intense experience, with the individual experiencing a sharp break with their past, and needing to learn and be exposed to radically different norms and values. An example might be the experience of a young man or woman leaving home to join the military. Or rehabilitation of child soldiers. </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 of socialisation …</a:t>
            </a:r>
            <a:endParaRPr lang="en-GB" dirty="0"/>
          </a:p>
        </p:txBody>
      </p:sp>
      <p:sp>
        <p:nvSpPr>
          <p:cNvPr id="3" name="Content Placeholder 2"/>
          <p:cNvSpPr>
            <a:spLocks noGrp="1"/>
          </p:cNvSpPr>
          <p:nvPr>
            <p:ph idx="1"/>
          </p:nvPr>
        </p:nvSpPr>
        <p:spPr/>
        <p:txBody>
          <a:bodyPr>
            <a:normAutofit fontScale="85000" lnSpcReduction="20000"/>
          </a:bodyPr>
          <a:lstStyle/>
          <a:p>
            <a:r>
              <a:rPr lang="af-ZA" b="1" dirty="0" smtClean="0"/>
              <a:t>Racial socialization </a:t>
            </a:r>
          </a:p>
          <a:p>
            <a:pPr lvl="1"/>
            <a:r>
              <a:rPr lang="af-ZA" dirty="0" smtClean="0"/>
              <a:t>Generally refers to the to the process of learning one’s culture and how to live within it, </a:t>
            </a:r>
          </a:p>
          <a:p>
            <a:pPr lvl="1"/>
            <a:r>
              <a:rPr lang="af-ZA" dirty="0" smtClean="0"/>
              <a:t>more specifically it refers to the socialization of minority ethnic groups. </a:t>
            </a:r>
          </a:p>
          <a:p>
            <a:pPr lvl="1"/>
            <a:r>
              <a:rPr lang="af-ZA" dirty="0" smtClean="0"/>
              <a:t>If successful it buffers a child’s awareness of racial discrimination. Perceived racial discrimination is associated with negative mental health behaviors in adolescents such as low self esteem, depressive symptoms, psychological distress, hopelessness, anxiety and risky behavior. </a:t>
            </a:r>
          </a:p>
          <a:p>
            <a:pPr lvl="1"/>
            <a:r>
              <a:rPr lang="af-ZA" dirty="0" smtClean="0"/>
              <a:t>Racially socialized children are aware of the presence of racial barriers, and the oppression and injustice of racial discrimination can be actively resisted through socialization, creating a stronger racial identity.</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f-ZA" b="1" dirty="0" smtClean="0"/>
              <a:t>Agents of Socialization</a:t>
            </a:r>
            <a:r>
              <a:rPr lang="af-ZA" dirty="0" smtClean="0"/>
              <a:t/>
            </a:r>
            <a:br>
              <a:rPr lang="af-ZA"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af-ZA" sz="2400" dirty="0" smtClean="0"/>
              <a:t>The Agencies of Socialisation are the social institutions that form part of the passing on to the people the norms, values, beliefs and attitudes. </a:t>
            </a:r>
          </a:p>
          <a:p>
            <a:r>
              <a:rPr lang="af-ZA" sz="2400" dirty="0" smtClean="0"/>
              <a:t>Agents of socialization are the people and groups that influence our self-concept, emotions, attitudes, and behavior.</a:t>
            </a:r>
          </a:p>
          <a:p>
            <a:r>
              <a:rPr lang="en-US" sz="2000" dirty="0" smtClean="0"/>
              <a:t>Two  main types of </a:t>
            </a:r>
            <a:r>
              <a:rPr lang="en-GB" sz="2000" dirty="0" smtClean="0"/>
              <a:t>socialisation</a:t>
            </a:r>
            <a:r>
              <a:rPr lang="en-US" sz="2000" dirty="0" smtClean="0"/>
              <a:t> </a:t>
            </a:r>
            <a:r>
              <a:rPr lang="en-US" sz="2000" dirty="0" smtClean="0"/>
              <a:t>are </a:t>
            </a:r>
            <a:r>
              <a:rPr lang="en-US" sz="2000" dirty="0" err="1" smtClean="0"/>
              <a:t>recognised</a:t>
            </a:r>
            <a:r>
              <a:rPr lang="en-US" sz="2000" dirty="0" smtClean="0"/>
              <a:t>: Formal and informal.  </a:t>
            </a:r>
          </a:p>
          <a:p>
            <a:r>
              <a:rPr lang="en-US" sz="2000" b="1" dirty="0" smtClean="0"/>
              <a:t>Formal education</a:t>
            </a:r>
            <a:r>
              <a:rPr lang="en-US" sz="2000" dirty="0" smtClean="0"/>
              <a:t> is what primarily happens in a classroom.  It usually is structured, controlled, and directed primarily by adult teachers who are professional "</a:t>
            </a:r>
            <a:r>
              <a:rPr lang="en-US" sz="2000" dirty="0" err="1" smtClean="0"/>
              <a:t>knowers</a:t>
            </a:r>
            <a:r>
              <a:rPr lang="en-US" sz="2000" dirty="0" smtClean="0"/>
              <a:t>."  </a:t>
            </a:r>
          </a:p>
          <a:p>
            <a:endParaRPr lang="en-US" sz="2000" b="1" dirty="0" smtClean="0"/>
          </a:p>
          <a:p>
            <a:r>
              <a:rPr lang="en-US" sz="2000" b="1" dirty="0" smtClean="0"/>
              <a:t>Informal education</a:t>
            </a:r>
            <a:r>
              <a:rPr lang="en-US" sz="2000" dirty="0" smtClean="0"/>
              <a:t> can occur anywhere.  It involves imitation of what others do and say as well as experimentation and repetitive practice of basic skills.  This is what happens when children role-play adult interactions in their games.</a:t>
            </a:r>
          </a:p>
          <a:p>
            <a:endParaRPr lang="af-ZA" sz="2400" dirty="0" smtClean="0"/>
          </a:p>
          <a:p>
            <a:endParaRPr lang="af-ZA"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f-ZA" b="1" dirty="0" smtClean="0"/>
              <a:t>Agents of Socialization</a:t>
            </a:r>
            <a:r>
              <a:rPr lang="af-ZA" dirty="0" smtClean="0"/>
              <a:t/>
            </a:r>
            <a:br>
              <a:rPr lang="af-ZA"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af-ZA" sz="2400" b="1" dirty="0" smtClean="0"/>
              <a:t>Primary agencies </a:t>
            </a:r>
          </a:p>
          <a:p>
            <a:pPr lvl="1"/>
            <a:r>
              <a:rPr lang="af-ZA" sz="2400" dirty="0" smtClean="0"/>
              <a:t>the family, (marriage and parenthood)</a:t>
            </a:r>
          </a:p>
          <a:p>
            <a:pPr lvl="1"/>
            <a:r>
              <a:rPr lang="af-ZA" sz="2400" dirty="0" smtClean="0"/>
              <a:t>peer groups, </a:t>
            </a:r>
          </a:p>
          <a:p>
            <a:pPr lvl="1"/>
            <a:r>
              <a:rPr lang="af-ZA" sz="2400" dirty="0" smtClean="0"/>
              <a:t>opinion leaders</a:t>
            </a:r>
          </a:p>
          <a:p>
            <a:pPr lvl="1">
              <a:buNone/>
            </a:pPr>
            <a:r>
              <a:rPr lang="af-ZA" sz="2400" dirty="0" smtClean="0"/>
              <a:t>The family being the intergral part of every individual upbringing is one of the most important agencies of socialisation. </a:t>
            </a:r>
          </a:p>
          <a:p>
            <a:pPr>
              <a:buNone/>
            </a:pPr>
            <a:r>
              <a:rPr lang="af-ZA" sz="2400" dirty="0" smtClean="0"/>
              <a:t>	The family has the power to influence individual self-concept , emotions , attitude and behavior. </a:t>
            </a:r>
          </a:p>
          <a:p>
            <a:r>
              <a:rPr lang="af-ZA" sz="2400" b="1" dirty="0" smtClean="0"/>
              <a:t>Secondary agencies</a:t>
            </a:r>
          </a:p>
          <a:p>
            <a:pPr lvl="1"/>
            <a:r>
              <a:rPr lang="af-ZA" sz="2400" dirty="0" smtClean="0"/>
              <a:t>the work environment, Education, mass media and Religion</a:t>
            </a:r>
            <a:r>
              <a:rPr lang="af-ZA" dirty="0" smtClean="0"/>
              <a:t>. </a:t>
            </a:r>
          </a:p>
          <a:p>
            <a:endParaRPr lang="af-ZA" dirty="0" smtClean="0"/>
          </a:p>
          <a:p>
            <a:endParaRPr lang="af-ZA"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Agents of socialisation</a:t>
            </a:r>
            <a:endParaRPr lang="en-GB" dirty="0"/>
          </a:p>
        </p:txBody>
      </p:sp>
      <p:sp>
        <p:nvSpPr>
          <p:cNvPr id="3" name="Content Placeholder 2"/>
          <p:cNvSpPr>
            <a:spLocks noGrp="1"/>
          </p:cNvSpPr>
          <p:nvPr>
            <p:ph idx="1"/>
          </p:nvPr>
        </p:nvSpPr>
        <p:spPr/>
        <p:txBody>
          <a:bodyPr>
            <a:normAutofit fontScale="92500" lnSpcReduction="20000"/>
          </a:bodyPr>
          <a:lstStyle/>
          <a:p>
            <a:pPr lvl="0"/>
            <a:r>
              <a:rPr lang="af-ZA" b="1" dirty="0" smtClean="0"/>
              <a:t>The family </a:t>
            </a:r>
          </a:p>
          <a:p>
            <a:pPr lvl="1"/>
            <a:r>
              <a:rPr lang="af-ZA" dirty="0" smtClean="0"/>
              <a:t>Family is responsible for, among other things, determining one's attitudes toward religion and establishing career goals. </a:t>
            </a:r>
          </a:p>
          <a:p>
            <a:pPr lvl="0"/>
            <a:r>
              <a:rPr lang="af-ZA" b="1" dirty="0" smtClean="0"/>
              <a:t>Education </a:t>
            </a:r>
          </a:p>
          <a:p>
            <a:pPr lvl="1"/>
            <a:r>
              <a:rPr lang="af-ZA" dirty="0" smtClean="0"/>
              <a:t>Education is the agency responsible for socializing groups of young people in particular skills and values in society. </a:t>
            </a:r>
          </a:p>
          <a:p>
            <a:pPr lvl="0"/>
            <a:r>
              <a:rPr lang="af-ZA" b="1" dirty="0" smtClean="0"/>
              <a:t>Peer groups</a:t>
            </a:r>
          </a:p>
          <a:p>
            <a:pPr lvl="1"/>
            <a:r>
              <a:rPr lang="af-ZA" dirty="0" smtClean="0"/>
              <a:t>Peers refer to people who are roughly the same age and/or who share other social characteristics (e.g., students in a college class). The group also set norms and values by which the individual must abide. </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f-ZA" b="1" dirty="0" smtClean="0"/>
              <a:t>Agents of Socialization</a:t>
            </a:r>
            <a:r>
              <a:rPr lang="af-ZA" dirty="0" smtClean="0"/>
              <a:t/>
            </a:r>
            <a:br>
              <a:rPr lang="af-ZA" dirty="0" smtClean="0"/>
            </a:br>
            <a:endParaRPr lang="en-GB" dirty="0"/>
          </a:p>
        </p:txBody>
      </p:sp>
      <p:sp>
        <p:nvSpPr>
          <p:cNvPr id="3" name="Content Placeholder 2"/>
          <p:cNvSpPr>
            <a:spLocks noGrp="1"/>
          </p:cNvSpPr>
          <p:nvPr>
            <p:ph idx="1"/>
          </p:nvPr>
        </p:nvSpPr>
        <p:spPr/>
        <p:txBody>
          <a:bodyPr>
            <a:normAutofit fontScale="77500" lnSpcReduction="20000"/>
          </a:bodyPr>
          <a:lstStyle/>
          <a:p>
            <a:pPr lvl="0"/>
            <a:r>
              <a:rPr lang="af-ZA" b="1" dirty="0" smtClean="0"/>
              <a:t>The Mass media</a:t>
            </a:r>
          </a:p>
          <a:p>
            <a:pPr>
              <a:buNone/>
            </a:pPr>
            <a:r>
              <a:rPr lang="af-ZA" dirty="0" smtClean="0"/>
              <a:t>		</a:t>
            </a:r>
            <a:r>
              <a:rPr lang="af-ZA" sz="2900" dirty="0" smtClean="0"/>
              <a:t>A medium of communication is important in socialisation. 	Through the mass mediam, individual are able to learn and 	adopt new of lifestyle and behavior which at the  end becomes 	a convention in the society. Example is Fashion. </a:t>
            </a:r>
          </a:p>
          <a:p>
            <a:pPr lvl="0"/>
            <a:endParaRPr lang="af-ZA" b="1" dirty="0" smtClean="0"/>
          </a:p>
          <a:p>
            <a:pPr lvl="0"/>
            <a:r>
              <a:rPr lang="af-ZA" b="1" dirty="0" smtClean="0"/>
              <a:t>Religion</a:t>
            </a:r>
          </a:p>
          <a:p>
            <a:pPr lvl="1">
              <a:buNone/>
            </a:pPr>
            <a:r>
              <a:rPr lang="af-ZA" dirty="0" smtClean="0"/>
              <a:t>	Religion is a major agency of socialisation because it embodies the moral principle in society. in this respect, religion has its own set of norms, values and objectives that regulate the conduct of its members. </a:t>
            </a:r>
          </a:p>
          <a:p>
            <a:pPr lvl="1"/>
            <a:endParaRPr lang="af-ZA" b="1" dirty="0" smtClean="0"/>
          </a:p>
          <a:p>
            <a:pPr lvl="0"/>
            <a:r>
              <a:rPr lang="af-ZA" b="1" dirty="0" smtClean="0"/>
              <a:t>Other Agents: </a:t>
            </a:r>
          </a:p>
          <a:p>
            <a:pPr lvl="1">
              <a:buNone/>
            </a:pPr>
            <a:r>
              <a:rPr lang="af-ZA" dirty="0" smtClean="0"/>
              <a:t>Work Place, The State. </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Examples of socialisation in institutions</a:t>
            </a:r>
            <a:endParaRPr lang="en-GB" dirty="0"/>
          </a:p>
        </p:txBody>
      </p:sp>
      <p:sp>
        <p:nvSpPr>
          <p:cNvPr id="3" name="Content Placeholder 2"/>
          <p:cNvSpPr>
            <a:spLocks noGrp="1"/>
          </p:cNvSpPr>
          <p:nvPr>
            <p:ph idx="1"/>
          </p:nvPr>
        </p:nvSpPr>
        <p:spPr/>
        <p:txBody>
          <a:bodyPr/>
          <a:lstStyle/>
          <a:p>
            <a:r>
              <a:rPr lang="en-GB" dirty="0" smtClean="0"/>
              <a:t>University</a:t>
            </a:r>
          </a:p>
          <a:p>
            <a:pPr lvl="1"/>
            <a:r>
              <a:rPr lang="en-GB" dirty="0" smtClean="0"/>
              <a:t>To think freely and critically</a:t>
            </a:r>
          </a:p>
          <a:p>
            <a:pPr lvl="1"/>
            <a:r>
              <a:rPr lang="en-GB" dirty="0" smtClean="0"/>
              <a:t>Tolerate other peoples ideas </a:t>
            </a:r>
          </a:p>
          <a:p>
            <a:pPr lvl="1"/>
            <a:r>
              <a:rPr lang="en-GB" dirty="0" smtClean="0"/>
              <a:t>Have an open mind</a:t>
            </a:r>
          </a:p>
          <a:p>
            <a:r>
              <a:rPr lang="en-GB" dirty="0" smtClean="0"/>
              <a:t>Armed forces</a:t>
            </a:r>
          </a:p>
          <a:p>
            <a:pPr lvl="1"/>
            <a:r>
              <a:rPr lang="en-GB" dirty="0" smtClean="0"/>
              <a:t>Automatic obedience </a:t>
            </a:r>
          </a:p>
          <a:p>
            <a:pPr lvl="1"/>
            <a:r>
              <a:rPr lang="en-GB" dirty="0" smtClean="0"/>
              <a:t>Learn not to question orders</a:t>
            </a:r>
          </a:p>
          <a:p>
            <a:pPr lvl="1"/>
            <a:r>
              <a:rPr lang="en-GB" dirty="0" smtClean="0"/>
              <a:t>Loyalty to the group</a:t>
            </a:r>
          </a:p>
          <a:p>
            <a:pPr lvl="1"/>
            <a:endParaRPr lang="en-GB" dirty="0" smtClean="0"/>
          </a:p>
          <a:p>
            <a:pPr lvl="1"/>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Socialisation</a:t>
            </a:r>
            <a:r>
              <a:rPr lang="en-GB" dirty="0" smtClean="0"/>
              <a:t> in different settings</a:t>
            </a:r>
            <a:r>
              <a:rPr lang="en-GB" dirty="0" smtClean="0"/>
              <a:t> </a:t>
            </a:r>
            <a:endParaRPr lang="en-GB" dirty="0"/>
          </a:p>
        </p:txBody>
      </p:sp>
      <p:sp>
        <p:nvSpPr>
          <p:cNvPr id="3" name="Content Placeholder 2"/>
          <p:cNvSpPr>
            <a:spLocks noGrp="1"/>
          </p:cNvSpPr>
          <p:nvPr>
            <p:ph idx="1"/>
          </p:nvPr>
        </p:nvSpPr>
        <p:spPr/>
        <p:txBody>
          <a:bodyPr>
            <a:normAutofit fontScale="77500" lnSpcReduction="20000"/>
          </a:bodyPr>
          <a:lstStyle/>
          <a:p>
            <a:r>
              <a:rPr lang="en-US" dirty="0" smtClean="0"/>
              <a:t>Most of the crucial early socialization throughout the world is done informally under the supervision of women and girls.  </a:t>
            </a:r>
          </a:p>
          <a:p>
            <a:r>
              <a:rPr lang="en-US" dirty="0" smtClean="0"/>
              <a:t>Initially, mothers and their female relatives are primarily responsible for socialization.  </a:t>
            </a:r>
          </a:p>
          <a:p>
            <a:r>
              <a:rPr lang="en-US" dirty="0" smtClean="0"/>
              <a:t>Later, when children enter the lower school grades, they are usually under the control of women teachers. </a:t>
            </a:r>
          </a:p>
          <a:p>
            <a:r>
              <a:rPr lang="en-US" dirty="0" smtClean="0"/>
              <a:t>In North America and some other industrialized nations, baby-sitters are most often teenage girls who live in the neighborhood.  In other societies, they are likely to be older sisters or grandmothers. </a:t>
            </a:r>
          </a:p>
          <a:p>
            <a:r>
              <a:rPr lang="en-US" dirty="0" smtClean="0"/>
              <a:t>In Kenya there are maids also known as “aunties”</a:t>
            </a:r>
          </a:p>
          <a:p>
            <a:r>
              <a:rPr lang="en-US" dirty="0" smtClean="0"/>
              <a:t>Those who undergo rituals of passage are taught by appointed agents </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Socialisation by parents</a:t>
            </a:r>
            <a:endParaRPr lang="en-GB" dirty="0"/>
          </a:p>
        </p:txBody>
      </p:sp>
      <p:sp>
        <p:nvSpPr>
          <p:cNvPr id="3" name="Content Placeholder 2"/>
          <p:cNvSpPr>
            <a:spLocks noGrp="1"/>
          </p:cNvSpPr>
          <p:nvPr>
            <p:ph idx="1"/>
          </p:nvPr>
        </p:nvSpPr>
        <p:spPr/>
        <p:txBody>
          <a:bodyPr>
            <a:normAutofit fontScale="70000" lnSpcReduction="20000"/>
          </a:bodyPr>
          <a:lstStyle/>
          <a:p>
            <a:r>
              <a:rPr lang="en-GB" b="1" dirty="0" smtClean="0"/>
              <a:t>Socialization</a:t>
            </a:r>
          </a:p>
          <a:p>
            <a:pPr>
              <a:buNone/>
            </a:pPr>
            <a:r>
              <a:rPr lang="en-US" dirty="0" smtClean="0"/>
              <a:t>	is the process by which parents and others in authority channel children’s impulses into socially acceptable outlets and teach them the skills and rules needed to </a:t>
            </a:r>
            <a:r>
              <a:rPr lang="en-GB" dirty="0" smtClean="0"/>
              <a:t>function in their society</a:t>
            </a:r>
          </a:p>
          <a:p>
            <a:pPr>
              <a:buNone/>
            </a:pPr>
            <a:r>
              <a:rPr lang="en-US" dirty="0" smtClean="0"/>
              <a:t>	It is shaped by cultural values</a:t>
            </a:r>
          </a:p>
          <a:p>
            <a:pPr>
              <a:buNone/>
            </a:pPr>
            <a:endParaRPr lang="en-US" dirty="0" smtClean="0"/>
          </a:p>
          <a:p>
            <a:r>
              <a:rPr lang="en-GB" dirty="0" smtClean="0"/>
              <a:t>Parenting styles</a:t>
            </a:r>
            <a:endParaRPr lang="en-US" dirty="0" smtClean="0"/>
          </a:p>
          <a:p>
            <a:pPr lvl="1"/>
            <a:r>
              <a:rPr lang="en-US" dirty="0" smtClean="0"/>
              <a:t>European-American patients tend to employ one of three distinct socialization</a:t>
            </a:r>
          </a:p>
          <a:p>
            <a:pPr>
              <a:buNone/>
            </a:pPr>
            <a:r>
              <a:rPr lang="en-GB" dirty="0" smtClean="0"/>
              <a:t>		patterns</a:t>
            </a:r>
          </a:p>
          <a:p>
            <a:endParaRPr lang="en-GB" dirty="0" smtClean="0"/>
          </a:p>
          <a:p>
            <a:pPr lvl="1"/>
            <a:r>
              <a:rPr lang="en-GB" dirty="0" smtClean="0"/>
              <a:t>Authoritarian</a:t>
            </a:r>
          </a:p>
          <a:p>
            <a:pPr lvl="1"/>
            <a:r>
              <a:rPr lang="en-GB" dirty="0" smtClean="0"/>
              <a:t>Permissive</a:t>
            </a:r>
          </a:p>
          <a:p>
            <a:pPr lvl="1"/>
            <a:r>
              <a:rPr lang="en-GB" dirty="0" smtClean="0"/>
              <a:t>Authoritative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Studies on socialisation</a:t>
            </a:r>
            <a:endParaRPr lang="en-GB" dirty="0"/>
          </a:p>
        </p:txBody>
      </p:sp>
      <p:sp>
        <p:nvSpPr>
          <p:cNvPr id="3" name="Content Placeholder 2"/>
          <p:cNvSpPr>
            <a:spLocks noGrp="1"/>
          </p:cNvSpPr>
          <p:nvPr>
            <p:ph idx="1"/>
          </p:nvPr>
        </p:nvSpPr>
        <p:spPr/>
        <p:txBody>
          <a:bodyPr>
            <a:normAutofit fontScale="92500"/>
          </a:bodyPr>
          <a:lstStyle/>
          <a:p>
            <a:r>
              <a:rPr lang="en-US" dirty="0" smtClean="0"/>
              <a:t>During the early 1950's, John and Beatrice </a:t>
            </a:r>
            <a:r>
              <a:rPr lang="en-US" dirty="0" smtClean="0"/>
              <a:t>Whiting </a:t>
            </a:r>
            <a:r>
              <a:rPr lang="en-US" dirty="0" smtClean="0"/>
              <a:t>led an extensive field study of early socialization practices in six different societies.  </a:t>
            </a:r>
          </a:p>
          <a:p>
            <a:pPr lvl="1"/>
            <a:r>
              <a:rPr lang="en-US" dirty="0" smtClean="0"/>
              <a:t>the </a:t>
            </a:r>
            <a:r>
              <a:rPr lang="en-US" dirty="0" err="1" smtClean="0"/>
              <a:t>Gusii</a:t>
            </a:r>
            <a:r>
              <a:rPr lang="en-US" dirty="0" smtClean="0"/>
              <a:t> of Kenya, </a:t>
            </a:r>
          </a:p>
          <a:p>
            <a:pPr lvl="1"/>
            <a:r>
              <a:rPr lang="en-US" dirty="0" smtClean="0"/>
              <a:t>the </a:t>
            </a:r>
            <a:r>
              <a:rPr lang="en-US" dirty="0" err="1" smtClean="0"/>
              <a:t>Rajputs</a:t>
            </a:r>
            <a:r>
              <a:rPr lang="en-US" dirty="0" smtClean="0"/>
              <a:t> of India, </a:t>
            </a:r>
          </a:p>
          <a:p>
            <a:pPr lvl="1"/>
            <a:r>
              <a:rPr lang="en-US" dirty="0" smtClean="0"/>
              <a:t>village of </a:t>
            </a:r>
            <a:r>
              <a:rPr lang="en-US" dirty="0" err="1" smtClean="0"/>
              <a:t>Taira</a:t>
            </a:r>
            <a:r>
              <a:rPr lang="en-US" dirty="0" smtClean="0"/>
              <a:t> on the island of Okinawa in Japan,</a:t>
            </a:r>
          </a:p>
          <a:p>
            <a:pPr lvl="1"/>
            <a:r>
              <a:rPr lang="en-US" dirty="0" smtClean="0"/>
              <a:t>the </a:t>
            </a:r>
            <a:r>
              <a:rPr lang="en-US" dirty="0" err="1" smtClean="0"/>
              <a:t>Tarong</a:t>
            </a:r>
            <a:r>
              <a:rPr lang="en-US" dirty="0" smtClean="0"/>
              <a:t> of the Philippines,</a:t>
            </a:r>
          </a:p>
          <a:p>
            <a:pPr lvl="1"/>
            <a:r>
              <a:rPr lang="en-US" dirty="0" smtClean="0"/>
              <a:t>the </a:t>
            </a:r>
            <a:r>
              <a:rPr lang="en-US" dirty="0" err="1" smtClean="0"/>
              <a:t>Mixteca</a:t>
            </a:r>
            <a:r>
              <a:rPr lang="en-US" dirty="0" smtClean="0"/>
              <a:t> Indians of central Mexico, and </a:t>
            </a:r>
          </a:p>
          <a:p>
            <a:pPr lvl="1"/>
            <a:r>
              <a:rPr lang="en-US" dirty="0" smtClean="0"/>
              <a:t>a New England community that was given the pseudonym </a:t>
            </a:r>
            <a:r>
              <a:rPr lang="en-US" dirty="0" err="1" smtClean="0"/>
              <a:t>Orchardtown</a:t>
            </a:r>
            <a:r>
              <a:rPr lang="en-US" dirty="0" smtClean="0"/>
              <a: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socialisation  </a:t>
            </a:r>
            <a:endParaRPr lang="en-GB" dirty="0"/>
          </a:p>
        </p:txBody>
      </p:sp>
      <p:sp>
        <p:nvSpPr>
          <p:cNvPr id="3" name="Content Placeholder 2"/>
          <p:cNvSpPr>
            <a:spLocks noGrp="1"/>
          </p:cNvSpPr>
          <p:nvPr>
            <p:ph idx="1"/>
          </p:nvPr>
        </p:nvSpPr>
        <p:spPr/>
        <p:txBody>
          <a:bodyPr>
            <a:normAutofit fontScale="85000" lnSpcReduction="20000"/>
          </a:bodyPr>
          <a:lstStyle/>
          <a:p>
            <a:r>
              <a:rPr lang="af-ZA" dirty="0" smtClean="0"/>
              <a:t>To “socialize’’ simply as “to render social, to make fit for living in society”</a:t>
            </a:r>
          </a:p>
          <a:p>
            <a:r>
              <a:rPr lang="af-ZA" dirty="0" smtClean="0"/>
              <a:t>The process whereby a child learns to get along with and to behave similarly to other people in the group, largely through imitation as well as group pressure</a:t>
            </a:r>
          </a:p>
          <a:p>
            <a:r>
              <a:rPr lang="af-ZA" dirty="0" smtClean="0"/>
              <a:t>The patterns of child-rearing that serve to endorse behaviours and understandings of the world that are approved of by society.</a:t>
            </a:r>
          </a:p>
          <a:p>
            <a:r>
              <a:rPr lang="af-ZA" dirty="0" smtClean="0"/>
              <a:t>Learning the customs, attitudes, and values of a social group, community, or culture. </a:t>
            </a:r>
          </a:p>
          <a:p>
            <a:r>
              <a:rPr lang="af-ZA" dirty="0" smtClean="0"/>
              <a:t>Social norms reveal the values behind socialisation.</a:t>
            </a:r>
            <a:br>
              <a:rPr lang="af-ZA" dirty="0" smtClean="0"/>
            </a:br>
            <a:endParaRPr lang="af-ZA"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Studies on socialisation: </a:t>
            </a:r>
            <a:br>
              <a:rPr lang="en-GB" dirty="0" smtClean="0"/>
            </a:br>
            <a:r>
              <a:rPr lang="en-GB" dirty="0" smtClean="0"/>
              <a:t>Whiting findings</a:t>
            </a:r>
            <a:endParaRPr lang="en-GB" dirty="0"/>
          </a:p>
        </p:txBody>
      </p:sp>
      <p:sp>
        <p:nvSpPr>
          <p:cNvPr id="3" name="Content Placeholder 2"/>
          <p:cNvSpPr>
            <a:spLocks noGrp="1"/>
          </p:cNvSpPr>
          <p:nvPr>
            <p:ph idx="1"/>
          </p:nvPr>
        </p:nvSpPr>
        <p:spPr/>
        <p:txBody>
          <a:bodyPr>
            <a:normAutofit fontScale="70000" lnSpcReduction="20000"/>
          </a:bodyPr>
          <a:lstStyle/>
          <a:p>
            <a:r>
              <a:rPr lang="en-US" dirty="0" smtClean="0"/>
              <a:t>Socialization practices varied markedly from society to society.  </a:t>
            </a:r>
          </a:p>
          <a:p>
            <a:r>
              <a:rPr lang="en-US" dirty="0" smtClean="0"/>
              <a:t>The socialization practices were generally similar among people of the same society since people from the same culture and community are likely to share core values and perceptions.  </a:t>
            </a:r>
          </a:p>
          <a:p>
            <a:r>
              <a:rPr lang="en-US" dirty="0" smtClean="0"/>
              <a:t>People generally socialize their children in much the same way that their parents socialized them.  </a:t>
            </a:r>
          </a:p>
          <a:p>
            <a:r>
              <a:rPr lang="en-US" dirty="0" smtClean="0"/>
              <a:t>The </a:t>
            </a:r>
            <a:r>
              <a:rPr lang="en-US" dirty="0" err="1" smtClean="0"/>
              <a:t>Whitings</a:t>
            </a:r>
            <a:r>
              <a:rPr lang="en-US" dirty="0" smtClean="0"/>
              <a:t> and their fellow researchers found that different methods were used to control children in the six societies.  </a:t>
            </a:r>
          </a:p>
          <a:p>
            <a:pPr lvl="1"/>
            <a:r>
              <a:rPr lang="en-US" sz="3200" dirty="0" smtClean="0"/>
              <a:t>the </a:t>
            </a:r>
            <a:r>
              <a:rPr lang="en-US" sz="3200" dirty="0" err="1" smtClean="0"/>
              <a:t>Gusii</a:t>
            </a:r>
            <a:r>
              <a:rPr lang="en-US" sz="3200" dirty="0" smtClean="0"/>
              <a:t> primarily used fear and physical punishment.  </a:t>
            </a:r>
          </a:p>
          <a:p>
            <a:pPr lvl="1"/>
            <a:r>
              <a:rPr lang="en-US" sz="3200" dirty="0" smtClean="0"/>
              <a:t>the people of </a:t>
            </a:r>
            <a:r>
              <a:rPr lang="en-US" sz="3200" dirty="0" err="1" smtClean="0"/>
              <a:t>Taira</a:t>
            </a:r>
            <a:r>
              <a:rPr lang="en-US" sz="3200" dirty="0" smtClean="0"/>
              <a:t> used parental praise and the threat of withholding praise.  </a:t>
            </a:r>
          </a:p>
          <a:p>
            <a:pPr lvl="1"/>
            <a:r>
              <a:rPr lang="en-US" sz="3200" dirty="0" smtClean="0"/>
              <a:t>The </a:t>
            </a:r>
            <a:r>
              <a:rPr lang="en-US" sz="3200" dirty="0" err="1" smtClean="0"/>
              <a:t>Tarong</a:t>
            </a:r>
            <a:r>
              <a:rPr lang="en-US" sz="3200" dirty="0" smtClean="0"/>
              <a:t> mainly relied on teasing and scaring.</a:t>
            </a:r>
            <a:endParaRPr lang="en-GB"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Parenting styles in the Western communities</a:t>
            </a:r>
            <a:endParaRPr lang="en-GB" dirty="0"/>
          </a:p>
        </p:txBody>
      </p:sp>
      <p:sp>
        <p:nvSpPr>
          <p:cNvPr id="3" name="Content Placeholder 2"/>
          <p:cNvSpPr>
            <a:spLocks noGrp="1"/>
          </p:cNvSpPr>
          <p:nvPr>
            <p:ph idx="1"/>
          </p:nvPr>
        </p:nvSpPr>
        <p:spPr/>
        <p:txBody>
          <a:bodyPr>
            <a:normAutofit fontScale="55000" lnSpcReduction="20000"/>
          </a:bodyPr>
          <a:lstStyle/>
          <a:p>
            <a:pPr>
              <a:buNone/>
            </a:pPr>
            <a:r>
              <a:rPr lang="en-GB" sz="3800" b="1" dirty="0" smtClean="0"/>
              <a:t>	Authoritarian parents</a:t>
            </a:r>
          </a:p>
          <a:p>
            <a:pPr lvl="1">
              <a:buNone/>
            </a:pPr>
            <a:r>
              <a:rPr lang="en-US" dirty="0" smtClean="0"/>
              <a:t> tend to be strict, punitive, and unsympathetic</a:t>
            </a:r>
          </a:p>
          <a:p>
            <a:pPr lvl="1">
              <a:buNone/>
            </a:pPr>
            <a:r>
              <a:rPr lang="en-GB" dirty="0" smtClean="0"/>
              <a:t> do not encourage independence</a:t>
            </a:r>
          </a:p>
          <a:p>
            <a:pPr lvl="1">
              <a:buNone/>
            </a:pPr>
            <a:r>
              <a:rPr lang="en-US" dirty="0" smtClean="0"/>
              <a:t>detached and seldom praise their children</a:t>
            </a:r>
          </a:p>
          <a:p>
            <a:pPr lvl="1">
              <a:buNone/>
            </a:pPr>
            <a:r>
              <a:rPr lang="en-US" dirty="0" smtClean="0"/>
              <a:t>children tend to be unfriendly, distrustful, and withdrawn</a:t>
            </a:r>
          </a:p>
          <a:p>
            <a:pPr lvl="1">
              <a:buNone/>
            </a:pPr>
            <a:endParaRPr lang="en-US" b="1" dirty="0" smtClean="0"/>
          </a:p>
          <a:p>
            <a:pPr lvl="1">
              <a:buNone/>
            </a:pPr>
            <a:r>
              <a:rPr lang="en-GB" sz="3800" b="1" dirty="0" smtClean="0"/>
              <a:t>Permissive parents</a:t>
            </a:r>
          </a:p>
          <a:p>
            <a:pPr lvl="1">
              <a:buNone/>
            </a:pPr>
            <a:r>
              <a:rPr lang="en-US" dirty="0" smtClean="0"/>
              <a:t>give their children complete freedom</a:t>
            </a:r>
          </a:p>
          <a:p>
            <a:pPr lvl="1">
              <a:buNone/>
            </a:pPr>
            <a:r>
              <a:rPr lang="en-GB" dirty="0" smtClean="0"/>
              <a:t>lax discipline</a:t>
            </a:r>
          </a:p>
          <a:p>
            <a:pPr lvl="1">
              <a:buNone/>
            </a:pPr>
            <a:r>
              <a:rPr lang="en-US" dirty="0" smtClean="0"/>
              <a:t>children are immature, dependent, and unhappy</a:t>
            </a:r>
          </a:p>
          <a:p>
            <a:pPr>
              <a:buNone/>
            </a:pPr>
            <a:r>
              <a:rPr lang="en-GB" dirty="0" smtClean="0"/>
              <a:t> </a:t>
            </a:r>
          </a:p>
          <a:p>
            <a:pPr>
              <a:buNone/>
            </a:pPr>
            <a:r>
              <a:rPr lang="en-GB" b="1" dirty="0" smtClean="0"/>
              <a:t>	</a:t>
            </a:r>
            <a:r>
              <a:rPr lang="en-GB" sz="3800" b="1" dirty="0" smtClean="0"/>
              <a:t>Authoritative parents</a:t>
            </a:r>
          </a:p>
          <a:p>
            <a:pPr lvl="1">
              <a:buNone/>
            </a:pPr>
            <a:r>
              <a:rPr lang="en-US" dirty="0" smtClean="0"/>
              <a:t>reason with their children, encouraging give and take</a:t>
            </a:r>
          </a:p>
          <a:p>
            <a:pPr lvl="1">
              <a:buNone/>
            </a:pPr>
            <a:r>
              <a:rPr lang="en-GB" dirty="0" smtClean="0"/>
              <a:t>allow children increasing responsibility</a:t>
            </a:r>
          </a:p>
          <a:p>
            <a:pPr lvl="1">
              <a:buNone/>
            </a:pPr>
            <a:r>
              <a:rPr lang="en-GB" dirty="0" smtClean="0"/>
              <a:t>firm but understanding</a:t>
            </a:r>
          </a:p>
          <a:p>
            <a:pPr lvl="1">
              <a:buNone/>
            </a:pPr>
            <a:r>
              <a:rPr lang="en-US" dirty="0" smtClean="0"/>
              <a:t>set limits but also encourage independence</a:t>
            </a:r>
          </a:p>
          <a:p>
            <a:pPr lvl="1">
              <a:buNone/>
            </a:pPr>
            <a:r>
              <a:rPr lang="en-US" dirty="0" smtClean="0"/>
              <a:t>children are friendly, cooperative, self-reliant, and socially responsible</a:t>
            </a:r>
          </a:p>
          <a:p>
            <a:pPr lvl="1">
              <a:buNone/>
            </a:pPr>
            <a:r>
              <a:rPr lang="en-US" dirty="0" smtClean="0"/>
              <a:t>associated with better school achievement and better psychological</a:t>
            </a:r>
          </a:p>
          <a:p>
            <a:pPr lvl="1">
              <a:buNone/>
            </a:pPr>
            <a:r>
              <a:rPr lang="en-GB" dirty="0" smtClean="0"/>
              <a:t>adjustment to divorce</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Conformity and compliance</a:t>
            </a:r>
            <a:endParaRPr lang="en-GB" dirty="0"/>
          </a:p>
        </p:txBody>
      </p:sp>
      <p:sp>
        <p:nvSpPr>
          <p:cNvPr id="3" name="Content Placeholder 2"/>
          <p:cNvSpPr>
            <a:spLocks noGrp="1"/>
          </p:cNvSpPr>
          <p:nvPr>
            <p:ph idx="1"/>
          </p:nvPr>
        </p:nvSpPr>
        <p:spPr/>
        <p:txBody>
          <a:bodyPr>
            <a:normAutofit/>
          </a:bodyPr>
          <a:lstStyle/>
          <a:p>
            <a:r>
              <a:rPr lang="en-GB" dirty="0" smtClean="0"/>
              <a:t>When people change their behaviour or beliefs to match those of other members of group, they are said to conform</a:t>
            </a:r>
          </a:p>
          <a:p>
            <a:pPr lvl="1"/>
            <a:r>
              <a:rPr lang="en-GB" dirty="0" smtClean="0"/>
              <a:t>Conformity occurs as a result of unspoken group pressure, real or imagined</a:t>
            </a:r>
          </a:p>
          <a:p>
            <a:r>
              <a:rPr lang="en-GB" dirty="0" smtClean="0"/>
              <a:t>Compliance occurs when people adjust their behaviour because </a:t>
            </a:r>
            <a:r>
              <a:rPr lang="en-US" dirty="0" smtClean="0"/>
              <a:t>of </a:t>
            </a:r>
            <a:r>
              <a:rPr lang="en-US" dirty="0" smtClean="0"/>
              <a:t>a direct request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Why do people conform?</a:t>
            </a:r>
            <a:endParaRPr lang="en-GB" dirty="0"/>
          </a:p>
        </p:txBody>
      </p:sp>
      <p:sp>
        <p:nvSpPr>
          <p:cNvPr id="3" name="Content Placeholder 2"/>
          <p:cNvSpPr>
            <a:spLocks noGrp="1"/>
          </p:cNvSpPr>
          <p:nvPr>
            <p:ph idx="1"/>
          </p:nvPr>
        </p:nvSpPr>
        <p:spPr/>
        <p:txBody>
          <a:bodyPr>
            <a:normAutofit/>
          </a:bodyPr>
          <a:lstStyle/>
          <a:p>
            <a:r>
              <a:rPr lang="en-US" b="1" dirty="0" smtClean="0"/>
              <a:t>Public conformity </a:t>
            </a:r>
          </a:p>
          <a:p>
            <a:pPr lvl="1"/>
            <a:r>
              <a:rPr lang="en-US" dirty="0" smtClean="0"/>
              <a:t>people will behave in a certain way because it is the socially desirable thing to do, even if they have doubts</a:t>
            </a:r>
          </a:p>
          <a:p>
            <a:r>
              <a:rPr lang="en-US" b="1" dirty="0" smtClean="0"/>
              <a:t>Private acceptance </a:t>
            </a:r>
          </a:p>
          <a:p>
            <a:pPr lvl="1"/>
            <a:r>
              <a:rPr lang="en-US" dirty="0" smtClean="0"/>
              <a:t>proposes that people will change their minds under the group </a:t>
            </a:r>
            <a:r>
              <a:rPr lang="en-GB" dirty="0" smtClean="0"/>
              <a:t>expectation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When do people conform?</a:t>
            </a:r>
            <a:endParaRPr lang="en-GB" dirty="0"/>
          </a:p>
        </p:txBody>
      </p:sp>
      <p:sp>
        <p:nvSpPr>
          <p:cNvPr id="3" name="Content Placeholder 2"/>
          <p:cNvSpPr>
            <a:spLocks noGrp="1"/>
          </p:cNvSpPr>
          <p:nvPr>
            <p:ph idx="1"/>
          </p:nvPr>
        </p:nvSpPr>
        <p:spPr/>
        <p:txBody>
          <a:bodyPr>
            <a:noAutofit/>
          </a:bodyPr>
          <a:lstStyle/>
          <a:p>
            <a:r>
              <a:rPr lang="en-US" sz="1800" b="1" dirty="0" smtClean="0"/>
              <a:t>Ambiguity of the situation</a:t>
            </a:r>
          </a:p>
          <a:p>
            <a:pPr>
              <a:buNone/>
            </a:pPr>
            <a:r>
              <a:rPr lang="en-US" sz="1800" dirty="0" smtClean="0"/>
              <a:t>	as the physical reality of a situation becomes less certain, people rely more and more on other’s opinions, and conformity to a group norm becomes increasingly likely (e.g. people staring at the top of a building become convinced that there is something to be seen, and persuade </a:t>
            </a:r>
            <a:r>
              <a:rPr lang="en-GB" sz="1800" dirty="0" smtClean="0"/>
              <a:t>others so)</a:t>
            </a:r>
          </a:p>
          <a:p>
            <a:endParaRPr lang="en-US" sz="1800" dirty="0" smtClean="0"/>
          </a:p>
          <a:p>
            <a:r>
              <a:rPr lang="en-US" sz="1800" dirty="0" smtClean="0"/>
              <a:t>U</a:t>
            </a:r>
            <a:r>
              <a:rPr lang="en-US" sz="1800" b="1" dirty="0" smtClean="0"/>
              <a:t>nanimity and Size of the Majority</a:t>
            </a:r>
          </a:p>
          <a:p>
            <a:pPr lvl="1">
              <a:buNone/>
            </a:pPr>
            <a:r>
              <a:rPr lang="en-US" sz="1800" dirty="0" smtClean="0"/>
              <a:t>	people experience great pressure to conform as long as the majority is </a:t>
            </a:r>
            <a:r>
              <a:rPr lang="en-GB" sz="1800" dirty="0" smtClean="0"/>
              <a:t>unanimous</a:t>
            </a:r>
          </a:p>
          <a:p>
            <a:pPr lvl="1">
              <a:buNone/>
            </a:pPr>
            <a:r>
              <a:rPr lang="en-US" sz="1800" dirty="0" smtClean="0"/>
              <a:t>	once unanimity is broken, conformity drops greatly</a:t>
            </a:r>
          </a:p>
          <a:p>
            <a:r>
              <a:rPr lang="en-GB" sz="1800" b="1" dirty="0" smtClean="0"/>
              <a:t>Social impact theory</a:t>
            </a:r>
          </a:p>
          <a:p>
            <a:pPr lvl="1">
              <a:buNone/>
            </a:pPr>
            <a:r>
              <a:rPr lang="en-US" sz="1800" dirty="0" smtClean="0"/>
              <a:t>	holds that a group’s impact on an individual depends not only on the group size, but also on how important and close the group is to the person</a:t>
            </a:r>
          </a:p>
          <a:p>
            <a:r>
              <a:rPr lang="en-GB" sz="1800" b="1" dirty="0" smtClean="0"/>
              <a:t>Gender</a:t>
            </a:r>
          </a:p>
          <a:p>
            <a:pPr lvl="1">
              <a:buNone/>
            </a:pPr>
            <a:r>
              <a:rPr lang="en-US" sz="1800" dirty="0" smtClean="0"/>
              <a:t>	no difference exists, despite initial </a:t>
            </a:r>
            <a:r>
              <a:rPr lang="en-US" sz="1800" dirty="0" smtClean="0"/>
              <a:t>experimental </a:t>
            </a:r>
            <a:r>
              <a:rPr lang="en-US" sz="1800" dirty="0" smtClean="0"/>
              <a:t>finding that women </a:t>
            </a:r>
            <a:r>
              <a:rPr lang="en-GB" sz="1800" dirty="0" smtClean="0"/>
              <a:t>conform more than men</a:t>
            </a:r>
          </a:p>
          <a:p>
            <a:pPr>
              <a:buNone/>
            </a:pPr>
            <a:endParaRPr lang="en-GB"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Inducing compliance</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Foot-in-the-door technique </a:t>
            </a:r>
            <a:r>
              <a:rPr lang="en-GB" dirty="0" smtClean="0"/>
              <a:t>consists of getting people to agree to small requests and then working up to larger ones</a:t>
            </a:r>
          </a:p>
          <a:p>
            <a:r>
              <a:rPr lang="en-GB" b="1" dirty="0" smtClean="0"/>
              <a:t>Door-in-the-face procedure begins with a request for a favour that is likely to be </a:t>
            </a:r>
            <a:r>
              <a:rPr lang="en-GB" dirty="0" smtClean="0"/>
              <a:t>denied - the person making the request then substitutes a lesser request, which was what they really wanted anyway</a:t>
            </a:r>
          </a:p>
          <a:p>
            <a:r>
              <a:rPr lang="en-GB" dirty="0" smtClean="0"/>
              <a:t>The </a:t>
            </a:r>
            <a:r>
              <a:rPr lang="en-GB" b="1" dirty="0" smtClean="0"/>
              <a:t>low-ball approach </a:t>
            </a:r>
            <a:r>
              <a:rPr lang="en-GB" dirty="0" smtClean="0"/>
              <a:t>involves getting someone to make a commitment (usually oral) and then increase the cost of fulfilling it, often because of an </a:t>
            </a:r>
            <a:r>
              <a:rPr lang="en-US" dirty="0" smtClean="0"/>
              <a:t>‘error’</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Obedience</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Obedience is the behaviour change that comes in response to a </a:t>
            </a:r>
            <a:r>
              <a:rPr lang="en-GB" i="1" dirty="0" smtClean="0"/>
              <a:t>demand from an authority figure</a:t>
            </a:r>
          </a:p>
          <a:p>
            <a:r>
              <a:rPr lang="en-GB" dirty="0" smtClean="0"/>
              <a:t>Factors </a:t>
            </a:r>
            <a:r>
              <a:rPr lang="en-GB" dirty="0" smtClean="0"/>
              <a:t>affecting obedience</a:t>
            </a:r>
          </a:p>
          <a:p>
            <a:pPr lvl="1"/>
            <a:r>
              <a:rPr lang="en-GB" dirty="0" smtClean="0"/>
              <a:t>Prestige</a:t>
            </a:r>
          </a:p>
          <a:p>
            <a:pPr lvl="2"/>
            <a:r>
              <a:rPr lang="en-GB" dirty="0" smtClean="0"/>
              <a:t>obedience declines to a small extent when the status of the authority figure declines</a:t>
            </a:r>
          </a:p>
          <a:p>
            <a:pPr lvl="1"/>
            <a:r>
              <a:rPr lang="en-GB" sz="2300" b="1" dirty="0" smtClean="0"/>
              <a:t>Presence of others who disobey</a:t>
            </a:r>
          </a:p>
          <a:p>
            <a:pPr lvl="2"/>
            <a:r>
              <a:rPr lang="en-GB" sz="2100" b="1" dirty="0" smtClean="0"/>
              <a:t> </a:t>
            </a:r>
            <a:r>
              <a:rPr lang="en-GB" sz="2100" dirty="0" smtClean="0"/>
              <a:t>the presence of others who disobey appears to be the most powerful</a:t>
            </a:r>
          </a:p>
          <a:p>
            <a:r>
              <a:rPr lang="en-GB" dirty="0" smtClean="0"/>
              <a:t>Factors reducing </a:t>
            </a:r>
            <a:r>
              <a:rPr lang="en-GB" dirty="0" smtClean="0"/>
              <a:t>obedience</a:t>
            </a:r>
          </a:p>
          <a:p>
            <a:pPr lvl="1"/>
            <a:r>
              <a:rPr lang="en-GB" dirty="0" smtClean="0"/>
              <a:t>Personality </a:t>
            </a:r>
            <a:r>
              <a:rPr lang="en-GB" dirty="0" smtClean="0"/>
              <a:t>characteristics </a:t>
            </a:r>
          </a:p>
          <a:p>
            <a:pPr lvl="2"/>
            <a:r>
              <a:rPr lang="en-US" dirty="0" smtClean="0"/>
              <a:t>people </a:t>
            </a:r>
            <a:r>
              <a:rPr lang="en-US" dirty="0" smtClean="0"/>
              <a:t>high in </a:t>
            </a:r>
            <a:r>
              <a:rPr lang="en-US" i="1" dirty="0" smtClean="0"/>
              <a:t>authoritarianism are more likely than others to comply </a:t>
            </a:r>
            <a:r>
              <a:rPr lang="en-US" i="1" dirty="0" smtClean="0"/>
              <a:t> </a:t>
            </a:r>
          </a:p>
          <a:p>
            <a:pPr lvl="2"/>
            <a:r>
              <a:rPr lang="en-US" i="1" dirty="0" smtClean="0"/>
              <a:t>t</a:t>
            </a:r>
            <a:r>
              <a:rPr lang="en-US" dirty="0" smtClean="0"/>
              <a:t>he </a:t>
            </a:r>
            <a:r>
              <a:rPr lang="en-US" dirty="0" smtClean="0"/>
              <a:t>same tends to be true for people with an external </a:t>
            </a:r>
            <a:r>
              <a:rPr lang="en-US" i="1" dirty="0" smtClean="0"/>
              <a:t>locus of control</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Process of socialisation</a:t>
            </a:r>
          </a:p>
          <a:p>
            <a:pPr>
              <a:buNone/>
            </a:pPr>
            <a:r>
              <a:rPr lang="en-GB" dirty="0" smtClean="0"/>
              <a:t>	</a:t>
            </a:r>
            <a:r>
              <a:rPr lang="en-GB" dirty="0" smtClean="0">
                <a:hlinkClick r:id="rId2"/>
              </a:rPr>
              <a:t>http://anthro.palomar.edu/social/default.htm</a:t>
            </a:r>
            <a:endParaRPr lang="en-GB" dirty="0" smtClean="0"/>
          </a:p>
          <a:p>
            <a:pPr>
              <a:buNone/>
            </a:pPr>
            <a:endParaRPr lang="en-GB" dirty="0" smtClean="0"/>
          </a:p>
          <a:p>
            <a:pPr>
              <a:buNone/>
            </a:pPr>
            <a:r>
              <a:rPr lang="en-GB" dirty="0" smtClean="0"/>
              <a:t>Further reading </a:t>
            </a:r>
          </a:p>
          <a:p>
            <a:r>
              <a:rPr lang="en-GB" dirty="0" smtClean="0"/>
              <a:t>Human development </a:t>
            </a:r>
          </a:p>
          <a:p>
            <a:pPr>
              <a:buNone/>
            </a:pPr>
            <a:r>
              <a:rPr lang="en-GB" dirty="0" smtClean="0"/>
              <a:t>		psychosocial stages (Erik Erikson), </a:t>
            </a:r>
          </a:p>
          <a:p>
            <a:pPr>
              <a:buNone/>
            </a:pPr>
            <a:r>
              <a:rPr lang="en-GB" dirty="0" smtClean="0"/>
              <a:t>		attachment 	theories (John </a:t>
            </a:r>
            <a:r>
              <a:rPr lang="en-GB" dirty="0" err="1" smtClean="0"/>
              <a:t>Bowlby</a:t>
            </a:r>
            <a:r>
              <a:rPr lang="en-GB" dirty="0" smtClean="0"/>
              <a:t>)</a:t>
            </a:r>
          </a:p>
          <a:p>
            <a:pPr>
              <a:buNone/>
            </a:pPr>
            <a:r>
              <a:rPr lang="en-GB" dirty="0" smtClean="0"/>
              <a:t>		moral development (Kohlberg)</a:t>
            </a:r>
          </a:p>
          <a:p>
            <a:r>
              <a:rPr lang="en-GB" dirty="0" smtClean="0"/>
              <a:t>Gender identity and gender behaviour</a:t>
            </a:r>
          </a:p>
          <a:p>
            <a:r>
              <a:rPr lang="en-GB" dirty="0" smtClean="0"/>
              <a:t>Adolescence</a:t>
            </a:r>
          </a:p>
          <a:p>
            <a:r>
              <a:rPr lang="en-GB" dirty="0" smtClean="0"/>
              <a:t>Identity of self and personal development</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a:t>
            </a:r>
            <a:endParaRPr lang="en-GB" dirty="0"/>
          </a:p>
        </p:txBody>
      </p:sp>
      <p:sp>
        <p:nvSpPr>
          <p:cNvPr id="3" name="Content Placeholder 2"/>
          <p:cNvSpPr>
            <a:spLocks noGrp="1"/>
          </p:cNvSpPr>
          <p:nvPr>
            <p:ph idx="1"/>
          </p:nvPr>
        </p:nvSpPr>
        <p:spPr/>
        <p:txBody>
          <a:bodyPr/>
          <a:lstStyle/>
          <a:p>
            <a:r>
              <a:rPr lang="en-GB" dirty="0" smtClean="0"/>
              <a:t>How does socialisation affect illness behaviour in your community?</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learnt during socialisation?</a:t>
            </a:r>
            <a:endParaRPr lang="en-GB" dirty="0"/>
          </a:p>
        </p:txBody>
      </p:sp>
      <p:sp>
        <p:nvSpPr>
          <p:cNvPr id="3" name="Content Placeholder 2"/>
          <p:cNvSpPr>
            <a:spLocks noGrp="1"/>
          </p:cNvSpPr>
          <p:nvPr>
            <p:ph idx="1"/>
          </p:nvPr>
        </p:nvSpPr>
        <p:spPr/>
        <p:txBody>
          <a:bodyPr>
            <a:normAutofit lnSpcReduction="10000"/>
          </a:bodyPr>
          <a:lstStyle/>
          <a:p>
            <a:r>
              <a:rPr lang="en-US" dirty="0" smtClean="0"/>
              <a:t>Children learn two broad categories of things during the socialization process.  </a:t>
            </a:r>
          </a:p>
          <a:p>
            <a:pPr lvl="1"/>
            <a:r>
              <a:rPr lang="en-US" dirty="0" smtClean="0"/>
              <a:t>the common practices and institutions of a culture, including its language, style of dress, what is considered edible, the expected roles of mothers, fathers, teachers, etc. These are readily observable by outsiders  </a:t>
            </a:r>
          </a:p>
          <a:p>
            <a:pPr lvl="1"/>
            <a:r>
              <a:rPr lang="en-US" dirty="0" smtClean="0"/>
              <a:t>a </a:t>
            </a:r>
            <a:r>
              <a:rPr lang="en-US" b="1" dirty="0" smtClean="0"/>
              <a:t>world-view</a:t>
            </a:r>
            <a:r>
              <a:rPr lang="en-US" dirty="0" smtClean="0"/>
              <a:t>.  This is the complex of motivations, perceptions, and beliefs that we internalize and that strongly affect how we interact with other people and things in nature.  </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Small and large-scale societies</a:t>
            </a:r>
            <a:endParaRPr lang="en-GB" dirty="0"/>
          </a:p>
        </p:txBody>
      </p:sp>
      <p:sp>
        <p:nvSpPr>
          <p:cNvPr id="3" name="Content Placeholder 2"/>
          <p:cNvSpPr>
            <a:spLocks noGrp="1"/>
          </p:cNvSpPr>
          <p:nvPr>
            <p:ph idx="1"/>
          </p:nvPr>
        </p:nvSpPr>
        <p:spPr/>
        <p:txBody>
          <a:bodyPr/>
          <a:lstStyle/>
          <a:p>
            <a:r>
              <a:rPr lang="en-US" dirty="0" smtClean="0"/>
              <a:t>In small-scale societies, most people share essentially the same world-view because they are socialized in much the same way. </a:t>
            </a:r>
          </a:p>
          <a:p>
            <a:r>
              <a:rPr lang="en-US" dirty="0" smtClean="0"/>
              <a:t>In complex large-scale societies, however, there often is a large amount of variation in world-views.  These societies often are culturally heterogeneous and have major differences in socialization practices.</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of socialisation </a:t>
            </a:r>
            <a:endParaRPr lang="en-GB" dirty="0"/>
          </a:p>
        </p:txBody>
      </p:sp>
      <p:sp>
        <p:nvSpPr>
          <p:cNvPr id="3" name="Content Placeholder 2"/>
          <p:cNvSpPr>
            <a:spLocks noGrp="1"/>
          </p:cNvSpPr>
          <p:nvPr>
            <p:ph idx="1"/>
          </p:nvPr>
        </p:nvSpPr>
        <p:spPr/>
        <p:txBody>
          <a:bodyPr>
            <a:normAutofit fontScale="77500" lnSpcReduction="20000"/>
          </a:bodyPr>
          <a:lstStyle/>
          <a:p>
            <a:r>
              <a:rPr lang="af-ZA" dirty="0" smtClean="0"/>
              <a:t>Helps in the development of individuals who can participate and function within their societies, as well as for ensuring that a society's cultural features will be carried on through new generations. </a:t>
            </a:r>
          </a:p>
          <a:p>
            <a:r>
              <a:rPr lang="af-ZA" dirty="0" smtClean="0"/>
              <a:t>Enables members of a society to interact with one another and so pass on skills, values, beliefs, knowledge, and modes of behaviour pertaining to that society.</a:t>
            </a:r>
          </a:p>
          <a:p>
            <a:r>
              <a:rPr lang="af-ZA" dirty="0" smtClean="0"/>
              <a:t>It prepares the individual for the roles he is to play, providing him with the necessary repertoire of habits, beliefs, and values, the appropriate patterns of emotional response and the modes of perception, the requisite skills and knowledge. </a:t>
            </a:r>
            <a:endParaRPr lang="af-ZA" dirty="0" smtClean="0"/>
          </a:p>
          <a:p>
            <a:r>
              <a:rPr lang="af-ZA" dirty="0" smtClean="0"/>
              <a:t>Socialisation </a:t>
            </a:r>
            <a:r>
              <a:rPr lang="af-ZA" dirty="0" smtClean="0"/>
              <a:t>helps the individual to face realities of life, and to appreciate his </a:t>
            </a:r>
            <a:r>
              <a:rPr lang="af-ZA" dirty="0" smtClean="0"/>
              <a:t>cultural </a:t>
            </a:r>
            <a:r>
              <a:rPr lang="af-ZA" dirty="0" smtClean="0"/>
              <a:t>practices. </a:t>
            </a:r>
          </a:p>
          <a:p>
            <a:endParaRPr lang="af-ZA"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does socialisation end?</a:t>
            </a:r>
            <a:endParaRPr lang="en-GB" dirty="0"/>
          </a:p>
        </p:txBody>
      </p:sp>
      <p:sp>
        <p:nvSpPr>
          <p:cNvPr id="3" name="Content Placeholder 2"/>
          <p:cNvSpPr>
            <a:spLocks noGrp="1"/>
          </p:cNvSpPr>
          <p:nvPr>
            <p:ph idx="1"/>
          </p:nvPr>
        </p:nvSpPr>
        <p:spPr/>
        <p:txBody>
          <a:bodyPr>
            <a:normAutofit lnSpcReduction="10000"/>
          </a:bodyPr>
          <a:lstStyle/>
          <a:p>
            <a:r>
              <a:rPr lang="af-ZA" dirty="0" smtClean="0"/>
              <a:t>Socialization does not stop when childhood ends</a:t>
            </a:r>
          </a:p>
          <a:p>
            <a:r>
              <a:rPr lang="af-ZA" dirty="0" smtClean="0"/>
              <a:t>Socialization continues in adulthood. It can be considered as a form of specialised education.</a:t>
            </a:r>
          </a:p>
          <a:p>
            <a:r>
              <a:rPr lang="af-ZA" dirty="0" smtClean="0"/>
              <a:t> Johnson (1961), for example, wrote about the importance of inculcating members of the US Coastguard with a set of values to do with responding to commands and acting in unison without question.</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Forms of socialisation</a:t>
            </a:r>
            <a:endParaRPr lang="en-GB" dirty="0"/>
          </a:p>
        </p:txBody>
      </p:sp>
      <p:sp>
        <p:nvSpPr>
          <p:cNvPr id="3" name="Content Placeholder 2"/>
          <p:cNvSpPr>
            <a:spLocks noGrp="1"/>
          </p:cNvSpPr>
          <p:nvPr>
            <p:ph idx="1"/>
          </p:nvPr>
        </p:nvSpPr>
        <p:spPr/>
        <p:txBody>
          <a:bodyPr>
            <a:normAutofit/>
          </a:bodyPr>
          <a:lstStyle/>
          <a:p>
            <a:pPr lvl="0"/>
            <a:r>
              <a:rPr lang="af-ZA" dirty="0" smtClean="0"/>
              <a:t>Primary socialization </a:t>
            </a:r>
          </a:p>
          <a:p>
            <a:pPr lvl="0"/>
            <a:r>
              <a:rPr lang="af-ZA" dirty="0" smtClean="0"/>
              <a:t>Secondary socialization </a:t>
            </a:r>
          </a:p>
          <a:p>
            <a:pPr lvl="0"/>
            <a:r>
              <a:rPr lang="af-ZA" dirty="0" smtClean="0"/>
              <a:t>Reverse socialization </a:t>
            </a:r>
          </a:p>
          <a:p>
            <a:pPr lvl="0"/>
            <a:r>
              <a:rPr lang="af-ZA" dirty="0" smtClean="0"/>
              <a:t>Developmental socialization </a:t>
            </a:r>
          </a:p>
          <a:p>
            <a:pPr lvl="0"/>
            <a:r>
              <a:rPr lang="af-ZA" dirty="0" smtClean="0"/>
              <a:t>Anticipatory socialization</a:t>
            </a:r>
          </a:p>
          <a:p>
            <a:pPr lvl="0"/>
            <a:r>
              <a:rPr lang="af-ZA" dirty="0" smtClean="0"/>
              <a:t>Resocialisation</a:t>
            </a:r>
          </a:p>
          <a:p>
            <a:pPr lvl="0"/>
            <a:r>
              <a:rPr lang="af-ZA" dirty="0" smtClean="0"/>
              <a:t>Racial Socialization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Process of socialisation</a:t>
            </a:r>
            <a:endParaRPr lang="en-GB" dirty="0"/>
          </a:p>
        </p:txBody>
      </p:sp>
      <p:sp>
        <p:nvSpPr>
          <p:cNvPr id="3" name="Content Placeholder 2"/>
          <p:cNvSpPr>
            <a:spLocks noGrp="1"/>
          </p:cNvSpPr>
          <p:nvPr>
            <p:ph idx="1"/>
          </p:nvPr>
        </p:nvSpPr>
        <p:spPr/>
        <p:txBody>
          <a:bodyPr>
            <a:normAutofit/>
          </a:bodyPr>
          <a:lstStyle/>
          <a:p>
            <a:r>
              <a:rPr lang="af-ZA" b="1" dirty="0" smtClean="0"/>
              <a:t>Primary socialization</a:t>
            </a:r>
            <a:r>
              <a:rPr lang="af-ZA" dirty="0" smtClean="0"/>
              <a:t> Primary socialization occurs when a child learns the attitudes, values, and actions appropriate to individuals as members of a particular culture.</a:t>
            </a:r>
          </a:p>
          <a:p>
            <a:pPr lvl="1"/>
            <a:r>
              <a:rPr lang="af-ZA" dirty="0" smtClean="0"/>
              <a:t>For example if a child saw his/her mother expressing a discriminatory opinion about a minority group, then that child may think this behavior is acceptable and could continue to have this opinion about minority groups.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 of socialisation …</a:t>
            </a:r>
            <a:endParaRPr lang="en-GB" dirty="0"/>
          </a:p>
        </p:txBody>
      </p:sp>
      <p:sp>
        <p:nvSpPr>
          <p:cNvPr id="3" name="Content Placeholder 2"/>
          <p:cNvSpPr>
            <a:spLocks noGrp="1"/>
          </p:cNvSpPr>
          <p:nvPr>
            <p:ph idx="1"/>
          </p:nvPr>
        </p:nvSpPr>
        <p:spPr/>
        <p:txBody>
          <a:bodyPr/>
          <a:lstStyle/>
          <a:p>
            <a:r>
              <a:rPr lang="af-ZA" b="1" dirty="0" smtClean="0"/>
              <a:t>Secondary socialization r</a:t>
            </a:r>
            <a:r>
              <a:rPr lang="af-ZA" dirty="0" smtClean="0"/>
              <a:t>efers to the process of learning what is appropriate behavior as a member of a smaller group within the larger society. </a:t>
            </a:r>
          </a:p>
          <a:p>
            <a:pPr lvl="1"/>
            <a:r>
              <a:rPr lang="af-ZA" dirty="0" smtClean="0"/>
              <a:t>It is usually associated with teenagers and adults, and involves smaller changes than those occurring in primary socialization. eg. entering a new profession, relocating to a new environment or society.</a:t>
            </a: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881</TotalTime>
  <Words>1314</Words>
  <Application>Microsoft Office PowerPoint</Application>
  <PresentationFormat>On-screen Show (4:3)</PresentationFormat>
  <Paragraphs>196</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Metro</vt:lpstr>
      <vt:lpstr>Process  of socialization  </vt:lpstr>
      <vt:lpstr>Definition of socialisation  </vt:lpstr>
      <vt:lpstr>What is learnt during socialisation?</vt:lpstr>
      <vt:lpstr>Small and large-scale societies</vt:lpstr>
      <vt:lpstr>Functions of socialisation </vt:lpstr>
      <vt:lpstr>When does socialisation end?</vt:lpstr>
      <vt:lpstr>Forms of socialisation</vt:lpstr>
      <vt:lpstr>Process of socialisation</vt:lpstr>
      <vt:lpstr>Process of socialisation …</vt:lpstr>
      <vt:lpstr>Process of socialisation …</vt:lpstr>
      <vt:lpstr>Process of socialisation …</vt:lpstr>
      <vt:lpstr>Agents of Socialization </vt:lpstr>
      <vt:lpstr>Agents of Socialization </vt:lpstr>
      <vt:lpstr>Agents of socialisation</vt:lpstr>
      <vt:lpstr>Agents of Socialization </vt:lpstr>
      <vt:lpstr>Examples of socialisation in institutions</vt:lpstr>
      <vt:lpstr>Socialisation in different settings </vt:lpstr>
      <vt:lpstr>Socialisation by parents</vt:lpstr>
      <vt:lpstr>Studies on socialisation</vt:lpstr>
      <vt:lpstr>Studies on socialisation:  Whiting findings</vt:lpstr>
      <vt:lpstr>Parenting styles in the Western communities</vt:lpstr>
      <vt:lpstr>Conformity and compliance</vt:lpstr>
      <vt:lpstr>Why do people conform?</vt:lpstr>
      <vt:lpstr>When do people conform?</vt:lpstr>
      <vt:lpstr>Inducing compliance</vt:lpstr>
      <vt:lpstr>Obedience</vt:lpstr>
      <vt:lpstr>References </vt:lpstr>
      <vt:lpstr>Discussion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of socialization  </dc:title>
  <dc:creator>Psychiatry laptop2</dc:creator>
  <cp:lastModifiedBy>Psychiatry laptop2</cp:lastModifiedBy>
  <cp:revision>62</cp:revision>
  <dcterms:created xsi:type="dcterms:W3CDTF">2009-02-03T13:12:29Z</dcterms:created>
  <dcterms:modified xsi:type="dcterms:W3CDTF">2009-02-12T03:25:39Z</dcterms:modified>
</cp:coreProperties>
</file>