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60" r:id="rId5"/>
    <p:sldId id="268" r:id="rId6"/>
    <p:sldId id="26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71" r:id="rId16"/>
    <p:sldId id="272" r:id="rId17"/>
    <p:sldId id="273" r:id="rId18"/>
    <p:sldId id="274" r:id="rId19"/>
    <p:sldId id="277" r:id="rId20"/>
    <p:sldId id="275" r:id="rId21"/>
    <p:sldId id="279" r:id="rId22"/>
    <p:sldId id="281" r:id="rId23"/>
    <p:sldId id="280" r:id="rId24"/>
    <p:sldId id="282" r:id="rId25"/>
  </p:sldIdLst>
  <p:sldSz cx="9144000" cy="6858000" type="screen4x3"/>
  <p:notesSz cx="6858000" cy="91170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6" d="100"/>
          <a:sy n="66" d="100"/>
        </p:scale>
        <p:origin x="-1272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84"/>
    </p:cViewPr>
  </p:sorterViewPr>
  <p:notesViewPr>
    <p:cSldViewPr>
      <p:cViewPr varScale="1">
        <p:scale>
          <a:sx n="61" d="100"/>
          <a:sy n="61" d="100"/>
        </p:scale>
        <p:origin x="-1746" y="-78"/>
      </p:cViewPr>
      <p:guideLst>
        <p:guide orient="horz" pos="2872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BCC352-446A-45E2-A253-CB5AD3134C63}" type="datetime1">
              <a:rPr lang="en-US"/>
              <a:pPr/>
              <a:t>7/2/2012</a:t>
            </a:fld>
            <a:endParaRPr 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/>
              <a:t>Sari Gilman Aronson, M.D.</a:t>
            </a:r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CA41796-95FF-4512-AF57-A0E93C7B66E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C2DDFD2-AFB6-4331-80A0-EF35B0E2CF43}" type="datetime1">
              <a:rPr lang="en-US"/>
              <a:pPr/>
              <a:t>7/2/2012</a:t>
            </a:fld>
            <a:endParaRPr lang="en-US"/>
          </a:p>
        </p:txBody>
      </p:sp>
      <p:sp>
        <p:nvSpPr>
          <p:cNvPr id="3379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50938" y="684213"/>
            <a:ext cx="4557712" cy="3417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30700"/>
            <a:ext cx="5029200" cy="410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/>
              <a:t>Sari Gilman Aronson, M.D.</a:t>
            </a:r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EF41DD-3446-44B3-9893-01483A7BA56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FBEA344D-E0EB-420A-BB0E-E64531FAB204}" type="datetime1">
              <a:rPr lang="en-US"/>
              <a:pPr/>
              <a:t>7/2/2012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Sari Gilman Aronson, M.D.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8586C2-67AA-4201-B134-ED36EDFC175B}" type="slidenum">
              <a:rPr lang="en-US"/>
              <a:pPr/>
              <a:t>1</a:t>
            </a:fld>
            <a:endParaRPr lang="en-US"/>
          </a:p>
        </p:txBody>
      </p:sp>
      <p:sp>
        <p:nvSpPr>
          <p:cNvPr id="49154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2FF37EDA-A63E-467E-BF05-252EC774452E}" type="datetime1">
              <a:rPr lang="en-US"/>
              <a:pPr/>
              <a:t>7/2/2012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Sari Gilman Aronson, M.D.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872444-6284-412D-8765-5C9770C22026}" type="slidenum">
              <a:rPr lang="en-US"/>
              <a:pPr/>
              <a:t>24</a:t>
            </a:fld>
            <a:endParaRPr lang="en-US"/>
          </a:p>
        </p:txBody>
      </p:sp>
      <p:sp>
        <p:nvSpPr>
          <p:cNvPr id="471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457200" y="2363788"/>
            <a:ext cx="8153400" cy="1600200"/>
            <a:chOff x="288" y="1489"/>
            <a:chExt cx="5136" cy="1008"/>
          </a:xfrm>
        </p:grpSpPr>
        <p:sp>
          <p:nvSpPr>
            <p:cNvPr id="5123" name="Arc 3"/>
            <p:cNvSpPr>
              <a:spLocks/>
            </p:cNvSpPr>
            <p:nvPr/>
          </p:nvSpPr>
          <p:spPr bwMode="invGray">
            <a:xfrm>
              <a:off x="3595" y="1489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4" name="Arc 4"/>
            <p:cNvSpPr>
              <a:spLocks/>
            </p:cNvSpPr>
            <p:nvPr/>
          </p:nvSpPr>
          <p:spPr bwMode="invGray">
            <a:xfrm>
              <a:off x="3548" y="1593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" name="Arc 5"/>
            <p:cNvSpPr>
              <a:spLocks/>
            </p:cNvSpPr>
            <p:nvPr/>
          </p:nvSpPr>
          <p:spPr bwMode="invGray">
            <a:xfrm>
              <a:off x="3521" y="1732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6" name="AutoShape 6"/>
            <p:cNvSpPr>
              <a:spLocks noChangeArrowheads="1"/>
            </p:cNvSpPr>
            <p:nvPr/>
          </p:nvSpPr>
          <p:spPr bwMode="invGray">
            <a:xfrm>
              <a:off x="288" y="1940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27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447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D45BDEB-D75A-406F-B31A-0D5C848EA5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8118B1-4EE7-4D0F-80C4-C3C3020825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9A5552-FF8D-4AD6-9421-4CBBF40865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0FE2D1-93A8-48FE-8853-95B5B1667A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7116C9-D36A-45D0-BA33-5BC2EF25DC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F3D64F-B51C-4B07-8E1D-3DDC9334FD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4A4EA2-8CBF-4340-AFBB-F2097CA4A9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561587-DEED-4619-94EA-3FDE6EC0BC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DBDF23-1D93-4DE5-9C72-9564C05E12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ECF2F0-AA06-4167-B34B-4D0E7C2C56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6C4CD8-760D-4183-8787-D02958F0A0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457200" y="992188"/>
            <a:ext cx="8153400" cy="1600200"/>
            <a:chOff x="288" y="625"/>
            <a:chExt cx="5136" cy="1008"/>
          </a:xfrm>
        </p:grpSpPr>
        <p:sp>
          <p:nvSpPr>
            <p:cNvPr id="4099" name="Arc 3"/>
            <p:cNvSpPr>
              <a:spLocks/>
            </p:cNvSpPr>
            <p:nvPr/>
          </p:nvSpPr>
          <p:spPr bwMode="invGray">
            <a:xfrm>
              <a:off x="3595" y="625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0" name="Arc 4"/>
            <p:cNvSpPr>
              <a:spLocks/>
            </p:cNvSpPr>
            <p:nvPr/>
          </p:nvSpPr>
          <p:spPr bwMode="invGray">
            <a:xfrm>
              <a:off x="3548" y="729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1" name="Arc 5"/>
            <p:cNvSpPr>
              <a:spLocks/>
            </p:cNvSpPr>
            <p:nvPr/>
          </p:nvSpPr>
          <p:spPr bwMode="invGray">
            <a:xfrm>
              <a:off x="3521" y="868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2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0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fld id="{B20CDA60-9D8E-4E52-B8C8-5D7513DA9BEC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2pPr>
      <a:lvl3pPr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3pPr>
      <a:lvl4pPr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4pPr>
      <a:lvl5pPr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687DDA6D-7E68-4395-8463-AE793667032A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Key Psychiatric Aspects of AIDS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Sari Gilman Aronson, M.D. 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0B92E-0E37-4543-9B15-120F4B7C890A}" type="slidenum">
              <a:rPr lang="en-US"/>
              <a:pPr/>
              <a:t>10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Depression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Not a normative response to seroconversion or to living with HIV</a:t>
            </a:r>
          </a:p>
          <a:p>
            <a:pPr>
              <a:lnSpc>
                <a:spcPct val="90000"/>
              </a:lnSpc>
            </a:pPr>
            <a:r>
              <a:rPr lang="en-US" sz="2800"/>
              <a:t>Prior depression is a robust risk factor for development of depression during the course of HIV</a:t>
            </a:r>
          </a:p>
          <a:p>
            <a:pPr>
              <a:lnSpc>
                <a:spcPct val="90000"/>
              </a:lnSpc>
            </a:pPr>
            <a:r>
              <a:rPr lang="en-US" sz="2800"/>
              <a:t>Early episodes of depression usually reflect a premorbid mood disorder</a:t>
            </a:r>
          </a:p>
          <a:p>
            <a:pPr>
              <a:lnSpc>
                <a:spcPct val="90000"/>
              </a:lnSpc>
            </a:pPr>
            <a:r>
              <a:rPr lang="en-US" sz="2800"/>
              <a:t>Prevalence is 4-22% in HIV-positive men and 2-18% HIV-positive women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0FAE-BC04-414E-BC3F-C4CBD101D938}" type="slidenum">
              <a:rPr lang="en-US"/>
              <a:pPr/>
              <a:t>11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Depression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Rates of depression increase to about 25% in later symptomatic stages of AIDS (when complex immune dysregulation is present)</a:t>
            </a:r>
          </a:p>
          <a:p>
            <a:r>
              <a:rPr lang="en-US"/>
              <a:t>Not necessarily associated with HIV dementia </a:t>
            </a:r>
          </a:p>
          <a:p>
            <a:r>
              <a:rPr lang="en-US"/>
              <a:t>May reflect psychoactive effects of immune compounds on brain function</a:t>
            </a:r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05E8B-47DC-460E-9252-8BF05ACCBD19}" type="slidenum">
              <a:rPr lang="en-US"/>
              <a:pPr/>
              <a:t>12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Consequences of Depression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Mental anguish, impaired quality of life, comorbid substance use disorders, suicide</a:t>
            </a:r>
          </a:p>
          <a:p>
            <a:r>
              <a:rPr lang="en-US" sz="2800"/>
              <a:t>Continued risk behaviors for transmission of HIV</a:t>
            </a:r>
          </a:p>
          <a:p>
            <a:r>
              <a:rPr lang="en-US" sz="2800"/>
              <a:t>Predictor of poor adherence to HIV treatment regimen</a:t>
            </a:r>
          </a:p>
          <a:p>
            <a:r>
              <a:rPr lang="en-US" sz="2800"/>
              <a:t>Depression, independent of the severity of illness, predicts death in medically ill patients</a:t>
            </a:r>
          </a:p>
          <a:p>
            <a:pPr>
              <a:buFontTx/>
              <a:buNone/>
            </a:pPr>
            <a:endParaRPr lang="en-US" sz="28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2718-7397-4611-9AB1-BA6958F839F4}" type="slidenum">
              <a:rPr lang="en-US"/>
              <a:pPr/>
              <a:t>13</a:t>
            </a:fld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Is It Depression or Grief? 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Grieving patients do not feel worthless, guilty, or suicidal (they may have a passive wish for death)</a:t>
            </a:r>
          </a:p>
          <a:p>
            <a:r>
              <a:rPr lang="en-US" sz="2800"/>
              <a:t>Grieving patients usually retain the capacity for pleasure</a:t>
            </a:r>
          </a:p>
          <a:p>
            <a:r>
              <a:rPr lang="en-US" sz="2800"/>
              <a:t>Grief comes in waves rather than being more constant and unremitting</a:t>
            </a:r>
          </a:p>
          <a:p>
            <a:r>
              <a:rPr lang="en-US" sz="2800"/>
              <a:t>Grieving patients can look forward to the future</a:t>
            </a:r>
          </a:p>
          <a:p>
            <a:pPr>
              <a:buFontTx/>
              <a:buNone/>
            </a:pPr>
            <a:endParaRPr lang="en-US" sz="2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5AA1A117-0191-4A9D-8C90-8530FC67F6C3}" type="slidenum">
              <a:rPr lang="en-US"/>
              <a:pPr/>
              <a:t>14</a:t>
            </a:fld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Diagnosis of Depression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Single Question Screening Tool:</a:t>
            </a:r>
          </a:p>
          <a:p>
            <a:r>
              <a:rPr lang="en-US"/>
              <a:t>Are you depressed?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D23DB-C0AA-4ABC-9687-4F0D9E3D21A2}" type="slidenum">
              <a:rPr lang="en-US"/>
              <a:pPr/>
              <a:t>15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Diagnosis of Depression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r>
              <a:rPr lang="en-US"/>
              <a:t>Two Question Screening Tool: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During the past month, have you felt down, depressed or hopeless?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During the past month, have you noticed that you have little interest or find little pleasure in doing things?</a:t>
            </a:r>
          </a:p>
          <a:p>
            <a:pPr marL="609600" indent="-609600"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7B47-9BBE-46CF-A9E2-2310766662B8}" type="slidenum">
              <a:rPr lang="en-US"/>
              <a:pPr/>
              <a:t>16</a:t>
            </a:fld>
            <a:endParaRPr 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Diagnosis of Depression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Psychological symptoms: dysphoria, depressed mood, sadness, tearfulness, irritability, lack of pleasure, hopelessness, helplessness, worthlessness, social withdrawal, guilt, suicidal ideation</a:t>
            </a:r>
          </a:p>
          <a:p>
            <a:pPr>
              <a:lnSpc>
                <a:spcPct val="90000"/>
              </a:lnSpc>
            </a:pPr>
            <a:r>
              <a:rPr lang="en-US" sz="2800"/>
              <a:t>Other indicators: intractable pain, excessive somatic preoccupation, disproportionate disability, poor cooperation or refusal of treatment</a:t>
            </a:r>
          </a:p>
          <a:p>
            <a:pPr>
              <a:lnSpc>
                <a:spcPct val="90000"/>
              </a:lnSpc>
            </a:pPr>
            <a:r>
              <a:rPr lang="en-US" sz="2800"/>
              <a:t>Physician indicators: feelings of hopelessness, aversion, or lack of interest about the patient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60E8C-C30D-4ACE-8E38-E57F3252701D}" type="slidenum">
              <a:rPr lang="en-US"/>
              <a:pPr/>
              <a:t>17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Treatment of Depression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16 weeks of Interpersonal Psychotherapy was as effective as Supportive Psychotherapy and imiprimine</a:t>
            </a:r>
          </a:p>
          <a:p>
            <a:pPr>
              <a:lnSpc>
                <a:spcPct val="90000"/>
              </a:lnSpc>
            </a:pPr>
            <a:r>
              <a:rPr lang="en-US" sz="2800"/>
              <a:t>Antidepressant treatment improves symptoms in 70-80% patients with uncomplicated depression and 40-50% patients with depression complicated by psychiatric comorbidity and advanced AIDS (Lyketsos et al. 2001)</a:t>
            </a:r>
          </a:p>
          <a:p>
            <a:pPr>
              <a:lnSpc>
                <a:spcPct val="90000"/>
              </a:lnSpc>
            </a:pPr>
            <a:r>
              <a:rPr lang="en-US" sz="2800"/>
              <a:t>SSRIs and bupropion better tolerated than tricyclic antidepressants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19818-E90F-4C64-A838-52D6F22E2E01}" type="slidenum">
              <a:rPr lang="en-US"/>
              <a:pPr/>
              <a:t>18</a:t>
            </a:fld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Treatment of Depression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Aggressively treat HIV infection, other underlying medical conditions, substance use disorders</a:t>
            </a:r>
          </a:p>
          <a:p>
            <a:pPr>
              <a:lnSpc>
                <a:spcPct val="90000"/>
              </a:lnSpc>
            </a:pPr>
            <a:r>
              <a:rPr lang="en-US"/>
              <a:t>Select an antidepressant that has minimal drug-drug interactions and medication side effects</a:t>
            </a:r>
          </a:p>
          <a:p>
            <a:pPr>
              <a:lnSpc>
                <a:spcPct val="90000"/>
              </a:lnSpc>
            </a:pPr>
            <a:r>
              <a:rPr lang="en-US"/>
              <a:t>Adherence to psychiatric care predicts better outcome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9578-7CE2-45C0-9C11-1E602D3ADEDE}" type="slidenum">
              <a:rPr lang="en-US"/>
              <a:pPr/>
              <a:t>19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Treatment of Depression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SSRI metabolism, especially fluoxetine, can be inhibited by ritonavir, indinavir, and grapefruit juice</a:t>
            </a:r>
          </a:p>
          <a:p>
            <a:r>
              <a:rPr lang="en-US" sz="2800"/>
              <a:t>Mediated by CYP2D6</a:t>
            </a:r>
          </a:p>
          <a:p>
            <a:r>
              <a:rPr lang="en-US" sz="2800"/>
              <a:t>2D6 deficiency identified in 8.5% African Americans, 5-8% Caucasians, and 2-10% Asians</a:t>
            </a:r>
          </a:p>
          <a:p>
            <a:r>
              <a:rPr lang="en-US" sz="2800"/>
              <a:t>Serotonin syndrome can result from elevated SSRI levels</a:t>
            </a:r>
          </a:p>
          <a:p>
            <a:endParaRPr lang="en-US"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913A4-1BA9-484A-9A3F-86659D01918F}" type="slidenum">
              <a:rPr lang="en-US"/>
              <a:pPr/>
              <a:t>2</a:t>
            </a:fld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HIV And The Nervous System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Readily enters the brain through macrophages</a:t>
            </a:r>
          </a:p>
          <a:p>
            <a:r>
              <a:rPr lang="en-US"/>
              <a:t>Leads to neuronal damage and loss </a:t>
            </a:r>
          </a:p>
          <a:p>
            <a:r>
              <a:rPr lang="en-US"/>
              <a:t>Neurobiological pathway similar to that seen in stroke and trauma</a:t>
            </a:r>
          </a:p>
          <a:p>
            <a:r>
              <a:rPr lang="en-US"/>
              <a:t>Activation of NMDA-glutamate receptors and voltage-dependent calcium channels</a:t>
            </a:r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6F9D2-D63A-4C7C-8148-984DE2748626}" type="slidenum">
              <a:rPr lang="en-US"/>
              <a:pPr/>
              <a:t>20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Treatment of Depression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Easiest SSRIs to use in this population are sertraline and citalopram</a:t>
            </a:r>
          </a:p>
          <a:p>
            <a:r>
              <a:rPr lang="en-US" sz="2800"/>
              <a:t>Mirtazapine has few drug-drug interactions but is more difficult to tolerate</a:t>
            </a:r>
          </a:p>
          <a:p>
            <a:r>
              <a:rPr lang="en-US" sz="2800"/>
              <a:t>Bupropion useful in patients with low seizure risk</a:t>
            </a:r>
          </a:p>
          <a:p>
            <a:r>
              <a:rPr lang="en-US" sz="2800"/>
              <a:t>Nortriptylline has a clinically useful therapeutic window</a:t>
            </a:r>
          </a:p>
          <a:p>
            <a:r>
              <a:rPr lang="en-US" sz="2800"/>
              <a:t>Stimulants may be used in terminally ill patients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117E9-DDC9-43CF-BDF2-1A3B4EAE4141}" type="slidenum">
              <a:rPr lang="en-US"/>
              <a:pPr/>
              <a:t>21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Anxiety disorders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Anxiety disorders are less well studied than mood disorders in this population</a:t>
            </a:r>
          </a:p>
          <a:p>
            <a:r>
              <a:rPr lang="en-US" sz="2800"/>
              <a:t>“Screening diagnoses”: 11% with panic disorder and 26% with generalized anxiety disorder in 2,864 patients with HIV (Sherbourne CD et al. 2000)</a:t>
            </a:r>
          </a:p>
          <a:p>
            <a:r>
              <a:rPr lang="en-US" sz="2800"/>
              <a:t>Important to distinguish anxiety related to an unresolved issue or problem from an anxiety disorder (treatment may differ)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86245-133D-4663-8CE8-FD0BC62FF793}" type="slidenum">
              <a:rPr lang="en-US"/>
              <a:pPr/>
              <a:t>22</a:t>
            </a:fld>
            <a:endParaRPr 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Treatment of Anxiety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An unresolved issue may give rise to anxiety until an individual faces and begins to address the problem. A referral for psychotherapy is appropriate when the problem is complex or the patient has few skills and strengths to draw upon.</a:t>
            </a:r>
          </a:p>
          <a:p>
            <a:r>
              <a:rPr lang="en-US" sz="2800"/>
              <a:t>Medication treatment can include antidepressants, buspirone, and benzodiazepines with the choice depending on the specific circumstances and concerns.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CAF5-9257-4479-AA07-D6551D4B8B3B}" type="slidenum">
              <a:rPr lang="en-US"/>
              <a:pPr/>
              <a:t>23</a:t>
            </a:fld>
            <a:endParaRPr 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Psychological  Issues 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Importance of the physician-patient relationship</a:t>
            </a:r>
          </a:p>
          <a:p>
            <a:pPr>
              <a:lnSpc>
                <a:spcPct val="90000"/>
              </a:lnSpc>
            </a:pPr>
            <a:r>
              <a:rPr lang="en-US"/>
              <a:t>Getting tested </a:t>
            </a:r>
          </a:p>
          <a:p>
            <a:pPr>
              <a:lnSpc>
                <a:spcPct val="90000"/>
              </a:lnSpc>
            </a:pPr>
            <a:r>
              <a:rPr lang="en-US"/>
              <a:t>Emotional responses to diagnosis</a:t>
            </a:r>
          </a:p>
          <a:p>
            <a:pPr>
              <a:lnSpc>
                <a:spcPct val="90000"/>
              </a:lnSpc>
            </a:pPr>
            <a:r>
              <a:rPr lang="en-US"/>
              <a:t>Fear of disability, suffering and death</a:t>
            </a:r>
          </a:p>
          <a:p>
            <a:pPr>
              <a:lnSpc>
                <a:spcPct val="90000"/>
              </a:lnSpc>
            </a:pPr>
            <a:r>
              <a:rPr lang="en-US"/>
              <a:t>Who to tell (loved ones, children, sexual partners, friends, coworkers)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86E44-B2CD-4EC1-8591-89181454CD10}" type="slidenum">
              <a:rPr lang="en-US"/>
              <a:pPr/>
              <a:t>24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Psychological Issues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How and when to break the news to others</a:t>
            </a:r>
          </a:p>
          <a:p>
            <a:r>
              <a:rPr lang="en-US"/>
              <a:t>Living with a terminal disease</a:t>
            </a:r>
          </a:p>
          <a:p>
            <a:r>
              <a:rPr lang="en-US"/>
              <a:t>Searching for more meaning in  life, including relationships, work, and activities </a:t>
            </a:r>
          </a:p>
          <a:p>
            <a:r>
              <a:rPr lang="en-US"/>
              <a:t>Facing the possibility of death</a:t>
            </a:r>
          </a:p>
          <a:p>
            <a:r>
              <a:rPr lang="en-US"/>
              <a:t>Planning for death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27BB-75AD-456C-BBEF-E8DB92F119ED}" type="slidenum">
              <a:rPr lang="en-US"/>
              <a:pPr/>
              <a:t>3</a:t>
            </a:fld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Psychosis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Early in the course of HIV infection: may be the initial manifestation of HIV but more likely to be from another cause (often substance intoxication/withdrawal)</a:t>
            </a:r>
          </a:p>
          <a:p>
            <a:r>
              <a:rPr lang="en-US" sz="2800"/>
              <a:t>Later onset: direct damage of the CNS from the HIV virus or herald of an underlying secondary CNS disorder</a:t>
            </a:r>
          </a:p>
          <a:p>
            <a:r>
              <a:rPr lang="en-US" sz="2800"/>
              <a:t>Patients with psychosis have a higher mortality rate</a:t>
            </a:r>
          </a:p>
          <a:p>
            <a:pPr>
              <a:buFontTx/>
              <a:buNone/>
            </a:pPr>
            <a:endParaRPr lang="en-US" sz="2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0AC16-9AA0-43C5-B2C2-3F7AD739C295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Delirium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Common in hospitalized patients</a:t>
            </a:r>
          </a:p>
          <a:p>
            <a:r>
              <a:rPr lang="en-US"/>
              <a:t>Large differential diagnosis including HIV infection, opportunistic infection, neoplasm, medication side effects, substance intoxication/withdrawal </a:t>
            </a:r>
          </a:p>
          <a:p>
            <a:r>
              <a:rPr lang="en-US"/>
              <a:t>Eliminate inciting factors</a:t>
            </a:r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FE212-4D7A-45A3-9482-27B0EA668503}" type="slidenum">
              <a:rPr lang="en-US"/>
              <a:pPr/>
              <a:t>5</a:t>
            </a:fld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Antipsychotic Medications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Higher incidence of extrapyramidal side effects in this population (seen with both high and low potency medications)</a:t>
            </a:r>
          </a:p>
          <a:p>
            <a:pPr>
              <a:lnSpc>
                <a:spcPct val="90000"/>
              </a:lnSpc>
            </a:pPr>
            <a:r>
              <a:rPr lang="en-US"/>
              <a:t>May be due to underlying neuronal damage in the basal ganglia</a:t>
            </a:r>
          </a:p>
          <a:p>
            <a:pPr>
              <a:lnSpc>
                <a:spcPct val="90000"/>
              </a:lnSpc>
            </a:pPr>
            <a:r>
              <a:rPr lang="en-US"/>
              <a:t>Neuroleptic Malignant Syndrome can occur</a:t>
            </a:r>
          </a:p>
          <a:p>
            <a:pPr>
              <a:lnSpc>
                <a:spcPct val="90000"/>
              </a:lnSpc>
            </a:pPr>
            <a:r>
              <a:rPr lang="en-US"/>
              <a:t>Tardive Dyskinesia may onset in as little as 6 weeks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411C-FC9F-43AB-AB2E-CBE20FD8DAFE}" type="slidenum">
              <a:rPr lang="en-US"/>
              <a:pPr/>
              <a:t>6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Antipsychotic Medications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Newer antispychotic medications are associated with fewer serious side effects</a:t>
            </a:r>
          </a:p>
          <a:p>
            <a:pPr>
              <a:lnSpc>
                <a:spcPct val="90000"/>
              </a:lnSpc>
            </a:pPr>
            <a:r>
              <a:rPr lang="en-US"/>
              <a:t>Clozapine blood levels may be increased by ritonavir, increasing the risk of seizures and hypotension</a:t>
            </a:r>
          </a:p>
          <a:p>
            <a:pPr>
              <a:lnSpc>
                <a:spcPct val="90000"/>
              </a:lnSpc>
            </a:pPr>
            <a:r>
              <a:rPr lang="en-US"/>
              <a:t>Coadministration of pimozide and protease inhibitors is contraindicated due to risk of arrhythmia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A4DF6-981E-493C-B879-67EEA7E9D30D}" type="slidenum">
              <a:rPr lang="en-US"/>
              <a:pPr/>
              <a:t>7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Substance Use Disorders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Identify patients who are HIV- positive and have a substance use disorder</a:t>
            </a:r>
          </a:p>
          <a:p>
            <a:r>
              <a:rPr lang="en-US"/>
              <a:t>Higher incidence of dementia and HIV medication non-compliance</a:t>
            </a:r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B642-34F1-4733-8F40-52055B8BFB50}" type="slidenum">
              <a:rPr lang="en-US"/>
              <a:pPr/>
              <a:t>8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Substance Use Disorders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Higher incidence of other psychiatric disorders in this population including manic-depressive disorder, depression, anxiety disorders, psychotic disorders, personality disorders</a:t>
            </a:r>
          </a:p>
          <a:p>
            <a:r>
              <a:rPr lang="en-US" sz="2800"/>
              <a:t>Higher incidence of incarceration for drug-related crimes</a:t>
            </a:r>
          </a:p>
          <a:p>
            <a:r>
              <a:rPr lang="en-US" sz="2800"/>
              <a:t>Treatment and supportive community services can assist a patient in attaining sobriety</a:t>
            </a:r>
          </a:p>
          <a:p>
            <a:pPr>
              <a:buFontTx/>
              <a:buNone/>
            </a:pPr>
            <a:endParaRPr lang="en-US" sz="2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315C1-99FC-4DCE-B8B0-84D2559C34B5}" type="slidenum">
              <a:rPr lang="en-US"/>
              <a:pPr/>
              <a:t>9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HIV and Sexual Abuse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Sexual abuse is associated with an increased risk of HIV infection</a:t>
            </a:r>
          </a:p>
          <a:p>
            <a:r>
              <a:rPr lang="en-US" sz="2800"/>
              <a:t>43% of women (Zirler et al. 1996) and 35% of homosexual/bisexual men (Lenderking et al. 1997) who were either HIV positive or at risk of infection had a history of sexual abuse</a:t>
            </a:r>
          </a:p>
          <a:p>
            <a:r>
              <a:rPr lang="en-US" sz="2800"/>
              <a:t>Adolescents who have been sexually abused are less likely to use condoms</a:t>
            </a:r>
          </a:p>
          <a:p>
            <a:pPr>
              <a:buFontTx/>
              <a:buNone/>
            </a:pPr>
            <a:endParaRPr lang="en-US"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ireball">
  <a:themeElements>
    <a:clrScheme name="Fireball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Designs\Fireball.pot</Template>
  <TotalTime>884</TotalTime>
  <Words>1096</Words>
  <Application>Microsoft Office PowerPoint</Application>
  <PresentationFormat>On-screen Show (4:3)</PresentationFormat>
  <Paragraphs>134</Paragraphs>
  <Slides>24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Times New Roman</vt:lpstr>
      <vt:lpstr>Arial</vt:lpstr>
      <vt:lpstr>Fireball</vt:lpstr>
      <vt:lpstr>Key Psychiatric Aspects of AIDS</vt:lpstr>
      <vt:lpstr>HIV And The Nervous System</vt:lpstr>
      <vt:lpstr>Psychosis</vt:lpstr>
      <vt:lpstr>Delirium</vt:lpstr>
      <vt:lpstr>Antipsychotic Medications</vt:lpstr>
      <vt:lpstr>Antipsychotic Medications</vt:lpstr>
      <vt:lpstr>Substance Use Disorders</vt:lpstr>
      <vt:lpstr>Substance Use Disorders</vt:lpstr>
      <vt:lpstr>HIV and Sexual Abuse</vt:lpstr>
      <vt:lpstr>Depression</vt:lpstr>
      <vt:lpstr>Depression</vt:lpstr>
      <vt:lpstr>Consequences of Depression</vt:lpstr>
      <vt:lpstr>Is It Depression or Grief?  </vt:lpstr>
      <vt:lpstr>Diagnosis of Depression</vt:lpstr>
      <vt:lpstr>Diagnosis of Depression</vt:lpstr>
      <vt:lpstr>Diagnosis of Depression</vt:lpstr>
      <vt:lpstr>Treatment of Depression</vt:lpstr>
      <vt:lpstr>Treatment of Depression</vt:lpstr>
      <vt:lpstr>Treatment of Depression</vt:lpstr>
      <vt:lpstr>Treatment of Depression</vt:lpstr>
      <vt:lpstr>Anxiety disorders</vt:lpstr>
      <vt:lpstr>Treatment of Anxiety</vt:lpstr>
      <vt:lpstr>Psychological  Issues </vt:lpstr>
      <vt:lpstr>Psychological Issues</vt:lpstr>
    </vt:vector>
  </TitlesOfParts>
  <Company>University of Illinois College of Medicine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Psychiatric Aspects of HIV/AIDS</dc:title>
  <dc:creator>Sari Gilman Aronson, M.D.</dc:creator>
  <cp:lastModifiedBy>DR PIUS AKIVAGA KIGAMWA</cp:lastModifiedBy>
  <cp:revision>19</cp:revision>
  <dcterms:created xsi:type="dcterms:W3CDTF">2001-08-31T14:37:54Z</dcterms:created>
  <dcterms:modified xsi:type="dcterms:W3CDTF">2012-07-02T03:50:30Z</dcterms:modified>
</cp:coreProperties>
</file>