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1056" y="-8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883A950-84FC-4383-870A-B7F41396CF0A}" type="datetimeFigureOut">
              <a:rPr lang="en-US" smtClean="0"/>
              <a:pPr/>
              <a:t>3/20/2011</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3CA8433-CC5F-46A8-BF32-83BEF4B766B5}"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8871F1A-B515-4CCA-8815-40EFB3DA6828}" type="datetime1">
              <a:rPr lang="en-US" smtClean="0"/>
              <a:pPr/>
              <a:t>3/20/2011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A06AA5E-1471-4BB2-B3D4-C26A7113AF2B}"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C77EB33-0735-4FA1-9622-8C0DF5A050A6}" type="datetime1">
              <a:rPr lang="en-US" smtClean="0"/>
              <a:pPr/>
              <a:t>3/20/2011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A06AA5E-1471-4BB2-B3D4-C26A7113AF2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AAB2A43-1510-4B42-9511-4FDF1D87CAA3}" type="datetime1">
              <a:rPr lang="en-US" smtClean="0"/>
              <a:pPr/>
              <a:t>3/20/2011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A06AA5E-1471-4BB2-B3D4-C26A7113AF2B}"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9A9E311-5561-464F-80A7-F882453D0B9F}" type="datetime1">
              <a:rPr lang="en-US" smtClean="0"/>
              <a:pPr/>
              <a:t>3/20/2011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A06AA5E-1471-4BB2-B3D4-C26A7113AF2B}"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2755C75-425F-4AD9-9583-1302247C58C2}" type="datetime1">
              <a:rPr lang="en-US" smtClean="0"/>
              <a:pPr/>
              <a:t>3/20/2011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A06AA5E-1471-4BB2-B3D4-C26A7113AF2B}"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6527CDC-EE80-4CAC-BAC4-B13EA8D459DF}" type="datetime1">
              <a:rPr lang="en-US" smtClean="0"/>
              <a:pPr/>
              <a:t>3/20/2011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A06AA5E-1471-4BB2-B3D4-C26A7113AF2B}"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5D711C1-F25F-4278-B701-DF61219AFA11}" type="datetime1">
              <a:rPr lang="en-US" smtClean="0"/>
              <a:pPr/>
              <a:t>3/20/2011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1A06AA5E-1471-4BB2-B3D4-C26A7113AF2B}"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EE91C20-6E7D-47E3-A275-0BE920E120C8}" type="datetime1">
              <a:rPr lang="en-US" smtClean="0"/>
              <a:pPr/>
              <a:t>3/20/2011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1A06AA5E-1471-4BB2-B3D4-C26A7113AF2B}"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CEA0494-574D-4F59-8CAA-46613AD8DEBF}" type="datetime1">
              <a:rPr lang="en-US" smtClean="0"/>
              <a:pPr/>
              <a:t>3/20/2011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1A06AA5E-1471-4BB2-B3D4-C26A7113AF2B}"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6727C66-C7D4-4DF0-8D54-816A84D41C42}" type="datetime1">
              <a:rPr lang="en-US" smtClean="0"/>
              <a:pPr/>
              <a:t>3/20/2011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A06AA5E-1471-4BB2-B3D4-C26A7113AF2B}"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7BFABBC-DF3A-4B78-B8CB-E3F834C5F907}" type="datetime1">
              <a:rPr lang="en-US" smtClean="0"/>
              <a:pPr/>
              <a:t>3/20/2011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A06AA5E-1471-4BB2-B3D4-C26A7113AF2B}"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98BA01A-C34D-49C0-895A-8B3DD6A75BBF}" type="datetime1">
              <a:rPr lang="en-US" smtClean="0"/>
              <a:pPr/>
              <a:t>3/20/2011</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06AA5E-1471-4BB2-B3D4-C26A7113AF2B}"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hopeafterabortion.com/aftermath/index.cfm?page=angelo#fi" TargetMode="External"/><Relationship Id="rId2" Type="http://schemas.openxmlformats.org/officeDocument/2006/relationships/hyperlink" Target="http://www.hopeafterabortion.com/aftermath/index.cfm?page=angelo#ps"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85800"/>
            <a:ext cx="7772400" cy="1752600"/>
          </a:xfrm>
        </p:spPr>
        <p:txBody>
          <a:bodyPr>
            <a:normAutofit fontScale="90000"/>
          </a:bodyPr>
          <a:lstStyle/>
          <a:p>
            <a:r>
              <a:rPr lang="en-US" b="1" dirty="0"/>
              <a:t>Psychiatric Sequelae of </a:t>
            </a:r>
            <a:r>
              <a:rPr lang="en-US" b="1" dirty="0" smtClean="0"/>
              <a:t>Pregnancy Loss, </a:t>
            </a:r>
            <a:r>
              <a:rPr lang="en-US" b="1" dirty="0"/>
              <a:t>A</a:t>
            </a:r>
            <a:r>
              <a:rPr lang="en-US" b="1" dirty="0" smtClean="0"/>
              <a:t>bortions and Premature births</a:t>
            </a:r>
            <a:endParaRPr lang="en-US" dirty="0"/>
          </a:p>
        </p:txBody>
      </p:sp>
      <p:sp>
        <p:nvSpPr>
          <p:cNvPr id="3" name="Subtitle 2"/>
          <p:cNvSpPr>
            <a:spLocks noGrp="1"/>
          </p:cNvSpPr>
          <p:nvPr>
            <p:ph type="subTitle" idx="1"/>
          </p:nvPr>
        </p:nvSpPr>
        <p:spPr>
          <a:xfrm>
            <a:off x="1371600" y="2362200"/>
            <a:ext cx="6400800" cy="4495800"/>
          </a:xfrm>
        </p:spPr>
        <p:txBody>
          <a:bodyPr>
            <a:normAutofit lnSpcReduction="10000"/>
          </a:bodyPr>
          <a:lstStyle/>
          <a:p>
            <a:r>
              <a:rPr lang="en-US" dirty="0" smtClean="0"/>
              <a:t>Uncomplicated Bereavement (Normal Grief) Pathological Grief </a:t>
            </a:r>
          </a:p>
          <a:p>
            <a:r>
              <a:rPr lang="en-US" dirty="0" smtClean="0"/>
              <a:t>Depression</a:t>
            </a:r>
          </a:p>
          <a:p>
            <a:r>
              <a:rPr lang="en-US" dirty="0" smtClean="0"/>
              <a:t> Suicide </a:t>
            </a:r>
          </a:p>
          <a:p>
            <a:r>
              <a:rPr lang="en-US" dirty="0" smtClean="0"/>
              <a:t>Post-Traumatic Stress Disorder</a:t>
            </a:r>
          </a:p>
          <a:p>
            <a:r>
              <a:rPr lang="en-US" dirty="0" smtClean="0"/>
              <a:t> Psychosomatic Symptoms</a:t>
            </a:r>
            <a:endParaRPr lang="en-US" dirty="0" smtClean="0">
              <a:hlinkClick r:id="rId2"/>
            </a:endParaRPr>
          </a:p>
          <a:p>
            <a:r>
              <a:rPr lang="en-US" dirty="0" smtClean="0">
                <a:hlinkClick r:id="rId2"/>
              </a:rPr>
              <a:t> </a:t>
            </a:r>
            <a:r>
              <a:rPr lang="en-US" dirty="0" smtClean="0"/>
              <a:t>Family Issues</a:t>
            </a:r>
            <a:endParaRPr lang="en-US" dirty="0" smtClean="0">
              <a:hlinkClick r:id="rId3"/>
            </a:endParaRPr>
          </a:p>
          <a:p>
            <a:r>
              <a:rPr lang="en-US" dirty="0" smtClean="0">
                <a:hlinkClick r:id="rId3"/>
              </a:rPr>
              <a:t> </a:t>
            </a:r>
            <a:endParaRPr lang="en-US" dirty="0"/>
          </a:p>
        </p:txBody>
      </p:sp>
      <p:sp>
        <p:nvSpPr>
          <p:cNvPr id="4" name="Slide Number Placeholder 3"/>
          <p:cNvSpPr>
            <a:spLocks noGrp="1"/>
          </p:cNvSpPr>
          <p:nvPr>
            <p:ph type="sldNum" sz="quarter" idx="12"/>
          </p:nvPr>
        </p:nvSpPr>
        <p:spPr/>
        <p:txBody>
          <a:bodyPr/>
          <a:lstStyle/>
          <a:p>
            <a:fld id="{1A06AA5E-1471-4BB2-B3D4-C26A7113AF2B}" type="slidenum">
              <a:rPr lang="en-US" smtClean="0"/>
              <a:pPr/>
              <a:t>1</a:t>
            </a:fld>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t>Risk factors for the development of pathological grief</a:t>
            </a:r>
            <a:endParaRPr lang="en-US" sz="2800" dirty="0"/>
          </a:p>
        </p:txBody>
      </p:sp>
      <p:sp>
        <p:nvSpPr>
          <p:cNvPr id="3" name="Content Placeholder 2"/>
          <p:cNvSpPr>
            <a:spLocks noGrp="1"/>
          </p:cNvSpPr>
          <p:nvPr>
            <p:ph idx="1"/>
          </p:nvPr>
        </p:nvSpPr>
        <p:spPr>
          <a:xfrm>
            <a:off x="457200" y="1524000"/>
            <a:ext cx="8229600" cy="4525963"/>
          </a:xfrm>
        </p:spPr>
        <p:txBody>
          <a:bodyPr>
            <a:noAutofit/>
          </a:bodyPr>
          <a:lstStyle/>
          <a:p>
            <a:pPr>
              <a:buNone/>
            </a:pPr>
            <a:r>
              <a:rPr lang="en-US" sz="2000" dirty="0" smtClean="0"/>
              <a:t>Include:</a:t>
            </a:r>
          </a:p>
          <a:p>
            <a:r>
              <a:rPr lang="en-US" sz="2000" dirty="0" smtClean="0"/>
              <a:t> Pre-existing high dependency on the deceased</a:t>
            </a:r>
          </a:p>
          <a:p>
            <a:r>
              <a:rPr lang="en-US" sz="2000" dirty="0" smtClean="0"/>
              <a:t>Pre-existing frustration or anxiety in relating to the deceased, </a:t>
            </a:r>
          </a:p>
          <a:p>
            <a:r>
              <a:rPr lang="en-US" sz="2000" dirty="0" smtClean="0"/>
              <a:t>Unexpected or tortuous deaths, </a:t>
            </a:r>
          </a:p>
          <a:p>
            <a:r>
              <a:rPr lang="en-US" sz="2000" dirty="0" smtClean="0"/>
              <a:t>Sense of alienation from or antagonism to others, </a:t>
            </a:r>
          </a:p>
          <a:p>
            <a:r>
              <a:rPr lang="en-US" sz="2000" dirty="0" smtClean="0"/>
              <a:t>History of multiple, simultaneous, unintegrated earlier losses.</a:t>
            </a:r>
          </a:p>
          <a:p>
            <a:r>
              <a:rPr lang="en-US" sz="2000" dirty="0" smtClean="0"/>
              <a:t>Real or </a:t>
            </a:r>
            <a:r>
              <a:rPr lang="en-US" sz="2000" dirty="0" smtClean="0"/>
              <a:t>fantasized </a:t>
            </a:r>
            <a:r>
              <a:rPr lang="en-US" sz="2000" dirty="0" smtClean="0"/>
              <a:t>responsibility for the suffering or the death itself.</a:t>
            </a:r>
          </a:p>
          <a:p>
            <a:pPr>
              <a:buNone/>
            </a:pPr>
            <a:r>
              <a:rPr lang="en-US" sz="2000" dirty="0" smtClean="0"/>
              <a:t>When several of these factors are present, a complicated bereavement reaction may result that warrants diagnosis as one of the anxiety (including PTSD), mood disorders, adjustment disorder, psychosis, or a flare up of a pre-existing personality disorder." </a:t>
            </a:r>
            <a:endParaRPr lang="en-US" sz="2000" dirty="0"/>
          </a:p>
        </p:txBody>
      </p:sp>
      <p:sp>
        <p:nvSpPr>
          <p:cNvPr id="4" name="Slide Number Placeholder 3"/>
          <p:cNvSpPr>
            <a:spLocks noGrp="1"/>
          </p:cNvSpPr>
          <p:nvPr>
            <p:ph type="sldNum" sz="quarter" idx="12"/>
          </p:nvPr>
        </p:nvSpPr>
        <p:spPr/>
        <p:txBody>
          <a:bodyPr/>
          <a:lstStyle/>
          <a:p>
            <a:fld id="{1A06AA5E-1471-4BB2-B3D4-C26A7113AF2B}" type="slidenum">
              <a:rPr lang="en-US" smtClean="0"/>
              <a:pPr/>
              <a:t>10</a:t>
            </a:fld>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81000"/>
            <a:ext cx="8229600" cy="457200"/>
          </a:xfrm>
        </p:spPr>
        <p:txBody>
          <a:bodyPr>
            <a:normAutofit fontScale="90000"/>
          </a:bodyPr>
          <a:lstStyle/>
          <a:p>
            <a:r>
              <a:rPr lang="en-US" sz="2800" b="1" dirty="0" smtClean="0"/>
              <a:t>Depression</a:t>
            </a:r>
            <a:r>
              <a:rPr lang="en-US" b="1" dirty="0" smtClean="0"/>
              <a:t> </a:t>
            </a:r>
            <a:endParaRPr lang="en-US" dirty="0" smtClean="0"/>
          </a:p>
        </p:txBody>
      </p:sp>
      <p:sp>
        <p:nvSpPr>
          <p:cNvPr id="3" name="Content Placeholder 2"/>
          <p:cNvSpPr>
            <a:spLocks noGrp="1"/>
          </p:cNvSpPr>
          <p:nvPr>
            <p:ph idx="1"/>
          </p:nvPr>
        </p:nvSpPr>
        <p:spPr>
          <a:xfrm>
            <a:off x="457200" y="914400"/>
            <a:ext cx="8229600" cy="5943600"/>
          </a:xfrm>
        </p:spPr>
        <p:txBody>
          <a:bodyPr>
            <a:normAutofit fontScale="25000" lnSpcReduction="20000"/>
          </a:bodyPr>
          <a:lstStyle/>
          <a:p>
            <a:r>
              <a:rPr lang="en-US" sz="8000" dirty="0" smtClean="0"/>
              <a:t>Depression is likely to be worsened by abortion because it increases guilt and causes another loss.</a:t>
            </a:r>
          </a:p>
          <a:p>
            <a:r>
              <a:rPr lang="en-US" sz="8000" dirty="0" smtClean="0"/>
              <a:t>Depressive disorders are the most common reason for psychiatric referral of post-abortion women </a:t>
            </a:r>
          </a:p>
          <a:p>
            <a:r>
              <a:rPr lang="en-US" sz="8000" dirty="0" smtClean="0"/>
              <a:t>the significance of the early pregnancy loss through abortion as a causative factor is often overlooked. </a:t>
            </a:r>
          </a:p>
          <a:p>
            <a:pPr>
              <a:buNone/>
            </a:pPr>
            <a:r>
              <a:rPr lang="en-US" sz="8000" dirty="0" smtClean="0"/>
              <a:t>This may occur for a number of reasons: </a:t>
            </a:r>
          </a:p>
          <a:p>
            <a:pPr marL="1143000" indent="-1143000">
              <a:buAutoNum type="arabicPeriod"/>
            </a:pPr>
            <a:r>
              <a:rPr lang="en-US" sz="8000" dirty="0" smtClean="0"/>
              <a:t>The patient may not volunteer her abortion history,</a:t>
            </a:r>
          </a:p>
          <a:p>
            <a:pPr marL="1143000" indent="-1143000">
              <a:buAutoNum type="arabicPeriod"/>
            </a:pPr>
            <a:r>
              <a:rPr lang="en-US" sz="8000" dirty="0" smtClean="0"/>
              <a:t>A long time may have passed since her abortion, </a:t>
            </a:r>
          </a:p>
          <a:p>
            <a:pPr marL="1143000" indent="-1143000">
              <a:buAutoNum type="arabicPeriod"/>
            </a:pPr>
            <a:r>
              <a:rPr lang="en-US" sz="8000" dirty="0" smtClean="0"/>
              <a:t>other negative factors in the history</a:t>
            </a:r>
          </a:p>
          <a:p>
            <a:pPr marL="1143000" indent="-1143000">
              <a:buAutoNum type="arabicPeriod"/>
            </a:pPr>
            <a:r>
              <a:rPr lang="en-US" sz="8000" dirty="0" smtClean="0"/>
              <a:t>Society's "blind spot" regarding the significance of perinatal loss</a:t>
            </a:r>
          </a:p>
          <a:p>
            <a:pPr>
              <a:buNone/>
            </a:pPr>
            <a:r>
              <a:rPr lang="en-US" sz="8000" b="1" dirty="0" smtClean="0"/>
              <a:t>The treatment involves </a:t>
            </a:r>
          </a:p>
          <a:p>
            <a:r>
              <a:rPr lang="en-US" sz="8000" dirty="0" smtClean="0"/>
              <a:t>providing for her safety and physical well-being</a:t>
            </a:r>
          </a:p>
          <a:p>
            <a:r>
              <a:rPr lang="en-US" sz="8000" dirty="0" smtClean="0"/>
              <a:t> appropriate anti-depressant medication if indicated, </a:t>
            </a:r>
          </a:p>
          <a:p>
            <a:r>
              <a:rPr lang="en-US" sz="8000" dirty="0" smtClean="0"/>
              <a:t>allowing her to share the overwhelming guilt, sorrow, anger and self-hate</a:t>
            </a:r>
          </a:p>
          <a:p>
            <a:r>
              <a:rPr lang="en-US" sz="8000" dirty="0" smtClean="0"/>
              <a:t>acknowledging fantasies about her dead child. </a:t>
            </a:r>
          </a:p>
          <a:p>
            <a:r>
              <a:rPr lang="en-US" sz="8000" dirty="0" smtClean="0"/>
              <a:t>Clergy can be helpful in this process both in helping the woman seek forgiveness and in offering prayers and/or a memorial service for her baby.</a:t>
            </a:r>
          </a:p>
          <a:p>
            <a:endParaRPr lang="en-US" dirty="0"/>
          </a:p>
        </p:txBody>
      </p:sp>
      <p:sp>
        <p:nvSpPr>
          <p:cNvPr id="4" name="Slide Number Placeholder 3"/>
          <p:cNvSpPr>
            <a:spLocks noGrp="1"/>
          </p:cNvSpPr>
          <p:nvPr>
            <p:ph type="sldNum" sz="quarter" idx="12"/>
          </p:nvPr>
        </p:nvSpPr>
        <p:spPr/>
        <p:txBody>
          <a:bodyPr/>
          <a:lstStyle/>
          <a:p>
            <a:fld id="{1A06AA5E-1471-4BB2-B3D4-C26A7113AF2B}" type="slidenum">
              <a:rPr lang="en-US" smtClean="0"/>
              <a:pPr/>
              <a:t>11</a:t>
            </a:fld>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228600"/>
          </a:xfrm>
        </p:spPr>
        <p:txBody>
          <a:bodyPr>
            <a:normAutofit fontScale="90000"/>
          </a:bodyPr>
          <a:lstStyle/>
          <a:p>
            <a:r>
              <a:rPr lang="en-US" b="1" dirty="0" smtClean="0"/>
              <a:t>Suicide </a:t>
            </a:r>
            <a:r>
              <a:rPr lang="en-US" dirty="0" smtClean="0"/>
              <a:t/>
            </a:r>
            <a:br>
              <a:rPr lang="en-US" dirty="0" smtClean="0"/>
            </a:br>
            <a:endParaRPr lang="en-US" dirty="0"/>
          </a:p>
        </p:txBody>
      </p:sp>
      <p:sp>
        <p:nvSpPr>
          <p:cNvPr id="3" name="Content Placeholder 2"/>
          <p:cNvSpPr>
            <a:spLocks noGrp="1"/>
          </p:cNvSpPr>
          <p:nvPr>
            <p:ph idx="1"/>
          </p:nvPr>
        </p:nvSpPr>
        <p:spPr>
          <a:xfrm>
            <a:off x="457200" y="838200"/>
            <a:ext cx="8229600" cy="6019800"/>
          </a:xfrm>
        </p:spPr>
        <p:txBody>
          <a:bodyPr>
            <a:noAutofit/>
          </a:bodyPr>
          <a:lstStyle/>
          <a:p>
            <a:r>
              <a:rPr lang="en-US" sz="2000" dirty="0" smtClean="0"/>
              <a:t>"Women in the first year after childbirth and during pregnancy have a low risk of suicide" "Motherhood seems to protect against suicide. Thus concern for dependents may be an important focus for suicide prevention in clinical practice.“</a:t>
            </a:r>
          </a:p>
          <a:p>
            <a:r>
              <a:rPr lang="en-US" sz="2000" dirty="0" smtClean="0"/>
              <a:t>however, the suicide rate after stillbirth is six times that for all mothers after childbirth. While the birth of a living child seems to "protect against suicide", it would appear that the birth of a dead child greatly increases the risk of suicide. </a:t>
            </a:r>
          </a:p>
          <a:p>
            <a:r>
              <a:rPr lang="en-US" sz="2000" dirty="0" smtClean="0"/>
              <a:t>What then of the risk of suicide after elective abortion when the mother is not only dealing with the death of her child but with her responsibility in causing that death ?</a:t>
            </a:r>
          </a:p>
          <a:p>
            <a:r>
              <a:rPr lang="en-US" sz="2000" dirty="0" smtClean="0"/>
              <a:t>Specific crises and environmental stressors may precipitate suicidal behavior, although it can be hard to appreciate the stressfulness of a seemingly minor event that falls on the shoulders of an adolescent who is already burdened with depression." (18)</a:t>
            </a:r>
          </a:p>
          <a:p>
            <a:r>
              <a:rPr lang="en-US" sz="2000" dirty="0" smtClean="0"/>
              <a:t>Elective abortion is anything but a minor event in the lives of young women and their partners.</a:t>
            </a:r>
          </a:p>
          <a:p>
            <a:endParaRPr lang="en-US" sz="1800" dirty="0"/>
          </a:p>
        </p:txBody>
      </p:sp>
      <p:sp>
        <p:nvSpPr>
          <p:cNvPr id="4" name="Slide Number Placeholder 3"/>
          <p:cNvSpPr>
            <a:spLocks noGrp="1"/>
          </p:cNvSpPr>
          <p:nvPr>
            <p:ph type="sldNum" sz="quarter" idx="12"/>
          </p:nvPr>
        </p:nvSpPr>
        <p:spPr/>
        <p:txBody>
          <a:bodyPr/>
          <a:lstStyle/>
          <a:p>
            <a:fld id="{1A06AA5E-1471-4BB2-B3D4-C26A7113AF2B}" type="slidenum">
              <a:rPr lang="en-US" smtClean="0"/>
              <a:pPr/>
              <a:t>12</a:t>
            </a:fld>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685800"/>
          </a:xfrm>
        </p:spPr>
        <p:txBody>
          <a:bodyPr>
            <a:normAutofit/>
          </a:bodyPr>
          <a:lstStyle/>
          <a:p>
            <a:r>
              <a:rPr lang="en-US" sz="2800" b="1" dirty="0" smtClean="0"/>
              <a:t>Post-Traumatic Stress Disorder </a:t>
            </a:r>
            <a:endParaRPr lang="en-US" sz="2800" dirty="0" smtClean="0"/>
          </a:p>
        </p:txBody>
      </p:sp>
      <p:sp>
        <p:nvSpPr>
          <p:cNvPr id="3" name="Content Placeholder 2"/>
          <p:cNvSpPr>
            <a:spLocks noGrp="1"/>
          </p:cNvSpPr>
          <p:nvPr>
            <p:ph idx="1"/>
          </p:nvPr>
        </p:nvSpPr>
        <p:spPr>
          <a:xfrm>
            <a:off x="457200" y="1219200"/>
            <a:ext cx="8229600" cy="5638800"/>
          </a:xfrm>
        </p:spPr>
        <p:txBody>
          <a:bodyPr>
            <a:normAutofit fontScale="25000" lnSpcReduction="20000"/>
          </a:bodyPr>
          <a:lstStyle/>
          <a:p>
            <a:r>
              <a:rPr lang="en-US" sz="6400" dirty="0" smtClean="0"/>
              <a:t>The characteristic symptoms involve re-experiencing the traumatic event, avoidance of stimuli associated with the event or numbing of general responsiveness, and increased arousal ... The most common traumata involve either a serious threat to one's life or to physical integrity; a serious threat or harm to one's children, spouse, or other close relatives and friends .... The disorder is apparently more severe and longer lasting when the stressor is of human design." (19) A list of life events which may cause sufficient stress to produce Post-Traumatic Stress Disorder includes abortion. </a:t>
            </a:r>
          </a:p>
          <a:p>
            <a:r>
              <a:rPr lang="en-US" sz="6400" dirty="0" smtClean="0"/>
              <a:t>Suicide attempts on the expected date of delivery of the aborted child or subsequent anniversaries of that date or the date of the abortion are common. </a:t>
            </a:r>
          </a:p>
          <a:p>
            <a:r>
              <a:rPr lang="en-US" sz="6400" dirty="0" smtClean="0"/>
              <a:t>In addition to intense and persistent emotional pain after abortion, these anniversary reactions are characterized by physical symptoms most commonly involving the reproductive system - abdominal pain and dyspareunia, also headaches, chest pain, eating irregularities and increased drug and alcohol abuse. </a:t>
            </a:r>
          </a:p>
          <a:p>
            <a:r>
              <a:rPr lang="en-US" sz="6400" dirty="0" smtClean="0"/>
              <a:t>If the conflicted issues could be sequestered on a subconscious level throughout most of the year and arise only under camouflage to some extent, then a protective role is certainly possible. The woman might be able to receive concern and attention from others without necessarily having the conflict identified. (23) The authors advise physicians and therapists to ask about particular events which may have occurred around the time of year when the patient presents poorly explained physical or psychiatric symptoms. It is easy to see how excessive medical work-ups could lead to unnecessary tests and procedures and even unnecessary surgery.</a:t>
            </a:r>
          </a:p>
          <a:p>
            <a:r>
              <a:rPr lang="en-US" sz="6400" dirty="0" smtClean="0"/>
              <a:t>The authors also report that women in the non-anniversary group in their study mentioned self-punishment as their reason for having a hysterectomy or tubal ligation or for suicidal behavior.</a:t>
            </a:r>
          </a:p>
          <a:p>
            <a:endParaRPr lang="en-US" dirty="0"/>
          </a:p>
        </p:txBody>
      </p:sp>
      <p:sp>
        <p:nvSpPr>
          <p:cNvPr id="4" name="Slide Number Placeholder 3"/>
          <p:cNvSpPr>
            <a:spLocks noGrp="1"/>
          </p:cNvSpPr>
          <p:nvPr>
            <p:ph type="sldNum" sz="quarter" idx="12"/>
          </p:nvPr>
        </p:nvSpPr>
        <p:spPr/>
        <p:txBody>
          <a:bodyPr/>
          <a:lstStyle/>
          <a:p>
            <a:fld id="{1A06AA5E-1471-4BB2-B3D4-C26A7113AF2B}" type="slidenum">
              <a:rPr lang="en-US" smtClean="0"/>
              <a:pPr/>
              <a:t>13</a:t>
            </a:fld>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274638"/>
            <a:ext cx="8229600" cy="1143000"/>
          </a:xfrm>
        </p:spPr>
        <p:txBody>
          <a:bodyPr>
            <a:normAutofit fontScale="90000"/>
          </a:bodyPr>
          <a:lstStyle/>
          <a:p>
            <a:r>
              <a:rPr lang="en-US" dirty="0" smtClean="0"/>
              <a:t/>
            </a:r>
            <a:br>
              <a:rPr lang="en-US" dirty="0" smtClean="0"/>
            </a:br>
            <a:endParaRPr lang="en-US" dirty="0"/>
          </a:p>
        </p:txBody>
      </p:sp>
      <p:sp>
        <p:nvSpPr>
          <p:cNvPr id="3" name="Content Placeholder 2"/>
          <p:cNvSpPr>
            <a:spLocks noGrp="1"/>
          </p:cNvSpPr>
          <p:nvPr>
            <p:ph idx="4294967295"/>
          </p:nvPr>
        </p:nvSpPr>
        <p:spPr>
          <a:xfrm>
            <a:off x="457200" y="533400"/>
            <a:ext cx="8229600" cy="4525963"/>
          </a:xfrm>
        </p:spPr>
        <p:txBody>
          <a:bodyPr>
            <a:normAutofit lnSpcReduction="10000"/>
          </a:bodyPr>
          <a:lstStyle/>
          <a:p>
            <a:pPr>
              <a:buNone/>
            </a:pPr>
            <a:r>
              <a:rPr lang="en-US" b="1" dirty="0" smtClean="0"/>
              <a:t>Psychosomatic Symptoms </a:t>
            </a:r>
          </a:p>
          <a:p>
            <a:r>
              <a:rPr lang="en-US" dirty="0" smtClean="0"/>
              <a:t>the chronic stress of unresolved post-abortion grief can also provide classical </a:t>
            </a:r>
            <a:r>
              <a:rPr lang="en-US" dirty="0" smtClean="0"/>
              <a:t>psycho physiologic </a:t>
            </a:r>
            <a:r>
              <a:rPr lang="en-US" dirty="0" smtClean="0"/>
              <a:t>reactions</a:t>
            </a:r>
          </a:p>
          <a:p>
            <a:pPr>
              <a:buNone/>
            </a:pPr>
            <a:r>
              <a:rPr lang="en-US" b="1" dirty="0" smtClean="0"/>
              <a:t>Family Issues </a:t>
            </a:r>
          </a:p>
          <a:p>
            <a:r>
              <a:rPr lang="en-US" dirty="0" smtClean="0"/>
              <a:t>As has been described above, post-abortion grief may be responsible for marital conflicts, problems with sexual intimacy, and parent-child relationship difficulties. </a:t>
            </a:r>
            <a:endParaRPr lang="en-US" dirty="0"/>
          </a:p>
        </p:txBody>
      </p:sp>
      <p:sp>
        <p:nvSpPr>
          <p:cNvPr id="6" name="Slide Number Placeholder 5"/>
          <p:cNvSpPr>
            <a:spLocks noGrp="1"/>
          </p:cNvSpPr>
          <p:nvPr>
            <p:ph type="sldNum" sz="quarter" idx="12"/>
          </p:nvPr>
        </p:nvSpPr>
        <p:spPr/>
        <p:txBody>
          <a:bodyPr/>
          <a:lstStyle/>
          <a:p>
            <a:fld id="{1A06AA5E-1471-4BB2-B3D4-C26A7113AF2B}" type="slidenum">
              <a:rPr lang="en-US" smtClean="0"/>
              <a:pPr/>
              <a:t>14</a:t>
            </a:fld>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DEFINATION OF INDUCED ABORTION</a:t>
            </a:r>
            <a:endParaRPr lang="en-US" dirty="0"/>
          </a:p>
        </p:txBody>
      </p:sp>
      <p:sp>
        <p:nvSpPr>
          <p:cNvPr id="3" name="Content Placeholder 2"/>
          <p:cNvSpPr>
            <a:spLocks noGrp="1"/>
          </p:cNvSpPr>
          <p:nvPr>
            <p:ph idx="1"/>
          </p:nvPr>
        </p:nvSpPr>
        <p:spPr/>
        <p:txBody>
          <a:bodyPr/>
          <a:lstStyle/>
          <a:p>
            <a:r>
              <a:rPr lang="en-US" dirty="0"/>
              <a:t>Induced abortion is the surgical or medical intervention in a pregnancy for the purpose of causing the death of the embryo or fetus. (If the procedure results in a live birth, the outcome is a preterm delivery, not an abortion.) Every abortion, then, is an iatrogenic death. Every post-abortion woman has undergone a real death experience - the death of her child.</a:t>
            </a:r>
          </a:p>
          <a:p>
            <a:endParaRPr lang="en-US" dirty="0"/>
          </a:p>
        </p:txBody>
      </p:sp>
      <p:sp>
        <p:nvSpPr>
          <p:cNvPr id="4" name="Slide Number Placeholder 3"/>
          <p:cNvSpPr>
            <a:spLocks noGrp="1"/>
          </p:cNvSpPr>
          <p:nvPr>
            <p:ph type="sldNum" sz="quarter" idx="12"/>
          </p:nvPr>
        </p:nvSpPr>
        <p:spPr/>
        <p:txBody>
          <a:bodyPr/>
          <a:lstStyle/>
          <a:p>
            <a:fld id="{1A06AA5E-1471-4BB2-B3D4-C26A7113AF2B}" type="slidenum">
              <a:rPr lang="en-US" smtClean="0"/>
              <a:pPr/>
              <a:t>2</a:t>
            </a:fld>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GRIEF</a:t>
            </a:r>
            <a:endParaRPr lang="en-US" dirty="0"/>
          </a:p>
        </p:txBody>
      </p:sp>
      <p:sp>
        <p:nvSpPr>
          <p:cNvPr id="3" name="Content Placeholder 2"/>
          <p:cNvSpPr>
            <a:spLocks noGrp="1"/>
          </p:cNvSpPr>
          <p:nvPr>
            <p:ph idx="1"/>
          </p:nvPr>
        </p:nvSpPr>
        <p:spPr/>
        <p:txBody>
          <a:bodyPr/>
          <a:lstStyle/>
          <a:p>
            <a:r>
              <a:rPr lang="en-US" dirty="0"/>
              <a:t>Grief is a natural consequence of death. Current obstetrical and psychiatric literature abounds with articles about grief following perinatal death - death due to spontaneous abortion, premature birth, stillbirth, and Sudden Infant Death Syndrome.</a:t>
            </a:r>
          </a:p>
        </p:txBody>
      </p:sp>
      <p:sp>
        <p:nvSpPr>
          <p:cNvPr id="4" name="Slide Number Placeholder 3"/>
          <p:cNvSpPr>
            <a:spLocks noGrp="1"/>
          </p:cNvSpPr>
          <p:nvPr>
            <p:ph type="sldNum" sz="quarter" idx="12"/>
          </p:nvPr>
        </p:nvSpPr>
        <p:spPr/>
        <p:txBody>
          <a:bodyPr/>
          <a:lstStyle/>
          <a:p>
            <a:fld id="{1A06AA5E-1471-4BB2-B3D4-C26A7113AF2B}" type="slidenum">
              <a:rPr lang="en-US" smtClean="0"/>
              <a:pPr/>
              <a:t>3</a:t>
            </a:fld>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Grieving</a:t>
            </a:r>
            <a:endParaRPr lang="en-US" dirty="0"/>
          </a:p>
        </p:txBody>
      </p:sp>
      <p:sp>
        <p:nvSpPr>
          <p:cNvPr id="3" name="Content Placeholder 2"/>
          <p:cNvSpPr>
            <a:spLocks noGrp="1"/>
          </p:cNvSpPr>
          <p:nvPr>
            <p:ph idx="1"/>
          </p:nvPr>
        </p:nvSpPr>
        <p:spPr/>
        <p:txBody>
          <a:bodyPr>
            <a:normAutofit/>
          </a:bodyPr>
          <a:lstStyle/>
          <a:p>
            <a:r>
              <a:rPr lang="en-US" dirty="0" smtClean="0"/>
              <a:t>.... </a:t>
            </a:r>
            <a:r>
              <a:rPr lang="en-US" dirty="0"/>
              <a:t>Ways of facilitating the grieving process </a:t>
            </a:r>
            <a:r>
              <a:rPr lang="en-US" dirty="0" smtClean="0"/>
              <a:t>include</a:t>
            </a:r>
          </a:p>
          <a:p>
            <a:pPr marL="514350" indent="-514350">
              <a:buAutoNum type="arabicPeriod"/>
            </a:pPr>
            <a:r>
              <a:rPr lang="en-US" dirty="0" smtClean="0"/>
              <a:t>Seeing </a:t>
            </a:r>
            <a:r>
              <a:rPr lang="en-US" dirty="0"/>
              <a:t>and holding the dead </a:t>
            </a:r>
            <a:r>
              <a:rPr lang="en-US" dirty="0" smtClean="0"/>
              <a:t>baby</a:t>
            </a:r>
          </a:p>
          <a:p>
            <a:pPr marL="514350" indent="-514350">
              <a:buAutoNum type="arabicPeriod"/>
            </a:pPr>
            <a:r>
              <a:rPr lang="en-US" dirty="0" smtClean="0"/>
              <a:t>Giving </a:t>
            </a:r>
            <a:r>
              <a:rPr lang="en-US" dirty="0"/>
              <a:t>it a </a:t>
            </a:r>
            <a:r>
              <a:rPr lang="en-US" dirty="0" smtClean="0"/>
              <a:t>name</a:t>
            </a:r>
          </a:p>
          <a:p>
            <a:pPr marL="514350" indent="-514350">
              <a:buAutoNum type="arabicPeriod"/>
            </a:pPr>
            <a:r>
              <a:rPr lang="en-US" dirty="0" smtClean="0"/>
              <a:t> </a:t>
            </a:r>
            <a:r>
              <a:rPr lang="en-US" dirty="0"/>
              <a:t>T</a:t>
            </a:r>
            <a:r>
              <a:rPr lang="en-US" dirty="0" smtClean="0"/>
              <a:t>aking photographs</a:t>
            </a:r>
          </a:p>
          <a:p>
            <a:pPr marL="514350" indent="-514350">
              <a:buNone/>
            </a:pPr>
            <a:r>
              <a:rPr lang="en-US" dirty="0" smtClean="0"/>
              <a:t>	all </a:t>
            </a:r>
            <a:r>
              <a:rPr lang="en-US" dirty="0"/>
              <a:t>help make the situation a reality and to create memories. </a:t>
            </a:r>
          </a:p>
        </p:txBody>
      </p:sp>
      <p:sp>
        <p:nvSpPr>
          <p:cNvPr id="4" name="Slide Number Placeholder 3"/>
          <p:cNvSpPr>
            <a:spLocks noGrp="1"/>
          </p:cNvSpPr>
          <p:nvPr>
            <p:ph type="sldNum" sz="quarter" idx="12"/>
          </p:nvPr>
        </p:nvSpPr>
        <p:spPr/>
        <p:txBody>
          <a:bodyPr/>
          <a:lstStyle/>
          <a:p>
            <a:fld id="{1A06AA5E-1471-4BB2-B3D4-C26A7113AF2B}" type="slidenum">
              <a:rPr lang="en-US" smtClean="0"/>
              <a:pPr/>
              <a:t>4</a:t>
            </a:fld>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Grieving</a:t>
            </a:r>
            <a:endParaRPr lang="en-US" dirty="0"/>
          </a:p>
        </p:txBody>
      </p:sp>
      <p:sp>
        <p:nvSpPr>
          <p:cNvPr id="3" name="Content Placeholder 2"/>
          <p:cNvSpPr>
            <a:spLocks noGrp="1"/>
          </p:cNvSpPr>
          <p:nvPr>
            <p:ph idx="1"/>
          </p:nvPr>
        </p:nvSpPr>
        <p:spPr/>
        <p:txBody>
          <a:bodyPr/>
          <a:lstStyle/>
          <a:p>
            <a:r>
              <a:rPr lang="en-US" dirty="0" smtClean="0"/>
              <a:t>In addition to the 20 to 30 percent of pregnancies thought to end in spontaneous abortion in the USA, there is now one elective abortion for every three live births.</a:t>
            </a:r>
          </a:p>
          <a:p>
            <a:r>
              <a:rPr lang="en-US" dirty="0" smtClean="0"/>
              <a:t>Evidence is mounting that the reaction to the loss of a child from induced abortion is part of the same continuum of grief</a:t>
            </a:r>
            <a:endParaRPr lang="en-US" dirty="0"/>
          </a:p>
        </p:txBody>
      </p:sp>
      <p:sp>
        <p:nvSpPr>
          <p:cNvPr id="4" name="Slide Number Placeholder 3"/>
          <p:cNvSpPr>
            <a:spLocks noGrp="1"/>
          </p:cNvSpPr>
          <p:nvPr>
            <p:ph type="sldNum" sz="quarter" idx="12"/>
          </p:nvPr>
        </p:nvSpPr>
        <p:spPr/>
        <p:txBody>
          <a:bodyPr/>
          <a:lstStyle/>
          <a:p>
            <a:fld id="{1A06AA5E-1471-4BB2-B3D4-C26A7113AF2B}" type="slidenum">
              <a:rPr lang="en-US" smtClean="0"/>
              <a:pPr/>
              <a:t>5</a:t>
            </a:fld>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Grieving</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the profession, led by society, more readily accepts that miscarriage, termination, stillbirth, and neonatal death lie in a spectrum of the same grief.</a:t>
            </a:r>
          </a:p>
          <a:p>
            <a:r>
              <a:rPr lang="en-US" dirty="0" smtClean="0"/>
              <a:t>Grief after induced abortion is often more profound and delayed than grief after other perinatal losses because it is largely hidden. </a:t>
            </a:r>
          </a:p>
          <a:p>
            <a:r>
              <a:rPr lang="en-US" dirty="0" smtClean="0"/>
              <a:t>The post-abortion woman's grief is not acknowledged by society because the reality of her child's death is not acknowledged</a:t>
            </a:r>
            <a:endParaRPr lang="en-US" dirty="0"/>
          </a:p>
        </p:txBody>
      </p:sp>
      <p:sp>
        <p:nvSpPr>
          <p:cNvPr id="4" name="Slide Number Placeholder 3"/>
          <p:cNvSpPr>
            <a:spLocks noGrp="1"/>
          </p:cNvSpPr>
          <p:nvPr>
            <p:ph type="sldNum" sz="quarter" idx="12"/>
          </p:nvPr>
        </p:nvSpPr>
        <p:spPr/>
        <p:txBody>
          <a:bodyPr/>
          <a:lstStyle/>
          <a:p>
            <a:fld id="{1A06AA5E-1471-4BB2-B3D4-C26A7113AF2B}" type="slidenum">
              <a:rPr lang="en-US" smtClean="0"/>
              <a:pPr/>
              <a:t>6</a:t>
            </a:fld>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Grieving</a:t>
            </a:r>
            <a:endParaRPr lang="en-US" dirty="0"/>
          </a:p>
        </p:txBody>
      </p:sp>
      <p:sp>
        <p:nvSpPr>
          <p:cNvPr id="3" name="Content Placeholder 2"/>
          <p:cNvSpPr>
            <a:spLocks noGrp="1"/>
          </p:cNvSpPr>
          <p:nvPr>
            <p:ph idx="1"/>
          </p:nvPr>
        </p:nvSpPr>
        <p:spPr/>
        <p:txBody>
          <a:bodyPr/>
          <a:lstStyle/>
          <a:p>
            <a:r>
              <a:rPr lang="en-US" dirty="0" smtClean="0"/>
              <a:t>Society offers her no support in grieving</a:t>
            </a:r>
          </a:p>
          <a:p>
            <a:r>
              <a:rPr lang="en-US" dirty="0" smtClean="0"/>
              <a:t>She is typically alone, without her partner during the procedure. There is no dead child to hold, no photographs, no funeral, burial, or grave to visit, no consolation from friends, relatives or clergy</a:t>
            </a:r>
          </a:p>
          <a:p>
            <a:r>
              <a:rPr lang="en-US" dirty="0" smtClean="0"/>
              <a:t>The psychological defense mechanisms of denial and repression are massively in effect</a:t>
            </a:r>
            <a:endParaRPr lang="en-US" dirty="0"/>
          </a:p>
        </p:txBody>
      </p:sp>
      <p:sp>
        <p:nvSpPr>
          <p:cNvPr id="4" name="Slide Number Placeholder 3"/>
          <p:cNvSpPr>
            <a:spLocks noGrp="1"/>
          </p:cNvSpPr>
          <p:nvPr>
            <p:ph type="sldNum" sz="quarter" idx="12"/>
          </p:nvPr>
        </p:nvSpPr>
        <p:spPr/>
        <p:txBody>
          <a:bodyPr/>
          <a:lstStyle/>
          <a:p>
            <a:fld id="{1A06AA5E-1471-4BB2-B3D4-C26A7113AF2B}" type="slidenum">
              <a:rPr lang="en-US" smtClean="0"/>
              <a:pPr/>
              <a:t>7</a:t>
            </a:fld>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Grieving</a:t>
            </a:r>
            <a:endParaRPr lang="en-US" dirty="0"/>
          </a:p>
        </p:txBody>
      </p:sp>
      <p:sp>
        <p:nvSpPr>
          <p:cNvPr id="3" name="Content Placeholder 2"/>
          <p:cNvSpPr>
            <a:spLocks noGrp="1"/>
          </p:cNvSpPr>
          <p:nvPr>
            <p:ph idx="1"/>
          </p:nvPr>
        </p:nvSpPr>
        <p:spPr>
          <a:xfrm>
            <a:off x="457200" y="1600200"/>
            <a:ext cx="8229600" cy="5257800"/>
          </a:xfrm>
        </p:spPr>
        <p:txBody>
          <a:bodyPr>
            <a:normAutofit fontScale="55000" lnSpcReduction="20000"/>
          </a:bodyPr>
          <a:lstStyle/>
          <a:p>
            <a:r>
              <a:rPr lang="en-US" sz="4600" dirty="0" smtClean="0"/>
              <a:t>pain , bleeding ,unnatural endocrine changes remind her of the physical assault on her body, obsessive thought, "I killed my baby!" </a:t>
            </a:r>
          </a:p>
          <a:p>
            <a:r>
              <a:rPr lang="en-US" sz="4600" dirty="0" smtClean="0"/>
              <a:t>Intense activity -work or study</a:t>
            </a:r>
          </a:p>
          <a:p>
            <a:r>
              <a:rPr lang="en-US" sz="4600" dirty="0" smtClean="0"/>
              <a:t>Attempts to repair her intimate relationships or to develop new ones. </a:t>
            </a:r>
          </a:p>
          <a:p>
            <a:r>
              <a:rPr lang="en-US" sz="4600" dirty="0" smtClean="0"/>
              <a:t>Reminders </a:t>
            </a:r>
            <a:r>
              <a:rPr lang="en-US" sz="4600" dirty="0" smtClean="0"/>
              <a:t>e.g. </a:t>
            </a:r>
            <a:r>
              <a:rPr lang="en-US" sz="4600" dirty="0" smtClean="0"/>
              <a:t>the expected date of delivery, children the same age that their children would have been, a visit to the gynecologist, the sound of the suction machine in the dentist's office, a baby in a television ad, a new birth, another death experience. Each of these may trigger a breakthrough of guilt, grief, anger, and even despair.</a:t>
            </a:r>
          </a:p>
          <a:p>
            <a:r>
              <a:rPr lang="en-US" sz="4600" dirty="0" smtClean="0"/>
              <a:t> Use of alcohol or sleeping pills to deal with feelings of grief and guilt are some of the maladaptive coping mechanisms employed</a:t>
            </a:r>
          </a:p>
          <a:p>
            <a:endParaRPr lang="en-US" dirty="0"/>
          </a:p>
        </p:txBody>
      </p:sp>
      <p:sp>
        <p:nvSpPr>
          <p:cNvPr id="4" name="Slide Number Placeholder 3"/>
          <p:cNvSpPr>
            <a:spLocks noGrp="1"/>
          </p:cNvSpPr>
          <p:nvPr>
            <p:ph type="sldNum" sz="quarter" idx="12"/>
          </p:nvPr>
        </p:nvSpPr>
        <p:spPr/>
        <p:txBody>
          <a:bodyPr/>
          <a:lstStyle/>
          <a:p>
            <a:fld id="{1A06AA5E-1471-4BB2-B3D4-C26A7113AF2B}" type="slidenum">
              <a:rPr lang="en-US" smtClean="0"/>
              <a:pPr/>
              <a:t>8</a:t>
            </a:fld>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457200"/>
            <a:ext cx="8229600" cy="792162"/>
          </a:xfrm>
        </p:spPr>
        <p:txBody>
          <a:bodyPr>
            <a:normAutofit fontScale="90000"/>
          </a:bodyPr>
          <a:lstStyle/>
          <a:p>
            <a:r>
              <a:rPr lang="en-US" sz="3100" b="1" dirty="0" smtClean="0"/>
              <a:t>Uncomplicated Bereavement (Normal Grief) </a:t>
            </a:r>
            <a:r>
              <a:rPr lang="en-US" dirty="0" smtClean="0"/>
              <a:t/>
            </a:r>
            <a:br>
              <a:rPr lang="en-US" dirty="0" smtClean="0"/>
            </a:br>
            <a:endParaRPr lang="en-US" dirty="0"/>
          </a:p>
        </p:txBody>
      </p:sp>
      <p:sp>
        <p:nvSpPr>
          <p:cNvPr id="3" name="Content Placeholder 2"/>
          <p:cNvSpPr>
            <a:spLocks noGrp="1"/>
          </p:cNvSpPr>
          <p:nvPr>
            <p:ph idx="1"/>
          </p:nvPr>
        </p:nvSpPr>
        <p:spPr>
          <a:xfrm>
            <a:off x="457200" y="1219200"/>
            <a:ext cx="8229600" cy="5105400"/>
          </a:xfrm>
        </p:spPr>
        <p:txBody>
          <a:bodyPr>
            <a:normAutofit fontScale="25000" lnSpcReduction="20000"/>
          </a:bodyPr>
          <a:lstStyle/>
          <a:p>
            <a:r>
              <a:rPr lang="en-US" sz="8000" dirty="0" smtClean="0"/>
              <a:t>Grief is the subjective experience which follows the death of a loved one</a:t>
            </a:r>
          </a:p>
          <a:p>
            <a:r>
              <a:rPr lang="en-US" sz="8000" dirty="0" smtClean="0"/>
              <a:t>mourning after a significant loss normally continues for at least a year</a:t>
            </a:r>
          </a:p>
          <a:p>
            <a:r>
              <a:rPr lang="en-US" sz="8000" dirty="0" smtClean="0"/>
              <a:t>Horowitz divides normal grief into four stages:</a:t>
            </a:r>
          </a:p>
          <a:p>
            <a:r>
              <a:rPr lang="en-US" sz="8000" b="1" dirty="0" smtClean="0"/>
              <a:t>1. OUTCRY </a:t>
            </a:r>
          </a:p>
          <a:p>
            <a:r>
              <a:rPr lang="en-US" sz="8000" b="1" dirty="0" smtClean="0"/>
              <a:t>2. DENIAL PHASE</a:t>
            </a:r>
          </a:p>
          <a:p>
            <a:r>
              <a:rPr lang="en-US" sz="8000" b="1" dirty="0" smtClean="0"/>
              <a:t>3. INTRUSION PHASE</a:t>
            </a:r>
          </a:p>
          <a:p>
            <a:r>
              <a:rPr lang="en-US" sz="8000" b="1" dirty="0" smtClean="0"/>
              <a:t>4. WORKING THROUGH</a:t>
            </a:r>
          </a:p>
          <a:p>
            <a:r>
              <a:rPr lang="en-US" sz="11200" b="1" dirty="0" smtClean="0"/>
              <a:t>P</a:t>
            </a:r>
            <a:r>
              <a:rPr lang="en-US" sz="8600" b="1" dirty="0" smtClean="0"/>
              <a:t>athological Grief </a:t>
            </a:r>
            <a:endParaRPr lang="en-US" sz="8600" dirty="0" smtClean="0"/>
          </a:p>
          <a:p>
            <a:pPr>
              <a:buNone/>
            </a:pPr>
            <a:r>
              <a:rPr lang="en-US" sz="8600" dirty="0" smtClean="0"/>
              <a:t>Horowitz gives the following examples of pathological grief. </a:t>
            </a:r>
          </a:p>
          <a:p>
            <a:r>
              <a:rPr lang="en-US" sz="8600" dirty="0" smtClean="0"/>
              <a:t>the OUTCRY may be intensified into a panic state where behavior is erratic, and self-coherence is lost in a flood of uncontrolled fear and grief, dissociative state or even a reactive psychotic state.</a:t>
            </a:r>
          </a:p>
          <a:p>
            <a:r>
              <a:rPr lang="en-US" sz="8600" dirty="0" smtClean="0"/>
              <a:t>DENIAL PHASE may occur complicate with "overuse of alcohol or drugs to anesthetize the person from pain. Some persons may seek to jam all channels of consciousness with stimuli, avoiding thinking and feeling about the death. To escape feeling dead and unreal, one may engage in frenzied sexual, athletic, work, thrill-seeking, or risk taking activities." </a:t>
            </a:r>
          </a:p>
          <a:p>
            <a:endParaRPr lang="en-US" dirty="0"/>
          </a:p>
        </p:txBody>
      </p:sp>
      <p:sp>
        <p:nvSpPr>
          <p:cNvPr id="4" name="Slide Number Placeholder 3"/>
          <p:cNvSpPr>
            <a:spLocks noGrp="1"/>
          </p:cNvSpPr>
          <p:nvPr>
            <p:ph type="sldNum" sz="quarter" idx="12"/>
          </p:nvPr>
        </p:nvSpPr>
        <p:spPr/>
        <p:txBody>
          <a:bodyPr/>
          <a:lstStyle/>
          <a:p>
            <a:fld id="{1A06AA5E-1471-4BB2-B3D4-C26A7113AF2B}" type="slidenum">
              <a:rPr lang="en-US" smtClean="0"/>
              <a:pPr/>
              <a:t>9</a:t>
            </a:fld>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294</TotalTime>
  <Words>1475</Words>
  <Application>Microsoft Office PowerPoint</Application>
  <PresentationFormat>On-screen Show (4:3)</PresentationFormat>
  <Paragraphs>102</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Psychiatric Sequelae of Pregnancy Loss, Abortions and Premature births</vt:lpstr>
      <vt:lpstr>DEFINATION OF INDUCED ABORTION</vt:lpstr>
      <vt:lpstr>GRIEF</vt:lpstr>
      <vt:lpstr>Grieving</vt:lpstr>
      <vt:lpstr>Grieving</vt:lpstr>
      <vt:lpstr>Grieving</vt:lpstr>
      <vt:lpstr>Grieving</vt:lpstr>
      <vt:lpstr>Grieving</vt:lpstr>
      <vt:lpstr>Uncomplicated Bereavement (Normal Grief)  </vt:lpstr>
      <vt:lpstr>Risk factors for the development of pathological grief</vt:lpstr>
      <vt:lpstr>Depression </vt:lpstr>
      <vt:lpstr>Suicide  </vt:lpstr>
      <vt:lpstr>Post-Traumatic Stress Disorder </vt:lpstr>
      <vt:lpstr>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Psychiatric Sequelae of Pregnancy Loss, Abortions and Premature births</dc:title>
  <dc:creator>DR PIUS AKIVAGA KIGAMWA</dc:creator>
  <cp:lastModifiedBy>DR PIUS AKIVAGA KIGAMWA</cp:lastModifiedBy>
  <cp:revision>31</cp:revision>
  <dcterms:created xsi:type="dcterms:W3CDTF">2011-03-16T18:04:34Z</dcterms:created>
  <dcterms:modified xsi:type="dcterms:W3CDTF">2011-03-20T17:14:45Z</dcterms:modified>
</cp:coreProperties>
</file>