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0"/>
  </p:notesMasterIdLst>
  <p:sldIdLst>
    <p:sldId id="256" r:id="rId2"/>
    <p:sldId id="257" r:id="rId3"/>
    <p:sldId id="289" r:id="rId4"/>
    <p:sldId id="258" r:id="rId5"/>
    <p:sldId id="259" r:id="rId6"/>
    <p:sldId id="294" r:id="rId7"/>
    <p:sldId id="290" r:id="rId8"/>
    <p:sldId id="291" r:id="rId9"/>
    <p:sldId id="277" r:id="rId10"/>
    <p:sldId id="283" r:id="rId11"/>
    <p:sldId id="292" r:id="rId12"/>
    <p:sldId id="285" r:id="rId13"/>
    <p:sldId id="286" r:id="rId14"/>
    <p:sldId id="260" r:id="rId15"/>
    <p:sldId id="279" r:id="rId16"/>
    <p:sldId id="280" r:id="rId17"/>
    <p:sldId id="278" r:id="rId18"/>
    <p:sldId id="281" r:id="rId19"/>
    <p:sldId id="261" r:id="rId20"/>
    <p:sldId id="262" r:id="rId21"/>
    <p:sldId id="282" r:id="rId22"/>
    <p:sldId id="263" r:id="rId23"/>
    <p:sldId id="264" r:id="rId24"/>
    <p:sldId id="265" r:id="rId25"/>
    <p:sldId id="266" r:id="rId26"/>
    <p:sldId id="267" r:id="rId27"/>
    <p:sldId id="288" r:id="rId28"/>
    <p:sldId id="293" r:id="rId29"/>
    <p:sldId id="268" r:id="rId30"/>
    <p:sldId id="269" r:id="rId31"/>
    <p:sldId id="270" r:id="rId32"/>
    <p:sldId id="271" r:id="rId33"/>
    <p:sldId id="272" r:id="rId34"/>
    <p:sldId id="287" r:id="rId35"/>
    <p:sldId id="276" r:id="rId36"/>
    <p:sldId id="273" r:id="rId37"/>
    <p:sldId id="275" r:id="rId38"/>
    <p:sldId id="274" r:id="rId39"/>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34606" autoAdjust="0"/>
    <p:restoredTop sz="86441" autoAdjust="0"/>
  </p:normalViewPr>
  <p:slideViewPr>
    <p:cSldViewPr>
      <p:cViewPr>
        <p:scale>
          <a:sx n="70" d="100"/>
          <a:sy n="70" d="100"/>
        </p:scale>
        <p:origin x="-114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01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1D0E03BB-3897-4A0D-B98A-62B3E9307347}" type="datetimeFigureOut">
              <a:rPr lang="en-US"/>
              <a:pPr>
                <a:defRPr/>
              </a:pPr>
              <a:t>7/14/2010</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E"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E"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85899AC4-DED3-4F0E-B795-865FF5E3DE7D}" type="slidenum">
              <a:rPr lang="en-IE"/>
              <a:pPr>
                <a:defRPr/>
              </a:pPr>
              <a:t>‹#›</a:t>
            </a:fld>
            <a:endParaRPr lang="en-I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25DD0CB-6AA5-4A3C-A85E-849B2E8B6488}" type="slidenum">
              <a:rPr lang="en-IE"/>
              <a:pPr/>
              <a:t>1</a:t>
            </a:fld>
            <a:endParaRPr lang="en-I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F4E1FD-15CB-458A-927E-B0A0960F049E}" type="slidenum">
              <a:rPr lang="en-IE"/>
              <a:pPr/>
              <a:t>10</a:t>
            </a:fld>
            <a:endParaRPr lang="en-I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F4E1FD-15CB-458A-927E-B0A0960F049E}" type="slidenum">
              <a:rPr lang="en-IE"/>
              <a:pPr/>
              <a:t>11</a:t>
            </a:fld>
            <a:endParaRPr lang="en-I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5FCDC7-E397-4206-BDAC-E629EBFD7AB7}" type="slidenum">
              <a:rPr lang="en-IE"/>
              <a:pPr/>
              <a:t>12</a:t>
            </a:fld>
            <a:endParaRPr lang="en-I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4A74FB-08BD-4D20-9563-5806AA6E707C}" type="slidenum">
              <a:rPr lang="en-IE"/>
              <a:pPr/>
              <a:t>13</a:t>
            </a:fld>
            <a:endParaRPr lang="en-I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93E564D-9041-4C6D-AFD8-84F8DBE63422}" type="slidenum">
              <a:rPr lang="en-IE"/>
              <a:pPr/>
              <a:t>14</a:t>
            </a:fld>
            <a:endParaRPr lang="en-I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74D9BC8-76B2-4061-8670-639AEB46A515}" type="slidenum">
              <a:rPr lang="en-IE"/>
              <a:pPr/>
              <a:t>15</a:t>
            </a:fld>
            <a:endParaRPr lang="en-I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23DF836-5CCD-4BD1-89FD-72BEB12B936F}" type="slidenum">
              <a:rPr lang="en-IE"/>
              <a:pPr/>
              <a:t>16</a:t>
            </a:fld>
            <a:endParaRPr lang="en-I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DF4347-36EE-4F6F-A6C1-489D05ED5230}" type="slidenum">
              <a:rPr lang="en-IE"/>
              <a:pPr/>
              <a:t>17</a:t>
            </a:fld>
            <a:endParaRPr lang="en-I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59C1BE-0718-44CB-A2B2-237C97CC93B1}" type="slidenum">
              <a:rPr lang="en-IE"/>
              <a:pPr/>
              <a:t>18</a:t>
            </a:fld>
            <a:endParaRPr lang="en-I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CE7271-64C3-439B-A0A9-8FDCF2981BF1}" type="slidenum">
              <a:rPr lang="en-IE"/>
              <a:pPr/>
              <a:t>19</a:t>
            </a:fld>
            <a:endParaRPr lang="en-I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30F728E-E953-4164-A5CB-6319DDAF4B78}" type="slidenum">
              <a:rPr lang="en-IE"/>
              <a:pPr/>
              <a:t>2</a:t>
            </a:fld>
            <a:endParaRPr lang="en-I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064076E-776B-4ED0-943C-B0CA9159F36B}" type="slidenum">
              <a:rPr lang="en-IE"/>
              <a:pPr/>
              <a:t>20</a:t>
            </a:fld>
            <a:endParaRPr lang="en-I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B469B0-E5DD-4F74-8257-E5212A7700D8}" type="slidenum">
              <a:rPr lang="en-IE"/>
              <a:pPr/>
              <a:t>21</a:t>
            </a:fld>
            <a:endParaRPr lang="en-I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86AA5F-8739-4E37-B3AE-6C43D5A39F76}" type="slidenum">
              <a:rPr lang="en-IE"/>
              <a:pPr/>
              <a:t>22</a:t>
            </a:fld>
            <a:endParaRPr lang="en-I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DC9DC71-25FA-42A2-A614-9BC0C8C87829}" type="slidenum">
              <a:rPr lang="en-IE"/>
              <a:pPr/>
              <a:t>23</a:t>
            </a:fld>
            <a:endParaRPr lang="en-I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5BB1147-B960-42F3-AE43-0AFB25DE0E64}" type="slidenum">
              <a:rPr lang="en-IE"/>
              <a:pPr/>
              <a:t>24</a:t>
            </a:fld>
            <a:endParaRPr lang="en-I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373E375-2E6F-4B05-B124-4077533AAF8A}" type="slidenum">
              <a:rPr lang="en-IE"/>
              <a:pPr/>
              <a:t>25</a:t>
            </a:fld>
            <a:endParaRPr lang="en-I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787C418-B129-4355-B866-8355F50FD933}" type="slidenum">
              <a:rPr lang="en-IE"/>
              <a:pPr/>
              <a:t>26</a:t>
            </a:fld>
            <a:endParaRPr lang="en-I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14B05F4-EFFD-4B5C-8A4A-4F54A4333F8A}" type="slidenum">
              <a:rPr lang="en-IE"/>
              <a:pPr/>
              <a:t>27</a:t>
            </a:fld>
            <a:endParaRPr lang="en-I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pPr>
              <a:defRPr/>
            </a:pPr>
            <a:fld id="{85899AC4-DED3-4F0E-B795-865FF5E3DE7D}" type="slidenum">
              <a:rPr lang="en-IE" smtClean="0"/>
              <a:pPr>
                <a:defRPr/>
              </a:pPr>
              <a:t>28</a:t>
            </a:fld>
            <a:endParaRPr lang="en-I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B87CD1D-6641-4D96-8AD8-92A5363CE776}" type="slidenum">
              <a:rPr lang="en-IE"/>
              <a:pPr/>
              <a:t>29</a:t>
            </a:fld>
            <a:endParaRPr lang="en-I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pPr>
              <a:defRPr/>
            </a:pPr>
            <a:fld id="{85899AC4-DED3-4F0E-B795-865FF5E3DE7D}" type="slidenum">
              <a:rPr lang="en-IE" smtClean="0"/>
              <a:pPr>
                <a:defRPr/>
              </a:pPr>
              <a:t>3</a:t>
            </a:fld>
            <a:endParaRPr lang="en-I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531E65B-D7E0-4B97-A86A-86F61C955058}" type="slidenum">
              <a:rPr lang="en-IE"/>
              <a:pPr/>
              <a:t>30</a:t>
            </a:fld>
            <a:endParaRPr lang="en-I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848EBB4-FA6C-4CA0-9DB2-D664B35790AC}" type="slidenum">
              <a:rPr lang="en-IE"/>
              <a:pPr/>
              <a:t>31</a:t>
            </a:fld>
            <a:endParaRPr lang="en-I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777DBD7-2AB4-4C9B-B05C-CD02ABBACCAD}" type="slidenum">
              <a:rPr lang="en-IE"/>
              <a:pPr/>
              <a:t>32</a:t>
            </a:fld>
            <a:endParaRPr lang="en-I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568030-BA17-407B-9CE7-B00F95396EA9}" type="slidenum">
              <a:rPr lang="en-IE"/>
              <a:pPr/>
              <a:t>33</a:t>
            </a:fld>
            <a:endParaRPr lang="en-I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9B95205-80B6-4808-9906-4A411654AA35}" type="slidenum">
              <a:rPr lang="en-IE"/>
              <a:pPr/>
              <a:t>34</a:t>
            </a:fld>
            <a:endParaRPr lang="en-I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F2B0B48-181F-438A-AF8F-9F3282E2815D}" type="slidenum">
              <a:rPr lang="en-IE"/>
              <a:pPr/>
              <a:t>35</a:t>
            </a:fld>
            <a:endParaRPr lang="en-I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66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93E836-7B70-4C0E-900B-1EC4E4BA0313}" type="slidenum">
              <a:rPr lang="en-IE"/>
              <a:pPr/>
              <a:t>36</a:t>
            </a:fld>
            <a:endParaRPr lang="en-I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9765C98-69E9-4AFE-B24C-7DBD89E79A2F}" type="slidenum">
              <a:rPr lang="en-IE"/>
              <a:pPr/>
              <a:t>37</a:t>
            </a:fld>
            <a:endParaRPr lang="en-IE"/>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AC03AD2-C749-4215-8090-BCE95A04FE6A}" type="slidenum">
              <a:rPr lang="en-IE"/>
              <a:pPr/>
              <a:t>38</a:t>
            </a:fld>
            <a:endParaRPr lang="en-I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B4BD921-F0DB-4738-9437-C1766E1B925E}" type="slidenum">
              <a:rPr lang="en-IE"/>
              <a:pPr/>
              <a:t>4</a:t>
            </a:fld>
            <a:endParaRPr lang="en-I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512E84-9394-4082-A289-0791AC8553B1}" type="slidenum">
              <a:rPr lang="en-IE"/>
              <a:pPr/>
              <a:t>5</a:t>
            </a:fld>
            <a:endParaRPr lang="en-I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pPr>
              <a:defRPr/>
            </a:pPr>
            <a:fld id="{85899AC4-DED3-4F0E-B795-865FF5E3DE7D}" type="slidenum">
              <a:rPr lang="en-IE" smtClean="0"/>
              <a:pPr>
                <a:defRPr/>
              </a:pPr>
              <a:t>6</a:t>
            </a:fld>
            <a:endParaRPr lang="en-I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pPr>
              <a:defRPr/>
            </a:pPr>
            <a:fld id="{85899AC4-DED3-4F0E-B795-865FF5E3DE7D}" type="slidenum">
              <a:rPr lang="en-IE" smtClean="0"/>
              <a:pPr>
                <a:defRPr/>
              </a:pPr>
              <a:t>7</a:t>
            </a:fld>
            <a:endParaRPr lang="en-I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pPr>
              <a:defRPr/>
            </a:pPr>
            <a:fld id="{85899AC4-DED3-4F0E-B795-865FF5E3DE7D}" type="slidenum">
              <a:rPr lang="en-IE" smtClean="0"/>
              <a:pPr>
                <a:defRPr/>
              </a:pPr>
              <a:t>8</a:t>
            </a:fld>
            <a:endParaRPr lang="en-I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IE"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53B7C5C-0B0D-4F18-A4B2-7A05C6612F3B}" type="slidenum">
              <a:rPr lang="en-IE"/>
              <a:pPr/>
              <a:t>9</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a:defRPr/>
            </a:pPr>
            <a:endParaRPr lang="en-IE"/>
          </a:p>
        </p:txBody>
      </p:sp>
      <p:sp>
        <p:nvSpPr>
          <p:cNvPr id="18434"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GB"/>
              <a:t>Click to edit Master title style</a:t>
            </a:r>
          </a:p>
        </p:txBody>
      </p:sp>
      <p:sp>
        <p:nvSpPr>
          <p:cNvPr id="18435"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GB"/>
              <a:t>Click to edit Master subtitle style</a:t>
            </a:r>
          </a:p>
        </p:txBody>
      </p:sp>
      <p:sp>
        <p:nvSpPr>
          <p:cNvPr id="5" name="Rectangle 5"/>
          <p:cNvSpPr>
            <a:spLocks noGrp="1" noChangeArrowheads="1"/>
          </p:cNvSpPr>
          <p:nvPr>
            <p:ph type="ftr" sz="quarter" idx="10"/>
          </p:nvPr>
        </p:nvSpPr>
        <p:spPr/>
        <p:txBody>
          <a:bodyPr/>
          <a:lstStyle>
            <a:lvl1pPr>
              <a:defRPr smtClean="0"/>
            </a:lvl1pPr>
          </a:lstStyle>
          <a:p>
            <a:pPr>
              <a:defRPr/>
            </a:pPr>
            <a:endParaRPr lang="en-GB"/>
          </a:p>
        </p:txBody>
      </p:sp>
      <p:sp>
        <p:nvSpPr>
          <p:cNvPr id="6" name="Rectangle 6"/>
          <p:cNvSpPr>
            <a:spLocks noGrp="1" noChangeArrowheads="1"/>
          </p:cNvSpPr>
          <p:nvPr>
            <p:ph type="sldNum" sz="quarter" idx="11"/>
          </p:nvPr>
        </p:nvSpPr>
        <p:spPr/>
        <p:txBody>
          <a:bodyPr/>
          <a:lstStyle>
            <a:lvl1pPr>
              <a:defRPr smtClean="0"/>
            </a:lvl1pPr>
          </a:lstStyle>
          <a:p>
            <a:pPr>
              <a:defRPr/>
            </a:pPr>
            <a:fld id="{F0DABD91-1434-4214-8E85-B14689B3E0AC}" type="slidenum">
              <a:rPr lang="en-GB"/>
              <a:pPr>
                <a:defRPr/>
              </a:pPr>
              <a:t>‹#›</a:t>
            </a:fld>
            <a:endParaRPr lang="en-GB"/>
          </a:p>
        </p:txBody>
      </p:sp>
      <p:sp>
        <p:nvSpPr>
          <p:cNvPr id="7" name="Rectangle 7"/>
          <p:cNvSpPr>
            <a:spLocks noGrp="1" noChangeArrowheads="1"/>
          </p:cNvSpPr>
          <p:nvPr>
            <p:ph type="dt" sz="quarter" idx="12"/>
          </p:nvPr>
        </p:nvSpPr>
        <p:spPr/>
        <p:txBody>
          <a:bodyPr/>
          <a:lstStyle>
            <a:lvl1pPr>
              <a:defRPr smtClean="0"/>
            </a:lvl1pPr>
          </a:lstStyle>
          <a:p>
            <a:pPr>
              <a:defRPr/>
            </a:pP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45F2F8F-C831-415E-90BA-2675FDD75433}"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87A0DAE-6BF8-4B2F-941B-E827DE699E8D}"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FB2B60E-BA64-4D78-836F-C493107F61D3}"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0A260B3-8C89-43BC-B1F9-3A33DDDAB7F1}"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EA137B7-5CE7-4140-88B5-8E8FBD5A6961}"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2847A21E-95EB-4189-9A0E-6D8E0FD19C35}"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E3AA318-9D95-4FCB-9D03-1B7DC5B80627}"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EF6248C8-EB04-4A3D-A61B-8D691443FFA3}"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3D0C0C4-EF11-4902-8A0A-BDEF2E3462E2}"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1CEC7DB-E79D-4C53-A671-35E648294415}"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7411"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741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000000"/>
                  </a:outerShdw>
                </a:effectLst>
                <a:latin typeface="Arial" charset="0"/>
              </a:defRPr>
            </a:lvl1pPr>
          </a:lstStyle>
          <a:p>
            <a:pPr>
              <a:defRPr/>
            </a:pPr>
            <a:endParaRPr lang="en-GB"/>
          </a:p>
        </p:txBody>
      </p:sp>
      <p:sp>
        <p:nvSpPr>
          <p:cNvPr id="1741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000000"/>
                  </a:outerShdw>
                </a:effectLst>
                <a:latin typeface="Arial" charset="0"/>
              </a:defRPr>
            </a:lvl1pPr>
          </a:lstStyle>
          <a:p>
            <a:pPr>
              <a:defRPr/>
            </a:pPr>
            <a:endParaRPr lang="en-GB"/>
          </a:p>
        </p:txBody>
      </p:sp>
      <p:sp>
        <p:nvSpPr>
          <p:cNvPr id="1741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effectLst>
                  <a:outerShdw blurRad="38100" dist="38100" dir="2700000" algn="tl">
                    <a:srgbClr val="000000"/>
                  </a:outerShdw>
                </a:effectLst>
                <a:latin typeface="Arial" charset="0"/>
              </a:defRPr>
            </a:lvl1pPr>
          </a:lstStyle>
          <a:p>
            <a:pPr>
              <a:defRPr/>
            </a:pPr>
            <a:fld id="{7A36D4BB-85B1-4DEB-A4AB-EDCF72E3B734}" type="slidenum">
              <a:rPr lang="en-GB"/>
              <a:pPr>
                <a:defRPr/>
              </a:pPr>
              <a:t>‹#›</a:t>
            </a:fld>
            <a:endParaRPr lang="en-GB"/>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GB" smtClean="0"/>
              <a:t>Psychiatric emergencies</a:t>
            </a:r>
          </a:p>
        </p:txBody>
      </p:sp>
      <p:sp>
        <p:nvSpPr>
          <p:cNvPr id="2051" name="Rectangle 3"/>
          <p:cNvSpPr>
            <a:spLocks noGrp="1" noChangeArrowheads="1"/>
          </p:cNvSpPr>
          <p:nvPr>
            <p:ph type="subTitle" idx="1"/>
          </p:nvPr>
        </p:nvSpPr>
        <p:spPr/>
        <p:txBody>
          <a:bodyPr/>
          <a:lstStyle/>
          <a:p>
            <a:pPr eaLnBrk="1" hangingPunct="1">
              <a:defRPr/>
            </a:pPr>
            <a:endParaRPr 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GB" sz="4000" dirty="0" smtClean="0"/>
              <a:t>Drugs used in acute psychotic states</a:t>
            </a:r>
          </a:p>
        </p:txBody>
      </p:sp>
      <p:sp>
        <p:nvSpPr>
          <p:cNvPr id="32771" name="Rectangle 3"/>
          <p:cNvSpPr>
            <a:spLocks noGrp="1" noChangeArrowheads="1"/>
          </p:cNvSpPr>
          <p:nvPr>
            <p:ph type="body" idx="1"/>
          </p:nvPr>
        </p:nvSpPr>
        <p:spPr/>
        <p:txBody>
          <a:bodyPr>
            <a:normAutofit fontScale="77500" lnSpcReduction="20000"/>
          </a:bodyPr>
          <a:lstStyle/>
          <a:p>
            <a:pPr eaLnBrk="1" hangingPunct="1">
              <a:defRPr/>
            </a:pPr>
            <a:r>
              <a:rPr lang="en-GB" dirty="0" smtClean="0"/>
              <a:t>Oral medication </a:t>
            </a:r>
          </a:p>
          <a:p>
            <a:pPr lvl="1" eaLnBrk="1" hangingPunct="1">
              <a:defRPr/>
            </a:pPr>
            <a:r>
              <a:rPr lang="en-GB" dirty="0" smtClean="0"/>
              <a:t>Haloperidol (5-10 mg)</a:t>
            </a:r>
          </a:p>
          <a:p>
            <a:pPr lvl="1" eaLnBrk="1" hangingPunct="1">
              <a:defRPr/>
            </a:pPr>
            <a:r>
              <a:rPr lang="en-GB" dirty="0" err="1" smtClean="0"/>
              <a:t>Olanzapine</a:t>
            </a:r>
            <a:r>
              <a:rPr lang="en-GB" dirty="0" smtClean="0"/>
              <a:t> (10 mg)</a:t>
            </a:r>
          </a:p>
          <a:p>
            <a:pPr lvl="1" eaLnBrk="1" hangingPunct="1">
              <a:defRPr/>
            </a:pPr>
            <a:r>
              <a:rPr lang="en-GB" dirty="0" err="1" smtClean="0"/>
              <a:t>Risperidone</a:t>
            </a:r>
            <a:r>
              <a:rPr lang="en-GB" dirty="0" smtClean="0"/>
              <a:t> (2 mg)</a:t>
            </a:r>
          </a:p>
          <a:p>
            <a:pPr lvl="1" eaLnBrk="1" hangingPunct="1">
              <a:defRPr/>
            </a:pPr>
            <a:r>
              <a:rPr lang="en-GB" dirty="0" smtClean="0"/>
              <a:t>Above 3 plus </a:t>
            </a:r>
            <a:r>
              <a:rPr lang="en-GB" dirty="0" err="1" smtClean="0"/>
              <a:t>lorazepam</a:t>
            </a:r>
            <a:r>
              <a:rPr lang="en-GB" dirty="0" smtClean="0"/>
              <a:t> 1-2 mg</a:t>
            </a:r>
          </a:p>
          <a:p>
            <a:pPr eaLnBrk="1" hangingPunct="1">
              <a:defRPr/>
            </a:pPr>
            <a:r>
              <a:rPr lang="en-GB" dirty="0" smtClean="0"/>
              <a:t>Intramuscular</a:t>
            </a:r>
          </a:p>
          <a:p>
            <a:pPr lvl="1" eaLnBrk="1" hangingPunct="1">
              <a:defRPr/>
            </a:pPr>
            <a:r>
              <a:rPr lang="en-GB" dirty="0" err="1" smtClean="0"/>
              <a:t>Lorazepam</a:t>
            </a:r>
            <a:r>
              <a:rPr lang="en-GB" dirty="0" smtClean="0"/>
              <a:t> (1-2mg)</a:t>
            </a:r>
          </a:p>
          <a:p>
            <a:pPr lvl="1" eaLnBrk="1" hangingPunct="1">
              <a:defRPr/>
            </a:pPr>
            <a:r>
              <a:rPr lang="en-GB" dirty="0" smtClean="0"/>
              <a:t>Haloperidol (5 mg)</a:t>
            </a:r>
          </a:p>
          <a:p>
            <a:pPr lvl="1" eaLnBrk="1" hangingPunct="1">
              <a:defRPr/>
            </a:pPr>
            <a:r>
              <a:rPr lang="en-GB" dirty="0" err="1" smtClean="0"/>
              <a:t>Olanzapine</a:t>
            </a:r>
            <a:r>
              <a:rPr lang="en-GB" dirty="0" smtClean="0"/>
              <a:t> (5-10 mg) </a:t>
            </a:r>
          </a:p>
          <a:p>
            <a:pPr lvl="1" eaLnBrk="1" hangingPunct="1">
              <a:defRPr/>
            </a:pPr>
            <a:r>
              <a:rPr lang="en-GB" dirty="0" err="1" smtClean="0"/>
              <a:t>Ziprasidone</a:t>
            </a:r>
            <a:r>
              <a:rPr lang="en-GB" dirty="0" smtClean="0"/>
              <a:t> (10 -20 mg)</a:t>
            </a:r>
          </a:p>
          <a:p>
            <a:pPr lvl="1" eaLnBrk="1" hangingPunct="1">
              <a:defRPr/>
            </a:pPr>
            <a:r>
              <a:rPr lang="en-GB" dirty="0" smtClean="0"/>
              <a:t>IM chlorpromazine 100 mg (no longer used in some countries)</a:t>
            </a:r>
          </a:p>
          <a:p>
            <a:pPr lvl="1" eaLnBrk="1" hangingPunct="1">
              <a:defRPr/>
            </a:pPr>
            <a:endParaRPr lang="en-GB"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GB" sz="4000" dirty="0" smtClean="0"/>
              <a:t>Drugs used in acute psychotic states ...</a:t>
            </a:r>
          </a:p>
        </p:txBody>
      </p:sp>
      <p:sp>
        <p:nvSpPr>
          <p:cNvPr id="32771" name="Rectangle 3"/>
          <p:cNvSpPr>
            <a:spLocks noGrp="1" noChangeArrowheads="1"/>
          </p:cNvSpPr>
          <p:nvPr>
            <p:ph type="body" idx="1"/>
          </p:nvPr>
        </p:nvSpPr>
        <p:spPr/>
        <p:txBody>
          <a:bodyPr>
            <a:normAutofit fontScale="92500" lnSpcReduction="10000"/>
          </a:bodyPr>
          <a:lstStyle/>
          <a:p>
            <a:pPr eaLnBrk="1" hangingPunct="1">
              <a:defRPr/>
            </a:pPr>
            <a:r>
              <a:rPr lang="en-GB" dirty="0" smtClean="0"/>
              <a:t>Intravenous</a:t>
            </a:r>
          </a:p>
          <a:p>
            <a:pPr lvl="1" eaLnBrk="1" hangingPunct="1">
              <a:defRPr/>
            </a:pPr>
            <a:r>
              <a:rPr lang="en-GB" dirty="0" smtClean="0"/>
              <a:t>IV diazepam 10 mg slowly </a:t>
            </a:r>
          </a:p>
          <a:p>
            <a:pPr lvl="1" eaLnBrk="1" hangingPunct="1">
              <a:defRPr/>
            </a:pPr>
            <a:r>
              <a:rPr lang="en-GB" dirty="0" smtClean="0"/>
              <a:t>IV </a:t>
            </a:r>
            <a:r>
              <a:rPr lang="en-GB" dirty="0" err="1" smtClean="0"/>
              <a:t>midazolam</a:t>
            </a:r>
            <a:r>
              <a:rPr lang="en-GB" dirty="0" smtClean="0"/>
              <a:t> </a:t>
            </a:r>
          </a:p>
          <a:p>
            <a:pPr eaLnBrk="1" hangingPunct="1">
              <a:buFontTx/>
              <a:buNone/>
              <a:defRPr/>
            </a:pPr>
            <a:r>
              <a:rPr lang="en-GB" dirty="0" smtClean="0"/>
              <a:t>Repeat after 30 minutes if no response </a:t>
            </a:r>
          </a:p>
          <a:p>
            <a:pPr eaLnBrk="1" hangingPunct="1">
              <a:buFontTx/>
              <a:buNone/>
              <a:defRPr/>
            </a:pPr>
            <a:endParaRPr lang="en-GB" dirty="0" smtClean="0"/>
          </a:p>
          <a:p>
            <a:pPr eaLnBrk="1" hangingPunct="1">
              <a:defRPr/>
            </a:pPr>
            <a:r>
              <a:rPr lang="en-GB" dirty="0" err="1" smtClean="0"/>
              <a:t>Clopenthixol</a:t>
            </a:r>
            <a:r>
              <a:rPr lang="en-GB" dirty="0" smtClean="0"/>
              <a:t> </a:t>
            </a:r>
            <a:r>
              <a:rPr lang="en-GB" dirty="0" err="1" smtClean="0"/>
              <a:t>acuphase</a:t>
            </a:r>
            <a:r>
              <a:rPr lang="en-GB" dirty="0" smtClean="0"/>
              <a:t> 100 mg every 2 days </a:t>
            </a:r>
          </a:p>
          <a:p>
            <a:pPr eaLnBrk="1" hangingPunct="1">
              <a:defRPr/>
            </a:pPr>
            <a:r>
              <a:rPr lang="en-GB" dirty="0" smtClean="0"/>
              <a:t>IV antipsychotics are no longer recommended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en-US" sz="4000" dirty="0" smtClean="0"/>
              <a:t/>
            </a:r>
            <a:br>
              <a:rPr lang="en-US" sz="4000" dirty="0" smtClean="0"/>
            </a:br>
            <a:r>
              <a:rPr lang="en-US" sz="4000" dirty="0" smtClean="0"/>
              <a:t> </a:t>
            </a:r>
            <a:r>
              <a:rPr lang="en-US" sz="5400" dirty="0" smtClean="0"/>
              <a:t>Non-drug interventions</a:t>
            </a:r>
          </a:p>
        </p:txBody>
      </p:sp>
      <p:sp>
        <p:nvSpPr>
          <p:cNvPr id="34819" name="Rectangle 3"/>
          <p:cNvSpPr>
            <a:spLocks noGrp="1" noChangeArrowheads="1"/>
          </p:cNvSpPr>
          <p:nvPr>
            <p:ph type="body" idx="1"/>
          </p:nvPr>
        </p:nvSpPr>
        <p:spPr/>
        <p:txBody>
          <a:bodyPr/>
          <a:lstStyle/>
          <a:p>
            <a:pPr eaLnBrk="1" hangingPunct="1">
              <a:buFontTx/>
              <a:buNone/>
              <a:defRPr/>
            </a:pPr>
            <a:endParaRPr lang="en-US" smtClean="0"/>
          </a:p>
          <a:p>
            <a:pPr lvl="1" eaLnBrk="1" hangingPunct="1">
              <a:defRPr/>
            </a:pPr>
            <a:r>
              <a:rPr lang="en-US" sz="3600" smtClean="0"/>
              <a:t>Talking down</a:t>
            </a:r>
          </a:p>
          <a:p>
            <a:pPr lvl="1" eaLnBrk="1" hangingPunct="1">
              <a:defRPr/>
            </a:pPr>
            <a:r>
              <a:rPr lang="en-US" sz="3600" smtClean="0"/>
              <a:t>Distraction</a:t>
            </a:r>
          </a:p>
          <a:p>
            <a:pPr lvl="1" eaLnBrk="1" hangingPunct="1">
              <a:defRPr/>
            </a:pPr>
            <a:r>
              <a:rPr lang="en-US" sz="3600" smtClean="0"/>
              <a:t>Seclusion</a:t>
            </a:r>
          </a:p>
          <a:p>
            <a:pPr lvl="1" eaLnBrk="1" hangingPunct="1">
              <a:defRPr/>
            </a:pPr>
            <a:r>
              <a:rPr lang="en-US" sz="3600" smtClean="0"/>
              <a:t>Physical monitoring</a:t>
            </a:r>
            <a:r>
              <a:rPr lang="en-US"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en-GB" smtClean="0"/>
              <a:t>Acute drug reactions</a:t>
            </a:r>
          </a:p>
        </p:txBody>
      </p:sp>
      <p:sp>
        <p:nvSpPr>
          <p:cNvPr id="35843" name="Rectangle 3"/>
          <p:cNvSpPr>
            <a:spLocks noGrp="1" noChangeArrowheads="1"/>
          </p:cNvSpPr>
          <p:nvPr>
            <p:ph type="body" idx="1"/>
          </p:nvPr>
        </p:nvSpPr>
        <p:spPr/>
        <p:txBody>
          <a:bodyPr/>
          <a:lstStyle/>
          <a:p>
            <a:pPr eaLnBrk="1" hangingPunct="1">
              <a:defRPr/>
            </a:pPr>
            <a:r>
              <a:rPr lang="en-GB" dirty="0" smtClean="0"/>
              <a:t>Acute </a:t>
            </a:r>
            <a:r>
              <a:rPr lang="en-GB" dirty="0" err="1" smtClean="0"/>
              <a:t>dystonic</a:t>
            </a:r>
            <a:r>
              <a:rPr lang="en-GB" dirty="0" smtClean="0"/>
              <a:t> reactions</a:t>
            </a:r>
          </a:p>
          <a:p>
            <a:pPr lvl="1" eaLnBrk="1" hangingPunct="1">
              <a:defRPr/>
            </a:pPr>
            <a:r>
              <a:rPr lang="en-GB" dirty="0" smtClean="0"/>
              <a:t>Oral </a:t>
            </a:r>
            <a:r>
              <a:rPr lang="en-GB" dirty="0" err="1" smtClean="0"/>
              <a:t>benzhexol</a:t>
            </a:r>
            <a:r>
              <a:rPr lang="en-GB" dirty="0" smtClean="0"/>
              <a:t> (5mg)</a:t>
            </a:r>
          </a:p>
          <a:p>
            <a:pPr lvl="1" eaLnBrk="1" hangingPunct="1">
              <a:defRPr/>
            </a:pPr>
            <a:r>
              <a:rPr lang="en-GB" dirty="0" smtClean="0"/>
              <a:t>IV/IM </a:t>
            </a:r>
            <a:r>
              <a:rPr lang="en-GB" dirty="0" err="1" smtClean="0"/>
              <a:t>procyclidine</a:t>
            </a:r>
            <a:r>
              <a:rPr lang="en-GB" dirty="0" smtClean="0"/>
              <a:t> (5 mg/ml): 5-10 mg </a:t>
            </a:r>
          </a:p>
          <a:p>
            <a:pPr lvl="1" eaLnBrk="1" hangingPunct="1">
              <a:defRPr/>
            </a:pPr>
            <a:r>
              <a:rPr lang="en-GB" dirty="0" smtClean="0"/>
              <a:t>or </a:t>
            </a:r>
            <a:r>
              <a:rPr lang="en-GB" dirty="0" err="1" smtClean="0"/>
              <a:t>benztropine</a:t>
            </a:r>
            <a:r>
              <a:rPr lang="en-GB" dirty="0" smtClean="0"/>
              <a:t> (1 mg/ml). 2-4 mg</a:t>
            </a:r>
          </a:p>
          <a:p>
            <a:pPr lvl="1" eaLnBrk="1" hangingPunct="1">
              <a:defRPr/>
            </a:pPr>
            <a:r>
              <a:rPr lang="en-GB" dirty="0" smtClean="0"/>
              <a:t>or IV diazepam (5-10mg)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en-GB" sz="4000" b="1" smtClean="0"/>
              <a:t>Severe depression </a:t>
            </a:r>
            <a:r>
              <a:rPr lang="en-GB" sz="4000" smtClean="0"/>
              <a:t/>
            </a:r>
            <a:br>
              <a:rPr lang="en-GB" sz="4000" smtClean="0"/>
            </a:br>
            <a:endParaRPr lang="en-GB" sz="4000" smtClean="0"/>
          </a:p>
        </p:txBody>
      </p:sp>
      <p:sp>
        <p:nvSpPr>
          <p:cNvPr id="6147" name="Rectangle 3"/>
          <p:cNvSpPr>
            <a:spLocks noGrp="1" noChangeArrowheads="1"/>
          </p:cNvSpPr>
          <p:nvPr>
            <p:ph type="body" idx="1"/>
          </p:nvPr>
        </p:nvSpPr>
        <p:spPr/>
        <p:txBody>
          <a:bodyPr/>
          <a:lstStyle/>
          <a:p>
            <a:pPr eaLnBrk="1" hangingPunct="1">
              <a:lnSpc>
                <a:spcPct val="80000"/>
              </a:lnSpc>
              <a:buFontTx/>
              <a:buNone/>
              <a:defRPr/>
            </a:pPr>
            <a:r>
              <a:rPr lang="en-GB" sz="3600" dirty="0" smtClean="0"/>
              <a:t>This may present as an emergency because of </a:t>
            </a:r>
          </a:p>
          <a:p>
            <a:pPr lvl="1" eaLnBrk="1" hangingPunct="1">
              <a:lnSpc>
                <a:spcPct val="80000"/>
              </a:lnSpc>
              <a:defRPr/>
            </a:pPr>
            <a:r>
              <a:rPr lang="en-GB" sz="3200" dirty="0" smtClean="0"/>
              <a:t>suicidal attempts </a:t>
            </a:r>
          </a:p>
          <a:p>
            <a:pPr lvl="1" eaLnBrk="1" hangingPunct="1">
              <a:lnSpc>
                <a:spcPct val="80000"/>
              </a:lnSpc>
              <a:defRPr/>
            </a:pPr>
            <a:r>
              <a:rPr lang="en-GB" sz="3200" dirty="0" smtClean="0"/>
              <a:t>refusal to feed </a:t>
            </a:r>
          </a:p>
          <a:p>
            <a:pPr lvl="1" eaLnBrk="1" hangingPunct="1">
              <a:lnSpc>
                <a:spcPct val="80000"/>
              </a:lnSpc>
              <a:defRPr/>
            </a:pPr>
            <a:r>
              <a:rPr lang="en-GB" sz="3200" dirty="0" smtClean="0"/>
              <a:t>psychomotor retardation </a:t>
            </a:r>
          </a:p>
          <a:p>
            <a:pPr lvl="1" eaLnBrk="1" hangingPunct="1">
              <a:lnSpc>
                <a:spcPct val="80000"/>
              </a:lnSpc>
              <a:defRPr/>
            </a:pPr>
            <a:r>
              <a:rPr lang="en-GB" sz="3200" dirty="0" smtClean="0"/>
              <a:t>muteness</a:t>
            </a:r>
          </a:p>
          <a:p>
            <a:pPr lvl="1" eaLnBrk="1" hangingPunct="1">
              <a:lnSpc>
                <a:spcPct val="80000"/>
              </a:lnSpc>
              <a:defRPr/>
            </a:pPr>
            <a:r>
              <a:rPr lang="en-GB" sz="3200" dirty="0" smtClean="0"/>
              <a:t> immobility or inability to attend to their self-care.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en-GB" smtClean="0"/>
              <a:t>Depression: management 1</a:t>
            </a:r>
          </a:p>
        </p:txBody>
      </p:sp>
      <p:sp>
        <p:nvSpPr>
          <p:cNvPr id="28675" name="Rectangle 3"/>
          <p:cNvSpPr>
            <a:spLocks noGrp="1" noChangeArrowheads="1"/>
          </p:cNvSpPr>
          <p:nvPr>
            <p:ph type="body" idx="1"/>
          </p:nvPr>
        </p:nvSpPr>
        <p:spPr/>
        <p:txBody>
          <a:bodyPr/>
          <a:lstStyle/>
          <a:p>
            <a:pPr eaLnBrk="1" hangingPunct="1">
              <a:lnSpc>
                <a:spcPct val="80000"/>
              </a:lnSpc>
              <a:defRPr/>
            </a:pPr>
            <a:endParaRPr lang="en-GB" sz="2400" smtClean="0"/>
          </a:p>
          <a:p>
            <a:pPr eaLnBrk="1" hangingPunct="1">
              <a:lnSpc>
                <a:spcPct val="80000"/>
              </a:lnSpc>
              <a:defRPr/>
            </a:pPr>
            <a:r>
              <a:rPr lang="en-GB" sz="2800" smtClean="0"/>
              <a:t>Patients with depression may not readily acknowledge the need for help. One should proceed as follows. </a:t>
            </a:r>
          </a:p>
          <a:p>
            <a:pPr lvl="1" eaLnBrk="1" hangingPunct="1">
              <a:lnSpc>
                <a:spcPct val="80000"/>
              </a:lnSpc>
              <a:defRPr/>
            </a:pPr>
            <a:r>
              <a:rPr lang="en-GB" sz="2400" smtClean="0"/>
              <a:t>Communicate in a clear and hopeful manner</a:t>
            </a:r>
          </a:p>
          <a:p>
            <a:pPr lvl="1" eaLnBrk="1" hangingPunct="1">
              <a:lnSpc>
                <a:spcPct val="80000"/>
              </a:lnSpc>
              <a:defRPr/>
            </a:pPr>
            <a:r>
              <a:rPr lang="en-GB" sz="2400" smtClean="0"/>
              <a:t>Identify any stresses present and offer realistic reassurance. </a:t>
            </a:r>
          </a:p>
          <a:p>
            <a:pPr lvl="1" eaLnBrk="1" hangingPunct="1">
              <a:lnSpc>
                <a:spcPct val="80000"/>
              </a:lnSpc>
              <a:defRPr/>
            </a:pPr>
            <a:r>
              <a:rPr lang="en-GB" sz="2400" smtClean="0"/>
              <a:t>Supportive psychotherapy is often appropriate</a:t>
            </a:r>
          </a:p>
          <a:p>
            <a:pPr eaLnBrk="1" hangingPunct="1">
              <a:lnSpc>
                <a:spcPct val="80000"/>
              </a:lnSpc>
              <a:defRPr/>
            </a:pPr>
            <a:r>
              <a:rPr lang="en-GB" sz="2800" smtClean="0"/>
              <a:t>In severely depressed or psychotic patients, enlist the family support and other legal procedures for hospitalisation and management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en-GB" smtClean="0"/>
              <a:t>Depression: management 2</a:t>
            </a:r>
          </a:p>
        </p:txBody>
      </p:sp>
      <p:sp>
        <p:nvSpPr>
          <p:cNvPr id="29699" name="Rectangle 3"/>
          <p:cNvSpPr>
            <a:spLocks noGrp="1" noChangeArrowheads="1"/>
          </p:cNvSpPr>
          <p:nvPr>
            <p:ph type="body" idx="1"/>
          </p:nvPr>
        </p:nvSpPr>
        <p:spPr/>
        <p:txBody>
          <a:bodyPr/>
          <a:lstStyle/>
          <a:p>
            <a:pPr eaLnBrk="1" hangingPunct="1">
              <a:lnSpc>
                <a:spcPct val="80000"/>
              </a:lnSpc>
              <a:defRPr/>
            </a:pPr>
            <a:r>
              <a:rPr lang="en-GB" smtClean="0"/>
              <a:t>Contact the patients previous doctor if any</a:t>
            </a:r>
          </a:p>
          <a:p>
            <a:pPr eaLnBrk="1" hangingPunct="1">
              <a:lnSpc>
                <a:spcPct val="80000"/>
              </a:lnSpc>
              <a:defRPr/>
            </a:pPr>
            <a:r>
              <a:rPr lang="en-GB" smtClean="0"/>
              <a:t>The patients may need to be admitted for prompt treatment usually by electroconvulsive therapy. </a:t>
            </a:r>
          </a:p>
          <a:p>
            <a:pPr eaLnBrk="1" hangingPunct="1">
              <a:lnSpc>
                <a:spcPct val="80000"/>
              </a:lnSpc>
              <a:defRPr/>
            </a:pPr>
            <a:r>
              <a:rPr lang="en-GB" smtClean="0"/>
              <a:t>Hospitalisation is indicated if </a:t>
            </a:r>
          </a:p>
          <a:p>
            <a:pPr lvl="1" eaLnBrk="1" hangingPunct="1">
              <a:lnSpc>
                <a:spcPct val="80000"/>
              </a:lnSpc>
              <a:defRPr/>
            </a:pPr>
            <a:r>
              <a:rPr lang="en-GB" smtClean="0"/>
              <a:t>depressed patients express serious thoughts of suicide or self-destructiveness. </a:t>
            </a:r>
          </a:p>
          <a:p>
            <a:pPr lvl="1" eaLnBrk="1" hangingPunct="1">
              <a:lnSpc>
                <a:spcPct val="80000"/>
              </a:lnSpc>
              <a:defRPr/>
            </a:pPr>
            <a:r>
              <a:rPr lang="en-GB" smtClean="0"/>
              <a:t>There is lack of social support or the patient lives alone</a:t>
            </a:r>
          </a:p>
          <a:p>
            <a:pPr eaLnBrk="1" hangingPunct="1">
              <a:lnSpc>
                <a:spcPct val="80000"/>
              </a:lnSpc>
              <a:defRPr/>
            </a:pPr>
            <a:endParaRPr lang="en-GB"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en-GB" sz="4000" b="1" smtClean="0"/>
              <a:t>Severe depression </a:t>
            </a:r>
            <a:r>
              <a:rPr lang="en-GB" sz="4000" smtClean="0"/>
              <a:t/>
            </a:r>
            <a:br>
              <a:rPr lang="en-GB" sz="4000" smtClean="0"/>
            </a:br>
            <a:endParaRPr lang="en-GB" sz="4000" smtClean="0"/>
          </a:p>
        </p:txBody>
      </p:sp>
      <p:sp>
        <p:nvSpPr>
          <p:cNvPr id="27651" name="Rectangle 3"/>
          <p:cNvSpPr>
            <a:spLocks noGrp="1" noChangeArrowheads="1"/>
          </p:cNvSpPr>
          <p:nvPr>
            <p:ph type="body" idx="1"/>
          </p:nvPr>
        </p:nvSpPr>
        <p:spPr/>
        <p:txBody>
          <a:bodyPr/>
          <a:lstStyle/>
          <a:p>
            <a:pPr eaLnBrk="1" hangingPunct="1">
              <a:lnSpc>
                <a:spcPct val="80000"/>
              </a:lnSpc>
              <a:defRPr/>
            </a:pPr>
            <a:r>
              <a:rPr lang="en-GB" smtClean="0"/>
              <a:t>Start on antidepressants only if you are able to monitor the response and follow up the patient. </a:t>
            </a:r>
          </a:p>
          <a:p>
            <a:pPr eaLnBrk="1" hangingPunct="1">
              <a:lnSpc>
                <a:spcPct val="80000"/>
              </a:lnSpc>
              <a:defRPr/>
            </a:pPr>
            <a:r>
              <a:rPr lang="en-GB" smtClean="0"/>
              <a:t>Prescribe only the supply needed until the next review which should not be more than two weeks</a:t>
            </a:r>
          </a:p>
          <a:p>
            <a:pPr eaLnBrk="1" hangingPunct="1">
              <a:lnSpc>
                <a:spcPct val="80000"/>
              </a:lnSpc>
              <a:defRPr/>
            </a:pPr>
            <a:r>
              <a:rPr lang="en-GB" smtClean="0"/>
              <a:t>Benzodiazepines can be used in anxious patients or to treat insomnia before the antidepressants take effect.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en-GB" sz="4000" b="1" smtClean="0"/>
              <a:t>Severe depression </a:t>
            </a:r>
            <a:r>
              <a:rPr lang="en-GB" sz="4000" smtClean="0"/>
              <a:t/>
            </a:r>
            <a:br>
              <a:rPr lang="en-GB" sz="4000" smtClean="0"/>
            </a:br>
            <a:endParaRPr lang="en-GB" sz="4000" smtClean="0"/>
          </a:p>
        </p:txBody>
      </p:sp>
      <p:sp>
        <p:nvSpPr>
          <p:cNvPr id="30723" name="Rectangle 3"/>
          <p:cNvSpPr>
            <a:spLocks noGrp="1" noChangeArrowheads="1"/>
          </p:cNvSpPr>
          <p:nvPr>
            <p:ph type="body" idx="1"/>
          </p:nvPr>
        </p:nvSpPr>
        <p:spPr/>
        <p:txBody>
          <a:bodyPr/>
          <a:lstStyle/>
          <a:p>
            <a:pPr eaLnBrk="1" hangingPunct="1">
              <a:lnSpc>
                <a:spcPct val="80000"/>
              </a:lnSpc>
              <a:defRPr/>
            </a:pPr>
            <a:r>
              <a:rPr lang="en-GB" sz="2800" smtClean="0"/>
              <a:t>Neuroleptics such as chlorpromazine may be given if there are psychotic symptoms for example hallucinations, delusions or severe agitation</a:t>
            </a:r>
          </a:p>
          <a:p>
            <a:pPr eaLnBrk="1" hangingPunct="1">
              <a:lnSpc>
                <a:spcPct val="80000"/>
              </a:lnSpc>
              <a:defRPr/>
            </a:pPr>
            <a:r>
              <a:rPr lang="en-GB" sz="2800" smtClean="0"/>
              <a:t>Electroconvulsive therapy (ECT) often gives rapid response and should be considered in patients who are </a:t>
            </a:r>
          </a:p>
          <a:p>
            <a:pPr lvl="1" eaLnBrk="1" hangingPunct="1">
              <a:lnSpc>
                <a:spcPct val="80000"/>
              </a:lnSpc>
              <a:defRPr/>
            </a:pPr>
            <a:r>
              <a:rPr lang="en-GB" sz="2400" smtClean="0"/>
              <a:t>mute, </a:t>
            </a:r>
          </a:p>
          <a:p>
            <a:pPr lvl="1" eaLnBrk="1" hangingPunct="1">
              <a:lnSpc>
                <a:spcPct val="80000"/>
              </a:lnSpc>
              <a:defRPr/>
            </a:pPr>
            <a:r>
              <a:rPr lang="en-GB" sz="2400" smtClean="0"/>
              <a:t>suicidal, </a:t>
            </a:r>
          </a:p>
          <a:p>
            <a:pPr lvl="1" eaLnBrk="1" hangingPunct="1">
              <a:lnSpc>
                <a:spcPct val="80000"/>
              </a:lnSpc>
              <a:defRPr/>
            </a:pPr>
            <a:r>
              <a:rPr lang="en-GB" sz="2400" smtClean="0"/>
              <a:t>severely retarded or agitated. </a:t>
            </a:r>
          </a:p>
          <a:p>
            <a:pPr lvl="1" eaLnBrk="1" hangingPunct="1">
              <a:lnSpc>
                <a:spcPct val="80000"/>
              </a:lnSpc>
              <a:defRPr/>
            </a:pPr>
            <a:r>
              <a:rPr lang="en-GB" sz="2400" smtClean="0"/>
              <a:t>have paranoid delusions </a:t>
            </a:r>
          </a:p>
          <a:p>
            <a:pPr lvl="1" eaLnBrk="1" hangingPunct="1">
              <a:lnSpc>
                <a:spcPct val="80000"/>
              </a:lnSpc>
              <a:defRPr/>
            </a:pPr>
            <a:r>
              <a:rPr lang="en-GB" sz="2400" smtClean="0"/>
              <a:t>Have poor response and medical contraindications to antidepressants</a:t>
            </a:r>
            <a:endParaRPr lang="en-GB" sz="2400" b="1"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GB" b="1" smtClean="0"/>
              <a:t>Mania</a:t>
            </a:r>
          </a:p>
        </p:txBody>
      </p:sp>
      <p:sp>
        <p:nvSpPr>
          <p:cNvPr id="7171" name="Rectangle 3"/>
          <p:cNvSpPr>
            <a:spLocks noGrp="1" noChangeArrowheads="1"/>
          </p:cNvSpPr>
          <p:nvPr>
            <p:ph type="body" idx="1"/>
          </p:nvPr>
        </p:nvSpPr>
        <p:spPr/>
        <p:txBody>
          <a:bodyPr/>
          <a:lstStyle/>
          <a:p>
            <a:pPr eaLnBrk="1" hangingPunct="1">
              <a:lnSpc>
                <a:spcPct val="90000"/>
              </a:lnSpc>
              <a:defRPr/>
            </a:pPr>
            <a:r>
              <a:rPr lang="en-GB" sz="2800" smtClean="0"/>
              <a:t>Such patients may become angry or hostile if thwarted or obstructed. </a:t>
            </a:r>
          </a:p>
          <a:p>
            <a:pPr eaLnBrk="1" hangingPunct="1">
              <a:lnSpc>
                <a:spcPct val="90000"/>
              </a:lnSpc>
              <a:defRPr/>
            </a:pPr>
            <a:r>
              <a:rPr lang="en-GB" sz="2800" smtClean="0"/>
              <a:t>Indications for compulsory hospitalisation include </a:t>
            </a:r>
          </a:p>
          <a:p>
            <a:pPr lvl="1" eaLnBrk="1" hangingPunct="1">
              <a:lnSpc>
                <a:spcPct val="90000"/>
              </a:lnSpc>
              <a:defRPr/>
            </a:pPr>
            <a:r>
              <a:rPr lang="en-GB" sz="2400" smtClean="0"/>
              <a:t>lack of insight </a:t>
            </a:r>
          </a:p>
          <a:p>
            <a:pPr lvl="1" eaLnBrk="1" hangingPunct="1">
              <a:lnSpc>
                <a:spcPct val="90000"/>
              </a:lnSpc>
              <a:defRPr/>
            </a:pPr>
            <a:r>
              <a:rPr lang="en-GB" sz="2400" smtClean="0"/>
              <a:t>severe states of mania in which the patient runs the risk of exhaustion </a:t>
            </a:r>
          </a:p>
          <a:p>
            <a:pPr lvl="1" eaLnBrk="1" hangingPunct="1">
              <a:lnSpc>
                <a:spcPct val="90000"/>
              </a:lnSpc>
              <a:defRPr/>
            </a:pPr>
            <a:r>
              <a:rPr lang="en-GB" sz="2400" smtClean="0"/>
              <a:t>destructive and irresponsible behaviour such as financial misadventures  </a:t>
            </a:r>
            <a:r>
              <a:rPr lang="en-GB" sz="2400" b="1" smtClean="0"/>
              <a:t/>
            </a:r>
            <a:br>
              <a:rPr lang="en-GB" sz="2400" b="1" smtClean="0"/>
            </a:br>
            <a:endParaRPr lang="en-GB" sz="2400" b="1"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r>
              <a:rPr lang="en-GB" sz="4000" b="1" dirty="0" smtClean="0"/>
              <a:t>Psychiatric Emergencies: definition </a:t>
            </a:r>
          </a:p>
        </p:txBody>
      </p:sp>
      <p:sp>
        <p:nvSpPr>
          <p:cNvPr id="3075" name="Rectangle 3"/>
          <p:cNvSpPr>
            <a:spLocks noGrp="1" noChangeArrowheads="1"/>
          </p:cNvSpPr>
          <p:nvPr>
            <p:ph type="body" idx="1"/>
          </p:nvPr>
        </p:nvSpPr>
        <p:spPr/>
        <p:txBody>
          <a:bodyPr/>
          <a:lstStyle/>
          <a:p>
            <a:pPr eaLnBrk="1" hangingPunct="1">
              <a:defRPr/>
            </a:pPr>
            <a:endParaRPr lang="en-GB" b="1" dirty="0" smtClean="0"/>
          </a:p>
          <a:p>
            <a:pPr eaLnBrk="1" hangingPunct="1">
              <a:defRPr/>
            </a:pPr>
            <a:r>
              <a:rPr lang="en-GB" dirty="0" smtClean="0"/>
              <a:t>Psychiatric emergencies include </a:t>
            </a:r>
          </a:p>
          <a:p>
            <a:pPr lvl="1" eaLnBrk="1" hangingPunct="1">
              <a:defRPr/>
            </a:pPr>
            <a:r>
              <a:rPr lang="en-GB" dirty="0" smtClean="0"/>
              <a:t>conditions in which prompt diagnosis and treatment is essential if full recovery is to be realized without unnecessary complications</a:t>
            </a:r>
            <a:endParaRPr lang="en-GB" b="1"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GB" b="1" smtClean="0"/>
              <a:t>Anxiety disorders 1</a:t>
            </a:r>
          </a:p>
        </p:txBody>
      </p:sp>
      <p:sp>
        <p:nvSpPr>
          <p:cNvPr id="8195" name="Rectangle 3"/>
          <p:cNvSpPr>
            <a:spLocks noGrp="1" noChangeArrowheads="1"/>
          </p:cNvSpPr>
          <p:nvPr>
            <p:ph type="body" idx="1"/>
          </p:nvPr>
        </p:nvSpPr>
        <p:spPr/>
        <p:txBody>
          <a:bodyPr/>
          <a:lstStyle/>
          <a:p>
            <a:pPr eaLnBrk="1" hangingPunct="1">
              <a:lnSpc>
                <a:spcPct val="80000"/>
              </a:lnSpc>
              <a:defRPr/>
            </a:pPr>
            <a:endParaRPr lang="en-GB" sz="2400" smtClean="0"/>
          </a:p>
          <a:p>
            <a:pPr eaLnBrk="1" hangingPunct="1">
              <a:lnSpc>
                <a:spcPct val="80000"/>
              </a:lnSpc>
              <a:defRPr/>
            </a:pPr>
            <a:r>
              <a:rPr lang="en-GB" sz="2400" smtClean="0"/>
              <a:t>Acute attacks of anxiety or panic: anxiety is most likely to present as an emergency if it takes the form of panic disorder.</a:t>
            </a:r>
          </a:p>
          <a:p>
            <a:pPr lvl="1" eaLnBrk="1" hangingPunct="1">
              <a:lnSpc>
                <a:spcPct val="80000"/>
              </a:lnSpc>
              <a:defRPr/>
            </a:pPr>
            <a:r>
              <a:rPr lang="en-GB" sz="2000" smtClean="0"/>
              <a:t>the patient experiences intense anxiety, which is beyond normal experience and is accompanied by physical symptoms such as palpitations, chest pains, sweating or restlessness. </a:t>
            </a:r>
          </a:p>
          <a:p>
            <a:pPr lvl="1" eaLnBrk="1" hangingPunct="1">
              <a:lnSpc>
                <a:spcPct val="80000"/>
              </a:lnSpc>
              <a:defRPr/>
            </a:pPr>
            <a:r>
              <a:rPr lang="en-GB" sz="2000" smtClean="0"/>
              <a:t>The patient may express the fear that he is losing control or is going “mad”. </a:t>
            </a:r>
          </a:p>
          <a:p>
            <a:pPr lvl="1" eaLnBrk="1" hangingPunct="1">
              <a:lnSpc>
                <a:spcPct val="80000"/>
              </a:lnSpc>
              <a:defRPr/>
            </a:pPr>
            <a:r>
              <a:rPr lang="en-GB" sz="2000" smtClean="0"/>
              <a:t>Such patients may present in casualty or emergency departments accompanied by equally distressed relatives who may think that the patient has some life-threatening physical disorder.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GB" b="1" smtClean="0"/>
              <a:t>Anxiety disorders 2</a:t>
            </a:r>
          </a:p>
        </p:txBody>
      </p:sp>
      <p:sp>
        <p:nvSpPr>
          <p:cNvPr id="31747" name="Rectangle 3"/>
          <p:cNvSpPr>
            <a:spLocks noGrp="1" noChangeArrowheads="1"/>
          </p:cNvSpPr>
          <p:nvPr>
            <p:ph type="body" idx="1"/>
          </p:nvPr>
        </p:nvSpPr>
        <p:spPr/>
        <p:txBody>
          <a:bodyPr/>
          <a:lstStyle/>
          <a:p>
            <a:pPr eaLnBrk="1" hangingPunct="1">
              <a:lnSpc>
                <a:spcPct val="80000"/>
              </a:lnSpc>
              <a:defRPr/>
            </a:pPr>
            <a:r>
              <a:rPr lang="en-GB" sz="2000" smtClean="0"/>
              <a:t>Medical conditions that have similar symptoms are: </a:t>
            </a:r>
          </a:p>
          <a:p>
            <a:pPr lvl="1" eaLnBrk="1" hangingPunct="1">
              <a:lnSpc>
                <a:spcPct val="80000"/>
              </a:lnSpc>
              <a:defRPr/>
            </a:pPr>
            <a:r>
              <a:rPr lang="en-GB" sz="1800" smtClean="0"/>
              <a:t>myocardial infarction </a:t>
            </a:r>
          </a:p>
          <a:p>
            <a:pPr lvl="1" eaLnBrk="1" hangingPunct="1">
              <a:lnSpc>
                <a:spcPct val="80000"/>
              </a:lnSpc>
              <a:defRPr/>
            </a:pPr>
            <a:r>
              <a:rPr lang="en-GB" sz="1800" smtClean="0"/>
              <a:t>pulmonary embolus </a:t>
            </a:r>
          </a:p>
          <a:p>
            <a:pPr lvl="1" eaLnBrk="1" hangingPunct="1">
              <a:lnSpc>
                <a:spcPct val="80000"/>
              </a:lnSpc>
              <a:defRPr/>
            </a:pPr>
            <a:r>
              <a:rPr lang="en-GB" sz="1800" smtClean="0"/>
              <a:t>hyperthyroidism or hypothyroidism </a:t>
            </a:r>
          </a:p>
          <a:p>
            <a:pPr lvl="1" eaLnBrk="1" hangingPunct="1">
              <a:lnSpc>
                <a:spcPct val="80000"/>
              </a:lnSpc>
              <a:defRPr/>
            </a:pPr>
            <a:r>
              <a:rPr lang="en-GB" sz="1800" smtClean="0"/>
              <a:t>hypoglycaemia </a:t>
            </a:r>
          </a:p>
          <a:p>
            <a:pPr lvl="1" eaLnBrk="1" hangingPunct="1">
              <a:lnSpc>
                <a:spcPct val="80000"/>
              </a:lnSpc>
              <a:defRPr/>
            </a:pPr>
            <a:r>
              <a:rPr lang="en-GB" sz="1800" smtClean="0"/>
              <a:t>hyperparathyroidism </a:t>
            </a:r>
          </a:p>
          <a:p>
            <a:pPr lvl="1" eaLnBrk="1" hangingPunct="1">
              <a:lnSpc>
                <a:spcPct val="80000"/>
              </a:lnSpc>
              <a:defRPr/>
            </a:pPr>
            <a:r>
              <a:rPr lang="en-GB" sz="1800" smtClean="0"/>
              <a:t>phaeochromocytoma </a:t>
            </a:r>
          </a:p>
          <a:p>
            <a:pPr lvl="1" eaLnBrk="1" hangingPunct="1">
              <a:lnSpc>
                <a:spcPct val="80000"/>
              </a:lnSpc>
              <a:defRPr/>
            </a:pPr>
            <a:r>
              <a:rPr lang="en-GB" sz="1800" smtClean="0"/>
              <a:t>drug or alcohol withdrawal and drug intoxication</a:t>
            </a:r>
          </a:p>
          <a:p>
            <a:pPr eaLnBrk="1" hangingPunct="1">
              <a:lnSpc>
                <a:spcPct val="80000"/>
              </a:lnSpc>
              <a:defRPr/>
            </a:pPr>
            <a:r>
              <a:rPr lang="en-GB" sz="2000" smtClean="0"/>
              <a:t>These should be considered and ruled out by appropriate history, physical examination and laboratory investigations. </a:t>
            </a:r>
          </a:p>
          <a:p>
            <a:pPr eaLnBrk="1" hangingPunct="1">
              <a:lnSpc>
                <a:spcPct val="80000"/>
              </a:lnSpc>
              <a:defRPr/>
            </a:pPr>
            <a:r>
              <a:rPr lang="en-GB" sz="2000" smtClean="0"/>
              <a:t>It is also important to keep in mind that panic disorders can co-exist with other psychiatric syndromes.</a:t>
            </a:r>
          </a:p>
          <a:p>
            <a:pPr eaLnBrk="1" hangingPunct="1">
              <a:lnSpc>
                <a:spcPct val="80000"/>
              </a:lnSpc>
              <a:defRPr/>
            </a:pPr>
            <a:r>
              <a:rPr lang="en-GB" sz="2000" smtClean="0"/>
              <a:t>Management: intravenous diazepam 5-10 mg offers prompt relief before a more detailed assessment is made.</a:t>
            </a:r>
          </a:p>
          <a:p>
            <a:pPr eaLnBrk="1" hangingPunct="1">
              <a:lnSpc>
                <a:spcPct val="80000"/>
              </a:lnSpc>
              <a:defRPr/>
            </a:pPr>
            <a:endParaRPr lang="en-GB" sz="20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GB" sz="4000" smtClean="0"/>
              <a:t>Conversion and dissociative disorders (hysteria)</a:t>
            </a:r>
            <a:br>
              <a:rPr lang="en-GB" sz="4000" smtClean="0"/>
            </a:br>
            <a:endParaRPr lang="en-GB" sz="4000" smtClean="0"/>
          </a:p>
        </p:txBody>
      </p:sp>
      <p:sp>
        <p:nvSpPr>
          <p:cNvPr id="9219" name="Rectangle 3"/>
          <p:cNvSpPr>
            <a:spLocks noGrp="1" noChangeArrowheads="1"/>
          </p:cNvSpPr>
          <p:nvPr>
            <p:ph type="body" idx="1"/>
          </p:nvPr>
        </p:nvSpPr>
        <p:spPr/>
        <p:txBody>
          <a:bodyPr/>
          <a:lstStyle/>
          <a:p>
            <a:pPr eaLnBrk="1" hangingPunct="1">
              <a:lnSpc>
                <a:spcPct val="90000"/>
              </a:lnSpc>
              <a:defRPr/>
            </a:pPr>
            <a:r>
              <a:rPr lang="en-GB" smtClean="0"/>
              <a:t>Cases of recent onset may present dramatically. These may manifest as:</a:t>
            </a:r>
          </a:p>
          <a:p>
            <a:pPr eaLnBrk="1" hangingPunct="1">
              <a:lnSpc>
                <a:spcPct val="90000"/>
              </a:lnSpc>
              <a:defRPr/>
            </a:pPr>
            <a:r>
              <a:rPr lang="en-GB" smtClean="0"/>
              <a:t>Disorders of movement: paralysis, gait disturbances, tremors, aphonia, mutism, psychogenic convulsions</a:t>
            </a:r>
          </a:p>
          <a:p>
            <a:pPr eaLnBrk="1" hangingPunct="1">
              <a:lnSpc>
                <a:spcPct val="90000"/>
              </a:lnSpc>
              <a:defRPr/>
            </a:pPr>
            <a:r>
              <a:rPr lang="en-GB" smtClean="0"/>
              <a:t>Disorders of sensation: blindness, deafness</a:t>
            </a:r>
          </a:p>
          <a:p>
            <a:pPr eaLnBrk="1" hangingPunct="1">
              <a:lnSpc>
                <a:spcPct val="90000"/>
              </a:lnSpc>
              <a:defRPr/>
            </a:pPr>
            <a:r>
              <a:rPr lang="en-GB" smtClean="0"/>
              <a:t>Fugue states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GB" sz="4000" smtClean="0"/>
              <a:t>Conversion and dissociative disorders (hysteria)</a:t>
            </a:r>
            <a:br>
              <a:rPr lang="en-GB" sz="4000" smtClean="0"/>
            </a:br>
            <a:endParaRPr lang="en-GB" sz="4000" smtClean="0"/>
          </a:p>
        </p:txBody>
      </p:sp>
      <p:sp>
        <p:nvSpPr>
          <p:cNvPr id="10243" name="Rectangle 3"/>
          <p:cNvSpPr>
            <a:spLocks noGrp="1" noChangeArrowheads="1"/>
          </p:cNvSpPr>
          <p:nvPr>
            <p:ph type="body" idx="1"/>
          </p:nvPr>
        </p:nvSpPr>
        <p:spPr/>
        <p:txBody>
          <a:bodyPr/>
          <a:lstStyle/>
          <a:p>
            <a:pPr eaLnBrk="1" hangingPunct="1">
              <a:defRPr/>
            </a:pPr>
            <a:r>
              <a:rPr lang="en-GB" smtClean="0"/>
              <a:t>Dissociation and conversion disorders may begin suddenly following an emotional stress. </a:t>
            </a:r>
          </a:p>
          <a:p>
            <a:pPr eaLnBrk="1" hangingPunct="1">
              <a:defRPr/>
            </a:pPr>
            <a:r>
              <a:rPr lang="en-GB" smtClean="0"/>
              <a:t>Primary gain is the respite, which results from the psychological conflict.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GB" sz="4000" smtClean="0"/>
              <a:t>Management of anxiety and conversion-dissociative disorders</a:t>
            </a:r>
          </a:p>
        </p:txBody>
      </p:sp>
      <p:sp>
        <p:nvSpPr>
          <p:cNvPr id="11267" name="Rectangle 3"/>
          <p:cNvSpPr>
            <a:spLocks noGrp="1" noChangeArrowheads="1"/>
          </p:cNvSpPr>
          <p:nvPr>
            <p:ph type="body" idx="1"/>
          </p:nvPr>
        </p:nvSpPr>
        <p:spPr/>
        <p:txBody>
          <a:bodyPr/>
          <a:lstStyle/>
          <a:p>
            <a:pPr eaLnBrk="1" hangingPunct="1">
              <a:lnSpc>
                <a:spcPct val="80000"/>
              </a:lnSpc>
              <a:defRPr/>
            </a:pPr>
            <a:r>
              <a:rPr lang="en-GB" sz="2000" dirty="0" smtClean="0"/>
              <a:t>Benzodiazepines to allay anxiety, which is never entirely absent</a:t>
            </a:r>
          </a:p>
          <a:p>
            <a:pPr eaLnBrk="1" hangingPunct="1">
              <a:lnSpc>
                <a:spcPct val="80000"/>
              </a:lnSpc>
              <a:defRPr/>
            </a:pPr>
            <a:r>
              <a:rPr lang="en-GB" sz="2000" dirty="0" smtClean="0"/>
              <a:t>Psychotherapy: the aim of this is to help the patient ventilate his feelings and to talk to an understanding helper about the stressful situation. Reassurance and suggestion are techniques that are commonly used. </a:t>
            </a:r>
          </a:p>
          <a:p>
            <a:pPr eaLnBrk="1" hangingPunct="1">
              <a:lnSpc>
                <a:spcPct val="80000"/>
              </a:lnSpc>
              <a:defRPr/>
            </a:pPr>
            <a:r>
              <a:rPr lang="en-GB" sz="2000" dirty="0" smtClean="0"/>
              <a:t>Abreaction: in which the patient is sedated by intravenous drugs (diazepam or </a:t>
            </a:r>
            <a:r>
              <a:rPr lang="en-GB" sz="2000" dirty="0" err="1" smtClean="0"/>
              <a:t>phenobarbitone</a:t>
            </a:r>
            <a:r>
              <a:rPr lang="en-GB" sz="2000" dirty="0" smtClean="0"/>
              <a:t>) just enough to lower his psychological defences and allow the subconscious conflict to surface. This may then be re-experienced and if accepted and remembered by the individual, the symptoms disappear. </a:t>
            </a:r>
          </a:p>
          <a:p>
            <a:pPr eaLnBrk="1" hangingPunct="1">
              <a:lnSpc>
                <a:spcPct val="80000"/>
              </a:lnSpc>
              <a:defRPr/>
            </a:pPr>
            <a:r>
              <a:rPr lang="en-GB" sz="2000" dirty="0" smtClean="0"/>
              <a:t>The use of irritants (sniffing salts) or physical punishment, for example, slapping the patient to get him to snap out of his state and other somatic treatments are not to be recommended.</a:t>
            </a:r>
          </a:p>
          <a:p>
            <a:pPr eaLnBrk="1" hangingPunct="1">
              <a:lnSpc>
                <a:spcPct val="80000"/>
              </a:lnSpc>
              <a:defRPr/>
            </a:pPr>
            <a:r>
              <a:rPr lang="en-GB" sz="2000" dirty="0" smtClean="0"/>
              <a:t> Only psychotherapy is expected to give lasting benefits, taking into consideration the fact that the underlying cause is a psychological conflict.</a:t>
            </a:r>
          </a:p>
          <a:p>
            <a:pPr eaLnBrk="1" hangingPunct="1">
              <a:lnSpc>
                <a:spcPct val="80000"/>
              </a:lnSpc>
              <a:defRPr/>
            </a:pPr>
            <a:endParaRPr lang="en-GB" sz="20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GB" sz="4000" b="1" smtClean="0"/>
              <a:t>Adjustment disorders</a:t>
            </a:r>
            <a:r>
              <a:rPr lang="en-GB" sz="4000" smtClean="0"/>
              <a:t/>
            </a:r>
            <a:br>
              <a:rPr lang="en-GB" sz="4000" smtClean="0"/>
            </a:br>
            <a:endParaRPr lang="en-GB" sz="4000" smtClean="0"/>
          </a:p>
        </p:txBody>
      </p:sp>
      <p:sp>
        <p:nvSpPr>
          <p:cNvPr id="12291" name="Rectangle 3"/>
          <p:cNvSpPr>
            <a:spLocks noGrp="1" noChangeArrowheads="1"/>
          </p:cNvSpPr>
          <p:nvPr>
            <p:ph type="body" idx="1"/>
          </p:nvPr>
        </p:nvSpPr>
        <p:spPr>
          <a:xfrm>
            <a:off x="428596" y="1857364"/>
            <a:ext cx="8229600" cy="4114800"/>
          </a:xfrm>
        </p:spPr>
        <p:txBody>
          <a:bodyPr/>
          <a:lstStyle/>
          <a:p>
            <a:pPr eaLnBrk="1" hangingPunct="1">
              <a:lnSpc>
                <a:spcPct val="90000"/>
              </a:lnSpc>
              <a:defRPr/>
            </a:pPr>
            <a:r>
              <a:rPr lang="en-GB" sz="2400" dirty="0" smtClean="0"/>
              <a:t> “a maladaptive reaction to an identifiable psychosocial stressor, that occurs within three months of the onset of the stressor</a:t>
            </a:r>
            <a:r>
              <a:rPr lang="en-GB" sz="2400" dirty="0" smtClean="0"/>
              <a:t>” (DSM IV) </a:t>
            </a:r>
            <a:endParaRPr lang="en-GB" sz="2400" dirty="0" smtClean="0"/>
          </a:p>
          <a:p>
            <a:pPr eaLnBrk="1" hangingPunct="1">
              <a:lnSpc>
                <a:spcPct val="90000"/>
              </a:lnSpc>
              <a:defRPr/>
            </a:pPr>
            <a:r>
              <a:rPr lang="en-GB" sz="2400" dirty="0" smtClean="0"/>
              <a:t>The clinical features are agitation, disorientation, stupor or fugue, which may last for hours or days</a:t>
            </a:r>
            <a:r>
              <a:rPr lang="en-GB" sz="2400" dirty="0" smtClean="0"/>
              <a:t>.</a:t>
            </a:r>
          </a:p>
          <a:p>
            <a:pPr eaLnBrk="1" hangingPunct="1">
              <a:lnSpc>
                <a:spcPct val="90000"/>
              </a:lnSpc>
              <a:defRPr/>
            </a:pPr>
            <a:r>
              <a:rPr lang="en-GB" sz="2400" dirty="0" smtClean="0"/>
              <a:t>It is required that one rules out other mental disorders before making the diagnosis. </a:t>
            </a:r>
          </a:p>
          <a:p>
            <a:pPr eaLnBrk="1" hangingPunct="1">
              <a:lnSpc>
                <a:spcPct val="90000"/>
              </a:lnSpc>
              <a:defRPr/>
            </a:pPr>
            <a:r>
              <a:rPr lang="en-GB" sz="2400" dirty="0" smtClean="0"/>
              <a:t>Usually </a:t>
            </a:r>
            <a:r>
              <a:rPr lang="en-GB" sz="2400" dirty="0" smtClean="0"/>
              <a:t>after difficult or threatening life events, every normal person is expected to show some emotional and behaviour changes. </a:t>
            </a:r>
          </a:p>
          <a:p>
            <a:pPr eaLnBrk="1" hangingPunct="1">
              <a:lnSpc>
                <a:spcPct val="90000"/>
              </a:lnSpc>
              <a:defRPr/>
            </a:pPr>
            <a:r>
              <a:rPr lang="en-GB" sz="2400" dirty="0" smtClean="0"/>
              <a:t>But if the suffering or dysfunction, which results and is out of proportion to the degree of stress then it is considered pathological. </a:t>
            </a:r>
            <a:endParaRPr lang="en-GB" sz="24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GB" sz="4000" b="1" smtClean="0"/>
              <a:t>Posttraumatic stress disorder</a:t>
            </a:r>
          </a:p>
        </p:txBody>
      </p:sp>
      <p:sp>
        <p:nvSpPr>
          <p:cNvPr id="13315" name="Rectangle 3"/>
          <p:cNvSpPr>
            <a:spLocks noGrp="1" noChangeArrowheads="1"/>
          </p:cNvSpPr>
          <p:nvPr>
            <p:ph type="body" idx="1"/>
          </p:nvPr>
        </p:nvSpPr>
        <p:spPr/>
        <p:txBody>
          <a:bodyPr/>
          <a:lstStyle/>
          <a:p>
            <a:pPr eaLnBrk="1" hangingPunct="1">
              <a:lnSpc>
                <a:spcPct val="80000"/>
              </a:lnSpc>
              <a:defRPr/>
            </a:pPr>
            <a:r>
              <a:rPr lang="en-GB" sz="2400" b="1" smtClean="0"/>
              <a:t>Posttraumatic stress disorder</a:t>
            </a:r>
            <a:r>
              <a:rPr lang="en-GB" sz="2400" smtClean="0"/>
              <a:t> occurs after an unusually severe stress that is outside the range of normal experience. </a:t>
            </a:r>
          </a:p>
          <a:p>
            <a:pPr eaLnBrk="1" hangingPunct="1">
              <a:lnSpc>
                <a:spcPct val="80000"/>
              </a:lnSpc>
              <a:defRPr/>
            </a:pPr>
            <a:r>
              <a:rPr lang="en-GB" sz="2400" smtClean="0"/>
              <a:t>These cause helplessness and extreme danger to the victim. Examples are rape, wars, massacres, detention and natural catastrophes such as floods, earthquakes, and mass accidents among others. </a:t>
            </a:r>
          </a:p>
          <a:p>
            <a:pPr eaLnBrk="1" hangingPunct="1">
              <a:lnSpc>
                <a:spcPct val="80000"/>
              </a:lnSpc>
              <a:defRPr/>
            </a:pPr>
            <a:r>
              <a:rPr lang="en-GB" sz="2400" smtClean="0"/>
              <a:t>The clinical manifestations are intrusive recollections of the events (the victim acts as if he is reliving the events) distressing dreams, insomnia, irritability, impaired concentration and emotional detachment. Explosive aggressive behaviour may occur.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defRPr/>
            </a:pPr>
            <a:r>
              <a:rPr lang="en-GB" sz="4000" b="1" smtClean="0"/>
              <a:t>Posttraumatic stress disorder cont.</a:t>
            </a:r>
          </a:p>
        </p:txBody>
      </p:sp>
      <p:sp>
        <p:nvSpPr>
          <p:cNvPr id="37891" name="Rectangle 3"/>
          <p:cNvSpPr>
            <a:spLocks noGrp="1" noChangeArrowheads="1"/>
          </p:cNvSpPr>
          <p:nvPr>
            <p:ph type="body" idx="1"/>
          </p:nvPr>
        </p:nvSpPr>
        <p:spPr/>
        <p:txBody>
          <a:bodyPr/>
          <a:lstStyle/>
          <a:p>
            <a:pPr eaLnBrk="1" hangingPunct="1">
              <a:lnSpc>
                <a:spcPct val="80000"/>
              </a:lnSpc>
              <a:defRPr/>
            </a:pPr>
            <a:r>
              <a:rPr lang="en-GB" sz="2400" dirty="0" smtClean="0"/>
              <a:t>The picture may be complicated by alcohol and drug abuse as an attempt to cope with the unpleasant feelings. </a:t>
            </a:r>
          </a:p>
          <a:p>
            <a:pPr eaLnBrk="1" hangingPunct="1">
              <a:lnSpc>
                <a:spcPct val="80000"/>
              </a:lnSpc>
              <a:defRPr/>
            </a:pPr>
            <a:r>
              <a:rPr lang="en-GB" sz="2400" dirty="0" smtClean="0"/>
              <a:t>Anxiety and depressive illnesses may also be present. </a:t>
            </a:r>
          </a:p>
          <a:p>
            <a:pPr eaLnBrk="1" hangingPunct="1">
              <a:lnSpc>
                <a:spcPct val="80000"/>
              </a:lnSpc>
              <a:defRPr/>
            </a:pPr>
            <a:r>
              <a:rPr lang="en-GB" sz="2400" dirty="0" smtClean="0"/>
              <a:t>Organic mental disorders such as previous head injury causing long-term effects on mood and cognitive impairment or malnutrition should be excluded. </a:t>
            </a:r>
          </a:p>
          <a:p>
            <a:pPr eaLnBrk="1" hangingPunct="1">
              <a:lnSpc>
                <a:spcPct val="80000"/>
              </a:lnSpc>
              <a:defRPr/>
            </a:pPr>
            <a:r>
              <a:rPr lang="en-GB" sz="2400" dirty="0" smtClean="0"/>
              <a:t>In the acute cases, the victims may be sedated with </a:t>
            </a:r>
            <a:r>
              <a:rPr lang="en-GB" sz="2400" dirty="0" err="1" smtClean="0"/>
              <a:t>anxiolytic</a:t>
            </a:r>
            <a:r>
              <a:rPr lang="en-GB" sz="2400" dirty="0" smtClean="0"/>
              <a:t> drugs and allowed adequate rest. After further assessment, psychotherapy can be commenced allowing the victim to explore the traumatic event and ventilate his feelings.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PTSD</a:t>
            </a:r>
            <a:endParaRPr lang="en-IE" dirty="0"/>
          </a:p>
        </p:txBody>
      </p:sp>
      <p:sp>
        <p:nvSpPr>
          <p:cNvPr id="3" name="Content Placeholder 2"/>
          <p:cNvSpPr>
            <a:spLocks noGrp="1"/>
          </p:cNvSpPr>
          <p:nvPr>
            <p:ph idx="1"/>
          </p:nvPr>
        </p:nvSpPr>
        <p:spPr/>
        <p:txBody>
          <a:bodyPr>
            <a:normAutofit fontScale="85000" lnSpcReduction="20000"/>
          </a:bodyPr>
          <a:lstStyle/>
          <a:p>
            <a:r>
              <a:rPr lang="en-US" dirty="0" smtClean="0"/>
              <a:t>Helpful</a:t>
            </a:r>
          </a:p>
          <a:p>
            <a:pPr lvl="1"/>
            <a:r>
              <a:rPr lang="en-US" dirty="0" smtClean="0"/>
              <a:t>Multiple session CBT in those with ASD</a:t>
            </a:r>
          </a:p>
          <a:p>
            <a:r>
              <a:rPr lang="en-US" dirty="0" smtClean="0"/>
              <a:t>Unknown effectiveness</a:t>
            </a:r>
          </a:p>
          <a:p>
            <a:pPr lvl="1"/>
            <a:r>
              <a:rPr lang="en-US" dirty="0" smtClean="0"/>
              <a:t>Multiple CBT in all exposed to accidents</a:t>
            </a:r>
          </a:p>
          <a:p>
            <a:pPr lvl="1"/>
            <a:r>
              <a:rPr lang="en-US" dirty="0" smtClean="0"/>
              <a:t>Single session debriefing</a:t>
            </a:r>
          </a:p>
          <a:p>
            <a:pPr lvl="1"/>
            <a:r>
              <a:rPr lang="en-US" dirty="0" err="1" smtClean="0"/>
              <a:t>Propranolol</a:t>
            </a:r>
            <a:endParaRPr lang="en-US" dirty="0" smtClean="0"/>
          </a:p>
          <a:p>
            <a:pPr lvl="1"/>
            <a:r>
              <a:rPr lang="en-US" dirty="0" err="1" smtClean="0"/>
              <a:t>Tamazepam</a:t>
            </a:r>
            <a:r>
              <a:rPr lang="en-US" dirty="0" smtClean="0"/>
              <a:t> </a:t>
            </a:r>
          </a:p>
          <a:p>
            <a:r>
              <a:rPr lang="en-US" dirty="0" smtClean="0"/>
              <a:t>Unlikely to be helpful</a:t>
            </a:r>
          </a:p>
          <a:p>
            <a:pPr lvl="1"/>
            <a:r>
              <a:rPr lang="en-US" dirty="0" smtClean="0"/>
              <a:t>Supportive </a:t>
            </a:r>
            <a:r>
              <a:rPr lang="en-US" dirty="0" err="1" smtClean="0"/>
              <a:t>counselling</a:t>
            </a:r>
            <a:endParaRPr lang="en-US" dirty="0" smtClean="0"/>
          </a:p>
          <a:p>
            <a:pPr lvl="1"/>
            <a:r>
              <a:rPr lang="en-US" dirty="0" smtClean="0"/>
              <a:t>Single session individual debriefing (may increase risk of PTSD and depression) </a:t>
            </a:r>
            <a:endParaRPr lang="en-IE"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GB" sz="4000" b="1" smtClean="0"/>
              <a:t>Personality disorders</a:t>
            </a:r>
            <a:r>
              <a:rPr lang="en-GB" sz="4000" smtClean="0"/>
              <a:t/>
            </a:r>
            <a:br>
              <a:rPr lang="en-GB" sz="4000" smtClean="0"/>
            </a:br>
            <a:endParaRPr lang="en-GB" sz="4000" smtClean="0"/>
          </a:p>
        </p:txBody>
      </p:sp>
      <p:sp>
        <p:nvSpPr>
          <p:cNvPr id="14339" name="Rectangle 3"/>
          <p:cNvSpPr>
            <a:spLocks noGrp="1" noChangeArrowheads="1"/>
          </p:cNvSpPr>
          <p:nvPr>
            <p:ph type="body" idx="1"/>
          </p:nvPr>
        </p:nvSpPr>
        <p:spPr/>
        <p:txBody>
          <a:bodyPr/>
          <a:lstStyle/>
          <a:p>
            <a:pPr eaLnBrk="1" hangingPunct="1">
              <a:lnSpc>
                <a:spcPct val="90000"/>
              </a:lnSpc>
              <a:defRPr/>
            </a:pPr>
            <a:r>
              <a:rPr lang="en-GB" sz="2800" dirty="0" smtClean="0"/>
              <a:t>The disturbances are evident in interpersonal relationships and adjustment to society. </a:t>
            </a:r>
          </a:p>
          <a:p>
            <a:pPr eaLnBrk="1" hangingPunct="1">
              <a:lnSpc>
                <a:spcPct val="90000"/>
              </a:lnSpc>
              <a:defRPr/>
            </a:pPr>
            <a:r>
              <a:rPr lang="en-GB" sz="2800" dirty="0" smtClean="0"/>
              <a:t>These individuals are at a greater risk of developing other psychiatric disorders during personal stresses. </a:t>
            </a:r>
          </a:p>
          <a:p>
            <a:pPr eaLnBrk="1" hangingPunct="1">
              <a:lnSpc>
                <a:spcPct val="90000"/>
              </a:lnSpc>
              <a:defRPr/>
            </a:pPr>
            <a:r>
              <a:rPr lang="en-GB" sz="2800" dirty="0" smtClean="0"/>
              <a:t>Since the patients rarely view their behaviour as unacceptable, they are unlikely to present to the doctor directly.</a:t>
            </a:r>
            <a:endParaRPr lang="en-GB" sz="28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Epidemiology </a:t>
            </a:r>
            <a:r>
              <a:rPr lang="en-US" dirty="0" smtClean="0"/>
              <a:t>of some  </a:t>
            </a:r>
            <a:r>
              <a:rPr lang="en-US" dirty="0" smtClean="0"/>
              <a:t>psychiatric emergencies </a:t>
            </a:r>
            <a:endParaRPr lang="en-IE" dirty="0"/>
          </a:p>
        </p:txBody>
      </p:sp>
      <p:sp>
        <p:nvSpPr>
          <p:cNvPr id="3" name="Content Placeholder 2"/>
          <p:cNvSpPr>
            <a:spLocks noGrp="1"/>
          </p:cNvSpPr>
          <p:nvPr>
            <p:ph idx="1"/>
          </p:nvPr>
        </p:nvSpPr>
        <p:spPr/>
        <p:txBody>
          <a:bodyPr>
            <a:normAutofit/>
          </a:bodyPr>
          <a:lstStyle/>
          <a:p>
            <a:r>
              <a:rPr lang="en-US" dirty="0" smtClean="0"/>
              <a:t>Suicide</a:t>
            </a:r>
            <a:r>
              <a:rPr lang="en-US" dirty="0" smtClean="0"/>
              <a:t>: 20%</a:t>
            </a:r>
          </a:p>
          <a:p>
            <a:r>
              <a:rPr lang="en-US" dirty="0" smtClean="0"/>
              <a:t>Violence: 10%</a:t>
            </a:r>
          </a:p>
          <a:p>
            <a:r>
              <a:rPr lang="en-US" dirty="0" smtClean="0"/>
              <a:t>Common psychiatric diagnoses</a:t>
            </a:r>
          </a:p>
          <a:p>
            <a:pPr lvl="1"/>
            <a:r>
              <a:rPr lang="en-US" dirty="0" smtClean="0"/>
              <a:t>Mood disorders</a:t>
            </a:r>
          </a:p>
          <a:p>
            <a:pPr lvl="1"/>
            <a:r>
              <a:rPr lang="en-US" dirty="0" smtClean="0"/>
              <a:t>Schizophrenia</a:t>
            </a:r>
          </a:p>
          <a:p>
            <a:pPr lvl="1"/>
            <a:r>
              <a:rPr lang="en-US" dirty="0" smtClean="0"/>
              <a:t>Psychotic states due to medical conditions</a:t>
            </a:r>
          </a:p>
          <a:p>
            <a:pPr lvl="2"/>
            <a:r>
              <a:rPr lang="en-US" dirty="0" smtClean="0"/>
              <a:t>Alcohol dependence</a:t>
            </a:r>
            <a:endParaRPr lang="en-IE"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GB" b="1" smtClean="0"/>
              <a:t>Personality disorders</a:t>
            </a:r>
          </a:p>
        </p:txBody>
      </p:sp>
      <p:sp>
        <p:nvSpPr>
          <p:cNvPr id="15363" name="Rectangle 3"/>
          <p:cNvSpPr>
            <a:spLocks noGrp="1" noChangeArrowheads="1"/>
          </p:cNvSpPr>
          <p:nvPr>
            <p:ph type="body" idx="1"/>
          </p:nvPr>
        </p:nvSpPr>
        <p:spPr/>
        <p:txBody>
          <a:bodyPr/>
          <a:lstStyle/>
          <a:p>
            <a:pPr eaLnBrk="1" hangingPunct="1">
              <a:defRPr/>
            </a:pPr>
            <a:r>
              <a:rPr lang="en-GB" sz="2800" b="1" dirty="0" smtClean="0"/>
              <a:t>Antisocial personality disorder:</a:t>
            </a:r>
            <a:r>
              <a:rPr lang="en-GB" sz="2800" dirty="0" smtClean="0"/>
              <a:t> patients with this disorder may be referred because of violence or due to complications of drug or alcohol abuse.</a:t>
            </a:r>
          </a:p>
          <a:p>
            <a:pPr eaLnBrk="1" hangingPunct="1">
              <a:defRPr/>
            </a:pPr>
            <a:r>
              <a:rPr lang="en-GB" sz="2800" b="1" dirty="0" smtClean="0"/>
              <a:t>Paranoid personality disorder</a:t>
            </a:r>
            <a:r>
              <a:rPr lang="en-GB" sz="2800" dirty="0" smtClean="0"/>
              <a:t> the patient’s mistrust and hypersensitivity to trivial matters, feelings of shame etc. may get the patients into difficult social situations like frequent arguments and fights.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GB" sz="4000" b="1" smtClean="0"/>
              <a:t>Acute grief and disaster victims</a:t>
            </a:r>
          </a:p>
        </p:txBody>
      </p:sp>
      <p:sp>
        <p:nvSpPr>
          <p:cNvPr id="19459" name="Rectangle 3"/>
          <p:cNvSpPr>
            <a:spLocks noGrp="1" noChangeArrowheads="1"/>
          </p:cNvSpPr>
          <p:nvPr>
            <p:ph type="body" idx="1"/>
          </p:nvPr>
        </p:nvSpPr>
        <p:spPr/>
        <p:txBody>
          <a:bodyPr>
            <a:normAutofit fontScale="92500"/>
          </a:bodyPr>
          <a:lstStyle/>
          <a:p>
            <a:pPr eaLnBrk="1" hangingPunct="1">
              <a:defRPr/>
            </a:pPr>
            <a:endParaRPr lang="en-GB" dirty="0" smtClean="0"/>
          </a:p>
          <a:p>
            <a:pPr eaLnBrk="1" hangingPunct="1">
              <a:defRPr/>
            </a:pPr>
            <a:r>
              <a:rPr lang="en-GB" dirty="0" smtClean="0"/>
              <a:t>Grief, mourning or bereavement refers to the syndrome, which occurs after significant loss. </a:t>
            </a:r>
          </a:p>
          <a:p>
            <a:pPr eaLnBrk="1" hangingPunct="1">
              <a:defRPr/>
            </a:pPr>
            <a:r>
              <a:rPr lang="en-GB" dirty="0" smtClean="0"/>
              <a:t>This may be loss of a loved one through death, loss of health or news of impending death after being diagnosed with cancer or HIV. Other factors include loss of a job or demotion. </a:t>
            </a:r>
            <a:endParaRPr lang="en-GB" b="1"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en-GB" b="1" smtClean="0"/>
              <a:t>Normal grief reaction</a:t>
            </a:r>
            <a:r>
              <a:rPr lang="en-GB" smtClean="0"/>
              <a:t>:</a:t>
            </a:r>
          </a:p>
        </p:txBody>
      </p:sp>
      <p:sp>
        <p:nvSpPr>
          <p:cNvPr id="20483" name="Rectangle 3"/>
          <p:cNvSpPr>
            <a:spLocks noGrp="1" noChangeArrowheads="1"/>
          </p:cNvSpPr>
          <p:nvPr>
            <p:ph type="body" idx="1"/>
          </p:nvPr>
        </p:nvSpPr>
        <p:spPr/>
        <p:txBody>
          <a:bodyPr/>
          <a:lstStyle/>
          <a:p>
            <a:pPr eaLnBrk="1" hangingPunct="1">
              <a:lnSpc>
                <a:spcPct val="80000"/>
              </a:lnSpc>
              <a:defRPr/>
            </a:pPr>
            <a:r>
              <a:rPr lang="en-GB" sz="1800" smtClean="0"/>
              <a:t>Depends on cultural factors as well as the individual’s character and coping skills. In most cases, the following stages are seen.</a:t>
            </a:r>
            <a:endParaRPr lang="en-GB" sz="1800" b="1" smtClean="0"/>
          </a:p>
          <a:p>
            <a:pPr eaLnBrk="1" hangingPunct="1">
              <a:lnSpc>
                <a:spcPct val="80000"/>
              </a:lnSpc>
              <a:defRPr/>
            </a:pPr>
            <a:r>
              <a:rPr lang="en-GB" sz="1800" b="1" smtClean="0"/>
              <a:t>Stage I</a:t>
            </a:r>
            <a:r>
              <a:rPr lang="en-GB" sz="1800" smtClean="0"/>
              <a:t>: shock, disbelief and numbness. Denial of loss may occur to protect the person from painful reality. This situation may last for hours to days.</a:t>
            </a:r>
            <a:endParaRPr lang="en-GB" sz="1800" b="1" smtClean="0"/>
          </a:p>
          <a:p>
            <a:pPr eaLnBrk="1" hangingPunct="1">
              <a:lnSpc>
                <a:spcPct val="80000"/>
              </a:lnSpc>
              <a:defRPr/>
            </a:pPr>
            <a:r>
              <a:rPr lang="en-GB" sz="1800" b="1" smtClean="0"/>
              <a:t>Stage II</a:t>
            </a:r>
            <a:r>
              <a:rPr lang="en-GB" sz="1800" smtClean="0"/>
              <a:t>: reality gradually returns; the thoughts of the loss occur repeatedly. Depression is common and may be accompanied by guilt, anger or shame. This may last for several weeks or months.</a:t>
            </a:r>
            <a:endParaRPr lang="en-GB" sz="1800" b="1" smtClean="0"/>
          </a:p>
          <a:p>
            <a:pPr eaLnBrk="1" hangingPunct="1">
              <a:lnSpc>
                <a:spcPct val="80000"/>
              </a:lnSpc>
              <a:defRPr/>
            </a:pPr>
            <a:r>
              <a:rPr lang="en-GB" sz="1800" b="1" smtClean="0"/>
              <a:t>Stage III</a:t>
            </a:r>
            <a:r>
              <a:rPr lang="en-GB" sz="1800" smtClean="0"/>
              <a:t>: reorganisation occurs in this last phase as the loss and its consequences are fully accepted.</a:t>
            </a:r>
          </a:p>
          <a:p>
            <a:pPr eaLnBrk="1" hangingPunct="1">
              <a:lnSpc>
                <a:spcPct val="80000"/>
              </a:lnSpc>
              <a:defRPr/>
            </a:pPr>
            <a:r>
              <a:rPr lang="en-GB" sz="1800" smtClean="0"/>
              <a:t>Most of the grieved people recover well without any complications and do not need psychiatric help. In a few cases however, the grieving process may not occur or is unduly prolonged. Grief may be prolonged because of an underlying psychiatric illness. Alternatively, it could be that the patient is unable to grieve normally. This can occur if the person is isolated or if he maintains a stoic stance. Guilt feelings may also interfere with the normal grief reaction. </a:t>
            </a:r>
          </a:p>
          <a:p>
            <a:pPr eaLnBrk="1" hangingPunct="1">
              <a:lnSpc>
                <a:spcPct val="80000"/>
              </a:lnSpc>
              <a:defRPr/>
            </a:pPr>
            <a:endParaRPr lang="en-GB" sz="180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GB" sz="4000" b="1" smtClean="0"/>
              <a:t>Management of uncomplicated grief 1</a:t>
            </a:r>
          </a:p>
        </p:txBody>
      </p:sp>
      <p:sp>
        <p:nvSpPr>
          <p:cNvPr id="21507" name="Rectangle 3"/>
          <p:cNvSpPr>
            <a:spLocks noGrp="1" noChangeArrowheads="1"/>
          </p:cNvSpPr>
          <p:nvPr>
            <p:ph type="body" idx="1"/>
          </p:nvPr>
        </p:nvSpPr>
        <p:spPr/>
        <p:txBody>
          <a:bodyPr/>
          <a:lstStyle/>
          <a:p>
            <a:pPr eaLnBrk="1" hangingPunct="1">
              <a:lnSpc>
                <a:spcPct val="80000"/>
              </a:lnSpc>
              <a:defRPr/>
            </a:pPr>
            <a:endParaRPr lang="en-GB" sz="2000" dirty="0" smtClean="0"/>
          </a:p>
          <a:p>
            <a:pPr eaLnBrk="1" hangingPunct="1">
              <a:lnSpc>
                <a:spcPct val="80000"/>
              </a:lnSpc>
              <a:defRPr/>
            </a:pPr>
            <a:r>
              <a:rPr lang="en-GB" sz="2000" dirty="0" smtClean="0"/>
              <a:t>A full psychiatric assessment should be done, as the people who are overwhelmed by their feelings and seek help are prone to developing other psychiatric illnesses. </a:t>
            </a:r>
          </a:p>
          <a:p>
            <a:pPr eaLnBrk="1" hangingPunct="1">
              <a:lnSpc>
                <a:spcPct val="80000"/>
              </a:lnSpc>
              <a:defRPr/>
            </a:pPr>
            <a:r>
              <a:rPr lang="en-GB" sz="2000" dirty="0" smtClean="0"/>
              <a:t>The main differential diagnosis is major depression. Severe vegetative states or suicidal behaviour would favour a diagnosis of major depression. Alcoholism, drug abuse and suicide are other problems, which may occur after bereavement. </a:t>
            </a:r>
          </a:p>
          <a:p>
            <a:pPr eaLnBrk="1" hangingPunct="1">
              <a:lnSpc>
                <a:spcPct val="80000"/>
              </a:lnSpc>
              <a:defRPr/>
            </a:pPr>
            <a:r>
              <a:rPr lang="en-GB" sz="2000" dirty="0" smtClean="0"/>
              <a:t>In bereavement due to suicide particular attention should be paid as the risk of suicide is usually higher in these individuals. </a:t>
            </a:r>
          </a:p>
          <a:p>
            <a:pPr eaLnBrk="1" hangingPunct="1">
              <a:lnSpc>
                <a:spcPct val="80000"/>
              </a:lnSpc>
              <a:defRPr/>
            </a:pPr>
            <a:r>
              <a:rPr lang="en-GB" sz="2000" dirty="0" smtClean="0"/>
              <a:t>Any underlying psychiatric disorder should be treated and the normal grieving process facilitated. </a:t>
            </a:r>
          </a:p>
          <a:p>
            <a:pPr eaLnBrk="1" hangingPunct="1">
              <a:lnSpc>
                <a:spcPct val="80000"/>
              </a:lnSpc>
              <a:defRPr/>
            </a:pPr>
            <a:r>
              <a:rPr lang="en-GB" sz="2000" dirty="0" smtClean="0"/>
              <a:t>Generally, this will depend on the culture and some rituals that the patient needs to undergo. The help of relatives or one familiar with the patients culture may be enlisted.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defRPr/>
            </a:pPr>
            <a:r>
              <a:rPr lang="en-GB" sz="4000" b="1" smtClean="0"/>
              <a:t>Management of uncomplicated grief 1</a:t>
            </a:r>
          </a:p>
        </p:txBody>
      </p:sp>
      <p:sp>
        <p:nvSpPr>
          <p:cNvPr id="36867" name="Rectangle 3"/>
          <p:cNvSpPr>
            <a:spLocks noGrp="1" noChangeArrowheads="1"/>
          </p:cNvSpPr>
          <p:nvPr>
            <p:ph type="body" idx="1"/>
          </p:nvPr>
        </p:nvSpPr>
        <p:spPr/>
        <p:txBody>
          <a:bodyPr/>
          <a:lstStyle/>
          <a:p>
            <a:pPr eaLnBrk="1" hangingPunct="1">
              <a:lnSpc>
                <a:spcPct val="90000"/>
              </a:lnSpc>
              <a:defRPr/>
            </a:pPr>
            <a:r>
              <a:rPr lang="en-GB" sz="2400" smtClean="0"/>
              <a:t>Reviewing the relationship with the deceased and encouraging the patient to talk about his feelings – sadness, anger or despair – concerning the deceased</a:t>
            </a:r>
          </a:p>
          <a:p>
            <a:pPr eaLnBrk="1" hangingPunct="1">
              <a:lnSpc>
                <a:spcPct val="90000"/>
              </a:lnSpc>
              <a:defRPr/>
            </a:pPr>
            <a:r>
              <a:rPr lang="en-GB" sz="2400" smtClean="0"/>
              <a:t>The doctor should remain detached and not discourage angry feelings expressed by the patient and sometimes these may be directed to the hospital or the doctor himself.</a:t>
            </a:r>
          </a:p>
          <a:p>
            <a:pPr eaLnBrk="1" hangingPunct="1">
              <a:lnSpc>
                <a:spcPct val="90000"/>
              </a:lnSpc>
              <a:defRPr/>
            </a:pPr>
            <a:r>
              <a:rPr lang="en-GB" sz="2400" smtClean="0"/>
              <a:t>Reassure the patient that the symptoms experienced such as somatic distress, apathy and recurrent images of the deceased are normal and will gradually pass away with time.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en-GB" sz="4000" b="1" smtClean="0"/>
              <a:t>Management of uncomplicated grief 2</a:t>
            </a:r>
          </a:p>
        </p:txBody>
      </p:sp>
      <p:sp>
        <p:nvSpPr>
          <p:cNvPr id="25603" name="Rectangle 3"/>
          <p:cNvSpPr>
            <a:spLocks noGrp="1" noChangeArrowheads="1"/>
          </p:cNvSpPr>
          <p:nvPr>
            <p:ph type="body" idx="1"/>
          </p:nvPr>
        </p:nvSpPr>
        <p:spPr/>
        <p:txBody>
          <a:bodyPr/>
          <a:lstStyle/>
          <a:p>
            <a:pPr eaLnBrk="1" hangingPunct="1">
              <a:lnSpc>
                <a:spcPct val="80000"/>
              </a:lnSpc>
              <a:defRPr/>
            </a:pPr>
            <a:r>
              <a:rPr lang="en-GB" sz="1800" smtClean="0"/>
              <a:t>Do not impose your philosophy of life or religious beliefs on the patient. Allow the patient to experience and express any feelings setting appropriate limits. Avoid statements such as “Bear it like a man” or “Pull yourself together”.</a:t>
            </a:r>
          </a:p>
          <a:p>
            <a:pPr eaLnBrk="1" hangingPunct="1">
              <a:lnSpc>
                <a:spcPct val="80000"/>
              </a:lnSpc>
              <a:defRPr/>
            </a:pPr>
            <a:r>
              <a:rPr lang="en-GB" sz="1800" smtClean="0"/>
              <a:t>Use medications sparingly. Attempts to over sedate the patient to sleep it over may be counter productive in the long run as they arouse guilt feelings later. Benzodiazepines such as lorazepam (Ativan) 2 mg as needed may be used. Alcohol use should be discouraged. Major tranquillizers such as chlorpromazine should not be used except perhaps to treat underlying psychiatric disorder.</a:t>
            </a:r>
          </a:p>
          <a:p>
            <a:pPr eaLnBrk="1" hangingPunct="1">
              <a:lnSpc>
                <a:spcPct val="80000"/>
              </a:lnSpc>
              <a:defRPr/>
            </a:pPr>
            <a:r>
              <a:rPr lang="en-GB" sz="1800" smtClean="0"/>
              <a:t>Do not allow the patient to remain isolated. Use family members, friends and other social support. </a:t>
            </a:r>
          </a:p>
          <a:p>
            <a:pPr eaLnBrk="1" hangingPunct="1">
              <a:lnSpc>
                <a:spcPct val="80000"/>
              </a:lnSpc>
              <a:defRPr/>
            </a:pPr>
            <a:r>
              <a:rPr lang="en-GB" sz="1800" smtClean="0"/>
              <a:t>The patient should be encouraged to return to work within 3-6 weeks after the bereavement</a:t>
            </a:r>
          </a:p>
          <a:p>
            <a:pPr eaLnBrk="1" hangingPunct="1">
              <a:lnSpc>
                <a:spcPct val="80000"/>
              </a:lnSpc>
              <a:defRPr/>
            </a:pPr>
            <a:r>
              <a:rPr lang="en-GB" sz="1800" smtClean="0"/>
              <a:t>Follow up and further appointments should be arranged as necessary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GB" smtClean="0"/>
              <a:t>Critically ill patients </a:t>
            </a:r>
          </a:p>
        </p:txBody>
      </p:sp>
      <p:sp>
        <p:nvSpPr>
          <p:cNvPr id="22531" name="Rectangle 3"/>
          <p:cNvSpPr>
            <a:spLocks noGrp="1" noChangeArrowheads="1"/>
          </p:cNvSpPr>
          <p:nvPr>
            <p:ph type="body" idx="1"/>
          </p:nvPr>
        </p:nvSpPr>
        <p:spPr/>
        <p:txBody>
          <a:bodyPr/>
          <a:lstStyle/>
          <a:p>
            <a:pPr eaLnBrk="1" hangingPunct="1">
              <a:lnSpc>
                <a:spcPct val="80000"/>
              </a:lnSpc>
              <a:defRPr/>
            </a:pPr>
            <a:r>
              <a:rPr lang="en-GB" sz="2400" dirty="0" smtClean="0"/>
              <a:t>Distraught relatives and friend of patients who are critically ill. </a:t>
            </a:r>
          </a:p>
          <a:p>
            <a:pPr eaLnBrk="1" hangingPunct="1">
              <a:lnSpc>
                <a:spcPct val="80000"/>
              </a:lnSpc>
              <a:defRPr/>
            </a:pPr>
            <a:r>
              <a:rPr lang="en-GB" sz="2400" dirty="0" smtClean="0"/>
              <a:t>They should be made comfortable in a private setting if feasible. </a:t>
            </a:r>
          </a:p>
          <a:p>
            <a:pPr eaLnBrk="1" hangingPunct="1">
              <a:lnSpc>
                <a:spcPct val="80000"/>
              </a:lnSpc>
              <a:defRPr/>
            </a:pPr>
            <a:r>
              <a:rPr lang="en-GB" sz="2400" dirty="0" smtClean="0"/>
              <a:t>One of the staff or the doctor looking after the patient should be available to answer their questions. </a:t>
            </a:r>
          </a:p>
          <a:p>
            <a:pPr eaLnBrk="1" hangingPunct="1">
              <a:lnSpc>
                <a:spcPct val="80000"/>
              </a:lnSpc>
              <a:defRPr/>
            </a:pPr>
            <a:r>
              <a:rPr lang="en-GB" sz="2400" dirty="0" smtClean="0"/>
              <a:t>The questions may be repetitive but one has to bear in mind the fact that registration and recall is often poor in anxious persons. </a:t>
            </a:r>
          </a:p>
          <a:p>
            <a:pPr eaLnBrk="1" hangingPunct="1">
              <a:lnSpc>
                <a:spcPct val="80000"/>
              </a:lnSpc>
              <a:defRPr/>
            </a:pPr>
            <a:r>
              <a:rPr lang="en-GB" sz="2400" dirty="0" smtClean="0"/>
              <a:t>They should be allowed free access to the patient so long as they do not interfere with treatment or resuscitation procedures. </a:t>
            </a:r>
          </a:p>
          <a:p>
            <a:pPr eaLnBrk="1" hangingPunct="1">
              <a:lnSpc>
                <a:spcPct val="80000"/>
              </a:lnSpc>
              <a:defRPr/>
            </a:pPr>
            <a:r>
              <a:rPr lang="en-GB" sz="2400" dirty="0" smtClean="0"/>
              <a:t>Request for prayers or last rites should be granted.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GB" dirty="0" smtClean="0"/>
              <a:t>Critically ill patients ... </a:t>
            </a:r>
          </a:p>
        </p:txBody>
      </p:sp>
      <p:sp>
        <p:nvSpPr>
          <p:cNvPr id="24579" name="Rectangle 3"/>
          <p:cNvSpPr>
            <a:spLocks noGrp="1" noChangeArrowheads="1"/>
          </p:cNvSpPr>
          <p:nvPr>
            <p:ph type="body" idx="1"/>
          </p:nvPr>
        </p:nvSpPr>
        <p:spPr/>
        <p:txBody>
          <a:bodyPr/>
          <a:lstStyle/>
          <a:p>
            <a:pPr eaLnBrk="1" hangingPunct="1">
              <a:defRPr/>
            </a:pPr>
            <a:r>
              <a:rPr lang="en-GB" sz="2800" smtClean="0"/>
              <a:t>If the patient is already dead, the relatives may be allowed to view the body but any equipment used for resuscitation should be removed. </a:t>
            </a:r>
          </a:p>
          <a:p>
            <a:pPr eaLnBrk="1" hangingPunct="1">
              <a:defRPr/>
            </a:pPr>
            <a:r>
              <a:rPr lang="en-GB" sz="2800" smtClean="0"/>
              <a:t>Generally, the body should be covered leaving only the face and the hands exposed. The viewing should not take more than 15 minutes in the emergency room.</a:t>
            </a:r>
          </a:p>
          <a:p>
            <a:pPr eaLnBrk="1" hangingPunct="1">
              <a:defRPr/>
            </a:pPr>
            <a:endParaRPr lang="en-GB" sz="28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GB" smtClean="0"/>
              <a:t>Mass disasters</a:t>
            </a:r>
          </a:p>
        </p:txBody>
      </p:sp>
      <p:sp>
        <p:nvSpPr>
          <p:cNvPr id="23555" name="Rectangle 3"/>
          <p:cNvSpPr>
            <a:spLocks noGrp="1" noChangeArrowheads="1"/>
          </p:cNvSpPr>
          <p:nvPr>
            <p:ph type="body" idx="1"/>
          </p:nvPr>
        </p:nvSpPr>
        <p:spPr/>
        <p:txBody>
          <a:bodyPr/>
          <a:lstStyle/>
          <a:p>
            <a:pPr eaLnBrk="1" hangingPunct="1">
              <a:lnSpc>
                <a:spcPct val="80000"/>
              </a:lnSpc>
              <a:defRPr/>
            </a:pPr>
            <a:r>
              <a:rPr lang="en-GB" sz="2400" dirty="0" smtClean="0"/>
              <a:t>In cases of mass disaster such as mass accidents, most attention will naturally be paid to the severely physically injured but the uninjured survivors also need to be </a:t>
            </a:r>
            <a:r>
              <a:rPr lang="en-GB" sz="2400" dirty="0" smtClean="0">
                <a:solidFill>
                  <a:srgbClr val="FFFF00"/>
                </a:solidFill>
              </a:rPr>
              <a:t>offered counselling</a:t>
            </a:r>
            <a:r>
              <a:rPr lang="en-GB" sz="2400" dirty="0" smtClean="0"/>
              <a:t> as they may have considerable psychological morbidity. </a:t>
            </a:r>
          </a:p>
          <a:p>
            <a:pPr eaLnBrk="1" hangingPunct="1">
              <a:lnSpc>
                <a:spcPct val="80000"/>
              </a:lnSpc>
              <a:defRPr/>
            </a:pPr>
            <a:r>
              <a:rPr lang="en-GB" sz="2400" dirty="0" smtClean="0"/>
              <a:t>The relatives of the victims also need to be informed sympathetically but accurately about the victims’ conditions. </a:t>
            </a:r>
          </a:p>
          <a:p>
            <a:pPr eaLnBrk="1" hangingPunct="1">
              <a:lnSpc>
                <a:spcPct val="80000"/>
              </a:lnSpc>
              <a:defRPr/>
            </a:pPr>
            <a:r>
              <a:rPr lang="en-GB" sz="2400" dirty="0" smtClean="0"/>
              <a:t>The disaster workers should be helped to overcome any psychological trauma they may have had. </a:t>
            </a:r>
          </a:p>
          <a:p>
            <a:pPr eaLnBrk="1" hangingPunct="1">
              <a:lnSpc>
                <a:spcPct val="80000"/>
              </a:lnSpc>
              <a:defRPr/>
            </a:pPr>
            <a:r>
              <a:rPr lang="en-GB" sz="2400" dirty="0" smtClean="0"/>
              <a:t>Feelings of frustration, guilt or helplessness are common among them. </a:t>
            </a:r>
            <a:r>
              <a:rPr lang="en-GB" sz="2400" dirty="0" smtClean="0">
                <a:solidFill>
                  <a:srgbClr val="FFFF00"/>
                </a:solidFill>
              </a:rPr>
              <a:t>“Debriefing sessions” </a:t>
            </a:r>
            <a:r>
              <a:rPr lang="en-GB" sz="2400" dirty="0" smtClean="0"/>
              <a:t>would give them an opportunity to reflect on and share their experiences.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en-GB" sz="3200" b="1" dirty="0" smtClean="0"/>
              <a:t>Other Psychotic states due to general medical conditions </a:t>
            </a:r>
            <a:br>
              <a:rPr lang="en-GB" sz="3200" b="1" dirty="0" smtClean="0"/>
            </a:br>
            <a:endParaRPr lang="en-GB" sz="3200" b="1" dirty="0" smtClean="0"/>
          </a:p>
        </p:txBody>
      </p:sp>
      <p:sp>
        <p:nvSpPr>
          <p:cNvPr id="4099" name="Rectangle 3"/>
          <p:cNvSpPr>
            <a:spLocks noGrp="1" noChangeArrowheads="1"/>
          </p:cNvSpPr>
          <p:nvPr>
            <p:ph type="body" idx="1"/>
          </p:nvPr>
        </p:nvSpPr>
        <p:spPr/>
        <p:txBody>
          <a:bodyPr/>
          <a:lstStyle/>
          <a:p>
            <a:pPr eaLnBrk="1" hangingPunct="1">
              <a:lnSpc>
                <a:spcPct val="80000"/>
              </a:lnSpc>
              <a:defRPr/>
            </a:pPr>
            <a:r>
              <a:rPr lang="en-GB" sz="2400" b="1" dirty="0" smtClean="0"/>
              <a:t>Acute toxic </a:t>
            </a:r>
            <a:r>
              <a:rPr lang="en-GB" sz="2400" b="1" dirty="0" err="1" smtClean="0"/>
              <a:t>confusional</a:t>
            </a:r>
            <a:r>
              <a:rPr lang="en-GB" sz="2400" b="1" dirty="0" smtClean="0"/>
              <a:t> states (Delirium)</a:t>
            </a:r>
            <a:endParaRPr lang="en-GB" sz="2400" dirty="0" smtClean="0"/>
          </a:p>
          <a:p>
            <a:pPr lvl="1" eaLnBrk="1" hangingPunct="1">
              <a:lnSpc>
                <a:spcPct val="80000"/>
              </a:lnSpc>
              <a:defRPr/>
            </a:pPr>
            <a:r>
              <a:rPr lang="en-GB" sz="2000" dirty="0" smtClean="0"/>
              <a:t>aggressive behaviour may be due to clouding of consciousness and decreased comprehension, perplexity and delusions of persecution. </a:t>
            </a:r>
          </a:p>
          <a:p>
            <a:pPr lvl="1" eaLnBrk="1" hangingPunct="1">
              <a:lnSpc>
                <a:spcPct val="80000"/>
              </a:lnSpc>
              <a:defRPr/>
            </a:pPr>
            <a:r>
              <a:rPr lang="en-GB" sz="2000" dirty="0" smtClean="0"/>
              <a:t>Withdrawal states due to alcohol and other drugs may also present dramatically</a:t>
            </a:r>
            <a:endParaRPr lang="en-GB" sz="2000" b="1" dirty="0" smtClean="0"/>
          </a:p>
          <a:p>
            <a:pPr eaLnBrk="1" hangingPunct="1">
              <a:lnSpc>
                <a:spcPct val="80000"/>
              </a:lnSpc>
              <a:defRPr/>
            </a:pPr>
            <a:r>
              <a:rPr lang="en-GB" sz="2400" b="1" dirty="0" smtClean="0"/>
              <a:t>Dementia</a:t>
            </a:r>
            <a:r>
              <a:rPr lang="en-GB" sz="2400" dirty="0" smtClean="0"/>
              <a:t> </a:t>
            </a:r>
          </a:p>
          <a:p>
            <a:pPr lvl="1" eaLnBrk="1" hangingPunct="1">
              <a:lnSpc>
                <a:spcPct val="80000"/>
              </a:lnSpc>
              <a:defRPr/>
            </a:pPr>
            <a:r>
              <a:rPr lang="en-GB" sz="2000" dirty="0" smtClean="0"/>
              <a:t>in dementia there is decreased control due to cerebral damage. Catastrophic reactions occur</a:t>
            </a:r>
            <a:endParaRPr lang="en-GB" sz="2000" b="1" dirty="0" smtClean="0"/>
          </a:p>
          <a:p>
            <a:pPr eaLnBrk="1" hangingPunct="1">
              <a:lnSpc>
                <a:spcPct val="80000"/>
              </a:lnSpc>
              <a:defRPr/>
            </a:pPr>
            <a:r>
              <a:rPr lang="en-GB" sz="2400" b="1" dirty="0" smtClean="0"/>
              <a:t>Epilepsy</a:t>
            </a:r>
            <a:r>
              <a:rPr lang="en-GB" sz="2400" dirty="0" smtClean="0"/>
              <a:t> </a:t>
            </a:r>
          </a:p>
          <a:p>
            <a:pPr lvl="1" eaLnBrk="1" hangingPunct="1">
              <a:lnSpc>
                <a:spcPct val="80000"/>
              </a:lnSpc>
              <a:defRPr/>
            </a:pPr>
            <a:r>
              <a:rPr lang="en-GB" sz="2000" dirty="0" smtClean="0"/>
              <a:t>aggression may occur in post-epileptic </a:t>
            </a:r>
            <a:r>
              <a:rPr lang="en-GB" sz="2000" dirty="0" err="1" smtClean="0"/>
              <a:t>confusional</a:t>
            </a:r>
            <a:r>
              <a:rPr lang="en-GB" sz="2000" dirty="0" smtClean="0"/>
              <a:t> states. </a:t>
            </a:r>
            <a:endParaRPr lang="en-GB" sz="2000" b="1" dirty="0" smtClean="0"/>
          </a:p>
          <a:p>
            <a:pPr eaLnBrk="1" hangingPunct="1">
              <a:lnSpc>
                <a:spcPct val="80000"/>
              </a:lnSpc>
              <a:defRPr/>
            </a:pPr>
            <a:endParaRPr lang="en-GB"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GB" sz="4000" b="1" dirty="0" smtClean="0"/>
              <a:t>Schizophrenia and other psychoses </a:t>
            </a:r>
            <a:br>
              <a:rPr lang="en-GB" sz="4000" b="1" dirty="0" smtClean="0"/>
            </a:br>
            <a:endParaRPr lang="en-GB" sz="4000" b="1" dirty="0" smtClean="0"/>
          </a:p>
        </p:txBody>
      </p:sp>
      <p:sp>
        <p:nvSpPr>
          <p:cNvPr id="5123" name="Rectangle 3"/>
          <p:cNvSpPr>
            <a:spLocks noGrp="1" noChangeArrowheads="1"/>
          </p:cNvSpPr>
          <p:nvPr>
            <p:ph type="body" idx="1"/>
          </p:nvPr>
        </p:nvSpPr>
        <p:spPr/>
        <p:txBody>
          <a:bodyPr/>
          <a:lstStyle/>
          <a:p>
            <a:pPr eaLnBrk="1" hangingPunct="1">
              <a:lnSpc>
                <a:spcPct val="80000"/>
              </a:lnSpc>
              <a:defRPr/>
            </a:pPr>
            <a:r>
              <a:rPr lang="en-GB" sz="2400" dirty="0" smtClean="0"/>
              <a:t>Schizophrenia: violence due to </a:t>
            </a:r>
          </a:p>
          <a:p>
            <a:pPr lvl="1" eaLnBrk="1" hangingPunct="1">
              <a:lnSpc>
                <a:spcPct val="80000"/>
              </a:lnSpc>
              <a:defRPr/>
            </a:pPr>
            <a:r>
              <a:rPr lang="en-GB" sz="2000" dirty="0" smtClean="0"/>
              <a:t>delusional beliefs, persecution</a:t>
            </a:r>
          </a:p>
          <a:p>
            <a:pPr lvl="1" eaLnBrk="1" hangingPunct="1">
              <a:lnSpc>
                <a:spcPct val="80000"/>
              </a:lnSpc>
              <a:defRPr/>
            </a:pPr>
            <a:r>
              <a:rPr lang="en-GB" sz="2000" dirty="0" smtClean="0"/>
              <a:t>Auditory hallucinations </a:t>
            </a:r>
          </a:p>
          <a:p>
            <a:pPr lvl="1" eaLnBrk="1" hangingPunct="1">
              <a:lnSpc>
                <a:spcPct val="80000"/>
              </a:lnSpc>
              <a:defRPr/>
            </a:pPr>
            <a:r>
              <a:rPr lang="en-GB" sz="2000" dirty="0" smtClean="0"/>
              <a:t>catatonic excitement, the patients may be either aggressive or hyperactive. </a:t>
            </a:r>
          </a:p>
          <a:p>
            <a:pPr eaLnBrk="1" hangingPunct="1">
              <a:lnSpc>
                <a:spcPct val="80000"/>
              </a:lnSpc>
              <a:defRPr/>
            </a:pPr>
            <a:r>
              <a:rPr lang="en-GB" sz="2400" dirty="0" smtClean="0"/>
              <a:t>Patients with schizophrenia may experience a worsening in one or more of the chronic symptoms. </a:t>
            </a:r>
          </a:p>
          <a:p>
            <a:pPr eaLnBrk="1" hangingPunct="1">
              <a:lnSpc>
                <a:spcPct val="80000"/>
              </a:lnSpc>
              <a:buNone/>
              <a:defRPr/>
            </a:pPr>
            <a:endParaRPr lang="en-GB" sz="2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 reactions</a:t>
            </a:r>
            <a:endParaRPr lang="en-IE" dirty="0"/>
          </a:p>
        </p:txBody>
      </p:sp>
      <p:sp>
        <p:nvSpPr>
          <p:cNvPr id="3" name="Content Placeholder 2"/>
          <p:cNvSpPr>
            <a:spLocks noGrp="1"/>
          </p:cNvSpPr>
          <p:nvPr>
            <p:ph idx="1"/>
          </p:nvPr>
        </p:nvSpPr>
        <p:spPr/>
        <p:txBody>
          <a:bodyPr>
            <a:normAutofit fontScale="70000" lnSpcReduction="20000"/>
          </a:bodyPr>
          <a:lstStyle/>
          <a:p>
            <a:r>
              <a:rPr lang="en-US" dirty="0" smtClean="0"/>
              <a:t>Acute </a:t>
            </a:r>
            <a:r>
              <a:rPr lang="en-US" dirty="0" err="1" smtClean="0"/>
              <a:t>dystonic</a:t>
            </a:r>
            <a:r>
              <a:rPr lang="en-US" dirty="0" smtClean="0"/>
              <a:t> reactions </a:t>
            </a:r>
            <a:endParaRPr lang="en-IE" dirty="0" smtClean="0"/>
          </a:p>
          <a:p>
            <a:r>
              <a:rPr lang="en-US" dirty="0" err="1" smtClean="0"/>
              <a:t>Neuroleptic</a:t>
            </a:r>
            <a:r>
              <a:rPr lang="en-US" dirty="0" smtClean="0"/>
              <a:t> malignant syndrome</a:t>
            </a:r>
          </a:p>
          <a:p>
            <a:pPr lvl="1"/>
            <a:r>
              <a:rPr lang="en-US" dirty="0" smtClean="0"/>
              <a:t>Can occur anytime during course of antipsychotic treatment</a:t>
            </a:r>
          </a:p>
          <a:p>
            <a:pPr lvl="1"/>
            <a:r>
              <a:rPr lang="en-US" dirty="0" smtClean="0"/>
              <a:t>Motor </a:t>
            </a:r>
          </a:p>
          <a:p>
            <a:pPr lvl="1"/>
            <a:r>
              <a:rPr lang="en-US" dirty="0" err="1" smtClean="0"/>
              <a:t>Behavioural</a:t>
            </a:r>
            <a:r>
              <a:rPr lang="en-US" dirty="0" smtClean="0"/>
              <a:t> </a:t>
            </a:r>
            <a:r>
              <a:rPr lang="en-US" dirty="0" err="1" smtClean="0"/>
              <a:t>ssigns</a:t>
            </a:r>
            <a:endParaRPr lang="en-US" dirty="0" smtClean="0"/>
          </a:p>
          <a:p>
            <a:pPr lvl="1"/>
            <a:r>
              <a:rPr lang="en-US" dirty="0" smtClean="0"/>
              <a:t>Autonomic instability</a:t>
            </a:r>
          </a:p>
          <a:p>
            <a:pPr lvl="1"/>
            <a:r>
              <a:rPr lang="en-US" dirty="0" smtClean="0"/>
              <a:t>Laboratory: increased WBC, </a:t>
            </a:r>
            <a:r>
              <a:rPr lang="en-US" dirty="0" err="1" smtClean="0"/>
              <a:t>creatine</a:t>
            </a:r>
            <a:r>
              <a:rPr lang="en-US" dirty="0" smtClean="0"/>
              <a:t> </a:t>
            </a:r>
            <a:r>
              <a:rPr lang="en-US" dirty="0" err="1" smtClean="0"/>
              <a:t>phosphokinase</a:t>
            </a:r>
            <a:r>
              <a:rPr lang="en-US" dirty="0" smtClean="0"/>
              <a:t>, liver enzymes</a:t>
            </a:r>
          </a:p>
          <a:p>
            <a:pPr lvl="1"/>
            <a:r>
              <a:rPr lang="en-US" dirty="0" err="1" smtClean="0"/>
              <a:t>Mx</a:t>
            </a:r>
            <a:r>
              <a:rPr lang="en-US" dirty="0" smtClean="0"/>
              <a:t>: </a:t>
            </a:r>
            <a:r>
              <a:rPr lang="en-US" dirty="0" err="1" smtClean="0"/>
              <a:t>amantadine</a:t>
            </a:r>
            <a:r>
              <a:rPr lang="en-US" dirty="0" smtClean="0"/>
              <a:t>, </a:t>
            </a:r>
            <a:r>
              <a:rPr lang="en-US" dirty="0" err="1" smtClean="0"/>
              <a:t>bromocriptine</a:t>
            </a:r>
            <a:r>
              <a:rPr lang="en-US" dirty="0" smtClean="0"/>
              <a:t>, benzodiazepines</a:t>
            </a:r>
          </a:p>
          <a:p>
            <a:r>
              <a:rPr lang="en-US" dirty="0" smtClean="0"/>
              <a:t>Other </a:t>
            </a:r>
            <a:r>
              <a:rPr lang="en-US" dirty="0" err="1" smtClean="0"/>
              <a:t>Hyperthermic</a:t>
            </a:r>
            <a:r>
              <a:rPr lang="en-US" dirty="0" smtClean="0"/>
              <a:t> syndromes</a:t>
            </a:r>
          </a:p>
          <a:p>
            <a:r>
              <a:rPr lang="en-US" dirty="0" smtClean="0"/>
              <a:t>Syndrome of inappropriate </a:t>
            </a:r>
            <a:r>
              <a:rPr lang="en-US" dirty="0" err="1" smtClean="0"/>
              <a:t>antidiuretic</a:t>
            </a:r>
            <a:r>
              <a:rPr lang="en-US" dirty="0" smtClean="0"/>
              <a:t> hormone (SIADH) secretion: caused by antidepressants</a:t>
            </a:r>
          </a:p>
          <a:p>
            <a:r>
              <a:rPr lang="en-US" dirty="0" smtClean="0"/>
              <a:t>Serotonin syndrome: similar to NMS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general strategies</a:t>
            </a:r>
            <a:endParaRPr lang="en-IE" dirty="0"/>
          </a:p>
        </p:txBody>
      </p:sp>
      <p:sp>
        <p:nvSpPr>
          <p:cNvPr id="3" name="Content Placeholder 2"/>
          <p:cNvSpPr>
            <a:spLocks noGrp="1"/>
          </p:cNvSpPr>
          <p:nvPr>
            <p:ph idx="1"/>
          </p:nvPr>
        </p:nvSpPr>
        <p:spPr/>
        <p:txBody>
          <a:bodyPr/>
          <a:lstStyle/>
          <a:p>
            <a:r>
              <a:rPr lang="en-US" dirty="0" smtClean="0"/>
              <a:t>Self-protection</a:t>
            </a:r>
          </a:p>
          <a:p>
            <a:pPr lvl="1"/>
            <a:r>
              <a:rPr lang="en-US" dirty="0" smtClean="0"/>
              <a:t>If possible get some details about the patient before meeting</a:t>
            </a:r>
          </a:p>
          <a:p>
            <a:pPr lvl="1"/>
            <a:r>
              <a:rPr lang="en-US" dirty="0" smtClean="0"/>
              <a:t>Use trained people to restrain the patient</a:t>
            </a:r>
          </a:p>
          <a:p>
            <a:pPr lvl="1"/>
            <a:r>
              <a:rPr lang="en-US" dirty="0" smtClean="0"/>
              <a:t>Be alert to risks of impending violence</a:t>
            </a:r>
          </a:p>
          <a:p>
            <a:pPr lvl="1"/>
            <a:r>
              <a:rPr lang="en-US" dirty="0" smtClean="0"/>
              <a:t>Attend to the safety of physical surroundings</a:t>
            </a:r>
          </a:p>
          <a:p>
            <a:pPr lvl="1"/>
            <a:r>
              <a:rPr lang="en-US" dirty="0" smtClean="0"/>
              <a:t>Have others nearby or be able to summon help when needed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general strategies</a:t>
            </a:r>
            <a:endParaRPr lang="en-IE" dirty="0"/>
          </a:p>
        </p:txBody>
      </p:sp>
      <p:sp>
        <p:nvSpPr>
          <p:cNvPr id="3" name="Content Placeholder 2"/>
          <p:cNvSpPr>
            <a:spLocks noGrp="1"/>
          </p:cNvSpPr>
          <p:nvPr>
            <p:ph idx="1"/>
          </p:nvPr>
        </p:nvSpPr>
        <p:spPr/>
        <p:txBody>
          <a:bodyPr/>
          <a:lstStyle/>
          <a:p>
            <a:r>
              <a:rPr lang="en-US" dirty="0" smtClean="0"/>
              <a:t>Harm prevention </a:t>
            </a:r>
            <a:endParaRPr lang="en-IE" dirty="0" smtClean="0"/>
          </a:p>
          <a:p>
            <a:pPr lvl="1"/>
            <a:r>
              <a:rPr lang="en-US" dirty="0" smtClean="0"/>
              <a:t>Prevent self-injury and suicide</a:t>
            </a:r>
          </a:p>
          <a:p>
            <a:pPr lvl="1"/>
            <a:r>
              <a:rPr lang="en-US" dirty="0" smtClean="0"/>
              <a:t>Prevent violence towards others</a:t>
            </a:r>
          </a:p>
          <a:p>
            <a:r>
              <a:rPr lang="en-US" dirty="0" smtClean="0"/>
              <a:t>Rule out organic disorders</a:t>
            </a:r>
          </a:p>
          <a:p>
            <a:r>
              <a:rPr lang="en-US" dirty="0" smtClean="0"/>
              <a:t>Rule out impending psychosis</a:t>
            </a:r>
            <a:endParaRPr lang="en-I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GB" sz="4000" dirty="0" smtClean="0"/>
              <a:t>Management of an exacerbation of psychotic symptoms</a:t>
            </a:r>
          </a:p>
        </p:txBody>
      </p:sp>
      <p:sp>
        <p:nvSpPr>
          <p:cNvPr id="26627" name="Rectangle 3"/>
          <p:cNvSpPr>
            <a:spLocks noGrp="1" noChangeArrowheads="1"/>
          </p:cNvSpPr>
          <p:nvPr>
            <p:ph type="body" idx="1"/>
          </p:nvPr>
        </p:nvSpPr>
        <p:spPr/>
        <p:txBody>
          <a:bodyPr/>
          <a:lstStyle/>
          <a:p>
            <a:pPr lvl="1" eaLnBrk="1" hangingPunct="1">
              <a:lnSpc>
                <a:spcPct val="90000"/>
              </a:lnSpc>
              <a:defRPr/>
            </a:pPr>
            <a:r>
              <a:rPr lang="en-GB" dirty="0" smtClean="0"/>
              <a:t>the history should be reviewed to detect any possible precipitants. </a:t>
            </a:r>
          </a:p>
          <a:p>
            <a:pPr lvl="1" eaLnBrk="1" hangingPunct="1">
              <a:lnSpc>
                <a:spcPct val="90000"/>
              </a:lnSpc>
              <a:defRPr/>
            </a:pPr>
            <a:r>
              <a:rPr lang="en-GB" dirty="0" smtClean="0"/>
              <a:t>Review dose if necessary</a:t>
            </a:r>
          </a:p>
          <a:p>
            <a:pPr lvl="1" eaLnBrk="1" hangingPunct="1">
              <a:lnSpc>
                <a:spcPct val="90000"/>
              </a:lnSpc>
              <a:defRPr/>
            </a:pPr>
            <a:r>
              <a:rPr lang="en-GB" dirty="0" smtClean="0"/>
              <a:t>Lack of compliance is also often an important cause. </a:t>
            </a:r>
          </a:p>
          <a:p>
            <a:pPr lvl="2" eaLnBrk="1" hangingPunct="1">
              <a:lnSpc>
                <a:spcPct val="90000"/>
              </a:lnSpc>
              <a:defRPr/>
            </a:pPr>
            <a:r>
              <a:rPr lang="en-GB" dirty="0" smtClean="0"/>
              <a:t>This may be due to side effects or lack of volition or acute psychosis. </a:t>
            </a:r>
          </a:p>
          <a:p>
            <a:pPr lvl="2" eaLnBrk="1" hangingPunct="1">
              <a:lnSpc>
                <a:spcPct val="90000"/>
              </a:lnSpc>
              <a:defRPr/>
            </a:pPr>
            <a:r>
              <a:rPr lang="en-GB" dirty="0" smtClean="0"/>
              <a:t>Suitable alternatives are the depot medications. </a:t>
            </a:r>
          </a:p>
          <a:p>
            <a:pPr lvl="2" eaLnBrk="1" hangingPunct="1">
              <a:lnSpc>
                <a:spcPct val="90000"/>
              </a:lnSpc>
              <a:defRPr/>
            </a:pPr>
            <a:r>
              <a:rPr lang="en-GB" dirty="0" smtClean="0"/>
              <a:t>An explanation and discussion of the side effects would also increase the compliance</a:t>
            </a:r>
          </a:p>
        </p:txBody>
      </p:sp>
    </p:spTree>
  </p:cSld>
  <p:clrMapOvr>
    <a:masterClrMapping/>
  </p:clrMapOvr>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285</TotalTime>
  <Words>2619</Words>
  <Application>Microsoft Office PowerPoint</Application>
  <PresentationFormat>On-screen Show (4:3)</PresentationFormat>
  <Paragraphs>274</Paragraphs>
  <Slides>38</Slides>
  <Notes>38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Ocean</vt:lpstr>
      <vt:lpstr>Psychiatric emergencies</vt:lpstr>
      <vt:lpstr>Psychiatric Emergencies: definition </vt:lpstr>
      <vt:lpstr>Epidemiology of some  psychiatric emergencies </vt:lpstr>
      <vt:lpstr>Other Psychotic states due to general medical conditions  </vt:lpstr>
      <vt:lpstr>Schizophrenia and other psychoses  </vt:lpstr>
      <vt:lpstr>Drug reactions</vt:lpstr>
      <vt:lpstr>Evaluation: general strategies</vt:lpstr>
      <vt:lpstr>Evaluation: general strategies</vt:lpstr>
      <vt:lpstr>Management of an exacerbation of psychotic symptoms</vt:lpstr>
      <vt:lpstr>Drugs used in acute psychotic states</vt:lpstr>
      <vt:lpstr>Drugs used in acute psychotic states ...</vt:lpstr>
      <vt:lpstr>  Non-drug interventions</vt:lpstr>
      <vt:lpstr>Acute drug reactions</vt:lpstr>
      <vt:lpstr>Severe depression  </vt:lpstr>
      <vt:lpstr>Depression: management 1</vt:lpstr>
      <vt:lpstr>Depression: management 2</vt:lpstr>
      <vt:lpstr>Severe depression  </vt:lpstr>
      <vt:lpstr>Severe depression  </vt:lpstr>
      <vt:lpstr>Mania</vt:lpstr>
      <vt:lpstr>Anxiety disorders 1</vt:lpstr>
      <vt:lpstr>Anxiety disorders 2</vt:lpstr>
      <vt:lpstr>Conversion and dissociative disorders (hysteria) </vt:lpstr>
      <vt:lpstr>Conversion and dissociative disorders (hysteria) </vt:lpstr>
      <vt:lpstr>Management of anxiety and conversion-dissociative disorders</vt:lpstr>
      <vt:lpstr>Adjustment disorders </vt:lpstr>
      <vt:lpstr>Posttraumatic stress disorder</vt:lpstr>
      <vt:lpstr>Posttraumatic stress disorder cont.</vt:lpstr>
      <vt:lpstr>Prevention of PTSD</vt:lpstr>
      <vt:lpstr>Personality disorders </vt:lpstr>
      <vt:lpstr>Personality disorders</vt:lpstr>
      <vt:lpstr>Acute grief and disaster victims</vt:lpstr>
      <vt:lpstr>Normal grief reaction:</vt:lpstr>
      <vt:lpstr>Management of uncomplicated grief 1</vt:lpstr>
      <vt:lpstr>Management of uncomplicated grief 1</vt:lpstr>
      <vt:lpstr>Management of uncomplicated grief 2</vt:lpstr>
      <vt:lpstr>Critically ill patients </vt:lpstr>
      <vt:lpstr>Critically ill patients ... </vt:lpstr>
      <vt:lpstr>Mass disasters</vt:lpstr>
    </vt:vector>
  </TitlesOfParts>
  <Company>CHS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Psychiatric emergencies</dc:title>
  <dc:creator>Psychiatry Grants</dc:creator>
  <cp:lastModifiedBy>humprey</cp:lastModifiedBy>
  <cp:revision>26</cp:revision>
  <dcterms:created xsi:type="dcterms:W3CDTF">2007-09-11T15:16:01Z</dcterms:created>
  <dcterms:modified xsi:type="dcterms:W3CDTF">2010-07-14T03:36:24Z</dcterms:modified>
</cp:coreProperties>
</file>