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3" r:id="rId8"/>
    <p:sldId id="264" r:id="rId9"/>
    <p:sldId id="261" r:id="rId10"/>
    <p:sldId id="265" r:id="rId11"/>
    <p:sldId id="266" r:id="rId12"/>
    <p:sldId id="267" r:id="rId13"/>
    <p:sldId id="268" r:id="rId14"/>
    <p:sldId id="274" r:id="rId15"/>
    <p:sldId id="269" r:id="rId16"/>
    <p:sldId id="270" r:id="rId17"/>
    <p:sldId id="275" r:id="rId18"/>
    <p:sldId id="271" r:id="rId19"/>
    <p:sldId id="272" r:id="rId20"/>
    <p:sldId id="27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1" d="100"/>
          <a:sy n="71" d="100"/>
        </p:scale>
        <p:origin x="-135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CD43032-7802-4009-90A8-53E3F169132A}" type="datetimeFigureOut">
              <a:rPr lang="en-US" smtClean="0"/>
              <a:t>7/10/2010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C0847-5429-40F8-9FFD-309DC8DC50B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D43032-7802-4009-90A8-53E3F169132A}" type="datetimeFigureOut">
              <a:rPr lang="en-US" smtClean="0"/>
              <a:t>7/10/2010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C0847-5429-40F8-9FFD-309DC8DC50B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D43032-7802-4009-90A8-53E3F169132A}" type="datetimeFigureOut">
              <a:rPr lang="en-US" smtClean="0"/>
              <a:t>7/10/2010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C0847-5429-40F8-9FFD-309DC8DC50B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D43032-7802-4009-90A8-53E3F169132A}" type="datetimeFigureOut">
              <a:rPr lang="en-US" smtClean="0"/>
              <a:t>7/10/2010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C0847-5429-40F8-9FFD-309DC8DC50B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D43032-7802-4009-90A8-53E3F169132A}" type="datetimeFigureOut">
              <a:rPr lang="en-US" smtClean="0"/>
              <a:t>7/10/2010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C0847-5429-40F8-9FFD-309DC8DC50B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CD43032-7802-4009-90A8-53E3F169132A}" type="datetimeFigureOut">
              <a:rPr lang="en-US" smtClean="0"/>
              <a:t>7/10/2010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C0847-5429-40F8-9FFD-309DC8DC50B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CD43032-7802-4009-90A8-53E3F169132A}" type="datetimeFigureOut">
              <a:rPr lang="en-US" smtClean="0"/>
              <a:t>7/10/2010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EC0847-5429-40F8-9FFD-309DC8DC50B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CD43032-7802-4009-90A8-53E3F169132A}" type="datetimeFigureOut">
              <a:rPr lang="en-US" smtClean="0"/>
              <a:t>7/10/2010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EC0847-5429-40F8-9FFD-309DC8DC50B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D43032-7802-4009-90A8-53E3F169132A}" type="datetimeFigureOut">
              <a:rPr lang="en-US" smtClean="0"/>
              <a:t>7/10/2010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EC0847-5429-40F8-9FFD-309DC8DC50B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D43032-7802-4009-90A8-53E3F169132A}" type="datetimeFigureOut">
              <a:rPr lang="en-US" smtClean="0"/>
              <a:t>7/10/2010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C0847-5429-40F8-9FFD-309DC8DC50B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D43032-7802-4009-90A8-53E3F169132A}" type="datetimeFigureOut">
              <a:rPr lang="en-US" smtClean="0"/>
              <a:t>7/10/2010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C0847-5429-40F8-9FFD-309DC8DC50B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D43032-7802-4009-90A8-53E3F169132A}" type="datetimeFigureOut">
              <a:rPr lang="en-US" smtClean="0"/>
              <a:t>7/10/2010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EC0847-5429-40F8-9FFD-309DC8DC50B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nursingplanet.com/nr/blog5.php/2009/11/22/the-normal-aging-proces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Psychological Aspects of Ageing and Illness</a:t>
            </a:r>
          </a:p>
        </p:txBody>
      </p:sp>
      <p:sp>
        <p:nvSpPr>
          <p:cNvPr id="3" name="Subtitle 2"/>
          <p:cNvSpPr>
            <a:spLocks noGrp="1"/>
          </p:cNvSpPr>
          <p:nvPr>
            <p:ph type="subTitle" idx="1"/>
          </p:nvPr>
        </p:nvSpPr>
        <p:spPr/>
        <p:txBody>
          <a:bodyPr/>
          <a:lstStyle/>
          <a:p>
            <a:r>
              <a:rPr lang="en-US" dirty="0" smtClean="0"/>
              <a:t>By</a:t>
            </a:r>
          </a:p>
          <a:p>
            <a:r>
              <a:rPr lang="en-US" dirty="0" smtClean="0"/>
              <a:t>Pius Kigamwa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228600"/>
          </a:xfrm>
        </p:spPr>
        <p:txBody>
          <a:bodyPr>
            <a:normAutofit fontScale="90000"/>
          </a:bodyPr>
          <a:lstStyle/>
          <a:p>
            <a:r>
              <a:rPr lang="en-US" b="1" dirty="0" smtClean="0"/>
              <a:t>URINARY SYSTEM</a:t>
            </a:r>
            <a:r>
              <a:rPr lang="en-US" dirty="0" smtClean="0"/>
              <a:t/>
            </a:r>
            <a:br>
              <a:rPr lang="en-US" dirty="0" smtClean="0"/>
            </a:br>
            <a:endParaRPr lang="en-US" dirty="0"/>
          </a:p>
        </p:txBody>
      </p:sp>
      <p:sp>
        <p:nvSpPr>
          <p:cNvPr id="3" name="Content Placeholder 2"/>
          <p:cNvSpPr>
            <a:spLocks noGrp="1"/>
          </p:cNvSpPr>
          <p:nvPr>
            <p:ph idx="1"/>
          </p:nvPr>
        </p:nvSpPr>
        <p:spPr>
          <a:xfrm>
            <a:off x="457200" y="1143000"/>
            <a:ext cx="8229600" cy="5562600"/>
          </a:xfrm>
        </p:spPr>
        <p:txBody>
          <a:bodyPr>
            <a:normAutofit fontScale="92500" lnSpcReduction="20000"/>
          </a:bodyPr>
          <a:lstStyle/>
          <a:p>
            <a:pPr lvl="0"/>
            <a:r>
              <a:rPr lang="en-US" dirty="0" smtClean="0"/>
              <a:t>In </a:t>
            </a:r>
            <a:r>
              <a:rPr lang="en-US" dirty="0"/>
              <a:t>men, BPH is associated with aging leads to urinary incontinence (dribbling).</a:t>
            </a:r>
          </a:p>
          <a:p>
            <a:pPr lvl="0"/>
            <a:r>
              <a:rPr lang="en-US" dirty="0"/>
              <a:t>In women, estrogen deficiency causes changes in the </a:t>
            </a:r>
            <a:r>
              <a:rPr lang="en-US" dirty="0" err="1"/>
              <a:t>squamous</a:t>
            </a:r>
            <a:r>
              <a:rPr lang="en-US" dirty="0"/>
              <a:t> epithelium of the distal urethral and vaginal wall, a decrease in the vaginal muscular tone and vascular profusion. These changes contribute to urinary incontinence.</a:t>
            </a:r>
          </a:p>
          <a:p>
            <a:pPr lvl="0"/>
            <a:r>
              <a:rPr lang="en-US" dirty="0"/>
              <a:t>Increasing age is also associated with an increase in involuntary bladder contractions, a reduction in bladder capacity and an increase in residual volume. These contribute to development of incontinence in older adults.</a:t>
            </a:r>
          </a:p>
          <a:p>
            <a:pPr lvl="0"/>
            <a:r>
              <a:rPr lang="en-US" dirty="0"/>
              <a:t>Weak pelvic muscles causes stress incontinence.</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143000"/>
          </a:xfrm>
        </p:spPr>
        <p:txBody>
          <a:bodyPr>
            <a:normAutofit fontScale="90000"/>
          </a:bodyPr>
          <a:lstStyle/>
          <a:p>
            <a:r>
              <a:rPr lang="en-US" b="1" dirty="0" smtClean="0"/>
              <a:t>GASTROINTESTINAL SYSTEM</a:t>
            </a:r>
            <a:r>
              <a:rPr lang="en-US" dirty="0" smtClean="0"/>
              <a:t/>
            </a:r>
            <a:br>
              <a:rPr lang="en-US" dirty="0" smtClean="0"/>
            </a:br>
            <a:endParaRPr lang="en-US" dirty="0"/>
          </a:p>
        </p:txBody>
      </p:sp>
      <p:sp>
        <p:nvSpPr>
          <p:cNvPr id="3" name="Content Placeholder 2"/>
          <p:cNvSpPr>
            <a:spLocks noGrp="1"/>
          </p:cNvSpPr>
          <p:nvPr>
            <p:ph idx="1"/>
          </p:nvPr>
        </p:nvSpPr>
        <p:spPr>
          <a:xfrm>
            <a:off x="457200" y="1600200"/>
            <a:ext cx="8229600" cy="5257800"/>
          </a:xfrm>
        </p:spPr>
        <p:txBody>
          <a:bodyPr>
            <a:normAutofit fontScale="92500" lnSpcReduction="20000"/>
          </a:bodyPr>
          <a:lstStyle/>
          <a:p>
            <a:pPr lvl="0"/>
            <a:r>
              <a:rPr lang="en-US" dirty="0" smtClean="0"/>
              <a:t>Teeth </a:t>
            </a:r>
            <a:r>
              <a:rPr lang="en-US" dirty="0"/>
              <a:t>become brittle; there is </a:t>
            </a:r>
            <a:r>
              <a:rPr lang="en-US" dirty="0" err="1"/>
              <a:t>resorption</a:t>
            </a:r>
            <a:r>
              <a:rPr lang="en-US" dirty="0"/>
              <a:t> of bone in the jaw leading to loosening of teeth, increased infections of teeth and gums and eventual loss of teeth.</a:t>
            </a:r>
          </a:p>
          <a:p>
            <a:pPr lvl="0"/>
            <a:r>
              <a:rPr lang="en-US" dirty="0"/>
              <a:t>Difficult to chew food because of loose teeth.</a:t>
            </a:r>
          </a:p>
          <a:p>
            <a:pPr lvl="0"/>
            <a:r>
              <a:rPr lang="en-US" dirty="0"/>
              <a:t>Common bile duct undergo progressive dilatation with age</a:t>
            </a:r>
          </a:p>
          <a:p>
            <a:pPr lvl="0"/>
            <a:r>
              <a:rPr lang="en-US" dirty="0"/>
              <a:t>Presence of gall stones increases with age.</a:t>
            </a:r>
          </a:p>
          <a:p>
            <a:pPr lvl="0"/>
            <a:r>
              <a:rPr lang="en-US" dirty="0"/>
              <a:t>Liver weight and size decreases with age</a:t>
            </a:r>
          </a:p>
          <a:p>
            <a:pPr lvl="0"/>
            <a:r>
              <a:rPr lang="en-US" dirty="0"/>
              <a:t>There is decrease in number of hepatic cells and as a result, a diminished capacity for metabolism of drugs and hormones.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REPRODUCTIVE SYSTEM</a:t>
            </a:r>
            <a:br>
              <a:rPr lang="en-US" dirty="0" smtClean="0"/>
            </a:br>
            <a:endParaRPr lang="en-US" dirty="0"/>
          </a:p>
        </p:txBody>
      </p:sp>
      <p:sp>
        <p:nvSpPr>
          <p:cNvPr id="3" name="Content Placeholder 2"/>
          <p:cNvSpPr>
            <a:spLocks noGrp="1"/>
          </p:cNvSpPr>
          <p:nvPr>
            <p:ph idx="1"/>
          </p:nvPr>
        </p:nvSpPr>
        <p:spPr>
          <a:xfrm>
            <a:off x="457200" y="1066800"/>
            <a:ext cx="8229600" cy="5791200"/>
          </a:xfrm>
        </p:spPr>
        <p:txBody>
          <a:bodyPr>
            <a:normAutofit fontScale="70000" lnSpcReduction="20000"/>
          </a:bodyPr>
          <a:lstStyle/>
          <a:p>
            <a:pPr>
              <a:buNone/>
            </a:pPr>
            <a:r>
              <a:rPr lang="en-US" sz="3400" b="1" dirty="0" smtClean="0"/>
              <a:t>1</a:t>
            </a:r>
            <a:r>
              <a:rPr lang="en-US" sz="3400" b="1" dirty="0"/>
              <a:t>. Changes in women</a:t>
            </a:r>
            <a:endParaRPr lang="en-US" sz="3400" dirty="0"/>
          </a:p>
          <a:p>
            <a:pPr lvl="0"/>
            <a:r>
              <a:rPr lang="en-US" sz="3400" dirty="0"/>
              <a:t>Menopause begins between the ages of 45 to 50 years. The cessation of ovarian secretion of estrogen and progesterone is the major physiologic event of menopause. Women may experience hot flashes due to vasomotor instability. Also another associated feature of menopause is bone loss leading to osteoporosis.</a:t>
            </a:r>
          </a:p>
          <a:p>
            <a:pPr lvl="0"/>
            <a:r>
              <a:rPr lang="en-US" sz="3400" dirty="0"/>
              <a:t>Decrease in estrogen production leads to reduced vaginal lubrication, the vaginal mucosa becomes thin and the vagina shortens in length and width. Due to this reason, the sexual arousal is reduced which results in painful intercourse and </a:t>
            </a:r>
            <a:r>
              <a:rPr lang="en-US" sz="3400" dirty="0" err="1"/>
              <a:t>vulvo-vaginitis</a:t>
            </a:r>
            <a:r>
              <a:rPr lang="en-US" sz="3400" dirty="0"/>
              <a:t>.</a:t>
            </a:r>
          </a:p>
          <a:p>
            <a:pPr>
              <a:buNone/>
            </a:pPr>
            <a:r>
              <a:rPr lang="en-US" sz="3400" b="1" dirty="0"/>
              <a:t>2. </a:t>
            </a:r>
            <a:r>
              <a:rPr lang="en-US" sz="3400" b="1" u="sng" dirty="0"/>
              <a:t>Changes in men</a:t>
            </a:r>
            <a:endParaRPr lang="en-US" sz="3400" dirty="0"/>
          </a:p>
          <a:p>
            <a:pPr lvl="0"/>
            <a:r>
              <a:rPr lang="en-US" sz="3400" dirty="0"/>
              <a:t>Erectile ability undergoes changes. Takes longer time for erection, amount of semen is reduced and the intensity of ejaculation is lessened.</a:t>
            </a:r>
          </a:p>
          <a:p>
            <a:pPr lvl="0"/>
            <a:r>
              <a:rPr lang="en-US" sz="3400" dirty="0"/>
              <a:t>It is not clear that whether the increase in impotence is age related.</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6200"/>
          </a:xfrm>
        </p:spPr>
        <p:txBody>
          <a:bodyPr>
            <a:normAutofit fontScale="90000"/>
          </a:bodyPr>
          <a:lstStyle/>
          <a:p>
            <a:r>
              <a:rPr lang="en-US" b="1" dirty="0" smtClean="0"/>
              <a:t>PSYCHOLOGICAL ASPECTS OF AGING</a:t>
            </a:r>
            <a:r>
              <a:rPr lang="en-US" dirty="0" smtClean="0"/>
              <a:t/>
            </a:r>
            <a:br>
              <a:rPr lang="en-US" dirty="0" smtClean="0"/>
            </a:br>
            <a:endParaRPr lang="en-US" dirty="0"/>
          </a:p>
        </p:txBody>
      </p:sp>
      <p:sp>
        <p:nvSpPr>
          <p:cNvPr id="3" name="Content Placeholder 2"/>
          <p:cNvSpPr>
            <a:spLocks noGrp="1"/>
          </p:cNvSpPr>
          <p:nvPr>
            <p:ph idx="1"/>
          </p:nvPr>
        </p:nvSpPr>
        <p:spPr>
          <a:xfrm>
            <a:off x="533400" y="914400"/>
            <a:ext cx="8229600" cy="5943600"/>
          </a:xfrm>
        </p:spPr>
        <p:txBody>
          <a:bodyPr>
            <a:normAutofit lnSpcReduction="10000"/>
          </a:bodyPr>
          <a:lstStyle/>
          <a:p>
            <a:r>
              <a:rPr lang="en-US" b="1" dirty="0" smtClean="0"/>
              <a:t>Memory </a:t>
            </a:r>
            <a:r>
              <a:rPr lang="en-US" b="1" dirty="0"/>
              <a:t>functioning</a:t>
            </a:r>
            <a:endParaRPr lang="en-US" dirty="0"/>
          </a:p>
          <a:p>
            <a:pPr lvl="0"/>
            <a:r>
              <a:rPr lang="en-US" dirty="0"/>
              <a:t>Short term memory deteriorate with age, long term memory does not show similar changes.</a:t>
            </a:r>
          </a:p>
          <a:p>
            <a:pPr lvl="0"/>
            <a:r>
              <a:rPr lang="en-US" dirty="0"/>
              <a:t>A well educated and mentally active person does not exhibit such changes in faster rate. </a:t>
            </a:r>
          </a:p>
          <a:p>
            <a:pPr lvl="0"/>
            <a:r>
              <a:rPr lang="en-US" dirty="0"/>
              <a:t>The time required for memory scanning is longer for both recent and remote recall among older people.</a:t>
            </a:r>
          </a:p>
          <a:p>
            <a:pPr lvl="0"/>
            <a:r>
              <a:rPr lang="en-US" dirty="0"/>
              <a:t>This can be attributed to social or health factors (stress, fatigue, illness), but it can also occur with certain physiological changes due to aging. (decreased blood flow to the brain)</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Intellectual functioning</a:t>
            </a:r>
            <a:r>
              <a:rPr lang="en-US" dirty="0" smtClean="0"/>
              <a:t/>
            </a:r>
            <a:br>
              <a:rPr lang="en-US" dirty="0" smtClean="0"/>
            </a:br>
            <a:endParaRPr lang="en-US" dirty="0"/>
          </a:p>
        </p:txBody>
      </p:sp>
      <p:sp>
        <p:nvSpPr>
          <p:cNvPr id="3" name="Content Placeholder 2"/>
          <p:cNvSpPr>
            <a:spLocks noGrp="1"/>
          </p:cNvSpPr>
          <p:nvPr>
            <p:ph idx="1"/>
          </p:nvPr>
        </p:nvSpPr>
        <p:spPr>
          <a:xfrm>
            <a:off x="228600" y="1219200"/>
            <a:ext cx="8229600" cy="4525963"/>
          </a:xfrm>
        </p:spPr>
        <p:txBody>
          <a:bodyPr>
            <a:normAutofit fontScale="92500"/>
          </a:bodyPr>
          <a:lstStyle/>
          <a:p>
            <a:pPr lvl="0"/>
            <a:r>
              <a:rPr lang="en-US" dirty="0" smtClean="0"/>
              <a:t>Fluid abilities or abilities involved in solving novel problems, tend to decline from adult period to old age.</a:t>
            </a:r>
          </a:p>
          <a:p>
            <a:pPr lvl="0"/>
            <a:r>
              <a:rPr lang="en-US" dirty="0" smtClean="0"/>
              <a:t>High degree of regularity in intellectual function present on most of the old age people</a:t>
            </a:r>
          </a:p>
          <a:p>
            <a:pPr lvl="0"/>
            <a:r>
              <a:rPr lang="en-US" dirty="0" smtClean="0"/>
              <a:t>Intellectual abilities of older people do not decline, but do become obsolete.</a:t>
            </a:r>
          </a:p>
          <a:p>
            <a:pPr lvl="0"/>
            <a:r>
              <a:rPr lang="en-US" dirty="0" smtClean="0"/>
              <a:t>Their formal educational experience is reflected in their intelligence performance</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Learning ability</a:t>
            </a:r>
            <a:r>
              <a:rPr lang="en-US" dirty="0" smtClean="0"/>
              <a:t/>
            </a:r>
            <a:br>
              <a:rPr lang="en-US" dirty="0" smtClean="0"/>
            </a:br>
            <a:endParaRPr lang="en-US" dirty="0"/>
          </a:p>
        </p:txBody>
      </p:sp>
      <p:sp>
        <p:nvSpPr>
          <p:cNvPr id="3" name="Content Placeholder 2"/>
          <p:cNvSpPr>
            <a:spLocks noGrp="1"/>
          </p:cNvSpPr>
          <p:nvPr>
            <p:ph idx="1"/>
          </p:nvPr>
        </p:nvSpPr>
        <p:spPr>
          <a:xfrm>
            <a:off x="304800" y="838200"/>
            <a:ext cx="8229600" cy="6019800"/>
          </a:xfrm>
        </p:spPr>
        <p:txBody>
          <a:bodyPr>
            <a:normAutofit/>
          </a:bodyPr>
          <a:lstStyle/>
          <a:p>
            <a:pPr lvl="0"/>
            <a:r>
              <a:rPr lang="en-US" dirty="0" smtClean="0"/>
              <a:t>The </a:t>
            </a:r>
            <a:r>
              <a:rPr lang="en-US" dirty="0"/>
              <a:t>ability to learn </a:t>
            </a:r>
            <a:r>
              <a:rPr lang="en-US" dirty="0" smtClean="0"/>
              <a:t>does not </a:t>
            </a:r>
            <a:r>
              <a:rPr lang="en-US" dirty="0"/>
              <a:t>decline by age.</a:t>
            </a:r>
          </a:p>
          <a:p>
            <a:pPr lvl="0"/>
            <a:r>
              <a:rPr lang="en-US" dirty="0"/>
              <a:t>The slowing of reaction time with age and over arousal of central nervous system are noted in old age. It may lead to lower level of performance in tasks which requires high efficiency.</a:t>
            </a:r>
          </a:p>
          <a:p>
            <a:pPr lvl="0"/>
            <a:r>
              <a:rPr lang="en-US" dirty="0"/>
              <a:t>Ability to learn </a:t>
            </a:r>
            <a:r>
              <a:rPr lang="en-US" dirty="0" smtClean="0"/>
              <a:t>continues </a:t>
            </a:r>
            <a:r>
              <a:rPr lang="en-US" dirty="0"/>
              <a:t>throughout the life, although strongly influenced by personal interests and preferences.</a:t>
            </a:r>
          </a:p>
          <a:p>
            <a:pPr lvl="0"/>
            <a:r>
              <a:rPr lang="en-US" dirty="0"/>
              <a:t>Accuracy of performances diminishes.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t>Adaptation to the tasks of ageing</a:t>
            </a:r>
            <a:r>
              <a:rPr lang="en-US" dirty="0" smtClean="0"/>
              <a:t/>
            </a:r>
            <a:br>
              <a:rPr lang="en-US" dirty="0" smtClean="0"/>
            </a:br>
            <a:endParaRPr lang="en-US" dirty="0"/>
          </a:p>
        </p:txBody>
      </p:sp>
      <p:sp>
        <p:nvSpPr>
          <p:cNvPr id="3" name="Content Placeholder 2"/>
          <p:cNvSpPr>
            <a:spLocks noGrp="1"/>
          </p:cNvSpPr>
          <p:nvPr>
            <p:ph idx="1"/>
          </p:nvPr>
        </p:nvSpPr>
        <p:spPr>
          <a:xfrm>
            <a:off x="457200" y="838200"/>
            <a:ext cx="8458200" cy="5715000"/>
          </a:xfrm>
        </p:spPr>
        <p:txBody>
          <a:bodyPr>
            <a:normAutofit fontScale="40000" lnSpcReduction="20000"/>
          </a:bodyPr>
          <a:lstStyle/>
          <a:p>
            <a:pPr>
              <a:buNone/>
            </a:pPr>
            <a:r>
              <a:rPr lang="en-US" sz="8000" b="1" dirty="0" smtClean="0"/>
              <a:t>1</a:t>
            </a:r>
            <a:r>
              <a:rPr lang="en-US" sz="8000" b="1" dirty="0"/>
              <a:t>.       Loss and grief</a:t>
            </a:r>
          </a:p>
          <a:p>
            <a:pPr lvl="0"/>
            <a:r>
              <a:rPr lang="en-US" sz="8000" dirty="0"/>
              <a:t>By </a:t>
            </a:r>
            <a:r>
              <a:rPr lang="en-US" sz="8000" dirty="0" smtClean="0"/>
              <a:t>60-70 </a:t>
            </a:r>
            <a:r>
              <a:rPr lang="en-US" sz="8000" dirty="0"/>
              <a:t>yrs of age , </a:t>
            </a:r>
            <a:r>
              <a:rPr lang="en-US" sz="8000" dirty="0" smtClean="0"/>
              <a:t>most </a:t>
            </a:r>
            <a:r>
              <a:rPr lang="en-US" sz="8000" dirty="0"/>
              <a:t>have experienced numerous losses, and mourning has become a life long </a:t>
            </a:r>
            <a:r>
              <a:rPr lang="en-US" sz="8000" dirty="0" smtClean="0"/>
              <a:t>process and because grief </a:t>
            </a:r>
            <a:r>
              <a:rPr lang="en-US" sz="8000" dirty="0"/>
              <a:t>is cumulative, this can result in bereavement over load.</a:t>
            </a:r>
          </a:p>
          <a:p>
            <a:pPr>
              <a:buNone/>
            </a:pPr>
            <a:r>
              <a:rPr lang="en-US" sz="8000" b="1" dirty="0"/>
              <a:t>2</a:t>
            </a:r>
            <a:r>
              <a:rPr lang="en-US" sz="8000" b="1" dirty="0" smtClean="0"/>
              <a:t>.</a:t>
            </a:r>
            <a:r>
              <a:rPr lang="en-US" sz="8000" b="1" dirty="0"/>
              <a:t>       Maintenance of self identity</a:t>
            </a:r>
          </a:p>
          <a:p>
            <a:pPr lvl="0"/>
            <a:r>
              <a:rPr lang="en-US" sz="8000" dirty="0"/>
              <a:t>Self concept and self identity appears to remain stable over life </a:t>
            </a:r>
            <a:r>
              <a:rPr lang="en-US" sz="8000" dirty="0" smtClean="0"/>
              <a:t>time and  </a:t>
            </a:r>
            <a:r>
              <a:rPr lang="en-US" sz="8000" dirty="0"/>
              <a:t>good psycho social </a:t>
            </a:r>
            <a:r>
              <a:rPr lang="en-US" sz="8000" dirty="0" smtClean="0"/>
              <a:t>adjustment equals </a:t>
            </a:r>
            <a:r>
              <a:rPr lang="en-US" sz="8000" dirty="0"/>
              <a:t>sustained family relationships, maturity of the ego defenses, absence of depressive disorder and absence of alcoholism.</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838200" y="533400"/>
            <a:ext cx="7696200" cy="5943600"/>
          </a:xfrm>
        </p:spPr>
        <p:txBody>
          <a:bodyPr>
            <a:normAutofit fontScale="85000" lnSpcReduction="10000"/>
          </a:bodyPr>
          <a:lstStyle/>
          <a:p>
            <a:pPr>
              <a:buNone/>
            </a:pPr>
            <a:r>
              <a:rPr lang="en-US" b="1" dirty="0"/>
              <a:t>3</a:t>
            </a:r>
            <a:r>
              <a:rPr lang="en-US" b="1" dirty="0" smtClean="0"/>
              <a:t>.       Attachment to others</a:t>
            </a:r>
          </a:p>
          <a:p>
            <a:r>
              <a:rPr lang="en-US" dirty="0" smtClean="0"/>
              <a:t>The need for attachment is consistent through out the life span and hence the need for socialization and companionship for seniors as well.</a:t>
            </a:r>
          </a:p>
          <a:p>
            <a:pPr>
              <a:buNone/>
            </a:pPr>
            <a:r>
              <a:rPr lang="en-US" b="1" dirty="0" smtClean="0"/>
              <a:t>4.       Dealing with death</a:t>
            </a:r>
          </a:p>
          <a:p>
            <a:pPr lvl="0"/>
            <a:r>
              <a:rPr lang="en-US" dirty="0" smtClean="0"/>
              <a:t>Death anxiety among the elderly is more of a myth than reality, however, the feeling of abandonment, pain and  loss may lead to fear or anxiety.</a:t>
            </a:r>
          </a:p>
          <a:p>
            <a:pPr>
              <a:buNone/>
            </a:pPr>
            <a:r>
              <a:rPr lang="en-US" b="1" dirty="0" smtClean="0"/>
              <a:t>5.       Psychiatric disorders</a:t>
            </a:r>
          </a:p>
          <a:p>
            <a:pPr lvl="0"/>
            <a:r>
              <a:rPr lang="en-US" dirty="0" smtClean="0"/>
              <a:t>The later life constitute a time of  especially high risk for emotional distress and dementia, depressive disorders, delirium, sleep disorders etc are the most common psychiatric illness seen among elderly.</a:t>
            </a:r>
          </a:p>
          <a:p>
            <a:pPr lvl="0"/>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SOCIOCULTURAL ASPECTS OF AGING</a:t>
            </a:r>
            <a:r>
              <a:rPr lang="en-US" dirty="0" smtClean="0"/>
              <a:t/>
            </a:r>
            <a:br>
              <a:rPr lang="en-US" dirty="0" smtClean="0"/>
            </a:br>
            <a:endParaRPr lang="en-US" dirty="0"/>
          </a:p>
        </p:txBody>
      </p:sp>
      <p:sp>
        <p:nvSpPr>
          <p:cNvPr id="3" name="Content Placeholder 2"/>
          <p:cNvSpPr>
            <a:spLocks noGrp="1"/>
          </p:cNvSpPr>
          <p:nvPr>
            <p:ph idx="1"/>
          </p:nvPr>
        </p:nvSpPr>
        <p:spPr>
          <a:xfrm>
            <a:off x="457200" y="838200"/>
            <a:ext cx="8229600" cy="6324600"/>
          </a:xfrm>
        </p:spPr>
        <p:txBody>
          <a:bodyPr>
            <a:normAutofit fontScale="85000" lnSpcReduction="20000"/>
          </a:bodyPr>
          <a:lstStyle/>
          <a:p>
            <a:pPr lvl="0"/>
            <a:r>
              <a:rPr lang="en-US" dirty="0" smtClean="0"/>
              <a:t>Old </a:t>
            </a:r>
            <a:r>
              <a:rPr lang="en-US" dirty="0"/>
              <a:t>age brings many important  socially induced changes, some of those changes have the potential for negative effect on both the physical and mental well being of older persons</a:t>
            </a:r>
          </a:p>
          <a:p>
            <a:pPr lvl="0"/>
            <a:r>
              <a:rPr lang="en-US" dirty="0"/>
              <a:t>They want protection from hazards and weariness of every day tasks</a:t>
            </a:r>
          </a:p>
          <a:p>
            <a:pPr lvl="0"/>
            <a:r>
              <a:rPr lang="en-US" dirty="0"/>
              <a:t>They want </a:t>
            </a:r>
            <a:r>
              <a:rPr lang="en-US" dirty="0" smtClean="0"/>
              <a:t>to be </a:t>
            </a:r>
            <a:r>
              <a:rPr lang="en-US" dirty="0"/>
              <a:t>treated with respect and dignity and also want to die with respect and dignity</a:t>
            </a:r>
          </a:p>
          <a:p>
            <a:pPr lvl="0"/>
            <a:r>
              <a:rPr lang="en-US" dirty="0"/>
              <a:t>In developing countries and Asian countries the aged are awarded a position of </a:t>
            </a:r>
            <a:r>
              <a:rPr lang="en-US" dirty="0" smtClean="0"/>
              <a:t>honor, </a:t>
            </a:r>
            <a:r>
              <a:rPr lang="en-US" dirty="0"/>
              <a:t>that place </a:t>
            </a:r>
            <a:r>
              <a:rPr lang="en-US" dirty="0" smtClean="0"/>
              <a:t>emphasizes </a:t>
            </a:r>
            <a:r>
              <a:rPr lang="en-US" dirty="0"/>
              <a:t>on family cohesiveness</a:t>
            </a:r>
          </a:p>
          <a:p>
            <a:pPr lvl="0"/>
            <a:r>
              <a:rPr lang="en-US" dirty="0"/>
              <a:t>In industrialized countries many negative stereotyped perspectives on aging still </a:t>
            </a:r>
            <a:r>
              <a:rPr lang="en-US" dirty="0" smtClean="0"/>
              <a:t>persist, </a:t>
            </a:r>
            <a:r>
              <a:rPr lang="en-US" dirty="0"/>
              <a:t>aged are always </a:t>
            </a:r>
            <a:r>
              <a:rPr lang="en-US" dirty="0" smtClean="0"/>
              <a:t>tired </a:t>
            </a:r>
            <a:r>
              <a:rPr lang="en-US" dirty="0"/>
              <a:t>or sick, slow and forgetful, isolated and lonely, unproductive etc</a:t>
            </a:r>
          </a:p>
          <a:p>
            <a:pPr lvl="0"/>
            <a:r>
              <a:rPr lang="en-US" dirty="0" smtClean="0"/>
              <a:t>Employment </a:t>
            </a:r>
            <a:r>
              <a:rPr lang="en-US" dirty="0"/>
              <a:t>is one of the </a:t>
            </a:r>
            <a:r>
              <a:rPr lang="en-US" dirty="0" smtClean="0"/>
              <a:t>areas </a:t>
            </a:r>
            <a:r>
              <a:rPr lang="en-US" dirty="0"/>
              <a:t>where the aged </a:t>
            </a:r>
            <a:r>
              <a:rPr lang="en-US" dirty="0" smtClean="0"/>
              <a:t>face </a:t>
            </a:r>
            <a:r>
              <a:rPr lang="en-US" dirty="0"/>
              <a:t>discrimination. </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304800"/>
          </a:xfrm>
        </p:spPr>
        <p:txBody>
          <a:bodyPr>
            <a:normAutofit fontScale="90000"/>
          </a:bodyPr>
          <a:lstStyle/>
          <a:p>
            <a:r>
              <a:rPr lang="en-US" b="1" dirty="0" smtClean="0"/>
              <a:t>SEXUAL ASPECTS  OF AGEING</a:t>
            </a:r>
            <a:r>
              <a:rPr lang="en-US" dirty="0" smtClean="0"/>
              <a:t/>
            </a:r>
            <a:br>
              <a:rPr lang="en-US" dirty="0" smtClean="0"/>
            </a:br>
            <a:endParaRPr lang="en-US" dirty="0"/>
          </a:p>
        </p:txBody>
      </p:sp>
      <p:sp>
        <p:nvSpPr>
          <p:cNvPr id="3" name="Content Placeholder 2"/>
          <p:cNvSpPr>
            <a:spLocks noGrp="1"/>
          </p:cNvSpPr>
          <p:nvPr>
            <p:ph idx="1"/>
          </p:nvPr>
        </p:nvSpPr>
        <p:spPr>
          <a:xfrm>
            <a:off x="533400" y="914400"/>
            <a:ext cx="8229600" cy="5943600"/>
          </a:xfrm>
        </p:spPr>
        <p:txBody>
          <a:bodyPr>
            <a:normAutofit fontScale="77500" lnSpcReduction="20000"/>
          </a:bodyPr>
          <a:lstStyle/>
          <a:p>
            <a:pPr>
              <a:buNone/>
            </a:pPr>
            <a:r>
              <a:rPr lang="en-US" b="1" dirty="0" smtClean="0"/>
              <a:t>PHYSICAL CHANGES</a:t>
            </a:r>
          </a:p>
          <a:p>
            <a:pPr>
              <a:buNone/>
            </a:pPr>
            <a:r>
              <a:rPr lang="en-US" b="1" dirty="0" smtClean="0"/>
              <a:t>a</a:t>
            </a:r>
            <a:r>
              <a:rPr lang="en-US" b="1" dirty="0"/>
              <a:t>) Changes in female</a:t>
            </a:r>
            <a:endParaRPr lang="en-US" dirty="0"/>
          </a:p>
          <a:p>
            <a:pPr lvl="0"/>
            <a:r>
              <a:rPr lang="en-US" dirty="0"/>
              <a:t>Menopause may begin anytime during the 40s or early 50s</a:t>
            </a:r>
          </a:p>
          <a:p>
            <a:pPr lvl="0"/>
            <a:r>
              <a:rPr lang="en-US" dirty="0"/>
              <a:t>Gradual decline in the functioning of the ovaries and subsequent reduction in the production of estrogen.</a:t>
            </a:r>
          </a:p>
          <a:p>
            <a:pPr lvl="0"/>
            <a:r>
              <a:rPr lang="en-US" dirty="0"/>
              <a:t>The walls of the vagina become thin and inelastic and vaginal lubrication decreases.</a:t>
            </a:r>
          </a:p>
          <a:p>
            <a:pPr lvl="0"/>
            <a:r>
              <a:rPr lang="en-US" dirty="0"/>
              <a:t>Orgasmic uterine contractions become spastic.</a:t>
            </a:r>
          </a:p>
          <a:p>
            <a:pPr lvl="0"/>
            <a:r>
              <a:rPr lang="en-US" dirty="0"/>
              <a:t>All these changes result in  vaginal burning, pelvic aching, irritability etc</a:t>
            </a:r>
          </a:p>
          <a:p>
            <a:pPr lvl="0"/>
            <a:r>
              <a:rPr lang="en-US" dirty="0"/>
              <a:t>In some women these changes result in avoidance of sexual intercourse</a:t>
            </a:r>
          </a:p>
          <a:p>
            <a:pPr lvl="0"/>
            <a:r>
              <a:rPr lang="en-US" dirty="0"/>
              <a:t>These symptoms  are more likely to occur with infrequent intercourse of only one time a month or less</a:t>
            </a:r>
          </a:p>
          <a:p>
            <a:pPr lvl="0"/>
            <a:r>
              <a:rPr lang="en-US" dirty="0"/>
              <a:t>Regular and more frequent sexual activity result in a greater capacity for  sexual performance</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hlinkClick r:id="rId2"/>
              </a:rPr>
              <a:t>The Normal Aging Process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INTRODUCTION</a:t>
            </a:r>
            <a:endParaRPr lang="en-US" dirty="0"/>
          </a:p>
          <a:p>
            <a:r>
              <a:rPr lang="en-US" dirty="0"/>
              <a:t>Aging is not merely the passage of time. It is the manifestation of biological events that occur over a span of time. It is important to recognize that people age differently. The aging body does change. Some systems slow down, while others lose their "fine tuning." As a general rule, slight, gradual changes are common, and most of these are not problems to the person who experiences them. Sudden and dramatic changes might indicate serious health problems.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85800" y="228600"/>
            <a:ext cx="8229600" cy="6400800"/>
          </a:xfrm>
        </p:spPr>
        <p:txBody>
          <a:bodyPr>
            <a:normAutofit fontScale="70000" lnSpcReduction="20000"/>
          </a:bodyPr>
          <a:lstStyle/>
          <a:p>
            <a:pPr>
              <a:buNone/>
            </a:pPr>
            <a:r>
              <a:rPr lang="en-US" sz="3400" b="1" dirty="0"/>
              <a:t>b) Changes in male</a:t>
            </a:r>
            <a:endParaRPr lang="en-US" sz="3400" dirty="0"/>
          </a:p>
          <a:p>
            <a:pPr lvl="0"/>
            <a:r>
              <a:rPr lang="en-US" sz="3400" dirty="0"/>
              <a:t>Testosterone production decline gradually as the age increases</a:t>
            </a:r>
          </a:p>
          <a:p>
            <a:pPr lvl="0"/>
            <a:r>
              <a:rPr lang="en-US" sz="3400" dirty="0"/>
              <a:t>As a result of these hormonal changes the erection takes place slowly and requires more genital stimulation to achieve.</a:t>
            </a:r>
          </a:p>
          <a:p>
            <a:pPr lvl="0"/>
            <a:r>
              <a:rPr lang="en-US" sz="3400" dirty="0"/>
              <a:t>The volume of ejaculate decreases and the force of ejaculation lessens</a:t>
            </a:r>
          </a:p>
          <a:p>
            <a:pPr lvl="0"/>
            <a:r>
              <a:rPr lang="en-US" sz="3400" dirty="0"/>
              <a:t>The testis become smaller, but most men continue to produce viable sperm well in to old age</a:t>
            </a:r>
            <a:r>
              <a:rPr lang="en-US" sz="3400" b="1" dirty="0"/>
              <a:t>.</a:t>
            </a:r>
            <a:endParaRPr lang="en-US" sz="3400" dirty="0"/>
          </a:p>
          <a:p>
            <a:pPr>
              <a:buNone/>
            </a:pPr>
            <a:r>
              <a:rPr lang="en-US" sz="3400" b="1" dirty="0"/>
              <a:t>SEXUAL BEHAVIOUR IN ELDERLY</a:t>
            </a:r>
            <a:endParaRPr lang="en-US" sz="3400" dirty="0"/>
          </a:p>
          <a:p>
            <a:pPr lvl="0"/>
            <a:r>
              <a:rPr lang="en-US" sz="3400" dirty="0"/>
              <a:t>Sexual activity can continue and well preserve till the age of late 70s and 80s for both males and females who have regular opportunities for sexual expression</a:t>
            </a:r>
          </a:p>
          <a:p>
            <a:pPr lvl="0"/>
            <a:r>
              <a:rPr lang="en-US" sz="3400" dirty="0"/>
              <a:t>As the sexual practices continues frequently, the sexual capacity can prolongs</a:t>
            </a:r>
          </a:p>
          <a:p>
            <a:pPr lvl="0"/>
            <a:r>
              <a:rPr lang="en-US" sz="3400" dirty="0"/>
              <a:t>Studies reveal that for healthy men and women with healthy partners, sexual activity will probably continue throughout life if they had a positive attitude about sex when they were young.</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BIOLOGICAL ASPECT OF AGING</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r>
              <a:rPr lang="en-US" b="1" dirty="0"/>
              <a:t>NERVOUS SYSTEM</a:t>
            </a:r>
            <a:endParaRPr lang="en-US" dirty="0"/>
          </a:p>
          <a:p>
            <a:pPr lvl="0"/>
            <a:r>
              <a:rPr lang="en-US" dirty="0"/>
              <a:t>The brain atrophies as a result of aging process. The brain weight decreases, decrease in enzymes, protein and lipids in brain tissue.</a:t>
            </a:r>
          </a:p>
          <a:p>
            <a:pPr lvl="0"/>
            <a:r>
              <a:rPr lang="en-US" dirty="0"/>
              <a:t>There is shrinkage of large neurons resulting in loss of large neurons with an increase in smaller neurons.</a:t>
            </a:r>
          </a:p>
          <a:p>
            <a:pPr lvl="0"/>
            <a:r>
              <a:rPr lang="en-US" dirty="0"/>
              <a:t>There is alterations in the amount for some </a:t>
            </a:r>
            <a:r>
              <a:rPr lang="en-US" dirty="0" err="1"/>
              <a:t>neuro</a:t>
            </a:r>
            <a:r>
              <a:rPr lang="en-US" dirty="0"/>
              <a:t>-transmitters.</a:t>
            </a:r>
          </a:p>
          <a:p>
            <a:pPr lvl="0"/>
            <a:r>
              <a:rPr lang="en-US" dirty="0"/>
              <a:t>Clinical changes due to the above are decreased sensation of vibrations(particularly in legs), less brisk deep tendon reflexes with ankle reflex absent entirely and a decreased ability for upward gaze.</a:t>
            </a:r>
          </a:p>
          <a:p>
            <a:pPr lvl="0"/>
            <a:r>
              <a:rPr lang="en-US" dirty="0"/>
              <a:t>Functional changes include slowing of response to tasks and the increase in time to recover from physical exertion</a:t>
            </a:r>
          </a:p>
          <a:p>
            <a:pPr lvl="0"/>
            <a:r>
              <a:rPr lang="en-US" dirty="0"/>
              <a:t>Cognitive changes include memory loss, decrease in perceptual ability and decrease in proficiency.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SENSORY CHANGES</a:t>
            </a:r>
            <a:r>
              <a:rPr lang="en-US" dirty="0"/>
              <a:t/>
            </a:r>
            <a:br>
              <a:rPr lang="en-US" dirty="0"/>
            </a:br>
            <a:endParaRPr lang="en-US" dirty="0"/>
          </a:p>
        </p:txBody>
      </p:sp>
      <p:sp>
        <p:nvSpPr>
          <p:cNvPr id="3" name="Content Placeholder 2"/>
          <p:cNvSpPr>
            <a:spLocks noGrp="1"/>
          </p:cNvSpPr>
          <p:nvPr>
            <p:ph idx="1"/>
          </p:nvPr>
        </p:nvSpPr>
        <p:spPr>
          <a:xfrm>
            <a:off x="457200" y="762000"/>
            <a:ext cx="8229600" cy="6096000"/>
          </a:xfrm>
        </p:spPr>
        <p:txBody>
          <a:bodyPr>
            <a:normAutofit fontScale="77500" lnSpcReduction="20000"/>
          </a:bodyPr>
          <a:lstStyle/>
          <a:p>
            <a:pPr>
              <a:buNone/>
            </a:pPr>
            <a:r>
              <a:rPr lang="en-US" b="1" dirty="0"/>
              <a:t>1. Eyes </a:t>
            </a:r>
            <a:endParaRPr lang="en-US" dirty="0"/>
          </a:p>
          <a:p>
            <a:pPr lvl="0"/>
            <a:r>
              <a:rPr lang="en-US" dirty="0"/>
              <a:t>The eye's external changes give evidence of advancing age. These changes result from loss of orbital fat, loss of elastic tissue and decreased muscle tone.</a:t>
            </a:r>
          </a:p>
          <a:p>
            <a:pPr lvl="0"/>
            <a:r>
              <a:rPr lang="en-US" dirty="0"/>
              <a:t>The skin around the eyes darkens and wrinkles referred to as "crow's feet" appear.</a:t>
            </a:r>
          </a:p>
          <a:p>
            <a:pPr lvl="0"/>
            <a:r>
              <a:rPr lang="en-US" dirty="0" err="1"/>
              <a:t>Xanthomas</a:t>
            </a:r>
            <a:r>
              <a:rPr lang="en-US" dirty="0"/>
              <a:t>(</a:t>
            </a:r>
            <a:r>
              <a:rPr lang="en-US" dirty="0" err="1"/>
              <a:t>cutaneous</a:t>
            </a:r>
            <a:r>
              <a:rPr lang="en-US" dirty="0"/>
              <a:t> deposits of lipid material) found at the inner portion of the lid; these may indicate elevated blood lipid levels.</a:t>
            </a:r>
          </a:p>
          <a:p>
            <a:pPr lvl="0"/>
            <a:r>
              <a:rPr lang="en-US" dirty="0"/>
              <a:t>The cornea flattens which reduces the refractory power</a:t>
            </a:r>
          </a:p>
          <a:p>
            <a:pPr lvl="0"/>
            <a:r>
              <a:rPr lang="en-US" dirty="0"/>
              <a:t>The retina of older individual becomes thinner because of fewer neural cells and receives only 1/3</a:t>
            </a:r>
            <a:r>
              <a:rPr lang="en-US" baseline="30000" dirty="0"/>
              <a:t>rd</a:t>
            </a:r>
            <a:r>
              <a:rPr lang="en-US" dirty="0"/>
              <a:t> of the amount of light that of a younger person. Due to this problem in reading, not able to see in dim light and also have difficulty in </a:t>
            </a:r>
            <a:r>
              <a:rPr lang="en-US" dirty="0" err="1"/>
              <a:t>colour</a:t>
            </a:r>
            <a:r>
              <a:rPr lang="en-US" dirty="0"/>
              <a:t> perception.</a:t>
            </a:r>
          </a:p>
          <a:p>
            <a:pPr lvl="0"/>
            <a:r>
              <a:rPr lang="en-US" dirty="0"/>
              <a:t>The lens of the eye loses its elasticity and increases in density</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09600" y="152400"/>
            <a:ext cx="7620000" cy="5973763"/>
          </a:xfrm>
        </p:spPr>
        <p:txBody>
          <a:bodyPr>
            <a:normAutofit fontScale="85000" lnSpcReduction="20000"/>
          </a:bodyPr>
          <a:lstStyle/>
          <a:p>
            <a:pPr>
              <a:buNone/>
            </a:pPr>
            <a:r>
              <a:rPr lang="en-US" sz="3400" b="1" dirty="0" smtClean="0"/>
              <a:t>2. Ear </a:t>
            </a:r>
          </a:p>
          <a:p>
            <a:pPr lvl="0"/>
            <a:r>
              <a:rPr lang="en-US" dirty="0" err="1" smtClean="0"/>
              <a:t>Cerumen</a:t>
            </a:r>
            <a:r>
              <a:rPr lang="en-US" dirty="0" smtClean="0"/>
              <a:t> gland are reduced in number dry and hard ear wax, along with itching.</a:t>
            </a:r>
          </a:p>
          <a:p>
            <a:pPr lvl="0"/>
            <a:r>
              <a:rPr lang="en-US" dirty="0" smtClean="0"/>
              <a:t>Degenerative changes occur in </a:t>
            </a:r>
            <a:r>
              <a:rPr lang="en-US" dirty="0" err="1" smtClean="0"/>
              <a:t>ossicles</a:t>
            </a:r>
            <a:r>
              <a:rPr lang="en-US" dirty="0" smtClean="0"/>
              <a:t> contributing to hearing loss</a:t>
            </a:r>
          </a:p>
          <a:p>
            <a:pPr lvl="0"/>
            <a:r>
              <a:rPr lang="en-US" dirty="0" smtClean="0"/>
              <a:t>Loss of cochlear hair cells leading to hearing loss; Inner ear changes affect the auditory processing system leading to auditory processing disorder and a peripheral hearing sensitivity loss</a:t>
            </a:r>
          </a:p>
          <a:p>
            <a:pPr lvl="0"/>
            <a:r>
              <a:rPr lang="en-US" dirty="0" err="1" smtClean="0"/>
              <a:t>Presbycusis</a:t>
            </a:r>
            <a:r>
              <a:rPr lang="en-US" dirty="0" smtClean="0"/>
              <a:t> is the term used to describe hearing loss associated with normal aging.</a:t>
            </a:r>
          </a:p>
          <a:p>
            <a:pPr>
              <a:buNone/>
            </a:pPr>
            <a:r>
              <a:rPr lang="en-US" b="1" dirty="0" smtClean="0"/>
              <a:t>3. Taste and smell </a:t>
            </a:r>
          </a:p>
          <a:p>
            <a:pPr lvl="0"/>
            <a:r>
              <a:rPr lang="en-US" dirty="0" smtClean="0"/>
              <a:t>Very rarely the capacity to smell diminishes;</a:t>
            </a:r>
          </a:p>
          <a:p>
            <a:pPr lvl="0"/>
            <a:r>
              <a:rPr lang="en-US" dirty="0" smtClean="0"/>
              <a:t>Taste perception and taste discrimination decreases as the age advances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57200" y="144959"/>
            <a:ext cx="8382000" cy="60631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en-US" sz="2400" b="1"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INTEGUMENTARY SYSTEM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Systemic decrease in circulation, loss of cells and loss of elastic collagen fibers and muscle mass.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The number of pressure and light touch sensors decreases with age</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Subcutaneous fat atrophies on the face, hands, shins and soles; whereas it hypertrophies on the abdomen (in men and thighs(in women).</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Immune, vascular and thermoregulatory responses of the skin decrease with age.</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Loss of hair </a:t>
            </a:r>
            <a:r>
              <a:rPr kumimoji="0" lang="en-US" sz="2800" b="0" i="0" u="none" strike="noStrike" cap="none" normalizeH="0" baseline="0" dirty="0" err="1" smtClean="0">
                <a:ln>
                  <a:noFill/>
                </a:ln>
                <a:solidFill>
                  <a:srgbClr val="3A3A3A"/>
                </a:solidFill>
                <a:effectLst/>
                <a:latin typeface="Verdana" pitchFamily="34" charset="0"/>
                <a:ea typeface="Times New Roman" pitchFamily="18" charset="0"/>
                <a:cs typeface="Times New Roman" pitchFamily="18" charset="0"/>
              </a:rPr>
              <a:t>colour</a:t>
            </a:r>
            <a:r>
              <a:rPr kumimoji="0" lang="en-US" sz="2800" b="0"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 and thinning of pubic, </a:t>
            </a:r>
            <a:r>
              <a:rPr kumimoji="0" lang="en-US" sz="2800" b="0" i="0" u="none" strike="noStrike" cap="none" normalizeH="0" baseline="0" dirty="0" err="1" smtClean="0">
                <a:ln>
                  <a:noFill/>
                </a:ln>
                <a:solidFill>
                  <a:srgbClr val="3A3A3A"/>
                </a:solidFill>
                <a:effectLst/>
                <a:latin typeface="Verdana" pitchFamily="34" charset="0"/>
                <a:ea typeface="Times New Roman" pitchFamily="18" charset="0"/>
                <a:cs typeface="Times New Roman" pitchFamily="18" charset="0"/>
              </a:rPr>
              <a:t>axillary</a:t>
            </a:r>
            <a:r>
              <a:rPr kumimoji="0" lang="en-US" sz="2800" b="0"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 and scalp hair.</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kumimoji="0" lang="en-US" b="1"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CARDIOVASCULAR SYSTEM</a:t>
            </a:r>
            <a:r>
              <a:rPr kumimoji="0" lang="en-US" b="0" i="0" u="none" strike="noStrike" cap="none" normalizeH="0" baseline="0" dirty="0" smtClean="0">
                <a:ln>
                  <a:noFill/>
                </a:ln>
                <a:solidFill>
                  <a:schemeClr val="tx1"/>
                </a:solidFill>
                <a:effectLst/>
                <a:latin typeface="Arial" pitchFamily="34" charset="0"/>
                <a:cs typeface="Arial" pitchFamily="34" charset="0"/>
              </a:rPr>
              <a:t/>
            </a:r>
            <a:br>
              <a:rPr kumimoji="0" lang="en-US" b="0" i="0" u="none" strike="noStrike" cap="none" normalizeH="0" baseline="0" dirty="0" smtClean="0">
                <a:ln>
                  <a:noFill/>
                </a:ln>
                <a:solidFill>
                  <a:schemeClr val="tx1"/>
                </a:solidFill>
                <a:effectLst/>
                <a:latin typeface="Arial" pitchFamily="34" charset="0"/>
                <a:cs typeface="Arial" pitchFamily="34" charset="0"/>
              </a:rPr>
            </a:br>
            <a:endParaRPr lang="en-US" dirty="0"/>
          </a:p>
        </p:txBody>
      </p:sp>
      <p:sp>
        <p:nvSpPr>
          <p:cNvPr id="3" name="Content Placeholder 2"/>
          <p:cNvSpPr>
            <a:spLocks noGrp="1"/>
          </p:cNvSpPr>
          <p:nvPr>
            <p:ph idx="1"/>
          </p:nvPr>
        </p:nvSpPr>
        <p:spPr>
          <a:xfrm>
            <a:off x="457200" y="1066800"/>
            <a:ext cx="8229600" cy="5791200"/>
          </a:xfrm>
        </p:spPr>
        <p:txBody>
          <a:bodyPr>
            <a:normAutofit fontScale="40000" lnSpcReduction="20000"/>
          </a:bodyPr>
          <a:lstStyle/>
          <a:p>
            <a:pPr marL="0" lvl="0" indent="0" algn="just" eaLnBrk="0" fontAlgn="base" hangingPunct="0">
              <a:spcBef>
                <a:spcPct val="0"/>
              </a:spcBef>
              <a:spcAft>
                <a:spcPct val="0"/>
              </a:spcAft>
              <a:buFontTx/>
              <a:buChar char="•"/>
              <a:tabLst>
                <a:tab pos="457200" algn="l"/>
              </a:tabLst>
            </a:pPr>
            <a:r>
              <a:rPr kumimoji="0" lang="en-US" sz="6000" b="0"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Collagen and lipid deposits increase </a:t>
            </a:r>
            <a:r>
              <a:rPr kumimoji="0" lang="en-US" sz="6000" b="0" i="0" u="none" strike="noStrike" cap="none" normalizeH="0" baseline="0" dirty="0" err="1" smtClean="0">
                <a:ln>
                  <a:noFill/>
                </a:ln>
                <a:solidFill>
                  <a:srgbClr val="3A3A3A"/>
                </a:solidFill>
                <a:effectLst/>
                <a:latin typeface="Verdana" pitchFamily="34" charset="0"/>
                <a:ea typeface="Times New Roman" pitchFamily="18" charset="0"/>
                <a:cs typeface="Times New Roman" pitchFamily="18" charset="0"/>
              </a:rPr>
              <a:t>intercellularity</a:t>
            </a:r>
            <a:r>
              <a:rPr kumimoji="0" lang="en-US" sz="6000" b="0"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 in the heart muscle</a:t>
            </a:r>
          </a:p>
          <a:p>
            <a:pPr marL="0" lvl="0" indent="0" algn="just" eaLnBrk="0" fontAlgn="base" hangingPunct="0">
              <a:spcBef>
                <a:spcPct val="0"/>
              </a:spcBef>
              <a:spcAft>
                <a:spcPct val="0"/>
              </a:spcAft>
              <a:buNone/>
              <a:tabLst>
                <a:tab pos="457200" algn="l"/>
              </a:tabLst>
            </a:pPr>
            <a:endParaRPr kumimoji="0" lang="en-US" sz="6000" b="0" i="0" u="none" strike="noStrike" cap="none" normalizeH="0" baseline="0" dirty="0" smtClean="0">
              <a:ln>
                <a:noFill/>
              </a:ln>
              <a:solidFill>
                <a:schemeClr val="tx1"/>
              </a:solidFill>
              <a:effectLst/>
              <a:latin typeface="Arial" pitchFamily="34" charset="0"/>
              <a:cs typeface="Arial" pitchFamily="34" charset="0"/>
            </a:endParaRPr>
          </a:p>
          <a:p>
            <a:pPr marL="0" lvl="0" indent="0" algn="just" eaLnBrk="0" fontAlgn="base" hangingPunct="0">
              <a:spcBef>
                <a:spcPct val="0"/>
              </a:spcBef>
              <a:spcAft>
                <a:spcPct val="0"/>
              </a:spcAft>
              <a:buFontTx/>
              <a:buChar char="•"/>
              <a:tabLst>
                <a:tab pos="457200" algn="l"/>
              </a:tabLst>
            </a:pPr>
            <a:r>
              <a:rPr kumimoji="0" lang="en-US" sz="6000" b="0" i="0" u="none" strike="noStrike" cap="none" normalizeH="0" baseline="0" dirty="0" err="1" smtClean="0">
                <a:ln>
                  <a:noFill/>
                </a:ln>
                <a:solidFill>
                  <a:srgbClr val="3A3A3A"/>
                </a:solidFill>
                <a:effectLst/>
                <a:latin typeface="Verdana" pitchFamily="34" charset="0"/>
                <a:ea typeface="Times New Roman" pitchFamily="18" charset="0"/>
                <a:cs typeface="Times New Roman" pitchFamily="18" charset="0"/>
              </a:rPr>
              <a:t>Lipofuscin</a:t>
            </a:r>
            <a:r>
              <a:rPr kumimoji="0" lang="en-US" sz="6000" b="0"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 a yellow-brown granular material accumulates in the myocardial cell.</a:t>
            </a:r>
          </a:p>
          <a:p>
            <a:pPr marL="0" lvl="0" indent="0" algn="just" eaLnBrk="0" fontAlgn="base" hangingPunct="0">
              <a:spcBef>
                <a:spcPct val="0"/>
              </a:spcBef>
              <a:spcAft>
                <a:spcPct val="0"/>
              </a:spcAft>
              <a:buNone/>
              <a:tabLst>
                <a:tab pos="457200" algn="l"/>
              </a:tabLst>
            </a:pPr>
            <a:endParaRPr kumimoji="0" lang="en-US" sz="6000" b="0" i="0" u="none" strike="noStrike" cap="none" normalizeH="0" baseline="0" dirty="0" smtClean="0">
              <a:ln>
                <a:noFill/>
              </a:ln>
              <a:solidFill>
                <a:schemeClr val="tx1"/>
              </a:solidFill>
              <a:effectLst/>
              <a:latin typeface="Arial" pitchFamily="34" charset="0"/>
              <a:cs typeface="Arial" pitchFamily="34" charset="0"/>
            </a:endParaRPr>
          </a:p>
          <a:p>
            <a:pPr marL="0" lvl="0" indent="0" algn="just" eaLnBrk="0" fontAlgn="base" hangingPunct="0">
              <a:spcBef>
                <a:spcPct val="0"/>
              </a:spcBef>
              <a:spcAft>
                <a:spcPct val="0"/>
              </a:spcAft>
              <a:buFontTx/>
              <a:buChar char="•"/>
              <a:tabLst>
                <a:tab pos="457200" algn="l"/>
              </a:tabLst>
            </a:pPr>
            <a:r>
              <a:rPr kumimoji="0" lang="en-US" sz="6000" b="0"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Valves of the heart becomes thicker and more rigid as a result of calcification</a:t>
            </a:r>
          </a:p>
          <a:p>
            <a:pPr marL="0" lvl="0" indent="0" algn="just" eaLnBrk="0" fontAlgn="base" hangingPunct="0">
              <a:spcBef>
                <a:spcPct val="0"/>
              </a:spcBef>
              <a:spcAft>
                <a:spcPct val="0"/>
              </a:spcAft>
              <a:buNone/>
              <a:tabLst>
                <a:tab pos="457200" algn="l"/>
              </a:tabLst>
            </a:pPr>
            <a:endParaRPr kumimoji="0" lang="en-US" sz="6000" b="0" i="0" u="none" strike="noStrike" cap="none" normalizeH="0" baseline="0" dirty="0" smtClean="0">
              <a:ln>
                <a:noFill/>
              </a:ln>
              <a:solidFill>
                <a:schemeClr val="tx1"/>
              </a:solidFill>
              <a:effectLst/>
              <a:latin typeface="Arial" pitchFamily="34" charset="0"/>
              <a:cs typeface="Arial" pitchFamily="34" charset="0"/>
            </a:endParaRPr>
          </a:p>
          <a:p>
            <a:pPr marL="0" lvl="0" indent="0" algn="just" eaLnBrk="0" fontAlgn="base" hangingPunct="0">
              <a:spcBef>
                <a:spcPct val="0"/>
              </a:spcBef>
              <a:spcAft>
                <a:spcPct val="0"/>
              </a:spcAft>
              <a:buFontTx/>
              <a:buChar char="•"/>
              <a:tabLst>
                <a:tab pos="457200" algn="l"/>
              </a:tabLst>
            </a:pPr>
            <a:r>
              <a:rPr kumimoji="0" lang="en-US" sz="6000" b="0"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The SA node is infiltrated by fat and connective tissue resulting in a decrease in the heart's ability to regulate the rate of SA node, also causing a slowing of electrical impulses through the AV tissue.</a:t>
            </a:r>
          </a:p>
          <a:p>
            <a:pPr marL="0" lvl="0" indent="0" algn="just" eaLnBrk="0" fontAlgn="base" hangingPunct="0">
              <a:spcBef>
                <a:spcPct val="0"/>
              </a:spcBef>
              <a:spcAft>
                <a:spcPct val="0"/>
              </a:spcAft>
              <a:buNone/>
              <a:tabLst>
                <a:tab pos="457200" algn="l"/>
              </a:tabLst>
            </a:pPr>
            <a:endParaRPr kumimoji="0" lang="en-US" sz="6000" b="0" i="0" u="none" strike="noStrike" cap="none" normalizeH="0" baseline="0" dirty="0" smtClean="0">
              <a:ln>
                <a:noFill/>
              </a:ln>
              <a:solidFill>
                <a:schemeClr val="tx1"/>
              </a:solidFill>
              <a:effectLst/>
              <a:latin typeface="Arial" pitchFamily="34" charset="0"/>
              <a:cs typeface="Arial" pitchFamily="34" charset="0"/>
            </a:endParaRPr>
          </a:p>
          <a:p>
            <a:pPr marL="0" lvl="0" indent="0" algn="just" eaLnBrk="0" fontAlgn="base" hangingPunct="0">
              <a:spcBef>
                <a:spcPct val="0"/>
              </a:spcBef>
              <a:spcAft>
                <a:spcPct val="0"/>
              </a:spcAft>
              <a:buFontTx/>
              <a:buChar char="•"/>
              <a:tabLst>
                <a:tab pos="457200" algn="l"/>
              </a:tabLst>
            </a:pPr>
            <a:r>
              <a:rPr kumimoji="0" lang="en-US" sz="6000" b="0"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There is 10% decrease in the number of pacemaker cells in the SA node by age 75 years. Many of the arrhythmias seen in the older person are a result of either the decrease in pacemaker cells or the infiltration of fat in the SA node.</a:t>
            </a:r>
            <a:endParaRPr kumimoji="0" lang="en-US" sz="6000" b="0" i="0" u="none" strike="noStrike" cap="none" normalizeH="0" baseline="0" dirty="0" smtClean="0">
              <a:ln>
                <a:noFill/>
              </a:ln>
              <a:solidFill>
                <a:schemeClr val="tx1"/>
              </a:solidFill>
              <a:effectLst/>
              <a:latin typeface="Arial" pitchFamily="34" charset="0"/>
              <a:cs typeface="Arial" pitchFamily="34" charset="0"/>
            </a:endParaRP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228600"/>
          </a:xfrm>
        </p:spPr>
        <p:txBody>
          <a:bodyPr>
            <a:normAutofit fontScale="90000"/>
          </a:bodyPr>
          <a:lstStyle/>
          <a:p>
            <a:pPr lvl="0"/>
            <a:r>
              <a:rPr kumimoji="0" lang="en-US" b="1"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RESPIRATORY SYSTEM </a:t>
            </a:r>
            <a:r>
              <a:rPr kumimoji="0" lang="en-US" b="0" i="0" u="none" strike="noStrike" cap="none" normalizeH="0" baseline="0" dirty="0" smtClean="0">
                <a:ln>
                  <a:noFill/>
                </a:ln>
                <a:solidFill>
                  <a:schemeClr val="tx1"/>
                </a:solidFill>
                <a:effectLst/>
                <a:latin typeface="Arial" pitchFamily="34" charset="0"/>
                <a:cs typeface="Arial" pitchFamily="34" charset="0"/>
              </a:rPr>
              <a:t/>
            </a:r>
            <a:br>
              <a:rPr kumimoji="0" lang="en-US" b="0" i="0" u="none" strike="noStrike" cap="none" normalizeH="0" baseline="0" dirty="0" smtClean="0">
                <a:ln>
                  <a:noFill/>
                </a:ln>
                <a:solidFill>
                  <a:schemeClr val="tx1"/>
                </a:solidFill>
                <a:effectLst/>
                <a:latin typeface="Arial" pitchFamily="34" charset="0"/>
                <a:cs typeface="Arial" pitchFamily="34" charset="0"/>
              </a:rPr>
            </a:br>
            <a:endParaRPr lang="en-US" dirty="0"/>
          </a:p>
        </p:txBody>
      </p:sp>
      <p:sp>
        <p:nvSpPr>
          <p:cNvPr id="3" name="Content Placeholder 2"/>
          <p:cNvSpPr>
            <a:spLocks noGrp="1"/>
          </p:cNvSpPr>
          <p:nvPr>
            <p:ph idx="1"/>
          </p:nvPr>
        </p:nvSpPr>
        <p:spPr>
          <a:xfrm>
            <a:off x="457200" y="1219200"/>
            <a:ext cx="8229600" cy="5638800"/>
          </a:xfrm>
        </p:spPr>
        <p:txBody>
          <a:bodyPr>
            <a:normAutofit fontScale="77500" lnSpcReduction="20000"/>
          </a:bodyPr>
          <a:lstStyle/>
          <a:p>
            <a:pPr marL="0" lvl="0" indent="0" algn="just" eaLnBrk="0" fontAlgn="base" hangingPunct="0">
              <a:spcBef>
                <a:spcPct val="0"/>
              </a:spcBef>
              <a:spcAft>
                <a:spcPct val="0"/>
              </a:spcAft>
              <a:buFontTx/>
              <a:buChar char="•"/>
              <a:tabLst>
                <a:tab pos="457200" algn="l"/>
              </a:tabLst>
            </a:pPr>
            <a:r>
              <a:rPr kumimoji="0" lang="en-US" b="0"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Degeneration of the intervertebral discs leading to development of </a:t>
            </a:r>
            <a:r>
              <a:rPr kumimoji="0" lang="en-US" b="0" i="0" u="none" strike="noStrike" cap="none" normalizeH="0" baseline="0" dirty="0" err="1" smtClean="0">
                <a:ln>
                  <a:noFill/>
                </a:ln>
                <a:solidFill>
                  <a:srgbClr val="3A3A3A"/>
                </a:solidFill>
                <a:effectLst/>
                <a:latin typeface="Verdana" pitchFamily="34" charset="0"/>
                <a:ea typeface="Times New Roman" pitchFamily="18" charset="0"/>
                <a:cs typeface="Times New Roman" pitchFamily="18" charset="0"/>
              </a:rPr>
              <a:t>kyphosis</a:t>
            </a:r>
            <a:r>
              <a:rPr kumimoji="0" lang="en-US" b="0"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 and scoliosis</a:t>
            </a:r>
          </a:p>
          <a:p>
            <a:pPr marL="0" lvl="0" indent="0" algn="just" eaLnBrk="0" fontAlgn="base" hangingPunct="0">
              <a:spcBef>
                <a:spcPct val="0"/>
              </a:spcBef>
              <a:spcAft>
                <a:spcPct val="0"/>
              </a:spcAft>
              <a:buNone/>
              <a:tabLst>
                <a:tab pos="457200" algn="l"/>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lvl="0" indent="0" algn="just" eaLnBrk="0" fontAlgn="base" hangingPunct="0">
              <a:spcBef>
                <a:spcPct val="0"/>
              </a:spcBef>
              <a:spcAft>
                <a:spcPct val="0"/>
              </a:spcAft>
              <a:buFontTx/>
              <a:buChar char="•"/>
              <a:tabLst>
                <a:tab pos="457200" algn="l"/>
              </a:tabLst>
            </a:pPr>
            <a:r>
              <a:rPr kumimoji="0" lang="en-US" b="0"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The trachea and large bronchi are also increased in diameter because of the calcified cartilage changes</a:t>
            </a:r>
          </a:p>
          <a:p>
            <a:pPr marL="0" lvl="0" indent="0" algn="just" eaLnBrk="0" fontAlgn="base" hangingPunct="0">
              <a:spcBef>
                <a:spcPct val="0"/>
              </a:spcBef>
              <a:spcAft>
                <a:spcPct val="0"/>
              </a:spcAft>
              <a:buNone/>
              <a:tabLst>
                <a:tab pos="457200" algn="l"/>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lvl="0" indent="0" algn="just" eaLnBrk="0" fontAlgn="base" hangingPunct="0">
              <a:spcBef>
                <a:spcPct val="0"/>
              </a:spcBef>
              <a:spcAft>
                <a:spcPct val="0"/>
              </a:spcAft>
              <a:buFontTx/>
              <a:buChar char="•"/>
              <a:tabLst>
                <a:tab pos="457200" algn="l"/>
              </a:tabLst>
            </a:pPr>
            <a:r>
              <a:rPr kumimoji="0" lang="en-US" b="0"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The muscles involved in respiration weaken with age. It results in less forceful contraction which decreases </a:t>
            </a:r>
            <a:r>
              <a:rPr kumimoji="0" lang="en-US" b="0" i="0" u="none" strike="noStrike" cap="none" normalizeH="0" baseline="0" dirty="0" err="1" smtClean="0">
                <a:ln>
                  <a:noFill/>
                </a:ln>
                <a:solidFill>
                  <a:srgbClr val="3A3A3A"/>
                </a:solidFill>
                <a:effectLst/>
                <a:latin typeface="Verdana" pitchFamily="34" charset="0"/>
                <a:ea typeface="Times New Roman" pitchFamily="18" charset="0"/>
                <a:cs typeface="Times New Roman" pitchFamily="18" charset="0"/>
              </a:rPr>
              <a:t>inspiratory</a:t>
            </a:r>
            <a:r>
              <a:rPr kumimoji="0" lang="en-US" b="0"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 and expiratory effort.</a:t>
            </a:r>
          </a:p>
          <a:p>
            <a:pPr marL="0" lvl="0" indent="0" algn="just" eaLnBrk="0" fontAlgn="base" hangingPunct="0">
              <a:spcBef>
                <a:spcPct val="0"/>
              </a:spcBef>
              <a:spcAft>
                <a:spcPct val="0"/>
              </a:spcAft>
              <a:buNone/>
              <a:tabLst>
                <a:tab pos="457200" algn="l"/>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lvl="0" indent="0" algn="just" eaLnBrk="0" fontAlgn="base" hangingPunct="0">
              <a:spcBef>
                <a:spcPct val="0"/>
              </a:spcBef>
              <a:spcAft>
                <a:spcPct val="0"/>
              </a:spcAft>
              <a:buFontTx/>
              <a:buChar char="•"/>
              <a:tabLst>
                <a:tab pos="457200" algn="l"/>
              </a:tabLst>
            </a:pPr>
            <a:r>
              <a:rPr kumimoji="0" lang="en-US" b="0"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The combination of increased stiffness of the chest wall and decreased muscle strength results in less efficient breathing.</a:t>
            </a:r>
          </a:p>
          <a:p>
            <a:pPr marL="0" lvl="0" indent="0" algn="just" eaLnBrk="0" fontAlgn="base" hangingPunct="0">
              <a:spcBef>
                <a:spcPct val="0"/>
              </a:spcBef>
              <a:spcAft>
                <a:spcPct val="0"/>
              </a:spcAft>
              <a:buNone/>
              <a:tabLst>
                <a:tab pos="457200" algn="l"/>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lvl="0" indent="0" algn="just" eaLnBrk="0" fontAlgn="base" hangingPunct="0">
              <a:spcBef>
                <a:spcPct val="0"/>
              </a:spcBef>
              <a:spcAft>
                <a:spcPct val="0"/>
              </a:spcAft>
              <a:buFontTx/>
              <a:buChar char="•"/>
              <a:tabLst>
                <a:tab pos="457200" algn="l"/>
              </a:tabLst>
            </a:pPr>
            <a:r>
              <a:rPr kumimoji="0" lang="en-US" b="0"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Older people depend more on accessory abdominal muscles to compensate for weakened thoracic muscles.</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533400"/>
            <a:ext cx="8229600" cy="457200"/>
          </a:xfrm>
        </p:spPr>
        <p:txBody>
          <a:bodyPr>
            <a:normAutofit fontScale="90000"/>
          </a:bodyPr>
          <a:lstStyle/>
          <a:p>
            <a:pPr lvl="0"/>
            <a:r>
              <a:rPr kumimoji="0" lang="en-US" sz="4000" b="1"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MUSCULOSKELETAL SYSTEM</a:t>
            </a:r>
            <a:r>
              <a:rPr kumimoji="0" lang="en-US" b="0" i="0" u="none" strike="noStrike" cap="none" normalizeH="0" baseline="0" dirty="0" smtClean="0">
                <a:ln>
                  <a:noFill/>
                </a:ln>
                <a:solidFill>
                  <a:schemeClr val="tx1"/>
                </a:solidFill>
                <a:effectLst/>
                <a:latin typeface="Arial" pitchFamily="34" charset="0"/>
                <a:cs typeface="Arial" pitchFamily="34" charset="0"/>
              </a:rPr>
              <a:t/>
            </a:r>
            <a:br>
              <a:rPr kumimoji="0" lang="en-US" b="0" i="0" u="none" strike="noStrike" cap="none" normalizeH="0" baseline="0" dirty="0" smtClean="0">
                <a:ln>
                  <a:noFill/>
                </a:ln>
                <a:solidFill>
                  <a:schemeClr val="tx1"/>
                </a:solidFill>
                <a:effectLst/>
                <a:latin typeface="Arial" pitchFamily="34" charset="0"/>
                <a:cs typeface="Arial" pitchFamily="34" charset="0"/>
              </a:rPr>
            </a:br>
            <a:endParaRPr lang="en-US" dirty="0"/>
          </a:p>
        </p:txBody>
      </p:sp>
      <p:sp>
        <p:nvSpPr>
          <p:cNvPr id="8" name="Content Placeholder 7"/>
          <p:cNvSpPr>
            <a:spLocks noGrp="1"/>
          </p:cNvSpPr>
          <p:nvPr>
            <p:ph idx="1"/>
          </p:nvPr>
        </p:nvSpPr>
        <p:spPr>
          <a:xfrm>
            <a:off x="457200" y="1066800"/>
            <a:ext cx="8229600" cy="5791200"/>
          </a:xfrm>
        </p:spPr>
        <p:txBody>
          <a:bodyPr>
            <a:normAutofit fontScale="70000" lnSpcReduction="20000"/>
          </a:bodyPr>
          <a:lstStyle/>
          <a:p>
            <a:pPr marL="0" lvl="0" indent="0" algn="just" eaLnBrk="0" fontAlgn="base" hangingPunct="0">
              <a:spcBef>
                <a:spcPct val="0"/>
              </a:spcBef>
              <a:spcAft>
                <a:spcPct val="0"/>
              </a:spcAft>
              <a:buFontTx/>
              <a:buChar char="•"/>
              <a:tabLst>
                <a:tab pos="457200" algn="l"/>
              </a:tabLst>
            </a:pPr>
            <a:r>
              <a:rPr kumimoji="0" lang="en-US" b="0"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Bone </a:t>
            </a:r>
            <a:r>
              <a:rPr kumimoji="0" lang="en-US" b="0" i="0" u="none" strike="noStrike" cap="none" normalizeH="0" baseline="0" dirty="0" err="1" smtClean="0">
                <a:ln>
                  <a:noFill/>
                </a:ln>
                <a:solidFill>
                  <a:srgbClr val="3A3A3A"/>
                </a:solidFill>
                <a:effectLst/>
                <a:latin typeface="Verdana" pitchFamily="34" charset="0"/>
                <a:ea typeface="Times New Roman" pitchFamily="18" charset="0"/>
                <a:cs typeface="Times New Roman" pitchFamily="18" charset="0"/>
              </a:rPr>
              <a:t>resorption</a:t>
            </a:r>
            <a:r>
              <a:rPr kumimoji="0" lang="en-US" b="0"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 takes place without the successful formation of new bone mass leading to gradual </a:t>
            </a:r>
            <a:r>
              <a:rPr lang="en-US" dirty="0">
                <a:solidFill>
                  <a:srgbClr val="3A3A3A"/>
                </a:solidFill>
                <a:ea typeface="Times New Roman" pitchFamily="18" charset="0"/>
                <a:cs typeface="Times New Roman" pitchFamily="18" charset="0"/>
              </a:rPr>
              <a:t> </a:t>
            </a:r>
            <a:r>
              <a:rPr kumimoji="0" lang="en-US" b="0"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bone loss.</a:t>
            </a:r>
          </a:p>
          <a:p>
            <a:pPr marL="0" lvl="0" indent="0" algn="just" eaLnBrk="0" fontAlgn="base" hangingPunct="0">
              <a:spcBef>
                <a:spcPct val="0"/>
              </a:spcBef>
              <a:spcAft>
                <a:spcPct val="0"/>
              </a:spcAft>
              <a:buNone/>
              <a:tabLst>
                <a:tab pos="457200" algn="l"/>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lvl="0" indent="0" algn="just" eaLnBrk="0" fontAlgn="base" hangingPunct="0">
              <a:spcBef>
                <a:spcPct val="0"/>
              </a:spcBef>
              <a:spcAft>
                <a:spcPct val="0"/>
              </a:spcAft>
              <a:buFontTx/>
              <a:buChar char="•"/>
              <a:tabLst>
                <a:tab pos="457200" algn="l"/>
              </a:tabLst>
            </a:pPr>
            <a:r>
              <a:rPr kumimoji="0" lang="en-US" b="0"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Loss of </a:t>
            </a:r>
            <a:r>
              <a:rPr kumimoji="0" lang="en-US" b="0" i="0" u="none" strike="noStrike" cap="none" normalizeH="0" baseline="0" dirty="0" err="1" smtClean="0">
                <a:ln>
                  <a:noFill/>
                </a:ln>
                <a:solidFill>
                  <a:srgbClr val="3A3A3A"/>
                </a:solidFill>
                <a:effectLst/>
                <a:latin typeface="Verdana" pitchFamily="34" charset="0"/>
                <a:ea typeface="Times New Roman" pitchFamily="18" charset="0"/>
                <a:cs typeface="Times New Roman" pitchFamily="18" charset="0"/>
              </a:rPr>
              <a:t>trabecular</a:t>
            </a:r>
            <a:r>
              <a:rPr kumimoji="0" lang="en-US" b="0"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 bone leads to compression fractures in vertebral column.</a:t>
            </a:r>
          </a:p>
          <a:p>
            <a:pPr marL="0" lvl="0" indent="0" algn="just" eaLnBrk="0" fontAlgn="base" hangingPunct="0">
              <a:spcBef>
                <a:spcPct val="0"/>
              </a:spcBef>
              <a:spcAft>
                <a:spcPct val="0"/>
              </a:spcAft>
              <a:buNone/>
              <a:tabLst>
                <a:tab pos="457200" algn="l"/>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lvl="0" indent="0" algn="just" eaLnBrk="0" fontAlgn="base" hangingPunct="0">
              <a:spcBef>
                <a:spcPct val="0"/>
              </a:spcBef>
              <a:spcAft>
                <a:spcPct val="0"/>
              </a:spcAft>
              <a:buFontTx/>
              <a:buChar char="•"/>
              <a:tabLst>
                <a:tab pos="457200" algn="l"/>
              </a:tabLst>
            </a:pPr>
            <a:r>
              <a:rPr kumimoji="0" lang="en-US" b="0"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Reduction in cortical thickness and increased porosity results in progressive cortical thinning.</a:t>
            </a:r>
          </a:p>
          <a:p>
            <a:pPr marL="0" lvl="0" indent="0" algn="just" eaLnBrk="0" fontAlgn="base" hangingPunct="0">
              <a:spcBef>
                <a:spcPct val="0"/>
              </a:spcBef>
              <a:spcAft>
                <a:spcPct val="0"/>
              </a:spcAft>
              <a:buNone/>
              <a:tabLst>
                <a:tab pos="457200" algn="l"/>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lvl="0" indent="0" algn="just" eaLnBrk="0" fontAlgn="base" hangingPunct="0">
              <a:spcBef>
                <a:spcPct val="0"/>
              </a:spcBef>
              <a:spcAft>
                <a:spcPct val="0"/>
              </a:spcAft>
              <a:buFontTx/>
              <a:buChar char="•"/>
              <a:tabLst>
                <a:tab pos="457200" algn="l"/>
              </a:tabLst>
            </a:pPr>
            <a:r>
              <a:rPr kumimoji="0" lang="en-US" b="0"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In aging, the increased parathyroid hormone, decreased vitamin D and </a:t>
            </a:r>
            <a:r>
              <a:rPr kumimoji="0" lang="en-US" b="0" i="0" u="none" strike="noStrike" cap="none" normalizeH="0" baseline="0" dirty="0" err="1" smtClean="0">
                <a:ln>
                  <a:noFill/>
                </a:ln>
                <a:solidFill>
                  <a:srgbClr val="3A3A3A"/>
                </a:solidFill>
                <a:effectLst/>
                <a:latin typeface="Verdana" pitchFamily="34" charset="0"/>
                <a:ea typeface="Times New Roman" pitchFamily="18" charset="0"/>
                <a:cs typeface="Times New Roman" pitchFamily="18" charset="0"/>
              </a:rPr>
              <a:t>calcitonin</a:t>
            </a:r>
            <a:r>
              <a:rPr kumimoji="0" lang="en-US" b="0"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 also play role in calcium loss in older people.</a:t>
            </a:r>
          </a:p>
          <a:p>
            <a:pPr marL="0" lvl="0" indent="0" algn="just" eaLnBrk="0" fontAlgn="base" hangingPunct="0">
              <a:spcBef>
                <a:spcPct val="0"/>
              </a:spcBef>
              <a:spcAft>
                <a:spcPct val="0"/>
              </a:spcAft>
              <a:buNone/>
              <a:tabLst>
                <a:tab pos="457200" algn="l"/>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lvl="0" indent="0" algn="just" eaLnBrk="0" fontAlgn="base" hangingPunct="0">
              <a:spcBef>
                <a:spcPct val="0"/>
              </a:spcBef>
              <a:spcAft>
                <a:spcPct val="0"/>
              </a:spcAft>
              <a:buFontTx/>
              <a:buChar char="•"/>
              <a:tabLst>
                <a:tab pos="457200" algn="l"/>
              </a:tabLst>
            </a:pPr>
            <a:r>
              <a:rPr kumimoji="0" lang="en-US" b="0"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In women, estrogen deficiency, calcium </a:t>
            </a:r>
            <a:r>
              <a:rPr kumimoji="0" lang="en-US" b="0" i="0" u="none" strike="noStrike" cap="none" normalizeH="0" baseline="0" dirty="0" err="1" smtClean="0">
                <a:ln>
                  <a:noFill/>
                </a:ln>
                <a:solidFill>
                  <a:srgbClr val="3A3A3A"/>
                </a:solidFill>
                <a:effectLst/>
                <a:latin typeface="Verdana" pitchFamily="34" charset="0"/>
                <a:ea typeface="Times New Roman" pitchFamily="18" charset="0"/>
                <a:cs typeface="Times New Roman" pitchFamily="18" charset="0"/>
              </a:rPr>
              <a:t>malabsorption</a:t>
            </a:r>
            <a:r>
              <a:rPr kumimoji="0" lang="en-US" b="0"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 lifestyle factors (calcium intake and exercise) can result in bone </a:t>
            </a:r>
            <a:r>
              <a:rPr kumimoji="0" lang="en-US" b="0" i="0" u="none" strike="noStrike" cap="none" normalizeH="0" baseline="0" dirty="0" err="1" smtClean="0">
                <a:ln>
                  <a:noFill/>
                </a:ln>
                <a:solidFill>
                  <a:srgbClr val="3A3A3A"/>
                </a:solidFill>
                <a:effectLst/>
                <a:latin typeface="Verdana" pitchFamily="34" charset="0"/>
                <a:ea typeface="Times New Roman" pitchFamily="18" charset="0"/>
                <a:cs typeface="Times New Roman" pitchFamily="18" charset="0"/>
              </a:rPr>
              <a:t>loss.Aging</a:t>
            </a:r>
            <a:r>
              <a:rPr kumimoji="0" lang="en-US" b="0"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 brings decline in numbers of muscles resulting in reduced muscle mass.</a:t>
            </a:r>
          </a:p>
          <a:p>
            <a:pPr marL="0" lvl="0" indent="0" algn="just" eaLnBrk="0" fontAlgn="base" hangingPunct="0">
              <a:spcBef>
                <a:spcPct val="0"/>
              </a:spcBef>
              <a:spcAft>
                <a:spcPct val="0"/>
              </a:spcAft>
              <a:buNone/>
              <a:tabLst>
                <a:tab pos="457200" algn="l"/>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lvl="0" indent="0" algn="just" eaLnBrk="0" fontAlgn="base" hangingPunct="0">
              <a:spcBef>
                <a:spcPct val="0"/>
              </a:spcBef>
              <a:spcAft>
                <a:spcPct val="0"/>
              </a:spcAft>
              <a:buFontTx/>
              <a:buChar char="•"/>
              <a:tabLst>
                <a:tab pos="457200" algn="l"/>
              </a:tabLst>
            </a:pPr>
            <a:r>
              <a:rPr kumimoji="0" lang="en-US" b="0" i="0" u="none" strike="noStrike" cap="none" normalizeH="0" baseline="0" dirty="0" smtClean="0">
                <a:ln>
                  <a:noFill/>
                </a:ln>
                <a:solidFill>
                  <a:srgbClr val="3A3A3A"/>
                </a:solidFill>
                <a:effectLst/>
                <a:latin typeface="Verdana" pitchFamily="34" charset="0"/>
                <a:ea typeface="Times New Roman" pitchFamily="18" charset="0"/>
                <a:cs typeface="Times New Roman" pitchFamily="18" charset="0"/>
              </a:rPr>
              <a:t>The muscle strength also reduces especially due to lack of exercise.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TotalTime>
  <Words>1544</Words>
  <Application>Microsoft Office PowerPoint</Application>
  <PresentationFormat>On-screen Show (4:3)</PresentationFormat>
  <Paragraphs>141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Psychological Aspects of Ageing and Illness</vt:lpstr>
      <vt:lpstr>The Normal Aging Process </vt:lpstr>
      <vt:lpstr>BIOLOGICAL ASPECT OF AGING </vt:lpstr>
      <vt:lpstr>SENSORY CHANGES </vt:lpstr>
      <vt:lpstr>Slide 5</vt:lpstr>
      <vt:lpstr>Slide 6</vt:lpstr>
      <vt:lpstr>CARDIOVASCULAR SYSTEM </vt:lpstr>
      <vt:lpstr>RESPIRATORY SYSTEM  </vt:lpstr>
      <vt:lpstr>MUSCULOSKELETAL SYSTEM </vt:lpstr>
      <vt:lpstr>URINARY SYSTEM </vt:lpstr>
      <vt:lpstr>GASTROINTESTINAL SYSTEM </vt:lpstr>
      <vt:lpstr>REPRODUCTIVE SYSTEM </vt:lpstr>
      <vt:lpstr>PSYCHOLOGICAL ASPECTS OF AGING </vt:lpstr>
      <vt:lpstr>Intellectual functioning </vt:lpstr>
      <vt:lpstr>Learning ability </vt:lpstr>
      <vt:lpstr>Adaptation to the tasks of ageing </vt:lpstr>
      <vt:lpstr>Slide 17</vt:lpstr>
      <vt:lpstr>SOCIOCULTURAL ASPECTS OF AGING </vt:lpstr>
      <vt:lpstr>SEXUAL ASPECTS  OF AGEING </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Psychological Aspects of Ageing and Illness</dc:title>
  <dc:creator>DR PIUS AKIVAGA KIGAMWA</dc:creator>
  <cp:lastModifiedBy>DR PIUS AKIVAGA KIGAMWA</cp:lastModifiedBy>
  <cp:revision>11</cp:revision>
  <dcterms:created xsi:type="dcterms:W3CDTF">2010-07-10T18:42:55Z</dcterms:created>
  <dcterms:modified xsi:type="dcterms:W3CDTF">2010-07-10T20:23:46Z</dcterms:modified>
</cp:coreProperties>
</file>