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6" r:id="rId2"/>
    <p:sldId id="287" r:id="rId3"/>
    <p:sldId id="288" r:id="rId4"/>
    <p:sldId id="289" r:id="rId5"/>
    <p:sldId id="259" r:id="rId6"/>
    <p:sldId id="260" r:id="rId7"/>
    <p:sldId id="261" r:id="rId8"/>
    <p:sldId id="264" r:id="rId9"/>
    <p:sldId id="265" r:id="rId10"/>
    <p:sldId id="290" r:id="rId11"/>
    <p:sldId id="291" r:id="rId12"/>
    <p:sldId id="267" r:id="rId13"/>
    <p:sldId id="292" r:id="rId14"/>
    <p:sldId id="293" r:id="rId15"/>
    <p:sldId id="294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DBB050-FEE5-4843-8079-8562DE4C074F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EC21F-8A3D-427B-9322-60A7E0F6A334}">
      <dgm:prSet phldrT="[Text]"/>
      <dgm:spPr/>
      <dgm:t>
        <a:bodyPr/>
        <a:lstStyle/>
        <a:p>
          <a:r>
            <a:rPr lang="en-US" dirty="0" smtClean="0"/>
            <a:t>DOPAMINE HYPOTHESIS</a:t>
          </a:r>
          <a:endParaRPr lang="en-US" dirty="0"/>
        </a:p>
      </dgm:t>
    </dgm:pt>
    <dgm:pt modelId="{E481682A-F944-4D70-94F5-FEA41D1974D7}" type="parTrans" cxnId="{843CF5CA-979B-473B-BD1D-7609872F863C}">
      <dgm:prSet/>
      <dgm:spPr/>
      <dgm:t>
        <a:bodyPr/>
        <a:lstStyle/>
        <a:p>
          <a:endParaRPr lang="en-US"/>
        </a:p>
      </dgm:t>
    </dgm:pt>
    <dgm:pt modelId="{D67A7F9E-60A0-4D6C-8DAC-28E485C7F714}" type="sibTrans" cxnId="{843CF5CA-979B-473B-BD1D-7609872F863C}">
      <dgm:prSet/>
      <dgm:spPr/>
      <dgm:t>
        <a:bodyPr/>
        <a:lstStyle/>
        <a:p>
          <a:endParaRPr lang="en-US"/>
        </a:p>
      </dgm:t>
    </dgm:pt>
    <dgm:pt modelId="{FD9E1284-CF46-402D-AD4A-EA59EAED0646}">
      <dgm:prSet phldrT="[Text]" phldr="1"/>
      <dgm:spPr/>
      <dgm:t>
        <a:bodyPr/>
        <a:lstStyle/>
        <a:p>
          <a:endParaRPr lang="en-US"/>
        </a:p>
      </dgm:t>
    </dgm:pt>
    <dgm:pt modelId="{DAD3B650-FFC8-4340-B94F-AA083732E0F1}" type="parTrans" cxnId="{1CAF0522-BD0C-42AD-923D-3B0DF5F09841}">
      <dgm:prSet/>
      <dgm:spPr/>
      <dgm:t>
        <a:bodyPr/>
        <a:lstStyle/>
        <a:p>
          <a:endParaRPr lang="en-US"/>
        </a:p>
      </dgm:t>
    </dgm:pt>
    <dgm:pt modelId="{01A334B5-8DDB-4880-A105-01E1FA69CE84}" type="sibTrans" cxnId="{1CAF0522-BD0C-42AD-923D-3B0DF5F09841}">
      <dgm:prSet/>
      <dgm:spPr/>
      <dgm:t>
        <a:bodyPr/>
        <a:lstStyle/>
        <a:p>
          <a:endParaRPr lang="en-US"/>
        </a:p>
      </dgm:t>
    </dgm:pt>
    <dgm:pt modelId="{376D2B73-F3B7-41EC-9E1C-BF9F2A951DB5}">
      <dgm:prSet phldrT="[Text]"/>
      <dgm:spPr/>
      <dgm:t>
        <a:bodyPr/>
        <a:lstStyle/>
        <a:p>
          <a:r>
            <a:rPr lang="en-US" dirty="0" smtClean="0"/>
            <a:t>PSYCHOGENIC EFFECTS OF AMPHETAMINES</a:t>
          </a:r>
          <a:endParaRPr lang="en-US" dirty="0"/>
        </a:p>
      </dgm:t>
    </dgm:pt>
    <dgm:pt modelId="{F0978AE3-FA4B-45E8-8928-7AE2D42C1897}" type="parTrans" cxnId="{92E196E9-C2D5-44B7-AD11-541AC1459221}">
      <dgm:prSet/>
      <dgm:spPr/>
      <dgm:t>
        <a:bodyPr/>
        <a:lstStyle/>
        <a:p>
          <a:endParaRPr lang="en-US"/>
        </a:p>
      </dgm:t>
    </dgm:pt>
    <dgm:pt modelId="{938FB729-9A59-41E4-A32C-BE59722605B3}" type="sibTrans" cxnId="{92E196E9-C2D5-44B7-AD11-541AC1459221}">
      <dgm:prSet/>
      <dgm:spPr/>
      <dgm:t>
        <a:bodyPr/>
        <a:lstStyle/>
        <a:p>
          <a:endParaRPr lang="en-US"/>
        </a:p>
      </dgm:t>
    </dgm:pt>
    <dgm:pt modelId="{CCB4BC00-D92E-4101-8667-6F6AC7F2CCA1}">
      <dgm:prSet phldrT="[Text]" phldr="1"/>
      <dgm:spPr/>
      <dgm:t>
        <a:bodyPr/>
        <a:lstStyle/>
        <a:p>
          <a:endParaRPr lang="en-US"/>
        </a:p>
      </dgm:t>
    </dgm:pt>
    <dgm:pt modelId="{CCB6C6FE-8656-43F9-B9F5-8780A06611EC}" type="parTrans" cxnId="{30BF858F-EB77-4F8E-9116-69DA62C583EC}">
      <dgm:prSet/>
      <dgm:spPr/>
      <dgm:t>
        <a:bodyPr/>
        <a:lstStyle/>
        <a:p>
          <a:endParaRPr lang="en-US"/>
        </a:p>
      </dgm:t>
    </dgm:pt>
    <dgm:pt modelId="{F61704DF-4186-4EB0-8A65-DE22BA663965}" type="sibTrans" cxnId="{30BF858F-EB77-4F8E-9116-69DA62C583EC}">
      <dgm:prSet/>
      <dgm:spPr/>
      <dgm:t>
        <a:bodyPr/>
        <a:lstStyle/>
        <a:p>
          <a:endParaRPr lang="en-US"/>
        </a:p>
      </dgm:t>
    </dgm:pt>
    <dgm:pt modelId="{D8F59067-40FE-4718-87F1-13E2FFA33AC3}">
      <dgm:prSet phldrT="[Text]"/>
      <dgm:spPr/>
      <dgm:t>
        <a:bodyPr/>
        <a:lstStyle/>
        <a:p>
          <a:r>
            <a:rPr lang="en-US" dirty="0" smtClean="0"/>
            <a:t>CORRELATION BETWEEN CLINICAL POTENCY AND D2 RECEPTORS</a:t>
          </a:r>
          <a:endParaRPr lang="en-US" dirty="0"/>
        </a:p>
      </dgm:t>
    </dgm:pt>
    <dgm:pt modelId="{689F6022-0E7F-4442-AE5E-E3DAA73F433F}" type="parTrans" cxnId="{09C4E9A4-531D-4DDF-A5D3-DDEF69C0E06B}">
      <dgm:prSet/>
      <dgm:spPr/>
      <dgm:t>
        <a:bodyPr/>
        <a:lstStyle/>
        <a:p>
          <a:endParaRPr lang="en-US"/>
        </a:p>
      </dgm:t>
    </dgm:pt>
    <dgm:pt modelId="{341CEA05-99B5-475C-9C40-B1C9BC5C0CF4}" type="sibTrans" cxnId="{09C4E9A4-531D-4DDF-A5D3-DDEF69C0E06B}">
      <dgm:prSet/>
      <dgm:spPr/>
      <dgm:t>
        <a:bodyPr/>
        <a:lstStyle/>
        <a:p>
          <a:endParaRPr lang="en-US"/>
        </a:p>
      </dgm:t>
    </dgm:pt>
    <dgm:pt modelId="{BB84B2F4-C494-4A77-9A6E-82D93E597A47}">
      <dgm:prSet phldrT="[Text]" phldr="1"/>
      <dgm:spPr/>
      <dgm:t>
        <a:bodyPr/>
        <a:lstStyle/>
        <a:p>
          <a:endParaRPr lang="en-US"/>
        </a:p>
      </dgm:t>
    </dgm:pt>
    <dgm:pt modelId="{424CF602-229A-4D3A-B2E0-79299B1B4BA0}" type="parTrans" cxnId="{D8C21C43-C4E5-436D-9EED-18BD645D5D2C}">
      <dgm:prSet/>
      <dgm:spPr/>
      <dgm:t>
        <a:bodyPr/>
        <a:lstStyle/>
        <a:p>
          <a:endParaRPr lang="en-US"/>
        </a:p>
      </dgm:t>
    </dgm:pt>
    <dgm:pt modelId="{184F8B26-3F0C-4479-9437-B0FEB4BBB814}" type="sibTrans" cxnId="{D8C21C43-C4E5-436D-9EED-18BD645D5D2C}">
      <dgm:prSet/>
      <dgm:spPr/>
      <dgm:t>
        <a:bodyPr/>
        <a:lstStyle/>
        <a:p>
          <a:endParaRPr lang="en-US"/>
        </a:p>
      </dgm:t>
    </dgm:pt>
    <dgm:pt modelId="{7CA4E8CF-2CE2-45D9-B6CB-F0B4BE3B5BCE}" type="pres">
      <dgm:prSet presAssocID="{0CDBB050-FEE5-4843-8079-8562DE4C074F}" presName="rootnode" presStyleCnt="0">
        <dgm:presLayoutVars>
          <dgm:chMax/>
          <dgm:chPref/>
          <dgm:dir/>
          <dgm:animLvl val="lvl"/>
        </dgm:presLayoutVars>
      </dgm:prSet>
      <dgm:spPr/>
    </dgm:pt>
    <dgm:pt modelId="{A70EA8A5-9C78-463D-9430-677F277440B8}" type="pres">
      <dgm:prSet presAssocID="{116EC21F-8A3D-427B-9322-60A7E0F6A334}" presName="composite" presStyleCnt="0"/>
      <dgm:spPr/>
    </dgm:pt>
    <dgm:pt modelId="{9C7994E9-7853-4C02-8C8A-87DF724700C1}" type="pres">
      <dgm:prSet presAssocID="{116EC21F-8A3D-427B-9322-60A7E0F6A334}" presName="bentUpArrow1" presStyleLbl="alignImgPlace1" presStyleIdx="0" presStyleCnt="2"/>
      <dgm:spPr/>
    </dgm:pt>
    <dgm:pt modelId="{EF50DBDE-BCA0-49FE-9865-41A563F88E3E}" type="pres">
      <dgm:prSet presAssocID="{116EC21F-8A3D-427B-9322-60A7E0F6A334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91830-243B-42A9-A3E8-95107961D32A}" type="pres">
      <dgm:prSet presAssocID="{116EC21F-8A3D-427B-9322-60A7E0F6A334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DC89D88A-24AA-48AD-8A9A-C240CCFBB7A2}" type="pres">
      <dgm:prSet presAssocID="{D67A7F9E-60A0-4D6C-8DAC-28E485C7F714}" presName="sibTrans" presStyleCnt="0"/>
      <dgm:spPr/>
    </dgm:pt>
    <dgm:pt modelId="{6721AAD1-5265-4357-978D-D62708D0D8C9}" type="pres">
      <dgm:prSet presAssocID="{376D2B73-F3B7-41EC-9E1C-BF9F2A951DB5}" presName="composite" presStyleCnt="0"/>
      <dgm:spPr/>
    </dgm:pt>
    <dgm:pt modelId="{007C7D22-A589-4116-BCD8-50AEF92FFF69}" type="pres">
      <dgm:prSet presAssocID="{376D2B73-F3B7-41EC-9E1C-BF9F2A951DB5}" presName="bentUpArrow1" presStyleLbl="alignImgPlace1" presStyleIdx="1" presStyleCnt="2"/>
      <dgm:spPr/>
    </dgm:pt>
    <dgm:pt modelId="{E12F44E8-1739-47EB-B342-8491014F20F2}" type="pres">
      <dgm:prSet presAssocID="{376D2B73-F3B7-41EC-9E1C-BF9F2A951DB5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3984F28B-08E3-422B-8E6D-B6EB5AD81E07}" type="pres">
      <dgm:prSet presAssocID="{376D2B73-F3B7-41EC-9E1C-BF9F2A951DB5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E92BA6F-62DA-433B-B668-9EF002F4A9BF}" type="pres">
      <dgm:prSet presAssocID="{938FB729-9A59-41E4-A32C-BE59722605B3}" presName="sibTrans" presStyleCnt="0"/>
      <dgm:spPr/>
    </dgm:pt>
    <dgm:pt modelId="{B1E7CCD8-9A4D-44AC-8D8F-0A9EDDC55D88}" type="pres">
      <dgm:prSet presAssocID="{D8F59067-40FE-4718-87F1-13E2FFA33AC3}" presName="composite" presStyleCnt="0"/>
      <dgm:spPr/>
    </dgm:pt>
    <dgm:pt modelId="{26C387A2-F77F-4F71-A72B-F8BBAD3A1492}" type="pres">
      <dgm:prSet presAssocID="{D8F59067-40FE-4718-87F1-13E2FFA33AC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98B11C59-78E6-4697-870C-C9D732DCF8C3}" type="pres">
      <dgm:prSet presAssocID="{D8F59067-40FE-4718-87F1-13E2FFA33AC3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B4BBD79-B35C-4499-94EA-27E32BE1BBB8}" type="presOf" srcId="{0CDBB050-FEE5-4843-8079-8562DE4C074F}" destId="{7CA4E8CF-2CE2-45D9-B6CB-F0B4BE3B5BCE}" srcOrd="0" destOrd="0" presId="urn:microsoft.com/office/officeart/2005/8/layout/StepDownProcess"/>
    <dgm:cxn modelId="{F26FB5E0-864A-4290-8712-54AEFA3ACC65}" type="presOf" srcId="{BB84B2F4-C494-4A77-9A6E-82D93E597A47}" destId="{98B11C59-78E6-4697-870C-C9D732DCF8C3}" srcOrd="0" destOrd="0" presId="urn:microsoft.com/office/officeart/2005/8/layout/StepDownProcess"/>
    <dgm:cxn modelId="{D8C21C43-C4E5-436D-9EED-18BD645D5D2C}" srcId="{D8F59067-40FE-4718-87F1-13E2FFA33AC3}" destId="{BB84B2F4-C494-4A77-9A6E-82D93E597A47}" srcOrd="0" destOrd="0" parTransId="{424CF602-229A-4D3A-B2E0-79299B1B4BA0}" sibTransId="{184F8B26-3F0C-4479-9437-B0FEB4BBB814}"/>
    <dgm:cxn modelId="{92E196E9-C2D5-44B7-AD11-541AC1459221}" srcId="{0CDBB050-FEE5-4843-8079-8562DE4C074F}" destId="{376D2B73-F3B7-41EC-9E1C-BF9F2A951DB5}" srcOrd="1" destOrd="0" parTransId="{F0978AE3-FA4B-45E8-8928-7AE2D42C1897}" sibTransId="{938FB729-9A59-41E4-A32C-BE59722605B3}"/>
    <dgm:cxn modelId="{843CF5CA-979B-473B-BD1D-7609872F863C}" srcId="{0CDBB050-FEE5-4843-8079-8562DE4C074F}" destId="{116EC21F-8A3D-427B-9322-60A7E0F6A334}" srcOrd="0" destOrd="0" parTransId="{E481682A-F944-4D70-94F5-FEA41D1974D7}" sibTransId="{D67A7F9E-60A0-4D6C-8DAC-28E485C7F714}"/>
    <dgm:cxn modelId="{2AC311D4-7584-43E7-BB80-C4B32158C2E7}" type="presOf" srcId="{116EC21F-8A3D-427B-9322-60A7E0F6A334}" destId="{EF50DBDE-BCA0-49FE-9865-41A563F88E3E}" srcOrd="0" destOrd="0" presId="urn:microsoft.com/office/officeart/2005/8/layout/StepDownProcess"/>
    <dgm:cxn modelId="{690E9D2C-FAF0-414E-B279-DB8CDC34051D}" type="presOf" srcId="{376D2B73-F3B7-41EC-9E1C-BF9F2A951DB5}" destId="{E12F44E8-1739-47EB-B342-8491014F20F2}" srcOrd="0" destOrd="0" presId="urn:microsoft.com/office/officeart/2005/8/layout/StepDownProcess"/>
    <dgm:cxn modelId="{09C4E9A4-531D-4DDF-A5D3-DDEF69C0E06B}" srcId="{0CDBB050-FEE5-4843-8079-8562DE4C074F}" destId="{D8F59067-40FE-4718-87F1-13E2FFA33AC3}" srcOrd="2" destOrd="0" parTransId="{689F6022-0E7F-4442-AE5E-E3DAA73F433F}" sibTransId="{341CEA05-99B5-475C-9C40-B1C9BC5C0CF4}"/>
    <dgm:cxn modelId="{3D457A31-CAB3-4F4F-890C-6B4EA73B7E94}" type="presOf" srcId="{D8F59067-40FE-4718-87F1-13E2FFA33AC3}" destId="{26C387A2-F77F-4F71-A72B-F8BBAD3A1492}" srcOrd="0" destOrd="0" presId="urn:microsoft.com/office/officeart/2005/8/layout/StepDownProcess"/>
    <dgm:cxn modelId="{84006321-5A81-4904-95C0-A5061ED49740}" type="presOf" srcId="{FD9E1284-CF46-402D-AD4A-EA59EAED0646}" destId="{BD491830-243B-42A9-A3E8-95107961D32A}" srcOrd="0" destOrd="0" presId="urn:microsoft.com/office/officeart/2005/8/layout/StepDownProcess"/>
    <dgm:cxn modelId="{1CAF0522-BD0C-42AD-923D-3B0DF5F09841}" srcId="{116EC21F-8A3D-427B-9322-60A7E0F6A334}" destId="{FD9E1284-CF46-402D-AD4A-EA59EAED0646}" srcOrd="0" destOrd="0" parTransId="{DAD3B650-FFC8-4340-B94F-AA083732E0F1}" sibTransId="{01A334B5-8DDB-4880-A105-01E1FA69CE84}"/>
    <dgm:cxn modelId="{B29AAF6E-EFFB-4A1D-8B88-6A0D93880C94}" type="presOf" srcId="{CCB4BC00-D92E-4101-8667-6F6AC7F2CCA1}" destId="{3984F28B-08E3-422B-8E6D-B6EB5AD81E07}" srcOrd="0" destOrd="0" presId="urn:microsoft.com/office/officeart/2005/8/layout/StepDownProcess"/>
    <dgm:cxn modelId="{30BF858F-EB77-4F8E-9116-69DA62C583EC}" srcId="{376D2B73-F3B7-41EC-9E1C-BF9F2A951DB5}" destId="{CCB4BC00-D92E-4101-8667-6F6AC7F2CCA1}" srcOrd="0" destOrd="0" parTransId="{CCB6C6FE-8656-43F9-B9F5-8780A06611EC}" sibTransId="{F61704DF-4186-4EB0-8A65-DE22BA663965}"/>
    <dgm:cxn modelId="{B148F910-99F8-407C-A431-A4A046A008E5}" type="presParOf" srcId="{7CA4E8CF-2CE2-45D9-B6CB-F0B4BE3B5BCE}" destId="{A70EA8A5-9C78-463D-9430-677F277440B8}" srcOrd="0" destOrd="0" presId="urn:microsoft.com/office/officeart/2005/8/layout/StepDownProcess"/>
    <dgm:cxn modelId="{B9DD2AF9-7342-4837-B3E0-43C3551EA920}" type="presParOf" srcId="{A70EA8A5-9C78-463D-9430-677F277440B8}" destId="{9C7994E9-7853-4C02-8C8A-87DF724700C1}" srcOrd="0" destOrd="0" presId="urn:microsoft.com/office/officeart/2005/8/layout/StepDownProcess"/>
    <dgm:cxn modelId="{ED720EE3-5613-4B8B-B7E5-E95B846647A8}" type="presParOf" srcId="{A70EA8A5-9C78-463D-9430-677F277440B8}" destId="{EF50DBDE-BCA0-49FE-9865-41A563F88E3E}" srcOrd="1" destOrd="0" presId="urn:microsoft.com/office/officeart/2005/8/layout/StepDownProcess"/>
    <dgm:cxn modelId="{9B5AFE65-0FC8-4519-9E00-E301828F5524}" type="presParOf" srcId="{A70EA8A5-9C78-463D-9430-677F277440B8}" destId="{BD491830-243B-42A9-A3E8-95107961D32A}" srcOrd="2" destOrd="0" presId="urn:microsoft.com/office/officeart/2005/8/layout/StepDownProcess"/>
    <dgm:cxn modelId="{670A5AFD-BD71-4AB5-809A-43B16A9D2235}" type="presParOf" srcId="{7CA4E8CF-2CE2-45D9-B6CB-F0B4BE3B5BCE}" destId="{DC89D88A-24AA-48AD-8A9A-C240CCFBB7A2}" srcOrd="1" destOrd="0" presId="urn:microsoft.com/office/officeart/2005/8/layout/StepDownProcess"/>
    <dgm:cxn modelId="{2BE89245-B7DE-4AD2-84B3-5B0E9D17C09E}" type="presParOf" srcId="{7CA4E8CF-2CE2-45D9-B6CB-F0B4BE3B5BCE}" destId="{6721AAD1-5265-4357-978D-D62708D0D8C9}" srcOrd="2" destOrd="0" presId="urn:microsoft.com/office/officeart/2005/8/layout/StepDownProcess"/>
    <dgm:cxn modelId="{0681DD2A-A51D-4557-A720-0E18BB48CBA3}" type="presParOf" srcId="{6721AAD1-5265-4357-978D-D62708D0D8C9}" destId="{007C7D22-A589-4116-BCD8-50AEF92FFF69}" srcOrd="0" destOrd="0" presId="urn:microsoft.com/office/officeart/2005/8/layout/StepDownProcess"/>
    <dgm:cxn modelId="{DC862840-377E-4372-B2EA-6C25CC77B3BD}" type="presParOf" srcId="{6721AAD1-5265-4357-978D-D62708D0D8C9}" destId="{E12F44E8-1739-47EB-B342-8491014F20F2}" srcOrd="1" destOrd="0" presId="urn:microsoft.com/office/officeart/2005/8/layout/StepDownProcess"/>
    <dgm:cxn modelId="{F826AE15-68B3-4CB7-9367-48F354C6159E}" type="presParOf" srcId="{6721AAD1-5265-4357-978D-D62708D0D8C9}" destId="{3984F28B-08E3-422B-8E6D-B6EB5AD81E07}" srcOrd="2" destOrd="0" presId="urn:microsoft.com/office/officeart/2005/8/layout/StepDownProcess"/>
    <dgm:cxn modelId="{C72A9115-37AC-416D-A9CD-9CF9353246B4}" type="presParOf" srcId="{7CA4E8CF-2CE2-45D9-B6CB-F0B4BE3B5BCE}" destId="{5E92BA6F-62DA-433B-B668-9EF002F4A9BF}" srcOrd="3" destOrd="0" presId="urn:microsoft.com/office/officeart/2005/8/layout/StepDownProcess"/>
    <dgm:cxn modelId="{6C802A6D-2324-4806-BAB5-5078BF75C49E}" type="presParOf" srcId="{7CA4E8CF-2CE2-45D9-B6CB-F0B4BE3B5BCE}" destId="{B1E7CCD8-9A4D-44AC-8D8F-0A9EDDC55D88}" srcOrd="4" destOrd="0" presId="urn:microsoft.com/office/officeart/2005/8/layout/StepDownProcess"/>
    <dgm:cxn modelId="{A6CC978B-D70D-468E-87FF-D47E41F42010}" type="presParOf" srcId="{B1E7CCD8-9A4D-44AC-8D8F-0A9EDDC55D88}" destId="{26C387A2-F77F-4F71-A72B-F8BBAD3A1492}" srcOrd="0" destOrd="0" presId="urn:microsoft.com/office/officeart/2005/8/layout/StepDownProcess"/>
    <dgm:cxn modelId="{D91FE498-3DAC-43D8-A7A3-6A6DFAD02EC2}" type="presParOf" srcId="{B1E7CCD8-9A4D-44AC-8D8F-0A9EDDC55D88}" destId="{98B11C59-78E6-4697-870C-C9D732DCF8C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6EA3D4-0780-3845-A84A-DD3D27E620FB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896C9A-9018-FE45-8FF4-115C59B2AAE4}">
      <dgm:prSet phldrT="[Text]" custT="1"/>
      <dgm:spPr/>
      <dgm:t>
        <a:bodyPr/>
        <a:lstStyle/>
        <a:p>
          <a:r>
            <a:rPr lang="en-US" sz="2000" dirty="0" smtClean="0"/>
            <a:t>Dopamine</a:t>
          </a:r>
          <a:r>
            <a:rPr lang="en-US" sz="2000" baseline="0" dirty="0" smtClean="0"/>
            <a:t> hypothesis</a:t>
          </a:r>
          <a:endParaRPr lang="en-US" sz="2000" dirty="0"/>
        </a:p>
      </dgm:t>
    </dgm:pt>
    <dgm:pt modelId="{4F91A86A-AED7-AD4E-BA29-499853BF6750}" type="parTrans" cxnId="{D09D6569-321C-3D44-8C33-218C9F961473}">
      <dgm:prSet/>
      <dgm:spPr/>
      <dgm:t>
        <a:bodyPr/>
        <a:lstStyle/>
        <a:p>
          <a:endParaRPr lang="en-US"/>
        </a:p>
      </dgm:t>
    </dgm:pt>
    <dgm:pt modelId="{0A772ABD-E3F8-1549-AF4A-52FD4E247B5B}" type="sibTrans" cxnId="{D09D6569-321C-3D44-8C33-218C9F961473}">
      <dgm:prSet/>
      <dgm:spPr/>
      <dgm:t>
        <a:bodyPr/>
        <a:lstStyle/>
        <a:p>
          <a:endParaRPr lang="en-US"/>
        </a:p>
      </dgm:t>
    </dgm:pt>
    <dgm:pt modelId="{F9114C41-BB62-924C-A153-387280F91A25}">
      <dgm:prSet phldrT="[Text]" custT="1"/>
      <dgm:spPr/>
      <dgm:t>
        <a:bodyPr/>
        <a:lstStyle/>
        <a:p>
          <a:endParaRPr lang="en-US" sz="2000" dirty="0"/>
        </a:p>
      </dgm:t>
    </dgm:pt>
    <dgm:pt modelId="{6BED411B-8181-5D41-8100-8C27B0556DEF}" type="parTrans" cxnId="{1F881AF5-FD13-7940-9A9B-518D97D79BC8}">
      <dgm:prSet/>
      <dgm:spPr/>
      <dgm:t>
        <a:bodyPr/>
        <a:lstStyle/>
        <a:p>
          <a:endParaRPr lang="en-US"/>
        </a:p>
      </dgm:t>
    </dgm:pt>
    <dgm:pt modelId="{235A5217-59B7-CF4E-9432-0C69A56E288C}" type="sibTrans" cxnId="{1F881AF5-FD13-7940-9A9B-518D97D79BC8}">
      <dgm:prSet/>
      <dgm:spPr/>
      <dgm:t>
        <a:bodyPr/>
        <a:lstStyle/>
        <a:p>
          <a:endParaRPr lang="en-US"/>
        </a:p>
      </dgm:t>
    </dgm:pt>
    <dgm:pt modelId="{71FE3E1F-A782-FA4F-80B4-5466728EB310}">
      <dgm:prSet phldrT="[Text]" custT="1"/>
      <dgm:spPr/>
      <dgm:t>
        <a:bodyPr/>
        <a:lstStyle/>
        <a:p>
          <a:r>
            <a:rPr lang="en-US" sz="2000" dirty="0" err="1" smtClean="0"/>
            <a:t>Psychogeneic</a:t>
          </a:r>
          <a:r>
            <a:rPr lang="en-US" sz="2000" dirty="0" smtClean="0"/>
            <a:t> effects of amphetamines</a:t>
          </a:r>
          <a:endParaRPr lang="en-US" sz="2000" dirty="0"/>
        </a:p>
      </dgm:t>
    </dgm:pt>
    <dgm:pt modelId="{CCC4A7BA-881C-254F-8257-60D86DDAD94B}" type="parTrans" cxnId="{077BD239-D035-9545-B001-5D027E50FB60}">
      <dgm:prSet/>
      <dgm:spPr/>
      <dgm:t>
        <a:bodyPr/>
        <a:lstStyle/>
        <a:p>
          <a:endParaRPr lang="en-US"/>
        </a:p>
      </dgm:t>
    </dgm:pt>
    <dgm:pt modelId="{1330B6F3-26B7-9F4F-A267-84DA0C90D35F}" type="sibTrans" cxnId="{077BD239-D035-9545-B001-5D027E50FB60}">
      <dgm:prSet/>
      <dgm:spPr/>
      <dgm:t>
        <a:bodyPr/>
        <a:lstStyle/>
        <a:p>
          <a:endParaRPr lang="en-US"/>
        </a:p>
      </dgm:t>
    </dgm:pt>
    <dgm:pt modelId="{FA486A51-14B3-4442-B042-D654C77EFFFD}">
      <dgm:prSet phldrT="[Text]" custT="1"/>
      <dgm:spPr/>
      <dgm:t>
        <a:bodyPr/>
        <a:lstStyle/>
        <a:p>
          <a:r>
            <a:rPr lang="en-US" sz="2000" dirty="0" smtClean="0"/>
            <a:t>Correlation between clinical potency and D2</a:t>
          </a:r>
          <a:endParaRPr lang="en-US" sz="2000" dirty="0"/>
        </a:p>
      </dgm:t>
    </dgm:pt>
    <dgm:pt modelId="{D4CBA844-ADC6-294A-82F9-4234E60729AC}" type="parTrans" cxnId="{85EA60A9-DD1F-014D-8D76-920F7C2D2014}">
      <dgm:prSet/>
      <dgm:spPr/>
      <dgm:t>
        <a:bodyPr/>
        <a:lstStyle/>
        <a:p>
          <a:endParaRPr lang="en-US"/>
        </a:p>
      </dgm:t>
    </dgm:pt>
    <dgm:pt modelId="{3844E206-3E77-F544-A708-65B5CD16D4D3}" type="sibTrans" cxnId="{85EA60A9-DD1F-014D-8D76-920F7C2D2014}">
      <dgm:prSet/>
      <dgm:spPr/>
      <dgm:t>
        <a:bodyPr/>
        <a:lstStyle/>
        <a:p>
          <a:endParaRPr lang="en-US"/>
        </a:p>
      </dgm:t>
    </dgm:pt>
    <dgm:pt modelId="{4061827E-C837-CD4A-B307-9EFF75A8DBD6}">
      <dgm:prSet custT="1"/>
      <dgm:spPr/>
      <dgm:t>
        <a:bodyPr/>
        <a:lstStyle/>
        <a:p>
          <a:r>
            <a:rPr lang="en-US" sz="2000" dirty="0" smtClean="0"/>
            <a:t>Some earlier studies demonstrating increased D2 in post-mortem studies</a:t>
          </a:r>
          <a:endParaRPr lang="en-US" sz="2000" dirty="0"/>
        </a:p>
      </dgm:t>
    </dgm:pt>
    <dgm:pt modelId="{B61AADC8-C5AD-E54E-820F-449D03CC6E64}" type="parTrans" cxnId="{623CEA5F-AF59-7241-BEFE-2A5687EDFE9A}">
      <dgm:prSet/>
      <dgm:spPr/>
      <dgm:t>
        <a:bodyPr/>
        <a:lstStyle/>
        <a:p>
          <a:endParaRPr lang="en-US"/>
        </a:p>
      </dgm:t>
    </dgm:pt>
    <dgm:pt modelId="{4029B127-F616-E240-B9F3-D9CED1E5CFD7}" type="sibTrans" cxnId="{623CEA5F-AF59-7241-BEFE-2A5687EDFE9A}">
      <dgm:prSet/>
      <dgm:spPr/>
      <dgm:t>
        <a:bodyPr/>
        <a:lstStyle/>
        <a:p>
          <a:endParaRPr lang="en-US"/>
        </a:p>
      </dgm:t>
    </dgm:pt>
    <dgm:pt modelId="{6D07DD44-3460-3A45-A270-FAB5C7DF99DB}">
      <dgm:prSet custT="1"/>
      <dgm:spPr/>
      <dgm:t>
        <a:bodyPr/>
        <a:lstStyle/>
        <a:p>
          <a:r>
            <a:rPr lang="en-US" sz="2000" dirty="0" smtClean="0"/>
            <a:t>Dopamine receptors </a:t>
          </a:r>
          <a:endParaRPr lang="en-US" sz="2000" dirty="0"/>
        </a:p>
      </dgm:t>
    </dgm:pt>
    <dgm:pt modelId="{628699FA-5B54-2143-AE1D-459B0998880C}" type="parTrans" cxnId="{85104B8E-DED2-AF42-BECF-ACF33DDD9E90}">
      <dgm:prSet/>
      <dgm:spPr/>
      <dgm:t>
        <a:bodyPr/>
        <a:lstStyle/>
        <a:p>
          <a:endParaRPr lang="en-US"/>
        </a:p>
      </dgm:t>
    </dgm:pt>
    <dgm:pt modelId="{50713359-E8BC-E044-8F79-56146CBF5BCC}" type="sibTrans" cxnId="{85104B8E-DED2-AF42-BECF-ACF33DDD9E90}">
      <dgm:prSet/>
      <dgm:spPr/>
      <dgm:t>
        <a:bodyPr/>
        <a:lstStyle/>
        <a:p>
          <a:endParaRPr lang="en-US"/>
        </a:p>
      </dgm:t>
    </dgm:pt>
    <dgm:pt modelId="{8E4FD66E-FD3C-9C4D-BC97-1200FC74CD2A}" type="pres">
      <dgm:prSet presAssocID="{756EA3D4-0780-3845-A84A-DD3D27E620F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9FAB6FC-EF29-124F-BE32-8E6AC4E32576}" type="pres">
      <dgm:prSet presAssocID="{56896C9A-9018-FE45-8FF4-115C59B2AAE4}" presName="composite" presStyleCnt="0"/>
      <dgm:spPr/>
    </dgm:pt>
    <dgm:pt modelId="{A1FEA74E-D115-9A47-B7B4-7F0EE6C7EE6B}" type="pres">
      <dgm:prSet presAssocID="{56896C9A-9018-FE45-8FF4-115C59B2AAE4}" presName="bentUpArrow1" presStyleLbl="alignImgPlace1" presStyleIdx="0" presStyleCnt="4"/>
      <dgm:spPr/>
    </dgm:pt>
    <dgm:pt modelId="{6A2C639C-B513-1B4D-AB75-D0FE111ED6EE}" type="pres">
      <dgm:prSet presAssocID="{56896C9A-9018-FE45-8FF4-115C59B2AAE4}" presName="ParentText" presStyleLbl="node1" presStyleIdx="0" presStyleCnt="5" custScaleX="132025" custLinFactNeighborX="1879" custLinFactNeighborY="17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CD8DE-4D27-6C4F-8AB9-71C1086A3103}" type="pres">
      <dgm:prSet presAssocID="{56896C9A-9018-FE45-8FF4-115C59B2AAE4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D71FE-9241-1548-A284-D9A586490E4B}" type="pres">
      <dgm:prSet presAssocID="{0A772ABD-E3F8-1549-AF4A-52FD4E247B5B}" presName="sibTrans" presStyleCnt="0"/>
      <dgm:spPr/>
    </dgm:pt>
    <dgm:pt modelId="{661184B6-B32C-3C45-A318-821A59A52E8E}" type="pres">
      <dgm:prSet presAssocID="{71FE3E1F-A782-FA4F-80B4-5466728EB310}" presName="composite" presStyleCnt="0"/>
      <dgm:spPr/>
    </dgm:pt>
    <dgm:pt modelId="{30F06E94-471D-A040-A6EC-6A9EBA422C98}" type="pres">
      <dgm:prSet presAssocID="{71FE3E1F-A782-FA4F-80B4-5466728EB310}" presName="bentUpArrow1" presStyleLbl="alignImgPlace1" presStyleIdx="1" presStyleCnt="4"/>
      <dgm:spPr/>
    </dgm:pt>
    <dgm:pt modelId="{CDB22DB9-B2C8-BA4A-B31C-5EC4FC880319}" type="pres">
      <dgm:prSet presAssocID="{71FE3E1F-A782-FA4F-80B4-5466728EB310}" presName="ParentText" presStyleLbl="node1" presStyleIdx="1" presStyleCnt="5" custScaleX="1584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40588-DBCC-0B4E-BB4F-47F803D0582E}" type="pres">
      <dgm:prSet presAssocID="{71FE3E1F-A782-FA4F-80B4-5466728EB310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C9F1E-F9E9-C349-802E-6E4EE7F36436}" type="pres">
      <dgm:prSet presAssocID="{1330B6F3-26B7-9F4F-A267-84DA0C90D35F}" presName="sibTrans" presStyleCnt="0"/>
      <dgm:spPr/>
    </dgm:pt>
    <dgm:pt modelId="{63E7E144-A6B3-EC41-B277-FE83825C0CE0}" type="pres">
      <dgm:prSet presAssocID="{FA486A51-14B3-4442-B042-D654C77EFFFD}" presName="composite" presStyleCnt="0"/>
      <dgm:spPr/>
    </dgm:pt>
    <dgm:pt modelId="{7C018527-FD8C-4D43-BCC4-9920DDF5F2F9}" type="pres">
      <dgm:prSet presAssocID="{FA486A51-14B3-4442-B042-D654C77EFFFD}" presName="bentUpArrow1" presStyleLbl="alignImgPlace1" presStyleIdx="2" presStyleCnt="4"/>
      <dgm:spPr/>
    </dgm:pt>
    <dgm:pt modelId="{CC49231D-27A3-A042-ABF9-FAC3B7C6E624}" type="pres">
      <dgm:prSet presAssocID="{FA486A51-14B3-4442-B042-D654C77EFFFD}" presName="ParentText" presStyleLbl="node1" presStyleIdx="2" presStyleCnt="5" custScaleX="1808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A9C26-990C-C64A-9DAF-4B4641737BFA}" type="pres">
      <dgm:prSet presAssocID="{FA486A51-14B3-4442-B042-D654C77EFFFD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76B39C89-FD66-3B44-B933-38BBA1A84513}" type="pres">
      <dgm:prSet presAssocID="{3844E206-3E77-F544-A708-65B5CD16D4D3}" presName="sibTrans" presStyleCnt="0"/>
      <dgm:spPr/>
    </dgm:pt>
    <dgm:pt modelId="{8AB4B45E-58BF-734B-90BF-3C8EA044599A}" type="pres">
      <dgm:prSet presAssocID="{4061827E-C837-CD4A-B307-9EFF75A8DBD6}" presName="composite" presStyleCnt="0"/>
      <dgm:spPr/>
    </dgm:pt>
    <dgm:pt modelId="{0E164A2E-3B74-6943-9BCA-AD8B2E0661FE}" type="pres">
      <dgm:prSet presAssocID="{4061827E-C837-CD4A-B307-9EFF75A8DBD6}" presName="bentUpArrow1" presStyleLbl="alignImgPlace1" presStyleIdx="3" presStyleCnt="4"/>
      <dgm:spPr/>
    </dgm:pt>
    <dgm:pt modelId="{48E89767-D064-CF4C-AAF1-FB20BE12A3C1}" type="pres">
      <dgm:prSet presAssocID="{4061827E-C837-CD4A-B307-9EFF75A8DBD6}" presName="ParentText" presStyleLbl="node1" presStyleIdx="3" presStyleCnt="5" custScaleX="2733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8CCD1-EA0A-C94B-949E-F7E48D41D717}" type="pres">
      <dgm:prSet presAssocID="{4061827E-C837-CD4A-B307-9EFF75A8DBD6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60457A2D-F815-4C4F-B6D7-C2B672A75D06}" type="pres">
      <dgm:prSet presAssocID="{4029B127-F616-E240-B9F3-D9CED1E5CFD7}" presName="sibTrans" presStyleCnt="0"/>
      <dgm:spPr/>
    </dgm:pt>
    <dgm:pt modelId="{46B592F0-82FB-9E4B-A224-B5FF20D60EDF}" type="pres">
      <dgm:prSet presAssocID="{6D07DD44-3460-3A45-A270-FAB5C7DF99DB}" presName="composite" presStyleCnt="0"/>
      <dgm:spPr/>
    </dgm:pt>
    <dgm:pt modelId="{38135149-CA2B-BF4A-BE4B-424326BA0F92}" type="pres">
      <dgm:prSet presAssocID="{6D07DD44-3460-3A45-A270-FAB5C7DF99DB}" presName="ParentText" presStyleLbl="node1" presStyleIdx="4" presStyleCnt="5" custScaleX="1737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2E61D3-DDFE-4039-9252-0E993CE0FCEC}" type="presOf" srcId="{56896C9A-9018-FE45-8FF4-115C59B2AAE4}" destId="{6A2C639C-B513-1B4D-AB75-D0FE111ED6EE}" srcOrd="0" destOrd="0" presId="urn:microsoft.com/office/officeart/2005/8/layout/StepDownProcess"/>
    <dgm:cxn modelId="{62F0F46E-C885-41D7-A3C4-CF6DD7687A7C}" type="presOf" srcId="{756EA3D4-0780-3845-A84A-DD3D27E620FB}" destId="{8E4FD66E-FD3C-9C4D-BC97-1200FC74CD2A}" srcOrd="0" destOrd="0" presId="urn:microsoft.com/office/officeart/2005/8/layout/StepDownProcess"/>
    <dgm:cxn modelId="{1F881AF5-FD13-7940-9A9B-518D97D79BC8}" srcId="{56896C9A-9018-FE45-8FF4-115C59B2AAE4}" destId="{F9114C41-BB62-924C-A153-387280F91A25}" srcOrd="0" destOrd="0" parTransId="{6BED411B-8181-5D41-8100-8C27B0556DEF}" sibTransId="{235A5217-59B7-CF4E-9432-0C69A56E288C}"/>
    <dgm:cxn modelId="{7EA33CEB-32AC-456C-845D-3EA541959281}" type="presOf" srcId="{71FE3E1F-A782-FA4F-80B4-5466728EB310}" destId="{CDB22DB9-B2C8-BA4A-B31C-5EC4FC880319}" srcOrd="0" destOrd="0" presId="urn:microsoft.com/office/officeart/2005/8/layout/StepDownProcess"/>
    <dgm:cxn modelId="{21552D22-CDA6-4528-92E6-3573750274B7}" type="presOf" srcId="{4061827E-C837-CD4A-B307-9EFF75A8DBD6}" destId="{48E89767-D064-CF4C-AAF1-FB20BE12A3C1}" srcOrd="0" destOrd="0" presId="urn:microsoft.com/office/officeart/2005/8/layout/StepDownProcess"/>
    <dgm:cxn modelId="{85EA60A9-DD1F-014D-8D76-920F7C2D2014}" srcId="{756EA3D4-0780-3845-A84A-DD3D27E620FB}" destId="{FA486A51-14B3-4442-B042-D654C77EFFFD}" srcOrd="2" destOrd="0" parTransId="{D4CBA844-ADC6-294A-82F9-4234E60729AC}" sibTransId="{3844E206-3E77-F544-A708-65B5CD16D4D3}"/>
    <dgm:cxn modelId="{85104B8E-DED2-AF42-BECF-ACF33DDD9E90}" srcId="{756EA3D4-0780-3845-A84A-DD3D27E620FB}" destId="{6D07DD44-3460-3A45-A270-FAB5C7DF99DB}" srcOrd="4" destOrd="0" parTransId="{628699FA-5B54-2143-AE1D-459B0998880C}" sibTransId="{50713359-E8BC-E044-8F79-56146CBF5BCC}"/>
    <dgm:cxn modelId="{D09D6569-321C-3D44-8C33-218C9F961473}" srcId="{756EA3D4-0780-3845-A84A-DD3D27E620FB}" destId="{56896C9A-9018-FE45-8FF4-115C59B2AAE4}" srcOrd="0" destOrd="0" parTransId="{4F91A86A-AED7-AD4E-BA29-499853BF6750}" sibTransId="{0A772ABD-E3F8-1549-AF4A-52FD4E247B5B}"/>
    <dgm:cxn modelId="{623CEA5F-AF59-7241-BEFE-2A5687EDFE9A}" srcId="{756EA3D4-0780-3845-A84A-DD3D27E620FB}" destId="{4061827E-C837-CD4A-B307-9EFF75A8DBD6}" srcOrd="3" destOrd="0" parTransId="{B61AADC8-C5AD-E54E-820F-449D03CC6E64}" sibTransId="{4029B127-F616-E240-B9F3-D9CED1E5CFD7}"/>
    <dgm:cxn modelId="{077BD239-D035-9545-B001-5D027E50FB60}" srcId="{756EA3D4-0780-3845-A84A-DD3D27E620FB}" destId="{71FE3E1F-A782-FA4F-80B4-5466728EB310}" srcOrd="1" destOrd="0" parTransId="{CCC4A7BA-881C-254F-8257-60D86DDAD94B}" sibTransId="{1330B6F3-26B7-9F4F-A267-84DA0C90D35F}"/>
    <dgm:cxn modelId="{06845D7C-A56D-4E80-BF73-D12D8C281C28}" type="presOf" srcId="{F9114C41-BB62-924C-A153-387280F91A25}" destId="{063CD8DE-4D27-6C4F-8AB9-71C1086A3103}" srcOrd="0" destOrd="0" presId="urn:microsoft.com/office/officeart/2005/8/layout/StepDownProcess"/>
    <dgm:cxn modelId="{2886544B-E1FF-40AD-84BB-AA906BFB67D6}" type="presOf" srcId="{6D07DD44-3460-3A45-A270-FAB5C7DF99DB}" destId="{38135149-CA2B-BF4A-BE4B-424326BA0F92}" srcOrd="0" destOrd="0" presId="urn:microsoft.com/office/officeart/2005/8/layout/StepDownProcess"/>
    <dgm:cxn modelId="{40390F0C-D058-453B-81DA-100B283E1E40}" type="presOf" srcId="{FA486A51-14B3-4442-B042-D654C77EFFFD}" destId="{CC49231D-27A3-A042-ABF9-FAC3B7C6E624}" srcOrd="0" destOrd="0" presId="urn:microsoft.com/office/officeart/2005/8/layout/StepDownProcess"/>
    <dgm:cxn modelId="{7471FD87-538B-4059-A91A-15F985D54E62}" type="presParOf" srcId="{8E4FD66E-FD3C-9C4D-BC97-1200FC74CD2A}" destId="{09FAB6FC-EF29-124F-BE32-8E6AC4E32576}" srcOrd="0" destOrd="0" presId="urn:microsoft.com/office/officeart/2005/8/layout/StepDownProcess"/>
    <dgm:cxn modelId="{CBAE2A9C-390C-4C8E-8C92-AE2B18D5F784}" type="presParOf" srcId="{09FAB6FC-EF29-124F-BE32-8E6AC4E32576}" destId="{A1FEA74E-D115-9A47-B7B4-7F0EE6C7EE6B}" srcOrd="0" destOrd="0" presId="urn:microsoft.com/office/officeart/2005/8/layout/StepDownProcess"/>
    <dgm:cxn modelId="{F7B13AC1-A440-42C4-B8E2-9D418AE8EF50}" type="presParOf" srcId="{09FAB6FC-EF29-124F-BE32-8E6AC4E32576}" destId="{6A2C639C-B513-1B4D-AB75-D0FE111ED6EE}" srcOrd="1" destOrd="0" presId="urn:microsoft.com/office/officeart/2005/8/layout/StepDownProcess"/>
    <dgm:cxn modelId="{EDB7800F-E7BF-4ACE-8874-3A365AFE7C89}" type="presParOf" srcId="{09FAB6FC-EF29-124F-BE32-8E6AC4E32576}" destId="{063CD8DE-4D27-6C4F-8AB9-71C1086A3103}" srcOrd="2" destOrd="0" presId="urn:microsoft.com/office/officeart/2005/8/layout/StepDownProcess"/>
    <dgm:cxn modelId="{70AF73C5-3A8B-4778-829B-AF7589B5C45C}" type="presParOf" srcId="{8E4FD66E-FD3C-9C4D-BC97-1200FC74CD2A}" destId="{585D71FE-9241-1548-A284-D9A586490E4B}" srcOrd="1" destOrd="0" presId="urn:microsoft.com/office/officeart/2005/8/layout/StepDownProcess"/>
    <dgm:cxn modelId="{B498F3B7-6ACB-46AE-917C-5EBBC8821A97}" type="presParOf" srcId="{8E4FD66E-FD3C-9C4D-BC97-1200FC74CD2A}" destId="{661184B6-B32C-3C45-A318-821A59A52E8E}" srcOrd="2" destOrd="0" presId="urn:microsoft.com/office/officeart/2005/8/layout/StepDownProcess"/>
    <dgm:cxn modelId="{9352E2C8-B880-4E4E-814A-0F6AFB999BBF}" type="presParOf" srcId="{661184B6-B32C-3C45-A318-821A59A52E8E}" destId="{30F06E94-471D-A040-A6EC-6A9EBA422C98}" srcOrd="0" destOrd="0" presId="urn:microsoft.com/office/officeart/2005/8/layout/StepDownProcess"/>
    <dgm:cxn modelId="{F1F9D162-7420-4F3D-93A7-DE65BA3969F2}" type="presParOf" srcId="{661184B6-B32C-3C45-A318-821A59A52E8E}" destId="{CDB22DB9-B2C8-BA4A-B31C-5EC4FC880319}" srcOrd="1" destOrd="0" presId="urn:microsoft.com/office/officeart/2005/8/layout/StepDownProcess"/>
    <dgm:cxn modelId="{31642099-F01E-4773-A3E9-14FC8E853E4D}" type="presParOf" srcId="{661184B6-B32C-3C45-A318-821A59A52E8E}" destId="{55840588-DBCC-0B4E-BB4F-47F803D0582E}" srcOrd="2" destOrd="0" presId="urn:microsoft.com/office/officeart/2005/8/layout/StepDownProcess"/>
    <dgm:cxn modelId="{8D9B180E-EAC0-427A-8CEC-A462E479691B}" type="presParOf" srcId="{8E4FD66E-FD3C-9C4D-BC97-1200FC74CD2A}" destId="{CC6C9F1E-F9E9-C349-802E-6E4EE7F36436}" srcOrd="3" destOrd="0" presId="urn:microsoft.com/office/officeart/2005/8/layout/StepDownProcess"/>
    <dgm:cxn modelId="{35FBACF2-95E8-4C07-A812-03E2758785FB}" type="presParOf" srcId="{8E4FD66E-FD3C-9C4D-BC97-1200FC74CD2A}" destId="{63E7E144-A6B3-EC41-B277-FE83825C0CE0}" srcOrd="4" destOrd="0" presId="urn:microsoft.com/office/officeart/2005/8/layout/StepDownProcess"/>
    <dgm:cxn modelId="{368A7454-0124-4BCF-858F-E293DB0D0188}" type="presParOf" srcId="{63E7E144-A6B3-EC41-B277-FE83825C0CE0}" destId="{7C018527-FD8C-4D43-BCC4-9920DDF5F2F9}" srcOrd="0" destOrd="0" presId="urn:microsoft.com/office/officeart/2005/8/layout/StepDownProcess"/>
    <dgm:cxn modelId="{3FC7DE00-5295-4081-9519-EBC296441BE8}" type="presParOf" srcId="{63E7E144-A6B3-EC41-B277-FE83825C0CE0}" destId="{CC49231D-27A3-A042-ABF9-FAC3B7C6E624}" srcOrd="1" destOrd="0" presId="urn:microsoft.com/office/officeart/2005/8/layout/StepDownProcess"/>
    <dgm:cxn modelId="{7E98FF80-5DAD-41BC-9DE7-55B025CE260D}" type="presParOf" srcId="{63E7E144-A6B3-EC41-B277-FE83825C0CE0}" destId="{DBFA9C26-990C-C64A-9DAF-4B4641737BFA}" srcOrd="2" destOrd="0" presId="urn:microsoft.com/office/officeart/2005/8/layout/StepDownProcess"/>
    <dgm:cxn modelId="{86CABE22-5002-482A-95FA-41AC4CF9CE96}" type="presParOf" srcId="{8E4FD66E-FD3C-9C4D-BC97-1200FC74CD2A}" destId="{76B39C89-FD66-3B44-B933-38BBA1A84513}" srcOrd="5" destOrd="0" presId="urn:microsoft.com/office/officeart/2005/8/layout/StepDownProcess"/>
    <dgm:cxn modelId="{34F8319B-F0E4-47B7-9CE4-DC3C8FBC7978}" type="presParOf" srcId="{8E4FD66E-FD3C-9C4D-BC97-1200FC74CD2A}" destId="{8AB4B45E-58BF-734B-90BF-3C8EA044599A}" srcOrd="6" destOrd="0" presId="urn:microsoft.com/office/officeart/2005/8/layout/StepDownProcess"/>
    <dgm:cxn modelId="{506962FE-B344-49A2-9158-1F09F0186394}" type="presParOf" srcId="{8AB4B45E-58BF-734B-90BF-3C8EA044599A}" destId="{0E164A2E-3B74-6943-9BCA-AD8B2E0661FE}" srcOrd="0" destOrd="0" presId="urn:microsoft.com/office/officeart/2005/8/layout/StepDownProcess"/>
    <dgm:cxn modelId="{20D76502-2D39-44D8-820D-24B1DBD8ABD9}" type="presParOf" srcId="{8AB4B45E-58BF-734B-90BF-3C8EA044599A}" destId="{48E89767-D064-CF4C-AAF1-FB20BE12A3C1}" srcOrd="1" destOrd="0" presId="urn:microsoft.com/office/officeart/2005/8/layout/StepDownProcess"/>
    <dgm:cxn modelId="{50B49488-D664-410E-AC6E-D8270D777025}" type="presParOf" srcId="{8AB4B45E-58BF-734B-90BF-3C8EA044599A}" destId="{A308CCD1-EA0A-C94B-949E-F7E48D41D717}" srcOrd="2" destOrd="0" presId="urn:microsoft.com/office/officeart/2005/8/layout/StepDownProcess"/>
    <dgm:cxn modelId="{D6D5780A-2AFF-4709-9A15-7E2F62FE778F}" type="presParOf" srcId="{8E4FD66E-FD3C-9C4D-BC97-1200FC74CD2A}" destId="{60457A2D-F815-4C4F-B6D7-C2B672A75D06}" srcOrd="7" destOrd="0" presId="urn:microsoft.com/office/officeart/2005/8/layout/StepDownProcess"/>
    <dgm:cxn modelId="{929F4EAF-2722-46A7-98A4-5E45A5CDE774}" type="presParOf" srcId="{8E4FD66E-FD3C-9C4D-BC97-1200FC74CD2A}" destId="{46B592F0-82FB-9E4B-A224-B5FF20D60EDF}" srcOrd="8" destOrd="0" presId="urn:microsoft.com/office/officeart/2005/8/layout/StepDownProcess"/>
    <dgm:cxn modelId="{E4795F24-4A30-4FF0-916E-BCDF62A1E197}" type="presParOf" srcId="{46B592F0-82FB-9E4B-A224-B5FF20D60EDF}" destId="{38135149-CA2B-BF4A-BE4B-424326BA0F9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2B2590-497E-0042-B331-83B870797267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1D84A3-DAAF-D845-88C6-AAE3FFD67C7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Medically Healthy</a:t>
          </a:r>
          <a:endParaRPr lang="en-US" dirty="0">
            <a:solidFill>
              <a:schemeClr val="tx1"/>
            </a:solidFill>
          </a:endParaRPr>
        </a:p>
      </dgm:t>
    </dgm:pt>
    <dgm:pt modelId="{6E773FA0-B4B3-274F-AC0D-63138CB1491A}" type="parTrans" cxnId="{E8320851-7AAA-4D46-8232-53FF49E79DA8}">
      <dgm:prSet/>
      <dgm:spPr/>
      <dgm:t>
        <a:bodyPr/>
        <a:lstStyle/>
        <a:p>
          <a:endParaRPr lang="en-US"/>
        </a:p>
      </dgm:t>
    </dgm:pt>
    <dgm:pt modelId="{160BE7AB-7A00-8D46-A49E-3C364C3DA72D}" type="sibTrans" cxnId="{E8320851-7AAA-4D46-8232-53FF49E79DA8}">
      <dgm:prSet/>
      <dgm:spPr/>
      <dgm:t>
        <a:bodyPr/>
        <a:lstStyle/>
        <a:p>
          <a:endParaRPr lang="en-US"/>
        </a:p>
      </dgm:t>
    </dgm:pt>
    <dgm:pt modelId="{1DE0C1E8-297A-EE4A-B002-45A146B85CC0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Increased appetite</a:t>
          </a:r>
          <a:endParaRPr lang="en-US" dirty="0">
            <a:solidFill>
              <a:srgbClr val="000000"/>
            </a:solidFill>
          </a:endParaRPr>
        </a:p>
      </dgm:t>
    </dgm:pt>
    <dgm:pt modelId="{4F292AB8-BDF1-6C4F-88FA-4AC0E57E65D2}" type="parTrans" cxnId="{72235D50-EE9E-3D4D-9BA3-A9314B799D98}">
      <dgm:prSet/>
      <dgm:spPr/>
      <dgm:t>
        <a:bodyPr/>
        <a:lstStyle/>
        <a:p>
          <a:endParaRPr lang="en-US"/>
        </a:p>
      </dgm:t>
    </dgm:pt>
    <dgm:pt modelId="{DA9FB5F9-455A-F64C-B9F3-252F8F961998}" type="sibTrans" cxnId="{72235D50-EE9E-3D4D-9BA3-A9314B799D98}">
      <dgm:prSet/>
      <dgm:spPr/>
      <dgm:t>
        <a:bodyPr/>
        <a:lstStyle/>
        <a:p>
          <a:endParaRPr lang="en-US"/>
        </a:p>
      </dgm:t>
    </dgm:pt>
    <dgm:pt modelId="{35AE96CF-DBE7-6C4F-9A6D-C9C8B922311A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Weight gain</a:t>
          </a:r>
          <a:endParaRPr lang="en-US" dirty="0">
            <a:solidFill>
              <a:srgbClr val="000000"/>
            </a:solidFill>
          </a:endParaRPr>
        </a:p>
      </dgm:t>
    </dgm:pt>
    <dgm:pt modelId="{D0CF34BC-2301-F246-8D71-3C1315677AC2}" type="parTrans" cxnId="{E72BFFAA-F752-F444-9598-4CAE77C8D600}">
      <dgm:prSet/>
      <dgm:spPr/>
      <dgm:t>
        <a:bodyPr/>
        <a:lstStyle/>
        <a:p>
          <a:endParaRPr lang="en-US"/>
        </a:p>
      </dgm:t>
    </dgm:pt>
    <dgm:pt modelId="{BDE7214B-A0D3-DA4A-9DEC-F57AD37D0F17}" type="sibTrans" cxnId="{E72BFFAA-F752-F444-9598-4CAE77C8D600}">
      <dgm:prSet/>
      <dgm:spPr/>
      <dgm:t>
        <a:bodyPr/>
        <a:lstStyle/>
        <a:p>
          <a:endParaRPr lang="en-US"/>
        </a:p>
      </dgm:t>
    </dgm:pt>
    <dgm:pt modelId="{22981C3A-5A06-514C-8E5B-2110B8C69A47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Increased TG’s</a:t>
          </a:r>
          <a:endParaRPr lang="en-US" dirty="0">
            <a:solidFill>
              <a:srgbClr val="FF0000"/>
            </a:solidFill>
          </a:endParaRPr>
        </a:p>
      </dgm:t>
    </dgm:pt>
    <dgm:pt modelId="{6C3F72FD-C77F-354B-8815-26699F513990}" type="parTrans" cxnId="{4F249D5C-3927-2740-B633-EFA2006DDE3F}">
      <dgm:prSet/>
      <dgm:spPr/>
      <dgm:t>
        <a:bodyPr/>
        <a:lstStyle/>
        <a:p>
          <a:endParaRPr lang="en-US"/>
        </a:p>
      </dgm:t>
    </dgm:pt>
    <dgm:pt modelId="{B2CAA896-A2A7-184F-A8EE-71D1A244022D}" type="sibTrans" cxnId="{4F249D5C-3927-2740-B633-EFA2006DDE3F}">
      <dgm:prSet/>
      <dgm:spPr/>
      <dgm:t>
        <a:bodyPr/>
        <a:lstStyle/>
        <a:p>
          <a:endParaRPr lang="en-US"/>
        </a:p>
      </dgm:t>
    </dgm:pt>
    <dgm:pt modelId="{61925B9A-C16C-784F-8119-4BEF5A6A662A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Insulin resistance</a:t>
          </a:r>
          <a:br>
            <a:rPr lang="en-US" dirty="0" smtClean="0">
              <a:solidFill>
                <a:srgbClr val="FF0000"/>
              </a:solidFill>
            </a:rPr>
          </a:br>
          <a:r>
            <a:rPr lang="en-US" dirty="0" smtClean="0">
              <a:solidFill>
                <a:srgbClr val="FF0000"/>
              </a:solidFill>
            </a:rPr>
            <a:t/>
          </a:r>
          <a:br>
            <a:rPr lang="en-US" dirty="0" smtClean="0">
              <a:solidFill>
                <a:srgbClr val="FF0000"/>
              </a:solidFill>
            </a:rPr>
          </a:br>
          <a:r>
            <a:rPr lang="en-US" dirty="0" err="1" smtClean="0">
              <a:solidFill>
                <a:srgbClr val="FF0000"/>
              </a:solidFill>
            </a:rPr>
            <a:t>Hyperinsulinaemia</a:t>
          </a:r>
          <a:endParaRPr lang="en-US" dirty="0">
            <a:solidFill>
              <a:srgbClr val="FF0000"/>
            </a:solidFill>
          </a:endParaRPr>
        </a:p>
      </dgm:t>
    </dgm:pt>
    <dgm:pt modelId="{C7090CCD-E1B2-A648-96AB-38EF4764CEF2}" type="parTrans" cxnId="{D1AEF506-43EA-984F-A2A3-225CE5F65797}">
      <dgm:prSet/>
      <dgm:spPr/>
      <dgm:t>
        <a:bodyPr/>
        <a:lstStyle/>
        <a:p>
          <a:endParaRPr lang="en-US"/>
        </a:p>
      </dgm:t>
    </dgm:pt>
    <dgm:pt modelId="{AA8C2AD9-AF01-2747-BAF4-BAFDD3A21C44}" type="sibTrans" cxnId="{D1AEF506-43EA-984F-A2A3-225CE5F65797}">
      <dgm:prSet/>
      <dgm:spPr/>
      <dgm:t>
        <a:bodyPr/>
        <a:lstStyle/>
        <a:p>
          <a:endParaRPr lang="en-US"/>
        </a:p>
      </dgm:t>
    </dgm:pt>
    <dgm:pt modelId="{070FF625-E515-6C4C-A11F-A61DC27650FF}" type="pres">
      <dgm:prSet presAssocID="{F32B2590-497E-0042-B331-83B87079726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B0C942-3FFA-A049-8A25-F83A9A2ED55E}" type="pres">
      <dgm:prSet presAssocID="{F32B2590-497E-0042-B331-83B870797267}" presName="dummyMaxCanvas" presStyleCnt="0">
        <dgm:presLayoutVars/>
      </dgm:prSet>
      <dgm:spPr/>
    </dgm:pt>
    <dgm:pt modelId="{278B0B5B-05B5-D049-8FB9-952D5B72A667}" type="pres">
      <dgm:prSet presAssocID="{F32B2590-497E-0042-B331-83B870797267}" presName="FiveNodes_1" presStyleLbl="node1" presStyleIdx="0" presStyleCnt="5" custScaleX="10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9B053-2BA1-524E-831F-1B06F8D56B3C}" type="pres">
      <dgm:prSet presAssocID="{F32B2590-497E-0042-B331-83B87079726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81F08E-46D1-284C-A581-F1EE651E8D7A}" type="pres">
      <dgm:prSet presAssocID="{F32B2590-497E-0042-B331-83B87079726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3EB50-2E48-5A4B-AF81-42B85064A427}" type="pres">
      <dgm:prSet presAssocID="{F32B2590-497E-0042-B331-83B87079726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FC6BF-B69D-9141-9D87-C1AB2EFB5B12}" type="pres">
      <dgm:prSet presAssocID="{F32B2590-497E-0042-B331-83B87079726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B6EA32-428E-A240-B356-3723D6A9B6C0}" type="pres">
      <dgm:prSet presAssocID="{F32B2590-497E-0042-B331-83B87079726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08F70-4EC3-9E44-948B-9D7EEC516697}" type="pres">
      <dgm:prSet presAssocID="{F32B2590-497E-0042-B331-83B87079726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037683-92C6-C54E-9009-62BC2C51D99C}" type="pres">
      <dgm:prSet presAssocID="{F32B2590-497E-0042-B331-83B87079726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72E2D-0461-854B-9A65-876216E7393F}" type="pres">
      <dgm:prSet presAssocID="{F32B2590-497E-0042-B331-83B87079726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8CBB7-360E-CA4F-A285-ABAF9D573775}" type="pres">
      <dgm:prSet presAssocID="{F32B2590-497E-0042-B331-83B87079726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4384E-6E19-6749-AC26-3BEB8275E6A0}" type="pres">
      <dgm:prSet presAssocID="{F32B2590-497E-0042-B331-83B87079726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4C979-E73D-7540-9193-447F34444C5C}" type="pres">
      <dgm:prSet presAssocID="{F32B2590-497E-0042-B331-83B87079726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B2648-5A54-8145-9C8C-B7525A1B959D}" type="pres">
      <dgm:prSet presAssocID="{F32B2590-497E-0042-B331-83B87079726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47856-CF3F-3346-82A7-E4C3A7480BCD}" type="pres">
      <dgm:prSet presAssocID="{F32B2590-497E-0042-B331-83B87079726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CCB1DE-64D4-48DD-BC23-92F1F21106C4}" type="presOf" srcId="{160BE7AB-7A00-8D46-A49E-3C364C3DA72D}" destId="{B8B6EA32-428E-A240-B356-3723D6A9B6C0}" srcOrd="0" destOrd="0" presId="urn:microsoft.com/office/officeart/2005/8/layout/vProcess5"/>
    <dgm:cxn modelId="{F4C3E71B-84ED-404C-913E-131926B1AEEB}" type="presOf" srcId="{61925B9A-C16C-784F-8119-4BEF5A6A662A}" destId="{DB847856-CF3F-3346-82A7-E4C3A7480BCD}" srcOrd="1" destOrd="0" presId="urn:microsoft.com/office/officeart/2005/8/layout/vProcess5"/>
    <dgm:cxn modelId="{72235D50-EE9E-3D4D-9BA3-A9314B799D98}" srcId="{F32B2590-497E-0042-B331-83B870797267}" destId="{1DE0C1E8-297A-EE4A-B002-45A146B85CC0}" srcOrd="1" destOrd="0" parTransId="{4F292AB8-BDF1-6C4F-88FA-4AC0E57E65D2}" sibTransId="{DA9FB5F9-455A-F64C-B9F3-252F8F961998}"/>
    <dgm:cxn modelId="{0E99F9AA-7A11-4FC7-9AF2-C8D91D1A5E5C}" type="presOf" srcId="{BDE7214B-A0D3-DA4A-9DEC-F57AD37D0F17}" destId="{AE037683-92C6-C54E-9009-62BC2C51D99C}" srcOrd="0" destOrd="0" presId="urn:microsoft.com/office/officeart/2005/8/layout/vProcess5"/>
    <dgm:cxn modelId="{446DBD6D-A98E-4D7B-BFCB-F7D0361AC19E}" type="presOf" srcId="{361D84A3-DAAF-D845-88C6-AAE3FFD67C74}" destId="{278B0B5B-05B5-D049-8FB9-952D5B72A667}" srcOrd="0" destOrd="0" presId="urn:microsoft.com/office/officeart/2005/8/layout/vProcess5"/>
    <dgm:cxn modelId="{E04F563D-3AAC-4FFE-A9D9-AB6E9BB710C9}" type="presOf" srcId="{35AE96CF-DBE7-6C4F-9A6D-C9C8B922311A}" destId="{DD34C979-E73D-7540-9193-447F34444C5C}" srcOrd="1" destOrd="0" presId="urn:microsoft.com/office/officeart/2005/8/layout/vProcess5"/>
    <dgm:cxn modelId="{E72BFFAA-F752-F444-9598-4CAE77C8D600}" srcId="{F32B2590-497E-0042-B331-83B870797267}" destId="{35AE96CF-DBE7-6C4F-9A6D-C9C8B922311A}" srcOrd="2" destOrd="0" parTransId="{D0CF34BC-2301-F246-8D71-3C1315677AC2}" sibTransId="{BDE7214B-A0D3-DA4A-9DEC-F57AD37D0F17}"/>
    <dgm:cxn modelId="{24AB0D7C-0F65-47F3-859E-7B40395AFC97}" type="presOf" srcId="{B2CAA896-A2A7-184F-A8EE-71D1A244022D}" destId="{A6772E2D-0461-854B-9A65-876216E7393F}" srcOrd="0" destOrd="0" presId="urn:microsoft.com/office/officeart/2005/8/layout/vProcess5"/>
    <dgm:cxn modelId="{82CD1E0B-242F-466B-9F8D-72BE726AFEBF}" type="presOf" srcId="{61925B9A-C16C-784F-8119-4BEF5A6A662A}" destId="{076FC6BF-B69D-9141-9D87-C1AB2EFB5B12}" srcOrd="0" destOrd="0" presId="urn:microsoft.com/office/officeart/2005/8/layout/vProcess5"/>
    <dgm:cxn modelId="{8D54644A-F835-4E1D-B865-2372DB88589D}" type="presOf" srcId="{1DE0C1E8-297A-EE4A-B002-45A146B85CC0}" destId="{7924384E-6E19-6749-AC26-3BEB8275E6A0}" srcOrd="1" destOrd="0" presId="urn:microsoft.com/office/officeart/2005/8/layout/vProcess5"/>
    <dgm:cxn modelId="{494A099C-9EA8-450F-B042-8954CCADB4AC}" type="presOf" srcId="{22981C3A-5A06-514C-8E5B-2110B8C69A47}" destId="{EF43EB50-2E48-5A4B-AF81-42B85064A427}" srcOrd="0" destOrd="0" presId="urn:microsoft.com/office/officeart/2005/8/layout/vProcess5"/>
    <dgm:cxn modelId="{4F249D5C-3927-2740-B633-EFA2006DDE3F}" srcId="{F32B2590-497E-0042-B331-83B870797267}" destId="{22981C3A-5A06-514C-8E5B-2110B8C69A47}" srcOrd="3" destOrd="0" parTransId="{6C3F72FD-C77F-354B-8815-26699F513990}" sibTransId="{B2CAA896-A2A7-184F-A8EE-71D1A244022D}"/>
    <dgm:cxn modelId="{E8320851-7AAA-4D46-8232-53FF49E79DA8}" srcId="{F32B2590-497E-0042-B331-83B870797267}" destId="{361D84A3-DAAF-D845-88C6-AAE3FFD67C74}" srcOrd="0" destOrd="0" parTransId="{6E773FA0-B4B3-274F-AC0D-63138CB1491A}" sibTransId="{160BE7AB-7A00-8D46-A49E-3C364C3DA72D}"/>
    <dgm:cxn modelId="{100BA20F-0104-4FBC-86DB-083C6AE75D55}" type="presOf" srcId="{F32B2590-497E-0042-B331-83B870797267}" destId="{070FF625-E515-6C4C-A11F-A61DC27650FF}" srcOrd="0" destOrd="0" presId="urn:microsoft.com/office/officeart/2005/8/layout/vProcess5"/>
    <dgm:cxn modelId="{F3B9EA31-2DFE-4B7C-91C8-D76CF9E3AA31}" type="presOf" srcId="{35AE96CF-DBE7-6C4F-9A6D-C9C8B922311A}" destId="{7681F08E-46D1-284C-A581-F1EE651E8D7A}" srcOrd="0" destOrd="0" presId="urn:microsoft.com/office/officeart/2005/8/layout/vProcess5"/>
    <dgm:cxn modelId="{32C498F8-42A9-4D91-9CC5-F87482D5F464}" type="presOf" srcId="{DA9FB5F9-455A-F64C-B9F3-252F8F961998}" destId="{3A208F70-4EC3-9E44-948B-9D7EEC516697}" srcOrd="0" destOrd="0" presId="urn:microsoft.com/office/officeart/2005/8/layout/vProcess5"/>
    <dgm:cxn modelId="{D1AEF506-43EA-984F-A2A3-225CE5F65797}" srcId="{F32B2590-497E-0042-B331-83B870797267}" destId="{61925B9A-C16C-784F-8119-4BEF5A6A662A}" srcOrd="4" destOrd="0" parTransId="{C7090CCD-E1B2-A648-96AB-38EF4764CEF2}" sibTransId="{AA8C2AD9-AF01-2747-BAF4-BAFDD3A21C44}"/>
    <dgm:cxn modelId="{CB5330E1-C4AA-4655-A144-8D2C3E7E7B55}" type="presOf" srcId="{361D84A3-DAAF-D845-88C6-AAE3FFD67C74}" destId="{BA38CBB7-360E-CA4F-A285-ABAF9D573775}" srcOrd="1" destOrd="0" presId="urn:microsoft.com/office/officeart/2005/8/layout/vProcess5"/>
    <dgm:cxn modelId="{DE5BF034-B8EA-4EBF-8A67-053E23240D97}" type="presOf" srcId="{1DE0C1E8-297A-EE4A-B002-45A146B85CC0}" destId="{D759B053-2BA1-524E-831F-1B06F8D56B3C}" srcOrd="0" destOrd="0" presId="urn:microsoft.com/office/officeart/2005/8/layout/vProcess5"/>
    <dgm:cxn modelId="{A064FF6F-1759-4B0C-8671-6F5F2C1544AC}" type="presOf" srcId="{22981C3A-5A06-514C-8E5B-2110B8C69A47}" destId="{0C8B2648-5A54-8145-9C8C-B7525A1B959D}" srcOrd="1" destOrd="0" presId="urn:microsoft.com/office/officeart/2005/8/layout/vProcess5"/>
    <dgm:cxn modelId="{3E4A42EC-50DD-4091-AD3D-4987DFCF027F}" type="presParOf" srcId="{070FF625-E515-6C4C-A11F-A61DC27650FF}" destId="{A4B0C942-3FFA-A049-8A25-F83A9A2ED55E}" srcOrd="0" destOrd="0" presId="urn:microsoft.com/office/officeart/2005/8/layout/vProcess5"/>
    <dgm:cxn modelId="{FAC5D183-8254-4F89-B212-F730C879562F}" type="presParOf" srcId="{070FF625-E515-6C4C-A11F-A61DC27650FF}" destId="{278B0B5B-05B5-D049-8FB9-952D5B72A667}" srcOrd="1" destOrd="0" presId="urn:microsoft.com/office/officeart/2005/8/layout/vProcess5"/>
    <dgm:cxn modelId="{13E130DF-B377-49E3-AB96-B256ECE41210}" type="presParOf" srcId="{070FF625-E515-6C4C-A11F-A61DC27650FF}" destId="{D759B053-2BA1-524E-831F-1B06F8D56B3C}" srcOrd="2" destOrd="0" presId="urn:microsoft.com/office/officeart/2005/8/layout/vProcess5"/>
    <dgm:cxn modelId="{0AAD260E-1E7F-4A0B-91E0-E1B8D3C8F934}" type="presParOf" srcId="{070FF625-E515-6C4C-A11F-A61DC27650FF}" destId="{7681F08E-46D1-284C-A581-F1EE651E8D7A}" srcOrd="3" destOrd="0" presId="urn:microsoft.com/office/officeart/2005/8/layout/vProcess5"/>
    <dgm:cxn modelId="{4AEFF4D3-CC58-4102-AAAD-8463F7F72AA1}" type="presParOf" srcId="{070FF625-E515-6C4C-A11F-A61DC27650FF}" destId="{EF43EB50-2E48-5A4B-AF81-42B85064A427}" srcOrd="4" destOrd="0" presId="urn:microsoft.com/office/officeart/2005/8/layout/vProcess5"/>
    <dgm:cxn modelId="{B0C453BB-3E39-41BE-A0DE-CC146DD2136E}" type="presParOf" srcId="{070FF625-E515-6C4C-A11F-A61DC27650FF}" destId="{076FC6BF-B69D-9141-9D87-C1AB2EFB5B12}" srcOrd="5" destOrd="0" presId="urn:microsoft.com/office/officeart/2005/8/layout/vProcess5"/>
    <dgm:cxn modelId="{29BD2FCB-75E0-4E87-A8C6-5748BA871E16}" type="presParOf" srcId="{070FF625-E515-6C4C-A11F-A61DC27650FF}" destId="{B8B6EA32-428E-A240-B356-3723D6A9B6C0}" srcOrd="6" destOrd="0" presId="urn:microsoft.com/office/officeart/2005/8/layout/vProcess5"/>
    <dgm:cxn modelId="{C0D0A2F8-AC95-4F50-956D-C0731C7F483A}" type="presParOf" srcId="{070FF625-E515-6C4C-A11F-A61DC27650FF}" destId="{3A208F70-4EC3-9E44-948B-9D7EEC516697}" srcOrd="7" destOrd="0" presId="urn:microsoft.com/office/officeart/2005/8/layout/vProcess5"/>
    <dgm:cxn modelId="{95838AA0-4EC4-410B-94C9-07E284D11B25}" type="presParOf" srcId="{070FF625-E515-6C4C-A11F-A61DC27650FF}" destId="{AE037683-92C6-C54E-9009-62BC2C51D99C}" srcOrd="8" destOrd="0" presId="urn:microsoft.com/office/officeart/2005/8/layout/vProcess5"/>
    <dgm:cxn modelId="{DA8F1256-FAA2-4D6B-9836-8466DBBC2639}" type="presParOf" srcId="{070FF625-E515-6C4C-A11F-A61DC27650FF}" destId="{A6772E2D-0461-854B-9A65-876216E7393F}" srcOrd="9" destOrd="0" presId="urn:microsoft.com/office/officeart/2005/8/layout/vProcess5"/>
    <dgm:cxn modelId="{066FD04C-9B9D-4E46-8E22-84D85E3074A6}" type="presParOf" srcId="{070FF625-E515-6C4C-A11F-A61DC27650FF}" destId="{BA38CBB7-360E-CA4F-A285-ABAF9D573775}" srcOrd="10" destOrd="0" presId="urn:microsoft.com/office/officeart/2005/8/layout/vProcess5"/>
    <dgm:cxn modelId="{2F45333A-1AE6-4D62-B29D-223259C60C8A}" type="presParOf" srcId="{070FF625-E515-6C4C-A11F-A61DC27650FF}" destId="{7924384E-6E19-6749-AC26-3BEB8275E6A0}" srcOrd="11" destOrd="0" presId="urn:microsoft.com/office/officeart/2005/8/layout/vProcess5"/>
    <dgm:cxn modelId="{394B198D-2716-4D19-AF28-AE39FCC5A62B}" type="presParOf" srcId="{070FF625-E515-6C4C-A11F-A61DC27650FF}" destId="{DD34C979-E73D-7540-9193-447F34444C5C}" srcOrd="12" destOrd="0" presId="urn:microsoft.com/office/officeart/2005/8/layout/vProcess5"/>
    <dgm:cxn modelId="{10AB56DB-B1B5-4C36-8D24-5D8939C241BD}" type="presParOf" srcId="{070FF625-E515-6C4C-A11F-A61DC27650FF}" destId="{0C8B2648-5A54-8145-9C8C-B7525A1B959D}" srcOrd="13" destOrd="0" presId="urn:microsoft.com/office/officeart/2005/8/layout/vProcess5"/>
    <dgm:cxn modelId="{4CB5C6E5-9F5C-4983-9239-9B9933A3B814}" type="presParOf" srcId="{070FF625-E515-6C4C-A11F-A61DC27650FF}" destId="{DB847856-CF3F-3346-82A7-E4C3A7480BC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7AFEBF-A66A-4840-96F8-7D1C563F54A7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0C49A0-9B37-7743-92F3-83D8E761F6E5}">
      <dgm:prSet phldrT="[Text]"/>
      <dgm:spPr/>
      <dgm:t>
        <a:bodyPr/>
        <a:lstStyle/>
        <a:p>
          <a:r>
            <a:rPr lang="en-US" dirty="0" smtClean="0"/>
            <a:t>Beta Cell failure</a:t>
          </a:r>
          <a:endParaRPr lang="en-US" dirty="0"/>
        </a:p>
      </dgm:t>
    </dgm:pt>
    <dgm:pt modelId="{238DB50F-9D54-EC4C-9E6F-264E7D305718}" type="parTrans" cxnId="{B76BE17E-6DDA-DA4E-89FA-BEF09AD41D95}">
      <dgm:prSet/>
      <dgm:spPr/>
      <dgm:t>
        <a:bodyPr/>
        <a:lstStyle/>
        <a:p>
          <a:endParaRPr lang="en-US"/>
        </a:p>
      </dgm:t>
    </dgm:pt>
    <dgm:pt modelId="{66420022-3028-0148-93C4-D642071215B3}" type="sibTrans" cxnId="{B76BE17E-6DDA-DA4E-89FA-BEF09AD41D95}">
      <dgm:prSet/>
      <dgm:spPr/>
      <dgm:t>
        <a:bodyPr/>
        <a:lstStyle/>
        <a:p>
          <a:endParaRPr lang="en-US"/>
        </a:p>
      </dgm:t>
    </dgm:pt>
    <dgm:pt modelId="{CE6DB192-68A1-B146-AE22-245601F97007}">
      <dgm:prSet phldrT="[Text]"/>
      <dgm:spPr/>
      <dgm:t>
        <a:bodyPr/>
        <a:lstStyle/>
        <a:p>
          <a:endParaRPr lang="en-US" dirty="0"/>
        </a:p>
      </dgm:t>
    </dgm:pt>
    <dgm:pt modelId="{DD548462-A669-3E4C-A953-57BF505BD929}" type="parTrans" cxnId="{69775D77-608E-EE4D-8E87-766F8387B623}">
      <dgm:prSet/>
      <dgm:spPr/>
      <dgm:t>
        <a:bodyPr/>
        <a:lstStyle/>
        <a:p>
          <a:endParaRPr lang="en-US"/>
        </a:p>
      </dgm:t>
    </dgm:pt>
    <dgm:pt modelId="{5B77ED4C-2CC0-D642-9177-F1421FF5BB08}" type="sibTrans" cxnId="{69775D77-608E-EE4D-8E87-766F8387B623}">
      <dgm:prSet/>
      <dgm:spPr/>
      <dgm:t>
        <a:bodyPr/>
        <a:lstStyle/>
        <a:p>
          <a:endParaRPr lang="en-US"/>
        </a:p>
      </dgm:t>
    </dgm:pt>
    <dgm:pt modelId="{0E71979C-0285-D644-8CC0-CCA5269F7B2D}">
      <dgm:prSet phldrT="[Text]"/>
      <dgm:spPr/>
      <dgm:t>
        <a:bodyPr/>
        <a:lstStyle/>
        <a:p>
          <a:r>
            <a:rPr lang="en-US" dirty="0" smtClean="0"/>
            <a:t>Diabetes</a:t>
          </a:r>
          <a:endParaRPr lang="en-US" dirty="0"/>
        </a:p>
      </dgm:t>
    </dgm:pt>
    <dgm:pt modelId="{7BD2B382-5096-914B-B908-7DDB6E9F4FA8}" type="parTrans" cxnId="{2D587802-EED3-8F41-A9CD-2E3A02EF3A8A}">
      <dgm:prSet/>
      <dgm:spPr/>
      <dgm:t>
        <a:bodyPr/>
        <a:lstStyle/>
        <a:p>
          <a:endParaRPr lang="en-US"/>
        </a:p>
      </dgm:t>
    </dgm:pt>
    <dgm:pt modelId="{B8B33D2D-0906-4047-BF24-BEC1D2BF2AB2}" type="sibTrans" cxnId="{2D587802-EED3-8F41-A9CD-2E3A02EF3A8A}">
      <dgm:prSet/>
      <dgm:spPr/>
      <dgm:t>
        <a:bodyPr/>
        <a:lstStyle/>
        <a:p>
          <a:endParaRPr lang="en-US"/>
        </a:p>
      </dgm:t>
    </dgm:pt>
    <dgm:pt modelId="{15588BAA-863C-104D-A9CC-48EF7F061FF4}">
      <dgm:prSet phldrT="[Text]"/>
      <dgm:spPr/>
      <dgm:t>
        <a:bodyPr/>
        <a:lstStyle/>
        <a:p>
          <a:endParaRPr lang="en-US" dirty="0"/>
        </a:p>
      </dgm:t>
    </dgm:pt>
    <dgm:pt modelId="{1C3AA546-4865-8545-9E01-A4D1D77AE8D9}" type="parTrans" cxnId="{642E5553-BBA2-FF4B-9C84-BFB9A68B1534}">
      <dgm:prSet/>
      <dgm:spPr/>
      <dgm:t>
        <a:bodyPr/>
        <a:lstStyle/>
        <a:p>
          <a:endParaRPr lang="en-US"/>
        </a:p>
      </dgm:t>
    </dgm:pt>
    <dgm:pt modelId="{EA5009F0-B08F-D140-97E1-7ED39C33256B}" type="sibTrans" cxnId="{642E5553-BBA2-FF4B-9C84-BFB9A68B1534}">
      <dgm:prSet/>
      <dgm:spPr/>
      <dgm:t>
        <a:bodyPr/>
        <a:lstStyle/>
        <a:p>
          <a:endParaRPr lang="en-US"/>
        </a:p>
      </dgm:t>
    </dgm:pt>
    <dgm:pt modelId="{5D93F971-ECAD-104B-BCC9-C10A7B18B593}">
      <dgm:prSet phldrT="[Text]"/>
      <dgm:spPr/>
      <dgm:t>
        <a:bodyPr/>
        <a:lstStyle/>
        <a:p>
          <a:r>
            <a:rPr lang="en-US" dirty="0" smtClean="0"/>
            <a:t>Cardiovascular events</a:t>
          </a:r>
          <a:endParaRPr lang="en-US" dirty="0"/>
        </a:p>
      </dgm:t>
    </dgm:pt>
    <dgm:pt modelId="{3504AC87-A9A0-2042-9380-8483800F033A}" type="parTrans" cxnId="{1F290EAF-AC24-7C47-B2C9-F431C20A9C8B}">
      <dgm:prSet/>
      <dgm:spPr/>
      <dgm:t>
        <a:bodyPr/>
        <a:lstStyle/>
        <a:p>
          <a:endParaRPr lang="en-US"/>
        </a:p>
      </dgm:t>
    </dgm:pt>
    <dgm:pt modelId="{B0A01786-2E76-9644-A856-55962C862E13}" type="sibTrans" cxnId="{1F290EAF-AC24-7C47-B2C9-F431C20A9C8B}">
      <dgm:prSet/>
      <dgm:spPr/>
      <dgm:t>
        <a:bodyPr/>
        <a:lstStyle/>
        <a:p>
          <a:endParaRPr lang="en-US"/>
        </a:p>
      </dgm:t>
    </dgm:pt>
    <dgm:pt modelId="{714B7ACD-1B6E-5E41-87BF-7150730BFD3D}">
      <dgm:prSet phldrT="[Text]"/>
      <dgm:spPr/>
      <dgm:t>
        <a:bodyPr/>
        <a:lstStyle/>
        <a:p>
          <a:endParaRPr lang="en-US" dirty="0"/>
        </a:p>
      </dgm:t>
    </dgm:pt>
    <dgm:pt modelId="{92806EDC-98F9-9144-87C2-B34C89A95081}" type="parTrans" cxnId="{6D60D88E-757F-1B43-97FE-85E75CDDB56E}">
      <dgm:prSet/>
      <dgm:spPr/>
      <dgm:t>
        <a:bodyPr/>
        <a:lstStyle/>
        <a:p>
          <a:endParaRPr lang="en-US"/>
        </a:p>
      </dgm:t>
    </dgm:pt>
    <dgm:pt modelId="{11F86E92-158A-A74C-B1D4-CC794F8A5C1D}" type="sibTrans" cxnId="{6D60D88E-757F-1B43-97FE-85E75CDDB56E}">
      <dgm:prSet/>
      <dgm:spPr/>
      <dgm:t>
        <a:bodyPr/>
        <a:lstStyle/>
        <a:p>
          <a:endParaRPr lang="en-US"/>
        </a:p>
      </dgm:t>
    </dgm:pt>
    <dgm:pt modelId="{56EDD0F5-C609-7A41-B769-B8D667BC16E0}" type="pres">
      <dgm:prSet presAssocID="{CC7AFEBF-A66A-4840-96F8-7D1C563F54A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73B2A01-0F0A-5A47-9287-1F1603C1245E}" type="pres">
      <dgm:prSet presAssocID="{360C49A0-9B37-7743-92F3-83D8E761F6E5}" presName="composite" presStyleCnt="0"/>
      <dgm:spPr/>
    </dgm:pt>
    <dgm:pt modelId="{4522F8D0-2709-AD46-9601-4B25060FF30E}" type="pres">
      <dgm:prSet presAssocID="{360C49A0-9B37-7743-92F3-83D8E761F6E5}" presName="bentUpArrow1" presStyleLbl="alignImgPlace1" presStyleIdx="0" presStyleCnt="2"/>
      <dgm:spPr/>
    </dgm:pt>
    <dgm:pt modelId="{AE998673-6281-1F40-A7CF-BDE2ACF53F86}" type="pres">
      <dgm:prSet presAssocID="{360C49A0-9B37-7743-92F3-83D8E761F6E5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799274-3761-7047-9A7C-05F1B2CFC5BD}" type="pres">
      <dgm:prSet presAssocID="{360C49A0-9B37-7743-92F3-83D8E761F6E5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B3FE5-D4B3-6E46-AF7D-635F595F57BB}" type="pres">
      <dgm:prSet presAssocID="{66420022-3028-0148-93C4-D642071215B3}" presName="sibTrans" presStyleCnt="0"/>
      <dgm:spPr/>
    </dgm:pt>
    <dgm:pt modelId="{3823127E-F5A8-524D-B7E8-B214B436381C}" type="pres">
      <dgm:prSet presAssocID="{0E71979C-0285-D644-8CC0-CCA5269F7B2D}" presName="composite" presStyleCnt="0"/>
      <dgm:spPr/>
    </dgm:pt>
    <dgm:pt modelId="{01789C49-E94B-C847-BA7E-29E0A8053700}" type="pres">
      <dgm:prSet presAssocID="{0E71979C-0285-D644-8CC0-CCA5269F7B2D}" presName="bentUpArrow1" presStyleLbl="alignImgPlace1" presStyleIdx="1" presStyleCnt="2"/>
      <dgm:spPr/>
    </dgm:pt>
    <dgm:pt modelId="{57893A99-D561-784A-AA03-C1F2FA128581}" type="pres">
      <dgm:prSet presAssocID="{0E71979C-0285-D644-8CC0-CCA5269F7B2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0555F-5BB1-1941-9C1E-1B29F3B262DD}" type="pres">
      <dgm:prSet presAssocID="{0E71979C-0285-D644-8CC0-CCA5269F7B2D}" presName="ChildText" presStyleLbl="revTx" presStyleIdx="1" presStyleCnt="3" custScaleX="106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13BF2A-7467-2C4D-A17C-6F0D0194353F}" type="pres">
      <dgm:prSet presAssocID="{B8B33D2D-0906-4047-BF24-BEC1D2BF2AB2}" presName="sibTrans" presStyleCnt="0"/>
      <dgm:spPr/>
    </dgm:pt>
    <dgm:pt modelId="{082575CB-64ED-6246-9FA3-02590AC0B00C}" type="pres">
      <dgm:prSet presAssocID="{5D93F971-ECAD-104B-BCC9-C10A7B18B593}" presName="composite" presStyleCnt="0"/>
      <dgm:spPr/>
    </dgm:pt>
    <dgm:pt modelId="{05D95676-5017-244E-A98F-EC2457947127}" type="pres">
      <dgm:prSet presAssocID="{5D93F971-ECAD-104B-BCC9-C10A7B18B59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D9275-A27E-E74F-87A3-53E35EB055DA}" type="pres">
      <dgm:prSet presAssocID="{5D93F971-ECAD-104B-BCC9-C10A7B18B593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5690D1-D71A-4ED4-B9F0-41AB79C86170}" type="presOf" srcId="{714B7ACD-1B6E-5E41-87BF-7150730BFD3D}" destId="{CF0D9275-A27E-E74F-87A3-53E35EB055DA}" srcOrd="0" destOrd="0" presId="urn:microsoft.com/office/officeart/2005/8/layout/StepDownProcess"/>
    <dgm:cxn modelId="{B4508FA6-0EDF-477A-A7AD-DFC10CB24E41}" type="presOf" srcId="{CC7AFEBF-A66A-4840-96F8-7D1C563F54A7}" destId="{56EDD0F5-C609-7A41-B769-B8D667BC16E0}" srcOrd="0" destOrd="0" presId="urn:microsoft.com/office/officeart/2005/8/layout/StepDownProcess"/>
    <dgm:cxn modelId="{CB04581D-F2CF-4EF1-B75B-DD4ACFCB79D2}" type="presOf" srcId="{15588BAA-863C-104D-A9CC-48EF7F061FF4}" destId="{EE90555F-5BB1-1941-9C1E-1B29F3B262DD}" srcOrd="0" destOrd="0" presId="urn:microsoft.com/office/officeart/2005/8/layout/StepDownProcess"/>
    <dgm:cxn modelId="{2D587802-EED3-8F41-A9CD-2E3A02EF3A8A}" srcId="{CC7AFEBF-A66A-4840-96F8-7D1C563F54A7}" destId="{0E71979C-0285-D644-8CC0-CCA5269F7B2D}" srcOrd="1" destOrd="0" parTransId="{7BD2B382-5096-914B-B908-7DDB6E9F4FA8}" sibTransId="{B8B33D2D-0906-4047-BF24-BEC1D2BF2AB2}"/>
    <dgm:cxn modelId="{5BA9CDAE-E241-43F0-ACF6-182263936BF8}" type="presOf" srcId="{360C49A0-9B37-7743-92F3-83D8E761F6E5}" destId="{AE998673-6281-1F40-A7CF-BDE2ACF53F86}" srcOrd="0" destOrd="0" presId="urn:microsoft.com/office/officeart/2005/8/layout/StepDownProcess"/>
    <dgm:cxn modelId="{B76BE17E-6DDA-DA4E-89FA-BEF09AD41D95}" srcId="{CC7AFEBF-A66A-4840-96F8-7D1C563F54A7}" destId="{360C49A0-9B37-7743-92F3-83D8E761F6E5}" srcOrd="0" destOrd="0" parTransId="{238DB50F-9D54-EC4C-9E6F-264E7D305718}" sibTransId="{66420022-3028-0148-93C4-D642071215B3}"/>
    <dgm:cxn modelId="{B135F9AA-C52B-47CF-B61D-708E1225E74E}" type="presOf" srcId="{0E71979C-0285-D644-8CC0-CCA5269F7B2D}" destId="{57893A99-D561-784A-AA03-C1F2FA128581}" srcOrd="0" destOrd="0" presId="urn:microsoft.com/office/officeart/2005/8/layout/StepDownProcess"/>
    <dgm:cxn modelId="{1F290EAF-AC24-7C47-B2C9-F431C20A9C8B}" srcId="{CC7AFEBF-A66A-4840-96F8-7D1C563F54A7}" destId="{5D93F971-ECAD-104B-BCC9-C10A7B18B593}" srcOrd="2" destOrd="0" parTransId="{3504AC87-A9A0-2042-9380-8483800F033A}" sibTransId="{B0A01786-2E76-9644-A856-55962C862E13}"/>
    <dgm:cxn modelId="{3A1F41BE-2507-4AB8-BFA9-61833BC27301}" type="presOf" srcId="{CE6DB192-68A1-B146-AE22-245601F97007}" destId="{BD799274-3761-7047-9A7C-05F1B2CFC5BD}" srcOrd="0" destOrd="0" presId="urn:microsoft.com/office/officeart/2005/8/layout/StepDownProcess"/>
    <dgm:cxn modelId="{642E5553-BBA2-FF4B-9C84-BFB9A68B1534}" srcId="{0E71979C-0285-D644-8CC0-CCA5269F7B2D}" destId="{15588BAA-863C-104D-A9CC-48EF7F061FF4}" srcOrd="0" destOrd="0" parTransId="{1C3AA546-4865-8545-9E01-A4D1D77AE8D9}" sibTransId="{EA5009F0-B08F-D140-97E1-7ED39C33256B}"/>
    <dgm:cxn modelId="{259FEB1F-CE63-44C7-B873-C2B2106DC08A}" type="presOf" srcId="{5D93F971-ECAD-104B-BCC9-C10A7B18B593}" destId="{05D95676-5017-244E-A98F-EC2457947127}" srcOrd="0" destOrd="0" presId="urn:microsoft.com/office/officeart/2005/8/layout/StepDownProcess"/>
    <dgm:cxn modelId="{6D60D88E-757F-1B43-97FE-85E75CDDB56E}" srcId="{5D93F971-ECAD-104B-BCC9-C10A7B18B593}" destId="{714B7ACD-1B6E-5E41-87BF-7150730BFD3D}" srcOrd="0" destOrd="0" parTransId="{92806EDC-98F9-9144-87C2-B34C89A95081}" sibTransId="{11F86E92-158A-A74C-B1D4-CC794F8A5C1D}"/>
    <dgm:cxn modelId="{69775D77-608E-EE4D-8E87-766F8387B623}" srcId="{360C49A0-9B37-7743-92F3-83D8E761F6E5}" destId="{CE6DB192-68A1-B146-AE22-245601F97007}" srcOrd="0" destOrd="0" parTransId="{DD548462-A669-3E4C-A953-57BF505BD929}" sibTransId="{5B77ED4C-2CC0-D642-9177-F1421FF5BB08}"/>
    <dgm:cxn modelId="{73E83E80-B06F-43B7-9370-E2661CCAE8A8}" type="presParOf" srcId="{56EDD0F5-C609-7A41-B769-B8D667BC16E0}" destId="{573B2A01-0F0A-5A47-9287-1F1603C1245E}" srcOrd="0" destOrd="0" presId="urn:microsoft.com/office/officeart/2005/8/layout/StepDownProcess"/>
    <dgm:cxn modelId="{6606F28E-DEEF-457B-A751-79980B8C9561}" type="presParOf" srcId="{573B2A01-0F0A-5A47-9287-1F1603C1245E}" destId="{4522F8D0-2709-AD46-9601-4B25060FF30E}" srcOrd="0" destOrd="0" presId="urn:microsoft.com/office/officeart/2005/8/layout/StepDownProcess"/>
    <dgm:cxn modelId="{880E12C2-F784-4540-AF8D-40FBD47819D2}" type="presParOf" srcId="{573B2A01-0F0A-5A47-9287-1F1603C1245E}" destId="{AE998673-6281-1F40-A7CF-BDE2ACF53F86}" srcOrd="1" destOrd="0" presId="urn:microsoft.com/office/officeart/2005/8/layout/StepDownProcess"/>
    <dgm:cxn modelId="{186D2072-1A3B-4D39-BD74-3A905C6E93EB}" type="presParOf" srcId="{573B2A01-0F0A-5A47-9287-1F1603C1245E}" destId="{BD799274-3761-7047-9A7C-05F1B2CFC5BD}" srcOrd="2" destOrd="0" presId="urn:microsoft.com/office/officeart/2005/8/layout/StepDownProcess"/>
    <dgm:cxn modelId="{2D324D79-D5A1-4C08-BD66-7D239EBAB694}" type="presParOf" srcId="{56EDD0F5-C609-7A41-B769-B8D667BC16E0}" destId="{609B3FE5-D4B3-6E46-AF7D-635F595F57BB}" srcOrd="1" destOrd="0" presId="urn:microsoft.com/office/officeart/2005/8/layout/StepDownProcess"/>
    <dgm:cxn modelId="{54742E57-FA67-4584-9CF3-E522EBDE5204}" type="presParOf" srcId="{56EDD0F5-C609-7A41-B769-B8D667BC16E0}" destId="{3823127E-F5A8-524D-B7E8-B214B436381C}" srcOrd="2" destOrd="0" presId="urn:microsoft.com/office/officeart/2005/8/layout/StepDownProcess"/>
    <dgm:cxn modelId="{39957FC9-DF34-4AA7-BEAF-B1C3ECD45B5C}" type="presParOf" srcId="{3823127E-F5A8-524D-B7E8-B214B436381C}" destId="{01789C49-E94B-C847-BA7E-29E0A8053700}" srcOrd="0" destOrd="0" presId="urn:microsoft.com/office/officeart/2005/8/layout/StepDownProcess"/>
    <dgm:cxn modelId="{F1EF3374-0728-4AAC-89F6-E433892BB4A8}" type="presParOf" srcId="{3823127E-F5A8-524D-B7E8-B214B436381C}" destId="{57893A99-D561-784A-AA03-C1F2FA128581}" srcOrd="1" destOrd="0" presId="urn:microsoft.com/office/officeart/2005/8/layout/StepDownProcess"/>
    <dgm:cxn modelId="{561FC04A-3C30-48BB-A53A-D64077D849CC}" type="presParOf" srcId="{3823127E-F5A8-524D-B7E8-B214B436381C}" destId="{EE90555F-5BB1-1941-9C1E-1B29F3B262DD}" srcOrd="2" destOrd="0" presId="urn:microsoft.com/office/officeart/2005/8/layout/StepDownProcess"/>
    <dgm:cxn modelId="{4E2A5B19-2AC5-4C52-952A-0361E9F3D1AD}" type="presParOf" srcId="{56EDD0F5-C609-7A41-B769-B8D667BC16E0}" destId="{B513BF2A-7467-2C4D-A17C-6F0D0194353F}" srcOrd="3" destOrd="0" presId="urn:microsoft.com/office/officeart/2005/8/layout/StepDownProcess"/>
    <dgm:cxn modelId="{42F45400-2293-4465-ADB0-1B1E76B3F3E6}" type="presParOf" srcId="{56EDD0F5-C609-7A41-B769-B8D667BC16E0}" destId="{082575CB-64ED-6246-9FA3-02590AC0B00C}" srcOrd="4" destOrd="0" presId="urn:microsoft.com/office/officeart/2005/8/layout/StepDownProcess"/>
    <dgm:cxn modelId="{7171A3B9-85DA-4106-8E22-F10462D96475}" type="presParOf" srcId="{082575CB-64ED-6246-9FA3-02590AC0B00C}" destId="{05D95676-5017-244E-A98F-EC2457947127}" srcOrd="0" destOrd="0" presId="urn:microsoft.com/office/officeart/2005/8/layout/StepDownProcess"/>
    <dgm:cxn modelId="{C3B2A0B3-AB5A-444F-B132-7E8B06953768}" type="presParOf" srcId="{082575CB-64ED-6246-9FA3-02590AC0B00C}" destId="{CF0D9275-A27E-E74F-87A3-53E35EB055D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994E9-7853-4C02-8C8A-87DF724700C1}">
      <dsp:nvSpPr>
        <dsp:cNvPr id="0" name=""/>
        <dsp:cNvSpPr/>
      </dsp:nvSpPr>
      <dsp:spPr>
        <a:xfrm rot="5400000">
          <a:off x="772060" y="1662325"/>
          <a:ext cx="1470183" cy="167375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50DBDE-BCA0-49FE-9865-41A563F88E3E}">
      <dsp:nvSpPr>
        <dsp:cNvPr id="0" name=""/>
        <dsp:cNvSpPr/>
      </dsp:nvSpPr>
      <dsp:spPr>
        <a:xfrm>
          <a:off x="382551" y="32597"/>
          <a:ext cx="2474923" cy="173236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DOPAMINE HYPOTHESIS</a:t>
          </a:r>
          <a:endParaRPr lang="en-US" sz="2100" kern="1200" dirty="0"/>
        </a:p>
      </dsp:txBody>
      <dsp:txXfrm>
        <a:off x="467133" y="117179"/>
        <a:ext cx="2305759" cy="1563202"/>
      </dsp:txXfrm>
    </dsp:sp>
    <dsp:sp modelId="{BD491830-243B-42A9-A3E8-95107961D32A}">
      <dsp:nvSpPr>
        <dsp:cNvPr id="0" name=""/>
        <dsp:cNvSpPr/>
      </dsp:nvSpPr>
      <dsp:spPr>
        <a:xfrm>
          <a:off x="2857475" y="197818"/>
          <a:ext cx="1800023" cy="1400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/>
        </a:p>
      </dsp:txBody>
      <dsp:txXfrm>
        <a:off x="2857475" y="197818"/>
        <a:ext cx="1800023" cy="1400175"/>
      </dsp:txXfrm>
    </dsp:sp>
    <dsp:sp modelId="{007C7D22-A589-4116-BCD8-50AEF92FFF69}">
      <dsp:nvSpPr>
        <dsp:cNvPr id="0" name=""/>
        <dsp:cNvSpPr/>
      </dsp:nvSpPr>
      <dsp:spPr>
        <a:xfrm rot="5400000">
          <a:off x="2824035" y="3608344"/>
          <a:ext cx="1470183" cy="167375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F44E8-1739-47EB-B342-8491014F20F2}">
      <dsp:nvSpPr>
        <dsp:cNvPr id="0" name=""/>
        <dsp:cNvSpPr/>
      </dsp:nvSpPr>
      <dsp:spPr>
        <a:xfrm>
          <a:off x="2434526" y="1978616"/>
          <a:ext cx="2474923" cy="173236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PSYCHOGENIC EFFECTS OF AMPHETAMINES</a:t>
          </a:r>
          <a:endParaRPr lang="en-US" sz="2100" kern="1200" dirty="0"/>
        </a:p>
      </dsp:txBody>
      <dsp:txXfrm>
        <a:off x="2519108" y="2063198"/>
        <a:ext cx="2305759" cy="1563202"/>
      </dsp:txXfrm>
    </dsp:sp>
    <dsp:sp modelId="{3984F28B-08E3-422B-8E6D-B6EB5AD81E07}">
      <dsp:nvSpPr>
        <dsp:cNvPr id="0" name=""/>
        <dsp:cNvSpPr/>
      </dsp:nvSpPr>
      <dsp:spPr>
        <a:xfrm>
          <a:off x="4909450" y="2143837"/>
          <a:ext cx="1800023" cy="1400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/>
        </a:p>
      </dsp:txBody>
      <dsp:txXfrm>
        <a:off x="4909450" y="2143837"/>
        <a:ext cx="1800023" cy="1400175"/>
      </dsp:txXfrm>
    </dsp:sp>
    <dsp:sp modelId="{26C387A2-F77F-4F71-A72B-F8BBAD3A1492}">
      <dsp:nvSpPr>
        <dsp:cNvPr id="0" name=""/>
        <dsp:cNvSpPr/>
      </dsp:nvSpPr>
      <dsp:spPr>
        <a:xfrm>
          <a:off x="4486501" y="3924635"/>
          <a:ext cx="2474923" cy="173236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CORRELATION BETWEEN CLINICAL POTENCY AND D2 RECEPTORS</a:t>
          </a:r>
          <a:endParaRPr lang="en-US" sz="2100" kern="1200" dirty="0"/>
        </a:p>
      </dsp:txBody>
      <dsp:txXfrm>
        <a:off x="4571083" y="4009217"/>
        <a:ext cx="2305759" cy="1563202"/>
      </dsp:txXfrm>
    </dsp:sp>
    <dsp:sp modelId="{98B11C59-78E6-4697-870C-C9D732DCF8C3}">
      <dsp:nvSpPr>
        <dsp:cNvPr id="0" name=""/>
        <dsp:cNvSpPr/>
      </dsp:nvSpPr>
      <dsp:spPr>
        <a:xfrm>
          <a:off x="6961425" y="4089856"/>
          <a:ext cx="1800023" cy="1400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/>
        </a:p>
      </dsp:txBody>
      <dsp:txXfrm>
        <a:off x="6961425" y="4089856"/>
        <a:ext cx="1800023" cy="1400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EA74E-D115-9A47-B7B4-7F0EE6C7EE6B}">
      <dsp:nvSpPr>
        <dsp:cNvPr id="0" name=""/>
        <dsp:cNvSpPr/>
      </dsp:nvSpPr>
      <dsp:spPr>
        <a:xfrm rot="5400000">
          <a:off x="1141492" y="842729"/>
          <a:ext cx="733414" cy="8349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2C639C-B513-1B4D-AB75-D0FE111ED6EE}">
      <dsp:nvSpPr>
        <dsp:cNvPr id="0" name=""/>
        <dsp:cNvSpPr/>
      </dsp:nvSpPr>
      <dsp:spPr>
        <a:xfrm>
          <a:off x="772684" y="45193"/>
          <a:ext cx="1630031" cy="86420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Dopamine</a:t>
          </a:r>
          <a:r>
            <a:rPr lang="en-US" sz="2000" kern="1200" baseline="0" dirty="0" smtClean="0"/>
            <a:t> hypothesis</a:t>
          </a:r>
          <a:endParaRPr lang="en-US" sz="2000" kern="1200" dirty="0"/>
        </a:p>
      </dsp:txBody>
      <dsp:txXfrm>
        <a:off x="814879" y="87388"/>
        <a:ext cx="1545641" cy="779816"/>
      </dsp:txXfrm>
    </dsp:sp>
    <dsp:sp modelId="{063CD8DE-4D27-6C4F-8AB9-71C1086A3103}">
      <dsp:nvSpPr>
        <dsp:cNvPr id="0" name=""/>
        <dsp:cNvSpPr/>
      </dsp:nvSpPr>
      <dsp:spPr>
        <a:xfrm>
          <a:off x="2181820" y="112146"/>
          <a:ext cx="897958" cy="69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2181820" y="112146"/>
        <a:ext cx="897958" cy="698490"/>
      </dsp:txXfrm>
    </dsp:sp>
    <dsp:sp modelId="{30F06E94-471D-A040-A6EC-6A9EBA422C98}">
      <dsp:nvSpPr>
        <dsp:cNvPr id="0" name=""/>
        <dsp:cNvSpPr/>
      </dsp:nvSpPr>
      <dsp:spPr>
        <a:xfrm rot="5400000">
          <a:off x="2423307" y="1813518"/>
          <a:ext cx="733414" cy="8349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DB22DB9-B2C8-BA4A-B31C-5EC4FC880319}">
      <dsp:nvSpPr>
        <dsp:cNvPr id="0" name=""/>
        <dsp:cNvSpPr/>
      </dsp:nvSpPr>
      <dsp:spPr>
        <a:xfrm>
          <a:off x="1868026" y="1000513"/>
          <a:ext cx="1956580" cy="86420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Psychogeneic</a:t>
          </a:r>
          <a:r>
            <a:rPr lang="en-US" sz="2000" kern="1200" dirty="0" smtClean="0"/>
            <a:t> effects of amphetamines</a:t>
          </a:r>
          <a:endParaRPr lang="en-US" sz="2000" kern="1200" dirty="0"/>
        </a:p>
      </dsp:txBody>
      <dsp:txXfrm>
        <a:off x="1910221" y="1042708"/>
        <a:ext cx="1872190" cy="779816"/>
      </dsp:txXfrm>
    </dsp:sp>
    <dsp:sp modelId="{55840588-DBCC-0B4E-BB4F-47F803D0582E}">
      <dsp:nvSpPr>
        <dsp:cNvPr id="0" name=""/>
        <dsp:cNvSpPr/>
      </dsp:nvSpPr>
      <dsp:spPr>
        <a:xfrm>
          <a:off x="3463635" y="1082935"/>
          <a:ext cx="897958" cy="69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18527-FD8C-4D43-BCC4-9920DDF5F2F9}">
      <dsp:nvSpPr>
        <dsp:cNvPr id="0" name=""/>
        <dsp:cNvSpPr/>
      </dsp:nvSpPr>
      <dsp:spPr>
        <a:xfrm rot="5400000">
          <a:off x="3680232" y="2784307"/>
          <a:ext cx="733414" cy="8349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49231D-27A3-A042-ABF9-FAC3B7C6E624}">
      <dsp:nvSpPr>
        <dsp:cNvPr id="0" name=""/>
        <dsp:cNvSpPr/>
      </dsp:nvSpPr>
      <dsp:spPr>
        <a:xfrm>
          <a:off x="2986566" y="1971303"/>
          <a:ext cx="2233349" cy="86420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Correlation between clinical potency and D2</a:t>
          </a:r>
          <a:endParaRPr lang="en-US" sz="2000" kern="1200" dirty="0"/>
        </a:p>
      </dsp:txBody>
      <dsp:txXfrm>
        <a:off x="3028761" y="2013498"/>
        <a:ext cx="2148959" cy="779816"/>
      </dsp:txXfrm>
    </dsp:sp>
    <dsp:sp modelId="{DBFA9C26-990C-C64A-9DAF-4B4641737BFA}">
      <dsp:nvSpPr>
        <dsp:cNvPr id="0" name=""/>
        <dsp:cNvSpPr/>
      </dsp:nvSpPr>
      <dsp:spPr>
        <a:xfrm>
          <a:off x="4720560" y="2053724"/>
          <a:ext cx="897958" cy="69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64A2E-3B74-6943-9BCA-AD8B2E0661FE}">
      <dsp:nvSpPr>
        <dsp:cNvPr id="0" name=""/>
        <dsp:cNvSpPr/>
      </dsp:nvSpPr>
      <dsp:spPr>
        <a:xfrm rot="5400000">
          <a:off x="5369602" y="3755097"/>
          <a:ext cx="733414" cy="8349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E89767-D064-CF4C-AAF1-FB20BE12A3C1}">
      <dsp:nvSpPr>
        <dsp:cNvPr id="0" name=""/>
        <dsp:cNvSpPr/>
      </dsp:nvSpPr>
      <dsp:spPr>
        <a:xfrm>
          <a:off x="4105107" y="2942092"/>
          <a:ext cx="3375007" cy="86420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Some earlier studies demonstrating increased D2 in post-mortem studies</a:t>
          </a:r>
          <a:endParaRPr lang="en-US" sz="2000" kern="1200" dirty="0"/>
        </a:p>
      </dsp:txBody>
      <dsp:txXfrm>
        <a:off x="4147302" y="2984287"/>
        <a:ext cx="3290617" cy="779816"/>
      </dsp:txXfrm>
    </dsp:sp>
    <dsp:sp modelId="{A308CCD1-EA0A-C94B-949E-F7E48D41D717}">
      <dsp:nvSpPr>
        <dsp:cNvPr id="0" name=""/>
        <dsp:cNvSpPr/>
      </dsp:nvSpPr>
      <dsp:spPr>
        <a:xfrm>
          <a:off x="6409930" y="3024514"/>
          <a:ext cx="897958" cy="69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35149-CA2B-BF4A-BE4B-424326BA0F92}">
      <dsp:nvSpPr>
        <dsp:cNvPr id="0" name=""/>
        <dsp:cNvSpPr/>
      </dsp:nvSpPr>
      <dsp:spPr>
        <a:xfrm>
          <a:off x="5223647" y="3912881"/>
          <a:ext cx="2145677" cy="86420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Dopamine receptors </a:t>
          </a:r>
          <a:endParaRPr lang="en-US" sz="2000" kern="1200" dirty="0"/>
        </a:p>
      </dsp:txBody>
      <dsp:txXfrm>
        <a:off x="5265842" y="3955076"/>
        <a:ext cx="2061287" cy="779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117F0-8519-4893-906B-548057196C6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8D336-3701-4354-87B7-9F624E241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D00291-9721-4C55-9BD9-06C9761F6BA9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charset="-128"/>
              </a:rPr>
              <a:t>This slide has been written and collated by the speaker, Prof Nasrallah 2009</a:t>
            </a:r>
          </a:p>
        </p:txBody>
      </p:sp>
    </p:spTree>
    <p:extLst>
      <p:ext uri="{BB962C8B-B14F-4D97-AF65-F5344CB8AC3E}">
        <p14:creationId xmlns:p14="http://schemas.microsoft.com/office/powerpoint/2010/main" val="4108800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86917-A9E5-4192-B779-096E6AC4C887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7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8400"/>
            <a:ext cx="9144000" cy="568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/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BF14-BAF3-4FA8-BD16-312763429F09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A82FC-3EE9-45B5-8824-736CDE6574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PSYCHOPHARMACOLOGY</a:t>
            </a:r>
            <a:br>
              <a:rPr lang="en-US" dirty="0" smtClean="0"/>
            </a:br>
            <a:r>
              <a:rPr lang="en-US" dirty="0" smtClean="0"/>
              <a:t>ANTIPSYCHOTIC MEDICATIONS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OTHIENO</a:t>
            </a:r>
          </a:p>
          <a:p>
            <a:endParaRPr lang="en-US" dirty="0"/>
          </a:p>
          <a:p>
            <a:r>
              <a:rPr lang="en-US" dirty="0" smtClean="0"/>
              <a:t>DATE: 21</a:t>
            </a:r>
            <a:r>
              <a:rPr lang="en-US" baseline="30000" dirty="0" smtClean="0"/>
              <a:t>st</a:t>
            </a:r>
            <a:r>
              <a:rPr lang="en-US" dirty="0" smtClean="0"/>
              <a:t>/ 11/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55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APDs on serotonin 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</a:t>
            </a:r>
          </a:p>
          <a:p>
            <a:pPr lvl="1"/>
            <a:r>
              <a:rPr lang="en-US" dirty="0" smtClean="0"/>
              <a:t>Mainly DA (D2/ D3) receptor antagonists</a:t>
            </a:r>
          </a:p>
          <a:p>
            <a:pPr lvl="1"/>
            <a:r>
              <a:rPr lang="en-US" dirty="0" smtClean="0"/>
              <a:t>Weaker, if any, potency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6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4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68555"/>
            <a:ext cx="7772400" cy="230577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a typeface="+mj-ea"/>
                <a:cs typeface="+mj-cs"/>
              </a:rPr>
              <a:t>ATYPICAL ANTIPSYCHOTICS</a:t>
            </a:r>
            <a:br>
              <a:rPr lang="en-US" sz="3600" dirty="0" smtClean="0">
                <a:ea typeface="+mj-ea"/>
                <a:cs typeface="+mj-cs"/>
              </a:rPr>
            </a:br>
            <a:r>
              <a:rPr lang="en-US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Lower prevalence for EPS side effects</a:t>
            </a:r>
            <a: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/>
            </a:r>
            <a:b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</a:br>
            <a:r>
              <a:rPr lang="en-US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Higher affinity for 5HT</a:t>
            </a:r>
            <a:r>
              <a:rPr lang="en-US" sz="1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2A</a:t>
            </a:r>
            <a:r>
              <a:rPr lang="en-US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 receptors than </a:t>
            </a:r>
            <a:r>
              <a:rPr lang="en-US" sz="31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D</a:t>
            </a:r>
            <a:r>
              <a:rPr lang="en-US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opamine receptors </a:t>
            </a:r>
            <a:endParaRPr lang="en-US" sz="3100" dirty="0">
              <a:ea typeface="+mj-ea"/>
              <a:cs typeface="+mj-cs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774950"/>
            <a:ext cx="7086600" cy="35512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ea typeface="+mn-ea"/>
                <a:cs typeface="+mn-cs"/>
              </a:rPr>
              <a:t>THEORIES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Lower affinity for Dopamine receptors (</a:t>
            </a:r>
            <a:r>
              <a:rPr lang="en-US" sz="2400" u="sng" dirty="0" smtClean="0">
                <a:solidFill>
                  <a:schemeClr val="tx1"/>
                </a:solidFill>
                <a:ea typeface="+mn-ea"/>
                <a:cs typeface="+mn-cs"/>
              </a:rPr>
              <a:t>but still therapeutic)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Blockade of 5HT</a:t>
            </a:r>
            <a:r>
              <a:rPr lang="en-US" sz="1400" dirty="0" smtClean="0">
                <a:solidFill>
                  <a:schemeClr val="tx1"/>
                </a:solidFill>
                <a:ea typeface="+mn-ea"/>
                <a:cs typeface="+mn-cs"/>
              </a:rPr>
              <a:t>2A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 receptors and its effect on Dopamine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Higher dissociation and less </a:t>
            </a:r>
            <a:r>
              <a:rPr lang="en-US" sz="2400" b="1" i="1" dirty="0" smtClean="0">
                <a:solidFill>
                  <a:schemeClr val="tx1"/>
                </a:solidFill>
                <a:ea typeface="+mn-ea"/>
                <a:cs typeface="+mn-cs"/>
              </a:rPr>
              <a:t>tight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 binding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Involvement of D</a:t>
            </a:r>
            <a:r>
              <a:rPr lang="en-US" sz="1400" dirty="0" smtClean="0">
                <a:solidFill>
                  <a:schemeClr val="tx1"/>
                </a:solidFill>
                <a:ea typeface="+mn-ea"/>
                <a:cs typeface="+mn-cs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 receptors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Involvement of Muscarinic receptors (anticholinergic effect)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400" dirty="0"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Antipsychotic actions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Typical antipsychotics act on 	</a:t>
            </a:r>
          </a:p>
          <a:p>
            <a:pPr lvl="1"/>
            <a:r>
              <a:rPr lang="en-GB" dirty="0" smtClean="0"/>
              <a:t>Dopamine</a:t>
            </a:r>
          </a:p>
          <a:p>
            <a:pPr lvl="1"/>
            <a:r>
              <a:rPr lang="en-GB" dirty="0" smtClean="0"/>
              <a:t>Acetylcholine </a:t>
            </a:r>
            <a:r>
              <a:rPr lang="en-GB" dirty="0" err="1" smtClean="0"/>
              <a:t>muscarinic</a:t>
            </a:r>
            <a:r>
              <a:rPr lang="en-GB" dirty="0" smtClean="0"/>
              <a:t> receptors</a:t>
            </a:r>
          </a:p>
          <a:p>
            <a:pPr lvl="1"/>
            <a:r>
              <a:rPr lang="en-GB" dirty="0" smtClean="0"/>
              <a:t>Adrenaline/</a:t>
            </a:r>
            <a:r>
              <a:rPr lang="en-GB" dirty="0" err="1" smtClean="0"/>
              <a:t>noradrenaline</a:t>
            </a:r>
            <a:endParaRPr lang="en-GB" dirty="0" smtClean="0"/>
          </a:p>
          <a:p>
            <a:pPr lvl="1"/>
            <a:r>
              <a:rPr lang="en-GB" dirty="0" smtClean="0"/>
              <a:t>Histamine </a:t>
            </a:r>
          </a:p>
          <a:p>
            <a:r>
              <a:rPr lang="en-GB" dirty="0" err="1" smtClean="0"/>
              <a:t>Atypicals</a:t>
            </a:r>
            <a:r>
              <a:rPr lang="en-GB" dirty="0" smtClean="0"/>
              <a:t> act more on 5-HT, D4, D1, </a:t>
            </a:r>
            <a:r>
              <a:rPr lang="en-GB" dirty="0" err="1" smtClean="0"/>
              <a:t>muscarinic</a:t>
            </a:r>
            <a:r>
              <a:rPr lang="en-GB" dirty="0" smtClean="0"/>
              <a:t> and alpha adrenergic receptors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110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Other Receptors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274638" y="1298575"/>
          <a:ext cx="8594726" cy="283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363"/>
                <a:gridCol w="4297363"/>
              </a:tblGrid>
              <a:tr h="9146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</a:t>
                      </a:r>
                    </a:p>
                    <a:p>
                      <a:r>
                        <a:rPr lang="en-US" sz="1800" dirty="0" smtClean="0"/>
                        <a:t>         Receptor antagonism</a:t>
                      </a:r>
                      <a:br>
                        <a:rPr lang="en-US" sz="1800" dirty="0" smtClean="0"/>
                      </a:br>
                      <a:endParaRPr lang="en-US" sz="1800" dirty="0"/>
                    </a:p>
                  </a:txBody>
                  <a:tcPr marL="95496" marR="95496" marT="45730" marB="4573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Effects</a:t>
                      </a:r>
                      <a:endParaRPr lang="en-US" sz="1800" dirty="0"/>
                    </a:p>
                  </a:txBody>
                  <a:tcPr marL="95496" marR="95496" marT="45730" marB="45730"/>
                </a:tc>
              </a:tr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5HT2c</a:t>
                      </a:r>
                      <a:br>
                        <a:rPr lang="en-US" sz="1800" dirty="0" smtClean="0"/>
                      </a:br>
                      <a:endParaRPr lang="en-US" sz="1800" dirty="0"/>
                    </a:p>
                  </a:txBody>
                  <a:tcPr marL="95496" marR="95496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Increased appetite</a:t>
                      </a:r>
                      <a:endParaRPr lang="en-US" sz="1800" dirty="0"/>
                    </a:p>
                  </a:txBody>
                  <a:tcPr marL="95496" marR="95496" marT="45730" marB="45730"/>
                </a:tc>
              </a:tr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M3</a:t>
                      </a:r>
                      <a:br>
                        <a:rPr lang="en-US" sz="1800" dirty="0" smtClean="0"/>
                      </a:br>
                      <a:endParaRPr lang="en-US" sz="1800" dirty="0"/>
                    </a:p>
                  </a:txBody>
                  <a:tcPr marL="95496" marR="95496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Decrease insulin release</a:t>
                      </a:r>
                      <a:endParaRPr lang="en-US" sz="1800" dirty="0"/>
                    </a:p>
                  </a:txBody>
                  <a:tcPr marL="95496" marR="95496" marT="45730" marB="45730"/>
                </a:tc>
              </a:tr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M1, H1, ALPHA 1</a:t>
                      </a:r>
                      <a:br>
                        <a:rPr lang="en-US" sz="1800" dirty="0" smtClean="0"/>
                      </a:br>
                      <a:endParaRPr lang="en-US" sz="1800" dirty="0"/>
                    </a:p>
                  </a:txBody>
                  <a:tcPr marL="95496" marR="95496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Sedation</a:t>
                      </a:r>
                      <a:endParaRPr lang="en-US" sz="1800" dirty="0"/>
                    </a:p>
                  </a:txBody>
                  <a:tcPr marL="95496" marR="95496" marT="45730" marB="4573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3335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  <p:sp>
        <p:nvSpPr>
          <p:cNvPr id="30668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74638" y="1298575"/>
            <a:ext cx="8594725" cy="4937125"/>
          </a:xfrm>
          <a:prstGeom prst="rect">
            <a:avLst/>
          </a:prstGeom>
        </p:spPr>
        <p:txBody>
          <a:bodyPr/>
          <a:lstStyle/>
          <a:p>
            <a:pPr indent="-173736" eaLnBrk="1" fontAlgn="auto" hangingPunct="1">
              <a:spcAft>
                <a:spcPts val="0"/>
              </a:spcAft>
              <a:defRPr/>
            </a:pPr>
            <a:endParaRPr lang="en-US" smtClean="0">
              <a:ea typeface="+mn-ea"/>
            </a:endParaRPr>
          </a:p>
        </p:txBody>
      </p:sp>
      <p:pic>
        <p:nvPicPr>
          <p:cNvPr id="4403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4036" name="Picture 5"/>
          <p:cNvPicPr>
            <a:picLocks noChangeAspect="1" noChangeArrowheads="1"/>
          </p:cNvPicPr>
          <p:nvPr/>
        </p:nvPicPr>
        <p:blipFill>
          <a:blip r:embed="rId4" cstate="print"/>
          <a:srcRect l="78667" t="31285" r="6889" b="56000"/>
          <a:stretch>
            <a:fillRect/>
          </a:stretch>
        </p:blipFill>
        <p:spPr bwMode="auto">
          <a:xfrm>
            <a:off x="2057400" y="5486400"/>
            <a:ext cx="685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6"/>
          <p:cNvPicPr>
            <a:picLocks noChangeAspect="1" noChangeArrowheads="1"/>
          </p:cNvPicPr>
          <p:nvPr/>
        </p:nvPicPr>
        <p:blipFill>
          <a:blip r:embed="rId5" cstate="print"/>
          <a:srcRect l="60445" t="31000" r="25000" b="56000"/>
          <a:stretch>
            <a:fillRect/>
          </a:stretch>
        </p:blipFill>
        <p:spPr bwMode="auto">
          <a:xfrm>
            <a:off x="2819400" y="5486400"/>
            <a:ext cx="6762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7"/>
          <p:cNvPicPr>
            <a:picLocks noChangeAspect="1" noChangeArrowheads="1"/>
          </p:cNvPicPr>
          <p:nvPr/>
        </p:nvPicPr>
        <p:blipFill>
          <a:blip r:embed="rId6" cstate="print"/>
          <a:srcRect l="24445" t="31000" r="61111" b="56000"/>
          <a:stretch>
            <a:fillRect/>
          </a:stretch>
        </p:blipFill>
        <p:spPr bwMode="auto">
          <a:xfrm>
            <a:off x="3657600" y="5486400"/>
            <a:ext cx="6667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8"/>
          <p:cNvPicPr>
            <a:picLocks noChangeAspect="1" noChangeArrowheads="1"/>
          </p:cNvPicPr>
          <p:nvPr/>
        </p:nvPicPr>
        <p:blipFill>
          <a:blip r:embed="rId7" cstate="print"/>
          <a:srcRect l="5779" t="31285" r="79555" b="56143"/>
          <a:stretch>
            <a:fillRect/>
          </a:stretch>
        </p:blipFill>
        <p:spPr bwMode="auto">
          <a:xfrm>
            <a:off x="4419600" y="5486400"/>
            <a:ext cx="70326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2057400" y="4953000"/>
            <a:ext cx="762000" cy="47307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First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Episode</a:t>
            </a:r>
          </a:p>
        </p:txBody>
      </p:sp>
      <p:sp>
        <p:nvSpPr>
          <p:cNvPr id="44041" name="Text Box 10"/>
          <p:cNvSpPr txBox="1">
            <a:spLocks noChangeArrowheads="1"/>
          </p:cNvSpPr>
          <p:nvPr/>
        </p:nvSpPr>
        <p:spPr bwMode="auto">
          <a:xfrm>
            <a:off x="4419600" y="4953000"/>
            <a:ext cx="762000" cy="47307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Fourth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Episode</a:t>
            </a:r>
          </a:p>
        </p:txBody>
      </p:sp>
      <p:sp>
        <p:nvSpPr>
          <p:cNvPr id="44042" name="Text Box 11"/>
          <p:cNvSpPr txBox="1">
            <a:spLocks noChangeArrowheads="1"/>
          </p:cNvSpPr>
          <p:nvPr/>
        </p:nvSpPr>
        <p:spPr bwMode="auto">
          <a:xfrm>
            <a:off x="2743200" y="4953000"/>
            <a:ext cx="762000" cy="47307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Second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Episode</a:t>
            </a:r>
          </a:p>
        </p:txBody>
      </p:sp>
      <p:sp>
        <p:nvSpPr>
          <p:cNvPr id="44043" name="Text Box 12"/>
          <p:cNvSpPr txBox="1">
            <a:spLocks noChangeArrowheads="1"/>
          </p:cNvSpPr>
          <p:nvPr/>
        </p:nvSpPr>
        <p:spPr bwMode="auto">
          <a:xfrm>
            <a:off x="3657600" y="4953000"/>
            <a:ext cx="762000" cy="47307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Third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chemeClr val="bg2"/>
                </a:solidFill>
              </a:rPr>
              <a:t>Episode</a:t>
            </a:r>
          </a:p>
        </p:txBody>
      </p:sp>
    </p:spTree>
    <p:extLst>
      <p:ext uri="{BB962C8B-B14F-4D97-AF65-F5344CB8AC3E}">
        <p14:creationId xmlns:p14="http://schemas.microsoft.com/office/powerpoint/2010/main" val="15510089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Antipsychotics: FGAs oral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Phenothiazines</a:t>
            </a:r>
            <a:r>
              <a:rPr lang="en-GB" dirty="0" smtClean="0"/>
              <a:t> – </a:t>
            </a:r>
          </a:p>
          <a:p>
            <a:pPr lvl="1"/>
            <a:r>
              <a:rPr lang="en-GB" dirty="0" smtClean="0"/>
              <a:t>Aliphatic: </a:t>
            </a:r>
            <a:r>
              <a:rPr lang="en-GB" dirty="0" smtClean="0">
                <a:solidFill>
                  <a:srgbClr val="0070C0"/>
                </a:solidFill>
              </a:rPr>
              <a:t>Chlorpromazine,</a:t>
            </a:r>
            <a:r>
              <a:rPr lang="en-GB" dirty="0" smtClean="0"/>
              <a:t> </a:t>
            </a:r>
            <a:r>
              <a:rPr lang="en-GB" dirty="0" err="1" smtClean="0"/>
              <a:t>promazine</a:t>
            </a:r>
            <a:endParaRPr lang="en-GB" dirty="0" smtClean="0"/>
          </a:p>
          <a:p>
            <a:pPr lvl="1"/>
            <a:r>
              <a:rPr lang="en-GB" dirty="0" err="1" smtClean="0"/>
              <a:t>Piperazine</a:t>
            </a:r>
            <a:r>
              <a:rPr lang="en-GB" dirty="0" smtClean="0"/>
              <a:t>: </a:t>
            </a:r>
            <a:r>
              <a:rPr lang="en-GB" dirty="0" err="1" smtClean="0"/>
              <a:t>fluphenazine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rgbClr val="0070C0"/>
                </a:solidFill>
              </a:rPr>
              <a:t>trifluoperazine</a:t>
            </a:r>
            <a:endParaRPr lang="en-GB" dirty="0" smtClean="0">
              <a:solidFill>
                <a:srgbClr val="0070C0"/>
              </a:solidFill>
            </a:endParaRPr>
          </a:p>
          <a:p>
            <a:pPr lvl="1"/>
            <a:r>
              <a:rPr lang="en-GB" dirty="0" err="1" smtClean="0"/>
              <a:t>Piperidines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Butyrophenones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rgbClr val="0070C0"/>
                </a:solidFill>
              </a:rPr>
              <a:t>Haloperidol</a:t>
            </a:r>
          </a:p>
          <a:p>
            <a:r>
              <a:rPr lang="en-GB" dirty="0" err="1" smtClean="0"/>
              <a:t>Thioxanthines</a:t>
            </a:r>
            <a:endParaRPr lang="en-GB" dirty="0" smtClean="0"/>
          </a:p>
          <a:p>
            <a:pPr lvl="1"/>
            <a:r>
              <a:rPr lang="en-GB" dirty="0" err="1" smtClean="0">
                <a:solidFill>
                  <a:srgbClr val="0070C0"/>
                </a:solidFill>
              </a:rPr>
              <a:t>Flupentixol</a:t>
            </a:r>
            <a:endParaRPr lang="en-GB" dirty="0" smtClean="0">
              <a:solidFill>
                <a:srgbClr val="0070C0"/>
              </a:solidFill>
            </a:endParaRPr>
          </a:p>
          <a:p>
            <a:pPr lvl="1"/>
            <a:r>
              <a:rPr lang="en-GB" dirty="0" err="1" smtClean="0">
                <a:solidFill>
                  <a:srgbClr val="0070C0"/>
                </a:solidFill>
              </a:rPr>
              <a:t>Zuclopenthixol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 smtClean="0">
              <a:solidFill>
                <a:srgbClr val="0070C0"/>
              </a:solidFill>
            </a:endParaRPr>
          </a:p>
          <a:p>
            <a:pPr lvl="1"/>
            <a:r>
              <a:rPr lang="en-GB" dirty="0" err="1" smtClean="0">
                <a:solidFill>
                  <a:srgbClr val="0070C0"/>
                </a:solidFill>
              </a:rPr>
              <a:t>Clopixol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err="1" smtClean="0"/>
              <a:t>Diphenylbutypiperidines</a:t>
            </a:r>
            <a:endParaRPr lang="en-GB" dirty="0" smtClean="0"/>
          </a:p>
          <a:p>
            <a:pPr lvl="1"/>
            <a:r>
              <a:rPr lang="en-GB" dirty="0" err="1" smtClean="0"/>
              <a:t>Pimozide</a:t>
            </a:r>
            <a:endParaRPr lang="en-GB" dirty="0" smtClean="0"/>
          </a:p>
          <a:p>
            <a:r>
              <a:rPr lang="en-GB" dirty="0" err="1" smtClean="0"/>
              <a:t>Sulpiride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Antipsychotics: SGA oral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GB" dirty="0" err="1" smtClean="0"/>
              <a:t>Amisulpiride</a:t>
            </a:r>
            <a:endParaRPr lang="en-GB" dirty="0" smtClean="0"/>
          </a:p>
          <a:p>
            <a:r>
              <a:rPr lang="en-GB" dirty="0" err="1" smtClean="0"/>
              <a:t>Aripiprazole</a:t>
            </a:r>
            <a:endParaRPr lang="en-GB" dirty="0" smtClean="0"/>
          </a:p>
          <a:p>
            <a:r>
              <a:rPr lang="en-GB" dirty="0" smtClean="0"/>
              <a:t>Clozapine: used in drug </a:t>
            </a:r>
            <a:r>
              <a:rPr lang="en-GB" dirty="0" smtClean="0"/>
              <a:t>resistance, there are special indications</a:t>
            </a:r>
            <a:endParaRPr lang="en-GB" dirty="0" smtClean="0"/>
          </a:p>
          <a:p>
            <a:r>
              <a:rPr lang="en-GB" dirty="0" err="1" smtClean="0"/>
              <a:t>Olanzapine</a:t>
            </a:r>
            <a:endParaRPr lang="en-GB" dirty="0" smtClean="0"/>
          </a:p>
          <a:p>
            <a:r>
              <a:rPr lang="en-GB" dirty="0" err="1" smtClean="0"/>
              <a:t>Paliperidone</a:t>
            </a:r>
            <a:endParaRPr lang="en-GB" dirty="0" smtClean="0"/>
          </a:p>
          <a:p>
            <a:r>
              <a:rPr lang="en-GB" dirty="0" err="1" smtClean="0"/>
              <a:t>Quetiapine</a:t>
            </a:r>
            <a:endParaRPr lang="en-GB" dirty="0" smtClean="0"/>
          </a:p>
          <a:p>
            <a:r>
              <a:rPr lang="en-GB" dirty="0" err="1" smtClean="0"/>
              <a:t>Risperidone</a:t>
            </a:r>
            <a:endParaRPr lang="en-GB" dirty="0" smtClean="0"/>
          </a:p>
          <a:p>
            <a:r>
              <a:rPr lang="en-GB" dirty="0" err="1" smtClean="0"/>
              <a:t>Sertindole</a:t>
            </a:r>
            <a:endParaRPr lang="en-GB" dirty="0" smtClean="0"/>
          </a:p>
          <a:p>
            <a:r>
              <a:rPr lang="en-GB" dirty="0" err="1" smtClean="0"/>
              <a:t>Ziprasidone</a:t>
            </a:r>
            <a:endParaRPr lang="en-GB" dirty="0" smtClean="0"/>
          </a:p>
          <a:p>
            <a:r>
              <a:rPr lang="en-GB" dirty="0" err="1" smtClean="0"/>
              <a:t>Zotepine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SGA classification 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3200" dirty="0" err="1" smtClean="0"/>
              <a:t>Dibenzodiazepine</a:t>
            </a:r>
            <a:endParaRPr lang="en-GB" sz="3200" dirty="0" smtClean="0"/>
          </a:p>
          <a:p>
            <a:pPr lvl="2"/>
            <a:r>
              <a:rPr lang="en-GB" sz="2800" dirty="0" err="1" smtClean="0"/>
              <a:t>Clozapine</a:t>
            </a:r>
            <a:r>
              <a:rPr lang="en-GB" sz="2800" dirty="0" smtClean="0"/>
              <a:t> </a:t>
            </a:r>
          </a:p>
          <a:p>
            <a:r>
              <a:rPr lang="en-GB" sz="3200" dirty="0" err="1" smtClean="0"/>
              <a:t>Thienobenzodiazepine</a:t>
            </a:r>
            <a:endParaRPr lang="en-GB" sz="3200" dirty="0" smtClean="0"/>
          </a:p>
          <a:p>
            <a:pPr lvl="2"/>
            <a:r>
              <a:rPr lang="en-GB" sz="3000" dirty="0" err="1" smtClean="0"/>
              <a:t>Olanzapine</a:t>
            </a:r>
            <a:r>
              <a:rPr lang="en-GB" sz="3000" dirty="0" smtClean="0"/>
              <a:t> </a:t>
            </a:r>
          </a:p>
          <a:p>
            <a:r>
              <a:rPr lang="en-GB" sz="3200" dirty="0" err="1" smtClean="0"/>
              <a:t>Dibenzothiazepine</a:t>
            </a:r>
            <a:endParaRPr lang="en-GB" sz="3200" dirty="0" smtClean="0"/>
          </a:p>
          <a:p>
            <a:pPr lvl="2"/>
            <a:r>
              <a:rPr lang="en-GB" sz="3000" dirty="0" err="1" smtClean="0"/>
              <a:t>Quetiapine</a:t>
            </a:r>
            <a:r>
              <a:rPr lang="en-GB" sz="3000" dirty="0" smtClean="0"/>
              <a:t> </a:t>
            </a:r>
          </a:p>
          <a:p>
            <a:r>
              <a:rPr lang="en-GB" sz="3200" dirty="0" err="1" smtClean="0"/>
              <a:t>Benzisoxazole</a:t>
            </a:r>
            <a:endParaRPr lang="en-GB" sz="3200" dirty="0" smtClean="0"/>
          </a:p>
          <a:p>
            <a:pPr lvl="2"/>
            <a:r>
              <a:rPr lang="en-GB" sz="3000" dirty="0" err="1" smtClean="0"/>
              <a:t>Risperidone</a:t>
            </a:r>
            <a:endParaRPr lang="en-GB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SGA classification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sz="2800" dirty="0" err="1" smtClean="0"/>
              <a:t>Dibenzothiepine</a:t>
            </a:r>
            <a:endParaRPr lang="en-GB" sz="2800" dirty="0" smtClean="0"/>
          </a:p>
          <a:p>
            <a:pPr lvl="1"/>
            <a:r>
              <a:rPr lang="en-GB" dirty="0" err="1" smtClean="0"/>
              <a:t>Zotepine</a:t>
            </a:r>
            <a:r>
              <a:rPr lang="en-GB" dirty="0" smtClean="0"/>
              <a:t> </a:t>
            </a:r>
          </a:p>
          <a:p>
            <a:r>
              <a:rPr lang="en-GB" sz="2800" dirty="0" err="1" smtClean="0"/>
              <a:t>Imidazolidinone</a:t>
            </a:r>
            <a:endParaRPr lang="en-GB" sz="2800" dirty="0" smtClean="0"/>
          </a:p>
          <a:p>
            <a:pPr lvl="1"/>
            <a:r>
              <a:rPr lang="en-GB" dirty="0" err="1" smtClean="0"/>
              <a:t>Sertindole</a:t>
            </a:r>
            <a:r>
              <a:rPr lang="en-GB" dirty="0" smtClean="0"/>
              <a:t> </a:t>
            </a:r>
          </a:p>
          <a:p>
            <a:r>
              <a:rPr lang="en-GB" sz="2800" dirty="0" smtClean="0"/>
              <a:t>Substituted </a:t>
            </a:r>
            <a:r>
              <a:rPr lang="en-GB" sz="2800" dirty="0" err="1" smtClean="0"/>
              <a:t>benzamide</a:t>
            </a:r>
            <a:endParaRPr lang="en-GB" sz="2800" dirty="0" smtClean="0"/>
          </a:p>
          <a:p>
            <a:pPr lvl="1"/>
            <a:r>
              <a:rPr lang="en-GB" dirty="0" err="1" smtClean="0"/>
              <a:t>Amisulpiride</a:t>
            </a:r>
            <a:r>
              <a:rPr lang="en-GB" dirty="0" smtClean="0"/>
              <a:t> </a:t>
            </a:r>
          </a:p>
          <a:p>
            <a:r>
              <a:rPr lang="en-GB" sz="2800" dirty="0" err="1" smtClean="0"/>
              <a:t>Benzothiazylpiperazine</a:t>
            </a:r>
            <a:endParaRPr lang="en-GB" sz="2800" dirty="0" smtClean="0"/>
          </a:p>
          <a:p>
            <a:pPr lvl="1"/>
            <a:r>
              <a:rPr lang="en-GB" dirty="0" err="1" smtClean="0"/>
              <a:t>Ziprasidone</a:t>
            </a:r>
            <a:r>
              <a:rPr lang="en-GB" dirty="0" smtClean="0"/>
              <a:t> </a:t>
            </a:r>
          </a:p>
          <a:p>
            <a:r>
              <a:rPr lang="en-GB" sz="2800" dirty="0" err="1" smtClean="0"/>
              <a:t>Dihydrocarbostyril</a:t>
            </a:r>
            <a:endParaRPr lang="en-GB" sz="2800" dirty="0" smtClean="0"/>
          </a:p>
          <a:p>
            <a:pPr lvl="1"/>
            <a:r>
              <a:rPr lang="en-GB" dirty="0" err="1" smtClean="0"/>
              <a:t>Aripiprazole</a:t>
            </a:r>
            <a:r>
              <a:rPr lang="en-GB" dirty="0" smtClean="0"/>
              <a:t>  </a:t>
            </a:r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ANTIPSYCHOTIC MEDICATIONS/ MAJOR TRANQUILIZERS/ NEUROLEPTICS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Actions</a:t>
            </a:r>
            <a:endParaRPr lang="en-US" b="1" dirty="0"/>
          </a:p>
          <a:p>
            <a:pPr lvl="1"/>
            <a:r>
              <a:rPr lang="en-US" dirty="0"/>
              <a:t>Antipsychotic </a:t>
            </a:r>
          </a:p>
          <a:p>
            <a:pPr lvl="1"/>
            <a:r>
              <a:rPr lang="en-US" dirty="0"/>
              <a:t>Tranquillize without impairing consciousness</a:t>
            </a:r>
          </a:p>
          <a:p>
            <a:pPr lvl="1"/>
            <a:r>
              <a:rPr lang="en-US" dirty="0"/>
              <a:t>Do not cause paradoxical excitement</a:t>
            </a:r>
          </a:p>
          <a:p>
            <a:r>
              <a:rPr lang="en-US" b="1" dirty="0" smtClean="0"/>
              <a:t>Uses</a:t>
            </a:r>
            <a:endParaRPr lang="en-US" b="1" dirty="0"/>
          </a:p>
          <a:p>
            <a:pPr lvl="1"/>
            <a:r>
              <a:rPr lang="en-US" dirty="0"/>
              <a:t>Calming patients whatever the underlying condition</a:t>
            </a:r>
          </a:p>
          <a:p>
            <a:pPr lvl="1"/>
            <a:r>
              <a:rPr lang="en-US" dirty="0"/>
              <a:t>Have been used in psychotic conditions (schizophrenia, mania and depression, delirium)</a:t>
            </a:r>
          </a:p>
          <a:p>
            <a:pPr lvl="2"/>
            <a:r>
              <a:rPr lang="en-US" dirty="0"/>
              <a:t>Note that they are used in mania even without psychotic symptoms</a:t>
            </a:r>
          </a:p>
          <a:p>
            <a:pPr lvl="1"/>
            <a:r>
              <a:rPr lang="en-US" dirty="0"/>
              <a:t>Preventing relapse of schizophrenia </a:t>
            </a:r>
          </a:p>
          <a:p>
            <a:pPr lvl="1"/>
            <a:r>
              <a:rPr lang="en-US" dirty="0"/>
              <a:t>Prophylaxis of bipolar disorders</a:t>
            </a:r>
          </a:p>
          <a:p>
            <a:pPr lvl="1"/>
            <a:r>
              <a:rPr lang="en-US" dirty="0"/>
              <a:t>Use in anxiety disorders </a:t>
            </a:r>
            <a:r>
              <a:rPr lang="en-US" b="1" dirty="0" smtClean="0"/>
              <a:t>not recommended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04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Antipsychotics: depots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0070C0"/>
                </a:solidFill>
              </a:rPr>
              <a:t>Flupentixol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decanoate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err="1" smtClean="0">
                <a:solidFill>
                  <a:srgbClr val="0070C0"/>
                </a:solidFill>
              </a:rPr>
              <a:t>Fluphenazine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decanoate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Haloperidol </a:t>
            </a:r>
            <a:r>
              <a:rPr lang="en-GB" dirty="0" err="1" smtClean="0">
                <a:solidFill>
                  <a:srgbClr val="0070C0"/>
                </a:solidFill>
              </a:rPr>
              <a:t>decanoate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err="1" smtClean="0"/>
              <a:t>Pipothiazine</a:t>
            </a:r>
            <a:r>
              <a:rPr lang="en-GB" dirty="0" smtClean="0"/>
              <a:t> </a:t>
            </a:r>
            <a:r>
              <a:rPr lang="en-GB" dirty="0" err="1" smtClean="0"/>
              <a:t>palmitate</a:t>
            </a:r>
            <a:endParaRPr lang="en-GB" dirty="0" smtClean="0"/>
          </a:p>
          <a:p>
            <a:r>
              <a:rPr lang="en-GB" dirty="0" err="1" smtClean="0">
                <a:solidFill>
                  <a:srgbClr val="0070C0"/>
                </a:solidFill>
              </a:rPr>
              <a:t>Zuclopenthixol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decanoate</a:t>
            </a:r>
            <a:r>
              <a:rPr lang="en-GB" dirty="0" smtClean="0">
                <a:solidFill>
                  <a:srgbClr val="0070C0"/>
                </a:solidFill>
              </a:rPr>
              <a:t> (depot; </a:t>
            </a:r>
            <a:r>
              <a:rPr lang="en-GB" dirty="0" err="1" smtClean="0">
                <a:solidFill>
                  <a:srgbClr val="0070C0"/>
                </a:solidFill>
              </a:rPr>
              <a:t>acuphase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GB" dirty="0" err="1" smtClean="0"/>
              <a:t>Risperidone</a:t>
            </a:r>
            <a:r>
              <a:rPr lang="en-GB" dirty="0" smtClean="0"/>
              <a:t> microspheres</a:t>
            </a:r>
          </a:p>
          <a:p>
            <a:r>
              <a:rPr lang="en-GB" dirty="0" err="1" smtClean="0"/>
              <a:t>Olanzapine</a:t>
            </a:r>
            <a:r>
              <a:rPr lang="en-GB" dirty="0" smtClean="0"/>
              <a:t> </a:t>
            </a:r>
            <a:r>
              <a:rPr lang="en-GB" dirty="0" err="1" smtClean="0"/>
              <a:t>pamoate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antipsychotics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GB" dirty="0" err="1" smtClean="0"/>
              <a:t>Asenapine</a:t>
            </a:r>
            <a:endParaRPr lang="en-GB" dirty="0" smtClean="0"/>
          </a:p>
          <a:p>
            <a:r>
              <a:rPr lang="en-GB" dirty="0" err="1" smtClean="0"/>
              <a:t>Bifeprunox</a:t>
            </a:r>
            <a:endParaRPr lang="en-GB" dirty="0" smtClean="0"/>
          </a:p>
          <a:p>
            <a:r>
              <a:rPr lang="en-GB" dirty="0" err="1" smtClean="0"/>
              <a:t>Iloperidone</a:t>
            </a:r>
            <a:endParaRPr lang="en-GB" dirty="0" smtClean="0"/>
          </a:p>
          <a:p>
            <a:r>
              <a:rPr lang="en-GB" dirty="0" err="1" smtClean="0"/>
              <a:t>Paliperidone</a:t>
            </a:r>
            <a:endParaRPr lang="en-GB" dirty="0" smtClean="0"/>
          </a:p>
          <a:p>
            <a:r>
              <a:rPr lang="en-GB" dirty="0" err="1" smtClean="0">
                <a:solidFill>
                  <a:srgbClr val="00B0F0"/>
                </a:solidFill>
              </a:rPr>
              <a:t>Olanzapine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err="1" smtClean="0">
                <a:solidFill>
                  <a:srgbClr val="00B0F0"/>
                </a:solidFill>
              </a:rPr>
              <a:t>pamoate</a:t>
            </a:r>
            <a:endParaRPr lang="en-GB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FGA </a:t>
            </a:r>
            <a:r>
              <a:rPr lang="en-GB" dirty="0" err="1" smtClean="0"/>
              <a:t>vs</a:t>
            </a:r>
            <a:r>
              <a:rPr lang="en-GB" dirty="0" smtClean="0"/>
              <a:t> SGA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FGA</a:t>
            </a:r>
          </a:p>
          <a:p>
            <a:pPr lvl="1"/>
            <a:r>
              <a:rPr lang="en-GB" dirty="0" smtClean="0"/>
              <a:t>Greater propensity to cause </a:t>
            </a:r>
          </a:p>
          <a:p>
            <a:pPr lvl="2"/>
            <a:r>
              <a:rPr lang="en-GB" dirty="0" smtClean="0"/>
              <a:t>EPS</a:t>
            </a:r>
          </a:p>
          <a:p>
            <a:pPr lvl="2"/>
            <a:r>
              <a:rPr lang="en-GB" dirty="0" err="1" smtClean="0"/>
              <a:t>Hyperprolactinaemia</a:t>
            </a:r>
            <a:endParaRPr lang="en-GB" dirty="0" smtClean="0"/>
          </a:p>
          <a:p>
            <a:pPr lvl="2"/>
            <a:r>
              <a:rPr lang="en-GB" dirty="0" err="1" smtClean="0"/>
              <a:t>Tardive</a:t>
            </a:r>
            <a:r>
              <a:rPr lang="en-GB" dirty="0" smtClean="0"/>
              <a:t> </a:t>
            </a:r>
            <a:r>
              <a:rPr lang="en-GB" dirty="0" err="1" smtClean="0"/>
              <a:t>dyskinesia</a:t>
            </a:r>
            <a:endParaRPr lang="en-GB" dirty="0" smtClean="0"/>
          </a:p>
          <a:p>
            <a:pPr lvl="1"/>
            <a:r>
              <a:rPr lang="en-GB" dirty="0" smtClean="0"/>
              <a:t>Some SGAs show dose-related EPS, some induce </a:t>
            </a:r>
            <a:r>
              <a:rPr lang="en-GB" dirty="0" err="1" smtClean="0"/>
              <a:t>hyperprolactinaemia</a:t>
            </a:r>
            <a:r>
              <a:rPr lang="en-GB" dirty="0" smtClean="0"/>
              <a:t> and some may eventually give rise to </a:t>
            </a:r>
            <a:r>
              <a:rPr lang="en-GB" dirty="0" err="1" smtClean="0"/>
              <a:t>tardive</a:t>
            </a:r>
            <a:r>
              <a:rPr lang="en-GB" dirty="0" smtClean="0"/>
              <a:t> </a:t>
            </a:r>
            <a:r>
              <a:rPr lang="en-GB" dirty="0" err="1" smtClean="0"/>
              <a:t>dyskinesia</a:t>
            </a:r>
            <a:endParaRPr lang="en-GB" dirty="0" smtClean="0"/>
          </a:p>
          <a:p>
            <a:pPr lvl="1"/>
            <a:r>
              <a:rPr lang="en-GB" dirty="0" smtClean="0"/>
              <a:t>Therefore the main difference is the size of therapeutic index in relation to acute EPS. </a:t>
            </a:r>
          </a:p>
          <a:p>
            <a:pPr lvl="2"/>
            <a:r>
              <a:rPr lang="en-GB" dirty="0" smtClean="0"/>
              <a:t>Haloperidol &lt; 0.5 mg/day; </a:t>
            </a:r>
            <a:r>
              <a:rPr lang="en-GB" dirty="0" err="1" smtClean="0"/>
              <a:t>olanzapine</a:t>
            </a:r>
            <a:r>
              <a:rPr lang="en-GB" dirty="0" smtClean="0"/>
              <a:t> 20 – 40 mg/day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Atypical Antipsychotics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4638" y="1298575"/>
            <a:ext cx="8594725" cy="4937125"/>
          </a:xfrm>
          <a:prstGeom prst="rect">
            <a:avLst/>
          </a:prstGeom>
        </p:spPr>
        <p:txBody>
          <a:bodyPr/>
          <a:lstStyle/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Less E.P.S.   Through action on 5HT</a:t>
            </a:r>
            <a:r>
              <a:rPr lang="en-US" sz="1600" dirty="0" smtClean="0">
                <a:ea typeface="+mn-ea"/>
              </a:rPr>
              <a:t>2a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endParaRPr lang="en-US" sz="1600" dirty="0">
              <a:ea typeface="+mn-ea"/>
            </a:endParaRP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Helps Negative symptoms  ?  How</a:t>
            </a:r>
            <a:endParaRPr lang="en-US" dirty="0">
              <a:ea typeface="+mn-ea"/>
            </a:endParaRPr>
          </a:p>
          <a:p>
            <a:pPr indent="-173736" eaLnBrk="1" fontAlgn="auto" hangingPunct="1">
              <a:spcAft>
                <a:spcPts val="0"/>
              </a:spcAft>
              <a:defRPr/>
            </a:pPr>
            <a:endParaRPr lang="en-US" dirty="0" smtClean="0">
              <a:ea typeface="+mn-ea"/>
            </a:endParaRP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Range of actions on receptors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Indications for Clozapine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4638" y="1298575"/>
            <a:ext cx="8594725" cy="4937125"/>
          </a:xfrm>
          <a:prstGeom prst="rect">
            <a:avLst/>
          </a:prstGeom>
        </p:spPr>
        <p:txBody>
          <a:bodyPr/>
          <a:lstStyle/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Treatment resistance: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                   Adequate dose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                   Adequate length of time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                  Two antipsychotics with at least one      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                    atypical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Informed consent about risks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Compliance with Blood monitoring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Adverse drug reactions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Intolerance</a:t>
            </a:r>
          </a:p>
          <a:p>
            <a:r>
              <a:rPr lang="en-GB" dirty="0" smtClean="0"/>
              <a:t>Idiosyncratic reactions</a:t>
            </a:r>
          </a:p>
          <a:p>
            <a:r>
              <a:rPr lang="en-GB" dirty="0" smtClean="0"/>
              <a:t>Allergic reactions</a:t>
            </a:r>
          </a:p>
          <a:p>
            <a:r>
              <a:rPr lang="en-GB" dirty="0" smtClean="0"/>
              <a:t>Drug interactions 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Adverse effects of antipsychotics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b="1" dirty="0" err="1" smtClean="0"/>
              <a:t>Antidoperminergic</a:t>
            </a:r>
            <a:r>
              <a:rPr lang="en-GB" b="1" dirty="0" smtClean="0"/>
              <a:t> actions </a:t>
            </a:r>
            <a:r>
              <a:rPr lang="en-GB" dirty="0" smtClean="0"/>
              <a:t>on the </a:t>
            </a:r>
          </a:p>
          <a:p>
            <a:pPr lvl="1"/>
            <a:r>
              <a:rPr lang="en-GB" dirty="0" err="1" smtClean="0"/>
              <a:t>mesolimbic</a:t>
            </a:r>
            <a:r>
              <a:rPr lang="en-GB" dirty="0" smtClean="0"/>
              <a:t> system is linked to the antipsychotic actions</a:t>
            </a:r>
          </a:p>
          <a:p>
            <a:pPr lvl="1"/>
            <a:r>
              <a:rPr lang="en-GB" dirty="0" err="1" smtClean="0"/>
              <a:t>Tuberoinfindibular</a:t>
            </a:r>
            <a:r>
              <a:rPr lang="en-GB" dirty="0" smtClean="0"/>
              <a:t> pathway causes </a:t>
            </a:r>
            <a:r>
              <a:rPr lang="en-GB" dirty="0" err="1" smtClean="0"/>
              <a:t>hyperprolactinaemia</a:t>
            </a:r>
            <a:r>
              <a:rPr lang="en-GB" dirty="0" smtClean="0"/>
              <a:t>, since dopamine is a </a:t>
            </a:r>
            <a:r>
              <a:rPr lang="en-GB" dirty="0" err="1" smtClean="0"/>
              <a:t>prolactin</a:t>
            </a:r>
            <a:r>
              <a:rPr lang="en-GB" dirty="0" smtClean="0"/>
              <a:t>-inhibitory factor, leading to  </a:t>
            </a:r>
          </a:p>
          <a:p>
            <a:pPr lvl="2"/>
            <a:r>
              <a:rPr lang="en-GB" dirty="0" err="1" smtClean="0"/>
              <a:t>Galactorhoea</a:t>
            </a:r>
            <a:endParaRPr lang="en-GB" dirty="0" smtClean="0"/>
          </a:p>
          <a:p>
            <a:pPr lvl="2"/>
            <a:r>
              <a:rPr lang="en-GB" dirty="0" err="1" smtClean="0"/>
              <a:t>Gynaecomastia</a:t>
            </a:r>
            <a:endParaRPr lang="en-GB" dirty="0" smtClean="0"/>
          </a:p>
          <a:p>
            <a:pPr lvl="2"/>
            <a:r>
              <a:rPr lang="en-GB" dirty="0" smtClean="0"/>
              <a:t>Menstrual disturbances</a:t>
            </a:r>
          </a:p>
          <a:p>
            <a:pPr lvl="2"/>
            <a:r>
              <a:rPr lang="en-GB" dirty="0" smtClean="0"/>
              <a:t>Reduced sperm count</a:t>
            </a:r>
          </a:p>
          <a:p>
            <a:pPr lvl="2"/>
            <a:r>
              <a:rPr lang="en-GB" dirty="0" smtClean="0"/>
              <a:t>Reduced libido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Adverse effects of antipsychotics 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GB" b="1" dirty="0" err="1" smtClean="0"/>
              <a:t>Antidoperminergic</a:t>
            </a:r>
            <a:r>
              <a:rPr lang="en-GB" b="1" dirty="0" smtClean="0"/>
              <a:t> actions on the </a:t>
            </a:r>
            <a:r>
              <a:rPr lang="en-GB" b="1" dirty="0" err="1" smtClean="0"/>
              <a:t>nigrostriatal</a:t>
            </a:r>
            <a:r>
              <a:rPr lang="en-GB" b="1" dirty="0" smtClean="0"/>
              <a:t> pathway </a:t>
            </a:r>
            <a:r>
              <a:rPr lang="en-GB" dirty="0" smtClean="0"/>
              <a:t>lead to </a:t>
            </a:r>
          </a:p>
          <a:p>
            <a:pPr lvl="1"/>
            <a:r>
              <a:rPr lang="en-GB" dirty="0" smtClean="0"/>
              <a:t>Parkinsonism</a:t>
            </a:r>
          </a:p>
          <a:p>
            <a:pPr lvl="1"/>
            <a:r>
              <a:rPr lang="en-GB" dirty="0" err="1" smtClean="0"/>
              <a:t>Dystonias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Akathisia</a:t>
            </a:r>
            <a:endParaRPr lang="en-GB" dirty="0" smtClean="0"/>
          </a:p>
          <a:p>
            <a:pPr lvl="1"/>
            <a:r>
              <a:rPr lang="en-GB" dirty="0" err="1" smtClean="0"/>
              <a:t>Tardive</a:t>
            </a:r>
            <a:r>
              <a:rPr lang="en-GB" dirty="0" smtClean="0"/>
              <a:t> </a:t>
            </a:r>
            <a:r>
              <a:rPr lang="en-GB" dirty="0" err="1" smtClean="0"/>
              <a:t>dyskinesia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r>
              <a:rPr lang="en-GB" b="1" dirty="0" err="1" smtClean="0"/>
              <a:t>Antimuscarinic</a:t>
            </a:r>
            <a:r>
              <a:rPr lang="en-GB" b="1" dirty="0" smtClean="0"/>
              <a:t> actions </a:t>
            </a:r>
          </a:p>
          <a:p>
            <a:pPr lvl="1"/>
            <a:r>
              <a:rPr lang="en-GB" dirty="0" smtClean="0"/>
              <a:t>Central: convulsions, pyrexia</a:t>
            </a:r>
          </a:p>
          <a:p>
            <a:pPr lvl="1"/>
            <a:r>
              <a:rPr lang="en-GB" dirty="0" smtClean="0"/>
              <a:t>Peripheral: dry mouth, blurred vision, urinary retention, constipation, nasal congestion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Adverse effects of antipsychotics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GB" b="1" dirty="0" err="1" smtClean="0"/>
              <a:t>Antiadrenergic</a:t>
            </a:r>
            <a:r>
              <a:rPr lang="en-GB" b="1" dirty="0" smtClean="0"/>
              <a:t> actions</a:t>
            </a:r>
          </a:p>
          <a:p>
            <a:pPr lvl="1"/>
            <a:r>
              <a:rPr lang="en-GB" dirty="0" smtClean="0"/>
              <a:t>postural hypotension, </a:t>
            </a:r>
          </a:p>
          <a:p>
            <a:pPr lvl="1"/>
            <a:r>
              <a:rPr lang="en-GB" dirty="0" smtClean="0"/>
              <a:t>ejaculatory failure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b="1" dirty="0" smtClean="0"/>
              <a:t>Antihistaminic actions </a:t>
            </a:r>
          </a:p>
          <a:p>
            <a:pPr lvl="1"/>
            <a:r>
              <a:rPr lang="en-GB" dirty="0" smtClean="0"/>
              <a:t>Drowsiness  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b="1" dirty="0" smtClean="0"/>
              <a:t>Cardiovascular side effects</a:t>
            </a:r>
          </a:p>
          <a:p>
            <a:pPr lvl="1"/>
            <a:r>
              <a:rPr lang="en-GB" dirty="0" smtClean="0"/>
              <a:t>Sudden death</a:t>
            </a:r>
          </a:p>
          <a:p>
            <a:pPr lvl="1"/>
            <a:r>
              <a:rPr lang="en-GB" dirty="0" smtClean="0"/>
              <a:t>CVA</a:t>
            </a:r>
          </a:p>
          <a:p>
            <a:pPr lvl="1"/>
            <a:r>
              <a:rPr lang="en-GB" dirty="0" smtClean="0"/>
              <a:t>Prolongation of QT interval</a:t>
            </a:r>
          </a:p>
          <a:p>
            <a:r>
              <a:rPr lang="en-GB" b="1" dirty="0" smtClean="0"/>
              <a:t>Metabolic side effects</a:t>
            </a:r>
          </a:p>
          <a:p>
            <a:pPr lvl="1"/>
            <a:r>
              <a:rPr lang="en-GB" dirty="0" smtClean="0"/>
              <a:t>Diabetes and </a:t>
            </a:r>
            <a:r>
              <a:rPr lang="en-GB" dirty="0" err="1" smtClean="0"/>
              <a:t>hyperlipidaemia</a:t>
            </a:r>
            <a:endParaRPr lang="en-GB" dirty="0" smtClean="0"/>
          </a:p>
          <a:p>
            <a:pPr lvl="1"/>
            <a:r>
              <a:rPr lang="en-GB" dirty="0" smtClean="0"/>
              <a:t>Weight gain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3"/>
          <p:cNvSpPr>
            <a:spLocks noGrp="1"/>
          </p:cNvSpPr>
          <p:nvPr>
            <p:ph type="title"/>
          </p:nvPr>
        </p:nvSpPr>
        <p:spPr>
          <a:xfrm>
            <a:off x="381000" y="1588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ea typeface="ＭＳ Ｐゴシック" charset="-128"/>
              </a:rPr>
              <a:t>METABOLIC SYNDROME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294967295"/>
          </p:nvPr>
        </p:nvGraphicFramePr>
        <p:xfrm>
          <a:off x="324317" y="1144972"/>
          <a:ext cx="4183511" cy="4995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</p:nvPr>
        </p:nvGraphicFramePr>
        <p:xfrm>
          <a:off x="4616450" y="1298575"/>
          <a:ext cx="425132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DOPAMINE HYPOTHESIS OF SCHIZOPHRENIA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696972"/>
              </p:ext>
            </p:extLst>
          </p:nvPr>
        </p:nvGraphicFramePr>
        <p:xfrm>
          <a:off x="0" y="1168400"/>
          <a:ext cx="9144000" cy="568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68358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Adverse effects of antipsychotics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Hepatic side effects</a:t>
            </a:r>
          </a:p>
          <a:p>
            <a:r>
              <a:rPr lang="en-GB" dirty="0" smtClean="0"/>
              <a:t>Dermatological side effects</a:t>
            </a:r>
          </a:p>
          <a:p>
            <a:r>
              <a:rPr lang="en-GB" dirty="0" smtClean="0"/>
              <a:t>Ocular side effects</a:t>
            </a:r>
          </a:p>
          <a:p>
            <a:r>
              <a:rPr lang="en-GB" dirty="0" smtClean="0"/>
              <a:t>Haematological side effects</a:t>
            </a:r>
          </a:p>
          <a:p>
            <a:r>
              <a:rPr lang="en-GB" dirty="0" err="1" smtClean="0"/>
              <a:t>Neuroleptic</a:t>
            </a:r>
            <a:r>
              <a:rPr lang="en-GB" dirty="0" smtClean="0"/>
              <a:t> malignant syndrome (fever, sweating, rigidity, fluctuating consciousness, tachycardia, fluctuating BP)</a:t>
            </a:r>
          </a:p>
          <a:p>
            <a:r>
              <a:rPr lang="en-GB" dirty="0" smtClean="0"/>
              <a:t>Temperature </a:t>
            </a:r>
            <a:r>
              <a:rPr lang="en-GB" dirty="0" err="1" smtClean="0"/>
              <a:t>dysregulation</a:t>
            </a:r>
            <a:endParaRPr lang="en-GB" dirty="0" smtClean="0"/>
          </a:p>
          <a:p>
            <a:r>
              <a:rPr lang="en-GB" dirty="0" smtClean="0"/>
              <a:t>Antipsychotic induced </a:t>
            </a:r>
            <a:r>
              <a:rPr lang="en-GB" dirty="0" err="1" smtClean="0"/>
              <a:t>hyponatraemia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Water intoxication</a:t>
            </a:r>
          </a:p>
          <a:p>
            <a:pPr lvl="1"/>
            <a:r>
              <a:rPr lang="en-GB" dirty="0" smtClean="0"/>
              <a:t>Drug induced syndrome of inappropriate </a:t>
            </a:r>
            <a:r>
              <a:rPr lang="en-GB" dirty="0" err="1" smtClean="0"/>
              <a:t>antidiuretic</a:t>
            </a:r>
            <a:r>
              <a:rPr lang="en-GB" dirty="0" smtClean="0"/>
              <a:t> hormone (SIADH) secretion</a:t>
            </a:r>
          </a:p>
          <a:p>
            <a:pPr lvl="1"/>
            <a:r>
              <a:rPr lang="en-GB" dirty="0" smtClean="0"/>
              <a:t>Severe </a:t>
            </a:r>
            <a:r>
              <a:rPr lang="en-GB" dirty="0" err="1" smtClean="0"/>
              <a:t>hyperlipidaemia</a:t>
            </a:r>
            <a:r>
              <a:rPr lang="en-GB" dirty="0" smtClean="0"/>
              <a:t> and/or hyperglycaemia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Principles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274638" y="1298575"/>
            <a:ext cx="8594725" cy="4937125"/>
          </a:xfrm>
          <a:prstGeom prst="rect">
            <a:avLst/>
          </a:prstGeom>
        </p:spPr>
        <p:txBody>
          <a:bodyPr/>
          <a:lstStyle/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Understand the indications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Is medication appropriate?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Know How Medication works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Explain and obtain consent from the patient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Use within recommended doses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Actively pursue side effects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Keep a careful note of prescribing, side effects and results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a typeface="+mn-ea"/>
            </a:endParaRPr>
          </a:p>
          <a:p>
            <a:pPr indent="-173736"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Special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4638" y="1298575"/>
            <a:ext cx="8594725" cy="4937125"/>
          </a:xfrm>
          <a:prstGeom prst="rect">
            <a:avLst/>
          </a:prstGeom>
        </p:spPr>
        <p:txBody>
          <a:bodyPr/>
          <a:lstStyle/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a typeface="+mn-ea"/>
              </a:rPr>
              <a:t>Pregnancy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a typeface="+mn-ea"/>
              </a:rPr>
              <a:t>Drug/alcohol abuse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457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Schizophrenia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1319350"/>
          <a:ext cx="8229600" cy="4806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363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Line 2"/>
          <p:cNvSpPr>
            <a:spLocks noChangeShapeType="1"/>
          </p:cNvSpPr>
          <p:nvPr/>
        </p:nvSpPr>
        <p:spPr bwMode="auto">
          <a:xfrm rot="5400000" flipH="1" flipV="1">
            <a:off x="2882900" y="3944938"/>
            <a:ext cx="615950" cy="615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0" name="Line 3"/>
          <p:cNvSpPr>
            <a:spLocks noChangeShapeType="1"/>
          </p:cNvSpPr>
          <p:nvPr/>
        </p:nvSpPr>
        <p:spPr bwMode="auto">
          <a:xfrm>
            <a:off x="3238500" y="1812925"/>
            <a:ext cx="554038" cy="5540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 flipH="1">
            <a:off x="5753100" y="1812925"/>
            <a:ext cx="557213" cy="5572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 flipH="1" flipV="1">
            <a:off x="6057900" y="4024313"/>
            <a:ext cx="547688" cy="5476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8890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588"/>
            <a:ext cx="9132888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dirty="0" smtClean="0">
                <a:ea typeface="+mj-ea"/>
              </a:rPr>
              <a:t>Clinical Features of schizophrenia</a:t>
            </a:r>
            <a:endParaRPr lang="en-GB" sz="3200" b="1" u="sng" dirty="0" smtClean="0">
              <a:ea typeface="+mj-ea"/>
            </a:endParaRPr>
          </a:p>
        </p:txBody>
      </p:sp>
      <p:sp>
        <p:nvSpPr>
          <p:cNvPr id="43014" name="Rectangle 7"/>
          <p:cNvSpPr>
            <a:spLocks noChangeArrowheads="1"/>
          </p:cNvSpPr>
          <p:nvPr/>
        </p:nvSpPr>
        <p:spPr bwMode="auto">
          <a:xfrm>
            <a:off x="3516313" y="2389188"/>
            <a:ext cx="2522537" cy="2078037"/>
          </a:xfrm>
          <a:prstGeom prst="rect">
            <a:avLst/>
          </a:prstGeom>
          <a:solidFill>
            <a:srgbClr val="9933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</a:rPr>
              <a:t>Social / occupational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dysfunction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Work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Interpersonal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    relationships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Self care</a:t>
            </a:r>
          </a:p>
        </p:txBody>
      </p:sp>
      <p:sp>
        <p:nvSpPr>
          <p:cNvPr id="43015" name="Rectangle 8"/>
          <p:cNvSpPr>
            <a:spLocks noChangeArrowheads="1"/>
          </p:cNvSpPr>
          <p:nvPr/>
        </p:nvSpPr>
        <p:spPr bwMode="auto">
          <a:xfrm>
            <a:off x="6454775" y="3749675"/>
            <a:ext cx="2297113" cy="2408238"/>
          </a:xfrm>
          <a:prstGeom prst="rect">
            <a:avLst/>
          </a:prstGeom>
          <a:solidFill>
            <a:srgbClr val="9933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</a:pPr>
            <a:r>
              <a:rPr lang="en-US" b="1" u="sng" dirty="0">
                <a:solidFill>
                  <a:schemeClr val="bg1"/>
                </a:solidFill>
              </a:rPr>
              <a:t>Mood symptoms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Depression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Hopelessness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Suicidality</a:t>
            </a: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Anxiety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Agitation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Hostility</a:t>
            </a:r>
          </a:p>
        </p:txBody>
      </p:sp>
      <p:sp>
        <p:nvSpPr>
          <p:cNvPr id="43016" name="Rectangle 9"/>
          <p:cNvSpPr>
            <a:spLocks noChangeArrowheads="1"/>
          </p:cNvSpPr>
          <p:nvPr/>
        </p:nvSpPr>
        <p:spPr bwMode="auto">
          <a:xfrm>
            <a:off x="3648075" y="5054600"/>
            <a:ext cx="2263775" cy="765175"/>
          </a:xfrm>
          <a:prstGeom prst="rect">
            <a:avLst/>
          </a:prstGeom>
          <a:solidFill>
            <a:srgbClr val="9933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Wingdings" pitchFamily="2" charset="2"/>
              <a:buNone/>
            </a:pPr>
            <a:r>
              <a:rPr lang="en-US" b="1" dirty="0">
                <a:solidFill>
                  <a:schemeClr val="bg1"/>
                </a:solidFill>
              </a:rPr>
              <a:t>Comorbid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substance abuse</a:t>
            </a:r>
          </a:p>
        </p:txBody>
      </p:sp>
      <p:sp>
        <p:nvSpPr>
          <p:cNvPr id="43017" name="Rectangle 10"/>
          <p:cNvSpPr>
            <a:spLocks noChangeArrowheads="1"/>
          </p:cNvSpPr>
          <p:nvPr/>
        </p:nvSpPr>
        <p:spPr bwMode="auto">
          <a:xfrm>
            <a:off x="522288" y="4483100"/>
            <a:ext cx="2779712" cy="1674813"/>
          </a:xfrm>
          <a:prstGeom prst="rect">
            <a:avLst/>
          </a:prstGeom>
          <a:solidFill>
            <a:srgbClr val="9933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Wingdings" pitchFamily="2" charset="2"/>
              <a:buNone/>
            </a:pPr>
            <a:r>
              <a:rPr lang="en-US" b="1" dirty="0">
                <a:solidFill>
                  <a:schemeClr val="bg1"/>
                </a:solidFill>
              </a:rPr>
              <a:t>Cognitive deficits</a:t>
            </a: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Attention</a:t>
            </a: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Memory</a:t>
            </a: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Executive functions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</a:pPr>
            <a:r>
              <a:rPr lang="en-US" b="1" dirty="0" smtClean="0">
                <a:solidFill>
                  <a:schemeClr val="bg1"/>
                </a:solidFill>
              </a:rPr>
              <a:t>e.g. abstraction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3018" name="Rectangle 11"/>
          <p:cNvSpPr>
            <a:spLocks noChangeArrowheads="1"/>
          </p:cNvSpPr>
          <p:nvPr/>
        </p:nvSpPr>
        <p:spPr bwMode="auto">
          <a:xfrm>
            <a:off x="6234113" y="1323975"/>
            <a:ext cx="2541587" cy="2105025"/>
          </a:xfrm>
          <a:prstGeom prst="rect">
            <a:avLst/>
          </a:prstGeom>
          <a:solidFill>
            <a:srgbClr val="9933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Wingdings" pitchFamily="2" charset="2"/>
              <a:buNone/>
            </a:pPr>
            <a:r>
              <a:rPr lang="en-US" b="1" dirty="0">
                <a:solidFill>
                  <a:schemeClr val="bg1"/>
                </a:solidFill>
              </a:rPr>
              <a:t>Negative symptoms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Wingdings" pitchFamily="2" charset="2"/>
              <a:buChar char="l"/>
            </a:pPr>
            <a:r>
              <a:rPr lang="en-US" b="1" dirty="0">
                <a:solidFill>
                  <a:schemeClr val="bg1"/>
                </a:solidFill>
              </a:rPr>
              <a:t> Affective flattening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Wingdings" pitchFamily="2" charset="2"/>
              <a:buChar char="l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Alogia</a:t>
            </a:r>
            <a:endParaRPr lang="en-US" b="1" dirty="0">
              <a:solidFill>
                <a:schemeClr val="bg1"/>
              </a:solidFill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Wingdings" pitchFamily="2" charset="2"/>
              <a:buChar char="l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Avolition</a:t>
            </a:r>
            <a:endParaRPr lang="en-US" b="1" dirty="0">
              <a:solidFill>
                <a:schemeClr val="bg1"/>
              </a:solidFill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Wingdings" pitchFamily="2" charset="2"/>
              <a:buChar char="l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Anhedonia</a:t>
            </a:r>
            <a:endParaRPr lang="en-US" b="1" dirty="0">
              <a:solidFill>
                <a:schemeClr val="bg1"/>
              </a:solidFill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Wingdings" pitchFamily="2" charset="2"/>
              <a:buChar char="l"/>
            </a:pPr>
            <a:r>
              <a:rPr lang="en-US" b="1" dirty="0">
                <a:solidFill>
                  <a:schemeClr val="bg1"/>
                </a:solidFill>
              </a:rPr>
              <a:t> Social withdrawal</a:t>
            </a:r>
          </a:p>
        </p:txBody>
      </p:sp>
      <p:sp>
        <p:nvSpPr>
          <p:cNvPr id="43019" name="Rectangle 12"/>
          <p:cNvSpPr>
            <a:spLocks noChangeArrowheads="1"/>
          </p:cNvSpPr>
          <p:nvPr/>
        </p:nvSpPr>
        <p:spPr bwMode="auto">
          <a:xfrm>
            <a:off x="531813" y="1323975"/>
            <a:ext cx="2771775" cy="1752600"/>
          </a:xfrm>
          <a:prstGeom prst="rect">
            <a:avLst/>
          </a:prstGeom>
          <a:solidFill>
            <a:srgbClr val="9933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177800" indent="-177800">
              <a:spcBef>
                <a:spcPct val="10000"/>
              </a:spcBef>
              <a:spcAft>
                <a:spcPct val="10000"/>
              </a:spcAft>
              <a:buClr>
                <a:schemeClr val="hlink"/>
              </a:buClr>
              <a:buSzPct val="100000"/>
              <a:buFont typeface="Wingdings" pitchFamily="2" charset="2"/>
              <a:buNone/>
            </a:pPr>
            <a:r>
              <a:rPr lang="en-US" b="1" dirty="0">
                <a:solidFill>
                  <a:schemeClr val="bg1"/>
                </a:solidFill>
              </a:rPr>
              <a:t>Positive symptoms</a:t>
            </a:r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Delusions</a:t>
            </a:r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Hallucinations</a:t>
            </a:r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Disorganized </a:t>
            </a:r>
            <a:r>
              <a:rPr lang="en-US" b="1" dirty="0">
                <a:solidFill>
                  <a:schemeClr val="bg1"/>
                </a:solidFill>
              </a:rPr>
              <a:t>speech</a:t>
            </a:r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Catatonia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3020" name="Text Box 13"/>
          <p:cNvSpPr txBox="1">
            <a:spLocks noChangeArrowheads="1"/>
          </p:cNvSpPr>
          <p:nvPr/>
        </p:nvSpPr>
        <p:spPr bwMode="auto">
          <a:xfrm>
            <a:off x="3722688" y="6321425"/>
            <a:ext cx="5175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tabLst>
                <a:tab pos="58738" algn="l"/>
              </a:tabLst>
            </a:pPr>
            <a:r>
              <a:rPr lang="en-US" sz="1600" b="1"/>
              <a:t>Maguire 2002</a:t>
            </a:r>
            <a:endParaRPr lang="en-US" sz="1600" b="1">
              <a:sym typeface="Symbol" pitchFamily="18" charset="2"/>
            </a:endParaRPr>
          </a:p>
        </p:txBody>
      </p:sp>
      <p:sp>
        <p:nvSpPr>
          <p:cNvPr id="43021" name="Line 14"/>
          <p:cNvSpPr>
            <a:spLocks noChangeShapeType="1"/>
          </p:cNvSpPr>
          <p:nvPr/>
        </p:nvSpPr>
        <p:spPr bwMode="auto">
          <a:xfrm flipV="1">
            <a:off x="4778375" y="4476750"/>
            <a:ext cx="0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1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a typeface="+mj-ea"/>
                <a:cs typeface="+mj-cs"/>
              </a:rPr>
              <a:t> </a:t>
            </a:r>
            <a:endParaRPr lang="en-US" sz="3600" dirty="0">
              <a:ea typeface="+mj-ea"/>
              <a:cs typeface="+mj-cs"/>
            </a:endParaRPr>
          </a:p>
        </p:txBody>
      </p:sp>
      <p:pic>
        <p:nvPicPr>
          <p:cNvPr id="58370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8187" r="-1818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DOPAMINE RECEPTORS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</p:nvPr>
        </p:nvGraphicFramePr>
        <p:xfrm>
          <a:off x="274638" y="1298575"/>
          <a:ext cx="8594726" cy="3292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363"/>
                <a:gridCol w="4297363"/>
              </a:tblGrid>
              <a:tr h="118894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Limbic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</a:rPr>
                        <a:t> system and </a:t>
                      </a:r>
                      <a:r>
                        <a:rPr lang="en-US" sz="2400" b="0" baseline="0" dirty="0" err="1" smtClean="0">
                          <a:solidFill>
                            <a:srgbClr val="000000"/>
                          </a:solidFill>
                        </a:rPr>
                        <a:t>neocortex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L="95496" marR="95496" marT="45729" marB="45729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Mesolimbic and </a:t>
                      </a:r>
                      <a:r>
                        <a:rPr lang="en-US" sz="2400" b="0" dirty="0" err="1" smtClean="0">
                          <a:solidFill>
                            <a:srgbClr val="000000"/>
                          </a:solidFill>
                        </a:rPr>
                        <a:t>mesocortical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</a:rPr>
                        <a:t> pathways</a:t>
                      </a:r>
                    </a:p>
                    <a:p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5496" marR="95496" marT="45729" marB="45729"/>
                </a:tc>
              </a:tr>
              <a:tr h="82311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Striatum</a:t>
                      </a:r>
                      <a:endParaRPr lang="en-US" sz="2400" dirty="0"/>
                    </a:p>
                  </a:txBody>
                  <a:tcPr marL="95496" marR="95496" marT="45729" marB="45729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Nigro</a:t>
                      </a:r>
                      <a:r>
                        <a:rPr lang="en-US" sz="2400" dirty="0" smtClean="0"/>
                        <a:t>-striatal pathway</a:t>
                      </a:r>
                    </a:p>
                    <a:p>
                      <a:endParaRPr lang="en-US" sz="2400" dirty="0"/>
                    </a:p>
                  </a:txBody>
                  <a:tcPr marL="95496" marR="95496" marT="45729" marB="45729"/>
                </a:tc>
              </a:tr>
              <a:tr h="82311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Hypothalamus</a:t>
                      </a:r>
                      <a:endParaRPr lang="en-US" sz="2400" dirty="0"/>
                    </a:p>
                  </a:txBody>
                  <a:tcPr marL="95496" marR="95496" marT="45729" marB="45729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Tuberfundibular</a:t>
                      </a:r>
                      <a:r>
                        <a:rPr lang="en-US" sz="2400" dirty="0" smtClean="0"/>
                        <a:t> pathway</a:t>
                      </a:r>
                    </a:p>
                    <a:p>
                      <a:endParaRPr lang="en-US" sz="2400" dirty="0"/>
                    </a:p>
                  </a:txBody>
                  <a:tcPr marL="95496" marR="95496" marT="45729" marB="45729"/>
                </a:tc>
              </a:tr>
              <a:tr h="4572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Brain stem</a:t>
                      </a:r>
                      <a:endParaRPr lang="en-US" sz="2400" dirty="0"/>
                    </a:p>
                  </a:txBody>
                  <a:tcPr marL="95496" marR="95496" marT="45729" marB="4572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Chemoreceptor trigger zone</a:t>
                      </a:r>
                      <a:endParaRPr lang="en-US" sz="2400" dirty="0"/>
                    </a:p>
                  </a:txBody>
                  <a:tcPr marL="95496" marR="95496" marT="45729" marB="45729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1136" y="37531"/>
            <a:ext cx="9142863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TUBERO INFUNDIBULAR TRACT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990601"/>
            <a:ext cx="9143999" cy="52451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2064">
              <a:defRPr/>
            </a:pPr>
            <a:r>
              <a:rPr lang="en-US" sz="2400" dirty="0" smtClean="0">
                <a:ea typeface="+mn-ea"/>
              </a:rPr>
              <a:t>Hyper </a:t>
            </a:r>
            <a:r>
              <a:rPr lang="en-US" sz="2400" dirty="0" err="1" smtClean="0">
                <a:ea typeface="+mn-ea"/>
              </a:rPr>
              <a:t>prolactinaemia</a:t>
            </a:r>
            <a:endParaRPr lang="en-US" sz="2400" dirty="0" smtClean="0">
              <a:ea typeface="+mn-ea"/>
            </a:endParaRPr>
          </a:p>
          <a:p>
            <a:pPr marL="512064">
              <a:defRPr/>
            </a:pPr>
            <a:r>
              <a:rPr lang="en-US" sz="2400" dirty="0" smtClean="0">
                <a:ea typeface="+mn-ea"/>
              </a:rPr>
              <a:t>2ary </a:t>
            </a:r>
            <a:r>
              <a:rPr lang="en-US" sz="2400" dirty="0" err="1" smtClean="0">
                <a:ea typeface="+mn-ea"/>
              </a:rPr>
              <a:t>Amenorrhoea</a:t>
            </a:r>
            <a:r>
              <a:rPr lang="en-US" sz="2400" dirty="0" smtClean="0">
                <a:ea typeface="+mn-ea"/>
              </a:rPr>
              <a:t> </a:t>
            </a:r>
          </a:p>
          <a:p>
            <a:pPr marL="512064">
              <a:defRPr/>
            </a:pPr>
            <a:r>
              <a:rPr lang="en-US" sz="2400" dirty="0" err="1" smtClean="0">
                <a:ea typeface="+mn-ea"/>
              </a:rPr>
              <a:t>Gynecomastia</a:t>
            </a:r>
            <a:endParaRPr lang="en-US" sz="2400" dirty="0" smtClean="0">
              <a:ea typeface="+mn-ea"/>
            </a:endParaRPr>
          </a:p>
          <a:p>
            <a:pPr marL="512064">
              <a:defRPr/>
            </a:pPr>
            <a:r>
              <a:rPr lang="en-US" sz="2400" dirty="0" err="1" smtClean="0">
                <a:ea typeface="+mn-ea"/>
              </a:rPr>
              <a:t>Galactorrhoea</a:t>
            </a:r>
            <a:endParaRPr lang="en-US" sz="2400" dirty="0" smtClean="0">
              <a:ea typeface="+mn-ea"/>
            </a:endParaRPr>
          </a:p>
          <a:p>
            <a:pPr marL="512064">
              <a:defRPr/>
            </a:pPr>
            <a:r>
              <a:rPr lang="en-US" sz="2400" dirty="0" smtClean="0">
                <a:ea typeface="+mn-ea"/>
              </a:rPr>
              <a:t>Exclude Other causes </a:t>
            </a:r>
            <a:r>
              <a:rPr lang="en-US" sz="2400" dirty="0" err="1" smtClean="0">
                <a:ea typeface="+mn-ea"/>
              </a:rPr>
              <a:t>eg</a:t>
            </a:r>
            <a:r>
              <a:rPr lang="en-US" sz="2400" dirty="0" smtClean="0">
                <a:ea typeface="+mn-ea"/>
              </a:rPr>
              <a:t> Macro-adenoma </a:t>
            </a:r>
            <a:endParaRPr lang="en-US" sz="2400" dirty="0"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0" y="29333"/>
            <a:ext cx="9144000" cy="1066800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Nigro</a:t>
            </a:r>
            <a:r>
              <a:rPr lang="en-US" dirty="0" smtClean="0">
                <a:ea typeface="ＭＳ Ｐゴシック" charset="-128"/>
              </a:rPr>
              <a:t> striatal 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19201"/>
            <a:ext cx="9144000" cy="5016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26364" indent="-457200">
              <a:defRPr/>
            </a:pPr>
            <a:r>
              <a:rPr lang="en-US" sz="2400" dirty="0" smtClean="0">
                <a:ea typeface="+mn-ea"/>
              </a:rPr>
              <a:t>Parkinsonism</a:t>
            </a:r>
            <a:endParaRPr lang="en-US" sz="2400" dirty="0" smtClean="0">
              <a:ea typeface="+mn-ea"/>
            </a:endParaRPr>
          </a:p>
          <a:p>
            <a:pPr marL="626364" indent="-457200">
              <a:defRPr/>
            </a:pPr>
            <a:r>
              <a:rPr lang="en-US" sz="2400" dirty="0" err="1" smtClean="0">
                <a:ea typeface="+mn-ea"/>
              </a:rPr>
              <a:t>Akathisia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smtClean="0">
                <a:ea typeface="+mn-ea"/>
                <a:sym typeface="Wingdings" panose="05000000000000000000" pitchFamily="2" charset="2"/>
              </a:rPr>
              <a:t> restlessness</a:t>
            </a:r>
            <a:endParaRPr lang="en-US" sz="2400" dirty="0" smtClean="0">
              <a:ea typeface="+mn-ea"/>
            </a:endParaRPr>
          </a:p>
          <a:p>
            <a:pPr marL="626364" indent="-457200">
              <a:defRPr/>
            </a:pPr>
            <a:r>
              <a:rPr lang="en-US" sz="2400" dirty="0" smtClean="0">
                <a:ea typeface="+mn-ea"/>
              </a:rPr>
              <a:t>Acute </a:t>
            </a:r>
            <a:r>
              <a:rPr lang="en-US" sz="2400" dirty="0" smtClean="0">
                <a:ea typeface="+mn-ea"/>
              </a:rPr>
              <a:t>Dystonic Reactions</a:t>
            </a:r>
          </a:p>
          <a:p>
            <a:pPr marL="1026414" lvl="1" indent="-457200">
              <a:defRPr/>
            </a:pPr>
            <a:r>
              <a:rPr lang="en-US" sz="2000" dirty="0" smtClean="0"/>
              <a:t>Muscle spasms seen in muscle groups</a:t>
            </a:r>
          </a:p>
          <a:p>
            <a:pPr marL="1026414" lvl="1" indent="-457200">
              <a:defRPr/>
            </a:pPr>
            <a:r>
              <a:rPr lang="en-US" sz="2000" dirty="0" smtClean="0"/>
              <a:t>E.g. oculogyric crisis, </a:t>
            </a:r>
            <a:r>
              <a:rPr lang="en-US" sz="2000" dirty="0" err="1" smtClean="0"/>
              <a:t>retrocorllis</a:t>
            </a:r>
            <a:r>
              <a:rPr lang="en-US" sz="2000" dirty="0" smtClean="0"/>
              <a:t>, </a:t>
            </a:r>
            <a:r>
              <a:rPr lang="en-US" sz="2000" dirty="0" err="1" smtClean="0"/>
              <a:t>opisthitonos</a:t>
            </a:r>
            <a:endParaRPr lang="en-US" sz="2000" dirty="0" smtClean="0">
              <a:ea typeface="+mn-ea"/>
            </a:endParaRPr>
          </a:p>
          <a:p>
            <a:pPr marL="626364" indent="-457200">
              <a:defRPr/>
            </a:pPr>
            <a:r>
              <a:rPr lang="en-US" sz="2400" dirty="0" smtClean="0">
                <a:ea typeface="+mn-ea"/>
              </a:rPr>
              <a:t>Tardive </a:t>
            </a:r>
            <a:r>
              <a:rPr lang="en-US" sz="2400" dirty="0" smtClean="0">
                <a:ea typeface="+mn-ea"/>
              </a:rPr>
              <a:t>Dyskinesia</a:t>
            </a:r>
          </a:p>
          <a:p>
            <a:pPr marL="1026414" lvl="1" indent="-457200">
              <a:defRPr/>
            </a:pPr>
            <a:r>
              <a:rPr lang="en-US" sz="2000" dirty="0" smtClean="0"/>
              <a:t>Delayed type of muscle movements found in the small muscles surrounding the mouth</a:t>
            </a:r>
          </a:p>
          <a:p>
            <a:pPr marL="1026414" lvl="1" indent="-457200">
              <a:defRPr/>
            </a:pPr>
            <a:r>
              <a:rPr lang="en-US" sz="2000" dirty="0" smtClean="0">
                <a:ea typeface="+mn-ea"/>
              </a:rPr>
              <a:t>Rabbit syndrome in chronic use of antipsychotics</a:t>
            </a:r>
            <a:endParaRPr lang="en-US" sz="2000" dirty="0" smtClean="0"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821</Words>
  <Application>Microsoft Office PowerPoint</Application>
  <PresentationFormat>On-screen Show (4:3)</PresentationFormat>
  <Paragraphs>275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ＭＳ Ｐゴシック</vt:lpstr>
      <vt:lpstr>Arial</vt:lpstr>
      <vt:lpstr>Calibri</vt:lpstr>
      <vt:lpstr>Symbol</vt:lpstr>
      <vt:lpstr>Wingdings</vt:lpstr>
      <vt:lpstr>Office Theme</vt:lpstr>
      <vt:lpstr>PSYCHOPHARMACOLOGY ANTIPSYCHOTIC MEDICATIONS</vt:lpstr>
      <vt:lpstr>ANTIPSYCHOTIC MEDICATIONS/ MAJOR TRANQUILIZERS/ NEUROLEPTICS</vt:lpstr>
      <vt:lpstr>DOPAMINE HYPOTHESIS OF SCHIZOPHRENIA</vt:lpstr>
      <vt:lpstr>Schizophrenia</vt:lpstr>
      <vt:lpstr>Clinical Features of schizophrenia</vt:lpstr>
      <vt:lpstr> </vt:lpstr>
      <vt:lpstr>DOPAMINE RECEPTORS</vt:lpstr>
      <vt:lpstr>TUBERO INFUNDIBULAR TRACT</vt:lpstr>
      <vt:lpstr>Nigro striatal Tract</vt:lpstr>
      <vt:lpstr>ACTIONS APDs on serotonin receptors</vt:lpstr>
      <vt:lpstr>SIGNIFCANCE </vt:lpstr>
      <vt:lpstr>ATYPICAL ANTIPSYCHOTICS Lower prevalence for EPS side effects Higher affinity for 5HT2A receptors than Dopamine receptors </vt:lpstr>
      <vt:lpstr>Antipsychotic actions </vt:lpstr>
      <vt:lpstr>Other Receptors</vt:lpstr>
      <vt:lpstr>PowerPoint Presentation</vt:lpstr>
      <vt:lpstr>Antipsychotics: FGAs oral </vt:lpstr>
      <vt:lpstr>Antipsychotics: SGA oral</vt:lpstr>
      <vt:lpstr>SGA classification 1 </vt:lpstr>
      <vt:lpstr>SGA classification 2</vt:lpstr>
      <vt:lpstr>Antipsychotics: depots</vt:lpstr>
      <vt:lpstr>New antipsychotics</vt:lpstr>
      <vt:lpstr>FGA vs SGA</vt:lpstr>
      <vt:lpstr>Atypical Antipsychotics</vt:lpstr>
      <vt:lpstr>Indications for Clozapine</vt:lpstr>
      <vt:lpstr>Adverse drug reactions </vt:lpstr>
      <vt:lpstr>Adverse effects of antipsychotics</vt:lpstr>
      <vt:lpstr>Adverse effects of antipsychotics ...</vt:lpstr>
      <vt:lpstr>Adverse effects of antipsychotics</vt:lpstr>
      <vt:lpstr>METABOLIC SYNDROME</vt:lpstr>
      <vt:lpstr>Adverse effects of antipsychotics</vt:lpstr>
      <vt:lpstr>Principles</vt:lpstr>
      <vt:lpstr>Special Issues</vt:lpstr>
    </vt:vector>
  </TitlesOfParts>
  <Company>Ministry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Psychopharmacology</dc:title>
  <dc:creator>user</dc:creator>
  <cp:lastModifiedBy>Effie Nailah</cp:lastModifiedBy>
  <cp:revision>4</cp:revision>
  <dcterms:created xsi:type="dcterms:W3CDTF">2016-04-15T09:35:27Z</dcterms:created>
  <dcterms:modified xsi:type="dcterms:W3CDTF">2016-11-21T08:34:55Z</dcterms:modified>
</cp:coreProperties>
</file>