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60" r:id="rId4"/>
    <p:sldId id="261"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8B081-C628-490D-8027-2A467A80B99A}" type="datetimeFigureOut">
              <a:rPr lang="en-US" smtClean="0"/>
              <a:t>7/10/2012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3E7DA7-6325-4CC6-97A5-1BAD8CF728C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miter lim="800000"/>
            <a:headEnd/>
            <a:tailEnd/>
          </a:ln>
        </p:spPr>
        <p:txBody>
          <a:bodyPr/>
          <a:lstStyle/>
          <a:p>
            <a:fld id="{5A440729-4A8D-4994-AE1F-CF3AE9BCFA6B}" type="slidenum">
              <a:rPr lang="en-US" smtClean="0">
                <a:latin typeface="Arial" charset="0"/>
              </a:rPr>
              <a:pPr/>
              <a:t>1</a:t>
            </a:fld>
            <a:endParaRPr lang="en-US" smtClean="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A2B3D4-8167-47E5-90E8-6ECC76964BA4}" type="datetime1">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E1C780-44F7-4334-9C62-563B313C6093}" type="datetime1">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07E280-E4D7-4B66-90C1-B12CB19E9F6C}" type="datetime1">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75AAA-0CFF-4AD9-928E-51A635BD8141}" type="datetime1">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36024C-2736-4722-8456-1C30959037CA}" type="datetime1">
              <a:rPr lang="en-US" smtClean="0"/>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DEB27A-6FB1-4B10-ABA2-A8605E7F74B6}" type="datetime1">
              <a:rPr lang="en-US" smtClean="0"/>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00F828-6EB2-4E95-8DDE-B36742C0D043}" type="datetime1">
              <a:rPr lang="en-US" smtClean="0"/>
              <a:t>7/10/2012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A0F9D0-11EF-40F1-8ACB-1EEF1B6AA1E0}" type="datetime1">
              <a:rPr lang="en-US" smtClean="0"/>
              <a:t>7/10/2012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097D9-03CF-4680-A95E-7A38E6885C14}" type="datetime1">
              <a:rPr lang="en-US" smtClean="0"/>
              <a:t>7/10/2012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C2F8F-F418-459D-9428-7B89401E66E9}" type="datetime1">
              <a:rPr lang="en-US" smtClean="0"/>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08DC4-EF25-4CF4-918B-E8404C6B8836}" type="datetime1">
              <a:rPr lang="en-US" smtClean="0"/>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E6CD6-24B6-4007-9CC1-0AB925A533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69C73-919E-41B0-8BEA-76C0FFA32C35}" type="datetime1">
              <a:rPr lang="en-US" smtClean="0"/>
              <a:t>7/10/2012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E6CD6-24B6-4007-9CC1-0AB925A533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590800"/>
            <a:ext cx="8763000" cy="1676400"/>
          </a:xfrm>
        </p:spPr>
        <p:txBody>
          <a:bodyPr>
            <a:normAutofit fontScale="90000"/>
          </a:bodyPr>
          <a:lstStyle/>
          <a:p>
            <a:pPr eaLnBrk="1" hangingPunct="1"/>
            <a:r>
              <a:rPr lang="en-US" sz="5300" b="1" dirty="0" smtClean="0"/>
              <a:t>Psychosocial Risk Factors and Behavioral Interventions in Cardiovascular Disease</a:t>
            </a:r>
            <a:r>
              <a:rPr lang="en-US" sz="3200" b="1" dirty="0" smtClean="0"/>
              <a:t/>
            </a:r>
            <a:br>
              <a:rPr lang="en-US" sz="3200" b="1" dirty="0" smtClean="0"/>
            </a:br>
            <a:r>
              <a:rPr lang="en-US" sz="3200" b="1" dirty="0" smtClean="0"/>
              <a:t/>
            </a:r>
            <a:br>
              <a:rPr lang="en-US" sz="3200" b="1" dirty="0" smtClean="0"/>
            </a:br>
            <a:endParaRPr lang="en-US" sz="2400" b="1" dirty="0" smtClean="0"/>
          </a:p>
        </p:txBody>
      </p:sp>
      <p:sp>
        <p:nvSpPr>
          <p:cNvPr id="5" name="Slide Number Placeholder 4"/>
          <p:cNvSpPr>
            <a:spLocks noGrp="1"/>
          </p:cNvSpPr>
          <p:nvPr>
            <p:ph type="sldNum" sz="quarter" idx="12"/>
          </p:nvPr>
        </p:nvSpPr>
        <p:spPr/>
        <p:txBody>
          <a:bodyPr/>
          <a:lstStyle/>
          <a:p>
            <a:fld id="{4E3E6CD6-24B6-4007-9CC1-0AB925A533F4}" type="slidenum">
              <a:rPr lang="en-US" smtClean="0"/>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77642"/>
            <a:ext cx="8610600" cy="5213735"/>
          </a:xfrm>
          <a:prstGeom prst="rect">
            <a:avLst/>
          </a:prstGeom>
        </p:spPr>
        <p:txBody>
          <a:bodyPr wrap="square">
            <a:spAutoFit/>
          </a:bodyPr>
          <a:lstStyle/>
          <a:p>
            <a:pPr>
              <a:lnSpc>
                <a:spcPct val="80000"/>
              </a:lnSpc>
            </a:pPr>
            <a:r>
              <a:rPr lang="en-US" sz="4800" b="1" u="sng" dirty="0" smtClean="0"/>
              <a:t>Anxiety and CHD</a:t>
            </a:r>
          </a:p>
          <a:p>
            <a:pPr>
              <a:lnSpc>
                <a:spcPct val="80000"/>
              </a:lnSpc>
            </a:pPr>
            <a:endParaRPr lang="en-US" sz="4800" b="1" u="sng" dirty="0" smtClean="0"/>
          </a:p>
          <a:p>
            <a:pPr>
              <a:lnSpc>
                <a:spcPct val="80000"/>
              </a:lnSpc>
            </a:pPr>
            <a:r>
              <a:rPr lang="en-US" sz="3200" b="1" dirty="0" smtClean="0"/>
              <a:t>Anxiety is characterized by heightened levels of perceived fear and nervousness</a:t>
            </a:r>
          </a:p>
          <a:p>
            <a:pPr>
              <a:lnSpc>
                <a:spcPct val="80000"/>
              </a:lnSpc>
              <a:buFont typeface="Arial" pitchFamily="34" charset="0"/>
              <a:buChar char="•"/>
            </a:pPr>
            <a:r>
              <a:rPr lang="en-US" sz="3200" b="1" dirty="0" smtClean="0"/>
              <a:t>Clear relation to sudden cardiac death in a dose-dependent fashion</a:t>
            </a:r>
          </a:p>
          <a:p>
            <a:pPr>
              <a:lnSpc>
                <a:spcPct val="80000"/>
              </a:lnSpc>
              <a:buFont typeface="Arial" pitchFamily="34" charset="0"/>
              <a:buChar char="•"/>
            </a:pPr>
            <a:r>
              <a:rPr lang="en-US" sz="3200" b="1" dirty="0" smtClean="0"/>
              <a:t>32-year follow-up of men in the Normative Aging Study who reported two or more phobic anxiety symptoms had a 3.2-fold increased risk of fatal CHD and 5.7-fold increased risk of sudden death.</a:t>
            </a:r>
          </a:p>
          <a:p>
            <a:pPr>
              <a:lnSpc>
                <a:spcPct val="80000"/>
              </a:lnSpc>
              <a:buFont typeface="Arial" pitchFamily="34" charset="0"/>
              <a:buChar char="•"/>
            </a:pPr>
            <a:r>
              <a:rPr lang="en-US" sz="3200" b="1" dirty="0" smtClean="0"/>
              <a:t>Ventricular arrhythmia may be the underlying mechanism</a:t>
            </a:r>
            <a:endParaRPr lang="en-US" sz="3200" b="1" dirty="0" smtClean="0"/>
          </a:p>
        </p:txBody>
      </p:sp>
      <p:sp>
        <p:nvSpPr>
          <p:cNvPr id="3" name="Slide Number Placeholder 2"/>
          <p:cNvSpPr>
            <a:spLocks noGrp="1"/>
          </p:cNvSpPr>
          <p:nvPr>
            <p:ph type="sldNum" sz="quarter" idx="12"/>
          </p:nvPr>
        </p:nvSpPr>
        <p:spPr/>
        <p:txBody>
          <a:bodyPr/>
          <a:lstStyle/>
          <a:p>
            <a:fld id="{4E3E6CD6-24B6-4007-9CC1-0AB925A533F4}"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Post Traumatic Stress Disorder (PTSD)</a:t>
            </a:r>
            <a:endParaRPr lang="en-US" b="1" u="sng" dirty="0"/>
          </a:p>
        </p:txBody>
      </p:sp>
      <p:sp>
        <p:nvSpPr>
          <p:cNvPr id="3" name="Content Placeholder 2"/>
          <p:cNvSpPr>
            <a:spLocks noGrp="1"/>
          </p:cNvSpPr>
          <p:nvPr>
            <p:ph idx="1"/>
          </p:nvPr>
        </p:nvSpPr>
        <p:spPr/>
        <p:txBody>
          <a:bodyPr>
            <a:normAutofit fontScale="92500" lnSpcReduction="10000"/>
          </a:bodyPr>
          <a:lstStyle/>
          <a:p>
            <a:pPr>
              <a:lnSpc>
                <a:spcPct val="80000"/>
              </a:lnSpc>
            </a:pPr>
            <a:r>
              <a:rPr lang="en-US" b="1" dirty="0" smtClean="0"/>
              <a:t>A retrospective study of men who have served in the military shows a stepwise relation between symptoms of PTSD and nonfatal MI and cardiac death (</a:t>
            </a:r>
            <a:r>
              <a:rPr lang="en-US" b="1" dirty="0" err="1" smtClean="0"/>
              <a:t>Kubzansky</a:t>
            </a:r>
            <a:r>
              <a:rPr lang="en-US" b="1" dirty="0" smtClean="0"/>
              <a:t>, Gen </a:t>
            </a:r>
            <a:r>
              <a:rPr lang="en-US" b="1" dirty="0" err="1" smtClean="0"/>
              <a:t>Psychiat</a:t>
            </a:r>
            <a:r>
              <a:rPr lang="en-US" b="1" dirty="0" smtClean="0"/>
              <a:t> 2007).</a:t>
            </a:r>
          </a:p>
          <a:p>
            <a:pPr>
              <a:lnSpc>
                <a:spcPct val="80000"/>
              </a:lnSpc>
            </a:pPr>
            <a:r>
              <a:rPr lang="en-US" b="1" dirty="0" smtClean="0"/>
              <a:t>Study of 1059 women shows relation between PTSD and incident CHD (</a:t>
            </a:r>
            <a:r>
              <a:rPr lang="en-US" b="1" dirty="0" err="1" smtClean="0"/>
              <a:t>Kubzansky</a:t>
            </a:r>
            <a:r>
              <a:rPr lang="en-US" b="1" dirty="0" smtClean="0"/>
              <a:t>, Health Psychol 2009).</a:t>
            </a:r>
          </a:p>
          <a:p>
            <a:pPr>
              <a:lnSpc>
                <a:spcPct val="80000"/>
              </a:lnSpc>
            </a:pPr>
            <a:r>
              <a:rPr lang="en-US" b="1" dirty="0" err="1" smtClean="0"/>
              <a:t>Boscarino</a:t>
            </a:r>
            <a:r>
              <a:rPr lang="en-US" b="1" dirty="0" smtClean="0"/>
              <a:t> evaluated 4328 men who served in Vietnam war; PTSD associated with more than a two-fold increased risk of subsequent cardiac mortality, independent of depression symptoms (Psychosom Med 2008).</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Pessimism and Optimism</a:t>
            </a:r>
            <a:endParaRPr lang="en-US" b="1" u="sng" dirty="0"/>
          </a:p>
        </p:txBody>
      </p:sp>
      <p:sp>
        <p:nvSpPr>
          <p:cNvPr id="3" name="Content Placeholder 2"/>
          <p:cNvSpPr>
            <a:spLocks noGrp="1"/>
          </p:cNvSpPr>
          <p:nvPr>
            <p:ph idx="1"/>
          </p:nvPr>
        </p:nvSpPr>
        <p:spPr/>
        <p:txBody>
          <a:bodyPr>
            <a:normAutofit fontScale="25000" lnSpcReduction="20000"/>
          </a:bodyPr>
          <a:lstStyle/>
          <a:p>
            <a:pPr>
              <a:lnSpc>
                <a:spcPct val="120000"/>
              </a:lnSpc>
            </a:pPr>
            <a:r>
              <a:rPr lang="en-US" sz="8600" b="1" dirty="0" smtClean="0"/>
              <a:t>Optimists tend to see negative events </a:t>
            </a:r>
          </a:p>
          <a:p>
            <a:pPr>
              <a:lnSpc>
                <a:spcPct val="120000"/>
              </a:lnSpc>
              <a:buFontTx/>
              <a:buNone/>
            </a:pPr>
            <a:r>
              <a:rPr lang="en-US" sz="8600" b="1" dirty="0" smtClean="0"/>
              <a:t>     as temporary and positive events are </a:t>
            </a:r>
          </a:p>
          <a:p>
            <a:pPr>
              <a:lnSpc>
                <a:spcPct val="120000"/>
              </a:lnSpc>
              <a:buFontTx/>
              <a:buNone/>
            </a:pPr>
            <a:r>
              <a:rPr lang="en-US" sz="8600" b="1" dirty="0" smtClean="0"/>
              <a:t>     more permanent; negative events </a:t>
            </a:r>
          </a:p>
          <a:p>
            <a:pPr>
              <a:lnSpc>
                <a:spcPct val="120000"/>
              </a:lnSpc>
              <a:buFontTx/>
              <a:buNone/>
            </a:pPr>
            <a:r>
              <a:rPr lang="en-US" sz="8600" b="1" dirty="0" smtClean="0"/>
              <a:t>     are attributed to external causes rather </a:t>
            </a:r>
          </a:p>
          <a:p>
            <a:pPr>
              <a:lnSpc>
                <a:spcPct val="120000"/>
              </a:lnSpc>
              <a:buFontTx/>
              <a:buNone/>
            </a:pPr>
            <a:r>
              <a:rPr lang="en-US" sz="8600" b="1" dirty="0" smtClean="0"/>
              <a:t>     than self-condemnation.</a:t>
            </a:r>
          </a:p>
          <a:p>
            <a:pPr>
              <a:lnSpc>
                <a:spcPct val="120000"/>
              </a:lnSpc>
            </a:pPr>
            <a:r>
              <a:rPr lang="en-US" sz="8600" b="1" dirty="0" smtClean="0"/>
              <a:t>Pessimists have an opposite </a:t>
            </a:r>
          </a:p>
          <a:p>
            <a:pPr>
              <a:lnSpc>
                <a:spcPct val="120000"/>
              </a:lnSpc>
              <a:buFontTx/>
              <a:buNone/>
            </a:pPr>
            <a:r>
              <a:rPr lang="en-US" sz="8600" b="1" dirty="0" smtClean="0"/>
              <a:t>     explanatory style to events.</a:t>
            </a:r>
          </a:p>
          <a:p>
            <a:pPr>
              <a:lnSpc>
                <a:spcPct val="120000"/>
              </a:lnSpc>
            </a:pPr>
            <a:r>
              <a:rPr lang="en-US" sz="8600" b="1" dirty="0" smtClean="0"/>
              <a:t>One study of 7216 subjects showed the </a:t>
            </a:r>
          </a:p>
          <a:p>
            <a:pPr>
              <a:lnSpc>
                <a:spcPct val="120000"/>
              </a:lnSpc>
              <a:buFontTx/>
              <a:buNone/>
            </a:pPr>
            <a:r>
              <a:rPr lang="en-US" sz="8600" b="1" dirty="0" smtClean="0"/>
              <a:t>     extent of pessimism to be directly related to the risk of all-cause mortality (</a:t>
            </a:r>
            <a:r>
              <a:rPr lang="en-US" sz="8600" b="1" dirty="0" err="1" smtClean="0"/>
              <a:t>Grodbardt</a:t>
            </a:r>
            <a:r>
              <a:rPr lang="en-US" sz="8600" b="1" dirty="0" smtClean="0"/>
              <a:t>, Psychosom Med 2009)</a:t>
            </a:r>
          </a:p>
          <a:p>
            <a:pPr>
              <a:lnSpc>
                <a:spcPct val="120000"/>
              </a:lnSpc>
            </a:pPr>
            <a:r>
              <a:rPr lang="en-US" sz="8600" b="1" dirty="0" smtClean="0"/>
              <a:t>In the largest such study, the Women’s Health Initiative showed among 97,253 women that those </a:t>
            </a:r>
            <a:r>
              <a:rPr lang="en-US" sz="8600" b="1" dirty="0" err="1" smtClean="0"/>
              <a:t>those</a:t>
            </a:r>
            <a:r>
              <a:rPr lang="en-US" sz="8600" b="1" dirty="0" smtClean="0"/>
              <a:t> who were optimistic had a 30% lower rate of cardiac mortality (</a:t>
            </a:r>
            <a:r>
              <a:rPr lang="en-US" sz="8600" b="1" dirty="0" err="1" smtClean="0"/>
              <a:t>Tindle</a:t>
            </a:r>
            <a:r>
              <a:rPr lang="en-US" sz="8600" b="1" dirty="0" smtClean="0"/>
              <a:t>, Circulation 2009)</a:t>
            </a:r>
          </a:p>
          <a:p>
            <a:endParaRPr lang="en-US" dirty="0"/>
          </a:p>
        </p:txBody>
      </p:sp>
      <p:pic>
        <p:nvPicPr>
          <p:cNvPr id="4" name="Picture 4" descr="emotions3"/>
          <p:cNvPicPr>
            <a:picLocks noChangeAspect="1" noChangeArrowheads="1"/>
          </p:cNvPicPr>
          <p:nvPr/>
        </p:nvPicPr>
        <p:blipFill>
          <a:blip r:embed="rId2" cstate="print"/>
          <a:srcRect/>
          <a:stretch>
            <a:fillRect/>
          </a:stretch>
        </p:blipFill>
        <p:spPr>
          <a:xfrm>
            <a:off x="6248400" y="1295400"/>
            <a:ext cx="2647950" cy="2670175"/>
          </a:xfrm>
          <a:prstGeom prst="rect">
            <a:avLst/>
          </a:prstGeom>
          <a:noFill/>
        </p:spPr>
      </p:pic>
      <p:sp>
        <p:nvSpPr>
          <p:cNvPr id="5" name="Slide Number Placeholder 4"/>
          <p:cNvSpPr>
            <a:spLocks noGrp="1"/>
          </p:cNvSpPr>
          <p:nvPr>
            <p:ph type="sldNum" sz="quarter" idx="12"/>
          </p:nvPr>
        </p:nvSpPr>
        <p:spPr/>
        <p:txBody>
          <a:bodyPr/>
          <a:lstStyle/>
          <a:p>
            <a:fld id="{4E3E6CD6-24B6-4007-9CC1-0AB925A533F4}"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Personality Constructs: Type A Behavior Pattern</a:t>
            </a:r>
            <a:endParaRPr lang="en-US" b="1" dirty="0"/>
          </a:p>
        </p:txBody>
      </p:sp>
      <p:sp>
        <p:nvSpPr>
          <p:cNvPr id="3" name="Content Placeholder 2"/>
          <p:cNvSpPr>
            <a:spLocks noGrp="1"/>
          </p:cNvSpPr>
          <p:nvPr>
            <p:ph idx="1"/>
          </p:nvPr>
        </p:nvSpPr>
        <p:spPr/>
        <p:txBody>
          <a:bodyPr>
            <a:normAutofit lnSpcReduction="10000"/>
          </a:bodyPr>
          <a:lstStyle/>
          <a:p>
            <a:pPr>
              <a:lnSpc>
                <a:spcPct val="80000"/>
              </a:lnSpc>
            </a:pPr>
            <a:r>
              <a:rPr lang="en-US" b="1" dirty="0" smtClean="0"/>
              <a:t>The Type A behavior pattern includes a hard-driving, time-patient, and hostile behavior.</a:t>
            </a:r>
          </a:p>
          <a:p>
            <a:pPr>
              <a:lnSpc>
                <a:spcPct val="80000"/>
              </a:lnSpc>
            </a:pPr>
            <a:r>
              <a:rPr lang="en-US" b="1" dirty="0" smtClean="0"/>
              <a:t>Friedman and </a:t>
            </a:r>
            <a:r>
              <a:rPr lang="en-US" b="1" dirty="0" err="1" smtClean="0"/>
              <a:t>Rosenman</a:t>
            </a:r>
            <a:r>
              <a:rPr lang="en-US" b="1" dirty="0" smtClean="0"/>
              <a:t> showed the Type A Behavior Pattern to be related to both CAD risk and recurrent MI; however subsequent studies showed no relationship, so this has been of diminished interest.</a:t>
            </a:r>
          </a:p>
          <a:p>
            <a:pPr>
              <a:lnSpc>
                <a:spcPct val="80000"/>
              </a:lnSpc>
            </a:pPr>
            <a:r>
              <a:rPr lang="en-US" b="1" dirty="0" smtClean="0"/>
              <a:t>The Recurrent Coronary Prevention Project did show intervention from </a:t>
            </a:r>
            <a:r>
              <a:rPr lang="en-US" b="1" dirty="0" err="1" smtClean="0"/>
              <a:t>counselling</a:t>
            </a:r>
            <a:r>
              <a:rPr lang="en-US" b="1" dirty="0" smtClean="0"/>
              <a:t> on Type A behavior to reduce recurrent MI rates and cardiac deaths (Friedman et al., Am Heart J 1986)</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Hostility</a:t>
            </a:r>
            <a:endParaRPr lang="en-US" b="1"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b="1" dirty="0" smtClean="0"/>
              <a:t>Reflects emotional (anger, contempt), </a:t>
            </a:r>
          </a:p>
          <a:p>
            <a:pPr>
              <a:lnSpc>
                <a:spcPct val="90000"/>
              </a:lnSpc>
              <a:buNone/>
            </a:pPr>
            <a:r>
              <a:rPr lang="en-US" b="1" dirty="0" smtClean="0"/>
              <a:t>    behavioral (verbal and physical </a:t>
            </a:r>
          </a:p>
          <a:p>
            <a:pPr>
              <a:lnSpc>
                <a:spcPct val="90000"/>
              </a:lnSpc>
              <a:buNone/>
            </a:pPr>
            <a:r>
              <a:rPr lang="en-US" b="1" dirty="0" smtClean="0"/>
              <a:t>    aggression), and cognitive (cynicism, mistrust)</a:t>
            </a:r>
          </a:p>
          <a:p>
            <a:pPr>
              <a:lnSpc>
                <a:spcPct val="90000"/>
              </a:lnSpc>
              <a:buNone/>
            </a:pPr>
            <a:r>
              <a:rPr lang="en-US" b="1" dirty="0" smtClean="0"/>
              <a:t>    factors.</a:t>
            </a:r>
          </a:p>
          <a:p>
            <a:pPr>
              <a:lnSpc>
                <a:spcPct val="90000"/>
              </a:lnSpc>
            </a:pPr>
            <a:r>
              <a:rPr lang="en-US" b="1" dirty="0" smtClean="0"/>
              <a:t>Hostility is associated with heightened cardiovascular reactivity and higher blood pressure.</a:t>
            </a:r>
          </a:p>
          <a:p>
            <a:pPr>
              <a:lnSpc>
                <a:spcPct val="90000"/>
              </a:lnSpc>
            </a:pPr>
            <a:r>
              <a:rPr lang="en-US" b="1" dirty="0" smtClean="0"/>
              <a:t>Higher prevalence in those with lower SES; has been suggested as a mechanism linking low SES with CVD outcomes.</a:t>
            </a:r>
          </a:p>
          <a:p>
            <a:pPr>
              <a:lnSpc>
                <a:spcPct val="90000"/>
              </a:lnSpc>
            </a:pPr>
            <a:r>
              <a:rPr lang="en-US" b="1" dirty="0" smtClean="0"/>
              <a:t>May be a stronger indicator of incident CHD than of recurrent CHD or its progression.</a:t>
            </a:r>
          </a:p>
          <a:p>
            <a:endParaRPr lang="en-US" dirty="0"/>
          </a:p>
        </p:txBody>
      </p:sp>
      <p:pic>
        <p:nvPicPr>
          <p:cNvPr id="4" name="Picture 5" descr="angryheart"/>
          <p:cNvPicPr>
            <a:picLocks noChangeAspect="1" noChangeArrowheads="1"/>
          </p:cNvPicPr>
          <p:nvPr/>
        </p:nvPicPr>
        <p:blipFill>
          <a:blip r:embed="rId2" cstate="print"/>
          <a:srcRect/>
          <a:stretch>
            <a:fillRect/>
          </a:stretch>
        </p:blipFill>
        <p:spPr bwMode="auto">
          <a:xfrm>
            <a:off x="6781800" y="381000"/>
            <a:ext cx="2133600" cy="18510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4E3E6CD6-24B6-4007-9CC1-0AB925A533F4}"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Relations</a:t>
            </a:r>
            <a:endParaRPr lang="en-US" b="1" dirty="0"/>
          </a:p>
        </p:txBody>
      </p:sp>
      <p:sp>
        <p:nvSpPr>
          <p:cNvPr id="3" name="Content Placeholder 2"/>
          <p:cNvSpPr>
            <a:spLocks noGrp="1"/>
          </p:cNvSpPr>
          <p:nvPr>
            <p:ph idx="1"/>
          </p:nvPr>
        </p:nvSpPr>
        <p:spPr/>
        <p:txBody>
          <a:bodyPr>
            <a:normAutofit fontScale="85000" lnSpcReduction="10000"/>
          </a:bodyPr>
          <a:lstStyle/>
          <a:p>
            <a:pPr>
              <a:lnSpc>
                <a:spcPct val="80000"/>
              </a:lnSpc>
            </a:pPr>
            <a:r>
              <a:rPr lang="en-US" b="1" dirty="0" smtClean="0"/>
              <a:t>Vast literature on social networks, </a:t>
            </a:r>
          </a:p>
          <a:p>
            <a:pPr>
              <a:lnSpc>
                <a:spcPct val="80000"/>
              </a:lnSpc>
              <a:buNone/>
            </a:pPr>
            <a:r>
              <a:rPr lang="en-US" b="1" dirty="0" smtClean="0"/>
              <a:t>     social support, and CVD</a:t>
            </a:r>
          </a:p>
          <a:p>
            <a:pPr>
              <a:lnSpc>
                <a:spcPct val="80000"/>
              </a:lnSpc>
            </a:pPr>
            <a:r>
              <a:rPr lang="en-US" b="1" dirty="0" smtClean="0"/>
              <a:t>Alameda County Study showed those who lacked ties to others (index of contacts with friends and relative, marital status, and church membership) were 1.9-3.1 times more likely to die over 9 years, including from ischemic heart disease and other causes.</a:t>
            </a:r>
          </a:p>
          <a:p>
            <a:pPr>
              <a:lnSpc>
                <a:spcPct val="80000"/>
              </a:lnSpc>
            </a:pPr>
            <a:r>
              <a:rPr lang="en-US" b="1" dirty="0" smtClean="0"/>
              <a:t>A large study in Tecumseh, Michigan found a strong positive association in men, but not women between social support and mortality,. Even after adjustment for other risk factors.</a:t>
            </a:r>
          </a:p>
          <a:p>
            <a:pPr>
              <a:lnSpc>
                <a:spcPct val="80000"/>
              </a:lnSpc>
            </a:pPr>
            <a:r>
              <a:rPr lang="en-US" b="1" dirty="0" smtClean="0"/>
              <a:t>US Physicians Study showed socially isolated men had a 1.8-fold significantly greater risk of fatal CHD in multivariable analysis/.</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Positive Emotions and Well-Being</a:t>
            </a:r>
            <a:endParaRPr lang="en-US" b="1" dirty="0"/>
          </a:p>
        </p:txBody>
      </p:sp>
      <p:sp>
        <p:nvSpPr>
          <p:cNvPr id="3" name="Content Placeholder 2"/>
          <p:cNvSpPr>
            <a:spLocks noGrp="1"/>
          </p:cNvSpPr>
          <p:nvPr>
            <p:ph idx="1"/>
          </p:nvPr>
        </p:nvSpPr>
        <p:spPr/>
        <p:txBody>
          <a:bodyPr>
            <a:normAutofit fontScale="85000" lnSpcReduction="20000"/>
          </a:bodyPr>
          <a:lstStyle/>
          <a:p>
            <a:pPr>
              <a:lnSpc>
                <a:spcPct val="80000"/>
              </a:lnSpc>
            </a:pPr>
            <a:r>
              <a:rPr lang="en-US" b="1" dirty="0" smtClean="0"/>
              <a:t>Recent research has focused on positive psychological factors.</a:t>
            </a:r>
          </a:p>
          <a:p>
            <a:pPr>
              <a:lnSpc>
                <a:spcPct val="80000"/>
              </a:lnSpc>
            </a:pPr>
            <a:r>
              <a:rPr lang="en-US" b="1" dirty="0" smtClean="0"/>
              <a:t>Positive emotions have been defined to include happiness and states of being that reflect a positive engagement with the environment such as curiosity and interest.</a:t>
            </a:r>
          </a:p>
          <a:p>
            <a:pPr>
              <a:lnSpc>
                <a:spcPct val="80000"/>
              </a:lnSpc>
            </a:pPr>
            <a:r>
              <a:rPr lang="en-US" b="1" dirty="0" smtClean="0"/>
              <a:t>This gives the individual increased ability to cope with stress.</a:t>
            </a:r>
          </a:p>
          <a:p>
            <a:pPr>
              <a:lnSpc>
                <a:spcPct val="80000"/>
              </a:lnSpc>
            </a:pPr>
            <a:r>
              <a:rPr lang="en-US" b="1" dirty="0" err="1" smtClean="0"/>
              <a:t>Metaanalyses</a:t>
            </a:r>
            <a:r>
              <a:rPr lang="en-US" b="1" dirty="0" smtClean="0"/>
              <a:t> involving 70 studies shows positive well-being to be associated with lower mortality (</a:t>
            </a:r>
            <a:r>
              <a:rPr lang="en-US" b="1" dirty="0" err="1" smtClean="0"/>
              <a:t>Chida</a:t>
            </a:r>
            <a:r>
              <a:rPr lang="en-US" b="1" dirty="0" smtClean="0"/>
              <a:t>, Psychosom Med 2008).</a:t>
            </a:r>
          </a:p>
          <a:p>
            <a:pPr>
              <a:lnSpc>
                <a:spcPct val="80000"/>
              </a:lnSpc>
            </a:pPr>
            <a:r>
              <a:rPr lang="en-US" b="1" dirty="0" smtClean="0"/>
              <a:t>A study of 1238 elderly persons showed those who identified with a higher purpose in life had a 40% lower risk of mortality over 2.7 years (Boyle, Psychosom Med 2009).</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Effects of Psychosocial Intervention</a:t>
            </a:r>
            <a:endParaRPr lang="en-US" b="1" dirty="0"/>
          </a:p>
        </p:txBody>
      </p:sp>
      <p:sp>
        <p:nvSpPr>
          <p:cNvPr id="3" name="Content Placeholder 2"/>
          <p:cNvSpPr>
            <a:spLocks noGrp="1"/>
          </p:cNvSpPr>
          <p:nvPr>
            <p:ph idx="1"/>
          </p:nvPr>
        </p:nvSpPr>
        <p:spPr/>
        <p:txBody>
          <a:bodyPr>
            <a:normAutofit lnSpcReduction="10000"/>
          </a:bodyPr>
          <a:lstStyle/>
          <a:p>
            <a:pPr>
              <a:buNone/>
            </a:pPr>
            <a:endParaRPr lang="en-US" dirty="0" smtClean="0"/>
          </a:p>
          <a:p>
            <a:r>
              <a:rPr lang="en-US" b="1" dirty="0" smtClean="0"/>
              <a:t>in the cardiac rehab setting, a </a:t>
            </a:r>
            <a:r>
              <a:rPr lang="en-US" b="1" dirty="0" err="1" smtClean="0"/>
              <a:t>metaanalysis</a:t>
            </a:r>
            <a:r>
              <a:rPr lang="en-US" b="1" dirty="0" smtClean="0"/>
              <a:t> of 23 randomized trials showed all-cause mortality to be 28% lower in those trials that included psychosocial interventions compared to those who did not (Linden, </a:t>
            </a:r>
            <a:r>
              <a:rPr lang="en-US" b="1" dirty="0" err="1" smtClean="0"/>
              <a:t>Eur</a:t>
            </a:r>
            <a:r>
              <a:rPr lang="en-US" b="1" dirty="0" smtClean="0"/>
              <a:t> Heart J 2007), but reduction in mortality seen only in those who effectively reduced psychological distress.</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normAutofit lnSpcReduction="10000"/>
          </a:bodyPr>
          <a:lstStyle/>
          <a:p>
            <a:pPr>
              <a:lnSpc>
                <a:spcPct val="80000"/>
              </a:lnSpc>
            </a:pPr>
            <a:r>
              <a:rPr lang="en-US" b="1" dirty="0" smtClean="0"/>
              <a:t>Evidence of associations between a number of psychosocial factors--including depression, anxiety, hostility, social networks and support, and occupational stress with cardiovascular disease. </a:t>
            </a:r>
          </a:p>
          <a:p>
            <a:pPr>
              <a:lnSpc>
                <a:spcPct val="80000"/>
              </a:lnSpc>
            </a:pPr>
            <a:r>
              <a:rPr lang="en-US" b="1" dirty="0" smtClean="0"/>
              <a:t>Adverse psychosocial characteristics to cluster with traditional biological and behavioral risk factors</a:t>
            </a:r>
          </a:p>
          <a:p>
            <a:pPr>
              <a:lnSpc>
                <a:spcPct val="80000"/>
              </a:lnSpc>
            </a:pPr>
            <a:r>
              <a:rPr lang="en-US" b="1" dirty="0" smtClean="0"/>
              <a:t>The highest levels of psychosocial risk are generally found among the socially disadvantaged. </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 (cont.)</a:t>
            </a:r>
            <a:endParaRPr lang="en-US" b="1"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b="1" dirty="0" smtClean="0"/>
              <a:t>Results of large-scale clinical trials of psychosocial interventions have been mixed with respect to their impact on CVD outcomes. </a:t>
            </a:r>
          </a:p>
          <a:p>
            <a:pPr>
              <a:lnSpc>
                <a:spcPct val="90000"/>
              </a:lnSpc>
            </a:pPr>
            <a:r>
              <a:rPr lang="en-US" b="1" dirty="0" smtClean="0"/>
              <a:t>Screening of certain psychosocial factors, especially depression, is recommended in the primary and secondary prevention setting.</a:t>
            </a:r>
          </a:p>
          <a:p>
            <a:pPr>
              <a:lnSpc>
                <a:spcPct val="90000"/>
              </a:lnSpc>
            </a:pPr>
            <a:r>
              <a:rPr lang="en-US" b="1" dirty="0" smtClean="0"/>
              <a:t>Greater consideration of psychosocial influences on cardiovascular outcomes and behavioral risk factors may enhance clinical efforts to improve both primary and secondary prevention outcomes. </a:t>
            </a:r>
          </a:p>
          <a:p>
            <a:endParaRPr lang="en-US" dirty="0"/>
          </a:p>
        </p:txBody>
      </p:sp>
      <p:sp>
        <p:nvSpPr>
          <p:cNvPr id="4" name="Slide Number Placeholder 3"/>
          <p:cNvSpPr>
            <a:spLocks noGrp="1"/>
          </p:cNvSpPr>
          <p:nvPr>
            <p:ph type="sldNum" sz="quarter" idx="12"/>
          </p:nvPr>
        </p:nvSpPr>
        <p:spPr/>
        <p:txBody>
          <a:bodyPr/>
          <a:lstStyle/>
          <a:p>
            <a:fld id="{4E3E6CD6-24B6-4007-9CC1-0AB925A533F4}"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5078313"/>
          </a:xfrm>
          <a:prstGeom prst="rect">
            <a:avLst/>
          </a:prstGeom>
        </p:spPr>
        <p:txBody>
          <a:bodyPr wrap="square">
            <a:spAutoFit/>
          </a:bodyPr>
          <a:lstStyle/>
          <a:p>
            <a:pPr>
              <a:lnSpc>
                <a:spcPct val="90000"/>
              </a:lnSpc>
            </a:pPr>
            <a:r>
              <a:rPr lang="en-US" sz="4000" b="1" dirty="0" smtClean="0"/>
              <a:t>“ For every affection of the mind that is attended with either pain or pleasure, hope or fear, is the cause of an agitation whose influence extends to the heart, and there induces change from the natural </a:t>
            </a:r>
            <a:r>
              <a:rPr lang="en-US" sz="4000" b="1" dirty="0" err="1" smtClean="0"/>
              <a:t>constitution,in</a:t>
            </a:r>
            <a:r>
              <a:rPr lang="en-US" sz="4000" b="1" dirty="0" smtClean="0"/>
              <a:t> the temperature, the pulse and the rest”</a:t>
            </a:r>
          </a:p>
          <a:p>
            <a:pPr>
              <a:lnSpc>
                <a:spcPct val="90000"/>
              </a:lnSpc>
            </a:pPr>
            <a:r>
              <a:rPr lang="en-US" sz="4000" b="1" dirty="0" smtClean="0"/>
              <a:t>             - Dr William Harvey, 1962</a:t>
            </a:r>
            <a:endParaRPr lang="en-US" sz="4000" b="1" dirty="0" smtClean="0"/>
          </a:p>
        </p:txBody>
      </p:sp>
      <p:sp>
        <p:nvSpPr>
          <p:cNvPr id="3" name="Slide Number Placeholder 2"/>
          <p:cNvSpPr>
            <a:spLocks noGrp="1"/>
          </p:cNvSpPr>
          <p:nvPr>
            <p:ph type="sldNum" sz="quarter" idx="12"/>
          </p:nvPr>
        </p:nvSpPr>
        <p:spPr/>
        <p:txBody>
          <a:bodyPr/>
          <a:lstStyle/>
          <a:p>
            <a:fld id="{4E3E6CD6-24B6-4007-9CC1-0AB925A533F4}"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0"/>
            <a:ext cx="8610600" cy="4524315"/>
          </a:xfrm>
          <a:prstGeom prst="rect">
            <a:avLst/>
          </a:prstGeom>
        </p:spPr>
        <p:txBody>
          <a:bodyPr wrap="square">
            <a:spAutoFit/>
          </a:bodyPr>
          <a:lstStyle/>
          <a:p>
            <a:pPr>
              <a:lnSpc>
                <a:spcPct val="90000"/>
              </a:lnSpc>
            </a:pPr>
            <a:r>
              <a:rPr lang="en-US" sz="4000" b="1" dirty="0" smtClean="0"/>
              <a:t>The term “Psychosocial” broadly categorizes factors which are:</a:t>
            </a:r>
          </a:p>
          <a:p>
            <a:pPr>
              <a:lnSpc>
                <a:spcPct val="90000"/>
              </a:lnSpc>
              <a:buFont typeface="Arial" pitchFamily="34" charset="0"/>
              <a:buChar char="•"/>
            </a:pPr>
            <a:r>
              <a:rPr lang="en-US" sz="4000" b="1" dirty="0" err="1" smtClean="0"/>
              <a:t>Psychologic</a:t>
            </a:r>
            <a:r>
              <a:rPr lang="en-US" sz="4000" b="1" dirty="0" smtClean="0"/>
              <a:t> – </a:t>
            </a:r>
            <a:r>
              <a:rPr lang="en-US" sz="4000" b="1" dirty="0" err="1" smtClean="0"/>
              <a:t>e.g</a:t>
            </a:r>
            <a:r>
              <a:rPr lang="en-US" sz="4000" b="1" dirty="0" smtClean="0"/>
              <a:t>, anxiety, depression</a:t>
            </a:r>
          </a:p>
          <a:p>
            <a:pPr>
              <a:lnSpc>
                <a:spcPct val="90000"/>
              </a:lnSpc>
              <a:buFont typeface="Arial" pitchFamily="34" charset="0"/>
              <a:buChar char="•"/>
            </a:pPr>
            <a:r>
              <a:rPr lang="en-US" sz="4000" b="1" dirty="0" smtClean="0"/>
              <a:t>Psychosocial – e.g., work stress, discrimination, emotional support</a:t>
            </a:r>
          </a:p>
          <a:p>
            <a:pPr>
              <a:lnSpc>
                <a:spcPct val="90000"/>
              </a:lnSpc>
              <a:buFont typeface="Arial" pitchFamily="34" charset="0"/>
              <a:buChar char="•"/>
            </a:pPr>
            <a:r>
              <a:rPr lang="en-US" sz="4000" b="1" dirty="0" smtClean="0"/>
              <a:t>Social-structural – e.g., socioeconomic status, social integration, neighborhood effects</a:t>
            </a:r>
            <a:endParaRPr lang="en-US" sz="4000" b="1" dirty="0" smtClean="0"/>
          </a:p>
        </p:txBody>
      </p:sp>
      <p:sp>
        <p:nvSpPr>
          <p:cNvPr id="3" name="Slide Number Placeholder 2"/>
          <p:cNvSpPr>
            <a:spLocks noGrp="1"/>
          </p:cNvSpPr>
          <p:nvPr>
            <p:ph type="sldNum" sz="quarter" idx="12"/>
          </p:nvPr>
        </p:nvSpPr>
        <p:spPr/>
        <p:txBody>
          <a:bodyPr/>
          <a:lstStyle/>
          <a:p>
            <a:fld id="{4E3E6CD6-24B6-4007-9CC1-0AB925A533F4}"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31808" y="0"/>
            <a:ext cx="8510530" cy="68580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4E3E6CD6-24B6-4007-9CC1-0AB925A533F4}"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a:xfrm>
            <a:off x="1828800" y="1600200"/>
            <a:ext cx="5029200" cy="4800600"/>
          </a:xfrm>
          <a:prstGeom prst="rect">
            <a:avLst/>
          </a:prstGeom>
          <a:noFill/>
        </p:spPr>
      </p:pic>
      <p:sp>
        <p:nvSpPr>
          <p:cNvPr id="4" name="Slide Number Placeholder 3"/>
          <p:cNvSpPr>
            <a:spLocks noGrp="1"/>
          </p:cNvSpPr>
          <p:nvPr>
            <p:ph type="sldNum" sz="quarter" idx="12"/>
          </p:nvPr>
        </p:nvSpPr>
        <p:spPr/>
        <p:txBody>
          <a:bodyPr/>
          <a:lstStyle/>
          <a:p>
            <a:fld id="{4E3E6CD6-24B6-4007-9CC1-0AB925A533F4}"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799"/>
            <a:ext cx="8686800" cy="6075509"/>
          </a:xfrm>
          <a:prstGeom prst="rect">
            <a:avLst/>
          </a:prstGeom>
        </p:spPr>
        <p:txBody>
          <a:bodyPr wrap="square">
            <a:spAutoFit/>
          </a:bodyPr>
          <a:lstStyle/>
          <a:p>
            <a:pPr algn="ctr">
              <a:lnSpc>
                <a:spcPct val="90000"/>
              </a:lnSpc>
            </a:pPr>
            <a:r>
              <a:rPr lang="en-US" sz="4000" b="1" u="sng" dirty="0" smtClean="0"/>
              <a:t>Depression</a:t>
            </a:r>
          </a:p>
          <a:p>
            <a:pPr>
              <a:lnSpc>
                <a:spcPct val="90000"/>
              </a:lnSpc>
            </a:pPr>
            <a:endParaRPr lang="en-US" sz="2800" b="1" dirty="0"/>
          </a:p>
          <a:p>
            <a:pPr>
              <a:lnSpc>
                <a:spcPct val="90000"/>
              </a:lnSpc>
            </a:pPr>
            <a:r>
              <a:rPr lang="en-US" sz="2800" b="1" dirty="0" smtClean="0"/>
              <a:t>Estimated prevalence of major depression is 14%, but up to 30% in cardiac patients</a:t>
            </a:r>
          </a:p>
          <a:p>
            <a:pPr>
              <a:lnSpc>
                <a:spcPct val="90000"/>
              </a:lnSpc>
            </a:pPr>
            <a:r>
              <a:rPr lang="en-US" sz="2800" b="1" dirty="0" smtClean="0"/>
              <a:t>Characterized by a depressed mood and combination of other symptoms such as weight change, sleep disturbance, insomnia, fatigue, feelings of guilt, worthlessness, and/or hopelessness.</a:t>
            </a:r>
          </a:p>
          <a:p>
            <a:pPr>
              <a:lnSpc>
                <a:spcPct val="90000"/>
              </a:lnSpc>
            </a:pPr>
            <a:r>
              <a:rPr lang="en-US" sz="2800" b="1" dirty="0" smtClean="0"/>
              <a:t>Depression can stimulate the autonomic nervous system and HPA axis. It is also </a:t>
            </a:r>
            <a:r>
              <a:rPr lang="en-US" sz="2800" b="1" dirty="0" err="1" smtClean="0"/>
              <a:t>proinflammatory</a:t>
            </a:r>
            <a:r>
              <a:rPr lang="en-US" sz="2800" b="1" dirty="0" smtClean="0"/>
              <a:t> and is associated with increases in CRP, fibrinogen, IL-6 and other  inflammatory measures, independent of BMI and other risk factors.</a:t>
            </a:r>
          </a:p>
          <a:p>
            <a:pPr>
              <a:lnSpc>
                <a:spcPct val="90000"/>
              </a:lnSpc>
            </a:pPr>
            <a:r>
              <a:rPr lang="en-US" sz="2800" b="1" dirty="0" smtClean="0"/>
              <a:t>Of all psychosocial factors, evidence of association with CVD is strongest for depression.</a:t>
            </a:r>
            <a:endParaRPr lang="en-US" sz="2800" b="1" dirty="0" smtClean="0"/>
          </a:p>
        </p:txBody>
      </p:sp>
      <p:sp>
        <p:nvSpPr>
          <p:cNvPr id="3" name="Slide Number Placeholder 2"/>
          <p:cNvSpPr>
            <a:spLocks noGrp="1"/>
          </p:cNvSpPr>
          <p:nvPr>
            <p:ph type="sldNum" sz="quarter" idx="12"/>
          </p:nvPr>
        </p:nvSpPr>
        <p:spPr/>
        <p:txBody>
          <a:bodyPr/>
          <a:lstStyle/>
          <a:p>
            <a:fld id="{4E3E6CD6-24B6-4007-9CC1-0AB925A533F4}"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69646"/>
            <a:ext cx="8229600" cy="7654403"/>
          </a:xfrm>
          <a:prstGeom prst="rect">
            <a:avLst/>
          </a:prstGeom>
        </p:spPr>
        <p:txBody>
          <a:bodyPr wrap="square">
            <a:spAutoFit/>
          </a:bodyPr>
          <a:lstStyle/>
          <a:p>
            <a:pPr algn="ctr">
              <a:lnSpc>
                <a:spcPct val="90000"/>
              </a:lnSpc>
            </a:pPr>
            <a:r>
              <a:rPr lang="en-US" sz="4000" b="1" dirty="0" smtClean="0"/>
              <a:t>Depression: Evaluation</a:t>
            </a:r>
          </a:p>
          <a:p>
            <a:pPr>
              <a:lnSpc>
                <a:spcPct val="90000"/>
              </a:lnSpc>
            </a:pPr>
            <a:endParaRPr lang="en-US" sz="2400" b="1" dirty="0"/>
          </a:p>
          <a:p>
            <a:pPr>
              <a:lnSpc>
                <a:spcPct val="90000"/>
              </a:lnSpc>
            </a:pPr>
            <a:r>
              <a:rPr lang="en-US" sz="3200" b="1" dirty="0" smtClean="0"/>
              <a:t>Measurement can be done by:</a:t>
            </a:r>
          </a:p>
          <a:p>
            <a:pPr>
              <a:lnSpc>
                <a:spcPct val="90000"/>
              </a:lnSpc>
              <a:buFont typeface="Arial" pitchFamily="34" charset="0"/>
              <a:buChar char="•"/>
            </a:pPr>
            <a:r>
              <a:rPr lang="en-US" sz="3200" b="1" dirty="0" smtClean="0"/>
              <a:t>Beck Depression Inventory</a:t>
            </a:r>
          </a:p>
          <a:p>
            <a:pPr>
              <a:lnSpc>
                <a:spcPct val="90000"/>
              </a:lnSpc>
              <a:buFont typeface="Arial" pitchFamily="34" charset="0"/>
              <a:buChar char="•"/>
            </a:pPr>
            <a:r>
              <a:rPr lang="en-US" sz="3200" b="1" dirty="0" smtClean="0"/>
              <a:t>DSM-IV</a:t>
            </a:r>
            <a:r>
              <a:rPr lang="en-US" sz="3200" dirty="0" smtClean="0"/>
              <a:t> </a:t>
            </a:r>
          </a:p>
          <a:p>
            <a:pPr algn="ctr">
              <a:lnSpc>
                <a:spcPct val="90000"/>
              </a:lnSpc>
            </a:pPr>
            <a:r>
              <a:rPr lang="en-US" sz="3200" b="1" u="sng" dirty="0" smtClean="0"/>
              <a:t>Depression and CVD </a:t>
            </a:r>
          </a:p>
          <a:p>
            <a:pPr algn="ctr">
              <a:lnSpc>
                <a:spcPct val="90000"/>
              </a:lnSpc>
            </a:pPr>
            <a:endParaRPr lang="en-US" sz="3200" b="1" u="sng" dirty="0" smtClean="0"/>
          </a:p>
          <a:p>
            <a:pPr>
              <a:lnSpc>
                <a:spcPct val="90000"/>
              </a:lnSpc>
            </a:pPr>
            <a:r>
              <a:rPr lang="en-US" sz="3200" b="1" dirty="0" err="1" smtClean="0"/>
              <a:t>Frasure</a:t>
            </a:r>
            <a:r>
              <a:rPr lang="en-US" sz="3200" b="1" dirty="0" smtClean="0"/>
              <a:t>-Smith et al (JAMA 1993)  reported a 4-fold increase in mortality during 6 months following acute MI from depression in cardiac patients.</a:t>
            </a:r>
          </a:p>
          <a:p>
            <a:pPr>
              <a:lnSpc>
                <a:spcPct val="90000"/>
              </a:lnSpc>
            </a:pPr>
            <a:r>
              <a:rPr lang="en-US" sz="3200" b="1" dirty="0" smtClean="0"/>
              <a:t>Meta-analysis examining depression as a factor in development of CHD in healthy individuals showed a risk factor-adjusted RR=2.69 for CHD incidence ( </a:t>
            </a:r>
            <a:r>
              <a:rPr lang="en-US" sz="3200" b="1" dirty="0" err="1" smtClean="0"/>
              <a:t>Rugulies</a:t>
            </a:r>
            <a:r>
              <a:rPr lang="en-US" sz="3200" b="1" dirty="0" smtClean="0"/>
              <a:t>, Am J </a:t>
            </a:r>
            <a:r>
              <a:rPr lang="en-US" sz="3200" b="1" dirty="0" err="1" smtClean="0"/>
              <a:t>Prev</a:t>
            </a:r>
            <a:r>
              <a:rPr lang="en-US" sz="3200" b="1" dirty="0" smtClean="0"/>
              <a:t> Med 2002).</a:t>
            </a:r>
          </a:p>
          <a:p>
            <a:pPr lvl="1">
              <a:lnSpc>
                <a:spcPct val="90000"/>
              </a:lnSpc>
            </a:pPr>
            <a:endParaRPr lang="en-US" sz="2400" b="1" dirty="0" smtClean="0"/>
          </a:p>
          <a:p>
            <a:pPr lvl="1">
              <a:lnSpc>
                <a:spcPct val="90000"/>
              </a:lnSpc>
              <a:buFontTx/>
              <a:buNone/>
            </a:pPr>
            <a:endParaRPr lang="en-US" sz="2400" b="1" dirty="0" smtClean="0"/>
          </a:p>
        </p:txBody>
      </p:sp>
      <p:sp>
        <p:nvSpPr>
          <p:cNvPr id="4" name="Slide Number Placeholder 3"/>
          <p:cNvSpPr>
            <a:spLocks noGrp="1"/>
          </p:cNvSpPr>
          <p:nvPr>
            <p:ph type="sldNum" sz="quarter" idx="12"/>
          </p:nvPr>
        </p:nvSpPr>
        <p:spPr/>
        <p:txBody>
          <a:bodyPr/>
          <a:lstStyle/>
          <a:p>
            <a:fld id="{4E3E6CD6-24B6-4007-9CC1-0AB925A533F4}"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Depression and CHD</a:t>
            </a:r>
            <a:endParaRPr lang="en-US" b="1" dirty="0"/>
          </a:p>
        </p:txBody>
      </p:sp>
      <p:pic>
        <p:nvPicPr>
          <p:cNvPr id="4" name="Content Placeholder 3"/>
          <p:cNvPicPr>
            <a:picLocks noGrp="1" noChangeAspect="1" noChangeArrowheads="1"/>
          </p:cNvPicPr>
          <p:nvPr>
            <p:ph idx="1"/>
          </p:nvPr>
        </p:nvPicPr>
        <p:blipFill>
          <a:blip r:embed="rId2" cstate="print"/>
          <a:srcRect/>
          <a:stretch>
            <a:fillRect/>
          </a:stretch>
        </p:blipFill>
        <p:spPr>
          <a:xfrm>
            <a:off x="381000" y="1232055"/>
            <a:ext cx="8382000" cy="4571137"/>
          </a:xfrm>
          <a:prstGeom prst="rect">
            <a:avLst/>
          </a:prstGeom>
          <a:noFill/>
        </p:spPr>
      </p:pic>
      <p:sp>
        <p:nvSpPr>
          <p:cNvPr id="5" name="Slide Number Placeholder 4"/>
          <p:cNvSpPr>
            <a:spLocks noGrp="1"/>
          </p:cNvSpPr>
          <p:nvPr>
            <p:ph type="sldNum" sz="quarter" idx="12"/>
          </p:nvPr>
        </p:nvSpPr>
        <p:spPr/>
        <p:txBody>
          <a:bodyPr/>
          <a:lstStyle/>
          <a:p>
            <a:fld id="{4E3E6CD6-24B6-4007-9CC1-0AB925A533F4}"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304800" y="838200"/>
            <a:ext cx="8534400" cy="5824538"/>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4E3E6CD6-24B6-4007-9CC1-0AB925A533F4}"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1127</Words>
  <Application>Microsoft Office PowerPoint</Application>
  <PresentationFormat>On-screen Show (4:3)</PresentationFormat>
  <Paragraphs>99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Psychosocial Risk Factors and Behavioral Interventions in Cardiovascular Disease  </vt:lpstr>
      <vt:lpstr>Slide 2</vt:lpstr>
      <vt:lpstr>Slide 3</vt:lpstr>
      <vt:lpstr>Slide 4</vt:lpstr>
      <vt:lpstr>Slide 5</vt:lpstr>
      <vt:lpstr>Slide 6</vt:lpstr>
      <vt:lpstr>Slide 7</vt:lpstr>
      <vt:lpstr>Depression and CHD</vt:lpstr>
      <vt:lpstr>Slide 9</vt:lpstr>
      <vt:lpstr>Slide 10</vt:lpstr>
      <vt:lpstr>Post Traumatic Stress Disorder (PTSD)</vt:lpstr>
      <vt:lpstr>Pessimism and Optimism</vt:lpstr>
      <vt:lpstr>Personality Constructs: Type A Behavior Pattern</vt:lpstr>
      <vt:lpstr>Hostility</vt:lpstr>
      <vt:lpstr>Social Relations</vt:lpstr>
      <vt:lpstr>Positive Emotions and Well-Being</vt:lpstr>
      <vt:lpstr>Effects of Psychosocial Intervention</vt:lpstr>
      <vt:lpstr>Summary</vt:lpstr>
      <vt:lpstr>Summary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Risk Factors and Behavioral Interventions in Cardiovascular Disease</dc:title>
  <dc:creator>DR PIUS AKIVAGA KIGAMWA</dc:creator>
  <cp:lastModifiedBy>DR PIUS AKIVAGA KIGAMWA</cp:lastModifiedBy>
  <cp:revision>13</cp:revision>
  <dcterms:created xsi:type="dcterms:W3CDTF">2012-07-10T03:16:22Z</dcterms:created>
  <dcterms:modified xsi:type="dcterms:W3CDTF">2012-07-10T05:12:00Z</dcterms:modified>
</cp:coreProperties>
</file>