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6" r:id="rId2"/>
    <p:sldId id="303" r:id="rId3"/>
    <p:sldId id="304" r:id="rId4"/>
    <p:sldId id="305" r:id="rId5"/>
    <p:sldId id="306" r:id="rId6"/>
    <p:sldId id="308" r:id="rId7"/>
    <p:sldId id="257" r:id="rId8"/>
    <p:sldId id="263" r:id="rId9"/>
    <p:sldId id="258" r:id="rId10"/>
    <p:sldId id="259" r:id="rId11"/>
    <p:sldId id="260" r:id="rId12"/>
    <p:sldId id="310" r:id="rId13"/>
    <p:sldId id="281" r:id="rId14"/>
    <p:sldId id="265" r:id="rId15"/>
    <p:sldId id="266" r:id="rId16"/>
    <p:sldId id="282" r:id="rId17"/>
    <p:sldId id="283" r:id="rId18"/>
    <p:sldId id="267" r:id="rId19"/>
    <p:sldId id="261" r:id="rId20"/>
    <p:sldId id="262" r:id="rId21"/>
    <p:sldId id="264" r:id="rId22"/>
    <p:sldId id="284" r:id="rId23"/>
    <p:sldId id="278" r:id="rId24"/>
    <p:sldId id="279" r:id="rId25"/>
    <p:sldId id="280" r:id="rId26"/>
    <p:sldId id="268" r:id="rId27"/>
    <p:sldId id="271" r:id="rId28"/>
    <p:sldId id="314" r:id="rId29"/>
    <p:sldId id="272" r:id="rId30"/>
    <p:sldId id="312" r:id="rId31"/>
    <p:sldId id="273" r:id="rId32"/>
    <p:sldId id="285" r:id="rId33"/>
    <p:sldId id="277" r:id="rId34"/>
    <p:sldId id="286" r:id="rId35"/>
    <p:sldId id="274" r:id="rId36"/>
    <p:sldId id="275" r:id="rId37"/>
    <p:sldId id="276" r:id="rId38"/>
    <p:sldId id="311" r:id="rId39"/>
    <p:sldId id="269" r:id="rId40"/>
    <p:sldId id="270"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9" r:id="rId58"/>
    <p:sldId id="313"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34587" autoAdjust="0"/>
    <p:restoredTop sz="86444" autoAdjust="0"/>
  </p:normalViewPr>
  <p:slideViewPr>
    <p:cSldViewPr>
      <p:cViewPr varScale="1">
        <p:scale>
          <a:sx n="64" d="100"/>
          <a:sy n="64" d="100"/>
        </p:scale>
        <p:origin x="-1062" y="-96"/>
      </p:cViewPr>
      <p:guideLst>
        <p:guide orient="horz" pos="2160"/>
        <p:guide pos="2880"/>
      </p:guideLst>
    </p:cSldViewPr>
  </p:slideViewPr>
  <p:outlineViewPr>
    <p:cViewPr>
      <p:scale>
        <a:sx n="33" d="100"/>
        <a:sy n="33" d="100"/>
      </p:scale>
      <p:origin x="0" y="29916"/>
    </p:cViewPr>
  </p:outlineViewPr>
  <p:notesTextViewPr>
    <p:cViewPr>
      <p:scale>
        <a:sx n="100" d="100"/>
        <a:sy n="100" d="100"/>
      </p:scale>
      <p:origin x="0" y="0"/>
    </p:cViewPr>
  </p:notesTextViewPr>
  <p:sorterViewPr>
    <p:cViewPr>
      <p:scale>
        <a:sx n="80" d="100"/>
        <a:sy n="8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D8C73C-C042-454E-A079-C84B76D953D0}" type="datetimeFigureOut">
              <a:rPr lang="en-US" smtClean="0"/>
              <a:pPr/>
              <a:t>5/13/2010</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A5263B-4F9B-41DF-9B68-388D4A15EABD}"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1</a:t>
            </a:fld>
            <a:endParaRPr lang="en-I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10</a:t>
            </a:fld>
            <a:endParaRPr lang="en-I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11</a:t>
            </a:fld>
            <a:endParaRPr lang="en-I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12</a:t>
            </a:fld>
            <a:endParaRPr lang="en-I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13</a:t>
            </a:fld>
            <a:endParaRPr lang="en-I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14</a:t>
            </a:fld>
            <a:endParaRPr lang="en-I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15</a:t>
            </a:fld>
            <a:endParaRPr lang="en-I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16</a:t>
            </a:fld>
            <a:endParaRPr lang="en-I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17</a:t>
            </a:fld>
            <a:endParaRPr lang="en-I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18</a:t>
            </a:fld>
            <a:endParaRPr lang="en-I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19</a:t>
            </a:fld>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2</a:t>
            </a:fld>
            <a:endParaRPr lang="en-I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20</a:t>
            </a:fld>
            <a:endParaRPr lang="en-I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21</a:t>
            </a:fld>
            <a:endParaRPr lang="en-I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22</a:t>
            </a:fld>
            <a:endParaRPr lang="en-I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23</a:t>
            </a:fld>
            <a:endParaRPr lang="en-I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24</a:t>
            </a:fld>
            <a:endParaRPr lang="en-I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25</a:t>
            </a:fld>
            <a:endParaRPr lang="en-I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7A5263B-4F9B-41DF-9B68-388D4A15EABD}" type="slidenum">
              <a:rPr lang="en-IE" smtClean="0"/>
              <a:pPr/>
              <a:t>26</a:t>
            </a:fld>
            <a:endParaRPr lang="en-I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27</a:t>
            </a:fld>
            <a:endParaRPr lang="en-I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28</a:t>
            </a:fld>
            <a:endParaRPr lang="en-I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29</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F13BF0F-437D-4439-8EB3-1A889E6BFB6F}" type="slidenum">
              <a:rPr lang="en-IE" smtClean="0"/>
              <a:pPr/>
              <a:t>3</a:t>
            </a:fld>
            <a:endParaRPr lang="en-IE"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30</a:t>
            </a:fld>
            <a:endParaRPr lang="en-I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31</a:t>
            </a:fld>
            <a:endParaRPr lang="en-I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32</a:t>
            </a:fld>
            <a:endParaRPr lang="en-I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983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B727A9-D4D7-4B83-AA5B-C780253FF1A2}" type="slidenum">
              <a:rPr lang="en-IE" smtClean="0"/>
              <a:pPr/>
              <a:t>33</a:t>
            </a:fld>
            <a:endParaRPr lang="en-IE"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34</a:t>
            </a:fld>
            <a:endParaRPr lang="en-I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35</a:t>
            </a:fld>
            <a:endParaRPr lang="en-I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36</a:t>
            </a:fld>
            <a:endParaRPr lang="en-I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37</a:t>
            </a:fld>
            <a:endParaRPr lang="en-I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38</a:t>
            </a:fld>
            <a:endParaRPr lang="en-IE"/>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39</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5A1E41-5958-47D0-9A2D-EBBDD41F87B6}" type="slidenum">
              <a:rPr lang="en-IE" smtClean="0"/>
              <a:pPr/>
              <a:t>4</a:t>
            </a:fld>
            <a:endParaRPr lang="en-IE"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7A5263B-4F9B-41DF-9B68-388D4A15EABD}" type="slidenum">
              <a:rPr lang="en-IE" smtClean="0"/>
              <a:pPr/>
              <a:t>40</a:t>
            </a:fld>
            <a:endParaRPr lang="en-I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8DB922E-3E4E-4F37-BB28-F20F281DA023}" type="slidenum">
              <a:rPr lang="en-IE" smtClean="0"/>
              <a:pPr/>
              <a:t>41</a:t>
            </a:fld>
            <a:endParaRPr lang="en-I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8DB922E-3E4E-4F37-BB28-F20F281DA023}" type="slidenum">
              <a:rPr lang="en-IE" smtClean="0"/>
              <a:pPr/>
              <a:t>42</a:t>
            </a:fld>
            <a:endParaRPr lang="en-IE"/>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8DB922E-3E4E-4F37-BB28-F20F281DA023}" type="slidenum">
              <a:rPr lang="en-IE" smtClean="0"/>
              <a:pPr/>
              <a:t>43</a:t>
            </a:fld>
            <a:endParaRPr lang="en-IE"/>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8DB922E-3E4E-4F37-BB28-F20F281DA023}" type="slidenum">
              <a:rPr lang="en-IE" smtClean="0"/>
              <a:pPr/>
              <a:t>44</a:t>
            </a:fld>
            <a:endParaRPr lang="en-IE"/>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8DB922E-3E4E-4F37-BB28-F20F281DA023}" type="slidenum">
              <a:rPr lang="en-IE" smtClean="0"/>
              <a:pPr/>
              <a:t>45</a:t>
            </a:fld>
            <a:endParaRPr lang="en-IE"/>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8DB922E-3E4E-4F37-BB28-F20F281DA023}" type="slidenum">
              <a:rPr lang="en-IE" smtClean="0"/>
              <a:pPr/>
              <a:t>46</a:t>
            </a:fld>
            <a:endParaRPr lang="en-IE"/>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8DB922E-3E4E-4F37-BB28-F20F281DA023}" type="slidenum">
              <a:rPr lang="en-IE" smtClean="0"/>
              <a:pPr/>
              <a:t>47</a:t>
            </a:fld>
            <a:endParaRPr lang="en-IE"/>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8DB922E-3E4E-4F37-BB28-F20F281DA023}" type="slidenum">
              <a:rPr lang="en-IE" smtClean="0"/>
              <a:pPr/>
              <a:t>48</a:t>
            </a:fld>
            <a:endParaRPr lang="en-IE"/>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8DB922E-3E4E-4F37-BB28-F20F281DA023}" type="slidenum">
              <a:rPr lang="en-IE" smtClean="0"/>
              <a:pPr/>
              <a:t>49</a:t>
            </a:fld>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7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50EC17-A0F8-45BC-A570-764DBA5E417D}" type="slidenum">
              <a:rPr lang="en-IE" smtClean="0"/>
              <a:pPr/>
              <a:t>5</a:t>
            </a:fld>
            <a:endParaRPr lang="en-IE"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A8DB922E-3E4E-4F37-BB28-F20F281DA023}" type="slidenum">
              <a:rPr lang="en-IE" smtClean="0"/>
              <a:pPr/>
              <a:t>50</a:t>
            </a:fld>
            <a:endParaRPr lang="en-IE"/>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5854C58-4A29-490E-A273-174A62D7C43E}" type="slidenum">
              <a:rPr lang="en-IE" smtClean="0"/>
              <a:pPr/>
              <a:t>51</a:t>
            </a:fld>
            <a:endParaRPr lang="en-IE"/>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5854C58-4A29-490E-A273-174A62D7C43E}" type="slidenum">
              <a:rPr lang="en-IE" smtClean="0"/>
              <a:pPr/>
              <a:t>52</a:t>
            </a:fld>
            <a:endParaRPr lang="en-IE"/>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5854C58-4A29-490E-A273-174A62D7C43E}" type="slidenum">
              <a:rPr lang="en-IE" smtClean="0"/>
              <a:pPr/>
              <a:t>53</a:t>
            </a:fld>
            <a:endParaRPr lang="en-IE"/>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5854C58-4A29-490E-A273-174A62D7C43E}" type="slidenum">
              <a:rPr lang="en-IE" smtClean="0"/>
              <a:pPr/>
              <a:t>54</a:t>
            </a:fld>
            <a:endParaRPr lang="en-IE"/>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5854C58-4A29-490E-A273-174A62D7C43E}" type="slidenum">
              <a:rPr lang="en-IE" smtClean="0"/>
              <a:pPr/>
              <a:t>55</a:t>
            </a:fld>
            <a:endParaRPr lang="en-IE"/>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5854C58-4A29-490E-A273-174A62D7C43E}" type="slidenum">
              <a:rPr lang="en-IE" smtClean="0"/>
              <a:pPr/>
              <a:t>56</a:t>
            </a:fld>
            <a:endParaRPr lang="en-IE"/>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IE" smtClean="0"/>
          </a:p>
        </p:txBody>
      </p:sp>
      <p:sp>
        <p:nvSpPr>
          <p:cNvPr id="7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EB4FEB-7738-4F52-9795-118782510B32}" type="slidenum">
              <a:rPr lang="en-IE" smtClean="0"/>
              <a:pPr/>
              <a:t>57</a:t>
            </a:fld>
            <a:endParaRPr lang="en-IE"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IE" smtClean="0"/>
          </a:p>
        </p:txBody>
      </p:sp>
      <p:sp>
        <p:nvSpPr>
          <p:cNvPr id="7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EB4FEB-7738-4F52-9795-118782510B32}" type="slidenum">
              <a:rPr lang="en-IE" smtClean="0"/>
              <a:pPr/>
              <a:t>58</a:t>
            </a:fld>
            <a:endParaRPr lang="en-I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smtClean="0"/>
          </a:p>
        </p:txBody>
      </p:sp>
      <p:sp>
        <p:nvSpPr>
          <p:cNvPr id="727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82EEE5-5955-4EDF-A991-DFDA7C294448}" type="slidenum">
              <a:rPr lang="en-IE" smtClean="0"/>
              <a:pPr/>
              <a:t>6</a:t>
            </a:fld>
            <a:endParaRPr lang="en-I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7</a:t>
            </a:fld>
            <a:endParaRPr lang="en-I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8</a:t>
            </a:fld>
            <a:endParaRPr lang="en-I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7A5263B-4F9B-41DF-9B68-388D4A15EABD}" type="slidenum">
              <a:rPr lang="en-IE" smtClean="0"/>
              <a:pPr/>
              <a:t>9</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91EAD996-E4A9-4284-BC97-F7493E38B590}" type="datetimeFigureOut">
              <a:rPr lang="en-US" smtClean="0"/>
              <a:pPr/>
              <a:t>5/13/2010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5A2B496-61C1-4D8E-8DE8-57182E11C1E1}"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1EAD996-E4A9-4284-BC97-F7493E38B590}" type="datetimeFigureOut">
              <a:rPr lang="en-US" smtClean="0"/>
              <a:pPr/>
              <a:t>5/13/2010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5A2B496-61C1-4D8E-8DE8-57182E11C1E1}"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1EAD996-E4A9-4284-BC97-F7493E38B590}" type="datetimeFigureOut">
              <a:rPr lang="en-US" smtClean="0"/>
              <a:pPr/>
              <a:t>5/13/2010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5A2B496-61C1-4D8E-8DE8-57182E11C1E1}"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1EAD996-E4A9-4284-BC97-F7493E38B590}" type="datetimeFigureOut">
              <a:rPr lang="en-US" smtClean="0"/>
              <a:pPr/>
              <a:t>5/13/2010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5A2B496-61C1-4D8E-8DE8-57182E11C1E1}"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EAD996-E4A9-4284-BC97-F7493E38B590}" type="datetimeFigureOut">
              <a:rPr lang="en-US" smtClean="0"/>
              <a:pPr/>
              <a:t>5/13/2010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5A2B496-61C1-4D8E-8DE8-57182E11C1E1}"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91EAD996-E4A9-4284-BC97-F7493E38B590}" type="datetimeFigureOut">
              <a:rPr lang="en-US" smtClean="0"/>
              <a:pPr/>
              <a:t>5/13/2010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5A2B496-61C1-4D8E-8DE8-57182E11C1E1}"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91EAD996-E4A9-4284-BC97-F7493E38B590}" type="datetimeFigureOut">
              <a:rPr lang="en-US" smtClean="0"/>
              <a:pPr/>
              <a:t>5/13/2010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35A2B496-61C1-4D8E-8DE8-57182E11C1E1}"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91EAD996-E4A9-4284-BC97-F7493E38B590}" type="datetimeFigureOut">
              <a:rPr lang="en-US" smtClean="0"/>
              <a:pPr/>
              <a:t>5/13/2010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35A2B496-61C1-4D8E-8DE8-57182E11C1E1}"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EAD996-E4A9-4284-BC97-F7493E38B590}" type="datetimeFigureOut">
              <a:rPr lang="en-US" smtClean="0"/>
              <a:pPr/>
              <a:t>5/13/2010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35A2B496-61C1-4D8E-8DE8-57182E11C1E1}"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EAD996-E4A9-4284-BC97-F7493E38B590}" type="datetimeFigureOut">
              <a:rPr lang="en-US" smtClean="0"/>
              <a:pPr/>
              <a:t>5/13/2010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5A2B496-61C1-4D8E-8DE8-57182E11C1E1}"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EAD996-E4A9-4284-BC97-F7493E38B590}" type="datetimeFigureOut">
              <a:rPr lang="en-US" smtClean="0"/>
              <a:pPr/>
              <a:t>5/13/2010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5A2B496-61C1-4D8E-8DE8-57182E11C1E1}"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EAD996-E4A9-4284-BC97-F7493E38B590}" type="datetimeFigureOut">
              <a:rPr lang="en-US" smtClean="0"/>
              <a:pPr/>
              <a:t>5/13/2010</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A2B496-61C1-4D8E-8DE8-57182E11C1E1}"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Research methods</a:t>
            </a:r>
            <a:endParaRPr lang="en-IE" dirty="0"/>
          </a:p>
        </p:txBody>
      </p:sp>
      <p:sp>
        <p:nvSpPr>
          <p:cNvPr id="3" name="Subtitle 2"/>
          <p:cNvSpPr>
            <a:spLocks noGrp="1"/>
          </p:cNvSpPr>
          <p:nvPr>
            <p:ph type="subTitle" idx="1"/>
          </p:nvPr>
        </p:nvSpPr>
        <p:spPr/>
        <p:txBody>
          <a:bodyPr/>
          <a:lstStyle/>
          <a:p>
            <a:endParaRPr lang="en-I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descriptive studies</a:t>
            </a:r>
            <a:endParaRPr lang="en-IE" dirty="0"/>
          </a:p>
        </p:txBody>
      </p:sp>
      <p:sp>
        <p:nvSpPr>
          <p:cNvPr id="3" name="Content Placeholder 2"/>
          <p:cNvSpPr>
            <a:spLocks noGrp="1"/>
          </p:cNvSpPr>
          <p:nvPr>
            <p:ph idx="1"/>
          </p:nvPr>
        </p:nvSpPr>
        <p:spPr/>
        <p:txBody>
          <a:bodyPr/>
          <a:lstStyle/>
          <a:p>
            <a:r>
              <a:rPr lang="en-US" dirty="0" smtClean="0"/>
              <a:t>Case report series</a:t>
            </a:r>
          </a:p>
          <a:p>
            <a:r>
              <a:rPr lang="en-US" dirty="0" smtClean="0"/>
              <a:t>Qualitative studies</a:t>
            </a:r>
          </a:p>
          <a:p>
            <a:r>
              <a:rPr lang="en-US" dirty="0" smtClean="0"/>
              <a:t>Clinical audit</a:t>
            </a:r>
          </a:p>
          <a:p>
            <a:r>
              <a:rPr lang="en-US" dirty="0" smtClean="0"/>
              <a:t>Cross sectional study</a:t>
            </a:r>
          </a:p>
          <a:p>
            <a:r>
              <a:rPr lang="en-US" dirty="0" smtClean="0"/>
              <a:t>Ecological study</a:t>
            </a:r>
            <a:endParaRPr lang="en-I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report /series</a:t>
            </a:r>
            <a:endParaRPr lang="en-IE" dirty="0"/>
          </a:p>
        </p:txBody>
      </p:sp>
      <p:sp>
        <p:nvSpPr>
          <p:cNvPr id="3" name="Content Placeholder 2"/>
          <p:cNvSpPr>
            <a:spLocks noGrp="1"/>
          </p:cNvSpPr>
          <p:nvPr>
            <p:ph idx="1"/>
          </p:nvPr>
        </p:nvSpPr>
        <p:spPr/>
        <p:txBody>
          <a:bodyPr>
            <a:normAutofit fontScale="92500" lnSpcReduction="20000"/>
          </a:bodyPr>
          <a:lstStyle/>
          <a:p>
            <a:r>
              <a:rPr lang="en-US" dirty="0" smtClean="0"/>
              <a:t>Simple descriptions of clinical observations</a:t>
            </a:r>
            <a:r>
              <a:rPr lang="en-IE" dirty="0" smtClean="0"/>
              <a:t>, features or outcomes</a:t>
            </a:r>
          </a:p>
          <a:p>
            <a:r>
              <a:rPr lang="en-US" dirty="0" smtClean="0"/>
              <a:t>Derives from clinical practice</a:t>
            </a:r>
          </a:p>
          <a:p>
            <a:r>
              <a:rPr lang="en-US" dirty="0" smtClean="0"/>
              <a:t>Easy to report </a:t>
            </a:r>
          </a:p>
          <a:p>
            <a:r>
              <a:rPr lang="en-US" dirty="0" smtClean="0"/>
              <a:t>Leads to identifying areas for analytical research</a:t>
            </a:r>
          </a:p>
          <a:p>
            <a:r>
              <a:rPr lang="en-US" dirty="0" smtClean="0"/>
              <a:t>Not </a:t>
            </a:r>
            <a:r>
              <a:rPr lang="en-US" dirty="0" err="1" smtClean="0"/>
              <a:t>generalisable</a:t>
            </a:r>
            <a:endParaRPr lang="en-US" dirty="0" smtClean="0"/>
          </a:p>
          <a:p>
            <a:r>
              <a:rPr lang="en-US" dirty="0" smtClean="0"/>
              <a:t>Liable to bias – selection, observational, publication</a:t>
            </a:r>
          </a:p>
          <a:p>
            <a:r>
              <a:rPr lang="en-US" dirty="0" smtClean="0"/>
              <a:t>Associations could be due to chance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Analytical Observational studies</a:t>
            </a:r>
            <a:endParaRPr lang="en-IE" dirty="0"/>
          </a:p>
        </p:txBody>
      </p:sp>
      <p:sp>
        <p:nvSpPr>
          <p:cNvPr id="3" name="Content Placeholder 2"/>
          <p:cNvSpPr>
            <a:spLocks noGrp="1"/>
          </p:cNvSpPr>
          <p:nvPr>
            <p:ph idx="1"/>
          </p:nvPr>
        </p:nvSpPr>
        <p:spPr/>
        <p:txBody>
          <a:bodyPr/>
          <a:lstStyle/>
          <a:p>
            <a:pPr lvl="1"/>
            <a:r>
              <a:rPr lang="en-IE" dirty="0" smtClean="0"/>
              <a:t>Comparison of two subject groups, i.e. one group without the disorder or exposure</a:t>
            </a:r>
          </a:p>
          <a:p>
            <a:pPr lvl="1"/>
            <a:r>
              <a:rPr lang="en-IE" dirty="0" smtClean="0"/>
              <a:t>(controls) and one group with the disorder or exposure (cases or exposed cohort).</a:t>
            </a:r>
          </a:p>
          <a:p>
            <a:pPr lvl="1">
              <a:defRPr/>
            </a:pPr>
            <a:r>
              <a:rPr lang="en-IE" dirty="0" smtClean="0"/>
              <a:t>Suitable for hypothesis testing</a:t>
            </a:r>
          </a:p>
          <a:p>
            <a:pPr>
              <a:buNone/>
            </a:pPr>
            <a:endParaRPr lang="en-I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analytical observational studies</a:t>
            </a:r>
            <a:endParaRPr lang="en-IE" dirty="0"/>
          </a:p>
        </p:txBody>
      </p:sp>
      <p:sp>
        <p:nvSpPr>
          <p:cNvPr id="3" name="Content Placeholder 2"/>
          <p:cNvSpPr>
            <a:spLocks noGrp="1"/>
          </p:cNvSpPr>
          <p:nvPr>
            <p:ph idx="1"/>
          </p:nvPr>
        </p:nvSpPr>
        <p:spPr/>
        <p:txBody>
          <a:bodyPr/>
          <a:lstStyle/>
          <a:p>
            <a:r>
              <a:rPr lang="en-US" dirty="0" smtClean="0"/>
              <a:t>Case control studies</a:t>
            </a:r>
          </a:p>
          <a:p>
            <a:r>
              <a:rPr lang="en-US" dirty="0" smtClean="0"/>
              <a:t>Cohort studies </a:t>
            </a:r>
            <a:endParaRPr lang="en-I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Case control studies</a:t>
            </a:r>
            <a:endParaRPr lang="en-IE" dirty="0"/>
          </a:p>
        </p:txBody>
      </p:sp>
      <p:sp>
        <p:nvSpPr>
          <p:cNvPr id="3" name="Content Placeholder 2"/>
          <p:cNvSpPr>
            <a:spLocks noGrp="1"/>
          </p:cNvSpPr>
          <p:nvPr>
            <p:ph idx="1"/>
          </p:nvPr>
        </p:nvSpPr>
        <p:spPr/>
        <p:txBody>
          <a:bodyPr>
            <a:normAutofit/>
          </a:bodyPr>
          <a:lstStyle/>
          <a:p>
            <a:pPr lvl="1"/>
            <a:r>
              <a:rPr lang="en-US" dirty="0" smtClean="0"/>
              <a:t>Involves identifying patient who have the particular condition or disease (cases) and patients without the condition or disease (controls) and looking back to see if they had the exposure of interest </a:t>
            </a:r>
          </a:p>
          <a:p>
            <a:pPr lvl="1"/>
            <a:r>
              <a:rPr lang="en-US" dirty="0" smtClean="0"/>
              <a:t>Only odds ratio can be calculated</a:t>
            </a:r>
          </a:p>
          <a:p>
            <a:pPr>
              <a:buNone/>
            </a:pPr>
            <a:endParaRPr lang="en-I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control studies</a:t>
            </a:r>
            <a:endParaRPr lang="en-IE" dirty="0"/>
          </a:p>
        </p:txBody>
      </p:sp>
      <p:sp>
        <p:nvSpPr>
          <p:cNvPr id="3" name="Content Placeholder 2"/>
          <p:cNvSpPr>
            <a:spLocks noGrp="1"/>
          </p:cNvSpPr>
          <p:nvPr>
            <p:ph idx="1"/>
          </p:nvPr>
        </p:nvSpPr>
        <p:spPr/>
        <p:txBody>
          <a:bodyPr>
            <a:normAutofit fontScale="92500" lnSpcReduction="20000"/>
          </a:bodyPr>
          <a:lstStyle/>
          <a:p>
            <a:r>
              <a:rPr lang="en-US" dirty="0" smtClean="0"/>
              <a:t>Utility</a:t>
            </a:r>
          </a:p>
          <a:p>
            <a:pPr lvl="1"/>
            <a:r>
              <a:rPr lang="en-US" dirty="0" smtClean="0"/>
              <a:t>Suitable for rare diseases</a:t>
            </a:r>
          </a:p>
          <a:p>
            <a:pPr lvl="1"/>
            <a:r>
              <a:rPr lang="en-US" dirty="0" smtClean="0"/>
              <a:t>Helpful if there is a long time lag between exposure and outcome</a:t>
            </a:r>
          </a:p>
          <a:p>
            <a:pPr lvl="1"/>
            <a:r>
              <a:rPr lang="en-US" dirty="0" smtClean="0"/>
              <a:t>Can evaluate distant and multiple exposures</a:t>
            </a:r>
          </a:p>
          <a:p>
            <a:r>
              <a:rPr lang="en-US" dirty="0" smtClean="0"/>
              <a:t>Problems</a:t>
            </a:r>
          </a:p>
          <a:p>
            <a:pPr lvl="1"/>
            <a:r>
              <a:rPr lang="en-US" dirty="0" smtClean="0"/>
              <a:t>Bias: recall, observer and measurement</a:t>
            </a:r>
          </a:p>
          <a:p>
            <a:pPr lvl="1"/>
            <a:r>
              <a:rPr lang="en-US" dirty="0" smtClean="0"/>
              <a:t>Retrospective – incomplete/ inaccurate data</a:t>
            </a:r>
          </a:p>
          <a:p>
            <a:pPr lvl="1"/>
            <a:r>
              <a:rPr lang="en-US" dirty="0" smtClean="0"/>
              <a:t>Only association can be established - not causation</a:t>
            </a:r>
          </a:p>
          <a:p>
            <a:pPr>
              <a:buNone/>
            </a:pPr>
            <a:r>
              <a:rPr lang="en-US" dirty="0" smtClean="0"/>
              <a:t>	</a:t>
            </a:r>
            <a:endParaRPr lang="en-I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Cohort studies</a:t>
            </a:r>
            <a:endParaRPr lang="en-IE" dirty="0"/>
          </a:p>
        </p:txBody>
      </p:sp>
      <p:sp>
        <p:nvSpPr>
          <p:cNvPr id="3" name="Content Placeholder 2"/>
          <p:cNvSpPr>
            <a:spLocks noGrp="1"/>
          </p:cNvSpPr>
          <p:nvPr>
            <p:ph idx="1"/>
          </p:nvPr>
        </p:nvSpPr>
        <p:spPr/>
        <p:txBody>
          <a:bodyPr/>
          <a:lstStyle/>
          <a:p>
            <a:pPr lvl="1"/>
            <a:r>
              <a:rPr lang="en-US" dirty="0" smtClean="0"/>
              <a:t>Involves </a:t>
            </a:r>
          </a:p>
          <a:p>
            <a:pPr lvl="2"/>
            <a:r>
              <a:rPr lang="en-US" dirty="0" smtClean="0"/>
              <a:t>identifying two groups (cohorts) of patients, one that received the exposure of interest, and one that did not, and </a:t>
            </a:r>
          </a:p>
          <a:p>
            <a:pPr lvl="2"/>
            <a:r>
              <a:rPr lang="en-US" dirty="0" smtClean="0"/>
              <a:t>following these cohorts forward for the outcome of interest</a:t>
            </a:r>
          </a:p>
          <a:p>
            <a:pPr lvl="1"/>
            <a:r>
              <a:rPr lang="en-US" dirty="0" smtClean="0"/>
              <a:t>The relative Risk (RR) for a risk or protective factor can be calculated </a:t>
            </a:r>
          </a:p>
          <a:p>
            <a:endParaRPr lang="en-I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cohort studies</a:t>
            </a:r>
            <a:endParaRPr lang="en-IE" dirty="0"/>
          </a:p>
        </p:txBody>
      </p:sp>
      <p:sp>
        <p:nvSpPr>
          <p:cNvPr id="3" name="Content Placeholder 2"/>
          <p:cNvSpPr>
            <a:spLocks noGrp="1"/>
          </p:cNvSpPr>
          <p:nvPr>
            <p:ph idx="1"/>
          </p:nvPr>
        </p:nvSpPr>
        <p:spPr/>
        <p:txBody>
          <a:bodyPr/>
          <a:lstStyle/>
          <a:p>
            <a:r>
              <a:rPr lang="en-US" dirty="0" smtClean="0"/>
              <a:t>Two groups of patients:</a:t>
            </a:r>
          </a:p>
          <a:p>
            <a:pPr lvl="1"/>
            <a:r>
              <a:rPr lang="en-US" dirty="0" smtClean="0"/>
              <a:t>One group had been exposed to an agent e.g. Smoking cannabis  or radiation</a:t>
            </a:r>
          </a:p>
          <a:p>
            <a:pPr lvl="1"/>
            <a:r>
              <a:rPr lang="en-US" dirty="0" smtClean="0"/>
              <a:t>The control group has not been exposed</a:t>
            </a:r>
          </a:p>
          <a:p>
            <a:pPr lvl="1"/>
            <a:r>
              <a:rPr lang="en-US" dirty="0" smtClean="0"/>
              <a:t>Follow up for a period of time</a:t>
            </a:r>
          </a:p>
          <a:p>
            <a:pPr lvl="1"/>
            <a:r>
              <a:rPr lang="en-US" dirty="0" smtClean="0"/>
              <a:t>Determine the disease rates in the groups</a:t>
            </a:r>
          </a:p>
          <a:p>
            <a:pPr lvl="1"/>
            <a:r>
              <a:rPr lang="en-US" dirty="0" smtClean="0"/>
              <a:t>Calculate the relative risk of developing the disorder</a:t>
            </a:r>
            <a:endParaRPr lang="en-I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Cohort studies</a:t>
            </a:r>
            <a:endParaRPr lang="en-IE" dirty="0"/>
          </a:p>
        </p:txBody>
      </p:sp>
      <p:sp>
        <p:nvSpPr>
          <p:cNvPr id="3" name="Content Placeholder 2"/>
          <p:cNvSpPr>
            <a:spLocks noGrp="1"/>
          </p:cNvSpPr>
          <p:nvPr>
            <p:ph idx="1"/>
          </p:nvPr>
        </p:nvSpPr>
        <p:spPr/>
        <p:txBody>
          <a:bodyPr>
            <a:normAutofit fontScale="92500" lnSpcReduction="10000"/>
          </a:bodyPr>
          <a:lstStyle/>
          <a:p>
            <a:r>
              <a:rPr lang="en-US" dirty="0" smtClean="0"/>
              <a:t>Utility</a:t>
            </a:r>
          </a:p>
          <a:p>
            <a:pPr lvl="1"/>
            <a:r>
              <a:rPr lang="en-US" dirty="0" smtClean="0"/>
              <a:t>Suitable for rare exposures</a:t>
            </a:r>
          </a:p>
          <a:p>
            <a:pPr lvl="1"/>
            <a:r>
              <a:rPr lang="en-US" dirty="0" err="1" smtClean="0"/>
              <a:t>Aetiology</a:t>
            </a:r>
            <a:r>
              <a:rPr lang="en-US" dirty="0" smtClean="0"/>
              <a:t> (risk factor → disease → side effects; etc</a:t>
            </a:r>
          </a:p>
          <a:p>
            <a:pPr lvl="1"/>
            <a:r>
              <a:rPr lang="en-US" dirty="0" smtClean="0"/>
              <a:t>Prognosis</a:t>
            </a:r>
          </a:p>
          <a:p>
            <a:pPr lvl="1"/>
            <a:r>
              <a:rPr lang="en-US" dirty="0" smtClean="0"/>
              <a:t>Useful when RCTs are unethical</a:t>
            </a:r>
          </a:p>
          <a:p>
            <a:r>
              <a:rPr lang="en-US" dirty="0" smtClean="0"/>
              <a:t>Problems</a:t>
            </a:r>
          </a:p>
          <a:p>
            <a:pPr lvl="1"/>
            <a:r>
              <a:rPr lang="en-US" dirty="0" smtClean="0"/>
              <a:t>Long follow-up</a:t>
            </a:r>
          </a:p>
          <a:p>
            <a:pPr lvl="1"/>
            <a:r>
              <a:rPr lang="en-US" dirty="0" smtClean="0"/>
              <a:t>Drop outs</a:t>
            </a:r>
          </a:p>
          <a:p>
            <a:pPr lvl="1"/>
            <a:r>
              <a:rPr lang="en-US" dirty="0" smtClean="0"/>
              <a:t>Difficult if outcome is rare</a:t>
            </a:r>
          </a:p>
          <a:p>
            <a:pPr lvl="1"/>
            <a:endParaRPr lang="en-I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Qualitative studies</a:t>
            </a:r>
            <a:endParaRPr lang="en-IE" dirty="0"/>
          </a:p>
        </p:txBody>
      </p:sp>
      <p:sp>
        <p:nvSpPr>
          <p:cNvPr id="3" name="Content Placeholder 2"/>
          <p:cNvSpPr>
            <a:spLocks noGrp="1"/>
          </p:cNvSpPr>
          <p:nvPr>
            <p:ph idx="1"/>
          </p:nvPr>
        </p:nvSpPr>
        <p:spPr/>
        <p:txBody>
          <a:bodyPr>
            <a:normAutofit fontScale="85000" lnSpcReduction="10000"/>
          </a:bodyPr>
          <a:lstStyle/>
          <a:p>
            <a:r>
              <a:rPr lang="en-US" dirty="0" smtClean="0"/>
              <a:t>Collect data on people’s experiences, feelings, values or other types of opinion to generate hypothesis</a:t>
            </a:r>
          </a:p>
          <a:p>
            <a:r>
              <a:rPr lang="en-US" dirty="0" smtClean="0"/>
              <a:t>Useful when conventional theories are inadequate (e.g. why are patients non compliant to treatment)</a:t>
            </a:r>
          </a:p>
          <a:p>
            <a:r>
              <a:rPr lang="en-US" dirty="0" smtClean="0"/>
              <a:t>Generates hypothesis and ideas which can be tested by quantitative research</a:t>
            </a:r>
          </a:p>
          <a:p>
            <a:r>
              <a:rPr lang="en-US" dirty="0" smtClean="0"/>
              <a:t>Prone to bias, measurement bias</a:t>
            </a:r>
          </a:p>
          <a:p>
            <a:r>
              <a:rPr lang="en-US" dirty="0" smtClean="0"/>
              <a:t>Problems with reliability – retest</a:t>
            </a:r>
          </a:p>
          <a:p>
            <a:r>
              <a:rPr lang="en-US" dirty="0" smtClean="0"/>
              <a:t>Attitudes may not reflect </a:t>
            </a:r>
            <a:r>
              <a:rPr lang="en-US" dirty="0" err="1" smtClean="0"/>
              <a:t>behaviour</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IE" dirty="0"/>
          </a:p>
        </p:txBody>
      </p:sp>
      <p:sp>
        <p:nvSpPr>
          <p:cNvPr id="3" name="Content Placeholder 2"/>
          <p:cNvSpPr>
            <a:spLocks noGrp="1"/>
          </p:cNvSpPr>
          <p:nvPr>
            <p:ph idx="1"/>
          </p:nvPr>
        </p:nvSpPr>
        <p:spPr/>
        <p:txBody>
          <a:bodyPr/>
          <a:lstStyle/>
          <a:p>
            <a:r>
              <a:rPr lang="en-US" dirty="0" smtClean="0"/>
              <a:t>Definition of research</a:t>
            </a:r>
          </a:p>
          <a:p>
            <a:r>
              <a:rPr lang="en-US" dirty="0" smtClean="0"/>
              <a:t>Research methods</a:t>
            </a:r>
          </a:p>
          <a:p>
            <a:r>
              <a:rPr lang="en-US" dirty="0" smtClean="0"/>
              <a:t>Examples of types of research </a:t>
            </a:r>
          </a:p>
          <a:p>
            <a:r>
              <a:rPr lang="en-US" dirty="0" err="1" smtClean="0"/>
              <a:t>Randomisation</a:t>
            </a:r>
            <a:endParaRPr lang="en-US" dirty="0" smtClean="0"/>
          </a:p>
          <a:p>
            <a:r>
              <a:rPr lang="en-US" dirty="0" smtClean="0"/>
              <a:t>Confounding</a:t>
            </a:r>
          </a:p>
          <a:p>
            <a:r>
              <a:rPr lang="en-US" dirty="0" smtClean="0"/>
              <a:t>Planning research</a:t>
            </a:r>
          </a:p>
          <a:p>
            <a:r>
              <a:rPr lang="en-US" dirty="0" smtClean="0"/>
              <a:t>Ethical aspects </a:t>
            </a:r>
          </a:p>
          <a:p>
            <a:endParaRPr lang="en-I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audit</a:t>
            </a:r>
            <a:endParaRPr lang="en-IE" dirty="0"/>
          </a:p>
        </p:txBody>
      </p:sp>
      <p:sp>
        <p:nvSpPr>
          <p:cNvPr id="3" name="Content Placeholder 2"/>
          <p:cNvSpPr>
            <a:spLocks noGrp="1"/>
          </p:cNvSpPr>
          <p:nvPr>
            <p:ph idx="1"/>
          </p:nvPr>
        </p:nvSpPr>
        <p:spPr/>
        <p:txBody>
          <a:bodyPr/>
          <a:lstStyle/>
          <a:p>
            <a:r>
              <a:rPr lang="en-US" dirty="0" smtClean="0"/>
              <a:t>Measure current performance against established criteria/ standards</a:t>
            </a:r>
          </a:p>
          <a:p>
            <a:r>
              <a:rPr lang="en-US" dirty="0" smtClean="0"/>
              <a:t>Provides information on service delivery</a:t>
            </a:r>
          </a:p>
          <a:p>
            <a:r>
              <a:rPr lang="en-US" dirty="0" smtClean="0"/>
              <a:t>Unreliable estimate of effectiveness</a:t>
            </a:r>
          </a:p>
          <a:p>
            <a:r>
              <a:rPr lang="en-US" dirty="0" smtClean="0"/>
              <a:t>Because things have been done as per criteria, does not tell us how well they were done</a:t>
            </a:r>
            <a:endParaRPr lang="en-I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Ecological studies </a:t>
            </a:r>
            <a:endParaRPr lang="en-IE" dirty="0"/>
          </a:p>
        </p:txBody>
      </p:sp>
      <p:sp>
        <p:nvSpPr>
          <p:cNvPr id="3" name="Content Placeholder 2"/>
          <p:cNvSpPr>
            <a:spLocks noGrp="1"/>
          </p:cNvSpPr>
          <p:nvPr>
            <p:ph idx="1"/>
          </p:nvPr>
        </p:nvSpPr>
        <p:spPr/>
        <p:txBody>
          <a:bodyPr>
            <a:normAutofit/>
          </a:bodyPr>
          <a:lstStyle/>
          <a:p>
            <a:r>
              <a:rPr lang="en-US" dirty="0" smtClean="0"/>
              <a:t>Consideration of differences between groups rather than individuals</a:t>
            </a:r>
          </a:p>
          <a:p>
            <a:r>
              <a:rPr lang="en-US" dirty="0" smtClean="0"/>
              <a:t>Also known as </a:t>
            </a:r>
            <a:r>
              <a:rPr lang="en-US" dirty="0" err="1" smtClean="0"/>
              <a:t>correlational</a:t>
            </a:r>
            <a:r>
              <a:rPr lang="en-US" dirty="0" smtClean="0"/>
              <a:t> studies</a:t>
            </a:r>
          </a:p>
          <a:p>
            <a:r>
              <a:rPr lang="en-US" dirty="0" smtClean="0"/>
              <a:t>Cheaper to conduct as they only rely on data previously collected</a:t>
            </a:r>
          </a:p>
          <a:p>
            <a:r>
              <a:rPr lang="en-US" dirty="0" smtClean="0"/>
              <a:t>Easier to obtain data at the population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Ecological studies … </a:t>
            </a:r>
            <a:endParaRPr lang="en-IE" dirty="0"/>
          </a:p>
        </p:txBody>
      </p:sp>
      <p:sp>
        <p:nvSpPr>
          <p:cNvPr id="3" name="Content Placeholder 2"/>
          <p:cNvSpPr>
            <a:spLocks noGrp="1"/>
          </p:cNvSpPr>
          <p:nvPr>
            <p:ph idx="1"/>
          </p:nvPr>
        </p:nvSpPr>
        <p:spPr/>
        <p:txBody>
          <a:bodyPr>
            <a:normAutofit fontScale="92500" lnSpcReduction="20000"/>
          </a:bodyPr>
          <a:lstStyle/>
          <a:p>
            <a:r>
              <a:rPr lang="en-US" dirty="0" smtClean="0"/>
              <a:t>Wider range of exposures can be ascertained</a:t>
            </a:r>
          </a:p>
          <a:p>
            <a:r>
              <a:rPr lang="en-US" dirty="0" smtClean="0"/>
              <a:t>Particularly valuable when an individual level association is evident and an ecological level association are assessed to determine its public health impact</a:t>
            </a:r>
          </a:p>
          <a:p>
            <a:r>
              <a:rPr lang="en-US" dirty="0" smtClean="0"/>
              <a:t>Estimates of effects at the ecological level do not equate to individual effects (ecological fallacy)</a:t>
            </a:r>
          </a:p>
          <a:p>
            <a:r>
              <a:rPr lang="en-US" dirty="0" smtClean="0"/>
              <a:t>Depend on the quality of existing data</a:t>
            </a:r>
          </a:p>
          <a:p>
            <a:r>
              <a:rPr lang="en-US" dirty="0" smtClean="0"/>
              <a:t>Prone for bias and confounding</a:t>
            </a:r>
            <a:endParaRPr lang="en-IE"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Experimental studies</a:t>
            </a:r>
            <a:endParaRPr lang="en-IE" dirty="0"/>
          </a:p>
        </p:txBody>
      </p:sp>
      <p:sp>
        <p:nvSpPr>
          <p:cNvPr id="3" name="Content Placeholder 2"/>
          <p:cNvSpPr>
            <a:spLocks noGrp="1"/>
          </p:cNvSpPr>
          <p:nvPr>
            <p:ph idx="1"/>
          </p:nvPr>
        </p:nvSpPr>
        <p:spPr/>
        <p:txBody>
          <a:bodyPr>
            <a:normAutofit/>
          </a:bodyPr>
          <a:lstStyle/>
          <a:p>
            <a:pPr lvl="1"/>
            <a:r>
              <a:rPr lang="en-IE" sz="4000" dirty="0" smtClean="0"/>
              <a:t>Ideal </a:t>
            </a:r>
            <a:r>
              <a:rPr lang="en-IE" sz="4000" dirty="0"/>
              <a:t>to assess causality / effect of </a:t>
            </a:r>
            <a:r>
              <a:rPr lang="en-IE" sz="4000" dirty="0" smtClean="0"/>
              <a:t>treatment</a:t>
            </a:r>
          </a:p>
          <a:p>
            <a:pPr lvl="1"/>
            <a:r>
              <a:rPr lang="en-IE" sz="4000" dirty="0" smtClean="0"/>
              <a:t> </a:t>
            </a:r>
            <a:r>
              <a:rPr lang="en-IE" sz="4000" dirty="0"/>
              <a:t>usually has two groups, experimental </a:t>
            </a:r>
            <a:r>
              <a:rPr lang="en-IE" sz="4000" dirty="0" smtClean="0"/>
              <a:t>&amp; control </a:t>
            </a:r>
            <a:r>
              <a:rPr lang="en-IE" sz="4000" dirty="0"/>
              <a:t>groups of </a:t>
            </a:r>
            <a:r>
              <a:rPr lang="en-IE" sz="4000" dirty="0" smtClean="0"/>
              <a:t>subjects</a:t>
            </a:r>
            <a:endParaRPr lang="en-IE" sz="4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definitions</a:t>
            </a:r>
            <a:endParaRPr lang="en-IE" dirty="0"/>
          </a:p>
        </p:txBody>
      </p:sp>
      <p:sp>
        <p:nvSpPr>
          <p:cNvPr id="3" name="Content Placeholder 2"/>
          <p:cNvSpPr>
            <a:spLocks noGrp="1"/>
          </p:cNvSpPr>
          <p:nvPr>
            <p:ph idx="1"/>
          </p:nvPr>
        </p:nvSpPr>
        <p:spPr/>
        <p:txBody>
          <a:bodyPr>
            <a:normAutofit lnSpcReduction="10000"/>
          </a:bodyPr>
          <a:lstStyle/>
          <a:p>
            <a:r>
              <a:rPr lang="en-IE" sz="2400" b="1" dirty="0" smtClean="0"/>
              <a:t>Experiments: </a:t>
            </a:r>
            <a:r>
              <a:rPr lang="en-IE" sz="2400" dirty="0" smtClean="0"/>
              <a:t>are situations in which the researcher manipulates one variable and then observes the effect of that manipulation on another variable </a:t>
            </a:r>
          </a:p>
          <a:p>
            <a:r>
              <a:rPr lang="en-IE" sz="2400" b="1" dirty="0" smtClean="0"/>
              <a:t>Independent variable: </a:t>
            </a:r>
            <a:r>
              <a:rPr lang="en-IE" sz="2400" dirty="0" smtClean="0"/>
              <a:t>the variable manipulated by the observer is the </a:t>
            </a:r>
            <a:r>
              <a:rPr lang="en-IE" sz="2400" b="1" dirty="0" smtClean="0"/>
              <a:t>(e.g. Drug </a:t>
            </a:r>
            <a:r>
              <a:rPr lang="en-IE" sz="2400" dirty="0" smtClean="0"/>
              <a:t>levels)</a:t>
            </a:r>
          </a:p>
          <a:p>
            <a:r>
              <a:rPr lang="en-IE" sz="2400" b="1" dirty="0" smtClean="0"/>
              <a:t>Dependent variable: </a:t>
            </a:r>
            <a:r>
              <a:rPr lang="en-IE" sz="2400" dirty="0" smtClean="0"/>
              <a:t>the variable to be observed; because it </a:t>
            </a:r>
            <a:r>
              <a:rPr lang="en-IE" sz="2400" i="1" dirty="0" smtClean="0"/>
              <a:t>depends on </a:t>
            </a:r>
            <a:r>
              <a:rPr lang="en-IE" sz="2400" dirty="0" smtClean="0"/>
              <a:t>the independent variable (e.g. recovery rates, scores on rating scales)</a:t>
            </a:r>
          </a:p>
          <a:p>
            <a:r>
              <a:rPr lang="en-IE" sz="2400" dirty="0" smtClean="0"/>
              <a:t>The group that receives the experimental treatment is called the </a:t>
            </a:r>
            <a:r>
              <a:rPr lang="en-IE" sz="2400" b="1" dirty="0" smtClean="0"/>
              <a:t>experimental group, while the group receiving no treatment, or some other treatment, is called </a:t>
            </a:r>
            <a:r>
              <a:rPr lang="en-IE" sz="2400" dirty="0" smtClean="0"/>
              <a:t>the </a:t>
            </a:r>
            <a:r>
              <a:rPr lang="en-IE" sz="2400" b="1" dirty="0" smtClean="0"/>
              <a:t>control group</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definitions …</a:t>
            </a:r>
            <a:endParaRPr lang="en-IE" dirty="0"/>
          </a:p>
        </p:txBody>
      </p:sp>
      <p:sp>
        <p:nvSpPr>
          <p:cNvPr id="3" name="Content Placeholder 2"/>
          <p:cNvSpPr>
            <a:spLocks noGrp="1"/>
          </p:cNvSpPr>
          <p:nvPr>
            <p:ph idx="1"/>
          </p:nvPr>
        </p:nvSpPr>
        <p:spPr/>
        <p:txBody>
          <a:bodyPr>
            <a:noAutofit/>
          </a:bodyPr>
          <a:lstStyle/>
          <a:p>
            <a:pPr lvl="1"/>
            <a:r>
              <a:rPr lang="en-IE" sz="2400" b="1" dirty="0" smtClean="0"/>
              <a:t>confounding variable: </a:t>
            </a:r>
            <a:r>
              <a:rPr lang="en-IE" sz="2400" dirty="0" smtClean="0"/>
              <a:t>any factor that might have affected the dependent variable, along with or instead of the independent variable</a:t>
            </a:r>
            <a:endParaRPr lang="en-IE" sz="2400" b="1" dirty="0" smtClean="0"/>
          </a:p>
          <a:p>
            <a:pPr lvl="2" indent="-285750">
              <a:buFont typeface="Arial" pitchFamily="34" charset="0"/>
              <a:buChar char="–"/>
              <a:defRPr/>
            </a:pPr>
            <a:r>
              <a:rPr lang="en-IE" sz="2000" dirty="0" smtClean="0"/>
              <a:t>sources of confounding variables are:</a:t>
            </a:r>
          </a:p>
          <a:p>
            <a:pPr lvl="3"/>
            <a:r>
              <a:rPr lang="en-IE" sz="1600" dirty="0" smtClean="0"/>
              <a:t>random variables</a:t>
            </a:r>
          </a:p>
          <a:p>
            <a:pPr lvl="3"/>
            <a:r>
              <a:rPr lang="en-IE" sz="1600" dirty="0" smtClean="0"/>
              <a:t>age or sex imbalances</a:t>
            </a:r>
          </a:p>
          <a:p>
            <a:pPr lvl="3"/>
            <a:r>
              <a:rPr lang="en-IE" sz="1600" dirty="0" smtClean="0"/>
              <a:t>placebo effects / subjects expectations:</a:t>
            </a:r>
          </a:p>
          <a:p>
            <a:pPr lvl="3"/>
            <a:r>
              <a:rPr lang="en-IE" sz="1600" dirty="0" smtClean="0"/>
              <a:t>experimenter bias</a:t>
            </a:r>
          </a:p>
          <a:p>
            <a:r>
              <a:rPr lang="en-IE" sz="2400" b="1" dirty="0" smtClean="0"/>
              <a:t>controlled variable - a variable whose influence is kept constant by the </a:t>
            </a:r>
            <a:r>
              <a:rPr lang="en-IE" sz="2400" dirty="0" smtClean="0"/>
              <a:t>experimenter (e.g. other medications)</a:t>
            </a:r>
          </a:p>
          <a:p>
            <a:r>
              <a:rPr lang="en-IE" sz="2400" b="1" dirty="0" smtClean="0"/>
              <a:t>uncontrolled variable- a variable which is not manipulated or held constant, </a:t>
            </a:r>
            <a:r>
              <a:rPr lang="en-IE" sz="2400" dirty="0" smtClean="0"/>
              <a:t>though it may be measured (e.g. life events)</a:t>
            </a:r>
            <a:endParaRPr lang="en-IE"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Randomised</a:t>
            </a:r>
            <a:r>
              <a:rPr lang="en-US" dirty="0" smtClean="0"/>
              <a:t> controlled studies</a:t>
            </a:r>
            <a:endParaRPr lang="en-IE" dirty="0"/>
          </a:p>
        </p:txBody>
      </p:sp>
      <p:sp>
        <p:nvSpPr>
          <p:cNvPr id="3" name="Content Placeholder 2"/>
          <p:cNvSpPr>
            <a:spLocks noGrp="1"/>
          </p:cNvSpPr>
          <p:nvPr>
            <p:ph idx="1"/>
          </p:nvPr>
        </p:nvSpPr>
        <p:spPr/>
        <p:txBody>
          <a:bodyPr>
            <a:normAutofit fontScale="77500" lnSpcReduction="20000"/>
          </a:bodyPr>
          <a:lstStyle/>
          <a:p>
            <a:r>
              <a:rPr lang="en-US" dirty="0" smtClean="0"/>
              <a:t>Random allocation to either one intervention or other</a:t>
            </a:r>
          </a:p>
          <a:p>
            <a:r>
              <a:rPr lang="en-US" dirty="0" smtClean="0"/>
              <a:t>Follow-up of both groups for specified periods and analysis in terms of specific outcomes defined at the beginning of the study</a:t>
            </a:r>
          </a:p>
          <a:p>
            <a:r>
              <a:rPr lang="en-US" dirty="0" smtClean="0"/>
              <a:t>Utility </a:t>
            </a:r>
          </a:p>
          <a:p>
            <a:pPr lvl="1"/>
            <a:r>
              <a:rPr lang="en-US" dirty="0" smtClean="0"/>
              <a:t>Gold standard for establishing treatment efficacy (ability to produce the right results)</a:t>
            </a:r>
          </a:p>
          <a:p>
            <a:r>
              <a:rPr lang="en-US" dirty="0" smtClean="0"/>
              <a:t>Problems</a:t>
            </a:r>
          </a:p>
          <a:p>
            <a:pPr lvl="1"/>
            <a:r>
              <a:rPr lang="en-US" dirty="0" smtClean="0"/>
              <a:t>Difficult to establish efficiency</a:t>
            </a:r>
          </a:p>
          <a:p>
            <a:pPr lvl="1"/>
            <a:r>
              <a:rPr lang="en-US" dirty="0" smtClean="0"/>
              <a:t>Limited </a:t>
            </a:r>
            <a:r>
              <a:rPr lang="en-US" dirty="0" err="1" smtClean="0"/>
              <a:t>generalisability</a:t>
            </a:r>
            <a:endParaRPr lang="en-US" dirty="0" smtClean="0"/>
          </a:p>
          <a:p>
            <a:pPr lvl="1"/>
            <a:r>
              <a:rPr lang="en-US" dirty="0" smtClean="0"/>
              <a:t>Unethical when treatment arms are not deemed to be equally effective</a:t>
            </a:r>
          </a:p>
          <a:p>
            <a:pPr lvl="1"/>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Trials</a:t>
            </a:r>
            <a:endParaRPr lang="en-IE" dirty="0"/>
          </a:p>
        </p:txBody>
      </p:sp>
      <p:sp>
        <p:nvSpPr>
          <p:cNvPr id="3" name="Content Placeholder 2"/>
          <p:cNvSpPr>
            <a:spLocks noGrp="1"/>
          </p:cNvSpPr>
          <p:nvPr>
            <p:ph idx="1"/>
          </p:nvPr>
        </p:nvSpPr>
        <p:spPr/>
        <p:txBody>
          <a:bodyPr>
            <a:normAutofit/>
          </a:bodyPr>
          <a:lstStyle/>
          <a:p>
            <a:r>
              <a:rPr lang="en-US" dirty="0" smtClean="0"/>
              <a:t>Multi Arm trial</a:t>
            </a:r>
          </a:p>
          <a:p>
            <a:pPr lvl="1"/>
            <a:r>
              <a:rPr lang="en-US" dirty="0" smtClean="0"/>
              <a:t>A simple extension of RCT where more than one study arm is included</a:t>
            </a:r>
          </a:p>
          <a:p>
            <a:pPr lvl="1"/>
            <a:r>
              <a:rPr lang="en-US" dirty="0" smtClean="0"/>
              <a:t>Easy to design</a:t>
            </a:r>
          </a:p>
          <a:p>
            <a:pPr lvl="1"/>
            <a:r>
              <a:rPr lang="en-US" dirty="0" smtClean="0"/>
              <a:t>Allows intervension-1 vs. intervention-2 in addition to intervention-1/2 vs. placebo effect</a:t>
            </a:r>
          </a:p>
          <a:p>
            <a:pPr lvl="1"/>
            <a:r>
              <a:rPr lang="en-US" dirty="0" smtClean="0"/>
              <a:t>Requires large sample and power may be reduced as a consequence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Trials …</a:t>
            </a:r>
            <a:endParaRPr lang="en-IE" dirty="0"/>
          </a:p>
        </p:txBody>
      </p:sp>
      <p:sp>
        <p:nvSpPr>
          <p:cNvPr id="3" name="Content Placeholder 2"/>
          <p:cNvSpPr>
            <a:spLocks noGrp="1"/>
          </p:cNvSpPr>
          <p:nvPr>
            <p:ph idx="1"/>
          </p:nvPr>
        </p:nvSpPr>
        <p:spPr/>
        <p:txBody>
          <a:bodyPr>
            <a:normAutofit fontScale="92500" lnSpcReduction="20000"/>
          </a:bodyPr>
          <a:lstStyle/>
          <a:p>
            <a:r>
              <a:rPr lang="en-US" dirty="0" smtClean="0"/>
              <a:t>Cross-over trial</a:t>
            </a:r>
          </a:p>
          <a:p>
            <a:pPr lvl="1"/>
            <a:r>
              <a:rPr lang="en-US" dirty="0" smtClean="0"/>
              <a:t>Refers to an interchange of study and control groups after a washout period so that all subjects in a study receive both placebo and treatment but only at different order</a:t>
            </a:r>
          </a:p>
          <a:p>
            <a:pPr lvl="1"/>
            <a:r>
              <a:rPr lang="en-US" dirty="0" smtClean="0"/>
              <a:t>An economic design – less number of participants</a:t>
            </a:r>
          </a:p>
          <a:p>
            <a:pPr lvl="1"/>
            <a:r>
              <a:rPr lang="en-US" dirty="0" smtClean="0"/>
              <a:t>Cannot be used for disease that are cured by medications</a:t>
            </a:r>
          </a:p>
          <a:p>
            <a:r>
              <a:rPr lang="en-US" dirty="0" smtClean="0"/>
              <a:t>Parallel RCT (normal RCT)</a:t>
            </a:r>
          </a:p>
          <a:p>
            <a:pPr lvl="1"/>
            <a:r>
              <a:rPr lang="en-US" dirty="0" smtClean="0"/>
              <a:t>The opposite of cross-over in that both control and intervention happen in parallel not serial fashion </a:t>
            </a:r>
            <a:endParaRPr lang="en-IE"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Trials …</a:t>
            </a:r>
            <a:endParaRPr lang="en-IE" dirty="0"/>
          </a:p>
        </p:txBody>
      </p:sp>
      <p:sp>
        <p:nvSpPr>
          <p:cNvPr id="3" name="Content Placeholder 2"/>
          <p:cNvSpPr>
            <a:spLocks noGrp="1"/>
          </p:cNvSpPr>
          <p:nvPr>
            <p:ph idx="1"/>
          </p:nvPr>
        </p:nvSpPr>
        <p:spPr/>
        <p:txBody>
          <a:bodyPr>
            <a:normAutofit fontScale="85000" lnSpcReduction="20000"/>
          </a:bodyPr>
          <a:lstStyle/>
          <a:p>
            <a:r>
              <a:rPr lang="en-US" b="1" dirty="0" smtClean="0"/>
              <a:t>Before and after trial</a:t>
            </a:r>
          </a:p>
          <a:p>
            <a:pPr lvl="1"/>
            <a:r>
              <a:rPr lang="en-US" dirty="0" smtClean="0"/>
              <a:t>The outcome is assessed before and after some intervention in one group of subjects</a:t>
            </a:r>
          </a:p>
          <a:p>
            <a:pPr lvl="1"/>
            <a:r>
              <a:rPr lang="en-US" dirty="0" smtClean="0"/>
              <a:t>A weak design in that the observed change may be due to factors other than the intervention </a:t>
            </a:r>
          </a:p>
          <a:p>
            <a:r>
              <a:rPr lang="en-US" b="1" dirty="0" smtClean="0"/>
              <a:t>N of 1 trial</a:t>
            </a:r>
          </a:p>
          <a:p>
            <a:pPr lvl="1"/>
            <a:r>
              <a:rPr lang="en-US" dirty="0" smtClean="0"/>
              <a:t>A single subject is administered placebo and active intervention (or two different interventions) in tandem  under double blind controlled conditions</a:t>
            </a:r>
          </a:p>
          <a:p>
            <a:pPr lvl="1"/>
            <a:r>
              <a:rPr lang="en-US" dirty="0" smtClean="0"/>
              <a:t>The best way to </a:t>
            </a:r>
            <a:r>
              <a:rPr lang="en-US" dirty="0" err="1" smtClean="0"/>
              <a:t>optimise</a:t>
            </a:r>
            <a:r>
              <a:rPr lang="en-US" dirty="0" smtClean="0"/>
              <a:t> treatment schedules for an individual patient</a:t>
            </a:r>
          </a:p>
          <a:p>
            <a:pPr lvl="1"/>
            <a:r>
              <a:rPr lang="en-US" dirty="0" smtClean="0"/>
              <a:t>Results cannot be </a:t>
            </a:r>
            <a:r>
              <a:rPr lang="en-US" dirty="0" err="1" smtClean="0"/>
              <a:t>generalised</a:t>
            </a:r>
            <a:r>
              <a:rPr lang="en-US" dirty="0" smtClean="0"/>
              <a:t> to other patients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defRPr/>
            </a:pPr>
            <a:r>
              <a:rPr lang="en-US" smtClean="0"/>
              <a:t>Definition of research</a:t>
            </a:r>
          </a:p>
        </p:txBody>
      </p:sp>
      <p:sp>
        <p:nvSpPr>
          <p:cNvPr id="6147" name="Rectangle 3"/>
          <p:cNvSpPr>
            <a:spLocks noGrp="1" noChangeArrowheads="1"/>
          </p:cNvSpPr>
          <p:nvPr>
            <p:ph type="body" idx="1"/>
          </p:nvPr>
        </p:nvSpPr>
        <p:spPr/>
        <p:txBody>
          <a:bodyPr/>
          <a:lstStyle/>
          <a:p>
            <a:pPr eaLnBrk="1" hangingPunct="1">
              <a:lnSpc>
                <a:spcPct val="90000"/>
              </a:lnSpc>
            </a:pPr>
            <a:r>
              <a:rPr lang="en-US" smtClean="0"/>
              <a:t>Research is the manner in which we attempt to solve problems in a systematic effort to push back the frontiers of human ignorance or to confirm the validity of the solutions to problems others have presumably resolved</a:t>
            </a:r>
          </a:p>
          <a:p>
            <a:pPr lvl="1" eaLnBrk="1" hangingPunct="1">
              <a:lnSpc>
                <a:spcPct val="90000"/>
              </a:lnSpc>
            </a:pPr>
            <a:r>
              <a:rPr lang="en-US" smtClean="0"/>
              <a:t>Distinguish basic research from fact finding and fact transcribing</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Trials …</a:t>
            </a:r>
            <a:endParaRPr lang="en-IE" dirty="0"/>
          </a:p>
        </p:txBody>
      </p:sp>
      <p:sp>
        <p:nvSpPr>
          <p:cNvPr id="3" name="Content Placeholder 2"/>
          <p:cNvSpPr>
            <a:spLocks noGrp="1"/>
          </p:cNvSpPr>
          <p:nvPr>
            <p:ph idx="1"/>
          </p:nvPr>
        </p:nvSpPr>
        <p:spPr/>
        <p:txBody>
          <a:bodyPr>
            <a:normAutofit fontScale="77500" lnSpcReduction="20000"/>
          </a:bodyPr>
          <a:lstStyle/>
          <a:p>
            <a:r>
              <a:rPr lang="en-US" sz="3600" b="1" dirty="0" smtClean="0"/>
              <a:t>Uncontrolled trials</a:t>
            </a:r>
          </a:p>
          <a:p>
            <a:pPr lvl="1"/>
            <a:r>
              <a:rPr lang="en-US" sz="3600" dirty="0" smtClean="0"/>
              <a:t>Only one group is observed for effects of an intervention </a:t>
            </a:r>
          </a:p>
          <a:p>
            <a:pPr lvl="1"/>
            <a:r>
              <a:rPr lang="en-US" sz="3600" dirty="0" smtClean="0"/>
              <a:t>No control group</a:t>
            </a:r>
          </a:p>
          <a:p>
            <a:pPr lvl="1"/>
            <a:r>
              <a:rPr lang="en-US" sz="3600" dirty="0" smtClean="0"/>
              <a:t>Inference is made using historical control – status before intervention </a:t>
            </a:r>
          </a:p>
          <a:p>
            <a:r>
              <a:rPr lang="en-US" b="1" dirty="0" smtClean="0"/>
              <a:t>Factorial trials</a:t>
            </a:r>
          </a:p>
          <a:p>
            <a:pPr lvl="1"/>
            <a:r>
              <a:rPr lang="en-US" dirty="0" smtClean="0"/>
              <a:t>More than one factor are considered</a:t>
            </a:r>
          </a:p>
          <a:p>
            <a:pPr lvl="1"/>
            <a:r>
              <a:rPr lang="en-US" dirty="0" smtClean="0"/>
              <a:t>In a 2 x 2 factorial design participants are allocated to </a:t>
            </a:r>
            <a:r>
              <a:rPr lang="en-US" b="1" dirty="0" smtClean="0"/>
              <a:t>four</a:t>
            </a:r>
            <a:r>
              <a:rPr lang="en-US" dirty="0" smtClean="0"/>
              <a:t> possible combinations (2 treatments, 2 levels) </a:t>
            </a:r>
            <a:r>
              <a:rPr lang="en-US" dirty="0" err="1" smtClean="0"/>
              <a:t>e.g</a:t>
            </a:r>
            <a:r>
              <a:rPr lang="en-US" dirty="0" smtClean="0"/>
              <a:t> drug A alone, drug B alone, both drug A and B, placebo</a:t>
            </a:r>
          </a:p>
          <a:p>
            <a:pPr lvl="1"/>
            <a:r>
              <a:rPr lang="en-US" dirty="0" smtClean="0"/>
              <a:t>Independent effects and combined effects can be </a:t>
            </a:r>
            <a:r>
              <a:rPr lang="en-US" dirty="0" err="1" smtClean="0"/>
              <a:t>analysed</a:t>
            </a:r>
            <a:endParaRPr lang="en-US" dirty="0" smtClean="0"/>
          </a:p>
          <a:p>
            <a:endParaRPr lang="en-IE"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Randomisation</a:t>
            </a:r>
            <a:r>
              <a:rPr lang="en-US" dirty="0" smtClean="0"/>
              <a:t> in controlled trials</a:t>
            </a:r>
            <a:endParaRPr lang="en-IE" dirty="0"/>
          </a:p>
        </p:txBody>
      </p:sp>
      <p:sp>
        <p:nvSpPr>
          <p:cNvPr id="3" name="Content Placeholder 2"/>
          <p:cNvSpPr>
            <a:spLocks noGrp="1"/>
          </p:cNvSpPr>
          <p:nvPr>
            <p:ph idx="1"/>
          </p:nvPr>
        </p:nvSpPr>
        <p:spPr/>
        <p:txBody>
          <a:bodyPr>
            <a:normAutofit/>
          </a:bodyPr>
          <a:lstStyle/>
          <a:p>
            <a:r>
              <a:rPr lang="en-US" dirty="0" err="1" smtClean="0"/>
              <a:t>Randomisation</a:t>
            </a:r>
            <a:r>
              <a:rPr lang="en-US" dirty="0" smtClean="0"/>
              <a:t> </a:t>
            </a:r>
          </a:p>
          <a:p>
            <a:pPr lvl="1"/>
            <a:r>
              <a:rPr lang="en-US" dirty="0" smtClean="0"/>
              <a:t>Eliminates bias</a:t>
            </a:r>
          </a:p>
          <a:p>
            <a:pPr lvl="1"/>
            <a:r>
              <a:rPr lang="en-US" dirty="0" smtClean="0"/>
              <a:t>Permits probability theory in making reference</a:t>
            </a:r>
          </a:p>
          <a:p>
            <a:pPr lvl="1"/>
            <a:r>
              <a:rPr lang="en-US" dirty="0" smtClean="0"/>
              <a:t>Facilitates blinding</a:t>
            </a:r>
          </a:p>
          <a:p>
            <a:pPr lvl="1"/>
            <a:r>
              <a:rPr lang="en-US" dirty="0" smtClean="0"/>
              <a:t>Distributes baseline characteristics in an </a:t>
            </a:r>
            <a:r>
              <a:rPr lang="en-US" smtClean="0"/>
              <a:t>unpredictable fashion</a:t>
            </a:r>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a:t>
            </a:r>
            <a:r>
              <a:rPr lang="en-US" dirty="0" err="1" smtClean="0"/>
              <a:t>Randomisation</a:t>
            </a:r>
            <a:endParaRPr lang="en-IE" dirty="0"/>
          </a:p>
        </p:txBody>
      </p:sp>
      <p:sp>
        <p:nvSpPr>
          <p:cNvPr id="3" name="Content Placeholder 2"/>
          <p:cNvSpPr>
            <a:spLocks noGrp="1"/>
          </p:cNvSpPr>
          <p:nvPr>
            <p:ph idx="1"/>
          </p:nvPr>
        </p:nvSpPr>
        <p:spPr/>
        <p:txBody>
          <a:bodyPr>
            <a:normAutofit fontScale="85000" lnSpcReduction="20000"/>
          </a:bodyPr>
          <a:lstStyle/>
          <a:p>
            <a:pPr marL="34290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smtClean="0"/>
              <a:t>Simple </a:t>
            </a:r>
            <a:r>
              <a:rPr lang="en-US" dirty="0" err="1" smtClean="0"/>
              <a:t>randomisation</a:t>
            </a:r>
            <a:endParaRPr lang="en-US" dirty="0" smtClean="0"/>
          </a:p>
          <a:p>
            <a:pPr indent="-285750"/>
            <a:r>
              <a:rPr lang="en-US" dirty="0" smtClean="0"/>
              <a:t>Block </a:t>
            </a:r>
            <a:r>
              <a:rPr lang="en-US" dirty="0" err="1" smtClean="0"/>
              <a:t>randomisation</a:t>
            </a:r>
            <a:r>
              <a:rPr lang="en-US" dirty="0" smtClean="0"/>
              <a:t> </a:t>
            </a:r>
          </a:p>
          <a:p>
            <a:pPr lvl="1"/>
            <a:r>
              <a:rPr lang="en-US" dirty="0" err="1" smtClean="0"/>
              <a:t>Randomisation</a:t>
            </a:r>
            <a:r>
              <a:rPr lang="en-US" dirty="0" smtClean="0"/>
              <a:t> occurs in blocks of specified numbers e.g. 6 to ensure equal distribution between arms</a:t>
            </a:r>
          </a:p>
          <a:p>
            <a:r>
              <a:rPr lang="en-US" dirty="0" smtClean="0"/>
              <a:t>Stratified </a:t>
            </a:r>
            <a:r>
              <a:rPr lang="en-US" dirty="0" err="1" smtClean="0"/>
              <a:t>randomisation</a:t>
            </a:r>
            <a:r>
              <a:rPr lang="en-US" dirty="0" smtClean="0"/>
              <a:t> </a:t>
            </a:r>
          </a:p>
          <a:p>
            <a:pPr lvl="1"/>
            <a:r>
              <a:rPr lang="en-US" dirty="0" smtClean="0"/>
              <a:t>Baseline </a:t>
            </a:r>
            <a:r>
              <a:rPr lang="en-US" dirty="0" err="1" smtClean="0"/>
              <a:t>characteristictics</a:t>
            </a:r>
            <a:r>
              <a:rPr lang="en-US" dirty="0" smtClean="0"/>
              <a:t> which may have an implication for outcome are reinforced</a:t>
            </a:r>
          </a:p>
          <a:p>
            <a:r>
              <a:rPr lang="en-US" dirty="0" smtClean="0"/>
              <a:t>Cluster </a:t>
            </a:r>
            <a:r>
              <a:rPr lang="en-US" dirty="0" err="1" smtClean="0"/>
              <a:t>randomisation</a:t>
            </a:r>
            <a:endParaRPr lang="en-US" dirty="0" smtClean="0"/>
          </a:p>
          <a:p>
            <a:pPr lvl="1"/>
            <a:r>
              <a:rPr lang="en-US" dirty="0" smtClean="0"/>
              <a:t>Various clusters are used rather than individuals</a:t>
            </a:r>
          </a:p>
          <a:p>
            <a:r>
              <a:rPr lang="en-US" dirty="0" smtClean="0"/>
              <a:t>Quasi-</a:t>
            </a:r>
            <a:r>
              <a:rPr lang="en-US" dirty="0" err="1" smtClean="0"/>
              <a:t>randomisation</a:t>
            </a:r>
            <a:r>
              <a:rPr lang="en-US" dirty="0" smtClean="0"/>
              <a:t> </a:t>
            </a:r>
          </a:p>
          <a:p>
            <a:pPr lvl="1"/>
            <a:r>
              <a:rPr lang="en-US" dirty="0" err="1" smtClean="0"/>
              <a:t>Randomisation</a:t>
            </a:r>
            <a:r>
              <a:rPr lang="en-US" dirty="0" smtClean="0"/>
              <a:t> using even /odd numbers</a:t>
            </a:r>
          </a:p>
          <a:p>
            <a:pPr lvl="1"/>
            <a:r>
              <a:rPr lang="en-US" dirty="0" smtClean="0"/>
              <a:t>Not reproducible</a:t>
            </a:r>
            <a:endParaRPr lang="en-IE"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Autofit/>
          </a:bodyPr>
          <a:lstStyle/>
          <a:p>
            <a:pPr eaLnBrk="1" hangingPunct="1">
              <a:defRPr/>
            </a:pPr>
            <a:r>
              <a:rPr lang="en-IE" sz="4000" dirty="0" smtClean="0">
                <a:solidFill>
                  <a:schemeClr val="tx1"/>
                </a:solidFill>
                <a:latin typeface="+mn-lt"/>
                <a:ea typeface="+mn-ea"/>
                <a:cs typeface="+mn-cs"/>
              </a:rPr>
              <a:t>Common problems in Randomized Controlled Trials</a:t>
            </a:r>
            <a:endParaRPr lang="en-IE" sz="4000" dirty="0" smtClean="0"/>
          </a:p>
        </p:txBody>
      </p:sp>
      <p:sp>
        <p:nvSpPr>
          <p:cNvPr id="3" name="Content Placeholder 2"/>
          <p:cNvSpPr>
            <a:spLocks noGrp="1"/>
          </p:cNvSpPr>
          <p:nvPr>
            <p:ph idx="1"/>
          </p:nvPr>
        </p:nvSpPr>
        <p:spPr>
          <a:xfrm>
            <a:off x="457200" y="1143000"/>
            <a:ext cx="8229600" cy="4953000"/>
          </a:xfrm>
        </p:spPr>
        <p:txBody>
          <a:bodyPr>
            <a:normAutofit/>
          </a:bodyPr>
          <a:lstStyle/>
          <a:p>
            <a:pPr>
              <a:defRPr/>
            </a:pPr>
            <a:endParaRPr lang="en-IE" dirty="0" smtClean="0">
              <a:ea typeface="+mn-ea"/>
            </a:endParaRPr>
          </a:p>
          <a:p>
            <a:pPr>
              <a:defRPr/>
            </a:pPr>
            <a:r>
              <a:rPr lang="en-IE" dirty="0" smtClean="0">
                <a:ea typeface="+mn-ea"/>
              </a:rPr>
              <a:t>failure of true randomization</a:t>
            </a:r>
          </a:p>
          <a:p>
            <a:pPr>
              <a:defRPr/>
            </a:pPr>
            <a:r>
              <a:rPr lang="en-IE" dirty="0" smtClean="0">
                <a:ea typeface="+mn-ea"/>
              </a:rPr>
              <a:t>lack of concealment of the allocation</a:t>
            </a:r>
          </a:p>
          <a:p>
            <a:pPr>
              <a:defRPr/>
            </a:pPr>
            <a:r>
              <a:rPr lang="en-IE" dirty="0" smtClean="0">
                <a:ea typeface="+mn-ea"/>
              </a:rPr>
              <a:t>a lack of blind treatment and/ or outcome assessment</a:t>
            </a:r>
          </a:p>
          <a:p>
            <a:pPr>
              <a:defRPr/>
            </a:pPr>
            <a:r>
              <a:rPr lang="en-IE" dirty="0" smtClean="0">
                <a:ea typeface="+mn-ea"/>
              </a:rPr>
              <a:t>ignoring missing data </a:t>
            </a:r>
          </a:p>
          <a:p>
            <a:pPr>
              <a:defRPr/>
            </a:pPr>
            <a:r>
              <a:rPr lang="en-IE" dirty="0" smtClean="0">
                <a:ea typeface="+mn-ea"/>
              </a:rPr>
              <a:t>using inappropriate and/ or too many outcome measures</a:t>
            </a:r>
          </a:p>
          <a:p>
            <a:pPr eaLnBrk="1" hangingPunct="1">
              <a:buNone/>
              <a:defRPr/>
            </a:pPr>
            <a:endParaRPr lang="en-IE"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Pragmatic trials in treatment outcome</a:t>
            </a:r>
            <a:endParaRPr lang="en-IE" dirty="0"/>
          </a:p>
        </p:txBody>
      </p:sp>
      <p:sp>
        <p:nvSpPr>
          <p:cNvPr id="3" name="Content Placeholder 2"/>
          <p:cNvSpPr>
            <a:spLocks noGrp="1"/>
          </p:cNvSpPr>
          <p:nvPr>
            <p:ph idx="1"/>
          </p:nvPr>
        </p:nvSpPr>
        <p:spPr/>
        <p:txBody>
          <a:bodyPr>
            <a:normAutofit lnSpcReduction="10000"/>
          </a:bodyPr>
          <a:lstStyle/>
          <a:p>
            <a:pPr lvl="1">
              <a:defRPr/>
            </a:pPr>
            <a:r>
              <a:rPr lang="en-IE" dirty="0" smtClean="0"/>
              <a:t>Used when it is not possible to do a RCT</a:t>
            </a:r>
          </a:p>
          <a:p>
            <a:pPr lvl="1">
              <a:defRPr/>
            </a:pPr>
            <a:r>
              <a:rPr lang="en-IE" dirty="0" smtClean="0"/>
              <a:t>include all available patients in a given location and therefore can be generalised, but the scientific quality of the trial is often compromised</a:t>
            </a:r>
          </a:p>
          <a:p>
            <a:pPr lvl="1">
              <a:defRPr/>
            </a:pPr>
            <a:r>
              <a:rPr lang="en-IE" dirty="0" smtClean="0"/>
              <a:t>tries to counteract the fact that trial patients often differ from average patients (e.g. detained patients cannot ethically be included), and co-morbidity (e.g. drug misuse) is common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 </a:t>
            </a:r>
            <a:endParaRPr lang="en-IE" dirty="0"/>
          </a:p>
        </p:txBody>
      </p:sp>
      <p:sp>
        <p:nvSpPr>
          <p:cNvPr id="3" name="Content Placeholder 2"/>
          <p:cNvSpPr>
            <a:spLocks noGrp="1"/>
          </p:cNvSpPr>
          <p:nvPr>
            <p:ph idx="1"/>
          </p:nvPr>
        </p:nvSpPr>
        <p:spPr/>
        <p:txBody>
          <a:bodyPr/>
          <a:lstStyle/>
          <a:p>
            <a:r>
              <a:rPr lang="en-US" dirty="0" smtClean="0"/>
              <a:t>A bias is a systematic error that can distort the outcome of a study in one direction </a:t>
            </a:r>
          </a:p>
          <a:p>
            <a:r>
              <a:rPr lang="en-US" dirty="0" smtClean="0"/>
              <a:t>A random error due to a faulty measurement will affect both groups – it does not systematically distort the outcome in one direction</a:t>
            </a:r>
            <a:endParaRPr lang="en-IE"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bias</a:t>
            </a:r>
            <a:endParaRPr lang="en-IE" dirty="0"/>
          </a:p>
        </p:txBody>
      </p:sp>
      <p:sp>
        <p:nvSpPr>
          <p:cNvPr id="3" name="Content Placeholder 2"/>
          <p:cNvSpPr>
            <a:spLocks noGrp="1"/>
          </p:cNvSpPr>
          <p:nvPr>
            <p:ph idx="1"/>
          </p:nvPr>
        </p:nvSpPr>
        <p:spPr/>
        <p:txBody>
          <a:bodyPr>
            <a:normAutofit fontScale="70000" lnSpcReduction="20000"/>
          </a:bodyPr>
          <a:lstStyle/>
          <a:p>
            <a:r>
              <a:rPr lang="en-US" dirty="0" smtClean="0"/>
              <a:t>Confounding bias</a:t>
            </a:r>
          </a:p>
          <a:p>
            <a:pPr lvl="1"/>
            <a:r>
              <a:rPr lang="en-US" dirty="0" smtClean="0"/>
              <a:t>A confounder is a third factor that is related to both the exposure and outcome independently but not on the causal pathway</a:t>
            </a:r>
          </a:p>
          <a:p>
            <a:r>
              <a:rPr lang="en-US" dirty="0" smtClean="0"/>
              <a:t>Information bias</a:t>
            </a:r>
          </a:p>
          <a:p>
            <a:pPr lvl="1"/>
            <a:r>
              <a:rPr lang="en-US" dirty="0" smtClean="0"/>
              <a:t>Recall bias</a:t>
            </a:r>
          </a:p>
          <a:p>
            <a:pPr lvl="1"/>
            <a:r>
              <a:rPr lang="en-US" dirty="0" smtClean="0"/>
              <a:t>Observer/interviewer bias: Hawthorne effect </a:t>
            </a:r>
            <a:r>
              <a:rPr lang="en-IE" dirty="0" smtClean="0"/>
              <a:t>researchers alter the situation by their presence</a:t>
            </a:r>
            <a:endParaRPr lang="en-US" dirty="0" smtClean="0"/>
          </a:p>
          <a:p>
            <a:pPr lvl="1"/>
            <a:r>
              <a:rPr lang="en-US" dirty="0" smtClean="0"/>
              <a:t>Desirability bias</a:t>
            </a:r>
          </a:p>
          <a:p>
            <a:pPr lvl="2"/>
            <a:r>
              <a:rPr lang="en-US" dirty="0" smtClean="0"/>
              <a:t>observed responders </a:t>
            </a:r>
            <a:r>
              <a:rPr lang="en-US" dirty="0" err="1" smtClean="0"/>
              <a:t>minimise</a:t>
            </a:r>
            <a:r>
              <a:rPr lang="en-US" dirty="0" smtClean="0"/>
              <a:t> perceived deviation from the norm</a:t>
            </a:r>
          </a:p>
          <a:p>
            <a:r>
              <a:rPr lang="en-US" dirty="0" smtClean="0"/>
              <a:t>Selection bias</a:t>
            </a:r>
          </a:p>
          <a:p>
            <a:pPr lvl="1"/>
            <a:r>
              <a:rPr lang="en-US" dirty="0" err="1" smtClean="0"/>
              <a:t>Berksonian</a:t>
            </a:r>
            <a:r>
              <a:rPr lang="en-US" dirty="0" smtClean="0"/>
              <a:t> bias  - when hospital in patients are used as cases only severe end of the disease spectrum are seen so non-representative</a:t>
            </a:r>
          </a:p>
          <a:p>
            <a:pPr lvl="1"/>
            <a:endParaRPr lang="en-US" dirty="0" smtClean="0"/>
          </a:p>
          <a:p>
            <a:endParaRPr lang="en-US" dirty="0" smtClean="0"/>
          </a:p>
          <a:p>
            <a:endParaRPr lang="en-IE"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bias …</a:t>
            </a:r>
            <a:endParaRPr lang="en-IE" dirty="0"/>
          </a:p>
        </p:txBody>
      </p:sp>
      <p:sp>
        <p:nvSpPr>
          <p:cNvPr id="3" name="Content Placeholder 2"/>
          <p:cNvSpPr>
            <a:spLocks noGrp="1"/>
          </p:cNvSpPr>
          <p:nvPr>
            <p:ph idx="1"/>
          </p:nvPr>
        </p:nvSpPr>
        <p:spPr/>
        <p:txBody>
          <a:bodyPr>
            <a:normAutofit fontScale="92500" lnSpcReduction="20000"/>
          </a:bodyPr>
          <a:lstStyle/>
          <a:p>
            <a:pPr lvl="1"/>
            <a:r>
              <a:rPr lang="en-US" dirty="0" smtClean="0"/>
              <a:t>Referral bias</a:t>
            </a:r>
          </a:p>
          <a:p>
            <a:pPr lvl="1"/>
            <a:r>
              <a:rPr lang="en-US" dirty="0" smtClean="0"/>
              <a:t>Diagnostic purity bias</a:t>
            </a:r>
          </a:p>
          <a:p>
            <a:pPr lvl="1"/>
            <a:r>
              <a:rPr lang="en-US" dirty="0" smtClean="0"/>
              <a:t>Membership bias – identification using members of patients </a:t>
            </a:r>
            <a:r>
              <a:rPr lang="en-US" dirty="0" err="1" smtClean="0"/>
              <a:t>organisations</a:t>
            </a:r>
            <a:endParaRPr lang="en-US" dirty="0" smtClean="0"/>
          </a:p>
          <a:p>
            <a:pPr lvl="1"/>
            <a:r>
              <a:rPr lang="en-US" dirty="0" smtClean="0"/>
              <a:t>Non-response bias</a:t>
            </a:r>
          </a:p>
          <a:p>
            <a:pPr lvl="1"/>
            <a:r>
              <a:rPr lang="en-US" dirty="0" smtClean="0"/>
              <a:t>Lead time bias – if two diagnostic tests are compared and one picks up the disease earlier than the other</a:t>
            </a:r>
          </a:p>
          <a:p>
            <a:pPr lvl="1"/>
            <a:r>
              <a:rPr lang="en-US" dirty="0" err="1" smtClean="0"/>
              <a:t>Neyman</a:t>
            </a:r>
            <a:r>
              <a:rPr lang="en-US" dirty="0" smtClean="0"/>
              <a:t> bias (a.k.a. incidence-prevalence bias) occurs while collecting data about acute illnesses where death occurs before one is brought to hospital</a:t>
            </a:r>
          </a:p>
          <a:p>
            <a:pPr lvl="1"/>
            <a:endParaRPr lang="en-IE"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Secondary Research</a:t>
            </a:r>
            <a:endParaRPr lang="en-IE" dirty="0"/>
          </a:p>
        </p:txBody>
      </p:sp>
      <p:sp>
        <p:nvSpPr>
          <p:cNvPr id="3" name="Content Placeholder 2"/>
          <p:cNvSpPr>
            <a:spLocks noGrp="1"/>
          </p:cNvSpPr>
          <p:nvPr>
            <p:ph idx="1"/>
          </p:nvPr>
        </p:nvSpPr>
        <p:spPr/>
        <p:txBody>
          <a:bodyPr/>
          <a:lstStyle/>
          <a:p>
            <a:pPr lvl="1"/>
            <a:r>
              <a:rPr lang="en-IE" dirty="0" smtClean="0"/>
              <a:t>Tend to summarise / integrate results from different studies</a:t>
            </a:r>
          </a:p>
          <a:p>
            <a:pPr lvl="1"/>
            <a:r>
              <a:rPr lang="en-IE" dirty="0" smtClean="0"/>
              <a:t>Provide the most reliable evidence for an intervention</a:t>
            </a:r>
          </a:p>
          <a:p>
            <a:pPr lvl="1"/>
            <a:r>
              <a:rPr lang="en-IE" dirty="0" smtClean="0"/>
              <a:t>Example: Systematic reviews &amp; </a:t>
            </a:r>
            <a:r>
              <a:rPr lang="en-IE" dirty="0" err="1" smtClean="0"/>
              <a:t>metanalysis</a:t>
            </a:r>
            <a:r>
              <a:rPr lang="en-IE" dirty="0" smtClean="0"/>
              <a:t>.</a:t>
            </a:r>
          </a:p>
          <a:p>
            <a:endParaRPr lang="en-IE"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Systematic review and </a:t>
            </a:r>
            <a:r>
              <a:rPr lang="en-US" dirty="0" err="1" smtClean="0"/>
              <a:t>metanalysis</a:t>
            </a:r>
            <a:endParaRPr lang="en-IE" dirty="0"/>
          </a:p>
        </p:txBody>
      </p:sp>
      <p:sp>
        <p:nvSpPr>
          <p:cNvPr id="3" name="Content Placeholder 2"/>
          <p:cNvSpPr>
            <a:spLocks noGrp="1"/>
          </p:cNvSpPr>
          <p:nvPr>
            <p:ph idx="1"/>
          </p:nvPr>
        </p:nvSpPr>
        <p:spPr/>
        <p:txBody>
          <a:bodyPr>
            <a:normAutofit fontScale="92500" lnSpcReduction="20000"/>
          </a:bodyPr>
          <a:lstStyle/>
          <a:p>
            <a:r>
              <a:rPr lang="en-US" dirty="0" smtClean="0"/>
              <a:t>SR is a summary of the medical literature that uses explicit methods to perform a comprehensive literature search and critical appraisal of individual studies and that uses appropriate statistical techniques (meta-analysis) to combine these valid studies</a:t>
            </a:r>
          </a:p>
          <a:p>
            <a:r>
              <a:rPr lang="en-US" dirty="0" smtClean="0"/>
              <a:t>Utility</a:t>
            </a:r>
          </a:p>
          <a:p>
            <a:pPr lvl="1"/>
            <a:r>
              <a:rPr lang="en-US" dirty="0" smtClean="0"/>
              <a:t>Best evidence base – for treatment, diagnosis, </a:t>
            </a:r>
            <a:r>
              <a:rPr lang="en-US" dirty="0" err="1" smtClean="0"/>
              <a:t>aetiology</a:t>
            </a:r>
            <a:r>
              <a:rPr lang="en-US" dirty="0" smtClean="0"/>
              <a:t> and prognosis</a:t>
            </a:r>
          </a:p>
          <a:p>
            <a:r>
              <a:rPr lang="en-US" dirty="0" smtClean="0"/>
              <a:t>Problems</a:t>
            </a:r>
          </a:p>
          <a:p>
            <a:pPr lvl="1"/>
            <a:r>
              <a:rPr lang="en-US" dirty="0" smtClean="0"/>
              <a:t>Depends on the quality of the available studies</a:t>
            </a:r>
            <a:endParaRPr lang="en-I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defRPr/>
            </a:pPr>
            <a:r>
              <a:rPr lang="en-US" dirty="0" smtClean="0"/>
              <a:t>Research vs. fact finding </a:t>
            </a:r>
          </a:p>
        </p:txBody>
      </p:sp>
      <p:sp>
        <p:nvSpPr>
          <p:cNvPr id="7171" name="Rectangle 3"/>
          <p:cNvSpPr>
            <a:spLocks noGrp="1" noChangeArrowheads="1"/>
          </p:cNvSpPr>
          <p:nvPr>
            <p:ph type="body" idx="1"/>
          </p:nvPr>
        </p:nvSpPr>
        <p:spPr/>
        <p:txBody>
          <a:bodyPr/>
          <a:lstStyle/>
          <a:p>
            <a:pPr eaLnBrk="1" hangingPunct="1"/>
            <a:r>
              <a:rPr lang="en-US" dirty="0" smtClean="0"/>
              <a:t>Fact finding</a:t>
            </a:r>
          </a:p>
          <a:p>
            <a:pPr eaLnBrk="1" hangingPunct="1"/>
            <a:r>
              <a:rPr lang="en-US" dirty="0" smtClean="0"/>
              <a:t>Fact transcribing</a:t>
            </a:r>
          </a:p>
          <a:p>
            <a:pPr lvl="1" eaLnBrk="1" hangingPunct="1"/>
            <a:r>
              <a:rPr lang="en-US" dirty="0" smtClean="0"/>
              <a:t>These are components of a total process of which the ultimate aim is to reveal new insights and comprehend their meaning in a larger context</a:t>
            </a:r>
          </a:p>
          <a:p>
            <a:pPr lvl="1" eaLnBrk="1" hangingPunct="1">
              <a:buNone/>
            </a:pPr>
            <a:endParaRPr lang="en-US"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3600" b="1" dirty="0" smtClean="0"/>
              <a:t>Summary of study designs and their utility</a:t>
            </a:r>
            <a:endParaRPr lang="en-IE" sz="3600" dirty="0"/>
          </a:p>
        </p:txBody>
      </p:sp>
      <p:graphicFrame>
        <p:nvGraphicFramePr>
          <p:cNvPr id="3" name="Table 2"/>
          <p:cNvGraphicFramePr>
            <a:graphicFrameLocks noGrp="1"/>
          </p:cNvGraphicFramePr>
          <p:nvPr/>
        </p:nvGraphicFramePr>
        <p:xfrm>
          <a:off x="142844" y="1285861"/>
          <a:ext cx="8858312" cy="5048629"/>
        </p:xfrm>
        <a:graphic>
          <a:graphicData uri="http://schemas.openxmlformats.org/drawingml/2006/table">
            <a:tbl>
              <a:tblPr/>
              <a:tblGrid>
                <a:gridCol w="2357430"/>
                <a:gridCol w="2357463"/>
                <a:gridCol w="4143419"/>
              </a:tblGrid>
              <a:tr h="321013">
                <a:tc>
                  <a:txBody>
                    <a:bodyPr/>
                    <a:lstStyle/>
                    <a:p>
                      <a:pPr>
                        <a:lnSpc>
                          <a:spcPct val="115000"/>
                        </a:lnSpc>
                        <a:spcAft>
                          <a:spcPts val="0"/>
                        </a:spcAft>
                      </a:pPr>
                      <a:r>
                        <a:rPr lang="en-IE" sz="1600" b="1" dirty="0">
                          <a:latin typeface="PalatinoLinotype,Bold"/>
                          <a:ea typeface="Calibri"/>
                          <a:cs typeface="PalatinoLinotype,Bold"/>
                        </a:rPr>
                        <a:t>Study Design</a:t>
                      </a:r>
                      <a:endParaRPr lang="en-IE"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b="1">
                          <a:latin typeface="PalatinoLinotype,Bold"/>
                          <a:ea typeface="Calibri"/>
                          <a:cs typeface="PalatinoLinotype,Bold"/>
                        </a:rPr>
                        <a:t>Reason for study</a:t>
                      </a:r>
                      <a:endParaRPr lang="en-IE"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b="1">
                          <a:latin typeface="PalatinoLinotype,Bold"/>
                          <a:ea typeface="Calibri"/>
                          <a:cs typeface="PalatinoLinotype,Bold"/>
                        </a:rPr>
                        <a:t>Statistical tests</a:t>
                      </a:r>
                      <a:endParaRPr lang="en-IE"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7812">
                <a:tc>
                  <a:txBody>
                    <a:bodyPr/>
                    <a:lstStyle/>
                    <a:p>
                      <a:pPr>
                        <a:lnSpc>
                          <a:spcPct val="115000"/>
                        </a:lnSpc>
                        <a:spcAft>
                          <a:spcPts val="0"/>
                        </a:spcAft>
                      </a:pPr>
                      <a:r>
                        <a:rPr lang="en-IE" sz="1600" dirty="0">
                          <a:latin typeface="PalatinoLinotype"/>
                          <a:ea typeface="Calibri"/>
                          <a:cs typeface="PalatinoLinotype"/>
                        </a:rPr>
                        <a:t>Randomised</a:t>
                      </a:r>
                      <a:endParaRPr lang="en-IE" sz="1600" dirty="0">
                        <a:latin typeface="Calibri"/>
                        <a:ea typeface="Calibri"/>
                        <a:cs typeface="Times New Roman"/>
                      </a:endParaRPr>
                    </a:p>
                    <a:p>
                      <a:pPr>
                        <a:lnSpc>
                          <a:spcPct val="115000"/>
                        </a:lnSpc>
                        <a:spcAft>
                          <a:spcPts val="0"/>
                        </a:spcAft>
                      </a:pPr>
                      <a:r>
                        <a:rPr lang="en-IE" sz="1600" dirty="0">
                          <a:latin typeface="PalatinoLinotype"/>
                          <a:ea typeface="Calibri"/>
                          <a:cs typeface="PalatinoLinotype"/>
                        </a:rPr>
                        <a:t>controlled trial</a:t>
                      </a:r>
                      <a:endParaRPr lang="en-IE"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dirty="0">
                          <a:latin typeface="PalatinoLinotype"/>
                          <a:ea typeface="Calibri"/>
                          <a:cs typeface="PalatinoLinotype"/>
                        </a:rPr>
                        <a:t>Therapy /Harm</a:t>
                      </a:r>
                      <a:endParaRPr lang="en-IE"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dirty="0">
                          <a:latin typeface="PalatinoLinotype"/>
                          <a:ea typeface="Calibri"/>
                          <a:cs typeface="PalatinoLinotype"/>
                        </a:rPr>
                        <a:t>Control event rate, experimental event rate, absolute risk</a:t>
                      </a:r>
                      <a:endParaRPr lang="en-IE" sz="1600" dirty="0">
                        <a:latin typeface="Calibri"/>
                        <a:ea typeface="Calibri"/>
                        <a:cs typeface="Times New Roman"/>
                      </a:endParaRPr>
                    </a:p>
                    <a:p>
                      <a:pPr>
                        <a:lnSpc>
                          <a:spcPct val="115000"/>
                        </a:lnSpc>
                        <a:spcAft>
                          <a:spcPts val="0"/>
                        </a:spcAft>
                      </a:pPr>
                      <a:r>
                        <a:rPr lang="en-IE" sz="1600" dirty="0">
                          <a:latin typeface="PalatinoLinotype"/>
                          <a:ea typeface="Calibri"/>
                          <a:cs typeface="PalatinoLinotype"/>
                        </a:rPr>
                        <a:t>reduction, number needed to </a:t>
                      </a:r>
                      <a:r>
                        <a:rPr lang="en-IE" sz="1600" dirty="0" smtClean="0">
                          <a:latin typeface="PalatinoLinotype"/>
                          <a:ea typeface="Calibri"/>
                          <a:cs typeface="PalatinoLinotype"/>
                        </a:rPr>
                        <a:t>treat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037">
                <a:tc>
                  <a:txBody>
                    <a:bodyPr/>
                    <a:lstStyle/>
                    <a:p>
                      <a:pPr>
                        <a:lnSpc>
                          <a:spcPct val="115000"/>
                        </a:lnSpc>
                        <a:spcAft>
                          <a:spcPts val="0"/>
                        </a:spcAft>
                      </a:pPr>
                      <a:r>
                        <a:rPr lang="en-IE" sz="1600">
                          <a:latin typeface="PalatinoLinotype"/>
                          <a:ea typeface="Calibri"/>
                          <a:cs typeface="PalatinoLinotype"/>
                        </a:rPr>
                        <a:t>Cohort study</a:t>
                      </a:r>
                      <a:endParaRPr lang="en-IE"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a:latin typeface="PalatinoLinotype"/>
                          <a:ea typeface="Calibri"/>
                          <a:cs typeface="PalatinoLinotype"/>
                        </a:rPr>
                        <a:t>Prognosis</a:t>
                      </a:r>
                      <a:endParaRPr lang="en-IE" sz="1600">
                        <a:latin typeface="Calibri"/>
                        <a:ea typeface="Calibri"/>
                        <a:cs typeface="Times New Roman"/>
                      </a:endParaRPr>
                    </a:p>
                    <a:p>
                      <a:pPr>
                        <a:lnSpc>
                          <a:spcPct val="115000"/>
                        </a:lnSpc>
                        <a:spcAft>
                          <a:spcPts val="0"/>
                        </a:spcAft>
                      </a:pPr>
                      <a:r>
                        <a:rPr lang="en-IE" sz="1600">
                          <a:latin typeface="PalatinoLinotype"/>
                          <a:ea typeface="Calibri"/>
                          <a:cs typeface="PalatinoLinotype"/>
                        </a:rPr>
                        <a:t>Aetiology</a:t>
                      </a:r>
                      <a:endParaRPr lang="en-IE"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dirty="0">
                          <a:latin typeface="PalatinoLinotype"/>
                          <a:ea typeface="Calibri"/>
                          <a:cs typeface="PalatinoLinotype"/>
                        </a:rPr>
                        <a:t>Incidence, prevalence, relative risk, odds ratio,</a:t>
                      </a:r>
                      <a:endParaRPr lang="en-IE" sz="1600" dirty="0">
                        <a:latin typeface="Calibri"/>
                        <a:ea typeface="Calibri"/>
                        <a:cs typeface="Times New Roman"/>
                      </a:endParaRPr>
                    </a:p>
                    <a:p>
                      <a:pPr>
                        <a:lnSpc>
                          <a:spcPct val="115000"/>
                        </a:lnSpc>
                        <a:spcAft>
                          <a:spcPts val="0"/>
                        </a:spcAft>
                      </a:pPr>
                      <a:r>
                        <a:rPr lang="en-IE" sz="1600" dirty="0">
                          <a:latin typeface="PalatinoLinotype"/>
                          <a:ea typeface="Calibri"/>
                          <a:cs typeface="PalatinoLinotype"/>
                        </a:rPr>
                        <a:t>standardised mortality ratio</a:t>
                      </a:r>
                      <a:endParaRPr lang="en-IE"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2025">
                <a:tc>
                  <a:txBody>
                    <a:bodyPr/>
                    <a:lstStyle/>
                    <a:p>
                      <a:pPr>
                        <a:lnSpc>
                          <a:spcPct val="115000"/>
                        </a:lnSpc>
                        <a:spcAft>
                          <a:spcPts val="0"/>
                        </a:spcAft>
                      </a:pPr>
                      <a:r>
                        <a:rPr lang="en-IE" sz="1600">
                          <a:latin typeface="PalatinoLinotype"/>
                          <a:ea typeface="Calibri"/>
                          <a:cs typeface="PalatinoLinotype"/>
                        </a:rPr>
                        <a:t>Case–control study</a:t>
                      </a:r>
                      <a:endParaRPr lang="en-IE"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a:latin typeface="PalatinoLinotype"/>
                          <a:ea typeface="Calibri"/>
                          <a:cs typeface="PalatinoLinotype"/>
                        </a:rPr>
                        <a:t>Diagnosis</a:t>
                      </a:r>
                      <a:endParaRPr lang="en-IE" sz="1600">
                        <a:latin typeface="Calibri"/>
                        <a:ea typeface="Calibri"/>
                        <a:cs typeface="Times New Roman"/>
                      </a:endParaRPr>
                    </a:p>
                    <a:p>
                      <a:pPr>
                        <a:lnSpc>
                          <a:spcPct val="115000"/>
                        </a:lnSpc>
                        <a:spcAft>
                          <a:spcPts val="0"/>
                        </a:spcAft>
                      </a:pPr>
                      <a:r>
                        <a:rPr lang="en-IE" sz="1600">
                          <a:latin typeface="PalatinoLinotype"/>
                          <a:ea typeface="Calibri"/>
                          <a:cs typeface="PalatinoLinotype"/>
                        </a:rPr>
                        <a:t>Aetiology</a:t>
                      </a:r>
                      <a:endParaRPr lang="en-IE"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dirty="0">
                          <a:latin typeface="PalatinoLinotype"/>
                          <a:ea typeface="Calibri"/>
                          <a:cs typeface="PalatinoLinotype"/>
                        </a:rPr>
                        <a:t>Odds ratio</a:t>
                      </a:r>
                      <a:endParaRPr lang="en-IE"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1705">
                <a:tc>
                  <a:txBody>
                    <a:bodyPr/>
                    <a:lstStyle/>
                    <a:p>
                      <a:pPr>
                        <a:lnSpc>
                          <a:spcPct val="115000"/>
                        </a:lnSpc>
                        <a:spcAft>
                          <a:spcPts val="0"/>
                        </a:spcAft>
                      </a:pPr>
                      <a:r>
                        <a:rPr lang="en-IE" sz="1600">
                          <a:latin typeface="PalatinoLinotype"/>
                          <a:ea typeface="Calibri"/>
                          <a:cs typeface="PalatinoLinotype"/>
                        </a:rPr>
                        <a:t>Cross-sectional</a:t>
                      </a:r>
                      <a:endParaRPr lang="en-IE" sz="1600">
                        <a:latin typeface="Calibri"/>
                        <a:ea typeface="Calibri"/>
                        <a:cs typeface="Times New Roman"/>
                      </a:endParaRPr>
                    </a:p>
                    <a:p>
                      <a:pPr>
                        <a:lnSpc>
                          <a:spcPct val="115000"/>
                        </a:lnSpc>
                        <a:spcAft>
                          <a:spcPts val="0"/>
                        </a:spcAft>
                      </a:pPr>
                      <a:r>
                        <a:rPr lang="en-IE" sz="1600">
                          <a:latin typeface="PalatinoLinotype"/>
                          <a:ea typeface="Calibri"/>
                          <a:cs typeface="PalatinoLinotype"/>
                        </a:rPr>
                        <a:t>survey</a:t>
                      </a:r>
                      <a:endParaRPr lang="en-IE"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a:latin typeface="PalatinoLinotype"/>
                          <a:ea typeface="Calibri"/>
                          <a:cs typeface="PalatinoLinotype"/>
                        </a:rPr>
                        <a:t>Diagnosis</a:t>
                      </a:r>
                      <a:endParaRPr lang="en-IE"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dirty="0">
                          <a:latin typeface="PalatinoLinotype"/>
                          <a:ea typeface="Calibri"/>
                          <a:cs typeface="PalatinoLinotype"/>
                        </a:rPr>
                        <a:t>Sensitivity, specificity, positive predictive value, </a:t>
                      </a:r>
                      <a:r>
                        <a:rPr lang="en-IE" sz="1600" dirty="0" smtClean="0">
                          <a:latin typeface="PalatinoLinotype"/>
                          <a:ea typeface="Calibri"/>
                          <a:cs typeface="PalatinoLinotype"/>
                        </a:rPr>
                        <a:t>negative predictive </a:t>
                      </a:r>
                      <a:r>
                        <a:rPr lang="en-IE" sz="1600" dirty="0">
                          <a:latin typeface="PalatinoLinotype"/>
                          <a:ea typeface="Calibri"/>
                          <a:cs typeface="PalatinoLinotype"/>
                        </a:rPr>
                        <a:t>value, likelihood ratio</a:t>
                      </a:r>
                      <a:endParaRPr lang="en-IE"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037">
                <a:tc>
                  <a:txBody>
                    <a:bodyPr/>
                    <a:lstStyle/>
                    <a:p>
                      <a:pPr>
                        <a:lnSpc>
                          <a:spcPct val="115000"/>
                        </a:lnSpc>
                        <a:spcAft>
                          <a:spcPts val="0"/>
                        </a:spcAft>
                      </a:pPr>
                      <a:r>
                        <a:rPr lang="en-IE" sz="1600">
                          <a:latin typeface="PalatinoLinotype"/>
                          <a:ea typeface="Calibri"/>
                          <a:cs typeface="PalatinoLinotype"/>
                        </a:rPr>
                        <a:t>Systematic review</a:t>
                      </a:r>
                      <a:endParaRPr lang="en-IE"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a:latin typeface="PalatinoLinotype"/>
                          <a:ea typeface="Calibri"/>
                          <a:cs typeface="PalatinoLinotype"/>
                        </a:rPr>
                        <a:t>Therapy</a:t>
                      </a:r>
                      <a:endParaRPr lang="en-IE" sz="1600">
                        <a:latin typeface="Calibri"/>
                        <a:ea typeface="Calibri"/>
                        <a:cs typeface="Times New Roman"/>
                      </a:endParaRPr>
                    </a:p>
                    <a:p>
                      <a:pPr>
                        <a:lnSpc>
                          <a:spcPct val="115000"/>
                        </a:lnSpc>
                        <a:spcAft>
                          <a:spcPts val="0"/>
                        </a:spcAft>
                      </a:pPr>
                      <a:r>
                        <a:rPr lang="en-IE" sz="1600">
                          <a:latin typeface="PalatinoLinotype"/>
                          <a:ea typeface="Calibri"/>
                          <a:cs typeface="PalatinoLinotype"/>
                        </a:rPr>
                        <a:t>Diagnosis</a:t>
                      </a:r>
                      <a:endParaRPr lang="en-IE" sz="1600">
                        <a:latin typeface="Calibri"/>
                        <a:ea typeface="Calibri"/>
                        <a:cs typeface="Times New Roman"/>
                      </a:endParaRPr>
                    </a:p>
                    <a:p>
                      <a:pPr>
                        <a:lnSpc>
                          <a:spcPct val="115000"/>
                        </a:lnSpc>
                        <a:spcAft>
                          <a:spcPts val="0"/>
                        </a:spcAft>
                      </a:pPr>
                      <a:r>
                        <a:rPr lang="en-IE" sz="1600">
                          <a:latin typeface="PalatinoLinotype"/>
                          <a:ea typeface="Calibri"/>
                          <a:cs typeface="PalatinoLinotype"/>
                        </a:rPr>
                        <a:t>Prognosis</a:t>
                      </a:r>
                      <a:endParaRPr lang="en-IE"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dirty="0">
                          <a:latin typeface="PalatinoLinotype"/>
                          <a:ea typeface="Calibri"/>
                          <a:cs typeface="PalatinoLinotype"/>
                        </a:rPr>
                        <a:t>Meta-analysis, pooled-effect size (can be odds ratio, </a:t>
                      </a:r>
                      <a:r>
                        <a:rPr lang="en-IE" sz="1600" dirty="0" smtClean="0">
                          <a:latin typeface="PalatinoLinotype"/>
                          <a:ea typeface="Calibri"/>
                          <a:cs typeface="PalatinoLinotype"/>
                        </a:rPr>
                        <a:t>relative risk </a:t>
                      </a:r>
                      <a:r>
                        <a:rPr lang="en-IE" sz="1600" dirty="0">
                          <a:latin typeface="PalatinoLinotype"/>
                          <a:ea typeface="Calibri"/>
                          <a:cs typeface="PalatinoLinotype"/>
                        </a:rPr>
                        <a:t>or mean difference)</a:t>
                      </a:r>
                      <a:endParaRPr lang="en-IE"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Ethical aspects of research</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Scientific objectivity</a:t>
            </a:r>
          </a:p>
        </p:txBody>
      </p:sp>
      <p:sp>
        <p:nvSpPr>
          <p:cNvPr id="3075" name="Rectangle 3"/>
          <p:cNvSpPr>
            <a:spLocks noGrp="1" noChangeArrowheads="1"/>
          </p:cNvSpPr>
          <p:nvPr>
            <p:ph type="body" idx="1"/>
          </p:nvPr>
        </p:nvSpPr>
        <p:spPr/>
        <p:txBody>
          <a:bodyPr/>
          <a:lstStyle/>
          <a:p>
            <a:r>
              <a:rPr lang="en-US" dirty="0" smtClean="0"/>
              <a:t>Accurate reporting</a:t>
            </a:r>
          </a:p>
          <a:p>
            <a:r>
              <a:rPr lang="en-US" dirty="0" smtClean="0"/>
              <a:t>Declare any conflict of interest </a:t>
            </a:r>
          </a:p>
          <a:p>
            <a:r>
              <a:rPr lang="en-US" dirty="0" smtClean="0"/>
              <a:t>Direct benefits or rewards to the researcher should be declared</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r>
              <a:rPr lang="en-US" sz="4000" dirty="0"/>
              <a:t>Limitations of the </a:t>
            </a:r>
            <a:r>
              <a:rPr lang="en-US" sz="4000" dirty="0" smtClean="0"/>
              <a:t>researchers </a:t>
            </a:r>
            <a:endParaRPr lang="en-US" sz="4000" dirty="0"/>
          </a:p>
        </p:txBody>
      </p:sp>
      <p:sp>
        <p:nvSpPr>
          <p:cNvPr id="4099" name="Rectangle 3"/>
          <p:cNvSpPr>
            <a:spLocks noGrp="1" noChangeArrowheads="1"/>
          </p:cNvSpPr>
          <p:nvPr>
            <p:ph type="body" idx="1"/>
          </p:nvPr>
        </p:nvSpPr>
        <p:spPr/>
        <p:txBody>
          <a:bodyPr/>
          <a:lstStyle/>
          <a:p>
            <a:r>
              <a:rPr lang="en-US" dirty="0" smtClean="0"/>
              <a:t>Qualifications</a:t>
            </a:r>
          </a:p>
          <a:p>
            <a:r>
              <a:rPr lang="en-US" dirty="0" smtClean="0"/>
              <a:t>Competence </a:t>
            </a:r>
          </a:p>
          <a:p>
            <a:r>
              <a:rPr lang="en-US" dirty="0" smtClean="0"/>
              <a:t>Experience </a:t>
            </a:r>
          </a:p>
          <a:p>
            <a:r>
              <a:rPr lang="en-US" dirty="0" smtClean="0"/>
              <a:t>Affiliations </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a:t>Ethical aspects</a:t>
            </a:r>
          </a:p>
        </p:txBody>
      </p:sp>
      <p:sp>
        <p:nvSpPr>
          <p:cNvPr id="5123" name="Rectangle 3"/>
          <p:cNvSpPr>
            <a:spLocks noGrp="1" noChangeArrowheads="1"/>
          </p:cNvSpPr>
          <p:nvPr>
            <p:ph type="body" idx="1"/>
          </p:nvPr>
        </p:nvSpPr>
        <p:spPr/>
        <p:txBody>
          <a:bodyPr/>
          <a:lstStyle/>
          <a:p>
            <a:pPr>
              <a:lnSpc>
                <a:spcPct val="90000"/>
              </a:lnSpc>
            </a:pPr>
            <a:r>
              <a:rPr lang="en-US" dirty="0"/>
              <a:t>Right of </a:t>
            </a:r>
            <a:r>
              <a:rPr lang="en-US" dirty="0" smtClean="0"/>
              <a:t>privacy </a:t>
            </a:r>
            <a:endParaRPr lang="en-US" dirty="0"/>
          </a:p>
          <a:p>
            <a:pPr>
              <a:lnSpc>
                <a:spcPct val="90000"/>
              </a:lnSpc>
            </a:pPr>
            <a:r>
              <a:rPr lang="en-US" dirty="0"/>
              <a:t>Dignity of treatment for the subjects</a:t>
            </a:r>
          </a:p>
          <a:p>
            <a:pPr>
              <a:lnSpc>
                <a:spcPct val="90000"/>
              </a:lnSpc>
            </a:pPr>
            <a:r>
              <a:rPr lang="en-US" dirty="0"/>
              <a:t>Avoid causing personal harm to subjects used in the research</a:t>
            </a:r>
          </a:p>
          <a:p>
            <a:pPr>
              <a:lnSpc>
                <a:spcPct val="90000"/>
              </a:lnSpc>
            </a:pPr>
            <a:r>
              <a:rPr lang="en-US" dirty="0"/>
              <a:t>Confidential information given by the subjects must be held in strict confidentiality</a:t>
            </a:r>
          </a:p>
          <a:p>
            <a:pPr>
              <a:lnSpc>
                <a:spcPct val="90000"/>
              </a:lnSpc>
            </a:pPr>
            <a:r>
              <a:rPr lang="en-US" dirty="0"/>
              <a:t>Presentation of research findings honestly without distortion</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t>Ethical </a:t>
            </a:r>
            <a:r>
              <a:rPr lang="en-US" dirty="0" smtClean="0"/>
              <a:t>aspects …</a:t>
            </a:r>
            <a:endParaRPr lang="en-US" dirty="0"/>
          </a:p>
        </p:txBody>
      </p:sp>
      <p:sp>
        <p:nvSpPr>
          <p:cNvPr id="6147" name="Rectangle 3"/>
          <p:cNvSpPr>
            <a:spLocks noGrp="1" noChangeArrowheads="1"/>
          </p:cNvSpPr>
          <p:nvPr>
            <p:ph type="body" idx="1"/>
          </p:nvPr>
        </p:nvSpPr>
        <p:spPr/>
        <p:txBody>
          <a:bodyPr/>
          <a:lstStyle/>
          <a:p>
            <a:r>
              <a:rPr lang="en-US" dirty="0"/>
              <a:t>Information must not be obtained other than for research purposes</a:t>
            </a:r>
          </a:p>
          <a:p>
            <a:r>
              <a:rPr lang="en-US" dirty="0"/>
              <a:t>Acknowledgement of all assistance, collaboration </a:t>
            </a:r>
            <a:r>
              <a:rPr lang="en-US" dirty="0" smtClean="0"/>
              <a:t>etc</a:t>
            </a:r>
            <a:r>
              <a:rPr lang="en-US" dirty="0"/>
              <a:t>.</a:t>
            </a:r>
          </a:p>
          <a:p>
            <a:r>
              <a:rPr lang="en-GB" dirty="0" smtClean="0"/>
              <a:t>The researcher must not accept any favours, grants or other means of assistance which would violate any of the ethical principals</a:t>
            </a:r>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smtClean="0"/>
              <a:t>Checklist for ethical review</a:t>
            </a:r>
            <a:endParaRPr lang="en-US" dirty="0"/>
          </a:p>
        </p:txBody>
      </p:sp>
      <p:sp>
        <p:nvSpPr>
          <p:cNvPr id="8195" name="Rectangle 3"/>
          <p:cNvSpPr>
            <a:spLocks noGrp="1" noChangeArrowheads="1"/>
          </p:cNvSpPr>
          <p:nvPr>
            <p:ph type="body" idx="1"/>
          </p:nvPr>
        </p:nvSpPr>
        <p:spPr/>
        <p:txBody>
          <a:bodyPr/>
          <a:lstStyle/>
          <a:p>
            <a:r>
              <a:rPr lang="en-US" sz="2800" dirty="0"/>
              <a:t>Design and conduct of the study</a:t>
            </a:r>
          </a:p>
          <a:p>
            <a:r>
              <a:rPr lang="en-US" sz="2800" dirty="0"/>
              <a:t>Is the research </a:t>
            </a:r>
            <a:r>
              <a:rPr lang="en-US" sz="2800" dirty="0" smtClean="0"/>
              <a:t>worthwhile?</a:t>
            </a:r>
            <a:endParaRPr lang="en-US" sz="2800" dirty="0"/>
          </a:p>
          <a:p>
            <a:r>
              <a:rPr lang="en-US" sz="2800" dirty="0"/>
              <a:t>Will it answer the questions the researcher has </a:t>
            </a:r>
            <a:r>
              <a:rPr lang="en-US" sz="2800" dirty="0" smtClean="0"/>
              <a:t>posed? </a:t>
            </a:r>
            <a:endParaRPr lang="en-US" sz="2800" dirty="0"/>
          </a:p>
          <a:p>
            <a:r>
              <a:rPr lang="en-US" sz="2800" dirty="0"/>
              <a:t>Has the research been carried out </a:t>
            </a:r>
            <a:r>
              <a:rPr lang="en-US" sz="2800" dirty="0" smtClean="0"/>
              <a:t>before?</a:t>
            </a:r>
            <a:endParaRPr lang="en-US" sz="2800" dirty="0"/>
          </a:p>
          <a:p>
            <a:r>
              <a:rPr lang="en-US" sz="2800" dirty="0"/>
              <a:t>Is the research optimally </a:t>
            </a:r>
            <a:r>
              <a:rPr lang="en-US" sz="2800" dirty="0" smtClean="0"/>
              <a:t>designed?</a:t>
            </a:r>
            <a:endParaRPr lang="en-US" sz="2800" dirty="0"/>
          </a:p>
          <a:p>
            <a:r>
              <a:rPr lang="en-US" sz="2800" dirty="0"/>
              <a:t>Have the methods of analysis been </a:t>
            </a:r>
            <a:r>
              <a:rPr lang="en-US" sz="2800" dirty="0" smtClean="0"/>
              <a:t>identified?</a:t>
            </a:r>
            <a:endParaRPr lang="en-US" sz="2800" dirty="0"/>
          </a:p>
          <a:p>
            <a:r>
              <a:rPr lang="en-US" sz="2800" dirty="0"/>
              <a:t>Will suitable control conditions/groups be </a:t>
            </a:r>
            <a:r>
              <a:rPr lang="en-US" sz="2800" dirty="0" smtClean="0"/>
              <a:t>used?</a:t>
            </a:r>
            <a:endParaRPr lang="en-US" sz="28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Checklist for ethical </a:t>
            </a:r>
            <a:r>
              <a:rPr lang="en-US" dirty="0" smtClean="0"/>
              <a:t>review …</a:t>
            </a:r>
            <a:endParaRPr lang="en-US" dirty="0"/>
          </a:p>
        </p:txBody>
      </p:sp>
      <p:sp>
        <p:nvSpPr>
          <p:cNvPr id="9219" name="Rectangle 3"/>
          <p:cNvSpPr>
            <a:spLocks noGrp="1" noChangeArrowheads="1"/>
          </p:cNvSpPr>
          <p:nvPr>
            <p:ph type="body" idx="1"/>
          </p:nvPr>
        </p:nvSpPr>
        <p:spPr/>
        <p:txBody>
          <a:bodyPr/>
          <a:lstStyle/>
          <a:p>
            <a:pPr>
              <a:lnSpc>
                <a:spcPct val="90000"/>
              </a:lnSpc>
            </a:pPr>
            <a:r>
              <a:rPr lang="en-US" dirty="0"/>
              <a:t>Is there real doubt as to the effectiveness of the treatments being </a:t>
            </a:r>
            <a:r>
              <a:rPr lang="en-US" dirty="0" smtClean="0"/>
              <a:t>compared?</a:t>
            </a:r>
            <a:endParaRPr lang="en-US" dirty="0"/>
          </a:p>
          <a:p>
            <a:pPr>
              <a:lnSpc>
                <a:spcPct val="90000"/>
              </a:lnSpc>
            </a:pPr>
            <a:r>
              <a:rPr lang="en-US" dirty="0"/>
              <a:t>Recruitment of subjects</a:t>
            </a:r>
          </a:p>
          <a:p>
            <a:pPr>
              <a:lnSpc>
                <a:spcPct val="90000"/>
              </a:lnSpc>
            </a:pPr>
            <a:r>
              <a:rPr lang="en-US" dirty="0"/>
              <a:t>Care and protection of the subjects</a:t>
            </a:r>
          </a:p>
          <a:p>
            <a:pPr>
              <a:lnSpc>
                <a:spcPct val="90000"/>
              </a:lnSpc>
            </a:pPr>
            <a:r>
              <a:rPr lang="en-US" dirty="0"/>
              <a:t>Dignity of the subjects</a:t>
            </a:r>
          </a:p>
          <a:p>
            <a:pPr>
              <a:lnSpc>
                <a:spcPct val="90000"/>
              </a:lnSpc>
            </a:pPr>
            <a:r>
              <a:rPr lang="en-US" dirty="0"/>
              <a:t>Consent </a:t>
            </a:r>
          </a:p>
          <a:p>
            <a:pPr>
              <a:lnSpc>
                <a:spcPct val="90000"/>
              </a:lnSpc>
            </a:pPr>
            <a:r>
              <a:rPr lang="en-US" dirty="0"/>
              <a:t>Community considerations</a:t>
            </a:r>
          </a:p>
          <a:p>
            <a:pPr>
              <a:lnSpc>
                <a:spcPct val="90000"/>
              </a:lnSpc>
            </a:pPr>
            <a:r>
              <a:rPr lang="en-US" dirty="0"/>
              <a:t>Suitability of the researchers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t>Dignity of the subjects</a:t>
            </a:r>
          </a:p>
        </p:txBody>
      </p:sp>
      <p:sp>
        <p:nvSpPr>
          <p:cNvPr id="10243" name="Rectangle 3"/>
          <p:cNvSpPr>
            <a:spLocks noGrp="1" noChangeArrowheads="1"/>
          </p:cNvSpPr>
          <p:nvPr>
            <p:ph type="body" idx="1"/>
          </p:nvPr>
        </p:nvSpPr>
        <p:spPr/>
        <p:txBody>
          <a:bodyPr/>
          <a:lstStyle/>
          <a:p>
            <a:r>
              <a:rPr lang="en-US" dirty="0"/>
              <a:t>Confidentiality</a:t>
            </a:r>
          </a:p>
          <a:p>
            <a:r>
              <a:rPr lang="en-US" dirty="0" err="1"/>
              <a:t>Anonymization</a:t>
            </a:r>
            <a:endParaRPr lang="en-US" dirty="0"/>
          </a:p>
          <a:p>
            <a:r>
              <a:rPr lang="en-US" dirty="0"/>
              <a:t>Storage of data: </a:t>
            </a:r>
            <a:r>
              <a:rPr lang="en-US" dirty="0" smtClean="0"/>
              <a:t>how and for </a:t>
            </a:r>
            <a:r>
              <a:rPr lang="en-US" dirty="0"/>
              <a:t>what duration?</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Community consideration </a:t>
            </a:r>
          </a:p>
        </p:txBody>
      </p:sp>
      <p:sp>
        <p:nvSpPr>
          <p:cNvPr id="11267" name="Rectangle 3"/>
          <p:cNvSpPr>
            <a:spLocks noGrp="1" noChangeArrowheads="1"/>
          </p:cNvSpPr>
          <p:nvPr>
            <p:ph type="body" idx="1"/>
          </p:nvPr>
        </p:nvSpPr>
        <p:spPr/>
        <p:txBody>
          <a:bodyPr/>
          <a:lstStyle/>
          <a:p>
            <a:r>
              <a:rPr lang="en-US" dirty="0"/>
              <a:t>Impact on the community</a:t>
            </a:r>
          </a:p>
          <a:p>
            <a:r>
              <a:rPr lang="en-US" dirty="0"/>
              <a:t>Consultations with the community on study design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defRPr/>
            </a:pPr>
            <a:r>
              <a:rPr lang="en-US" dirty="0" smtClean="0"/>
              <a:t>Characteristics of research</a:t>
            </a:r>
          </a:p>
        </p:txBody>
      </p:sp>
      <p:sp>
        <p:nvSpPr>
          <p:cNvPr id="8195" name="Rectangle 3"/>
          <p:cNvSpPr>
            <a:spLocks noGrp="1" noChangeArrowheads="1"/>
          </p:cNvSpPr>
          <p:nvPr>
            <p:ph type="body" idx="1"/>
          </p:nvPr>
        </p:nvSpPr>
        <p:spPr/>
        <p:txBody>
          <a:bodyPr>
            <a:normAutofit fontScale="92500"/>
          </a:bodyPr>
          <a:lstStyle/>
          <a:p>
            <a:pPr eaLnBrk="1" hangingPunct="1">
              <a:lnSpc>
                <a:spcPct val="90000"/>
              </a:lnSpc>
            </a:pPr>
            <a:r>
              <a:rPr lang="en-US" sz="2800" dirty="0" smtClean="0"/>
              <a:t>Begins with a problem in the form of a question</a:t>
            </a:r>
          </a:p>
          <a:p>
            <a:pPr eaLnBrk="1" hangingPunct="1">
              <a:lnSpc>
                <a:spcPct val="90000"/>
              </a:lnSpc>
            </a:pPr>
            <a:r>
              <a:rPr lang="en-US" sz="2800" dirty="0" smtClean="0"/>
              <a:t>Formulate a clear statement of the problem (and </a:t>
            </a:r>
            <a:r>
              <a:rPr lang="en-US" sz="2800" dirty="0" err="1" smtClean="0"/>
              <a:t>subproblems</a:t>
            </a:r>
            <a:r>
              <a:rPr lang="en-US" sz="2800" dirty="0" smtClean="0"/>
              <a:t>)</a:t>
            </a:r>
          </a:p>
          <a:p>
            <a:pPr eaLnBrk="1" hangingPunct="1"/>
            <a:r>
              <a:rPr lang="en-US" sz="2800" dirty="0" smtClean="0"/>
              <a:t>For each problem seek guidance and tentative solutions through an appropriate hypothesis</a:t>
            </a:r>
          </a:p>
          <a:p>
            <a:pPr eaLnBrk="1" hangingPunct="1"/>
            <a:r>
              <a:rPr lang="en-US" sz="2800" dirty="0" smtClean="0"/>
              <a:t>These hypotheses direct the researcher to the facts</a:t>
            </a:r>
          </a:p>
          <a:p>
            <a:pPr eaLnBrk="1" hangingPunct="1"/>
            <a:r>
              <a:rPr lang="en-US" sz="2800" dirty="0" smtClean="0"/>
              <a:t>Looks for facts directed by the hypotheses and guided by the problem</a:t>
            </a:r>
          </a:p>
          <a:p>
            <a:r>
              <a:rPr lang="en-US" sz="2800" dirty="0" smtClean="0"/>
              <a:t>Collect and </a:t>
            </a:r>
            <a:r>
              <a:rPr lang="en-US" sz="2800" dirty="0" err="1" smtClean="0"/>
              <a:t>organise</a:t>
            </a:r>
            <a:r>
              <a:rPr lang="en-US" sz="2800" dirty="0" smtClean="0"/>
              <a:t> the facts</a:t>
            </a:r>
          </a:p>
          <a:p>
            <a:pPr eaLnBrk="1" hangingPunct="1"/>
            <a:r>
              <a:rPr lang="en-US" sz="2800" dirty="0" smtClean="0"/>
              <a:t>Interpret the facts</a:t>
            </a:r>
          </a:p>
          <a:p>
            <a:pPr eaLnBrk="1" hangingPunct="1">
              <a:lnSpc>
                <a:spcPct val="90000"/>
              </a:lnSpc>
            </a:pPr>
            <a:endParaRPr lang="en-US" sz="2800"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Suitability of researchers</a:t>
            </a:r>
          </a:p>
        </p:txBody>
      </p:sp>
      <p:sp>
        <p:nvSpPr>
          <p:cNvPr id="12291" name="Rectangle 3"/>
          <p:cNvSpPr>
            <a:spLocks noGrp="1" noChangeArrowheads="1"/>
          </p:cNvSpPr>
          <p:nvPr>
            <p:ph type="body" idx="1"/>
          </p:nvPr>
        </p:nvSpPr>
        <p:spPr/>
        <p:txBody>
          <a:bodyPr/>
          <a:lstStyle/>
          <a:p>
            <a:r>
              <a:rPr lang="en-US" dirty="0"/>
              <a:t>Qualifications</a:t>
            </a:r>
          </a:p>
          <a:p>
            <a:r>
              <a:rPr lang="en-US" dirty="0"/>
              <a:t>Conflict of interest</a:t>
            </a:r>
          </a:p>
          <a:p>
            <a:r>
              <a:rPr lang="en-US" dirty="0"/>
              <a:t>Payment to researchers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US" sz="4800" dirty="0"/>
              <a:t>Research planning</a:t>
            </a:r>
          </a:p>
        </p:txBody>
      </p:sp>
      <p:sp>
        <p:nvSpPr>
          <p:cNvPr id="7171" name="Rectangle 3"/>
          <p:cNvSpPr>
            <a:spLocks noGrp="1" noChangeArrowheads="1"/>
          </p:cNvSpPr>
          <p:nvPr>
            <p:ph type="body" idx="1"/>
          </p:nvPr>
        </p:nvSpPr>
        <p:spPr/>
        <p:txBody>
          <a:bodyPr>
            <a:normAutofit/>
          </a:bodyPr>
          <a:lstStyle/>
          <a:p>
            <a:pPr lvl="1"/>
            <a:r>
              <a:rPr lang="en-US" sz="4800" dirty="0"/>
              <a:t>Research should be </a:t>
            </a:r>
          </a:p>
          <a:p>
            <a:pPr lvl="2"/>
            <a:r>
              <a:rPr lang="en-US" sz="4400" dirty="0"/>
              <a:t>Practical</a:t>
            </a:r>
          </a:p>
          <a:p>
            <a:pPr lvl="2"/>
            <a:r>
              <a:rPr lang="en-US" sz="4400" dirty="0"/>
              <a:t>Realistically planned </a:t>
            </a:r>
          </a:p>
          <a:p>
            <a:pPr lvl="2"/>
            <a:r>
              <a:rPr lang="en-US" sz="4400" dirty="0"/>
              <a:t>Have a feasible design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en-US" sz="4800" dirty="0" smtClean="0"/>
              <a:t>Criteria </a:t>
            </a:r>
            <a:r>
              <a:rPr lang="en-US" sz="4800" dirty="0"/>
              <a:t>for a research project</a:t>
            </a:r>
          </a:p>
        </p:txBody>
      </p:sp>
      <p:sp>
        <p:nvSpPr>
          <p:cNvPr id="5123" name="Rectangle 3"/>
          <p:cNvSpPr>
            <a:spLocks noGrp="1" noChangeArrowheads="1"/>
          </p:cNvSpPr>
          <p:nvPr>
            <p:ph type="body" idx="1"/>
          </p:nvPr>
        </p:nvSpPr>
        <p:spPr/>
        <p:txBody>
          <a:bodyPr/>
          <a:lstStyle/>
          <a:p>
            <a:r>
              <a:rPr lang="en-US" sz="4400" dirty="0"/>
              <a:t>Universality</a:t>
            </a:r>
          </a:p>
          <a:p>
            <a:r>
              <a:rPr lang="en-US" sz="4400" dirty="0"/>
              <a:t>Replication</a:t>
            </a:r>
          </a:p>
          <a:p>
            <a:r>
              <a:rPr lang="en-US" sz="4400" dirty="0"/>
              <a:t>Control</a:t>
            </a:r>
          </a:p>
          <a:p>
            <a:r>
              <a:rPr lang="en-US" sz="4400" dirty="0"/>
              <a:t>Measurement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Universality </a:t>
            </a:r>
          </a:p>
        </p:txBody>
      </p:sp>
      <p:sp>
        <p:nvSpPr>
          <p:cNvPr id="8195" name="Rectangle 3"/>
          <p:cNvSpPr>
            <a:spLocks noGrp="1" noChangeArrowheads="1"/>
          </p:cNvSpPr>
          <p:nvPr>
            <p:ph type="body" idx="1"/>
          </p:nvPr>
        </p:nvSpPr>
        <p:spPr/>
        <p:txBody>
          <a:bodyPr/>
          <a:lstStyle/>
          <a:p>
            <a:r>
              <a:rPr lang="en-US"/>
              <a:t>The research project should be such that it could be carried out by any competent person other than the researcher himself</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Replication </a:t>
            </a:r>
          </a:p>
        </p:txBody>
      </p:sp>
      <p:sp>
        <p:nvSpPr>
          <p:cNvPr id="16387" name="Rectangle 3"/>
          <p:cNvSpPr>
            <a:spLocks noGrp="1" noChangeArrowheads="1"/>
          </p:cNvSpPr>
          <p:nvPr>
            <p:ph type="body" idx="1"/>
          </p:nvPr>
        </p:nvSpPr>
        <p:spPr/>
        <p:txBody>
          <a:bodyPr/>
          <a:lstStyle/>
          <a:p>
            <a:r>
              <a:rPr lang="en-US"/>
              <a:t>The research should be repeatable and the results should be comparable to those initially achieved or obtained</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Control </a:t>
            </a:r>
          </a:p>
        </p:txBody>
      </p:sp>
      <p:sp>
        <p:nvSpPr>
          <p:cNvPr id="17411" name="Rectangle 3"/>
          <p:cNvSpPr>
            <a:spLocks noGrp="1" noChangeArrowheads="1"/>
          </p:cNvSpPr>
          <p:nvPr>
            <p:ph type="body" idx="1"/>
          </p:nvPr>
        </p:nvSpPr>
        <p:spPr/>
        <p:txBody>
          <a:bodyPr/>
          <a:lstStyle/>
          <a:p>
            <a:r>
              <a:rPr lang="en-US"/>
              <a:t>By controlling, factors which may affect results are eliminated</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a:t>Measurement </a:t>
            </a:r>
          </a:p>
        </p:txBody>
      </p:sp>
      <p:sp>
        <p:nvSpPr>
          <p:cNvPr id="18435" name="Rectangle 3"/>
          <p:cNvSpPr>
            <a:spLocks noGrp="1" noChangeArrowheads="1"/>
          </p:cNvSpPr>
          <p:nvPr>
            <p:ph type="body" idx="1"/>
          </p:nvPr>
        </p:nvSpPr>
        <p:spPr/>
        <p:txBody>
          <a:bodyPr>
            <a:normAutofit lnSpcReduction="10000"/>
          </a:bodyPr>
          <a:lstStyle/>
          <a:p>
            <a:r>
              <a:rPr lang="en-US" dirty="0"/>
              <a:t>In social sciences, measurement relies on:</a:t>
            </a:r>
          </a:p>
          <a:p>
            <a:pPr lvl="1"/>
            <a:r>
              <a:rPr lang="en-US" dirty="0"/>
              <a:t>Comparative judgment (arranging factors in hierarchy of importance)</a:t>
            </a:r>
          </a:p>
          <a:p>
            <a:pPr lvl="1"/>
            <a:r>
              <a:rPr lang="en-US" dirty="0"/>
              <a:t>Scaling</a:t>
            </a:r>
          </a:p>
          <a:p>
            <a:pPr lvl="1"/>
            <a:r>
              <a:rPr lang="en-US" dirty="0"/>
              <a:t>Scoring (correct vs. incorrect responses)</a:t>
            </a:r>
          </a:p>
          <a:p>
            <a:pPr lvl="1"/>
            <a:r>
              <a:rPr lang="en-US" dirty="0"/>
              <a:t>Similar procedures</a:t>
            </a:r>
          </a:p>
          <a:p>
            <a:r>
              <a:rPr lang="en-US" dirty="0"/>
              <a:t>In the humanities and social sciences measurement can never be as precise and as accurate as in the physical sciences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IE" dirty="0" smtClean="0">
                <a:solidFill>
                  <a:schemeClr val="tx1"/>
                </a:solidFill>
                <a:latin typeface="+mn-lt"/>
                <a:ea typeface="+mn-ea"/>
                <a:cs typeface="+mn-cs"/>
              </a:rPr>
              <a:t>Sources of error</a:t>
            </a:r>
            <a:endParaRPr lang="en-IE" dirty="0"/>
          </a:p>
        </p:txBody>
      </p:sp>
      <p:sp>
        <p:nvSpPr>
          <p:cNvPr id="3" name="Content Placeholder 2"/>
          <p:cNvSpPr>
            <a:spLocks noGrp="1"/>
          </p:cNvSpPr>
          <p:nvPr>
            <p:ph idx="1"/>
          </p:nvPr>
        </p:nvSpPr>
        <p:spPr/>
        <p:txBody>
          <a:bodyPr>
            <a:normAutofit fontScale="92500" lnSpcReduction="10000"/>
          </a:bodyPr>
          <a:lstStyle/>
          <a:p>
            <a:pPr>
              <a:defRPr/>
            </a:pPr>
            <a:r>
              <a:rPr lang="en-IE" b="1" dirty="0" smtClean="0"/>
              <a:t>Response set  </a:t>
            </a:r>
          </a:p>
          <a:p>
            <a:pPr lvl="1">
              <a:defRPr/>
            </a:pPr>
            <a:r>
              <a:rPr lang="en-IE" dirty="0" smtClean="0">
                <a:ea typeface="+mn-ea"/>
              </a:rPr>
              <a:t>subject always tends either to agree or to disagree with questions; it measures defensiveness</a:t>
            </a:r>
          </a:p>
          <a:p>
            <a:pPr>
              <a:defRPr/>
            </a:pPr>
            <a:r>
              <a:rPr lang="en-IE" dirty="0" smtClean="0"/>
              <a:t> </a:t>
            </a:r>
            <a:r>
              <a:rPr lang="en-IE" b="1" dirty="0" smtClean="0"/>
              <a:t>Extreme responding </a:t>
            </a:r>
          </a:p>
          <a:p>
            <a:pPr lvl="1">
              <a:defRPr/>
            </a:pPr>
            <a:r>
              <a:rPr lang="en-IE" b="1" dirty="0" smtClean="0">
                <a:ea typeface="+mn-ea"/>
              </a:rPr>
              <a:t> </a:t>
            </a:r>
            <a:r>
              <a:rPr lang="en-IE" dirty="0" smtClean="0">
                <a:ea typeface="+mn-ea"/>
              </a:rPr>
              <a:t>the tendency always to agree or to disagree with the questions being asked</a:t>
            </a:r>
          </a:p>
          <a:p>
            <a:pPr>
              <a:defRPr/>
            </a:pPr>
            <a:r>
              <a:rPr lang="en-IE" b="1" dirty="0" smtClean="0"/>
              <a:t>Bias towards centre</a:t>
            </a:r>
          </a:p>
          <a:p>
            <a:pPr lvl="1">
              <a:defRPr/>
            </a:pPr>
            <a:r>
              <a:rPr lang="en-IE" dirty="0" smtClean="0"/>
              <a:t>subject tends to chose the middle response and shun extremes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IE" dirty="0" smtClean="0">
                <a:solidFill>
                  <a:schemeClr val="tx1"/>
                </a:solidFill>
                <a:latin typeface="+mn-lt"/>
                <a:ea typeface="+mn-ea"/>
                <a:cs typeface="+mn-cs"/>
              </a:rPr>
              <a:t>Sources of error</a:t>
            </a:r>
            <a:endParaRPr lang="en-IE" dirty="0"/>
          </a:p>
        </p:txBody>
      </p:sp>
      <p:sp>
        <p:nvSpPr>
          <p:cNvPr id="3" name="Content Placeholder 2"/>
          <p:cNvSpPr>
            <a:spLocks noGrp="1"/>
          </p:cNvSpPr>
          <p:nvPr>
            <p:ph idx="1"/>
          </p:nvPr>
        </p:nvSpPr>
        <p:spPr/>
        <p:txBody>
          <a:bodyPr>
            <a:normAutofit fontScale="70000" lnSpcReduction="20000"/>
          </a:bodyPr>
          <a:lstStyle/>
          <a:p>
            <a:pPr>
              <a:defRPr/>
            </a:pPr>
            <a:r>
              <a:rPr lang="en-IE" b="1" dirty="0" smtClean="0"/>
              <a:t>Social acceptability/ desirability </a:t>
            </a:r>
          </a:p>
          <a:p>
            <a:pPr lvl="1">
              <a:defRPr/>
            </a:pPr>
            <a:r>
              <a:rPr lang="en-IE" dirty="0" smtClean="0"/>
              <a:t>subject chooses the answers that they believe the interviewer wants to hear (occur consciously and unconsciously)</a:t>
            </a:r>
          </a:p>
          <a:p>
            <a:pPr lvl="1">
              <a:defRPr/>
            </a:pPr>
            <a:r>
              <a:rPr lang="en-IE" dirty="0" smtClean="0"/>
              <a:t>occurs more commonly in self-related questionnaires</a:t>
            </a:r>
          </a:p>
          <a:p>
            <a:pPr lvl="1">
              <a:defRPr/>
            </a:pPr>
            <a:r>
              <a:rPr lang="en-IE" dirty="0" smtClean="0"/>
              <a:t>reduced by:</a:t>
            </a:r>
          </a:p>
          <a:p>
            <a:pPr lvl="2">
              <a:defRPr/>
            </a:pPr>
            <a:r>
              <a:rPr lang="en-IE" dirty="0" smtClean="0"/>
              <a:t>using the forced-choice technique</a:t>
            </a:r>
          </a:p>
          <a:p>
            <a:pPr lvl="2">
              <a:defRPr/>
            </a:pPr>
            <a:r>
              <a:rPr lang="en-IE" dirty="0" smtClean="0"/>
              <a:t>including a lie-scale</a:t>
            </a:r>
          </a:p>
          <a:p>
            <a:pPr>
              <a:defRPr/>
            </a:pPr>
            <a:r>
              <a:rPr lang="en-IE" b="1" dirty="0" smtClean="0"/>
              <a:t>Halo effect </a:t>
            </a:r>
          </a:p>
          <a:p>
            <a:pPr lvl="1">
              <a:defRPr/>
            </a:pPr>
            <a:r>
              <a:rPr lang="en-IE" dirty="0" smtClean="0"/>
              <a:t>an observer error, which arises in data collection when there is carryover from one judgment to another. E.g. if you believe someone is a good student, you tend to mark them favourably.</a:t>
            </a:r>
          </a:p>
          <a:p>
            <a:pPr>
              <a:defRPr/>
            </a:pPr>
            <a:r>
              <a:rPr lang="en-IE" b="1" dirty="0" smtClean="0"/>
              <a:t>Hawthorne effect</a:t>
            </a:r>
          </a:p>
          <a:p>
            <a:pPr lvl="1">
              <a:defRPr/>
            </a:pPr>
            <a:r>
              <a:rPr lang="en-IE" dirty="0" smtClean="0"/>
              <a:t>researchers alter the situation by their presence; it can affect most types of observation, including naturalistic ones. </a:t>
            </a:r>
            <a:endParaRPr lang="en-I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defRPr/>
            </a:pPr>
            <a:r>
              <a:rPr lang="en-US" dirty="0" smtClean="0"/>
              <a:t>Characteristics of research …</a:t>
            </a:r>
          </a:p>
        </p:txBody>
      </p:sp>
      <p:sp>
        <p:nvSpPr>
          <p:cNvPr id="10243" name="Rectangle 3"/>
          <p:cNvSpPr>
            <a:spLocks noGrp="1" noChangeArrowheads="1"/>
          </p:cNvSpPr>
          <p:nvPr>
            <p:ph type="body" idx="1"/>
          </p:nvPr>
        </p:nvSpPr>
        <p:spPr/>
        <p:txBody>
          <a:bodyPr/>
          <a:lstStyle/>
          <a:p>
            <a:pPr eaLnBrk="1" hangingPunct="1">
              <a:lnSpc>
                <a:spcPct val="90000"/>
              </a:lnSpc>
            </a:pPr>
            <a:r>
              <a:rPr lang="en-US" dirty="0" smtClean="0"/>
              <a:t>This leads to a resolution of the problem, thus confirming or rejecting the hypotheses </a:t>
            </a:r>
          </a:p>
          <a:p>
            <a:pPr eaLnBrk="1" hangingPunct="1">
              <a:lnSpc>
                <a:spcPct val="90000"/>
              </a:lnSpc>
            </a:pPr>
            <a:r>
              <a:rPr lang="en-US" dirty="0" smtClean="0"/>
              <a:t>An answer to the question which began the research cycle is provided or</a:t>
            </a:r>
          </a:p>
          <a:p>
            <a:pPr eaLnBrk="1" hangingPunct="1">
              <a:lnSpc>
                <a:spcPct val="90000"/>
              </a:lnSpc>
            </a:pPr>
            <a:r>
              <a:rPr lang="en-US" dirty="0" smtClean="0"/>
              <a:t>Further questions arise and are formulated as above and the cycle continues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research</a:t>
            </a:r>
            <a:endParaRPr lang="en-IE" dirty="0"/>
          </a:p>
        </p:txBody>
      </p:sp>
      <p:sp>
        <p:nvSpPr>
          <p:cNvPr id="3" name="Content Placeholder 2"/>
          <p:cNvSpPr>
            <a:spLocks noGrp="1"/>
          </p:cNvSpPr>
          <p:nvPr>
            <p:ph idx="1"/>
          </p:nvPr>
        </p:nvSpPr>
        <p:spPr/>
        <p:txBody>
          <a:bodyPr/>
          <a:lstStyle/>
          <a:p>
            <a:r>
              <a:rPr lang="en-US" dirty="0" smtClean="0"/>
              <a:t>Cross sectional studies</a:t>
            </a:r>
          </a:p>
          <a:p>
            <a:r>
              <a:rPr lang="en-US" dirty="0" smtClean="0"/>
              <a:t>Analytic observational studies</a:t>
            </a:r>
          </a:p>
          <a:p>
            <a:pPr lvl="1"/>
            <a:r>
              <a:rPr lang="en-US" dirty="0" smtClean="0"/>
              <a:t>Cohort studies</a:t>
            </a:r>
          </a:p>
          <a:p>
            <a:pPr lvl="1"/>
            <a:r>
              <a:rPr lang="en-US" dirty="0" smtClean="0"/>
              <a:t>Case control studies</a:t>
            </a:r>
          </a:p>
          <a:p>
            <a:r>
              <a:rPr lang="en-US" dirty="0" smtClean="0"/>
              <a:t>Experimental studies</a:t>
            </a:r>
          </a:p>
          <a:p>
            <a:pPr lvl="1"/>
            <a:r>
              <a:rPr lang="en-US" dirty="0" smtClean="0"/>
              <a:t>Random controlled trials</a:t>
            </a:r>
          </a:p>
          <a:p>
            <a:r>
              <a:rPr lang="en-US" dirty="0" smtClean="0"/>
              <a:t>Secondary research</a:t>
            </a:r>
          </a:p>
          <a:p>
            <a:r>
              <a:rPr lang="en-US" dirty="0" smtClean="0"/>
              <a:t>Ecological studies and economic studies</a:t>
            </a:r>
            <a:endParaRPr lang="en-I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Cross sectional study</a:t>
            </a:r>
            <a:endParaRPr lang="en-IE" dirty="0"/>
          </a:p>
        </p:txBody>
      </p:sp>
      <p:sp>
        <p:nvSpPr>
          <p:cNvPr id="3" name="Content Placeholder 2"/>
          <p:cNvSpPr>
            <a:spLocks noGrp="1"/>
          </p:cNvSpPr>
          <p:nvPr>
            <p:ph idx="1"/>
          </p:nvPr>
        </p:nvSpPr>
        <p:spPr/>
        <p:txBody>
          <a:bodyPr>
            <a:normAutofit fontScale="77500" lnSpcReduction="20000"/>
          </a:bodyPr>
          <a:lstStyle/>
          <a:p>
            <a:r>
              <a:rPr lang="en-US" dirty="0" smtClean="0"/>
              <a:t>Most appropriate when trying to answer questions concerning the value of screening or diagnostic tests and prevalence of a disease</a:t>
            </a:r>
          </a:p>
          <a:p>
            <a:r>
              <a:rPr lang="en-US" dirty="0" smtClean="0"/>
              <a:t>Are often cheap and relatively easy to carry out</a:t>
            </a:r>
          </a:p>
          <a:p>
            <a:r>
              <a:rPr lang="en-US" dirty="0" smtClean="0"/>
              <a:t>No problems with loss of follow up or recall bias</a:t>
            </a:r>
          </a:p>
          <a:p>
            <a:r>
              <a:rPr lang="en-US" dirty="0" smtClean="0"/>
              <a:t>Identifies patterns of disease</a:t>
            </a:r>
          </a:p>
          <a:p>
            <a:r>
              <a:rPr lang="en-US" dirty="0" smtClean="0"/>
              <a:t>Volunteer bias (response rates can be very low)</a:t>
            </a:r>
          </a:p>
          <a:p>
            <a:r>
              <a:rPr lang="en-US" dirty="0" smtClean="0"/>
              <a:t>Samples must be representative of the population – otherwise </a:t>
            </a:r>
            <a:r>
              <a:rPr lang="en-US" dirty="0" err="1" smtClean="0"/>
              <a:t>generalisability</a:t>
            </a:r>
            <a:r>
              <a:rPr lang="en-US" dirty="0" smtClean="0"/>
              <a:t> is affected</a:t>
            </a:r>
          </a:p>
          <a:p>
            <a:r>
              <a:rPr lang="en-US" dirty="0" smtClean="0"/>
              <a:t>Only identifies prevalence and association – at best</a:t>
            </a:r>
          </a:p>
          <a:p>
            <a:r>
              <a:rPr lang="en-US" dirty="0" smtClean="0"/>
              <a:t>Does not identify causality </a:t>
            </a:r>
            <a:endParaRPr lang="en-I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Observational studies</a:t>
            </a:r>
            <a:endParaRPr lang="en-IE" dirty="0"/>
          </a:p>
        </p:txBody>
      </p:sp>
      <p:sp>
        <p:nvSpPr>
          <p:cNvPr id="3" name="Content Placeholder 2"/>
          <p:cNvSpPr>
            <a:spLocks noGrp="1"/>
          </p:cNvSpPr>
          <p:nvPr>
            <p:ph idx="1"/>
          </p:nvPr>
        </p:nvSpPr>
        <p:spPr/>
        <p:txBody>
          <a:bodyPr>
            <a:normAutofit/>
          </a:bodyPr>
          <a:lstStyle/>
          <a:p>
            <a:r>
              <a:rPr lang="en-IE" b="1" dirty="0"/>
              <a:t>Descriptive Observational studies</a:t>
            </a:r>
          </a:p>
          <a:p>
            <a:pPr lvl="1"/>
            <a:r>
              <a:rPr lang="en-IE" dirty="0"/>
              <a:t>Describes characteristics of a population</a:t>
            </a:r>
          </a:p>
          <a:p>
            <a:pPr lvl="1"/>
            <a:r>
              <a:rPr lang="en-IE" dirty="0"/>
              <a:t>No control group</a:t>
            </a:r>
          </a:p>
          <a:p>
            <a:pPr lvl="1"/>
            <a:r>
              <a:rPr lang="en-IE" dirty="0"/>
              <a:t>Suitable for hypothesis generation rather than testing</a:t>
            </a:r>
          </a:p>
          <a:p>
            <a:pPr lvl="1"/>
            <a:r>
              <a:rPr lang="en-IE" dirty="0" smtClean="0"/>
              <a:t>E.g. </a:t>
            </a:r>
            <a:r>
              <a:rPr lang="en-IE" dirty="0"/>
              <a:t>Case reports &amp; series, clinical audit, surveys, qualitative studies</a:t>
            </a:r>
          </a:p>
          <a:p>
            <a:pPr lvl="1"/>
            <a:endParaRPr lang="en-I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TotalTime>
  <Words>2575</Words>
  <Application>Microsoft Office PowerPoint</Application>
  <PresentationFormat>On-screen Show (4:3)</PresentationFormat>
  <Paragraphs>419</Paragraphs>
  <Slides>58</Slides>
  <Notes>58</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Research methods</vt:lpstr>
      <vt:lpstr>Outline </vt:lpstr>
      <vt:lpstr>Definition of research</vt:lpstr>
      <vt:lpstr>Research vs. fact finding </vt:lpstr>
      <vt:lpstr>Characteristics of research</vt:lpstr>
      <vt:lpstr>Characteristics of research …</vt:lpstr>
      <vt:lpstr>Types of research</vt:lpstr>
      <vt:lpstr>Cross sectional study</vt:lpstr>
      <vt:lpstr>Observational studies</vt:lpstr>
      <vt:lpstr>Types of descriptive studies</vt:lpstr>
      <vt:lpstr>Case report /series</vt:lpstr>
      <vt:lpstr>Analytical Observational studies</vt:lpstr>
      <vt:lpstr>Types of analytical observational studies</vt:lpstr>
      <vt:lpstr>Case control studies</vt:lpstr>
      <vt:lpstr>Case control studies</vt:lpstr>
      <vt:lpstr>Cohort studies</vt:lpstr>
      <vt:lpstr>Examples of cohort studies</vt:lpstr>
      <vt:lpstr>Cohort studies</vt:lpstr>
      <vt:lpstr>Qualitative studies</vt:lpstr>
      <vt:lpstr>Clinical audit</vt:lpstr>
      <vt:lpstr>Ecological studies </vt:lpstr>
      <vt:lpstr>Ecological studies … </vt:lpstr>
      <vt:lpstr>Experimental studies</vt:lpstr>
      <vt:lpstr>Experiments: definitions</vt:lpstr>
      <vt:lpstr>Experiments: definitions …</vt:lpstr>
      <vt:lpstr>Randomised controlled studies</vt:lpstr>
      <vt:lpstr>Types of Trials</vt:lpstr>
      <vt:lpstr>Types of Trials …</vt:lpstr>
      <vt:lpstr>Types of Trials …</vt:lpstr>
      <vt:lpstr>Types of Trials …</vt:lpstr>
      <vt:lpstr>Randomisation in controlled trials</vt:lpstr>
      <vt:lpstr>Types of Randomisation</vt:lpstr>
      <vt:lpstr>Common problems in Randomized Controlled Trials</vt:lpstr>
      <vt:lpstr>Pragmatic trials in treatment outcome</vt:lpstr>
      <vt:lpstr>Bias </vt:lpstr>
      <vt:lpstr>Types of bias</vt:lpstr>
      <vt:lpstr>Types of bias …</vt:lpstr>
      <vt:lpstr>Secondary Research</vt:lpstr>
      <vt:lpstr>Systematic review and metanalysis</vt:lpstr>
      <vt:lpstr>Summary of study designs and their utility</vt:lpstr>
      <vt:lpstr>Ethical aspects of research</vt:lpstr>
      <vt:lpstr>Scientific objectivity</vt:lpstr>
      <vt:lpstr>Limitations of the researchers </vt:lpstr>
      <vt:lpstr>Ethical aspects</vt:lpstr>
      <vt:lpstr>Ethical aspects …</vt:lpstr>
      <vt:lpstr>Checklist for ethical review</vt:lpstr>
      <vt:lpstr>Checklist for ethical review …</vt:lpstr>
      <vt:lpstr>Dignity of the subjects</vt:lpstr>
      <vt:lpstr>Community consideration </vt:lpstr>
      <vt:lpstr>Suitability of researchers</vt:lpstr>
      <vt:lpstr>Research planning</vt:lpstr>
      <vt:lpstr>Criteria for a research project</vt:lpstr>
      <vt:lpstr>Universality </vt:lpstr>
      <vt:lpstr>Replication </vt:lpstr>
      <vt:lpstr>Control </vt:lpstr>
      <vt:lpstr>Measurement </vt:lpstr>
      <vt:lpstr>Sources of error</vt:lpstr>
      <vt:lpstr>Sources of error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dc:title>
  <dc:creator>humprey</dc:creator>
  <cp:lastModifiedBy>humprey</cp:lastModifiedBy>
  <cp:revision>49</cp:revision>
  <dcterms:created xsi:type="dcterms:W3CDTF">2010-02-03T17:56:13Z</dcterms:created>
  <dcterms:modified xsi:type="dcterms:W3CDTF">2010-05-13T13:07:02Z</dcterms:modified>
</cp:coreProperties>
</file>