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77" r:id="rId3"/>
    <p:sldId id="258" r:id="rId4"/>
    <p:sldId id="287" r:id="rId5"/>
    <p:sldId id="259" r:id="rId6"/>
    <p:sldId id="257" r:id="rId7"/>
    <p:sldId id="286" r:id="rId8"/>
    <p:sldId id="294" r:id="rId9"/>
    <p:sldId id="263" r:id="rId10"/>
    <p:sldId id="284" r:id="rId11"/>
    <p:sldId id="285" r:id="rId12"/>
    <p:sldId id="260" r:id="rId13"/>
    <p:sldId id="292" r:id="rId14"/>
    <p:sldId id="293" r:id="rId15"/>
    <p:sldId id="301" r:id="rId16"/>
    <p:sldId id="262" r:id="rId17"/>
    <p:sldId id="261" r:id="rId18"/>
    <p:sldId id="290" r:id="rId19"/>
    <p:sldId id="291" r:id="rId20"/>
    <p:sldId id="302" r:id="rId21"/>
    <p:sldId id="264" r:id="rId22"/>
    <p:sldId id="283" r:id="rId23"/>
    <p:sldId id="281" r:id="rId24"/>
    <p:sldId id="266" r:id="rId25"/>
    <p:sldId id="304" r:id="rId26"/>
    <p:sldId id="265" r:id="rId27"/>
    <p:sldId id="303" r:id="rId28"/>
    <p:sldId id="267" r:id="rId29"/>
    <p:sldId id="300" r:id="rId30"/>
    <p:sldId id="307" r:id="rId31"/>
    <p:sldId id="308" r:id="rId32"/>
    <p:sldId id="309" r:id="rId33"/>
    <p:sldId id="310" r:id="rId34"/>
    <p:sldId id="289" r:id="rId35"/>
    <p:sldId id="295" r:id="rId36"/>
    <p:sldId id="276" r:id="rId37"/>
    <p:sldId id="278" r:id="rId38"/>
    <p:sldId id="279" r:id="rId39"/>
    <p:sldId id="280" r:id="rId40"/>
    <p:sldId id="268" r:id="rId41"/>
    <p:sldId id="305" r:id="rId42"/>
    <p:sldId id="299" r:id="rId43"/>
    <p:sldId id="269" r:id="rId44"/>
    <p:sldId id="296" r:id="rId45"/>
    <p:sldId id="270" r:id="rId46"/>
    <p:sldId id="311" r:id="rId47"/>
    <p:sldId id="271" r:id="rId48"/>
    <p:sldId id="297" r:id="rId49"/>
    <p:sldId id="272" r:id="rId50"/>
    <p:sldId id="273" r:id="rId51"/>
    <p:sldId id="274" r:id="rId52"/>
    <p:sldId id="282" r:id="rId53"/>
    <p:sldId id="275" r:id="rId54"/>
    <p:sldId id="298"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975" autoAdjust="0"/>
  </p:normalViewPr>
  <p:slideViewPr>
    <p:cSldViewPr>
      <p:cViewPr>
        <p:scale>
          <a:sx n="70" d="100"/>
          <a:sy n="70" d="100"/>
        </p:scale>
        <p:origin x="60" y="3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49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A76B24-D89B-47F8-8D6D-1B9E152C5C0E}" type="datetimeFigureOut">
              <a:rPr lang="en-US" smtClean="0"/>
              <a:pPr/>
              <a:t>5/26/2011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E5A4F6-BEB4-452F-9E77-25895EAF52F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EE5A4F6-BEB4-452F-9E77-25895EAF52F9}"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AE34D8-1DCC-460C-8BE9-DC8E85BA81BF}" type="datetimeFigureOut">
              <a:rPr lang="en-US" smtClean="0"/>
              <a:pPr/>
              <a:t>5/26/2011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AE34D8-1DCC-460C-8BE9-DC8E85BA81BF}" type="datetimeFigureOut">
              <a:rPr lang="en-US" smtClean="0"/>
              <a:pPr/>
              <a:t>5/26/2011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AE34D8-1DCC-460C-8BE9-DC8E85BA81BF}" type="datetimeFigureOut">
              <a:rPr lang="en-US" smtClean="0"/>
              <a:pPr/>
              <a:t>5/26/2011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AE34D8-1DCC-460C-8BE9-DC8E85BA81BF}" type="datetimeFigureOut">
              <a:rPr lang="en-US" smtClean="0"/>
              <a:pPr/>
              <a:t>5/26/2011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E34D8-1DCC-460C-8BE9-DC8E85BA81BF}" type="datetimeFigureOut">
              <a:rPr lang="en-US" smtClean="0"/>
              <a:pPr/>
              <a:t>5/26/2011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AE34D8-1DCC-460C-8BE9-DC8E85BA81BF}" type="datetimeFigureOut">
              <a:rPr lang="en-US" smtClean="0"/>
              <a:pPr/>
              <a:t>5/26/2011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AE34D8-1DCC-460C-8BE9-DC8E85BA81BF}" type="datetimeFigureOut">
              <a:rPr lang="en-US" smtClean="0"/>
              <a:pPr/>
              <a:t>5/26/2011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AE34D8-1DCC-460C-8BE9-DC8E85BA81BF}" type="datetimeFigureOut">
              <a:rPr lang="en-US" smtClean="0"/>
              <a:pPr/>
              <a:t>5/26/2011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E34D8-1DCC-460C-8BE9-DC8E85BA81BF}" type="datetimeFigureOut">
              <a:rPr lang="en-US" smtClean="0"/>
              <a:pPr/>
              <a:t>5/26/2011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E34D8-1DCC-460C-8BE9-DC8E85BA81BF}" type="datetimeFigureOut">
              <a:rPr lang="en-US" smtClean="0"/>
              <a:pPr/>
              <a:t>5/26/2011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E34D8-1DCC-460C-8BE9-DC8E85BA81BF}" type="datetimeFigureOut">
              <a:rPr lang="en-US" smtClean="0"/>
              <a:pPr/>
              <a:t>5/26/2011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F54939-24F3-4EFE-A79E-7EA2B47680E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E34D8-1DCC-460C-8BE9-DC8E85BA81BF}" type="datetimeFigureOut">
              <a:rPr lang="en-US" smtClean="0"/>
              <a:pPr/>
              <a:t>5/26/2011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54939-24F3-4EFE-A79E-7EA2B47680E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Research methods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Naturalistic observation</a:t>
            </a:r>
            <a:br>
              <a:rPr lang="en-GB" dirty="0" smtClean="0"/>
            </a:br>
            <a:endParaRPr lang="en-GB" dirty="0"/>
          </a:p>
        </p:txBody>
      </p:sp>
      <p:sp>
        <p:nvSpPr>
          <p:cNvPr id="3" name="Content Placeholder 2"/>
          <p:cNvSpPr>
            <a:spLocks noGrp="1"/>
          </p:cNvSpPr>
          <p:nvPr>
            <p:ph idx="1"/>
          </p:nvPr>
        </p:nvSpPr>
        <p:spPr>
          <a:xfrm>
            <a:off x="457200" y="1000108"/>
            <a:ext cx="8229600" cy="5572164"/>
          </a:xfrm>
        </p:spPr>
        <p:txBody>
          <a:bodyPr>
            <a:normAutofit fontScale="85000" lnSpcReduction="20000"/>
          </a:bodyPr>
          <a:lstStyle/>
          <a:p>
            <a:r>
              <a:rPr lang="en-GB" dirty="0" smtClean="0"/>
              <a:t>The naturalistic observation is a type of study classified under the broader category of field studies; non-experimental approaches used in the field or in real-life settings. </a:t>
            </a:r>
          </a:p>
          <a:p>
            <a:r>
              <a:rPr lang="en-GB" dirty="0" smtClean="0"/>
              <a:t>In the naturalistic observation method the researcher very carefully observes and records some behaviour or phenomenon, sometimes over a prolonged period, in its natural setting. </a:t>
            </a:r>
          </a:p>
          <a:p>
            <a:r>
              <a:rPr lang="en-GB" dirty="0" smtClean="0"/>
              <a:t>The subjects or phenomena are not directly interfered with in any way. In the social sciences this usually involves observing humans or animals as they go about their activities in real life settings. </a:t>
            </a:r>
          </a:p>
          <a:p>
            <a:r>
              <a:rPr lang="en-GB" dirty="0" smtClean="0"/>
              <a:t>In the natural sciences this may involve observing an animal or groups of animals or some physical phenomena, such as the eruption of a volcano.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Naturalistic observation: uses and limitations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The major strength of this method is that it allows researchers to observe behaviour in the setting in which it normally occurs rather than the artificial and limited setting of the laboratory. Further uses might include studying nature for its own sake or using nature to validate some laboratory finding or theoretical concept.</a:t>
            </a:r>
          </a:p>
          <a:p>
            <a:r>
              <a:rPr lang="en-GB" b="1" dirty="0" smtClean="0"/>
              <a:t>Limitations  </a:t>
            </a:r>
            <a:endParaRPr lang="en-GB" dirty="0" smtClean="0"/>
          </a:p>
          <a:p>
            <a:r>
              <a:rPr lang="en-GB" dirty="0" smtClean="0"/>
              <a:t>This is a descriptive method, not an explanatory one: without the controlled conditions of the laboratory, conclusions about cause-and-effect relationships cannot be drawn; behaviour can only be described, not explained. </a:t>
            </a:r>
          </a:p>
          <a:p>
            <a:r>
              <a:rPr lang="en-GB" dirty="0" smtClean="0"/>
              <a:t>This method can also take a great amount of time. Researchers may have to wait for some time to observe the behaviour or phenomenon of interest. </a:t>
            </a:r>
          </a:p>
          <a:p>
            <a:r>
              <a:rPr lang="en-GB" dirty="0" smtClean="0"/>
              <a:t>Further limitations include the difficulty of observing behaviour without disrupting it and the difficulty of coding results in a manner appropriate for statistical analysis. </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Case report series: characteristics and uses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Simple descriptions of clinical observations, features or outcomes</a:t>
            </a:r>
          </a:p>
          <a:p>
            <a:r>
              <a:rPr lang="en-GB" dirty="0" smtClean="0"/>
              <a:t>Derives from clinical practice</a:t>
            </a:r>
          </a:p>
          <a:p>
            <a:r>
              <a:rPr lang="en-GB" dirty="0" smtClean="0"/>
              <a:t>Easy to report</a:t>
            </a:r>
          </a:p>
          <a:p>
            <a:r>
              <a:rPr lang="en-GB" dirty="0" smtClean="0"/>
              <a:t>Leads to identifying areas for analytical research</a:t>
            </a:r>
          </a:p>
          <a:p>
            <a:r>
              <a:rPr lang="en-GB" dirty="0" smtClean="0"/>
              <a:t>Not </a:t>
            </a:r>
            <a:r>
              <a:rPr lang="en-GB" dirty="0" err="1" smtClean="0"/>
              <a:t>generalisable</a:t>
            </a:r>
            <a:endParaRPr lang="en-GB" dirty="0" smtClean="0"/>
          </a:p>
          <a:p>
            <a:r>
              <a:rPr lang="en-GB" dirty="0" smtClean="0"/>
              <a:t>Liable to bias – selection, observational, publication</a:t>
            </a:r>
          </a:p>
          <a:p>
            <a:r>
              <a:rPr lang="en-GB" dirty="0" smtClean="0"/>
              <a:t>Associations could be due to chance</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definition </a:t>
            </a:r>
            <a:endParaRPr lang="en-GB" dirty="0"/>
          </a:p>
        </p:txBody>
      </p:sp>
      <p:sp>
        <p:nvSpPr>
          <p:cNvPr id="3" name="Content Placeholder 2"/>
          <p:cNvSpPr>
            <a:spLocks noGrp="1"/>
          </p:cNvSpPr>
          <p:nvPr>
            <p:ph idx="1"/>
          </p:nvPr>
        </p:nvSpPr>
        <p:spPr>
          <a:xfrm>
            <a:off x="457200" y="1214422"/>
            <a:ext cx="8229600" cy="5286412"/>
          </a:xfrm>
        </p:spPr>
        <p:txBody>
          <a:bodyPr>
            <a:normAutofit fontScale="85000" lnSpcReduction="20000"/>
          </a:bodyPr>
          <a:lstStyle/>
          <a:p>
            <a:r>
              <a:rPr lang="en-GB" dirty="0" smtClean="0"/>
              <a:t>This method is also a non-experimental, descriptive type of study. It involves an in-depth descriptive record, kept by an outside observer, of an individual or group of individuals. </a:t>
            </a:r>
          </a:p>
          <a:p>
            <a:r>
              <a:rPr lang="en-GB" dirty="0" smtClean="0"/>
              <a:t>In the social sciences this often involves collecting and examining various observations and records of an individual's experiences and/or behaviours. Typical data collected might include biographical data, medical records, family history, observations, interviews, and the results of various psychological tests. </a:t>
            </a:r>
          </a:p>
          <a:p>
            <a:r>
              <a:rPr lang="en-GB" dirty="0" smtClean="0"/>
              <a:t>In the natural sciences case studies might involve in-depth studies of a particular animal or group of animals or some detailed investigation of a particular physical phenomenon. </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uses and limitations </a:t>
            </a:r>
            <a:endParaRPr lang="en-GB" dirty="0"/>
          </a:p>
        </p:txBody>
      </p:sp>
      <p:sp>
        <p:nvSpPr>
          <p:cNvPr id="3" name="Content Placeholder 2"/>
          <p:cNvSpPr>
            <a:spLocks noGrp="1"/>
          </p:cNvSpPr>
          <p:nvPr>
            <p:ph idx="1"/>
          </p:nvPr>
        </p:nvSpPr>
        <p:spPr>
          <a:xfrm>
            <a:off x="457200" y="1285860"/>
            <a:ext cx="8229600" cy="5214974"/>
          </a:xfrm>
        </p:spPr>
        <p:txBody>
          <a:bodyPr>
            <a:normAutofit fontScale="85000" lnSpcReduction="10000"/>
          </a:bodyPr>
          <a:lstStyle/>
          <a:p>
            <a:r>
              <a:rPr lang="en-GB" dirty="0" smtClean="0"/>
              <a:t>Case studies are particularly useful when researchers want to get a detailed contextual view of an individual's life or of a particular phenomena. </a:t>
            </a:r>
          </a:p>
          <a:p>
            <a:r>
              <a:rPr lang="en-GB" dirty="0" smtClean="0"/>
              <a:t>In the social sciences they are often used to help understand the social and familial factors that might be part of the development of some form of deviant behaviour in an individual. </a:t>
            </a:r>
          </a:p>
          <a:p>
            <a:r>
              <a:rPr lang="en-GB" dirty="0" smtClean="0"/>
              <a:t>Natural scientists might use this method to study a single animal or a single instance of some physical phenomenon. </a:t>
            </a:r>
          </a:p>
          <a:p>
            <a:r>
              <a:rPr lang="en-GB" dirty="0" smtClean="0"/>
              <a:t>Case studies are also useful when researchers cannot, for practical or ethical reasons, do experimental studies.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Qualitative data</a:t>
            </a:r>
            <a:endParaRPr lang="en-GB" dirty="0"/>
          </a:p>
        </p:txBody>
      </p:sp>
      <p:sp>
        <p:nvSpPr>
          <p:cNvPr id="3" name="Content Placeholder 2"/>
          <p:cNvSpPr>
            <a:spLocks noGrp="1"/>
          </p:cNvSpPr>
          <p:nvPr>
            <p:ph idx="1"/>
          </p:nvPr>
        </p:nvSpPr>
        <p:spPr/>
        <p:txBody>
          <a:bodyPr>
            <a:normAutofit fontScale="92500"/>
          </a:bodyPr>
          <a:lstStyle/>
          <a:p>
            <a:r>
              <a:rPr lang="en-GB" dirty="0" smtClean="0"/>
              <a:t>Not all data can be presented as figures</a:t>
            </a:r>
          </a:p>
          <a:p>
            <a:r>
              <a:rPr lang="en-GB" dirty="0" smtClean="0"/>
              <a:t>Peoples values, wishes</a:t>
            </a:r>
          </a:p>
          <a:p>
            <a:r>
              <a:rPr lang="en-GB" dirty="0" smtClean="0"/>
              <a:t>Why people behave the way they do</a:t>
            </a:r>
          </a:p>
          <a:p>
            <a:r>
              <a:rPr lang="en-GB" dirty="0" smtClean="0"/>
              <a:t>How opinions and attitudes are formed</a:t>
            </a:r>
          </a:p>
          <a:p>
            <a:r>
              <a:rPr lang="en-GB" dirty="0" smtClean="0"/>
              <a:t>How people are affected by events around them</a:t>
            </a:r>
          </a:p>
          <a:p>
            <a:r>
              <a:rPr lang="en-GB" dirty="0" smtClean="0"/>
              <a:t>How and why cultures have developed the way they have</a:t>
            </a:r>
          </a:p>
          <a:p>
            <a:r>
              <a:rPr lang="en-GB" dirty="0" smtClean="0"/>
              <a:t>Differences between social groups</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Qualitative studies: characteristics and uses </a:t>
            </a:r>
            <a:endParaRPr lang="en-GB" dirty="0"/>
          </a:p>
        </p:txBody>
      </p:sp>
      <p:sp>
        <p:nvSpPr>
          <p:cNvPr id="3" name="Content Placeholder 2"/>
          <p:cNvSpPr>
            <a:spLocks noGrp="1"/>
          </p:cNvSpPr>
          <p:nvPr>
            <p:ph idx="1"/>
          </p:nvPr>
        </p:nvSpPr>
        <p:spPr>
          <a:xfrm>
            <a:off x="457200" y="1600200"/>
            <a:ext cx="8229600" cy="5043510"/>
          </a:xfrm>
        </p:spPr>
        <p:txBody>
          <a:bodyPr>
            <a:normAutofit fontScale="92500" lnSpcReduction="20000"/>
          </a:bodyPr>
          <a:lstStyle/>
          <a:p>
            <a:r>
              <a:rPr lang="en-GB" dirty="0" smtClean="0"/>
              <a:t>Collect data on people’s experiences, feelings, values or other types of opinions to generate hypothesis</a:t>
            </a:r>
          </a:p>
          <a:p>
            <a:r>
              <a:rPr lang="en-GB" dirty="0" smtClean="0"/>
              <a:t>Useful when conventional theories are inadequate (e.g. Why are patients non-compliant to treatment?)</a:t>
            </a:r>
          </a:p>
          <a:p>
            <a:r>
              <a:rPr lang="en-GB" dirty="0" smtClean="0"/>
              <a:t>Generates hypothesis and ideas which can be tested by qualitative research</a:t>
            </a:r>
          </a:p>
          <a:p>
            <a:r>
              <a:rPr lang="en-GB" dirty="0" smtClean="0"/>
              <a:t>Prone to bias esp. measurement bias</a:t>
            </a:r>
          </a:p>
          <a:p>
            <a:r>
              <a:rPr lang="en-GB" dirty="0" smtClean="0"/>
              <a:t>Problems with reliability – retest</a:t>
            </a:r>
          </a:p>
          <a:p>
            <a:r>
              <a:rPr lang="en-GB" dirty="0" smtClean="0"/>
              <a:t>Attitudes may not reflect behaviour</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audit: uses </a:t>
            </a:r>
            <a:endParaRPr lang="en-GB" dirty="0"/>
          </a:p>
        </p:txBody>
      </p:sp>
      <p:sp>
        <p:nvSpPr>
          <p:cNvPr id="3" name="Content Placeholder 2"/>
          <p:cNvSpPr>
            <a:spLocks noGrp="1"/>
          </p:cNvSpPr>
          <p:nvPr>
            <p:ph idx="1"/>
          </p:nvPr>
        </p:nvSpPr>
        <p:spPr/>
        <p:txBody>
          <a:bodyPr/>
          <a:lstStyle/>
          <a:p>
            <a:r>
              <a:rPr lang="en-GB" dirty="0" smtClean="0"/>
              <a:t>Measure current performance against established criteria/ standards</a:t>
            </a:r>
          </a:p>
          <a:p>
            <a:r>
              <a:rPr lang="en-GB" dirty="0" smtClean="0"/>
              <a:t>Provides information on service delivery</a:t>
            </a:r>
          </a:p>
          <a:p>
            <a:r>
              <a:rPr lang="en-GB" dirty="0" smtClean="0"/>
              <a:t>Unreliable estimates of effectiveness</a:t>
            </a:r>
          </a:p>
          <a:p>
            <a:r>
              <a:rPr lang="en-GB" dirty="0" smtClean="0"/>
              <a:t>Because things have been done as per the criteria, does not necessarily mean they were done well</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Correlational</a:t>
            </a:r>
            <a:r>
              <a:rPr lang="en-GB" dirty="0" smtClean="0"/>
              <a:t>: definition</a:t>
            </a:r>
            <a:endParaRPr lang="en-GB" dirty="0"/>
          </a:p>
        </p:txBody>
      </p:sp>
      <p:sp>
        <p:nvSpPr>
          <p:cNvPr id="3" name="Content Placeholder 2"/>
          <p:cNvSpPr>
            <a:spLocks noGrp="1"/>
          </p:cNvSpPr>
          <p:nvPr>
            <p:ph idx="1"/>
          </p:nvPr>
        </p:nvSpPr>
        <p:spPr/>
        <p:txBody>
          <a:bodyPr>
            <a:normAutofit lnSpcReduction="10000"/>
          </a:bodyPr>
          <a:lstStyle/>
          <a:p>
            <a:r>
              <a:rPr lang="en-GB" dirty="0" smtClean="0"/>
              <a:t>Correlation is classified as a non-experimental, descriptive method. The reason for that is because variables are not directly manipulated as they are in the experimental method. </a:t>
            </a:r>
          </a:p>
          <a:p>
            <a:r>
              <a:rPr lang="en-GB" dirty="0" smtClean="0"/>
              <a:t>Although correlation is often described as a method of research in its own right, it is really more of a mathematical technique for summarizing data, it is a statistical tool. </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Correlation: uses</a:t>
            </a:r>
            <a:endParaRPr lang="en-GB" dirty="0"/>
          </a:p>
        </p:txBody>
      </p:sp>
      <p:sp>
        <p:nvSpPr>
          <p:cNvPr id="3" name="Content Placeholder 2"/>
          <p:cNvSpPr>
            <a:spLocks noGrp="1"/>
          </p:cNvSpPr>
          <p:nvPr>
            <p:ph idx="1"/>
          </p:nvPr>
        </p:nvSpPr>
        <p:spPr>
          <a:xfrm>
            <a:off x="457200" y="1214422"/>
            <a:ext cx="8229600" cy="5429288"/>
          </a:xfrm>
        </p:spPr>
        <p:txBody>
          <a:bodyPr>
            <a:normAutofit fontScale="85000" lnSpcReduction="20000"/>
          </a:bodyPr>
          <a:lstStyle/>
          <a:p>
            <a:r>
              <a:rPr lang="en-GB" dirty="0" smtClean="0"/>
              <a:t>A </a:t>
            </a:r>
            <a:r>
              <a:rPr lang="en-GB" dirty="0" err="1" smtClean="0"/>
              <a:t>correlational</a:t>
            </a:r>
            <a:r>
              <a:rPr lang="en-GB" dirty="0" smtClean="0"/>
              <a:t> study is one designed to determine the degree and direction of relationship between two or more variables or measures of behaviour. </a:t>
            </a:r>
          </a:p>
          <a:p>
            <a:r>
              <a:rPr lang="en-GB" dirty="0" smtClean="0"/>
              <a:t>The strength of this method lies in the fact that it can be used to determine if there is a relationship between two variables without having to directly manipulate those variables. </a:t>
            </a:r>
          </a:p>
          <a:p>
            <a:r>
              <a:rPr lang="en-GB" dirty="0" smtClean="0"/>
              <a:t>Correlation can be used when the experimental method cannot; correlation can be used when it is impractical and/or unethical to manipulate the variables. </a:t>
            </a:r>
          </a:p>
          <a:p>
            <a:r>
              <a:rPr lang="en-GB" dirty="0" smtClean="0"/>
              <a:t>Correlation also can be used as a basis for prediction. For instance, if we know that two variables are highly correlated, say +.85, we can predict the value of one by knowing the value of the other.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 </a:t>
            </a:r>
            <a:endParaRPr lang="en-GB" dirty="0"/>
          </a:p>
        </p:txBody>
      </p:sp>
      <p:sp>
        <p:nvSpPr>
          <p:cNvPr id="3" name="Content Placeholder 2"/>
          <p:cNvSpPr>
            <a:spLocks noGrp="1"/>
          </p:cNvSpPr>
          <p:nvPr>
            <p:ph idx="1"/>
          </p:nvPr>
        </p:nvSpPr>
        <p:spPr/>
        <p:txBody>
          <a:bodyPr>
            <a:normAutofit/>
          </a:bodyPr>
          <a:lstStyle/>
          <a:p>
            <a:r>
              <a:rPr lang="en-GB" dirty="0" smtClean="0"/>
              <a:t>Research </a:t>
            </a:r>
          </a:p>
          <a:p>
            <a:pPr lvl="1">
              <a:buNone/>
            </a:pPr>
            <a:r>
              <a:rPr lang="en-GB" dirty="0" smtClean="0"/>
              <a:t>The systematic way in which we push back the frontiers of knowledge</a:t>
            </a:r>
          </a:p>
          <a:p>
            <a:pPr lvl="1">
              <a:buNone/>
            </a:pPr>
            <a:r>
              <a:rPr lang="en-GB" dirty="0" smtClean="0"/>
              <a:t>The search for knowledge, or any systematic investigation, with an open mind, to establish novel facts, solve new or existing problems, prove new ideas, or develop new theories, usually using a scientific method </a:t>
            </a:r>
          </a:p>
          <a:p>
            <a:pPr lvl="1"/>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Correlation: limitations</a:t>
            </a:r>
            <a:endParaRPr lang="en-GB" dirty="0"/>
          </a:p>
        </p:txBody>
      </p:sp>
      <p:sp>
        <p:nvSpPr>
          <p:cNvPr id="3" name="Content Placeholder 2"/>
          <p:cNvSpPr>
            <a:spLocks noGrp="1"/>
          </p:cNvSpPr>
          <p:nvPr>
            <p:ph idx="1"/>
          </p:nvPr>
        </p:nvSpPr>
        <p:spPr>
          <a:xfrm>
            <a:off x="457200" y="1214422"/>
            <a:ext cx="8229600" cy="5429288"/>
          </a:xfrm>
        </p:spPr>
        <p:txBody>
          <a:bodyPr>
            <a:normAutofit/>
          </a:bodyPr>
          <a:lstStyle/>
          <a:p>
            <a:pPr lvl="1"/>
            <a:r>
              <a:rPr lang="en-GB" dirty="0" smtClean="0"/>
              <a:t>Does not tell researchers whether or not the relationship is causal. </a:t>
            </a:r>
          </a:p>
          <a:p>
            <a:pPr lvl="1"/>
            <a:r>
              <a:rPr lang="en-GB" dirty="0" smtClean="0"/>
              <a:t>Correlation does not, cannot, prove causation.</a:t>
            </a:r>
          </a:p>
          <a:p>
            <a:pPr lvl="1"/>
            <a:r>
              <a:rPr lang="en-GB" dirty="0" smtClean="0"/>
              <a:t>It only shows that two variables are related in a systematic way, but it does not prove nor disprove that the relationship is a cause-and-effect relationship. </a:t>
            </a:r>
          </a:p>
          <a:p>
            <a:pPr lvl="1"/>
            <a:r>
              <a:rPr lang="en-GB" dirty="0" smtClean="0"/>
              <a:t>Only the experimental method can do that.</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Ecological studies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Consideration of differences between groups rather than individuals</a:t>
            </a:r>
          </a:p>
          <a:p>
            <a:r>
              <a:rPr lang="en-GB" dirty="0" smtClean="0"/>
              <a:t>A type of </a:t>
            </a:r>
            <a:r>
              <a:rPr lang="en-GB" dirty="0" err="1" smtClean="0"/>
              <a:t>correlational</a:t>
            </a:r>
            <a:r>
              <a:rPr lang="en-GB" dirty="0" smtClean="0"/>
              <a:t> study</a:t>
            </a:r>
          </a:p>
          <a:p>
            <a:r>
              <a:rPr lang="en-GB" dirty="0" smtClean="0"/>
              <a:t>Cheaper to conduct as they only rely on data previously collected</a:t>
            </a:r>
          </a:p>
          <a:p>
            <a:r>
              <a:rPr lang="en-GB" dirty="0" smtClean="0"/>
              <a:t>Easier to obtain data at the population</a:t>
            </a:r>
          </a:p>
          <a:p>
            <a:r>
              <a:rPr lang="en-GB" dirty="0" smtClean="0"/>
              <a:t>Wider range of exposure can be ascertained</a:t>
            </a:r>
          </a:p>
          <a:p>
            <a:r>
              <a:rPr lang="en-GB" dirty="0" smtClean="0"/>
              <a:t>Particularly valuable when an individual level association is evident and an ecological level is assessed to determined its public health impact</a:t>
            </a:r>
          </a:p>
          <a:p>
            <a:r>
              <a:rPr lang="en-GB" dirty="0" smtClean="0"/>
              <a:t>Estimates of effects at the ecological level do not equate to individual effects (ecological fallacy)</a:t>
            </a:r>
          </a:p>
          <a:p>
            <a:r>
              <a:rPr lang="en-GB" dirty="0" smtClean="0"/>
              <a:t>Depend on the quality of existing data</a:t>
            </a:r>
          </a:p>
          <a:p>
            <a:r>
              <a:rPr lang="en-GB" dirty="0" smtClean="0"/>
              <a:t>Prone to bias and confounding</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857497"/>
            <a:ext cx="7772400" cy="1643074"/>
          </a:xfrm>
        </p:spPr>
        <p:txBody>
          <a:bodyPr/>
          <a:lstStyle/>
          <a:p>
            <a:r>
              <a:rPr lang="en-GB" dirty="0" smtClean="0"/>
              <a:t>Analytical observational studies </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rmAutofit fontScale="90000"/>
          </a:bodyPr>
          <a:lstStyle/>
          <a:p>
            <a:r>
              <a:rPr lang="en-GB" dirty="0" smtClean="0"/>
              <a:t/>
            </a:r>
            <a:br>
              <a:rPr lang="en-GB" dirty="0" smtClean="0"/>
            </a:br>
            <a:r>
              <a:rPr lang="en-GB" dirty="0" smtClean="0"/>
              <a:t>Analytical observational studies</a:t>
            </a:r>
            <a:br>
              <a:rPr lang="en-GB" dirty="0" smtClean="0"/>
            </a:br>
            <a:endParaRPr lang="en-GB" dirty="0"/>
          </a:p>
        </p:txBody>
      </p:sp>
      <p:sp>
        <p:nvSpPr>
          <p:cNvPr id="3" name="Content Placeholder 2"/>
          <p:cNvSpPr>
            <a:spLocks noGrp="1"/>
          </p:cNvSpPr>
          <p:nvPr>
            <p:ph idx="1"/>
          </p:nvPr>
        </p:nvSpPr>
        <p:spPr>
          <a:xfrm>
            <a:off x="457200" y="1000108"/>
            <a:ext cx="8229600" cy="5643602"/>
          </a:xfrm>
        </p:spPr>
        <p:txBody>
          <a:bodyPr/>
          <a:lstStyle/>
          <a:p>
            <a:r>
              <a:rPr lang="en-GB" dirty="0" smtClean="0"/>
              <a:t>Types</a:t>
            </a:r>
          </a:p>
          <a:p>
            <a:pPr lvl="1"/>
            <a:r>
              <a:rPr lang="en-GB" dirty="0" smtClean="0"/>
              <a:t>Case control and cohort studies</a:t>
            </a:r>
          </a:p>
          <a:p>
            <a:r>
              <a:rPr lang="en-GB" dirty="0" smtClean="0"/>
              <a:t>Characteristics</a:t>
            </a:r>
          </a:p>
          <a:p>
            <a:pPr lvl="1"/>
            <a:r>
              <a:rPr lang="en-GB" dirty="0" smtClean="0"/>
              <a:t>Comparison of two subject groups  </a:t>
            </a:r>
          </a:p>
          <a:p>
            <a:pPr lvl="1"/>
            <a:r>
              <a:rPr lang="en-GB" dirty="0" smtClean="0"/>
              <a:t>Group without the disorder or exposure (Controls)</a:t>
            </a:r>
          </a:p>
          <a:p>
            <a:pPr lvl="1"/>
            <a:r>
              <a:rPr lang="en-GB" dirty="0" smtClean="0"/>
              <a:t>Group with the disorder or exposure (cases or exposed cohort)</a:t>
            </a:r>
          </a:p>
          <a:p>
            <a:pPr lvl="1"/>
            <a:r>
              <a:rPr lang="en-GB" dirty="0" smtClean="0"/>
              <a:t>Suitable for hypothesis testing</a:t>
            </a:r>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Analytical observational studies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Case control studies</a:t>
            </a:r>
          </a:p>
          <a:p>
            <a:pPr lvl="1"/>
            <a:r>
              <a:rPr lang="en-GB" dirty="0" smtClean="0"/>
              <a:t>Involves identifying patients who have the particular condition or disease (cases) and patients without the condition or disease (controls) and looking back to see if they had the exposure of interest</a:t>
            </a:r>
          </a:p>
          <a:p>
            <a:pPr lvl="1"/>
            <a:r>
              <a:rPr lang="en-GB" dirty="0" smtClean="0"/>
              <a:t>Only odds ratio can be calculated </a:t>
            </a:r>
          </a:p>
          <a:p>
            <a:r>
              <a:rPr lang="en-GB" dirty="0" smtClean="0"/>
              <a:t>Cohort studies</a:t>
            </a:r>
          </a:p>
          <a:p>
            <a:pPr lvl="1"/>
            <a:r>
              <a:rPr lang="en-GB" dirty="0" smtClean="0"/>
              <a:t>Involves identifying two groups (cohorts) of patients, one that received the exposure of interest, and one that did not, and following these cohorts forward for the outcome of interest</a:t>
            </a:r>
          </a:p>
          <a:p>
            <a:pPr lvl="1"/>
            <a:r>
              <a:rPr lang="en-GB" dirty="0" smtClean="0"/>
              <a:t>The </a:t>
            </a:r>
            <a:r>
              <a:rPr lang="en-GB" dirty="0"/>
              <a:t>R</a:t>
            </a:r>
            <a:r>
              <a:rPr lang="en-GB" dirty="0" smtClean="0"/>
              <a:t>elative Risk (RR) for a risk or protective factor can be calculated</a:t>
            </a: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control studies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Cases need to be defined precisely using strict diagnostic criteria where necessary</a:t>
            </a:r>
          </a:p>
          <a:p>
            <a:r>
              <a:rPr lang="en-GB" dirty="0" smtClean="0"/>
              <a:t>Cases can be obtained from the hospital or the general population</a:t>
            </a:r>
          </a:p>
          <a:p>
            <a:r>
              <a:rPr lang="en-GB" dirty="0" smtClean="0"/>
              <a:t>Controls need to be identical to the cases except for the presence of the condition under study</a:t>
            </a:r>
          </a:p>
          <a:p>
            <a:r>
              <a:rPr lang="en-GB" dirty="0" smtClean="0"/>
              <a:t>To ensure comparability the cases and controls are often matched for certain variables such as age</a:t>
            </a:r>
          </a:p>
          <a:p>
            <a:r>
              <a:rPr lang="en-GB" dirty="0" smtClean="0"/>
              <a:t>The power of the study increases up to a ratio of 4:1 as the number of controls is increased </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control studies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Utility</a:t>
            </a:r>
          </a:p>
          <a:p>
            <a:pPr lvl="1"/>
            <a:r>
              <a:rPr lang="en-GB" dirty="0" smtClean="0"/>
              <a:t>Suitable for rare diseases</a:t>
            </a:r>
          </a:p>
          <a:p>
            <a:pPr lvl="1"/>
            <a:r>
              <a:rPr lang="en-GB" dirty="0" smtClean="0"/>
              <a:t>Helpful if there is a long time lag between exposure and outcome</a:t>
            </a:r>
          </a:p>
          <a:p>
            <a:pPr lvl="1"/>
            <a:r>
              <a:rPr lang="en-GB" dirty="0" smtClean="0"/>
              <a:t>Can evaluate distant and multiple exposures</a:t>
            </a:r>
          </a:p>
          <a:p>
            <a:r>
              <a:rPr lang="en-GB" dirty="0" smtClean="0"/>
              <a:t>Advantages</a:t>
            </a:r>
          </a:p>
          <a:p>
            <a:pPr lvl="1"/>
            <a:r>
              <a:rPr lang="en-GB" dirty="0" smtClean="0"/>
              <a:t>Easy to carry out</a:t>
            </a:r>
          </a:p>
          <a:p>
            <a:pPr lvl="1"/>
            <a:r>
              <a:rPr lang="en-GB" dirty="0" smtClean="0"/>
              <a:t>Less time consuming</a:t>
            </a:r>
          </a:p>
          <a:p>
            <a:pPr lvl="1"/>
            <a:r>
              <a:rPr lang="en-GB" dirty="0" smtClean="0"/>
              <a:t>Less expensive</a:t>
            </a:r>
          </a:p>
          <a:p>
            <a:pPr lvl="1"/>
            <a:r>
              <a:rPr lang="en-GB" dirty="0" smtClean="0"/>
              <a:t>Suitable for investigating rare diseases</a:t>
            </a:r>
          </a:p>
          <a:p>
            <a:pPr lvl="1"/>
            <a:r>
              <a:rPr lang="en-GB" dirty="0" smtClean="0"/>
              <a:t>Subjects are not exposed to any new risks</a:t>
            </a:r>
          </a:p>
          <a:p>
            <a:pPr lvl="1"/>
            <a:r>
              <a:rPr lang="en-GB" dirty="0" smtClean="0"/>
              <a:t>Several aetiological factors for a single disease can be studied</a:t>
            </a:r>
          </a:p>
          <a:p>
            <a:pPr lvl="1"/>
            <a:r>
              <a:rPr lang="en-GB" dirty="0" smtClean="0"/>
              <a:t>No attrition problems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control studies: problems</a:t>
            </a:r>
            <a:endParaRPr lang="en-GB" dirty="0"/>
          </a:p>
        </p:txBody>
      </p:sp>
      <p:sp>
        <p:nvSpPr>
          <p:cNvPr id="3" name="Content Placeholder 2"/>
          <p:cNvSpPr>
            <a:spLocks noGrp="1"/>
          </p:cNvSpPr>
          <p:nvPr>
            <p:ph idx="1"/>
          </p:nvPr>
        </p:nvSpPr>
        <p:spPr/>
        <p:txBody>
          <a:bodyPr>
            <a:normAutofit fontScale="92500"/>
          </a:bodyPr>
          <a:lstStyle/>
          <a:p>
            <a:r>
              <a:rPr lang="en-GB" dirty="0" smtClean="0"/>
              <a:t>Bias: selection, recall, observer and measurement</a:t>
            </a:r>
          </a:p>
          <a:p>
            <a:r>
              <a:rPr lang="en-GB" dirty="0" smtClean="0"/>
              <a:t>Retrospective: incomplete, inaccurate data</a:t>
            </a:r>
          </a:p>
          <a:p>
            <a:r>
              <a:rPr lang="en-GB" dirty="0" smtClean="0"/>
              <a:t>Only association can be established – not causation</a:t>
            </a:r>
          </a:p>
          <a:p>
            <a:r>
              <a:rPr lang="en-GB" dirty="0" smtClean="0"/>
              <a:t>Incidence  cannot be measured </a:t>
            </a:r>
          </a:p>
          <a:p>
            <a:r>
              <a:rPr lang="en-GB" dirty="0" smtClean="0"/>
              <a:t>Unsuitable for rare exposures</a:t>
            </a:r>
          </a:p>
          <a:p>
            <a:r>
              <a:rPr lang="en-GB" dirty="0" smtClean="0"/>
              <a:t>Temporality is difficult to determine retrospectively</a:t>
            </a:r>
          </a:p>
          <a:p>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Cohort studies</a:t>
            </a:r>
            <a:endParaRPr lang="en-GB" dirty="0"/>
          </a:p>
        </p:txBody>
      </p:sp>
      <p:sp>
        <p:nvSpPr>
          <p:cNvPr id="3" name="Content Placeholder 2"/>
          <p:cNvSpPr>
            <a:spLocks noGrp="1"/>
          </p:cNvSpPr>
          <p:nvPr>
            <p:ph idx="1"/>
          </p:nvPr>
        </p:nvSpPr>
        <p:spPr>
          <a:xfrm>
            <a:off x="457200" y="1285860"/>
            <a:ext cx="8229600" cy="5286412"/>
          </a:xfrm>
        </p:spPr>
        <p:txBody>
          <a:bodyPr>
            <a:normAutofit/>
          </a:bodyPr>
          <a:lstStyle/>
          <a:p>
            <a:r>
              <a:rPr lang="en-GB" dirty="0" smtClean="0"/>
              <a:t>Cohort: a group of persons sharing a common aspect e.g. </a:t>
            </a:r>
          </a:p>
          <a:p>
            <a:pPr lvl="1"/>
            <a:r>
              <a:rPr lang="en-GB" b="1" dirty="0" smtClean="0"/>
              <a:t>Birth cohort  </a:t>
            </a:r>
            <a:r>
              <a:rPr lang="en-GB" dirty="0" smtClean="0"/>
              <a:t>all those who were born at the same time</a:t>
            </a:r>
          </a:p>
          <a:p>
            <a:pPr lvl="1"/>
            <a:r>
              <a:rPr lang="en-GB" b="1" dirty="0" smtClean="0"/>
              <a:t>Exposure cohort</a:t>
            </a:r>
          </a:p>
          <a:p>
            <a:pPr lvl="1"/>
            <a:r>
              <a:rPr lang="en-GB" b="1" dirty="0" smtClean="0"/>
              <a:t>Inception cohort: </a:t>
            </a:r>
            <a:r>
              <a:rPr lang="en-GB" dirty="0" smtClean="0"/>
              <a:t>a group of patients who assembled at a single or narrow point of time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Cohort studies</a:t>
            </a:r>
            <a:endParaRPr lang="en-GB" dirty="0"/>
          </a:p>
        </p:txBody>
      </p:sp>
      <p:sp>
        <p:nvSpPr>
          <p:cNvPr id="3" name="Content Placeholder 2"/>
          <p:cNvSpPr>
            <a:spLocks noGrp="1"/>
          </p:cNvSpPr>
          <p:nvPr>
            <p:ph idx="1"/>
          </p:nvPr>
        </p:nvSpPr>
        <p:spPr/>
        <p:txBody>
          <a:bodyPr>
            <a:normAutofit/>
          </a:bodyPr>
          <a:lstStyle/>
          <a:p>
            <a:r>
              <a:rPr lang="en-GB" dirty="0" smtClean="0"/>
              <a:t>Utility</a:t>
            </a:r>
          </a:p>
          <a:p>
            <a:pPr lvl="1"/>
            <a:r>
              <a:rPr lang="en-GB" dirty="0" smtClean="0"/>
              <a:t>Suitable for rare exposures</a:t>
            </a:r>
          </a:p>
          <a:p>
            <a:pPr lvl="1"/>
            <a:r>
              <a:rPr lang="en-GB" dirty="0" smtClean="0"/>
              <a:t>Aetiology (risk factor           disease          side effects, etc.</a:t>
            </a:r>
          </a:p>
          <a:p>
            <a:pPr lvl="1"/>
            <a:r>
              <a:rPr lang="en-GB" dirty="0" smtClean="0"/>
              <a:t>Prognosis</a:t>
            </a:r>
          </a:p>
          <a:p>
            <a:pPr lvl="1"/>
            <a:r>
              <a:rPr lang="en-GB" dirty="0" smtClean="0"/>
              <a:t>Useful when RCT are unethical</a:t>
            </a:r>
          </a:p>
          <a:p>
            <a:pPr>
              <a:buNone/>
            </a:pPr>
            <a:endParaRPr lang="en-GB" dirty="0"/>
          </a:p>
        </p:txBody>
      </p:sp>
      <p:cxnSp>
        <p:nvCxnSpPr>
          <p:cNvPr id="4" name="Straight Arrow Connector 3"/>
          <p:cNvCxnSpPr/>
          <p:nvPr/>
        </p:nvCxnSpPr>
        <p:spPr>
          <a:xfrm>
            <a:off x="4429124" y="300037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357950" y="300037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research</a:t>
            </a:r>
            <a:endParaRPr lang="en-GB" dirty="0"/>
          </a:p>
        </p:txBody>
      </p:sp>
      <p:sp>
        <p:nvSpPr>
          <p:cNvPr id="3" name="Content Placeholder 2"/>
          <p:cNvSpPr>
            <a:spLocks noGrp="1"/>
          </p:cNvSpPr>
          <p:nvPr>
            <p:ph idx="1"/>
          </p:nvPr>
        </p:nvSpPr>
        <p:spPr/>
        <p:txBody>
          <a:bodyPr>
            <a:normAutofit/>
          </a:bodyPr>
          <a:lstStyle/>
          <a:p>
            <a:r>
              <a:rPr lang="en-GB" dirty="0" smtClean="0"/>
              <a:t>Descriptive studies e.g. cross sectional studies</a:t>
            </a:r>
          </a:p>
          <a:p>
            <a:r>
              <a:rPr lang="en-GB" dirty="0" smtClean="0"/>
              <a:t>Analytical observational studies</a:t>
            </a:r>
          </a:p>
          <a:p>
            <a:pPr lvl="1"/>
            <a:r>
              <a:rPr lang="en-GB" dirty="0" smtClean="0"/>
              <a:t>Cohort studies</a:t>
            </a:r>
          </a:p>
          <a:p>
            <a:pPr lvl="1"/>
            <a:r>
              <a:rPr lang="en-GB" dirty="0" smtClean="0"/>
              <a:t>Case-control studies</a:t>
            </a:r>
          </a:p>
          <a:p>
            <a:r>
              <a:rPr lang="en-GB" dirty="0" smtClean="0"/>
              <a:t>Experimental studies</a:t>
            </a:r>
          </a:p>
          <a:p>
            <a:pPr lvl="1"/>
            <a:r>
              <a:rPr lang="en-GB" dirty="0" smtClean="0"/>
              <a:t>Random controlled trials</a:t>
            </a:r>
          </a:p>
          <a:p>
            <a:r>
              <a:rPr lang="en-GB" dirty="0" smtClean="0"/>
              <a:t>Secondary research</a:t>
            </a:r>
          </a:p>
          <a:p>
            <a:r>
              <a:rPr lang="en-GB" dirty="0" smtClean="0"/>
              <a:t>Ecological studies and economic studies</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Cohort studies</a:t>
            </a:r>
            <a:endParaRPr lang="en-GB" dirty="0"/>
          </a:p>
        </p:txBody>
      </p:sp>
      <p:sp>
        <p:nvSpPr>
          <p:cNvPr id="3" name="Content Placeholder 2"/>
          <p:cNvSpPr>
            <a:spLocks noGrp="1"/>
          </p:cNvSpPr>
          <p:nvPr>
            <p:ph idx="1"/>
          </p:nvPr>
        </p:nvSpPr>
        <p:spPr/>
        <p:txBody>
          <a:bodyPr/>
          <a:lstStyle/>
          <a:p>
            <a:r>
              <a:rPr lang="en-GB" dirty="0" smtClean="0"/>
              <a:t>In cohort study exposure cohorts are followed up in parallel with the non-exposed group to detect the development of disease</a:t>
            </a:r>
          </a:p>
          <a:p>
            <a:r>
              <a:rPr lang="en-GB" dirty="0" smtClean="0"/>
              <a:t> exposure has occurred but the disease is yet to occur</a:t>
            </a:r>
          </a:p>
          <a:p>
            <a:r>
              <a:rPr lang="en-GB" dirty="0" smtClean="0"/>
              <a:t>Useful when exposure is rare but the likelihood of developing the disease is high following exposure</a:t>
            </a:r>
          </a:p>
          <a:p>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GB" dirty="0" smtClean="0"/>
              <a:t>Cohort studies</a:t>
            </a:r>
            <a:endParaRPr lang="en-GB" dirty="0"/>
          </a:p>
        </p:txBody>
      </p:sp>
      <p:sp>
        <p:nvSpPr>
          <p:cNvPr id="3" name="Content Placeholder 2"/>
          <p:cNvSpPr>
            <a:spLocks noGrp="1"/>
          </p:cNvSpPr>
          <p:nvPr>
            <p:ph idx="1"/>
          </p:nvPr>
        </p:nvSpPr>
        <p:spPr>
          <a:xfrm>
            <a:off x="457200" y="1142984"/>
            <a:ext cx="8229600" cy="5500726"/>
          </a:xfrm>
        </p:spPr>
        <p:txBody>
          <a:bodyPr>
            <a:normAutofit fontScale="85000" lnSpcReduction="10000"/>
          </a:bodyPr>
          <a:lstStyle/>
          <a:p>
            <a:r>
              <a:rPr lang="en-GB" dirty="0" smtClean="0"/>
              <a:t>The non-exposed cohort must be comparable to the exposed (study) cohort in all respects but must not have the condition under study at the start of the study</a:t>
            </a:r>
          </a:p>
          <a:p>
            <a:r>
              <a:rPr lang="en-GB" dirty="0" smtClean="0"/>
              <a:t>Comparison (control) group may be external or internal control</a:t>
            </a:r>
          </a:p>
          <a:p>
            <a:r>
              <a:rPr lang="en-GB" dirty="0" smtClean="0"/>
              <a:t>Internal controls are subgroups in the exposure cohort </a:t>
            </a:r>
            <a:r>
              <a:rPr lang="en-GB" dirty="0" err="1" smtClean="0"/>
              <a:t>eg</a:t>
            </a:r>
            <a:r>
              <a:rPr lang="en-GB" dirty="0" smtClean="0"/>
              <a:t>. 4 drinks </a:t>
            </a:r>
            <a:r>
              <a:rPr lang="en-GB" dirty="0" err="1" smtClean="0"/>
              <a:t>vs</a:t>
            </a:r>
            <a:r>
              <a:rPr lang="en-GB" dirty="0" smtClean="0"/>
              <a:t> &gt; 6 drinks</a:t>
            </a:r>
          </a:p>
          <a:p>
            <a:r>
              <a:rPr lang="en-GB" dirty="0" smtClean="0"/>
              <a:t>Most cohort studies are prospective but it is also possible to do a retrospective cohort e.g. identify cohorts exposed to a certain situation then trace the records; then compare with non exposed controls</a:t>
            </a:r>
          </a:p>
          <a:p>
            <a:r>
              <a:rPr lang="en-GB" dirty="0" smtClean="0"/>
              <a:t>A retrospective cohort study can be combined with a prospective cohort study</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Cohort studies: limitations</a:t>
            </a:r>
            <a:endParaRPr lang="en-GB" dirty="0"/>
          </a:p>
        </p:txBody>
      </p:sp>
      <p:sp>
        <p:nvSpPr>
          <p:cNvPr id="3" name="Content Placeholder 2"/>
          <p:cNvSpPr>
            <a:spLocks noGrp="1"/>
          </p:cNvSpPr>
          <p:nvPr>
            <p:ph idx="1"/>
          </p:nvPr>
        </p:nvSpPr>
        <p:spPr>
          <a:xfrm>
            <a:off x="457200" y="1142984"/>
            <a:ext cx="8229600" cy="5500726"/>
          </a:xfrm>
        </p:spPr>
        <p:txBody>
          <a:bodyPr>
            <a:normAutofit/>
          </a:bodyPr>
          <a:lstStyle/>
          <a:p>
            <a:r>
              <a:rPr lang="en-GB" dirty="0" smtClean="0"/>
              <a:t>Only possible in easily obtained, cooperative and stable cohorts</a:t>
            </a:r>
          </a:p>
          <a:p>
            <a:r>
              <a:rPr lang="en-GB" dirty="0" smtClean="0"/>
              <a:t>Resource time consuming</a:t>
            </a:r>
          </a:p>
          <a:p>
            <a:r>
              <a:rPr lang="en-GB" dirty="0" smtClean="0"/>
              <a:t>Not suitable for investigating rare diseases (thousands of exposed persons would have to be observed)</a:t>
            </a:r>
          </a:p>
          <a:p>
            <a:r>
              <a:rPr lang="en-GB" dirty="0" smtClean="0"/>
              <a:t>Only one aetiological factor can be studied at a time</a:t>
            </a:r>
          </a:p>
          <a:p>
            <a:r>
              <a:rPr lang="en-GB" dirty="0" smtClean="0"/>
              <a:t>Attrition/ drop-out is a common</a:t>
            </a:r>
          </a:p>
          <a:p>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Cohort study: advantages</a:t>
            </a:r>
            <a:endParaRPr lang="en-GB" dirty="0"/>
          </a:p>
        </p:txBody>
      </p:sp>
      <p:sp>
        <p:nvSpPr>
          <p:cNvPr id="3" name="Content Placeholder 2"/>
          <p:cNvSpPr>
            <a:spLocks noGrp="1"/>
          </p:cNvSpPr>
          <p:nvPr>
            <p:ph idx="1"/>
          </p:nvPr>
        </p:nvSpPr>
        <p:spPr>
          <a:xfrm>
            <a:off x="457200" y="1285860"/>
            <a:ext cx="8229600" cy="5286412"/>
          </a:xfrm>
        </p:spPr>
        <p:txBody>
          <a:bodyPr>
            <a:normAutofit fontScale="92500" lnSpcReduction="10000"/>
          </a:bodyPr>
          <a:lstStyle/>
          <a:p>
            <a:r>
              <a:rPr lang="en-GB" dirty="0" smtClean="0"/>
              <a:t>Less prone to selection and recall bias</a:t>
            </a:r>
          </a:p>
          <a:p>
            <a:r>
              <a:rPr lang="en-GB" dirty="0" smtClean="0"/>
              <a:t>Incidence can be measured – so relative risk can be calculated</a:t>
            </a:r>
          </a:p>
          <a:p>
            <a:r>
              <a:rPr lang="en-GB" dirty="0" smtClean="0"/>
              <a:t>Causal association can be strongly supported compared to case-control design</a:t>
            </a:r>
          </a:p>
          <a:p>
            <a:r>
              <a:rPr lang="en-GB" dirty="0" smtClean="0"/>
              <a:t>Temporality is easily established</a:t>
            </a:r>
          </a:p>
          <a:p>
            <a:r>
              <a:rPr lang="en-GB" dirty="0" smtClean="0"/>
              <a:t>Multiple effects of a single exposure could be observed</a:t>
            </a:r>
          </a:p>
          <a:p>
            <a:r>
              <a:rPr lang="en-GB" dirty="0" smtClean="0"/>
              <a:t>Dose response relationship could be calculated</a:t>
            </a:r>
          </a:p>
          <a:p>
            <a:r>
              <a:rPr lang="en-GB" dirty="0" smtClean="0"/>
              <a:t>Natural course of exposure to disease pathway can be studied in addition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Experimental methods</a:t>
            </a:r>
            <a:endParaRPr lang="en-GB" dirty="0"/>
          </a:p>
        </p:txBody>
      </p:sp>
      <p:sp>
        <p:nvSpPr>
          <p:cNvPr id="7" name="Text Placeholder 6"/>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Experimental method </a:t>
            </a:r>
            <a:endParaRPr lang="en-GB" dirty="0"/>
          </a:p>
        </p:txBody>
      </p:sp>
      <p:sp>
        <p:nvSpPr>
          <p:cNvPr id="5" name="Content Placeholder 4"/>
          <p:cNvSpPr>
            <a:spLocks noGrp="1"/>
          </p:cNvSpPr>
          <p:nvPr>
            <p:ph idx="1"/>
          </p:nvPr>
        </p:nvSpPr>
        <p:spPr/>
        <p:txBody>
          <a:bodyPr/>
          <a:lstStyle/>
          <a:p>
            <a:r>
              <a:rPr lang="en-GB" dirty="0" smtClean="0"/>
              <a:t>Synonyms</a:t>
            </a:r>
          </a:p>
          <a:p>
            <a:pPr lvl="1"/>
            <a:r>
              <a:rPr lang="en-GB" dirty="0" smtClean="0"/>
              <a:t>Interventional research </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GB" dirty="0" smtClean="0"/>
              <a:t>Experimental studies: characteristics </a:t>
            </a:r>
            <a:endParaRPr lang="en-GB" dirty="0"/>
          </a:p>
        </p:txBody>
      </p:sp>
      <p:sp>
        <p:nvSpPr>
          <p:cNvPr id="3" name="Content Placeholder 2"/>
          <p:cNvSpPr>
            <a:spLocks noGrp="1"/>
          </p:cNvSpPr>
          <p:nvPr>
            <p:ph idx="1"/>
          </p:nvPr>
        </p:nvSpPr>
        <p:spPr>
          <a:xfrm>
            <a:off x="457200" y="1214422"/>
            <a:ext cx="8229600" cy="5643578"/>
          </a:xfrm>
        </p:spPr>
        <p:txBody>
          <a:bodyPr>
            <a:normAutofit/>
          </a:bodyPr>
          <a:lstStyle/>
          <a:p>
            <a:r>
              <a:rPr lang="en-GB" dirty="0" smtClean="0"/>
              <a:t>Ideal for assessing causality /effect of treatment;</a:t>
            </a:r>
          </a:p>
          <a:p>
            <a:r>
              <a:rPr lang="en-GB" dirty="0" smtClean="0"/>
              <a:t>usually has two groups, experimental and control groups of subjects</a:t>
            </a:r>
          </a:p>
          <a:p>
            <a:r>
              <a:rPr lang="en-GB" dirty="0" smtClean="0"/>
              <a:t>Can be used to minimise bias and confounding</a:t>
            </a:r>
          </a:p>
          <a:p>
            <a:r>
              <a:rPr lang="en-GB" dirty="0" smtClean="0"/>
              <a:t>Examples: RCTs</a:t>
            </a:r>
          </a:p>
          <a:p>
            <a:pPr lvl="1"/>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a:t>
            </a:r>
            <a:endParaRPr lang="en-GB" dirty="0"/>
          </a:p>
        </p:txBody>
      </p:sp>
      <p:sp>
        <p:nvSpPr>
          <p:cNvPr id="3" name="Content Placeholder 2"/>
          <p:cNvSpPr>
            <a:spLocks noGrp="1"/>
          </p:cNvSpPr>
          <p:nvPr>
            <p:ph idx="1"/>
          </p:nvPr>
        </p:nvSpPr>
        <p:spPr>
          <a:xfrm>
            <a:off x="457200" y="1214422"/>
            <a:ext cx="8229600" cy="5500726"/>
          </a:xfrm>
        </p:spPr>
        <p:txBody>
          <a:bodyPr>
            <a:normAutofit fontScale="92500"/>
          </a:bodyPr>
          <a:lstStyle/>
          <a:p>
            <a:r>
              <a:rPr lang="en-GB" dirty="0" smtClean="0"/>
              <a:t>This method is one in which a researcher manipulates a </a:t>
            </a:r>
            <a:r>
              <a:rPr lang="en-GB" b="1" dirty="0" smtClean="0"/>
              <a:t>variable</a:t>
            </a:r>
            <a:r>
              <a:rPr lang="en-GB" dirty="0" smtClean="0"/>
              <a:t> (anything that can vary) under highly controlled conditions to see if this produces (causes) any changes in a second variable. </a:t>
            </a:r>
          </a:p>
          <a:p>
            <a:r>
              <a:rPr lang="en-GB" dirty="0" smtClean="0"/>
              <a:t>The variable, or variables, that the researcher manipulates is called the </a:t>
            </a:r>
            <a:r>
              <a:rPr lang="en-GB" b="1" dirty="0" smtClean="0"/>
              <a:t>independent variable </a:t>
            </a:r>
            <a:r>
              <a:rPr lang="en-GB" dirty="0" smtClean="0"/>
              <a:t>while the second variable, the one measured for changes, is called the </a:t>
            </a:r>
            <a:r>
              <a:rPr lang="en-GB" b="1" dirty="0" smtClean="0"/>
              <a:t>dependent variable. </a:t>
            </a:r>
          </a:p>
          <a:p>
            <a:r>
              <a:rPr lang="en-GB" dirty="0" smtClean="0"/>
              <a:t>Independent variables are sometimes referred to as antecedent (preceding) conditions. </a:t>
            </a:r>
          </a:p>
          <a:p>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GB" dirty="0" smtClean="0"/>
              <a:t>Experimental method uses</a:t>
            </a:r>
            <a:endParaRPr lang="en-GB" dirty="0"/>
          </a:p>
        </p:txBody>
      </p:sp>
      <p:sp>
        <p:nvSpPr>
          <p:cNvPr id="3" name="Content Placeholder 2"/>
          <p:cNvSpPr>
            <a:spLocks noGrp="1"/>
          </p:cNvSpPr>
          <p:nvPr>
            <p:ph idx="1"/>
          </p:nvPr>
        </p:nvSpPr>
        <p:spPr>
          <a:xfrm>
            <a:off x="457200" y="1214422"/>
            <a:ext cx="8229600" cy="5500726"/>
          </a:xfrm>
        </p:spPr>
        <p:txBody>
          <a:bodyPr>
            <a:normAutofit fontScale="85000" lnSpcReduction="10000"/>
          </a:bodyPr>
          <a:lstStyle/>
          <a:p>
            <a:r>
              <a:rPr lang="en-GB" dirty="0" smtClean="0"/>
              <a:t>To detect cause-and-effect relationships. </a:t>
            </a:r>
          </a:p>
          <a:p>
            <a:r>
              <a:rPr lang="en-GB" dirty="0" smtClean="0"/>
              <a:t>In order to see cause-and-effect relationships the researcher must be sure that his manipulations (the independent variable) are the only variables having an effect on the dependent variable. </a:t>
            </a:r>
          </a:p>
          <a:p>
            <a:r>
              <a:rPr lang="en-GB" dirty="0" smtClean="0"/>
              <a:t>Other variables that might also effect the dependent variable are held constant (equivalent, the same). </a:t>
            </a:r>
          </a:p>
          <a:p>
            <a:r>
              <a:rPr lang="en-GB" dirty="0" smtClean="0"/>
              <a:t>Only by controlling can the researcher be sure that the observed changes in the dependent variable were in fact caused by his manipulations. </a:t>
            </a:r>
          </a:p>
          <a:p>
            <a:r>
              <a:rPr lang="en-GB" dirty="0" smtClean="0"/>
              <a:t>This method can be used when it is appropriate, both practically and ethically, to manipulate the variables. </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method: limitations</a:t>
            </a:r>
            <a:endParaRPr lang="en-GB" dirty="0"/>
          </a:p>
        </p:txBody>
      </p:sp>
      <p:sp>
        <p:nvSpPr>
          <p:cNvPr id="3" name="Content Placeholder 2"/>
          <p:cNvSpPr>
            <a:spLocks noGrp="1"/>
          </p:cNvSpPr>
          <p:nvPr>
            <p:ph idx="1"/>
          </p:nvPr>
        </p:nvSpPr>
        <p:spPr>
          <a:xfrm>
            <a:off x="457200" y="1285860"/>
            <a:ext cx="8229600" cy="5572140"/>
          </a:xfrm>
        </p:spPr>
        <p:txBody>
          <a:bodyPr>
            <a:normAutofit fontScale="92500"/>
          </a:bodyPr>
          <a:lstStyle/>
          <a:p>
            <a:r>
              <a:rPr lang="en-GB" dirty="0" smtClean="0"/>
              <a:t>Used only when it is practical and ethical for the researcher to manipulate the antecedent conditions. </a:t>
            </a:r>
          </a:p>
          <a:p>
            <a:pPr lvl="1"/>
            <a:r>
              <a:rPr lang="en-GB" dirty="0" smtClean="0"/>
              <a:t>A psychologist for instance might want to know if a parent's method of disciplining their children has an effect on how their children behave. It would be neither practical nor ethical to make parents discipline their children in a certain way just to see if that affects their child's behaviour. </a:t>
            </a:r>
          </a:p>
          <a:p>
            <a:r>
              <a:rPr lang="en-GB" dirty="0" smtClean="0"/>
              <a:t>Experimental studies done in the highly controlled setting of the laboratory are artificial and may not reflect what happens in reality</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Descriptive and observational studies </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studies: RCT</a:t>
            </a:r>
            <a:endParaRPr lang="en-GB" dirty="0"/>
          </a:p>
        </p:txBody>
      </p:sp>
      <p:sp>
        <p:nvSpPr>
          <p:cNvPr id="3" name="Content Placeholder 2"/>
          <p:cNvSpPr>
            <a:spLocks noGrp="1"/>
          </p:cNvSpPr>
          <p:nvPr>
            <p:ph idx="1"/>
          </p:nvPr>
        </p:nvSpPr>
        <p:spPr>
          <a:xfrm>
            <a:off x="457200" y="1285860"/>
            <a:ext cx="8229600" cy="4840303"/>
          </a:xfrm>
        </p:spPr>
        <p:txBody>
          <a:bodyPr>
            <a:normAutofit/>
          </a:bodyPr>
          <a:lstStyle/>
          <a:p>
            <a:r>
              <a:rPr lang="en-GB" dirty="0" smtClean="0"/>
              <a:t>Randomised controlled studies (RCT)</a:t>
            </a:r>
          </a:p>
          <a:p>
            <a:r>
              <a:rPr lang="en-GB" dirty="0" smtClean="0"/>
              <a:t>Random allocation to either one intervention or other</a:t>
            </a:r>
          </a:p>
          <a:p>
            <a:r>
              <a:rPr lang="en-GB" dirty="0" smtClean="0"/>
              <a:t>Follow-up of both groups for specified periods and analysis  in terms of specific outcomes defined at the beginning of the study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lstStyle/>
          <a:p>
            <a:r>
              <a:rPr lang="en-GB" dirty="0" smtClean="0"/>
              <a:t>RCT</a:t>
            </a:r>
            <a:endParaRPr lang="en-GB" dirty="0"/>
          </a:p>
        </p:txBody>
      </p:sp>
      <p:sp>
        <p:nvSpPr>
          <p:cNvPr id="3" name="Content Placeholder 2"/>
          <p:cNvSpPr>
            <a:spLocks noGrp="1"/>
          </p:cNvSpPr>
          <p:nvPr>
            <p:ph idx="1"/>
          </p:nvPr>
        </p:nvSpPr>
        <p:spPr>
          <a:xfrm>
            <a:off x="457200" y="1428736"/>
            <a:ext cx="8229600" cy="5214974"/>
          </a:xfrm>
        </p:spPr>
        <p:txBody>
          <a:bodyPr>
            <a:normAutofit fontScale="92500" lnSpcReduction="10000"/>
          </a:bodyPr>
          <a:lstStyle/>
          <a:p>
            <a:r>
              <a:rPr lang="en-GB" dirty="0" smtClean="0"/>
              <a:t>Utility</a:t>
            </a:r>
          </a:p>
          <a:p>
            <a:pPr lvl="1"/>
            <a:r>
              <a:rPr lang="en-GB" dirty="0" smtClean="0"/>
              <a:t>Gold standard for establishing effectiveness</a:t>
            </a:r>
          </a:p>
          <a:p>
            <a:r>
              <a:rPr lang="en-GB" dirty="0" smtClean="0"/>
              <a:t>Problems </a:t>
            </a:r>
          </a:p>
          <a:p>
            <a:pPr lvl="1"/>
            <a:r>
              <a:rPr lang="en-GB" dirty="0" smtClean="0"/>
              <a:t>Establish efficacy (how well the intervention works in an ideal situation) but not effectiveness (how well it works under normal circumstances</a:t>
            </a:r>
          </a:p>
          <a:p>
            <a:pPr lvl="2"/>
            <a:r>
              <a:rPr lang="en-GB" dirty="0" smtClean="0"/>
              <a:t>Note for pragmatic RCTs the situation is reversed</a:t>
            </a:r>
          </a:p>
          <a:p>
            <a:pPr lvl="1"/>
            <a:r>
              <a:rPr lang="en-GB" dirty="0" smtClean="0"/>
              <a:t>Limited </a:t>
            </a:r>
            <a:r>
              <a:rPr lang="en-GB" dirty="0" err="1" smtClean="0"/>
              <a:t>generalisability</a:t>
            </a:r>
            <a:endParaRPr lang="en-GB" dirty="0" smtClean="0"/>
          </a:p>
          <a:p>
            <a:pPr lvl="1"/>
            <a:r>
              <a:rPr lang="en-GB" dirty="0" smtClean="0"/>
              <a:t>Unethical when treatment arms are not deemed to be equally effective</a:t>
            </a:r>
          </a:p>
          <a:p>
            <a:pPr lvl="1"/>
            <a:r>
              <a:rPr lang="en-GB" dirty="0" smtClean="0"/>
              <a:t>Patients with co-morbid conditions are often excluded, only “pure” cases are taken</a:t>
            </a:r>
          </a:p>
          <a:p>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Distinguishing features of experimental designs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Experimental intervention</a:t>
            </a:r>
          </a:p>
          <a:p>
            <a:r>
              <a:rPr lang="en-GB" dirty="0" smtClean="0"/>
              <a:t>Randomisation</a:t>
            </a:r>
          </a:p>
          <a:p>
            <a:pPr lvl="1"/>
            <a:r>
              <a:rPr lang="en-GB" dirty="0" smtClean="0"/>
              <a:t>Simple</a:t>
            </a:r>
          </a:p>
          <a:p>
            <a:pPr lvl="1"/>
            <a:r>
              <a:rPr lang="en-GB" dirty="0" smtClean="0"/>
              <a:t>Stratified</a:t>
            </a:r>
          </a:p>
          <a:p>
            <a:pPr lvl="1"/>
            <a:r>
              <a:rPr lang="en-GB" dirty="0" smtClean="0"/>
              <a:t>Cluster</a:t>
            </a:r>
          </a:p>
          <a:p>
            <a:r>
              <a:rPr lang="en-GB" dirty="0" smtClean="0"/>
              <a:t>Allocation concealment</a:t>
            </a:r>
          </a:p>
          <a:p>
            <a:r>
              <a:rPr lang="en-GB" dirty="0" smtClean="0"/>
              <a:t>Blinding: single, double, triple</a:t>
            </a:r>
          </a:p>
          <a:p>
            <a:r>
              <a:rPr lang="en-GB" dirty="0" smtClean="0"/>
              <a:t>Open label RCT</a:t>
            </a:r>
          </a:p>
          <a:p>
            <a:r>
              <a:rPr lang="en-GB" dirty="0" smtClean="0"/>
              <a:t>Precision depends on sample size </a:t>
            </a:r>
          </a:p>
          <a:p>
            <a:endParaRPr lang="en-GB" dirty="0" smtClean="0"/>
          </a:p>
          <a:p>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trials ...</a:t>
            </a:r>
            <a:endParaRPr lang="en-GB" dirty="0"/>
          </a:p>
        </p:txBody>
      </p:sp>
      <p:sp>
        <p:nvSpPr>
          <p:cNvPr id="3" name="Content Placeholder 2"/>
          <p:cNvSpPr>
            <a:spLocks noGrp="1"/>
          </p:cNvSpPr>
          <p:nvPr>
            <p:ph idx="1"/>
          </p:nvPr>
        </p:nvSpPr>
        <p:spPr>
          <a:xfrm>
            <a:off x="457200" y="1285860"/>
            <a:ext cx="8229600" cy="5214974"/>
          </a:xfrm>
        </p:spPr>
        <p:txBody>
          <a:bodyPr>
            <a:normAutofit fontScale="92500" lnSpcReduction="10000"/>
          </a:bodyPr>
          <a:lstStyle/>
          <a:p>
            <a:r>
              <a:rPr lang="en-GB" dirty="0" smtClean="0"/>
              <a:t>Before and after trial</a:t>
            </a:r>
          </a:p>
          <a:p>
            <a:pPr lvl="1"/>
            <a:r>
              <a:rPr lang="en-GB" dirty="0" smtClean="0"/>
              <a:t>The outcome is assessed before and after some intervention in one group of subjects</a:t>
            </a:r>
          </a:p>
          <a:p>
            <a:pPr lvl="1"/>
            <a:r>
              <a:rPr lang="en-GB" dirty="0" smtClean="0"/>
              <a:t>A weak design in that the observed effect may be due to factors other than the intervention </a:t>
            </a:r>
          </a:p>
          <a:p>
            <a:r>
              <a:rPr lang="en-GB" dirty="0" smtClean="0"/>
              <a:t>N of 1 trial</a:t>
            </a:r>
          </a:p>
          <a:p>
            <a:pPr lvl="1"/>
            <a:r>
              <a:rPr lang="en-GB" dirty="0" smtClean="0"/>
              <a:t>A single subject is administered placebo and active intervention (or two active interventions) in tandem under double blind controlled conditions</a:t>
            </a:r>
          </a:p>
          <a:p>
            <a:pPr lvl="1"/>
            <a:r>
              <a:rPr lang="en-GB" dirty="0" smtClean="0"/>
              <a:t>The best way to optimise treatment schedules for a single patient</a:t>
            </a:r>
          </a:p>
          <a:p>
            <a:pPr lvl="1"/>
            <a:r>
              <a:rPr lang="en-GB" dirty="0" smtClean="0"/>
              <a:t>Results cannot be generalised to other patients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trials ...</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Uncontrolled trials</a:t>
            </a:r>
          </a:p>
          <a:p>
            <a:pPr lvl="1"/>
            <a:r>
              <a:rPr lang="en-GB" dirty="0" smtClean="0"/>
              <a:t>Only one group is observed for effects of an intervention</a:t>
            </a:r>
          </a:p>
          <a:p>
            <a:pPr lvl="1"/>
            <a:r>
              <a:rPr lang="en-GB" dirty="0" smtClean="0"/>
              <a:t>No control group</a:t>
            </a:r>
          </a:p>
          <a:p>
            <a:pPr lvl="1"/>
            <a:r>
              <a:rPr lang="en-GB" dirty="0" smtClean="0"/>
              <a:t>Inference is made using historical control – status before an intervention </a:t>
            </a:r>
          </a:p>
          <a:p>
            <a:r>
              <a:rPr lang="en-GB" dirty="0" smtClean="0"/>
              <a:t>Factorial trials</a:t>
            </a:r>
          </a:p>
          <a:p>
            <a:pPr lvl="1"/>
            <a:r>
              <a:rPr lang="en-GB" dirty="0" smtClean="0"/>
              <a:t>More than one factor are considered</a:t>
            </a:r>
          </a:p>
          <a:p>
            <a:pPr lvl="1"/>
            <a:r>
              <a:rPr lang="en-GB" dirty="0" smtClean="0"/>
              <a:t>In 2x2 factorial design participants are allocated to four possible combinations (2 treatments, 2 levels) </a:t>
            </a:r>
            <a:r>
              <a:rPr lang="en-GB" dirty="0" err="1" smtClean="0"/>
              <a:t>eg</a:t>
            </a:r>
            <a:r>
              <a:rPr lang="en-GB" dirty="0" smtClean="0"/>
              <a:t>. Drug A alone, drug B alone, both drug A and B, and placebo</a:t>
            </a:r>
          </a:p>
          <a:p>
            <a:pPr lvl="1"/>
            <a:r>
              <a:rPr lang="en-GB" dirty="0" smtClean="0"/>
              <a:t>Independent effects and combined effects can be analysed</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trials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Multi-arm trial</a:t>
            </a:r>
          </a:p>
          <a:p>
            <a:pPr lvl="1"/>
            <a:r>
              <a:rPr lang="en-GB" dirty="0" smtClean="0"/>
              <a:t>A simple extension of RCT where more than study arm is included</a:t>
            </a:r>
          </a:p>
          <a:p>
            <a:pPr lvl="1"/>
            <a:r>
              <a:rPr lang="en-GB" dirty="0" smtClean="0"/>
              <a:t>Easy to design</a:t>
            </a:r>
          </a:p>
          <a:p>
            <a:pPr lvl="1"/>
            <a:r>
              <a:rPr lang="en-GB" dirty="0" smtClean="0"/>
              <a:t>Allows intervention-1 </a:t>
            </a:r>
            <a:r>
              <a:rPr lang="en-GB" dirty="0" err="1" smtClean="0"/>
              <a:t>vs</a:t>
            </a:r>
            <a:r>
              <a:rPr lang="en-GB" dirty="0" smtClean="0"/>
              <a:t> intervention-2 in addition to intervention-1/2 vs. placebo effect</a:t>
            </a:r>
          </a:p>
          <a:p>
            <a:pPr lvl="1"/>
            <a:r>
              <a:rPr lang="en-GB" dirty="0" smtClean="0"/>
              <a:t>Requires large sample and power may be reduced as a consequence</a:t>
            </a:r>
          </a:p>
          <a:p>
            <a:r>
              <a:rPr lang="en-GB" dirty="0" smtClean="0"/>
              <a:t>Cross-over trial</a:t>
            </a:r>
          </a:p>
          <a:p>
            <a:pPr lvl="1"/>
            <a:r>
              <a:rPr lang="en-GB" dirty="0" smtClean="0"/>
              <a:t>Refers to an interchange of study and control groups after a washout period so that all subjects in a study receive both placebo and treatment but only at different orders</a:t>
            </a:r>
          </a:p>
          <a:p>
            <a:pPr lvl="1"/>
            <a:r>
              <a:rPr lang="en-GB" dirty="0" smtClean="0"/>
              <a:t>An economic design – less number of participants</a:t>
            </a:r>
          </a:p>
          <a:p>
            <a:pPr lvl="1"/>
            <a:r>
              <a:rPr lang="en-GB" dirty="0" smtClean="0"/>
              <a:t>Cannot be used for diseases that are cured by medications</a:t>
            </a:r>
          </a:p>
          <a:p>
            <a:r>
              <a:rPr lang="en-GB" dirty="0" smtClean="0"/>
              <a:t>Parallel RCT (normal RCT)</a:t>
            </a:r>
          </a:p>
          <a:p>
            <a:pPr lvl="1"/>
            <a:r>
              <a:rPr lang="en-GB" dirty="0" smtClean="0"/>
              <a:t>The opposite of cross-over in that both control and intervention happen in parallel not serial fashion</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trials</a:t>
            </a:r>
            <a:endParaRPr lang="en-GB" dirty="0"/>
          </a:p>
        </p:txBody>
      </p:sp>
      <p:sp>
        <p:nvSpPr>
          <p:cNvPr id="3" name="Content Placeholder 2"/>
          <p:cNvSpPr>
            <a:spLocks noGrp="1"/>
          </p:cNvSpPr>
          <p:nvPr>
            <p:ph idx="1"/>
          </p:nvPr>
        </p:nvSpPr>
        <p:spPr/>
        <p:txBody>
          <a:bodyPr>
            <a:normAutofit fontScale="92500"/>
          </a:bodyPr>
          <a:lstStyle/>
          <a:p>
            <a:r>
              <a:rPr lang="en-GB" dirty="0" smtClean="0"/>
              <a:t>Patient preference trials</a:t>
            </a:r>
          </a:p>
          <a:p>
            <a:r>
              <a:rPr lang="en-GB" dirty="0" err="1" smtClean="0"/>
              <a:t>Zelen’s</a:t>
            </a:r>
            <a:r>
              <a:rPr lang="en-GB" dirty="0" smtClean="0"/>
              <a:t> modified RCTs: patient may withdraw consent if they suspect the intervention they are receiving is inferior. Therefore randomisation is done before obtaining consent</a:t>
            </a:r>
          </a:p>
          <a:p>
            <a:r>
              <a:rPr lang="en-GB" dirty="0" smtClean="0"/>
              <a:t>Non-inferiority trials: to demonstrate that the intervention is not inferior to the standard treatment. Requires higher sample size compared to superiority trials</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Randomisation in controlled trials ...</a:t>
            </a:r>
            <a:endParaRPr lang="en-GB" dirty="0"/>
          </a:p>
        </p:txBody>
      </p:sp>
      <p:sp>
        <p:nvSpPr>
          <p:cNvPr id="3" name="Content Placeholder 2"/>
          <p:cNvSpPr>
            <a:spLocks noGrp="1"/>
          </p:cNvSpPr>
          <p:nvPr>
            <p:ph idx="1"/>
          </p:nvPr>
        </p:nvSpPr>
        <p:spPr/>
        <p:txBody>
          <a:bodyPr>
            <a:normAutofit/>
          </a:bodyPr>
          <a:lstStyle/>
          <a:p>
            <a:r>
              <a:rPr lang="en-GB" dirty="0" smtClean="0"/>
              <a:t>Randomisation</a:t>
            </a:r>
          </a:p>
          <a:p>
            <a:pPr lvl="1"/>
            <a:r>
              <a:rPr lang="en-GB" dirty="0" smtClean="0"/>
              <a:t>Eliminates bias</a:t>
            </a:r>
          </a:p>
          <a:p>
            <a:pPr lvl="1"/>
            <a:r>
              <a:rPr lang="en-GB" dirty="0" smtClean="0"/>
              <a:t>Permits probability theory in making reference</a:t>
            </a:r>
          </a:p>
          <a:p>
            <a:pPr lvl="1"/>
            <a:r>
              <a:rPr lang="en-GB" dirty="0" smtClean="0"/>
              <a:t>Facilitates blinding</a:t>
            </a:r>
          </a:p>
          <a:p>
            <a:pPr lvl="1"/>
            <a:r>
              <a:rPr lang="en-GB" dirty="0" smtClean="0"/>
              <a:t>Distributes baseline characteristics in an unpredictable fashion</a:t>
            </a:r>
          </a:p>
          <a:p>
            <a:r>
              <a:rPr lang="en-GB" dirty="0" smtClean="0"/>
              <a:t>Simple randomisation</a:t>
            </a:r>
          </a:p>
          <a:p>
            <a:r>
              <a:rPr lang="en-GB" dirty="0" smtClean="0"/>
              <a:t>Block randomisation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Randomisation in controlled trials</a:t>
            </a:r>
            <a:endParaRPr lang="en-GB" dirty="0"/>
          </a:p>
        </p:txBody>
      </p:sp>
      <p:sp>
        <p:nvSpPr>
          <p:cNvPr id="3" name="Content Placeholder 2"/>
          <p:cNvSpPr>
            <a:spLocks noGrp="1"/>
          </p:cNvSpPr>
          <p:nvPr>
            <p:ph idx="1"/>
          </p:nvPr>
        </p:nvSpPr>
        <p:spPr/>
        <p:txBody>
          <a:bodyPr>
            <a:normAutofit fontScale="92500" lnSpcReduction="10000"/>
          </a:bodyPr>
          <a:lstStyle/>
          <a:p>
            <a:pPr lvl="1"/>
            <a:r>
              <a:rPr lang="en-GB" dirty="0" smtClean="0"/>
              <a:t>Randomisation occurs in blocks of specified numbers </a:t>
            </a:r>
            <a:r>
              <a:rPr lang="en-GB" dirty="0" err="1" smtClean="0"/>
              <a:t>eg</a:t>
            </a:r>
            <a:r>
              <a:rPr lang="en-GB" dirty="0" smtClean="0"/>
              <a:t>. 6 to ensure equal distribution between arms</a:t>
            </a:r>
          </a:p>
          <a:p>
            <a:r>
              <a:rPr lang="en-GB" dirty="0" smtClean="0"/>
              <a:t>Stratified randomisation</a:t>
            </a:r>
          </a:p>
          <a:p>
            <a:pPr lvl="1"/>
            <a:r>
              <a:rPr lang="en-GB" dirty="0" smtClean="0"/>
              <a:t>Baseline characteristics which may have an implication for outcome are reinforced</a:t>
            </a:r>
          </a:p>
          <a:p>
            <a:r>
              <a:rPr lang="en-GB" dirty="0" smtClean="0"/>
              <a:t>Cluster randomisation</a:t>
            </a:r>
          </a:p>
          <a:p>
            <a:pPr lvl="1"/>
            <a:r>
              <a:rPr lang="en-GB" dirty="0" smtClean="0"/>
              <a:t>Various clusters are used rather than individuals</a:t>
            </a:r>
          </a:p>
          <a:p>
            <a:r>
              <a:rPr lang="en-GB" dirty="0" smtClean="0"/>
              <a:t>Quasi randomisation </a:t>
            </a:r>
          </a:p>
          <a:p>
            <a:pPr lvl="1"/>
            <a:r>
              <a:rPr lang="en-GB" dirty="0" smtClean="0"/>
              <a:t>Randomisation using even/ odd numbers</a:t>
            </a:r>
          </a:p>
          <a:p>
            <a:pPr lvl="1"/>
            <a:r>
              <a:rPr lang="en-GB" dirty="0" smtClean="0"/>
              <a:t>Not reproducible</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Bias </a:t>
            </a:r>
            <a:endParaRPr lang="en-GB" dirty="0"/>
          </a:p>
        </p:txBody>
      </p:sp>
      <p:sp>
        <p:nvSpPr>
          <p:cNvPr id="3" name="Content Placeholder 2"/>
          <p:cNvSpPr>
            <a:spLocks noGrp="1"/>
          </p:cNvSpPr>
          <p:nvPr>
            <p:ph idx="1"/>
          </p:nvPr>
        </p:nvSpPr>
        <p:spPr/>
        <p:txBody>
          <a:bodyPr/>
          <a:lstStyle/>
          <a:p>
            <a:r>
              <a:rPr lang="en-GB" dirty="0" smtClean="0"/>
              <a:t>A bias is a systematic error that can distort the outcome of a study in one direction</a:t>
            </a:r>
          </a:p>
          <a:p>
            <a:r>
              <a:rPr lang="en-GB" dirty="0" smtClean="0"/>
              <a:t>A random error due to a faulty measurement will affect both groups – it does not systematically distort the outcome in one direction</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Descriptive studies</a:t>
            </a:r>
            <a:endParaRPr lang="en-GB" dirty="0"/>
          </a:p>
        </p:txBody>
      </p:sp>
      <p:sp>
        <p:nvSpPr>
          <p:cNvPr id="3" name="Content Placeholder 2"/>
          <p:cNvSpPr>
            <a:spLocks noGrp="1"/>
          </p:cNvSpPr>
          <p:nvPr>
            <p:ph idx="1"/>
          </p:nvPr>
        </p:nvSpPr>
        <p:spPr>
          <a:xfrm>
            <a:off x="457200" y="1214422"/>
            <a:ext cx="8229600" cy="5429288"/>
          </a:xfrm>
        </p:spPr>
        <p:txBody>
          <a:bodyPr/>
          <a:lstStyle/>
          <a:p>
            <a:r>
              <a:rPr lang="en-GB" dirty="0" smtClean="0"/>
              <a:t>Surveys </a:t>
            </a:r>
          </a:p>
          <a:p>
            <a:r>
              <a:rPr lang="en-GB" dirty="0" smtClean="0"/>
              <a:t>Naturalistic observation</a:t>
            </a:r>
          </a:p>
          <a:p>
            <a:r>
              <a:rPr lang="en-GB" dirty="0" smtClean="0"/>
              <a:t>Cross sectional study</a:t>
            </a:r>
          </a:p>
          <a:p>
            <a:r>
              <a:rPr lang="en-GB" dirty="0" smtClean="0"/>
              <a:t>Case report series</a:t>
            </a:r>
          </a:p>
          <a:p>
            <a:r>
              <a:rPr lang="en-GB" dirty="0" smtClean="0"/>
              <a:t>Qualitative studies</a:t>
            </a:r>
          </a:p>
          <a:p>
            <a:r>
              <a:rPr lang="en-GB" dirty="0" smtClean="0"/>
              <a:t>Clinical audit</a:t>
            </a:r>
          </a:p>
          <a:p>
            <a:r>
              <a:rPr lang="en-GB" dirty="0" smtClean="0"/>
              <a:t>Ecological study</a:t>
            </a:r>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bias </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Referral bias </a:t>
            </a:r>
          </a:p>
          <a:p>
            <a:r>
              <a:rPr lang="en-GB" dirty="0" smtClean="0"/>
              <a:t>Diagnostic purity bias</a:t>
            </a:r>
          </a:p>
          <a:p>
            <a:r>
              <a:rPr lang="en-GB" dirty="0" smtClean="0"/>
              <a:t>Membership bias – identification using members of patients organisation</a:t>
            </a:r>
          </a:p>
          <a:p>
            <a:r>
              <a:rPr lang="en-GB" dirty="0" smtClean="0"/>
              <a:t>Non-response bias</a:t>
            </a:r>
          </a:p>
          <a:p>
            <a:r>
              <a:rPr lang="en-GB" dirty="0" smtClean="0"/>
              <a:t>Lead-time bias if two diagnostic tests are compared and one picks up the disease earlier than the other</a:t>
            </a:r>
          </a:p>
          <a:p>
            <a:r>
              <a:rPr lang="en-GB" dirty="0" err="1" smtClean="0"/>
              <a:t>Neyman</a:t>
            </a:r>
            <a:r>
              <a:rPr lang="en-GB" dirty="0" smtClean="0"/>
              <a:t> bias (aka incidence-prevalence bias) occurs while collecting data about an acute illness where death occurs before one is brought to hospital</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bias </a:t>
            </a:r>
            <a:endParaRPr lang="en-GB" dirty="0"/>
          </a:p>
        </p:txBody>
      </p:sp>
      <p:sp>
        <p:nvSpPr>
          <p:cNvPr id="3" name="Content Placeholder 2"/>
          <p:cNvSpPr>
            <a:spLocks noGrp="1"/>
          </p:cNvSpPr>
          <p:nvPr>
            <p:ph idx="1"/>
          </p:nvPr>
        </p:nvSpPr>
        <p:spPr>
          <a:xfrm>
            <a:off x="457200" y="1285860"/>
            <a:ext cx="8229600" cy="5429288"/>
          </a:xfrm>
        </p:spPr>
        <p:txBody>
          <a:bodyPr>
            <a:normAutofit fontScale="85000" lnSpcReduction="20000"/>
          </a:bodyPr>
          <a:lstStyle/>
          <a:p>
            <a:r>
              <a:rPr lang="en-GB" dirty="0" smtClean="0"/>
              <a:t>Confounding bias</a:t>
            </a:r>
          </a:p>
          <a:p>
            <a:pPr lvl="1"/>
            <a:r>
              <a:rPr lang="en-GB" dirty="0" smtClean="0"/>
              <a:t>A confounder is a third factor that is related to both the exposure and outcome independently but not on the causal pathway </a:t>
            </a:r>
          </a:p>
          <a:p>
            <a:r>
              <a:rPr lang="en-GB" dirty="0" smtClean="0"/>
              <a:t>Information bias</a:t>
            </a:r>
          </a:p>
          <a:p>
            <a:pPr lvl="1"/>
            <a:r>
              <a:rPr lang="en-GB" dirty="0" smtClean="0"/>
              <a:t>Recall bias</a:t>
            </a:r>
          </a:p>
          <a:p>
            <a:pPr lvl="1"/>
            <a:r>
              <a:rPr lang="en-GB" dirty="0" smtClean="0"/>
              <a:t>Observer/ interviewer bias </a:t>
            </a:r>
          </a:p>
          <a:p>
            <a:pPr lvl="1"/>
            <a:r>
              <a:rPr lang="en-GB" dirty="0" smtClean="0"/>
              <a:t>Desirability bias</a:t>
            </a:r>
          </a:p>
          <a:p>
            <a:pPr lvl="1"/>
            <a:r>
              <a:rPr lang="en-GB" dirty="0" smtClean="0"/>
              <a:t>Hawthorne effect (occurs especially in cross-sectional surveys using questionnaires) – observed responders minimise perceived deviation from the norm</a:t>
            </a:r>
          </a:p>
          <a:p>
            <a:r>
              <a:rPr lang="en-GB" dirty="0" smtClean="0"/>
              <a:t>Selection bias</a:t>
            </a:r>
          </a:p>
          <a:p>
            <a:r>
              <a:rPr lang="en-GB" dirty="0" err="1" smtClean="0"/>
              <a:t>Becksonian</a:t>
            </a:r>
            <a:r>
              <a:rPr lang="en-GB" dirty="0" smtClean="0"/>
              <a:t> bias: when hospital inpatients are used as cases only severe end of the disease spectrum are seen so non representative</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Secondary research</a:t>
            </a:r>
            <a:endParaRPr lang="en-GB" dirty="0"/>
          </a:p>
        </p:txBody>
      </p:sp>
      <p:sp>
        <p:nvSpPr>
          <p:cNvPr id="3" name="Content Placeholder 2"/>
          <p:cNvSpPr>
            <a:spLocks noGrp="1"/>
          </p:cNvSpPr>
          <p:nvPr>
            <p:ph idx="1"/>
          </p:nvPr>
        </p:nvSpPr>
        <p:spPr>
          <a:xfrm>
            <a:off x="457200" y="1285860"/>
            <a:ext cx="8229600" cy="5214974"/>
          </a:xfrm>
        </p:spPr>
        <p:txBody>
          <a:bodyPr/>
          <a:lstStyle/>
          <a:p>
            <a:r>
              <a:rPr lang="en-GB" dirty="0" smtClean="0"/>
              <a:t>Secondary research</a:t>
            </a:r>
          </a:p>
          <a:p>
            <a:pPr lvl="1"/>
            <a:r>
              <a:rPr lang="en-GB" dirty="0" smtClean="0"/>
              <a:t>Tend to summarise/ integrate results from different studies</a:t>
            </a:r>
          </a:p>
          <a:p>
            <a:pPr lvl="1"/>
            <a:r>
              <a:rPr lang="en-GB" dirty="0" smtClean="0"/>
              <a:t>Provide the most reliable evidence for an intervention</a:t>
            </a:r>
          </a:p>
          <a:p>
            <a:pPr lvl="1"/>
            <a:r>
              <a:rPr lang="en-GB" dirty="0" smtClean="0"/>
              <a:t>Examples: </a:t>
            </a:r>
          </a:p>
          <a:p>
            <a:pPr lvl="2"/>
            <a:r>
              <a:rPr lang="en-GB" dirty="0" smtClean="0"/>
              <a:t>systemic reviews and meta-analysis</a:t>
            </a:r>
          </a:p>
          <a:p>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Systematic review and meta-analysis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SR is a summary of the medical literature that uses explicit methods to perform a comprehensive literature search and critical appraisal of individual studies and that uses appropriate statistical techniques (meta-analysis) to combine these valid studies</a:t>
            </a:r>
          </a:p>
          <a:p>
            <a:r>
              <a:rPr lang="en-GB" dirty="0" smtClean="0"/>
              <a:t>Utility</a:t>
            </a:r>
          </a:p>
          <a:p>
            <a:pPr lvl="1"/>
            <a:r>
              <a:rPr lang="en-GB" dirty="0" smtClean="0"/>
              <a:t>Best evidence base – for treatment, diagnosis aetiology and prognosis</a:t>
            </a:r>
          </a:p>
          <a:p>
            <a:r>
              <a:rPr lang="en-GB" dirty="0" smtClean="0"/>
              <a:t>Problems</a:t>
            </a:r>
          </a:p>
          <a:p>
            <a:pPr lvl="1"/>
            <a:r>
              <a:rPr lang="en-GB" dirty="0" smtClean="0"/>
              <a:t>Depends on the quality of available studies </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Applications of research methods</a:t>
            </a:r>
            <a:endParaRPr lang="en-GB" dirty="0"/>
          </a:p>
        </p:txBody>
      </p:sp>
      <p:sp>
        <p:nvSpPr>
          <p:cNvPr id="3" name="Content Placeholder 2"/>
          <p:cNvSpPr>
            <a:spLocks noGrp="1"/>
          </p:cNvSpPr>
          <p:nvPr>
            <p:ph idx="1"/>
          </p:nvPr>
        </p:nvSpPr>
        <p:spPr>
          <a:xfrm>
            <a:off x="457200" y="1600200"/>
            <a:ext cx="8229600" cy="5114948"/>
          </a:xfrm>
        </p:spPr>
        <p:txBody>
          <a:bodyPr>
            <a:normAutofit fontScale="92500" lnSpcReduction="20000"/>
          </a:bodyPr>
          <a:lstStyle/>
          <a:p>
            <a:r>
              <a:rPr lang="en-GB" b="1" dirty="0" smtClean="0"/>
              <a:t>Treatment effectiveness:  </a:t>
            </a:r>
            <a:r>
              <a:rPr lang="en-GB" dirty="0" smtClean="0"/>
              <a:t>pragmatic RCT or systematic reviews</a:t>
            </a:r>
          </a:p>
          <a:p>
            <a:r>
              <a:rPr lang="en-GB" b="1" dirty="0" smtClean="0"/>
              <a:t>Treatment efficacy: </a:t>
            </a:r>
            <a:r>
              <a:rPr lang="en-GB" dirty="0" smtClean="0"/>
              <a:t>experimental RCT or systematic reviews</a:t>
            </a:r>
          </a:p>
          <a:p>
            <a:r>
              <a:rPr lang="en-GB" b="1" dirty="0" smtClean="0"/>
              <a:t>Causation (aetiology): </a:t>
            </a:r>
            <a:r>
              <a:rPr lang="en-GB" dirty="0" smtClean="0"/>
              <a:t>cohort or case control</a:t>
            </a:r>
          </a:p>
          <a:p>
            <a:r>
              <a:rPr lang="en-GB" b="1" dirty="0" smtClean="0"/>
              <a:t>Prognosis: </a:t>
            </a:r>
            <a:r>
              <a:rPr lang="en-GB" dirty="0" smtClean="0"/>
              <a:t>cohort </a:t>
            </a:r>
          </a:p>
          <a:p>
            <a:r>
              <a:rPr lang="en-GB" b="1" dirty="0" smtClean="0"/>
              <a:t>Diagnostic assessment (evaluating a new tool): </a:t>
            </a:r>
            <a:r>
              <a:rPr lang="en-GB" dirty="0" smtClean="0"/>
              <a:t>cross sectional comparison to gold standard</a:t>
            </a:r>
          </a:p>
          <a:p>
            <a:r>
              <a:rPr lang="en-GB" b="1" dirty="0" smtClean="0"/>
              <a:t>Health economics: </a:t>
            </a:r>
            <a:r>
              <a:rPr lang="en-GB" dirty="0" smtClean="0"/>
              <a:t>cost effectiveness study</a:t>
            </a:r>
          </a:p>
          <a:p>
            <a:r>
              <a:rPr lang="en-GB" b="1" dirty="0" smtClean="0"/>
              <a:t>Meaning or health experience: </a:t>
            </a:r>
            <a:r>
              <a:rPr lang="en-GB" dirty="0" smtClean="0"/>
              <a:t>qualitative studies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GB" dirty="0" smtClean="0"/>
              <a:t>Descriptive studies: characteristics</a:t>
            </a:r>
            <a:endParaRPr lang="en-GB" dirty="0"/>
          </a:p>
        </p:txBody>
      </p:sp>
      <p:sp>
        <p:nvSpPr>
          <p:cNvPr id="3" name="Content Placeholder 2"/>
          <p:cNvSpPr>
            <a:spLocks noGrp="1"/>
          </p:cNvSpPr>
          <p:nvPr>
            <p:ph idx="1"/>
          </p:nvPr>
        </p:nvSpPr>
        <p:spPr>
          <a:xfrm>
            <a:off x="457200" y="1142984"/>
            <a:ext cx="8229600" cy="5715016"/>
          </a:xfrm>
        </p:spPr>
        <p:txBody>
          <a:bodyPr>
            <a:normAutofit/>
          </a:bodyPr>
          <a:lstStyle/>
          <a:p>
            <a:r>
              <a:rPr lang="en-GB" dirty="0" smtClean="0"/>
              <a:t>Descriptive observational studies	</a:t>
            </a:r>
          </a:p>
          <a:p>
            <a:pPr lvl="1"/>
            <a:r>
              <a:rPr lang="en-GB" dirty="0" smtClean="0"/>
              <a:t>Describes characteristics of the population</a:t>
            </a:r>
          </a:p>
          <a:p>
            <a:pPr lvl="1"/>
            <a:r>
              <a:rPr lang="en-GB" dirty="0" smtClean="0"/>
              <a:t>No control group</a:t>
            </a:r>
          </a:p>
          <a:p>
            <a:pPr lvl="1"/>
            <a:r>
              <a:rPr lang="en-GB" dirty="0" smtClean="0"/>
              <a:t>Suitable for hypothesis generation rather than testing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Surveys </a:t>
            </a:r>
            <a:endParaRPr lang="en-GB" dirty="0"/>
          </a:p>
        </p:txBody>
      </p:sp>
      <p:sp>
        <p:nvSpPr>
          <p:cNvPr id="3" name="Content Placeholder 2"/>
          <p:cNvSpPr>
            <a:spLocks noGrp="1"/>
          </p:cNvSpPr>
          <p:nvPr>
            <p:ph idx="1"/>
          </p:nvPr>
        </p:nvSpPr>
        <p:spPr>
          <a:xfrm>
            <a:off x="457200" y="1214422"/>
            <a:ext cx="8229600" cy="4911741"/>
          </a:xfrm>
        </p:spPr>
        <p:txBody>
          <a:bodyPr>
            <a:normAutofit fontScale="92500" lnSpcReduction="20000"/>
          </a:bodyPr>
          <a:lstStyle/>
          <a:p>
            <a:r>
              <a:rPr lang="en-GB" dirty="0" smtClean="0"/>
              <a:t>The survey, a type of non experimental, descriptive study, does not involve direct observation by a researcher. </a:t>
            </a:r>
          </a:p>
          <a:p>
            <a:r>
              <a:rPr lang="en-GB" dirty="0" smtClean="0"/>
              <a:t>Inferences about behaviour are made from data collected via interviews or questionnaires. </a:t>
            </a:r>
          </a:p>
          <a:p>
            <a:r>
              <a:rPr lang="en-GB" dirty="0" smtClean="0"/>
              <a:t>Interviews or questionnaires commonly include an assortment of forced-choice questions (e.g. True-False) or open-ended questions (e.g. short answer essay) to which subjects are asked to respond. </a:t>
            </a:r>
          </a:p>
          <a:p>
            <a:r>
              <a:rPr lang="en-GB" dirty="0" smtClean="0"/>
              <a:t>This sort of data collection is sometimes referred to as a self-report.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Surveys: uses and limitations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Surveys are particularly useful when researchers are interested in collecting data on aspects of behaviour that are difficult to observe directly (such as thoughts about suicide) and when it is desirable to sample a large number of subjects. </a:t>
            </a:r>
          </a:p>
          <a:p>
            <a:r>
              <a:rPr lang="en-GB" dirty="0" smtClean="0"/>
              <a:t>Surveys are used extensively in the social and natural sciences to assess attitudes and opinions on a variety of subjects, </a:t>
            </a:r>
            <a:r>
              <a:rPr lang="en-GB" dirty="0" err="1" smtClean="0"/>
              <a:t>eg</a:t>
            </a:r>
            <a:r>
              <a:rPr lang="en-GB" dirty="0" smtClean="0"/>
              <a:t>. political views, sexual practices. </a:t>
            </a:r>
          </a:p>
          <a:p>
            <a:r>
              <a:rPr lang="en-GB" dirty="0" smtClean="0"/>
              <a:t>Being a descriptive method, not an explanatory one and without the controlled conditions of the laboratory, conclusions about cause-and-effect relationships cannot be drawn. </a:t>
            </a:r>
          </a:p>
          <a:p>
            <a:r>
              <a:rPr lang="en-GB" dirty="0" smtClean="0"/>
              <a:t>Behaviour can only be described, not explained. </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Cross-sectional study</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Most appropriate when trying to answer questions concerning the value of screening or diagnostic tests and prevalence of a disease</a:t>
            </a:r>
          </a:p>
          <a:p>
            <a:r>
              <a:rPr lang="en-GB" dirty="0" smtClean="0"/>
              <a:t>Are often cheap and relatively easy to carry out</a:t>
            </a:r>
          </a:p>
          <a:p>
            <a:r>
              <a:rPr lang="en-GB" dirty="0" smtClean="0"/>
              <a:t>No problems with loss of follow up or recall bias</a:t>
            </a:r>
          </a:p>
          <a:p>
            <a:r>
              <a:rPr lang="en-GB" dirty="0" smtClean="0"/>
              <a:t>Identifies patterns of disease</a:t>
            </a:r>
          </a:p>
          <a:p>
            <a:r>
              <a:rPr lang="en-GB" dirty="0" smtClean="0"/>
              <a:t>Volunteer bias (response rates can be very low)</a:t>
            </a:r>
          </a:p>
          <a:p>
            <a:r>
              <a:rPr lang="en-GB" dirty="0" smtClean="0"/>
              <a:t>Samples must be representative of the population – otherwise </a:t>
            </a:r>
            <a:r>
              <a:rPr lang="en-GB" dirty="0" err="1" smtClean="0"/>
              <a:t>generalisability</a:t>
            </a:r>
            <a:r>
              <a:rPr lang="en-GB" dirty="0" smtClean="0"/>
              <a:t> is affected</a:t>
            </a:r>
          </a:p>
          <a:p>
            <a:r>
              <a:rPr lang="en-GB" dirty="0" smtClean="0"/>
              <a:t>Only identifies prevalence and association – at best</a:t>
            </a:r>
          </a:p>
          <a:p>
            <a:r>
              <a:rPr lang="en-GB" dirty="0" smtClean="0"/>
              <a:t>Does not identify causality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3267</Words>
  <Application>Microsoft Office PowerPoint</Application>
  <PresentationFormat>On-screen Show (4:3)</PresentationFormat>
  <Paragraphs>332</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Research methods</vt:lpstr>
      <vt:lpstr>Definitions </vt:lpstr>
      <vt:lpstr>Types of research</vt:lpstr>
      <vt:lpstr>Descriptive and observational studies </vt:lpstr>
      <vt:lpstr>Descriptive studies</vt:lpstr>
      <vt:lpstr>Descriptive studies: characteristics</vt:lpstr>
      <vt:lpstr>Surveys </vt:lpstr>
      <vt:lpstr>Surveys: uses and limitations</vt:lpstr>
      <vt:lpstr>Cross-sectional study</vt:lpstr>
      <vt:lpstr>Naturalistic observation </vt:lpstr>
      <vt:lpstr>Naturalistic observation: uses and limitations</vt:lpstr>
      <vt:lpstr>Case report series: characteristics and uses </vt:lpstr>
      <vt:lpstr>Case study: definition </vt:lpstr>
      <vt:lpstr>Case study: uses and limitations </vt:lpstr>
      <vt:lpstr>Qualitative data</vt:lpstr>
      <vt:lpstr>Qualitative studies: characteristics and uses </vt:lpstr>
      <vt:lpstr>Clinical audit: uses </vt:lpstr>
      <vt:lpstr>Correlational: definition</vt:lpstr>
      <vt:lpstr>Correlation: uses</vt:lpstr>
      <vt:lpstr>Correlation: limitations</vt:lpstr>
      <vt:lpstr>Ecological studies</vt:lpstr>
      <vt:lpstr>Analytical observational studies </vt:lpstr>
      <vt:lpstr> Analytical observational studies </vt:lpstr>
      <vt:lpstr>Analytical observational studies</vt:lpstr>
      <vt:lpstr>Case control studies</vt:lpstr>
      <vt:lpstr>Case control studies</vt:lpstr>
      <vt:lpstr>Case control studies: problems</vt:lpstr>
      <vt:lpstr>Cohort studies</vt:lpstr>
      <vt:lpstr>Cohort studies</vt:lpstr>
      <vt:lpstr>Cohort studies</vt:lpstr>
      <vt:lpstr>Cohort studies</vt:lpstr>
      <vt:lpstr>Cohort studies: limitations</vt:lpstr>
      <vt:lpstr>Cohort study: advantages</vt:lpstr>
      <vt:lpstr>Experimental methods</vt:lpstr>
      <vt:lpstr>Experimental method </vt:lpstr>
      <vt:lpstr>Experimental studies: characteristics </vt:lpstr>
      <vt:lpstr>Experimental </vt:lpstr>
      <vt:lpstr>Experimental method uses</vt:lpstr>
      <vt:lpstr>Experimental method: limitations</vt:lpstr>
      <vt:lpstr>Experimental studies: RCT</vt:lpstr>
      <vt:lpstr>RCT</vt:lpstr>
      <vt:lpstr>Distinguishing features of experimental designs</vt:lpstr>
      <vt:lpstr>Types of trials ...</vt:lpstr>
      <vt:lpstr>Types of trials ...</vt:lpstr>
      <vt:lpstr>Types of trials</vt:lpstr>
      <vt:lpstr>Types of trials</vt:lpstr>
      <vt:lpstr>Randomisation in controlled trials ...</vt:lpstr>
      <vt:lpstr>Randomisation in controlled trials</vt:lpstr>
      <vt:lpstr>Bias </vt:lpstr>
      <vt:lpstr>Types of bias </vt:lpstr>
      <vt:lpstr>Types of bias </vt:lpstr>
      <vt:lpstr>Secondary research</vt:lpstr>
      <vt:lpstr>Systematic review and meta-analysis</vt:lpstr>
      <vt:lpstr>Applications of research methods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dc:title>
  <dc:creator>Othieno</dc:creator>
  <cp:lastModifiedBy>Othieno</cp:lastModifiedBy>
  <cp:revision>70</cp:revision>
  <dcterms:created xsi:type="dcterms:W3CDTF">2011-02-21T13:43:28Z</dcterms:created>
  <dcterms:modified xsi:type="dcterms:W3CDTF">2011-05-26T06:01:53Z</dcterms:modified>
</cp:coreProperties>
</file>