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0" r:id="rId9"/>
    <p:sldId id="263" r:id="rId10"/>
    <p:sldId id="268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80" r:id="rId25"/>
    <p:sldId id="281" r:id="rId26"/>
    <p:sldId id="279" r:id="rId27"/>
    <p:sldId id="278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2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E80D7-0C95-429A-94B2-C8054AA9661D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2841B-38A0-4766-AF68-93CDADB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93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2841B-38A0-4766-AF68-93CDADB2EE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1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F5B078-46F7-4748-8FBA-763B528820BE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1DFADF-7D5A-47DB-9A51-111818B616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75259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TECHNIQUES AND THEORIES OF COUNSELING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6679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MBCh.B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LEVEL II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066800"/>
            <a:ext cx="6705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Empathy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Ability to understand what the other person is going through and to communicate the feeling to the patient. </a:t>
            </a:r>
          </a:p>
          <a:p>
            <a:pPr>
              <a:lnSpc>
                <a:spcPct val="90000"/>
              </a:lnSpc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Empathy in counselling can build: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The relationship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066800"/>
            <a:ext cx="6324600" cy="533400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Stimulate self exploration 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Check understanding</a:t>
            </a:r>
          </a:p>
          <a:p>
            <a:pPr marL="109728" indent="0"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Provide support</a:t>
            </a:r>
          </a:p>
          <a:p>
            <a:pPr marL="109728" indent="0"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Lubricate communication</a:t>
            </a:r>
          </a:p>
          <a:p>
            <a:pPr marL="109728" indent="0"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Restrain the helper and 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Pave the way.</a:t>
            </a:r>
          </a:p>
          <a:p>
            <a:pPr>
              <a:buFont typeface="Wingdings" pitchFamily="2" charset="2"/>
              <a:buNone/>
            </a:pPr>
            <a:endParaRPr lang="en-US" sz="3200" dirty="0" smtClean="0">
              <a:latin typeface="Times New Roman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295400"/>
            <a:ext cx="6172200" cy="51053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Unconditional positive regard</a:t>
            </a:r>
          </a:p>
          <a:p>
            <a:pPr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 client is viewed with dignity and valued. </a:t>
            </a:r>
          </a:p>
          <a:p>
            <a:pPr>
              <a:lnSpc>
                <a:spcPct val="90000"/>
              </a:lnSpc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Deep and positive feelings for the other person. </a:t>
            </a:r>
          </a:p>
          <a:p>
            <a:pPr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295400"/>
            <a:ext cx="64008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Caring </a:t>
            </a:r>
          </a:p>
          <a:p>
            <a:pPr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Providing opportunity for personal growth</a:t>
            </a:r>
          </a:p>
          <a:p>
            <a:pPr>
              <a:lnSpc>
                <a:spcPct val="90000"/>
              </a:lnSpc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 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Major aspects of caring include knowledge, patience, honesty, trust, humility, hope, courage and humou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990599"/>
            <a:ext cx="6477000" cy="54102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Self Disclosure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Patient asking personal questions to satisfy his curiosity. 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 counsellor should discourage such line of questions. 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1371600"/>
            <a:ext cx="6553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However, for the sake of satisfactory relationship, self disclosure may be necessary. 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For example, cases in which the counsellor is HIV positive and the patient is HIV positive.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219200"/>
            <a:ext cx="62484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GB" sz="3500" b="1" i="1" dirty="0" smtClean="0">
                <a:latin typeface="Arial" pitchFamily="34" charset="0"/>
                <a:cs typeface="Arial" pitchFamily="34" charset="0"/>
              </a:rPr>
              <a:t>Attending</a:t>
            </a:r>
          </a:p>
          <a:p>
            <a:pPr marL="109728" indent="0">
              <a:buNone/>
            </a:pP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Listens and Displays behaviour that shows is with the client.</a:t>
            </a:r>
          </a:p>
          <a:p>
            <a:pPr>
              <a:buFont typeface="Wingdings" pitchFamily="2" charset="2"/>
              <a:buChar char="§"/>
            </a:pP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Sits facing the client, with open posture and not huddled up with arms tightly folded. </a:t>
            </a:r>
          </a:p>
          <a:p>
            <a:pPr>
              <a:buFont typeface="Wingdings" pitchFamily="2" charset="2"/>
              <a:buChar char="§"/>
            </a:pP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Looks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at the client and hold good eye contact with him,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nods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or grunt .</a:t>
            </a:r>
          </a:p>
          <a:p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7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1066800"/>
            <a:ext cx="6553200" cy="51815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Reflecting</a:t>
            </a:r>
          </a:p>
          <a:p>
            <a:pPr marL="109728" indent="0"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the problem and helps client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realise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that the problem is his and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suggest solutions for it. </a:t>
            </a:r>
          </a:p>
          <a:p>
            <a:pPr marL="109728" indent="0"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Getting emotionally involved in the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client’s problem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may result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in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breakdown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or burnout.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219200"/>
            <a:ext cx="6553200" cy="518159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GB" sz="3500" b="1" i="1" dirty="0" smtClean="0">
                <a:latin typeface="Arial" pitchFamily="34" charset="0"/>
                <a:cs typeface="Arial" pitchFamily="34" charset="0"/>
              </a:rPr>
              <a:t>Confronting</a:t>
            </a:r>
          </a:p>
          <a:p>
            <a:pPr marL="109728" indent="0">
              <a:buNone/>
            </a:pP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>
                <a:latin typeface="Arial" pitchFamily="34" charset="0"/>
                <a:cs typeface="Arial" pitchFamily="34" charset="0"/>
              </a:rPr>
              <a:t>T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counsellor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should confront the patient when there are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contradictions in the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patient’s story. </a:t>
            </a:r>
          </a:p>
          <a:p>
            <a:pPr marL="109728" indent="0">
              <a:buNone/>
            </a:pP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Does this by pointing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out the contradictions. </a:t>
            </a: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doing so the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patient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will be able to reflect on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them.</a:t>
            </a:r>
            <a:endParaRPr lang="en-US" sz="3500" dirty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2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066800"/>
            <a:ext cx="68580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Observation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Observe the patient e.g. non – verbal cues.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Observe the home environment and family interactions </a:t>
            </a:r>
          </a:p>
          <a:p>
            <a:pPr>
              <a:lnSpc>
                <a:spcPct val="90000"/>
              </a:lnSpc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Observe posture and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gait - Perception and physical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problems or limitations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524000"/>
            <a:ext cx="69342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Types of counseling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Counseling techniques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Theories of counseling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Counseling in specific conditions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Summary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Outline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066800"/>
            <a:ext cx="6324600" cy="5562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Observe clothing  - 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ignifies social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position, financial status, cultural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influence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Touch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Appropriate use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of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touch in patient care is important. Cultural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limitations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>
                <a:latin typeface="Arial" pitchFamily="34" charset="0"/>
                <a:cs typeface="Arial" pitchFamily="34" charset="0"/>
              </a:rPr>
              <a:t>Space 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4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371600"/>
            <a:ext cx="6705600" cy="5486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The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relevant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methods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include:</a:t>
            </a:r>
          </a:p>
          <a:p>
            <a:pPr marL="109728" indent="0" algn="just">
              <a:buNone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624078" indent="-514350" algn="just">
              <a:buAutoNum type="arabicParenR"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Information giving</a:t>
            </a: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Patient and family members require information about the illness.</a:t>
            </a: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Bereaved children require information about death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Theories of counseling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8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762000"/>
            <a:ext cx="6705600" cy="6096000"/>
          </a:xfrm>
        </p:spPr>
        <p:txBody>
          <a:bodyPr>
            <a:noAutofit/>
          </a:bodyPr>
          <a:lstStyle/>
          <a:p>
            <a:pPr marL="624078" indent="-514350">
              <a:buAutoNum type="arabicParenR" startAt="2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Client – centered – Carl Rogers (1951)</a:t>
            </a:r>
          </a:p>
          <a:p>
            <a:pPr marL="624078" indent="-514350">
              <a:buAutoNum type="arabicParenR" startAt="2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Therapist has to create the core conditions in the relationship e.g. empathy, positive regard etc.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Helps patient open up.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Useful in initial data gathering and supportive work</a:t>
            </a:r>
          </a:p>
          <a:p>
            <a:pPr>
              <a:buFont typeface="Wingdings" pitchFamily="2" charset="2"/>
              <a:buChar char="§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09728" indent="0">
              <a:buNone/>
            </a:pPr>
            <a:endParaRPr lang="en-US" sz="3200" dirty="0" smtClean="0"/>
          </a:p>
          <a:p>
            <a:pPr marL="109728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899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914400"/>
            <a:ext cx="7162800" cy="5943600"/>
          </a:xfrm>
        </p:spPr>
        <p:txBody>
          <a:bodyPr>
            <a:normAutofit/>
          </a:bodyPr>
          <a:lstStyle/>
          <a:p>
            <a:pPr marL="566928" indent="-457200" algn="just">
              <a:buAutoNum type="arabicParenR" startAt="3"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Cognitive behavioural</a:t>
            </a:r>
          </a:p>
          <a:p>
            <a:pPr marL="109728" indent="0" algn="just"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A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imed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at changing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irrational thought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belief and behaviour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of the patient.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 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Patient is helped to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learn skills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which helps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them deal with present and future problems. 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Emphasis is on therapeutic reship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066800"/>
            <a:ext cx="7239000" cy="5410200"/>
          </a:xfrm>
        </p:spPr>
        <p:txBody>
          <a:bodyPr>
            <a:normAutofit/>
          </a:bodyPr>
          <a:lstStyle/>
          <a:p>
            <a:pPr marL="566928" indent="-457200">
              <a:buAutoNum type="arabicParenR" startAt="4"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Psychodynamic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F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ocus is on the early interpersonal experiences, social development and family life cycle which may be sources of the patient’s symptoms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P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atient encouraged to talk about difficulties and reflect on difficulties that may have originated childhood  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6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914400"/>
            <a:ext cx="7162800" cy="579119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Crisis counselling</a:t>
            </a:r>
          </a:p>
          <a:p>
            <a:pPr marL="109728" indent="0">
              <a:buNone/>
            </a:pPr>
            <a:endParaRPr lang="en-GB" sz="3200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Short active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intervention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Based on sound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assessment which includes:</a:t>
            </a:r>
          </a:p>
          <a:p>
            <a:pPr algn="just">
              <a:buFont typeface="Wingdings" pitchFamily="2" charset="2"/>
              <a:buChar char="§"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Family, Patient, Social network, Nature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of the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stressor</a:t>
            </a:r>
          </a:p>
          <a:p>
            <a:pPr algn="just"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Available resources –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Ext.support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143000"/>
            <a:ext cx="7162800" cy="5257799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Help patient redefine challenges and mobilize resources for resolve the problems.</a:t>
            </a:r>
          </a:p>
          <a:p>
            <a:pPr marL="109728" indent="0" algn="just"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Appropriate emotional  expression is   encouraged and maladaptive ones discouraged.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Important component of community mental health</a:t>
            </a:r>
          </a:p>
          <a:p>
            <a:pPr marL="109728" indent="0" algn="just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9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990600"/>
            <a:ext cx="6705600" cy="533400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90000"/>
              </a:lnSpc>
              <a:buAutoNum type="arabicParenR" startAt="6"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Problem-Solving Counselling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GB" sz="32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Originated by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D’Zurilla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and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Goldfred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as a form of behaviour modification. 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Use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problem solving techniques such as: - setting goals and stages of problem – solving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066800"/>
            <a:ext cx="6858000" cy="53340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>
                <a:latin typeface="Arial" pitchFamily="34" charset="0"/>
                <a:cs typeface="Arial" pitchFamily="34" charset="0"/>
              </a:rPr>
              <a:t>Goals of problem solving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GB" sz="32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To educate the patient on the links between symptoms and the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problems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define client’s current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problems.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provide client with a positive experience of problem – solving.</a:t>
            </a: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AutoNum type="alphaLcParenR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9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066800"/>
            <a:ext cx="6781800" cy="52577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Stages of problem – solving</a:t>
            </a:r>
          </a:p>
          <a:p>
            <a:pPr marL="109728" indent="0">
              <a:buNone/>
            </a:pPr>
            <a:endParaRPr lang="en-US" sz="3200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Identification and formulation of patient problems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Clarification and definition of problems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Setting clear and achievable goals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676400"/>
            <a:ext cx="6629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buFont typeface="Wingdings" pitchFamily="2" charset="2"/>
              <a:buChar char="§"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Counseling as a profession started in economically advanced countries since the 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world war.</a:t>
            </a:r>
          </a:p>
          <a:p>
            <a:pPr>
              <a:buFont typeface="Wingdings" pitchFamily="2" charset="2"/>
              <a:buChar char="§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Counseling and training of counselors has increased with response to the demand.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143001"/>
            <a:ext cx="7086600" cy="5105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Generating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solutions</a:t>
            </a: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Selection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of preferred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solution</a:t>
            </a: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Implementation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of preferred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solution</a:t>
            </a:r>
          </a:p>
          <a:p>
            <a:pPr marL="109728" indent="0" algn="just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Evaluation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of progress with further problem solving as necessary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066800"/>
            <a:ext cx="6934200" cy="51815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I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a feasible, acceptable and effective treatment in the primary care setting for depression and other emotional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disorders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(Catalan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et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al, 1991).</a:t>
            </a:r>
          </a:p>
          <a:p>
            <a:pPr marL="109728" indent="0"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D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epression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results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from interaction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between negative life events, current problems and coping. </a:t>
            </a:r>
          </a:p>
          <a:p>
            <a:endParaRPr lang="en-GB" dirty="0" smtClean="0">
              <a:cs typeface="Times New Roman" pitchFamily="18" charset="0"/>
            </a:endParaRPr>
          </a:p>
          <a:p>
            <a:endParaRPr lang="en-GB" dirty="0"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676400"/>
            <a:ext cx="6858000" cy="4724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Schizophrenics</a:t>
            </a:r>
          </a:p>
          <a:p>
            <a:pPr>
              <a:buFont typeface="Wingdings" pitchFamily="2" charset="2"/>
              <a:buChar char="§"/>
            </a:pPr>
            <a:endParaRPr lang="en-GB" sz="32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Information giving</a:t>
            </a:r>
          </a:p>
          <a:p>
            <a:pPr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Advice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and guidance – for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relatives</a:t>
            </a:r>
          </a:p>
          <a:p>
            <a:pPr>
              <a:buFont typeface="Wingdings" pitchFamily="2" charset="2"/>
              <a:buChar char="§"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Supportive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counselling – individual and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group.</a:t>
            </a:r>
          </a:p>
          <a:p>
            <a:pPr marL="393192" lvl="1" indent="0">
              <a:buNone/>
            </a:pPr>
            <a:endParaRPr lang="en-GB" sz="3200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pecific conditions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1371600"/>
            <a:ext cx="67818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Alcoholics</a:t>
            </a:r>
          </a:p>
          <a:p>
            <a:pPr>
              <a:buFont typeface="Wingdings" pitchFamily="2" charset="2"/>
              <a:buChar char="§"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Information giving</a:t>
            </a:r>
          </a:p>
          <a:p>
            <a:pPr>
              <a:buFont typeface="Wingdings" pitchFamily="2" charset="2"/>
              <a:buChar char="§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Crisis intervention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Supportive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counselling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Client – centered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counselling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295400"/>
            <a:ext cx="7239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Process in which patients are helped to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resolve personal</a:t>
            </a:r>
            <a:r>
              <a:rPr lang="en-GB" dirty="0">
                <a:latin typeface="Arial" pitchFamily="34" charset="0"/>
                <a:cs typeface="Arial" pitchFamily="34" charset="0"/>
              </a:rPr>
              <a:t>, social and psychological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problems.</a:t>
            </a:r>
          </a:p>
          <a:p>
            <a:pPr marL="109728" indent="0">
              <a:lnSpc>
                <a:spcPct val="90000"/>
              </a:lnSpc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Through use of various techniques and approaches.</a:t>
            </a:r>
          </a:p>
          <a:p>
            <a:pPr marL="109728" indent="0">
              <a:lnSpc>
                <a:spcPct val="90000"/>
              </a:lnSpc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The approaches </a:t>
            </a:r>
            <a:r>
              <a:rPr lang="en-GB" dirty="0">
                <a:latin typeface="Arial" pitchFamily="34" charset="0"/>
                <a:cs typeface="Arial" pitchFamily="34" charset="0"/>
              </a:rPr>
              <a:t>may be used simultaneously in most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psychiatric disorders</a:t>
            </a:r>
          </a:p>
          <a:p>
            <a:pPr marL="109728" indent="0">
              <a:lnSpc>
                <a:spcPct val="90000"/>
              </a:lnSpc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Provided by </a:t>
            </a:r>
            <a:r>
              <a:rPr lang="en-GB" dirty="0">
                <a:latin typeface="Arial" pitchFamily="34" charset="0"/>
                <a:cs typeface="Arial" pitchFamily="34" charset="0"/>
              </a:rPr>
              <a:t>psychiatric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nurses, </a:t>
            </a:r>
            <a:r>
              <a:rPr lang="en-GB" dirty="0">
                <a:latin typeface="Arial" pitchFamily="34" charset="0"/>
                <a:cs typeface="Arial" pitchFamily="34" charset="0"/>
              </a:rPr>
              <a:t>social workers, psychologists, occupational therapists and workers in the voluntary sector.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Summary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2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705600" cy="457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Questions?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91400" cy="5105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Dr. Anne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Obondo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Senior Lecturer, Department of Psychiatry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990600"/>
            <a:ext cx="6934200" cy="525779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Definition</a:t>
            </a:r>
          </a:p>
          <a:p>
            <a:pPr>
              <a:buFont typeface="Wingdings" pitchFamily="2" charset="2"/>
              <a:buChar char="§"/>
            </a:pPr>
            <a:endParaRPr lang="en-US" sz="38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Counseling is the process of assisting and guiding patients/clients to resolve personal, social or psychological problems or difficulties. </a:t>
            </a:r>
          </a:p>
          <a:p>
            <a:pPr>
              <a:buFont typeface="Wingdings" pitchFamily="2" charset="2"/>
              <a:buChar char="§"/>
            </a:pPr>
            <a:endParaRPr lang="en-US" sz="35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Counseling is the process by which one person helps another to identify his problems and to find solutions for them (Burnard,1994).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1295400"/>
            <a:ext cx="6781800" cy="4876799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term counseling embraces information giving, advice and guidance and helping activities leading to psychological well-being. </a:t>
            </a:r>
          </a:p>
          <a:p>
            <a:pPr lvl="1">
              <a:buFont typeface="Wingdings" pitchFamily="2" charset="2"/>
              <a:buChar char="§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Theory is a basic tool used to explain social phenomena and actions or processes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286000"/>
            <a:ext cx="5867400" cy="4191000"/>
          </a:xfrm>
        </p:spPr>
        <p:txBody>
          <a:bodyPr>
            <a:normAutofit/>
          </a:bodyPr>
          <a:lstStyle/>
          <a:p>
            <a:pPr marL="566928" lvl="1" indent="-457200">
              <a:spcBef>
                <a:spcPts val="400"/>
              </a:spcBef>
              <a:buSzPct val="68000"/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There are two types of counselling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624078" indent="-514350">
              <a:buAutoNum type="arabicParenR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Individual</a:t>
            </a:r>
          </a:p>
          <a:p>
            <a:pPr marL="624078" indent="-514350">
              <a:buAutoNum type="arabicParenR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Group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Types of counseling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2133600"/>
            <a:ext cx="6248400" cy="4267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Good listening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109728" indent="0">
              <a:lnSpc>
                <a:spcPct val="90000"/>
              </a:lnSpc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 good listener is a good counsellor.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Attention and interest.</a:t>
            </a:r>
          </a:p>
          <a:p>
            <a:pPr lvl="1">
              <a:lnSpc>
                <a:spcPct val="90000"/>
              </a:lnSpc>
              <a:buNone/>
            </a:pPr>
            <a:endParaRPr lang="en-GB" sz="32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Counseling techniques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371601"/>
            <a:ext cx="65532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b="1" i="1" dirty="0">
                <a:latin typeface="Arial" pitchFamily="34" charset="0"/>
                <a:cs typeface="Arial" pitchFamily="34" charset="0"/>
              </a:rPr>
              <a:t>Personal warmth</a:t>
            </a:r>
          </a:p>
          <a:p>
            <a:pPr>
              <a:lnSpc>
                <a:spcPct val="90000"/>
              </a:lnSpc>
              <a:buNone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A counsellor should be approachable and open to patients and colleagues.</a:t>
            </a:r>
          </a:p>
          <a:p>
            <a:pPr>
              <a:lnSpc>
                <a:spcPct val="90000"/>
              </a:lnSpc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0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143000"/>
            <a:ext cx="6553200" cy="5257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Genuineness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Weaknesses, strengths, qualities are displayed by openness and directness.</a:t>
            </a:r>
          </a:p>
          <a:p>
            <a:pPr>
              <a:buNone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Encourages patient to engage in the same process.</a:t>
            </a:r>
          </a:p>
          <a:p>
            <a:pPr>
              <a:buNone/>
            </a:pPr>
            <a:endParaRPr lang="en-GB" sz="32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323232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32323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414</TotalTime>
  <Words>763</Words>
  <Application>Microsoft Office PowerPoint</Application>
  <PresentationFormat>On-screen Show (4:3)</PresentationFormat>
  <Paragraphs>226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TECHNIQUES AND THEORIES OF COUNSELING</vt:lpstr>
      <vt:lpstr>Outline</vt:lpstr>
      <vt:lpstr>Introduction</vt:lpstr>
      <vt:lpstr>PowerPoint Presentation</vt:lpstr>
      <vt:lpstr>PowerPoint Presentation</vt:lpstr>
      <vt:lpstr>Types of counseling</vt:lpstr>
      <vt:lpstr>Counseling techniques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Theories of counseling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Specific conditions</vt:lpstr>
      <vt:lpstr>PowerPoint Presentation</vt:lpstr>
      <vt:lpstr>Summary</vt:lpstr>
      <vt:lpstr>Questions?</vt:lpstr>
      <vt:lpstr>Dr. Anne Obondo Senior Lecturer, Department of Psychiatry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COUNSELING</dc:title>
  <dc:creator>Caleb</dc:creator>
  <cp:lastModifiedBy>uon</cp:lastModifiedBy>
  <cp:revision>44</cp:revision>
  <dcterms:created xsi:type="dcterms:W3CDTF">2011-09-14T11:03:09Z</dcterms:created>
  <dcterms:modified xsi:type="dcterms:W3CDTF">2011-09-14T23:17:48Z</dcterms:modified>
</cp:coreProperties>
</file>