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6" r:id="rId12"/>
    <p:sldId id="272" r:id="rId13"/>
    <p:sldId id="270" r:id="rId14"/>
    <p:sldId id="271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124200"/>
            <a:ext cx="8763000" cy="1676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N</a:t>
            </a:r>
            <a:r>
              <a:rPr lang="en-US" dirty="0" smtClean="0"/>
              <a:t>eurodegenerative </a:t>
            </a:r>
            <a:r>
              <a:rPr lang="en-US" dirty="0" smtClean="0"/>
              <a:t>disease of the 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 (an area in the</a:t>
            </a:r>
          </a:p>
          <a:p>
            <a:pPr algn="l"/>
            <a:r>
              <a:rPr lang="en-US" dirty="0" smtClean="0"/>
              <a:t>basal ganglia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F</a:t>
            </a:r>
            <a:r>
              <a:rPr lang="en-US" dirty="0" smtClean="0"/>
              <a:t>irst </a:t>
            </a:r>
            <a:r>
              <a:rPr lang="en-US" dirty="0" smtClean="0"/>
              <a:t>discovered and its symptoms documented in 1817</a:t>
            </a:r>
          </a:p>
          <a:p>
            <a:pPr algn="l"/>
            <a:r>
              <a:rPr lang="en-US" dirty="0" smtClean="0"/>
              <a:t>(Essay on the Shaking Palsy) by the British physician Dr. James Parkinson;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PARKINSONISM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Treatment</a:t>
            </a:r>
          </a:p>
          <a:p>
            <a:endParaRPr lang="en-US" dirty="0" smtClean="0"/>
          </a:p>
          <a:p>
            <a:r>
              <a:rPr lang="en-US" dirty="0" smtClean="0"/>
              <a:t>Mainly </a:t>
            </a:r>
            <a:r>
              <a:rPr lang="en-US" dirty="0" smtClean="0"/>
              <a:t>relies on replacing dopamine with </a:t>
            </a:r>
            <a:r>
              <a:rPr lang="en-US" dirty="0" err="1" smtClean="0"/>
              <a:t>levodopa</a:t>
            </a:r>
            <a:r>
              <a:rPr lang="en-US" dirty="0" smtClean="0"/>
              <a:t> (L-DOPA</a:t>
            </a:r>
            <a:r>
              <a:rPr lang="en-US" dirty="0" smtClean="0"/>
              <a:t>) or mimicking its action with dopamine agonists such as </a:t>
            </a:r>
            <a:r>
              <a:rPr lang="en-US" b="1" dirty="0" err="1" smtClean="0"/>
              <a:t>pramipexole</a:t>
            </a:r>
            <a:r>
              <a:rPr lang="en-US" b="1" dirty="0" smtClean="0"/>
              <a:t>, </a:t>
            </a:r>
            <a:r>
              <a:rPr lang="en-US" b="1" dirty="0" err="1" smtClean="0"/>
              <a:t>ropinirole</a:t>
            </a:r>
            <a:r>
              <a:rPr lang="en-US" b="1" dirty="0" smtClean="0"/>
              <a:t>, </a:t>
            </a:r>
            <a:r>
              <a:rPr lang="en-US" b="1" dirty="0" err="1" smtClean="0"/>
              <a:t>pergolide</a:t>
            </a:r>
            <a:r>
              <a:rPr lang="en-US" b="1" dirty="0" smtClean="0"/>
              <a:t> or </a:t>
            </a:r>
            <a:r>
              <a:rPr lang="en-US" b="1" dirty="0" err="1" smtClean="0"/>
              <a:t>bromocriptine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/>
              <a:t>L</a:t>
            </a:r>
            <a:r>
              <a:rPr lang="en-US" dirty="0" err="1" smtClean="0"/>
              <a:t>evodopa</a:t>
            </a:r>
            <a:r>
              <a:rPr lang="en-US" dirty="0" smtClean="0"/>
              <a:t> </a:t>
            </a:r>
            <a:r>
              <a:rPr lang="en-US" dirty="0" smtClean="0"/>
              <a:t>is a dopamine precursor that is </a:t>
            </a:r>
            <a:r>
              <a:rPr lang="en-US" dirty="0" err="1" smtClean="0"/>
              <a:t>transfomed</a:t>
            </a:r>
            <a:r>
              <a:rPr lang="en-US" dirty="0" smtClean="0"/>
              <a:t> into dopamine by the</a:t>
            </a:r>
          </a:p>
          <a:p>
            <a:r>
              <a:rPr lang="en-US" dirty="0" smtClean="0"/>
              <a:t>brain. </a:t>
            </a:r>
            <a:r>
              <a:rPr lang="en-US" b="1" dirty="0" err="1" smtClean="0"/>
              <a:t>Levadopa</a:t>
            </a:r>
            <a:r>
              <a:rPr lang="en-US" dirty="0" smtClean="0"/>
              <a:t> is almost always supplemented with </a:t>
            </a:r>
            <a:r>
              <a:rPr lang="en-US" b="1" dirty="0" err="1" smtClean="0"/>
              <a:t>carbidopa</a:t>
            </a:r>
            <a:r>
              <a:rPr lang="en-US" b="1" dirty="0" smtClean="0"/>
              <a:t>, </a:t>
            </a:r>
            <a:r>
              <a:rPr lang="en-US" dirty="0" smtClean="0"/>
              <a:t>a drug which prevents</a:t>
            </a:r>
          </a:p>
          <a:p>
            <a:r>
              <a:rPr lang="en-US" dirty="0" err="1" smtClean="0"/>
              <a:t>levodopa</a:t>
            </a:r>
            <a:r>
              <a:rPr lang="en-US" dirty="0" smtClean="0"/>
              <a:t> from being metabolized in the gut, liver and other tissues, thus allowing more</a:t>
            </a:r>
          </a:p>
          <a:p>
            <a:r>
              <a:rPr lang="en-US" dirty="0" err="1" smtClean="0"/>
              <a:t>levodopa</a:t>
            </a:r>
            <a:r>
              <a:rPr lang="en-US" dirty="0" smtClean="0"/>
              <a:t> to reach the brain and allowing for a reduced dosage, thus reducing some of the</a:t>
            </a:r>
          </a:p>
          <a:p>
            <a:r>
              <a:rPr lang="en-US" dirty="0" smtClean="0"/>
              <a:t>side effects. The most frequent side effects of these </a:t>
            </a:r>
            <a:r>
              <a:rPr lang="en-US" dirty="0" err="1" smtClean="0"/>
              <a:t>dopaminergic</a:t>
            </a:r>
            <a:r>
              <a:rPr lang="en-US" dirty="0" smtClean="0"/>
              <a:t> drugs are nausea,</a:t>
            </a:r>
          </a:p>
          <a:p>
            <a:r>
              <a:rPr lang="en-US" dirty="0" smtClean="0"/>
              <a:t>sleepiness, dizziness, involuntary writhing movements and visual </a:t>
            </a:r>
            <a:r>
              <a:rPr lang="en-US" dirty="0" smtClean="0"/>
              <a:t>hallucinations</a:t>
            </a:r>
          </a:p>
          <a:p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en-US" dirty="0" smtClean="0"/>
              <a:t>rugs may eliminate symptoms but are </a:t>
            </a:r>
            <a:r>
              <a:rPr lang="en-US" dirty="0" smtClean="0"/>
              <a:t>not effective</a:t>
            </a:r>
          </a:p>
          <a:p>
            <a:r>
              <a:rPr lang="en-US" dirty="0" smtClean="0"/>
              <a:t>forever. Sometimes a point is reached where the drugs only work for a few hours, or</a:t>
            </a:r>
          </a:p>
          <a:p>
            <a:r>
              <a:rPr lang="en-US" dirty="0" smtClean="0"/>
              <a:t>become completely ineffective.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effects </a:t>
            </a:r>
            <a:r>
              <a:rPr lang="en-US" dirty="0" smtClean="0"/>
              <a:t>of others. </a:t>
            </a:r>
            <a:r>
              <a:rPr lang="en-US" dirty="0" err="1" smtClean="0"/>
              <a:t>Amantadine</a:t>
            </a:r>
            <a:r>
              <a:rPr lang="en-US" dirty="0" smtClean="0"/>
              <a:t> hydrochloride, </a:t>
            </a:r>
            <a:r>
              <a:rPr lang="en-US" dirty="0" err="1" smtClean="0"/>
              <a:t>anticholinergics</a:t>
            </a:r>
            <a:r>
              <a:rPr lang="en-US" dirty="0" smtClean="0"/>
              <a:t> and COMT </a:t>
            </a:r>
            <a:r>
              <a:rPr lang="en-US" dirty="0" smtClean="0"/>
              <a:t>inhibitors </a:t>
            </a:r>
            <a:r>
              <a:rPr lang="en-US" dirty="0" err="1" smtClean="0"/>
              <a:t>tolcapone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entacapone</a:t>
            </a:r>
            <a:r>
              <a:rPr lang="en-US" dirty="0" smtClean="0"/>
              <a:t> are sometimes prescribed. </a:t>
            </a:r>
            <a:r>
              <a:rPr lang="en-US" dirty="0" err="1" smtClean="0"/>
              <a:t>Tolcapone</a:t>
            </a:r>
            <a:r>
              <a:rPr lang="en-US" dirty="0" smtClean="0"/>
              <a:t> should be used </a:t>
            </a:r>
            <a:r>
              <a:rPr lang="en-US" dirty="0" smtClean="0"/>
              <a:t>with </a:t>
            </a:r>
            <a:r>
              <a:rPr lang="en-US" dirty="0" smtClean="0"/>
              <a:t>extreme caution because of the possibility of liver failure. However </a:t>
            </a:r>
            <a:r>
              <a:rPr lang="en-US" dirty="0" err="1" smtClean="0"/>
              <a:t>entacapone</a:t>
            </a:r>
            <a:r>
              <a:rPr lang="en-US" dirty="0" smtClean="0"/>
              <a:t> has </a:t>
            </a:r>
            <a:r>
              <a:rPr lang="en-US" dirty="0" smtClean="0"/>
              <a:t>not been </a:t>
            </a:r>
            <a:r>
              <a:rPr lang="en-US" dirty="0" smtClean="0"/>
              <a:t>shown to cause significant alterations of liver </a:t>
            </a:r>
            <a:r>
              <a:rPr lang="en-US" dirty="0" err="1" smtClean="0"/>
              <a:t>funtion</a:t>
            </a:r>
            <a:r>
              <a:rPr lang="en-US" dirty="0" smtClean="0"/>
              <a:t>. Foods rich in proteins </a:t>
            </a:r>
            <a:r>
              <a:rPr lang="en-US" dirty="0" smtClean="0"/>
              <a:t>can reduce </a:t>
            </a:r>
            <a:r>
              <a:rPr lang="en-US" dirty="0" smtClean="0"/>
              <a:t>the uptake of </a:t>
            </a:r>
            <a:r>
              <a:rPr lang="en-US" dirty="0" err="1" smtClean="0"/>
              <a:t>levodopa</a:t>
            </a:r>
            <a:r>
              <a:rPr lang="en-US" dirty="0" smtClean="0"/>
              <a:t>, because the same uptake system is used both by </a:t>
            </a:r>
            <a:r>
              <a:rPr lang="en-US" dirty="0" smtClean="0"/>
              <a:t>certain amino </a:t>
            </a:r>
            <a:r>
              <a:rPr lang="en-US" dirty="0" smtClean="0"/>
              <a:t>acids and </a:t>
            </a:r>
            <a:r>
              <a:rPr lang="en-US" dirty="0" err="1" smtClean="0"/>
              <a:t>levodopa</a:t>
            </a:r>
            <a:r>
              <a:rPr lang="en-US" dirty="0" smtClean="0"/>
              <a:t>. However, this can usually be dealt with by redistributing </a:t>
            </a:r>
            <a:r>
              <a:rPr lang="en-US" dirty="0" smtClean="0"/>
              <a:t>meal times</a:t>
            </a:r>
            <a:r>
              <a:rPr lang="en-US" dirty="0" smtClean="0"/>
              <a:t>: in many cases it is advisable to move the consumption of proteins towards </a:t>
            </a:r>
            <a:r>
              <a:rPr lang="en-US" dirty="0" smtClean="0"/>
              <a:t>the </a:t>
            </a:r>
            <a:r>
              <a:rPr lang="en-US" dirty="0" smtClean="0"/>
              <a:t>evening, so to have symptoms appearing when the patient has less need of mobility.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physical exercise and/or therapy are beneficial to the patient and essential </a:t>
            </a:r>
            <a:r>
              <a:rPr lang="en-US" dirty="0" smtClean="0"/>
              <a:t>for maintaining </a:t>
            </a:r>
            <a:r>
              <a:rPr lang="en-US" dirty="0" smtClean="0"/>
              <a:t>and improving mobility, flexibility, balance and a range of motion, and for </a:t>
            </a:r>
            <a:r>
              <a:rPr lang="en-US" dirty="0" smtClean="0"/>
              <a:t>a better </a:t>
            </a:r>
            <a:r>
              <a:rPr lang="en-US" dirty="0" smtClean="0"/>
              <a:t>resistance against many of the secondary symptoms and side effects.</a:t>
            </a:r>
          </a:p>
          <a:p>
            <a:r>
              <a:rPr lang="en-US" dirty="0" smtClean="0"/>
              <a:t>Surgical interventions are currently being researched, and deep brain stimulation </a:t>
            </a:r>
            <a:r>
              <a:rPr lang="en-US" dirty="0" smtClean="0"/>
              <a:t>is  presently </a:t>
            </a:r>
            <a:r>
              <a:rPr lang="en-US" dirty="0" smtClean="0"/>
              <a:t>the most popular and effective such treatment. In the future, implantation </a:t>
            </a:r>
            <a:r>
              <a:rPr lang="en-US" dirty="0" smtClean="0"/>
              <a:t>of cells </a:t>
            </a:r>
            <a:r>
              <a:rPr lang="en-US" dirty="0" smtClean="0"/>
              <a:t>genetically engineered to produce dopamine or stem cells that transform </a:t>
            </a:r>
            <a:r>
              <a:rPr lang="en-US" dirty="0" smtClean="0"/>
              <a:t>into </a:t>
            </a:r>
            <a:r>
              <a:rPr lang="en-US" dirty="0" smtClean="0"/>
              <a:t>dopamine-producing cells may become available.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</a:t>
            </a:r>
            <a:r>
              <a:rPr lang="en-US" dirty="0" smtClean="0"/>
              <a:t>these, however, will not constitute cures because they do not address </a:t>
            </a:r>
            <a:r>
              <a:rPr lang="en-US" dirty="0" smtClean="0"/>
              <a:t>the widespread </a:t>
            </a:r>
            <a:r>
              <a:rPr lang="en-US" dirty="0" smtClean="0"/>
              <a:t>loss of several different types of cells in the brain and even for the </a:t>
            </a:r>
            <a:r>
              <a:rPr lang="en-US" dirty="0" smtClean="0"/>
              <a:t>dopamine-producing cells</a:t>
            </a:r>
            <a:r>
              <a:rPr lang="en-US" dirty="0" smtClean="0"/>
              <a:t>, do not re-establish all of the original connections with neighboring </a:t>
            </a:r>
            <a:r>
              <a:rPr lang="en-US" dirty="0" smtClean="0"/>
              <a:t>brain cells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true cure will have to detect the earliest signs of the disorder before they </a:t>
            </a:r>
            <a:r>
              <a:rPr lang="en-US" dirty="0" smtClean="0"/>
              <a:t>cause important </a:t>
            </a:r>
            <a:r>
              <a:rPr lang="en-US" dirty="0" smtClean="0"/>
              <a:t>symptoms and will intervene in the process that damages the brain cells in </a:t>
            </a:r>
            <a:r>
              <a:rPr lang="en-US" dirty="0" smtClean="0"/>
              <a:t>the first </a:t>
            </a:r>
            <a:r>
              <a:rPr lang="en-US" dirty="0" smtClean="0"/>
              <a:t>place.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early stages Parkinson's disease does not necessarily affect intellectual integrity,</a:t>
            </a:r>
          </a:p>
          <a:p>
            <a:r>
              <a:rPr lang="en-US" dirty="0" smtClean="0"/>
              <a:t>apart from the emotional effects of eventual psychological complications, and in those</a:t>
            </a:r>
          </a:p>
          <a:p>
            <a:r>
              <a:rPr lang="en-US" dirty="0" smtClean="0"/>
              <a:t>cases where the patient is still compos mentis, their role in the treatment is fundamental.</a:t>
            </a:r>
          </a:p>
          <a:p>
            <a:r>
              <a:rPr lang="en-US" dirty="0" smtClean="0"/>
              <a:t>The patient's cooperation is required in order to provide the physicians with all the details</a:t>
            </a:r>
          </a:p>
          <a:p>
            <a:r>
              <a:rPr lang="en-US" dirty="0" smtClean="0"/>
              <a:t>that might help in the making a correct diagnosis and consequent determination the best</a:t>
            </a:r>
          </a:p>
          <a:p>
            <a:r>
              <a:rPr lang="en-US" dirty="0" smtClean="0"/>
              <a:t>appropriated therapy. Conversely, it is crucial for doctors to explain the precise extent </a:t>
            </a:r>
            <a:r>
              <a:rPr lang="en-US" dirty="0" smtClean="0"/>
              <a:t>of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disease's progress, and provide as much information as possible about the prescribed</a:t>
            </a:r>
          </a:p>
          <a:p>
            <a:r>
              <a:rPr lang="en-US" dirty="0" smtClean="0"/>
              <a:t>therapy, how the symptoms and side effects can be reduced. Working together in this</a:t>
            </a:r>
          </a:p>
          <a:p>
            <a:r>
              <a:rPr lang="en-US" dirty="0" smtClean="0"/>
              <a:t>manner, the patient and doctor can ensure the maximum quality of life for the sufferer.</a:t>
            </a:r>
          </a:p>
          <a:p>
            <a:r>
              <a:rPr lang="en-US" b="1" i="1" dirty="0" smtClean="0"/>
              <a:t>Parkinson-Plus diseases</a:t>
            </a:r>
          </a:p>
          <a:p>
            <a:r>
              <a:rPr lang="en-US" dirty="0" smtClean="0"/>
              <a:t>There are other disorders that are called Parkinson-Plus diseases. These include:</a:t>
            </a:r>
          </a:p>
          <a:p>
            <a:r>
              <a:rPr lang="en-US" dirty="0" smtClean="0"/>
              <a:t>· Multiple System Atrophy (MSA)</a:t>
            </a:r>
          </a:p>
          <a:p>
            <a:r>
              <a:rPr lang="en-US" dirty="0" smtClean="0"/>
              <a:t>· Shy-</a:t>
            </a:r>
            <a:r>
              <a:rPr lang="en-US" dirty="0" err="1" smtClean="0"/>
              <a:t>Drager</a:t>
            </a:r>
            <a:r>
              <a:rPr lang="en-US" dirty="0" smtClean="0"/>
              <a:t> Syndrome (SDS)</a:t>
            </a:r>
          </a:p>
          <a:p>
            <a:r>
              <a:rPr lang="en-US" dirty="0" smtClean="0"/>
              <a:t>· </a:t>
            </a:r>
            <a:r>
              <a:rPr lang="en-US" dirty="0" err="1" smtClean="0"/>
              <a:t>Striatonagral</a:t>
            </a:r>
            <a:r>
              <a:rPr lang="en-US" dirty="0" smtClean="0"/>
              <a:t> degeneration (SND)</a:t>
            </a:r>
          </a:p>
          <a:p>
            <a:r>
              <a:rPr lang="en-US" dirty="0" smtClean="0"/>
              <a:t>· </a:t>
            </a:r>
            <a:r>
              <a:rPr lang="en-US" dirty="0" err="1" smtClean="0"/>
              <a:t>Olivopontocerebellar</a:t>
            </a:r>
            <a:r>
              <a:rPr lang="en-US" dirty="0" smtClean="0"/>
              <a:t> Atrophy (OPCA)</a:t>
            </a:r>
          </a:p>
          <a:p>
            <a:r>
              <a:rPr lang="en-US" dirty="0" smtClean="0"/>
              <a:t>· Progressive </a:t>
            </a:r>
            <a:r>
              <a:rPr lang="en-US" dirty="0" err="1" smtClean="0"/>
              <a:t>Supranuclear</a:t>
            </a:r>
            <a:r>
              <a:rPr lang="en-US" dirty="0" smtClean="0"/>
              <a:t> Palsy (PSP)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often begin with typical Parkinson's disease symptoms and these Parkinson-Plus</a:t>
            </a:r>
          </a:p>
          <a:p>
            <a:r>
              <a:rPr lang="en-US" dirty="0" smtClean="0"/>
              <a:t>diseases can only be diagnosed when other symptoms become apparent after some years.</a:t>
            </a:r>
          </a:p>
          <a:p>
            <a:r>
              <a:rPr lang="en-US" dirty="0" smtClean="0"/>
              <a:t>These Parkinson-Plus diseases usually progress more quickly than the typical main</a:t>
            </a:r>
          </a:p>
          <a:p>
            <a:r>
              <a:rPr lang="en-US" dirty="0" smtClean="0"/>
              <a:t>illness, and the usual anti-Parkinson's medications do not work as well at controlling</a:t>
            </a:r>
          </a:p>
          <a:p>
            <a:r>
              <a:rPr lang="en-US" dirty="0" smtClean="0"/>
              <a:t>symptoms.</a:t>
            </a:r>
          </a:p>
          <a:p>
            <a:r>
              <a:rPr lang="en-US" dirty="0" smtClean="0"/>
              <a:t>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Secondary Parkinsonism</a:t>
            </a:r>
          </a:p>
          <a:p>
            <a:r>
              <a:rPr lang="en-US" dirty="0" smtClean="0"/>
              <a:t>Secondary parkinsonism (or briefly Parkinsonism) is a term used for a symptom</a:t>
            </a:r>
          </a:p>
          <a:p>
            <a:r>
              <a:rPr lang="en-US" dirty="0" smtClean="0"/>
              <a:t>constellation that is similar to that of Parkinson's disease but is caused by other disorders</a:t>
            </a:r>
          </a:p>
          <a:p>
            <a:r>
              <a:rPr lang="en-US" dirty="0" smtClean="0"/>
              <a:t>or medications. Major reasons for secondary parkinsonism are stroke, encephalitis,</a:t>
            </a:r>
          </a:p>
          <a:p>
            <a:r>
              <a:rPr lang="en-US" dirty="0" smtClean="0"/>
              <a:t>narcotics, toxins and carbon monoxide poisoning, and normal pressure hydrocephalus.</a:t>
            </a:r>
          </a:p>
          <a:p>
            <a:r>
              <a:rPr lang="en-US" dirty="0" smtClean="0"/>
              <a:t>There are other idiopathic (of unknown cause) conditions as Parkinson's disease that may</a:t>
            </a:r>
          </a:p>
          <a:p>
            <a:r>
              <a:rPr lang="en-US" dirty="0" smtClean="0"/>
              <a:t>cause parkinsonism. In these conditions the problem is not the deficient production of</a:t>
            </a:r>
          </a:p>
          <a:p>
            <a:r>
              <a:rPr lang="en-US" dirty="0" smtClean="0"/>
              <a:t>dopamine but the inefficient binding of dopamine to its receptors located on the </a:t>
            </a:r>
            <a:r>
              <a:rPr lang="en-US" dirty="0" err="1" smtClean="0"/>
              <a:t>globus</a:t>
            </a:r>
            <a:endParaRPr lang="en-US" dirty="0" smtClean="0"/>
          </a:p>
          <a:p>
            <a:r>
              <a:rPr lang="en-US" dirty="0" err="1" smtClean="0"/>
              <a:t>pallidus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Notable Parkinson's sufferers</a:t>
            </a:r>
          </a:p>
          <a:p>
            <a:r>
              <a:rPr lang="en-US" dirty="0" smtClean="0"/>
              <a:t>One famous sufferer of young-onset Parkinson's is </a:t>
            </a:r>
            <a:r>
              <a:rPr lang="en-US" b="1" dirty="0" smtClean="0"/>
              <a:t>Michael J. Fox, who has written a</a:t>
            </a:r>
          </a:p>
          <a:p>
            <a:r>
              <a:rPr lang="en-US" dirty="0" smtClean="0"/>
              <a:t>book about his experience of the disease. The film Awakenings (starring Robin Williams</a:t>
            </a:r>
          </a:p>
          <a:p>
            <a:r>
              <a:rPr lang="en-US" dirty="0" smtClean="0"/>
              <a:t>and Robert de </a:t>
            </a:r>
            <a:r>
              <a:rPr lang="en-US" dirty="0" err="1" smtClean="0"/>
              <a:t>Niro</a:t>
            </a:r>
            <a:r>
              <a:rPr lang="en-US" dirty="0" smtClean="0"/>
              <a:t> and based on genuine cases reported by Oliver Sacks) deals</a:t>
            </a:r>
          </a:p>
          <a:p>
            <a:r>
              <a:rPr lang="en-US" dirty="0" smtClean="0"/>
              <a:t>sensitively and largely accurately with a similar disease, </a:t>
            </a:r>
            <a:r>
              <a:rPr lang="en-US" dirty="0" err="1" smtClean="0"/>
              <a:t>postencephalitic</a:t>
            </a:r>
            <a:r>
              <a:rPr lang="en-US" dirty="0" smtClean="0"/>
              <a:t> parkinsonism;</a:t>
            </a:r>
          </a:p>
          <a:p>
            <a:r>
              <a:rPr lang="en-US" dirty="0" smtClean="0"/>
              <a:t>the state of the art in treatment remains roughly the same as it was at the time of the</a:t>
            </a:r>
          </a:p>
          <a:p>
            <a:r>
              <a:rPr lang="en-US" dirty="0" smtClean="0"/>
              <a:t>events depicted, the 1960s, although patients with </a:t>
            </a:r>
            <a:r>
              <a:rPr lang="en-US" dirty="0" err="1" smtClean="0"/>
              <a:t>postencephalitic</a:t>
            </a:r>
            <a:r>
              <a:rPr lang="en-US" dirty="0" smtClean="0"/>
              <a:t> parkinsonism lose</a:t>
            </a:r>
          </a:p>
          <a:p>
            <a:r>
              <a:rPr lang="en-US" dirty="0" smtClean="0"/>
              <a:t>benefit from their medication far faster than do patients with Parkinson's disease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Other famous people with Parkinson's include:</a:t>
            </a:r>
          </a:p>
          <a:p>
            <a:r>
              <a:rPr lang="en-US" dirty="0" smtClean="0"/>
              <a:t>· Muhammad Ali (suffers from Pugilistic Parkinson's syndrome)</a:t>
            </a:r>
          </a:p>
          <a:p>
            <a:r>
              <a:rPr lang="en-US" dirty="0" smtClean="0"/>
              <a:t>· Pope John Paul II</a:t>
            </a:r>
          </a:p>
          <a:p>
            <a:r>
              <a:rPr lang="en-US" dirty="0" smtClean="0"/>
              <a:t>· Janet Reno</a:t>
            </a:r>
          </a:p>
          <a:p>
            <a:r>
              <a:rPr lang="en-US" dirty="0" smtClean="0"/>
              <a:t>· Margaret Bourke-White</a:t>
            </a:r>
          </a:p>
          <a:p>
            <a:r>
              <a:rPr lang="en-US" dirty="0" smtClean="0"/>
              <a:t>· Farnsworth Wright</a:t>
            </a:r>
          </a:p>
          <a:p>
            <a:r>
              <a:rPr lang="en-US" dirty="0" smtClean="0"/>
              <a:t>· Adolf Hitler</a:t>
            </a:r>
          </a:p>
          <a:p>
            <a:r>
              <a:rPr lang="en-US" dirty="0" smtClean="0"/>
              <a:t>· Salvador Dali</a:t>
            </a:r>
          </a:p>
          <a:p>
            <a:r>
              <a:rPr lang="en-US" dirty="0" smtClean="0"/>
              <a:t>· Barry </a:t>
            </a:r>
            <a:r>
              <a:rPr lang="en-US" dirty="0" err="1" smtClean="0"/>
              <a:t>Ethridge</a:t>
            </a:r>
            <a:endParaRPr lang="en-US" dirty="0" smtClean="0"/>
          </a:p>
          <a:p>
            <a:r>
              <a:rPr lang="en-US" dirty="0" smtClean="0"/>
              <a:t>· Brockman Adams</a:t>
            </a:r>
          </a:p>
          <a:p>
            <a:r>
              <a:rPr lang="en-US" dirty="0" smtClean="0"/>
              <a:t>· </a:t>
            </a:r>
            <a:r>
              <a:rPr lang="en-US" dirty="0" err="1" smtClean="0"/>
              <a:t>Ozzy</a:t>
            </a:r>
            <a:r>
              <a:rPr lang="en-US" dirty="0" smtClean="0"/>
              <a:t> </a:t>
            </a:r>
            <a:r>
              <a:rPr lang="en-US" dirty="0" err="1" smtClean="0"/>
              <a:t>Osbourne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8392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rogressive </a:t>
            </a:r>
            <a:r>
              <a:rPr lang="en-US" dirty="0" smtClean="0"/>
              <a:t>movement disorder of the </a:t>
            </a:r>
            <a:r>
              <a:rPr lang="en-US" dirty="0" err="1" smtClean="0"/>
              <a:t>extrapyramidal</a:t>
            </a:r>
            <a:r>
              <a:rPr lang="en-US" dirty="0" smtClean="0"/>
              <a:t> system,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Prevalence</a:t>
            </a:r>
            <a:endParaRPr lang="en-US" dirty="0" smtClean="0"/>
          </a:p>
          <a:p>
            <a:r>
              <a:rPr lang="en-US" dirty="0" smtClean="0"/>
              <a:t>United </a:t>
            </a:r>
            <a:r>
              <a:rPr lang="en-US" dirty="0" smtClean="0"/>
              <a:t>States, </a:t>
            </a:r>
            <a:r>
              <a:rPr lang="en-US" dirty="0" smtClean="0"/>
              <a:t>160 </a:t>
            </a:r>
            <a:r>
              <a:rPr lang="en-US" dirty="0" smtClean="0"/>
              <a:t>per 100 </a:t>
            </a:r>
            <a:r>
              <a:rPr lang="en-US" dirty="0" smtClean="0"/>
              <a:t>000</a:t>
            </a:r>
          </a:p>
          <a:p>
            <a:r>
              <a:rPr lang="en-US" dirty="0" smtClean="0"/>
              <a:t>increases with age, (</a:t>
            </a:r>
            <a:r>
              <a:rPr lang="en-US" dirty="0" smtClean="0"/>
              <a:t>mean </a:t>
            </a:r>
            <a:r>
              <a:rPr lang="en-US" dirty="0" smtClean="0"/>
              <a:t>onset of 55 years 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more common </a:t>
            </a:r>
            <a:r>
              <a:rPr lang="en-US" dirty="0" smtClean="0"/>
              <a:t>in people </a:t>
            </a:r>
            <a:r>
              <a:rPr lang="en-US" dirty="0" smtClean="0"/>
              <a:t>of European ancestry than in those of African ancestry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Men are </a:t>
            </a:r>
            <a:r>
              <a:rPr lang="en-US" dirty="0" smtClean="0"/>
              <a:t>affected slightly more often than women.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Symptoms </a:t>
            </a:r>
          </a:p>
          <a:p>
            <a:r>
              <a:rPr lang="en-US" dirty="0" smtClean="0"/>
              <a:t>usually </a:t>
            </a:r>
            <a:r>
              <a:rPr lang="en-US" dirty="0" smtClean="0"/>
              <a:t>begin in the upper extremity,  </a:t>
            </a:r>
            <a:r>
              <a:rPr lang="en-US" dirty="0" smtClean="0"/>
              <a:t>usually </a:t>
            </a:r>
            <a:r>
              <a:rPr lang="en-US" dirty="0" smtClean="0"/>
              <a:t>unilateral at onset</a:t>
            </a:r>
            <a:r>
              <a:rPr lang="en-US" dirty="0" smtClean="0"/>
              <a:t>.</a:t>
            </a:r>
          </a:p>
          <a:p>
            <a:endParaRPr lang="en-US" b="1" i="1" dirty="0" smtClean="0"/>
          </a:p>
          <a:p>
            <a:r>
              <a:rPr lang="en-US" b="1" i="1" dirty="0" smtClean="0"/>
              <a:t>Causes</a:t>
            </a:r>
            <a:endParaRPr lang="en-US" b="1" i="1" dirty="0" smtClean="0"/>
          </a:p>
          <a:p>
            <a:r>
              <a:rPr lang="en-US" dirty="0" smtClean="0"/>
              <a:t>Not </a:t>
            </a:r>
            <a:r>
              <a:rPr lang="en-US" dirty="0" smtClean="0"/>
              <a:t>known. </a:t>
            </a:r>
            <a:endParaRPr lang="en-US" dirty="0" smtClean="0"/>
          </a:p>
          <a:p>
            <a:r>
              <a:rPr lang="en-US" dirty="0" smtClean="0"/>
              <a:t>Geneticists -nine different </a:t>
            </a:r>
            <a:r>
              <a:rPr lang="en-US" dirty="0" smtClean="0"/>
              <a:t>specific genetic defects, </a:t>
            </a:r>
            <a:r>
              <a:rPr lang="en-US" dirty="0" smtClean="0"/>
              <a:t> in families </a:t>
            </a:r>
            <a:r>
              <a:rPr lang="en-US" dirty="0" smtClean="0"/>
              <a:t>with extraordinarily high incidences of the disease, but such families are rare.</a:t>
            </a:r>
          </a:p>
          <a:p>
            <a:r>
              <a:rPr lang="en-US" dirty="0" smtClean="0"/>
              <a:t>I</a:t>
            </a:r>
            <a:r>
              <a:rPr lang="en-US" dirty="0" smtClean="0"/>
              <a:t>nheritance </a:t>
            </a:r>
            <a:r>
              <a:rPr lang="en-US" dirty="0" smtClean="0"/>
              <a:t>pattern occurs in only a very small percentage of cases, </a:t>
            </a:r>
          </a:p>
          <a:p>
            <a:r>
              <a:rPr lang="en-US" dirty="0" smtClean="0"/>
              <a:t> An affected </a:t>
            </a:r>
            <a:r>
              <a:rPr lang="en-US" dirty="0" smtClean="0"/>
              <a:t>individual is </a:t>
            </a:r>
            <a:r>
              <a:rPr lang="en-US" dirty="0" smtClean="0"/>
              <a:t>3-4 times </a:t>
            </a:r>
            <a:r>
              <a:rPr lang="en-US" dirty="0" smtClean="0"/>
              <a:t>more likely than an unaffected individual to have</a:t>
            </a:r>
          </a:p>
          <a:p>
            <a:r>
              <a:rPr lang="en-US" dirty="0" smtClean="0"/>
              <a:t>a close relative with Parkinson's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</a:t>
            </a:r>
            <a:r>
              <a:rPr lang="en-US" dirty="0" smtClean="0"/>
              <a:t>arent </a:t>
            </a:r>
            <a:r>
              <a:rPr lang="en-US" dirty="0" smtClean="0"/>
              <a:t>with Parkinson's raises one's lifetime</a:t>
            </a:r>
          </a:p>
          <a:p>
            <a:r>
              <a:rPr lang="en-US" dirty="0" smtClean="0"/>
              <a:t>risk of developing the disorder </a:t>
            </a:r>
            <a:r>
              <a:rPr lang="en-US" dirty="0" smtClean="0"/>
              <a:t>3 fold </a:t>
            </a:r>
            <a:endParaRPr lang="en-US" dirty="0" smtClean="0"/>
          </a:p>
          <a:p>
            <a:r>
              <a:rPr lang="en-US" dirty="0" smtClean="0"/>
              <a:t>Genes </a:t>
            </a:r>
            <a:r>
              <a:rPr lang="en-US" dirty="0" smtClean="0"/>
              <a:t>that have been identified include </a:t>
            </a:r>
            <a:r>
              <a:rPr lang="en-US" b="1" dirty="0" smtClean="0"/>
              <a:t>alpha-</a:t>
            </a:r>
            <a:r>
              <a:rPr lang="en-US" b="1" dirty="0" err="1" smtClean="0"/>
              <a:t>synuclein</a:t>
            </a:r>
            <a:r>
              <a:rPr lang="en-US" b="1" dirty="0" smtClean="0"/>
              <a:t>, </a:t>
            </a:r>
            <a:r>
              <a:rPr lang="en-US" b="1" dirty="0" err="1" smtClean="0"/>
              <a:t>ubiquitin</a:t>
            </a:r>
            <a:r>
              <a:rPr lang="en-US" b="1" dirty="0" smtClean="0"/>
              <a:t> </a:t>
            </a:r>
            <a:r>
              <a:rPr lang="en-US" b="1" dirty="0" err="1" smtClean="0"/>
              <a:t>carboxyterminal</a:t>
            </a:r>
            <a:endParaRPr lang="en-US" b="1" dirty="0" smtClean="0"/>
          </a:p>
          <a:p>
            <a:r>
              <a:rPr lang="en-US" b="1" dirty="0" err="1" smtClean="0"/>
              <a:t>hydrolase</a:t>
            </a:r>
            <a:r>
              <a:rPr lang="en-US" b="1" dirty="0" smtClean="0"/>
              <a:t> L1 (UCH- L1), </a:t>
            </a:r>
            <a:r>
              <a:rPr lang="en-US" b="1" dirty="0" err="1" smtClean="0"/>
              <a:t>parkin</a:t>
            </a:r>
            <a:r>
              <a:rPr lang="en-US" b="1" dirty="0" smtClean="0"/>
              <a:t>, and DJ-1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? Genetic</a:t>
            </a:r>
            <a:r>
              <a:rPr lang="en-US" dirty="0" smtClean="0"/>
              <a:t> vulnerability to environmental toxins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Pesticides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Industrial metals</a:t>
            </a:r>
            <a:endParaRPr lang="en-US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990600"/>
            <a:ext cx="777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Minor past episodes of head trauma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Emotional </a:t>
            </a:r>
            <a:r>
              <a:rPr lang="en-US" dirty="0" smtClean="0"/>
              <a:t>or a psychological trauma can </a:t>
            </a:r>
            <a:r>
              <a:rPr lang="en-US" dirty="0" err="1" smtClean="0"/>
              <a:t>precipitate</a:t>
            </a:r>
            <a:r>
              <a:rPr lang="en-US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initial symptoms or aggravate existing symptoms,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Mechanism</a:t>
            </a:r>
          </a:p>
          <a:p>
            <a:r>
              <a:rPr lang="en-US" b="1" dirty="0" smtClean="0"/>
              <a:t>Loss </a:t>
            </a:r>
            <a:r>
              <a:rPr lang="en-US" dirty="0" smtClean="0"/>
              <a:t>of dopamine-secreting (</a:t>
            </a:r>
            <a:r>
              <a:rPr lang="en-US" dirty="0" err="1" smtClean="0"/>
              <a:t>dopaminergic</a:t>
            </a:r>
            <a:r>
              <a:rPr lang="en-US" dirty="0" smtClean="0"/>
              <a:t>) cells in the pars </a:t>
            </a:r>
            <a:r>
              <a:rPr lang="en-US" dirty="0" err="1" smtClean="0"/>
              <a:t>compacta</a:t>
            </a:r>
            <a:r>
              <a:rPr lang="en-US" dirty="0" smtClean="0"/>
              <a:t> region of the 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These neurons  project </a:t>
            </a:r>
            <a:r>
              <a:rPr lang="en-US" dirty="0" smtClean="0"/>
              <a:t>to the striatum and their loss leads to inhibition of the direct pathway </a:t>
            </a:r>
            <a:r>
              <a:rPr lang="en-US" dirty="0" smtClean="0"/>
              <a:t>of   movement </a:t>
            </a:r>
            <a:r>
              <a:rPr lang="en-US" dirty="0" smtClean="0"/>
              <a:t>and activation of the indirect pathway of movement. Since the direct </a:t>
            </a:r>
            <a:r>
              <a:rPr lang="en-US" dirty="0" smtClean="0"/>
              <a:t>pathway facilitates </a:t>
            </a:r>
            <a:r>
              <a:rPr lang="en-US" dirty="0" smtClean="0"/>
              <a:t>movement and the indirect pathway inhibits movement, the loss of these </a:t>
            </a:r>
            <a:r>
              <a:rPr lang="en-US" dirty="0" smtClean="0"/>
              <a:t>cells leads </a:t>
            </a:r>
            <a:r>
              <a:rPr lang="en-US" dirty="0" smtClean="0"/>
              <a:t>to a </a:t>
            </a:r>
            <a:r>
              <a:rPr lang="en-US" dirty="0" err="1" smtClean="0"/>
              <a:t>hypokinetic</a:t>
            </a:r>
            <a:r>
              <a:rPr lang="en-US" dirty="0" smtClean="0"/>
              <a:t> movement disorder. The lack of dopamine results in an </a:t>
            </a:r>
            <a:r>
              <a:rPr lang="en-US" dirty="0" smtClean="0"/>
              <a:t>excessive inhibition </a:t>
            </a:r>
            <a:r>
              <a:rPr lang="en-US" dirty="0" smtClean="0"/>
              <a:t>of the thalamus, leading to </a:t>
            </a:r>
            <a:r>
              <a:rPr lang="en-US" dirty="0" err="1" smtClean="0"/>
              <a:t>hyperkinesia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Brain cells producing other brain chemicals such as </a:t>
            </a:r>
            <a:r>
              <a:rPr lang="en-US" b="1" dirty="0" smtClean="0"/>
              <a:t>GABA, </a:t>
            </a:r>
            <a:r>
              <a:rPr lang="en-US" b="1" dirty="0" err="1" smtClean="0"/>
              <a:t>norepinephrine</a:t>
            </a:r>
            <a:r>
              <a:rPr lang="en-US" b="1" dirty="0" smtClean="0"/>
              <a:t>, </a:t>
            </a:r>
            <a:r>
              <a:rPr lang="en-US" b="1" dirty="0" smtClean="0"/>
              <a:t>serotonin and </a:t>
            </a:r>
            <a:r>
              <a:rPr lang="en-US" b="1" dirty="0" smtClean="0"/>
              <a:t>acetylcholine</a:t>
            </a:r>
            <a:r>
              <a:rPr lang="en-US" dirty="0" smtClean="0"/>
              <a:t> exhibit minor damage in Parkinson's disease, accounting for some </a:t>
            </a:r>
            <a:r>
              <a:rPr lang="en-US" dirty="0" smtClean="0"/>
              <a:t>of the </a:t>
            </a:r>
            <a:r>
              <a:rPr lang="en-US" dirty="0" smtClean="0"/>
              <a:t>wide array of symptoms.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? Abnormal </a:t>
            </a:r>
            <a:r>
              <a:rPr lang="en-US" dirty="0" smtClean="0"/>
              <a:t>accumulation of the protein </a:t>
            </a:r>
            <a:r>
              <a:rPr lang="en-US" b="1" dirty="0" smtClean="0"/>
              <a:t>alpha-</a:t>
            </a:r>
            <a:r>
              <a:rPr lang="en-US" b="1" dirty="0" err="1" smtClean="0"/>
              <a:t>synuclein</a:t>
            </a:r>
            <a:r>
              <a:rPr lang="en-US" dirty="0" smtClean="0"/>
              <a:t> in the damaged cells. This protein</a:t>
            </a:r>
          </a:p>
          <a:p>
            <a:r>
              <a:rPr lang="en-US" dirty="0" smtClean="0"/>
              <a:t>f</a:t>
            </a:r>
            <a:r>
              <a:rPr lang="en-US" b="1" dirty="0" smtClean="0"/>
              <a:t>orms </a:t>
            </a:r>
            <a:r>
              <a:rPr lang="en-US" b="1" dirty="0" err="1" smtClean="0"/>
              <a:t>proteinaceous</a:t>
            </a:r>
            <a:r>
              <a:rPr lang="en-US" b="1" dirty="0" smtClean="0"/>
              <a:t> </a:t>
            </a:r>
            <a:r>
              <a:rPr lang="en-US" b="1" dirty="0" err="1" smtClean="0"/>
              <a:t>cytoplasmic</a:t>
            </a:r>
            <a:r>
              <a:rPr lang="en-US" b="1" dirty="0" smtClean="0"/>
              <a:t> inclusions called </a:t>
            </a:r>
            <a:r>
              <a:rPr lang="en-US" b="1" dirty="0" err="1" smtClean="0"/>
              <a:t>Lewy</a:t>
            </a:r>
            <a:r>
              <a:rPr lang="en-US" b="1" dirty="0" smtClean="0"/>
              <a:t> </a:t>
            </a:r>
            <a:r>
              <a:rPr lang="en-US" b="1" dirty="0" smtClean="0"/>
              <a:t>bodies.</a:t>
            </a:r>
            <a:endParaRPr lang="en-US" dirty="0" smtClean="0"/>
          </a:p>
          <a:p>
            <a:endParaRPr lang="en-US" b="1" i="1" dirty="0" smtClean="0"/>
          </a:p>
          <a:p>
            <a:r>
              <a:rPr lang="en-US" b="1" i="1" dirty="0" smtClean="0"/>
              <a:t>Symptoms</a:t>
            </a:r>
            <a:endParaRPr lang="en-US" b="1" i="1" dirty="0" smtClean="0"/>
          </a:p>
          <a:p>
            <a:r>
              <a:rPr lang="en-US" dirty="0" smtClean="0"/>
              <a:t>May </a:t>
            </a:r>
            <a:r>
              <a:rPr lang="en-US" dirty="0" smtClean="0"/>
              <a:t>vary among patients, and additionally may vary greatly over time in a</a:t>
            </a:r>
          </a:p>
          <a:p>
            <a:r>
              <a:rPr lang="en-US" dirty="0" smtClean="0"/>
              <a:t>single patient. However, the cardinal symptoms are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b="1" dirty="0" smtClean="0"/>
              <a:t>· tremor</a:t>
            </a:r>
            <a:r>
              <a:rPr lang="en-US" dirty="0" smtClean="0"/>
              <a:t> (</a:t>
            </a:r>
            <a:r>
              <a:rPr lang="en-US" dirty="0" smtClean="0"/>
              <a:t>best </a:t>
            </a:r>
            <a:r>
              <a:rPr lang="en-US" dirty="0" smtClean="0"/>
              <a:t>known symptom, </a:t>
            </a:r>
            <a:r>
              <a:rPr lang="en-US" dirty="0" smtClean="0"/>
              <a:t>but not </a:t>
            </a:r>
            <a:r>
              <a:rPr lang="en-US" dirty="0" smtClean="0"/>
              <a:t>displayed by an </a:t>
            </a:r>
            <a:r>
              <a:rPr lang="en-US" dirty="0" smtClean="0"/>
              <a:t>estimated 30</a:t>
            </a:r>
            <a:r>
              <a:rPr lang="en-US" dirty="0" smtClean="0"/>
              <a:t>% of patients),</a:t>
            </a:r>
          </a:p>
          <a:p>
            <a:r>
              <a:rPr lang="en-US" dirty="0" smtClean="0"/>
              <a:t>·</a:t>
            </a:r>
            <a:r>
              <a:rPr lang="en-US" b="1" dirty="0" smtClean="0"/>
              <a:t> rigidity </a:t>
            </a:r>
            <a:r>
              <a:rPr lang="en-US" dirty="0" smtClean="0"/>
              <a:t>(increased tone or stiffness in the muscles),</a:t>
            </a:r>
          </a:p>
          <a:p>
            <a:r>
              <a:rPr lang="en-US" b="1" dirty="0" smtClean="0"/>
              <a:t>· </a:t>
            </a:r>
            <a:r>
              <a:rPr lang="en-US" b="1" dirty="0" err="1" smtClean="0"/>
              <a:t>akinesia</a:t>
            </a:r>
            <a:r>
              <a:rPr lang="en-US" b="1" dirty="0" smtClean="0"/>
              <a:t> </a:t>
            </a:r>
            <a:r>
              <a:rPr lang="en-US" dirty="0" smtClean="0"/>
              <a:t>(lack of spontaneous movement) and </a:t>
            </a:r>
            <a:r>
              <a:rPr lang="en-US" dirty="0" err="1" smtClean="0"/>
              <a:t>bradykinesia</a:t>
            </a:r>
            <a:r>
              <a:rPr lang="en-US" dirty="0" smtClean="0"/>
              <a:t> (slowness of</a:t>
            </a:r>
          </a:p>
          <a:p>
            <a:r>
              <a:rPr lang="en-US" dirty="0" smtClean="0"/>
              <a:t>movement),</a:t>
            </a:r>
          </a:p>
          <a:p>
            <a:r>
              <a:rPr lang="en-US" b="1" dirty="0" smtClean="0"/>
              <a:t>· failing balance,</a:t>
            </a:r>
          </a:p>
          <a:p>
            <a:r>
              <a:rPr lang="en-US" b="1" dirty="0" smtClean="0"/>
              <a:t>· walking problems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The mnemonic </a:t>
            </a:r>
            <a:r>
              <a:rPr lang="en-US" b="1" dirty="0" smtClean="0"/>
              <a:t>TRAP </a:t>
            </a:r>
            <a:r>
              <a:rPr lang="en-US" dirty="0" smtClean="0"/>
              <a:t>(Tremor; Rigidity; </a:t>
            </a:r>
            <a:r>
              <a:rPr lang="en-US" dirty="0" err="1" smtClean="0"/>
              <a:t>Akinesia</a:t>
            </a:r>
            <a:r>
              <a:rPr lang="en-US" dirty="0" smtClean="0"/>
              <a:t>/</a:t>
            </a:r>
            <a:r>
              <a:rPr lang="en-US" dirty="0" err="1" smtClean="0"/>
              <a:t>bradykinesia</a:t>
            </a:r>
            <a:r>
              <a:rPr lang="en-US" dirty="0" smtClean="0"/>
              <a:t>; Postural instability) can</a:t>
            </a:r>
          </a:p>
          <a:p>
            <a:r>
              <a:rPr lang="en-US" dirty="0" smtClean="0"/>
              <a:t>be used to remember these symptoms.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Other S/</a:t>
            </a:r>
            <a:r>
              <a:rPr lang="en-US" dirty="0" err="1" smtClean="0"/>
              <a:t>Sx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b="1" dirty="0" smtClean="0"/>
              <a:t>Psychological</a:t>
            </a:r>
          </a:p>
          <a:p>
            <a:r>
              <a:rPr lang="en-US" dirty="0" smtClean="0"/>
              <a:t>· depression (occurs in 50% of cases)</a:t>
            </a:r>
          </a:p>
          <a:p>
            <a:r>
              <a:rPr lang="en-US" dirty="0" smtClean="0"/>
              <a:t>· anxiety or panic </a:t>
            </a:r>
            <a:r>
              <a:rPr lang="en-US" dirty="0" smtClean="0"/>
              <a:t>attacks</a:t>
            </a:r>
          </a:p>
          <a:p>
            <a:r>
              <a:rPr lang="en-US" dirty="0" smtClean="0"/>
              <a:t>· dementia, in approximately 20% of all patients, typically starting with slowing of</a:t>
            </a:r>
          </a:p>
          <a:p>
            <a:r>
              <a:rPr lang="en-US" dirty="0" smtClean="0"/>
              <a:t>thought and progressing to difficulty organizing thoughts</a:t>
            </a:r>
          </a:p>
          <a:p>
            <a:r>
              <a:rPr lang="en-US" dirty="0" smtClean="0"/>
              <a:t>· altered sexual function</a:t>
            </a:r>
          </a:p>
          <a:p>
            <a:r>
              <a:rPr lang="en-US" dirty="0" smtClean="0"/>
              <a:t>· sleep disturbances</a:t>
            </a:r>
          </a:p>
          <a:p>
            <a:r>
              <a:rPr lang="en-US" dirty="0" smtClean="0"/>
              <a:t>· dizziness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219200"/>
            <a:ext cx="7848600" cy="5943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Physical</a:t>
            </a:r>
          </a:p>
          <a:p>
            <a:r>
              <a:rPr lang="en-US" dirty="0" smtClean="0"/>
              <a:t>· speech problems (</a:t>
            </a:r>
            <a:r>
              <a:rPr lang="en-US" dirty="0" err="1" smtClean="0"/>
              <a:t>hypophonia</a:t>
            </a:r>
            <a:r>
              <a:rPr lang="en-US" dirty="0" smtClean="0"/>
              <a:t>; vocal cords can also be affected, causing</a:t>
            </a:r>
          </a:p>
          <a:p>
            <a:r>
              <a:rPr lang="en-US" dirty="0" smtClean="0"/>
              <a:t>monotonous, soft speech qualities),</a:t>
            </a:r>
          </a:p>
          <a:p>
            <a:r>
              <a:rPr lang="en-US" dirty="0" smtClean="0"/>
              <a:t>· stooped or flexed posture,</a:t>
            </a:r>
          </a:p>
          <a:p>
            <a:r>
              <a:rPr lang="en-US" dirty="0" smtClean="0"/>
              <a:t>· constipation</a:t>
            </a:r>
            <a:r>
              <a:rPr lang="en-US" dirty="0" smtClean="0"/>
              <a:t>,</a:t>
            </a:r>
          </a:p>
          <a:p>
            <a:r>
              <a:rPr lang="en-US" dirty="0" smtClean="0"/>
              <a:t>· fatigue (up to 50% of cases),</a:t>
            </a:r>
          </a:p>
          <a:p>
            <a:r>
              <a:rPr lang="en-US" dirty="0" smtClean="0"/>
              <a:t>· loss of sense of smell,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· </a:t>
            </a:r>
            <a:r>
              <a:rPr lang="en-US" dirty="0" smtClean="0"/>
              <a:t>oily skin,</a:t>
            </a:r>
          </a:p>
          <a:p>
            <a:r>
              <a:rPr lang="en-US" dirty="0" smtClean="0"/>
              <a:t>· difficulty in swallowing,</a:t>
            </a:r>
          </a:p>
          <a:p>
            <a:r>
              <a:rPr lang="en-US" dirty="0" smtClean="0"/>
              <a:t>· masked </a:t>
            </a:r>
            <a:r>
              <a:rPr lang="en-US" dirty="0" err="1" smtClean="0"/>
              <a:t>facies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· drooling,</a:t>
            </a:r>
          </a:p>
          <a:p>
            <a:r>
              <a:rPr lang="en-US" dirty="0" smtClean="0"/>
              <a:t>· </a:t>
            </a:r>
            <a:r>
              <a:rPr lang="en-US" dirty="0" err="1" smtClean="0"/>
              <a:t>micrographia</a:t>
            </a:r>
            <a:r>
              <a:rPr lang="en-US" dirty="0" smtClean="0"/>
              <a:t> (small handwriting)</a:t>
            </a:r>
          </a:p>
          <a:p>
            <a:r>
              <a:rPr lang="en-US" dirty="0" smtClean="0"/>
              <a:t>· decreased arm swing</a:t>
            </a:r>
          </a:p>
          <a:p>
            <a:r>
              <a:rPr lang="en-US" dirty="0" smtClean="0"/>
              <a:t>· difficulty rolling in bed</a:t>
            </a:r>
          </a:p>
          <a:p>
            <a:r>
              <a:rPr lang="en-US" dirty="0" smtClean="0"/>
              <a:t>· slowness of gait</a:t>
            </a:r>
          </a:p>
          <a:p>
            <a:r>
              <a:rPr lang="en-US" dirty="0" smtClean="0"/>
              <a:t>· pain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Symptoms usually only begin to appear after about 80% of the dopamine in the brain </a:t>
            </a:r>
            <a:r>
              <a:rPr lang="en-US" dirty="0" smtClean="0"/>
              <a:t>has  been </a:t>
            </a:r>
            <a:r>
              <a:rPr lang="en-US" dirty="0" smtClean="0"/>
              <a:t>lost</a:t>
            </a:r>
            <a:r>
              <a:rPr lang="en-US" dirty="0" smtClean="0"/>
              <a:t>..</a:t>
            </a:r>
            <a:endParaRPr lang="en-US" dirty="0" smtClean="0"/>
          </a:p>
          <a:p>
            <a:r>
              <a:rPr lang="en-US" dirty="0" smtClean="0"/>
              <a:t>It is an incapacitating </a:t>
            </a:r>
            <a:r>
              <a:rPr lang="en-US" dirty="0" smtClean="0"/>
              <a:t>disease</a:t>
            </a:r>
            <a:endParaRPr lang="en-US" dirty="0" smtClean="0"/>
          </a:p>
          <a:p>
            <a:r>
              <a:rPr lang="en-US" dirty="0" smtClean="0"/>
              <a:t> In some cases  </a:t>
            </a:r>
            <a:r>
              <a:rPr lang="en-US" dirty="0" smtClean="0"/>
              <a:t>substantial reduction in quality of </a:t>
            </a:r>
            <a:r>
              <a:rPr lang="en-US" dirty="0" smtClean="0"/>
              <a:t>life</a:t>
            </a:r>
            <a:endParaRPr lang="en-US" dirty="0" smtClean="0"/>
          </a:p>
          <a:p>
            <a:r>
              <a:rPr lang="en-US" dirty="0" smtClean="0"/>
              <a:t> Psychological </a:t>
            </a:r>
            <a:r>
              <a:rPr lang="en-US" dirty="0" smtClean="0"/>
              <a:t>complications are often extremely </a:t>
            </a:r>
            <a:r>
              <a:rPr lang="en-US" dirty="0" smtClean="0"/>
              <a:t>serious</a:t>
            </a:r>
            <a:endParaRPr lang="en-US" dirty="0" smtClean="0"/>
          </a:p>
          <a:p>
            <a:r>
              <a:rPr lang="en-US" dirty="0" smtClean="0"/>
              <a:t>. </a:t>
            </a:r>
            <a:r>
              <a:rPr lang="en-US" dirty="0" smtClean="0"/>
              <a:t>depression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Diagnosis</a:t>
            </a:r>
          </a:p>
          <a:p>
            <a:r>
              <a:rPr lang="en-US" dirty="0" err="1" smtClean="0"/>
              <a:t>DDx</a:t>
            </a:r>
            <a:endParaRPr lang="en-US" dirty="0" smtClean="0"/>
          </a:p>
          <a:p>
            <a:r>
              <a:rPr lang="en-US" dirty="0" smtClean="0"/>
              <a:t>· </a:t>
            </a:r>
            <a:r>
              <a:rPr lang="en-US" dirty="0" smtClean="0"/>
              <a:t>Idiopathic Parkinson's Disease</a:t>
            </a:r>
          </a:p>
          <a:p>
            <a:r>
              <a:rPr lang="en-US" dirty="0" smtClean="0"/>
              <a:t>· Essential tremor</a:t>
            </a:r>
          </a:p>
          <a:p>
            <a:r>
              <a:rPr lang="en-US" dirty="0" smtClean="0"/>
              <a:t>· Parkinson plus syndromes</a:t>
            </a:r>
          </a:p>
          <a:p>
            <a:r>
              <a:rPr lang="en-US" dirty="0" smtClean="0"/>
              <a:t>· Secondary parkinsonism due to drugs, toxins, stroke, head trauma, or</a:t>
            </a:r>
          </a:p>
          <a:p>
            <a:r>
              <a:rPr lang="en-US" dirty="0" smtClean="0"/>
              <a:t>hydrocephalus</a:t>
            </a:r>
          </a:p>
          <a:p>
            <a:r>
              <a:rPr lang="en-US" dirty="0" smtClean="0"/>
              <a:t>Parkinson's tremors differ from essential tremors in that the latter are posture or action</a:t>
            </a:r>
          </a:p>
          <a:p>
            <a:r>
              <a:rPr lang="en-US" dirty="0" smtClean="0"/>
              <a:t>tremors, have bilateral tremors involving the hands, head and voice, and are </a:t>
            </a:r>
            <a:r>
              <a:rPr lang="en-US" dirty="0" smtClean="0"/>
              <a:t>alcohol responsive</a:t>
            </a:r>
            <a:r>
              <a:rPr lang="en-US" dirty="0" smtClean="0"/>
              <a:t>. In contrast, Parkinson's tremors are rest tremors, and usually start unilaterally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1651</Words>
  <Application>Microsoft Office PowerPoint</Application>
  <PresentationFormat>On-screen Show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PARKINSONISM</vt:lpstr>
      <vt:lpstr>Slide 2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PARKINSONISM</dc:title>
  <dc:creator/>
  <cp:lastModifiedBy>Valued eMachines Customer</cp:lastModifiedBy>
  <cp:revision>1</cp:revision>
  <dcterms:created xsi:type="dcterms:W3CDTF">2006-08-16T00:00:00Z</dcterms:created>
  <dcterms:modified xsi:type="dcterms:W3CDTF">2011-04-17T20:21:29Z</dcterms:modified>
</cp:coreProperties>
</file>