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2" r:id="rId3"/>
    <p:sldId id="28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329" r:id="rId14"/>
    <p:sldId id="330" r:id="rId15"/>
    <p:sldId id="331" r:id="rId16"/>
    <p:sldId id="268" r:id="rId17"/>
    <p:sldId id="313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314" r:id="rId28"/>
    <p:sldId id="278" r:id="rId29"/>
    <p:sldId id="279" r:id="rId30"/>
    <p:sldId id="280" r:id="rId31"/>
    <p:sldId id="315" r:id="rId32"/>
    <p:sldId id="293" r:id="rId33"/>
    <p:sldId id="306" r:id="rId34"/>
    <p:sldId id="294" r:id="rId35"/>
    <p:sldId id="295" r:id="rId36"/>
    <p:sldId id="296" r:id="rId37"/>
    <p:sldId id="297" r:id="rId38"/>
    <p:sldId id="324" r:id="rId39"/>
    <p:sldId id="298" r:id="rId40"/>
    <p:sldId id="325" r:id="rId41"/>
    <p:sldId id="326" r:id="rId42"/>
    <p:sldId id="327" r:id="rId43"/>
    <p:sldId id="328" r:id="rId44"/>
    <p:sldId id="333" r:id="rId45"/>
    <p:sldId id="332" r:id="rId46"/>
    <p:sldId id="323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8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40A78-2A4B-4566-8626-79DE0D4C1085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solidFill>
              <a:schemeClr val="accent1">
                <a:lumMod val="40000"/>
                <a:lumOff val="60000"/>
                <a:alpha val="40000"/>
              </a:schemeClr>
            </a:solidFill>
            <a:miter lim="800000"/>
          </a:ln>
          <a:effectLst>
            <a:innerShdw blurRad="457200">
              <a:schemeClr val="accent1">
                <a:alpha val="80000"/>
              </a:schemeClr>
            </a:innerShdw>
            <a:softEdge rad="3175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10" name="Picture 9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1" name="Picture 10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457200">
              <a:schemeClr val="tx1">
                <a:lumMod val="50000"/>
                <a:lumOff val="50000"/>
                <a:alpha val="80000"/>
              </a:schemeClr>
            </a:innerShdw>
            <a:softEdge rad="1270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7696200" cy="6858000"/>
            <a:chOff x="0" y="0"/>
            <a:chExt cx="7696200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16862"/>
            <a:stretch>
              <a:fillRect/>
            </a:stretch>
          </p:blipFill>
          <p:spPr>
            <a:xfrm>
              <a:off x="0" y="0"/>
              <a:ext cx="7467600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7428309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381001"/>
            <a:ext cx="1447800" cy="5697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1"/>
            <a:ext cx="6705600" cy="5697537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40A78-2A4B-4566-8626-79DE0D4C1085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3307977" y="950260"/>
            <a:ext cx="2528046" cy="25280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762000">
              <a:schemeClr val="accent1">
                <a:alpha val="80000"/>
              </a:schemeClr>
            </a:innerShdw>
            <a:softEdge rad="317500"/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200" y="1851212"/>
            <a:ext cx="5446714" cy="1730375"/>
          </a:xfrm>
        </p:spPr>
        <p:txBody>
          <a:bodyPr anchor="b" anchorCtr="0"/>
          <a:lstStyle>
            <a:lvl1pPr algn="ctr">
              <a:lnSpc>
                <a:spcPts val="6800"/>
              </a:lnSpc>
              <a:defRPr sz="6500" b="0" cap="none" baseline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4200" y="3576918"/>
            <a:ext cx="5446714" cy="829982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9"/>
          <p:cNvGrpSpPr/>
          <p:nvPr/>
        </p:nvGrpSpPr>
        <p:grpSpPr>
          <a:xfrm>
            <a:off x="0" y="0"/>
            <a:ext cx="9144000" cy="1191256"/>
            <a:chOff x="0" y="0"/>
            <a:chExt cx="9144000" cy="1191256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grpSp>
        <p:nvGrpSpPr>
          <p:cNvPr id="10" name="Group 10"/>
          <p:cNvGrpSpPr/>
          <p:nvPr/>
        </p:nvGrpSpPr>
        <p:grpSpPr>
          <a:xfrm flipV="1">
            <a:off x="0" y="5666744"/>
            <a:ext cx="9144000" cy="1191256"/>
            <a:chOff x="0" y="0"/>
            <a:chExt cx="9144000" cy="1191256"/>
          </a:xfrm>
        </p:grpSpPr>
        <p:pic>
          <p:nvPicPr>
            <p:cNvPr id="12" name="Picture 11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13" name="Picture 12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pic>
        <p:nvPicPr>
          <p:cNvPr id="14" name="Picture 13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3258805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0" name="Picture 9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62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6534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11" name="Picture 10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2" name="Picture 11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048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048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4" name="Picture 13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4766048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  <p:pic>
        <p:nvPicPr>
          <p:cNvPr id="15" name="Picture 14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780052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8" name="Picture 7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776" cy="1537447"/>
          </a:xfrm>
        </p:spPr>
        <p:txBody>
          <a:bodyPr anchor="b"/>
          <a:lstStyle>
            <a:lvl1pPr algn="ctr">
              <a:lnSpc>
                <a:spcPct val="100000"/>
              </a:lnSpc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859" y="381001"/>
            <a:ext cx="3813174" cy="5697537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2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09801"/>
            <a:ext cx="3612776" cy="32004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3EC526B6-F861-4D54-BBE9-4BB519D3F34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162" y="40341"/>
            <a:ext cx="7570787" cy="1411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162" y="1761565"/>
            <a:ext cx="7570787" cy="4289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06040A78-2A4B-4566-8626-79DE0D4C1085}" type="datetimeFigureOut">
              <a:rPr lang="en-US" smtClean="0"/>
              <a:t>2/23/16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3EC526B6-F861-4D54-BBE9-4BB519D3F34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203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lnSpc>
          <a:spcPts val="6000"/>
        </a:lnSpc>
        <a:spcBef>
          <a:spcPct val="0"/>
        </a:spcBef>
        <a:buNone/>
        <a:defRPr sz="54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4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Sexual dysfunction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Level 4 tutorial 2015/2016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73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Stages of sexual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Plateau</a:t>
            </a:r>
          </a:p>
          <a:p>
            <a:pPr lvl="1"/>
            <a:r>
              <a:rPr lang="en-GB" dirty="0" smtClean="0"/>
              <a:t>Men:</a:t>
            </a:r>
          </a:p>
          <a:p>
            <a:pPr lvl="2"/>
            <a:r>
              <a:rPr lang="en-GB" dirty="0" smtClean="0"/>
              <a:t>Testicles elevate and become engorged</a:t>
            </a:r>
          </a:p>
          <a:p>
            <a:pPr lvl="2"/>
            <a:r>
              <a:rPr lang="en-GB" dirty="0" smtClean="0"/>
              <a:t>Secretions from </a:t>
            </a:r>
            <a:r>
              <a:rPr lang="en-GB" dirty="0"/>
              <a:t>C</a:t>
            </a:r>
            <a:r>
              <a:rPr lang="en-GB" dirty="0" smtClean="0"/>
              <a:t>owper gland appear on the glans </a:t>
            </a:r>
          </a:p>
          <a:p>
            <a:pPr lvl="2"/>
            <a:r>
              <a:rPr lang="en-GB" dirty="0" smtClean="0"/>
              <a:t>Scrotums thickens and looses skin folds</a:t>
            </a:r>
          </a:p>
          <a:p>
            <a:pPr lvl="2"/>
            <a:r>
              <a:rPr lang="en-GB" dirty="0" smtClean="0"/>
              <a:t>General muscle tension and hyperventilation</a:t>
            </a:r>
          </a:p>
          <a:p>
            <a:pPr lvl="1"/>
            <a:r>
              <a:rPr lang="en-GB" dirty="0" smtClean="0"/>
              <a:t>Women</a:t>
            </a:r>
          </a:p>
          <a:p>
            <a:pPr lvl="2"/>
            <a:r>
              <a:rPr lang="en-GB" dirty="0" smtClean="0"/>
              <a:t>Clitoris becomes very sensitive and retract</a:t>
            </a:r>
          </a:p>
          <a:p>
            <a:pPr lvl="2"/>
            <a:r>
              <a:rPr lang="en-GB" dirty="0" smtClean="0"/>
              <a:t>Labia deepen in colour</a:t>
            </a:r>
          </a:p>
          <a:p>
            <a:pPr lvl="2"/>
            <a:r>
              <a:rPr lang="en-GB" dirty="0" smtClean="0"/>
              <a:t>Outer third of vagina narrows, inner two thirds lengthen and widen; vagina becomes lubricated</a:t>
            </a:r>
          </a:p>
          <a:p>
            <a:pPr lvl="2"/>
            <a:r>
              <a:rPr lang="en-GB" dirty="0" smtClean="0"/>
              <a:t>General muscle tension increases and hyperventilation</a:t>
            </a:r>
          </a:p>
          <a:p>
            <a:pPr lvl="2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567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Stages of sexual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Phase 3 –Orgasm</a:t>
            </a:r>
          </a:p>
          <a:p>
            <a:pPr lvl="1"/>
            <a:r>
              <a:rPr lang="en-GB" dirty="0" smtClean="0"/>
              <a:t>Men: </a:t>
            </a:r>
          </a:p>
          <a:p>
            <a:pPr lvl="2"/>
            <a:r>
              <a:rPr lang="en-GB" dirty="0" smtClean="0"/>
              <a:t>sensation of ejaculation inevitably occurs before orgasm</a:t>
            </a:r>
          </a:p>
          <a:p>
            <a:pPr lvl="2"/>
            <a:r>
              <a:rPr lang="en-GB" dirty="0" smtClean="0"/>
              <a:t>Perineum muscles contract rhythmically</a:t>
            </a:r>
          </a:p>
          <a:p>
            <a:pPr lvl="2"/>
            <a:r>
              <a:rPr lang="en-GB" dirty="0" smtClean="0"/>
              <a:t>Prostate gland, seminal vesicles and urethra also contract leading to emission of semen</a:t>
            </a:r>
          </a:p>
          <a:p>
            <a:pPr lvl="1"/>
            <a:r>
              <a:rPr lang="en-GB" dirty="0" smtClean="0"/>
              <a:t>Women: </a:t>
            </a:r>
          </a:p>
          <a:p>
            <a:pPr lvl="2"/>
            <a:r>
              <a:rPr lang="en-GB" dirty="0" smtClean="0"/>
              <a:t>variety of experiences</a:t>
            </a:r>
          </a:p>
          <a:p>
            <a:pPr lvl="2"/>
            <a:r>
              <a:rPr lang="en-GB" dirty="0" smtClean="0"/>
              <a:t>Orgasmic platform contracts rhythmically</a:t>
            </a:r>
          </a:p>
          <a:p>
            <a:pPr lvl="2"/>
            <a:r>
              <a:rPr lang="en-GB" dirty="0" smtClean="0"/>
              <a:t>Rectal and urethral sphincters close</a:t>
            </a:r>
          </a:p>
          <a:p>
            <a:pPr lvl="2"/>
            <a:r>
              <a:rPr lang="en-GB" dirty="0" smtClean="0"/>
              <a:t>Clitoral vs. vaginal orgasm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0363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Stages of sexual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Phase 4- Resolution </a:t>
            </a:r>
          </a:p>
          <a:p>
            <a:pPr lvl="1"/>
            <a:r>
              <a:rPr lang="en-GB" dirty="0" smtClean="0"/>
              <a:t>Men:</a:t>
            </a:r>
          </a:p>
          <a:p>
            <a:pPr lvl="2"/>
            <a:r>
              <a:rPr lang="en-GB" dirty="0" smtClean="0"/>
              <a:t>Detumescence of the penis</a:t>
            </a:r>
          </a:p>
          <a:p>
            <a:pPr lvl="2"/>
            <a:r>
              <a:rPr lang="en-GB" dirty="0" smtClean="0"/>
              <a:t>General muscle relaxation</a:t>
            </a:r>
          </a:p>
          <a:p>
            <a:pPr lvl="2"/>
            <a:r>
              <a:rPr lang="en-GB" dirty="0" smtClean="0"/>
              <a:t>Testes become uncongested and descend</a:t>
            </a:r>
          </a:p>
          <a:p>
            <a:pPr lvl="2"/>
            <a:r>
              <a:rPr lang="en-GB" dirty="0" smtClean="0"/>
              <a:t>Refractory period: 1-2 minutes in adolescents to several hours in older men</a:t>
            </a:r>
          </a:p>
          <a:p>
            <a:pPr lvl="1"/>
            <a:r>
              <a:rPr lang="en-GB" dirty="0" smtClean="0"/>
              <a:t>Women:</a:t>
            </a:r>
          </a:p>
          <a:p>
            <a:pPr lvl="2"/>
            <a:r>
              <a:rPr lang="en-GB" dirty="0" smtClean="0"/>
              <a:t>General relaxation</a:t>
            </a:r>
          </a:p>
          <a:p>
            <a:pPr lvl="2"/>
            <a:r>
              <a:rPr lang="en-GB" dirty="0" smtClean="0"/>
              <a:t>Vasocongestion is lost</a:t>
            </a:r>
          </a:p>
          <a:p>
            <a:pPr lvl="2"/>
            <a:r>
              <a:rPr lang="en-GB" dirty="0" smtClean="0"/>
              <a:t>Inner vagina remains distended for several minutes</a:t>
            </a:r>
          </a:p>
          <a:p>
            <a:pPr lvl="2"/>
            <a:r>
              <a:rPr lang="en-GB" dirty="0" smtClean="0"/>
              <a:t>No refractory period in women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858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Cultural and religious influences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Strong determinants of attitudes towards sexual behaviour</a:t>
            </a:r>
          </a:p>
          <a:p>
            <a:r>
              <a:rPr lang="en-GB" dirty="0" smtClean="0"/>
              <a:t>Can regulate manner, approach, expression and preference of sexual activity</a:t>
            </a:r>
          </a:p>
          <a:p>
            <a:r>
              <a:rPr lang="en-GB" dirty="0" smtClean="0"/>
              <a:t>Sex may be private and at times taboo</a:t>
            </a:r>
          </a:p>
          <a:p>
            <a:r>
              <a:rPr lang="en-GB" dirty="0" smtClean="0"/>
              <a:t>Some may view it as indispensible while others may undervalue the act, detest it, associate it with degradation, impurity and uncleanliness and perhaps advocate for celibacy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852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Cultural and religious influences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Most African parents still exercise control over the sexual behaviour of their children </a:t>
            </a:r>
          </a:p>
          <a:p>
            <a:r>
              <a:rPr lang="en-GB" dirty="0" smtClean="0"/>
              <a:t>For many, the only source of legitimate sexual outlet is marital sex</a:t>
            </a:r>
          </a:p>
          <a:p>
            <a:r>
              <a:rPr lang="en-GB" dirty="0" smtClean="0"/>
              <a:t>Influences of globalisation?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852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myths related to sex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166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Sexual dysfunction 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8848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Defining </a:t>
            </a:r>
            <a:r>
              <a:rPr lang="en-GB" dirty="0"/>
              <a:t>s</a:t>
            </a:r>
            <a:r>
              <a:rPr lang="en-GB" dirty="0" smtClean="0"/>
              <a:t>exual dysfunction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Persistent impairment of the normal patterns of sexual interest or response ( the individual fails to respond normally in key areas of sexual functioning making it difficult to enjoy sexual intercourse)</a:t>
            </a:r>
          </a:p>
          <a:p>
            <a:r>
              <a:rPr lang="en-GB" dirty="0" smtClean="0"/>
              <a:t>Inability to participate in preferred sexual relationship</a:t>
            </a:r>
          </a:p>
          <a:p>
            <a:r>
              <a:rPr lang="en-GB" dirty="0" smtClean="0"/>
              <a:t>Presence of the sexual dysfunction on (almost) all occasions</a:t>
            </a:r>
          </a:p>
          <a:p>
            <a:r>
              <a:rPr lang="en-GB" dirty="0" smtClean="0"/>
              <a:t>A) Significant stress or interpersonal difficulties</a:t>
            </a:r>
          </a:p>
          <a:p>
            <a:r>
              <a:rPr lang="en-GB" dirty="0" smtClean="0"/>
              <a:t>B) Not accounted for by a physical disorder, drug treatment (or use) or other mental or behavioural disorder i.e. another </a:t>
            </a:r>
            <a:r>
              <a:rPr lang="en-GB" dirty="0"/>
              <a:t>A</a:t>
            </a:r>
            <a:r>
              <a:rPr lang="en-GB" dirty="0" smtClean="0"/>
              <a:t>xis I disorder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053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Sexual dysfunction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Hypoactive sexual desire disorder</a:t>
            </a:r>
          </a:p>
          <a:p>
            <a:pPr lvl="1"/>
            <a:r>
              <a:rPr lang="en-GB" dirty="0" smtClean="0"/>
              <a:t>Absence or deficiency of sexual fantasies and a lack of desire for sexual activity that is persistent or recurrent.</a:t>
            </a:r>
          </a:p>
          <a:p>
            <a:pPr lvl="1"/>
            <a:r>
              <a:rPr lang="en-GB" dirty="0" smtClean="0"/>
              <a:t>Judgement of deficiency is made by clinician, who accounts for factors that affect sexual function, including the person’s age, and the context of his/her life (interpersonal conflict issues, grief, isolation)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05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Sexual dysfunction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Sexual aversion disorder</a:t>
            </a:r>
          </a:p>
          <a:p>
            <a:pPr lvl="1"/>
            <a:r>
              <a:rPr lang="en-GB" dirty="0" smtClean="0"/>
              <a:t>A persistent or recurrent extreme aversion to and avoidance of all (or almost all) genital sexual contact with a partner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371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principles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Overlap with other medical disciplines:</a:t>
            </a:r>
          </a:p>
          <a:p>
            <a:pPr lvl="1"/>
            <a:r>
              <a:rPr lang="en-GB" dirty="0" smtClean="0"/>
              <a:t>Obs &amp; gynae</a:t>
            </a:r>
          </a:p>
          <a:p>
            <a:pPr lvl="1"/>
            <a:r>
              <a:rPr lang="en-GB" dirty="0" smtClean="0"/>
              <a:t>General medicine</a:t>
            </a:r>
          </a:p>
          <a:p>
            <a:pPr lvl="1"/>
            <a:r>
              <a:rPr lang="en-GB" dirty="0" smtClean="0"/>
              <a:t>Urology </a:t>
            </a:r>
          </a:p>
          <a:p>
            <a:r>
              <a:rPr lang="en-GB" dirty="0" smtClean="0"/>
              <a:t>‘talking about sex’</a:t>
            </a:r>
          </a:p>
          <a:p>
            <a:pPr lvl="1"/>
            <a:r>
              <a:rPr lang="en-GB" dirty="0" smtClean="0"/>
              <a:t>Emphatic, non-judgemental and understanding approach</a:t>
            </a:r>
          </a:p>
          <a:p>
            <a:pPr lvl="1"/>
            <a:r>
              <a:rPr lang="en-GB" dirty="0" smtClean="0"/>
              <a:t>Acknowledge the difficulty in talking about sexual problems</a:t>
            </a:r>
          </a:p>
          <a:p>
            <a:pPr lvl="1"/>
            <a:r>
              <a:rPr lang="en-GB" dirty="0" smtClean="0"/>
              <a:t>Reassure that such problems are common and are treatable</a:t>
            </a:r>
          </a:p>
          <a:p>
            <a:pPr lvl="1"/>
            <a:r>
              <a:rPr lang="en-GB" dirty="0" smtClean="0"/>
              <a:t>Avoid medical terminology (explain adequately any terms used)</a:t>
            </a:r>
          </a:p>
          <a:p>
            <a:pPr lvl="1"/>
            <a:r>
              <a:rPr lang="en-GB" dirty="0" smtClean="0"/>
              <a:t>Start with general enquiries before moving to more specific issues</a:t>
            </a:r>
          </a:p>
          <a:p>
            <a:pPr lvl="1"/>
            <a:r>
              <a:rPr lang="en-GB" dirty="0" smtClean="0"/>
              <a:t>Do not make assumptions(orientation, practices, number of partners)</a:t>
            </a:r>
          </a:p>
          <a:p>
            <a:pPr lvl="1"/>
            <a:r>
              <a:rPr lang="en-GB" dirty="0" smtClean="0"/>
              <a:t>Be aware of common sexual myths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2458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Sexual dysfunction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Female sexual arousal disorder</a:t>
            </a:r>
          </a:p>
          <a:p>
            <a:pPr lvl="1"/>
            <a:r>
              <a:rPr lang="en-GB" dirty="0" smtClean="0"/>
              <a:t>A persistent or recurrent inability to attain or maintain adequate lubrication-swelling response until completion of the sexual activity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5222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Sexual dysfunction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Male erectile disorder</a:t>
            </a:r>
          </a:p>
          <a:p>
            <a:pPr lvl="1"/>
            <a:r>
              <a:rPr lang="en-GB" dirty="0" smtClean="0"/>
              <a:t>A persistent or recurrent inability to to attain or maintain an adequate erection until completion of the sexual activity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6939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Sexual dysfunction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Female orgasmic disorder</a:t>
            </a:r>
          </a:p>
          <a:p>
            <a:pPr lvl="1"/>
            <a:r>
              <a:rPr lang="en-GB" dirty="0" smtClean="0"/>
              <a:t>A persistent or recurrent delay in or an absence of orgasm after normal sexual excitement phase</a:t>
            </a:r>
          </a:p>
          <a:p>
            <a:pPr lvl="1"/>
            <a:r>
              <a:rPr lang="en-GB" dirty="0" smtClean="0"/>
              <a:t>Women exhibit wide variability in type and intensity of stimulation that triggers an orgasm</a:t>
            </a:r>
          </a:p>
          <a:p>
            <a:pPr lvl="1"/>
            <a:r>
              <a:rPr lang="en-GB" dirty="0" smtClean="0"/>
              <a:t>Dx based on clinicians judgement  that the woman’s orgasmic capacity is less than would be reasonable for age, degree of sexual experience, adequacy of sexual stimulation she receives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524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Sexual dysfunction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Male orgasmic disorder</a:t>
            </a:r>
          </a:p>
          <a:p>
            <a:pPr lvl="1"/>
            <a:r>
              <a:rPr lang="en-GB" dirty="0" smtClean="0"/>
              <a:t>A persistent or recurrent delay in or absence of orgasm after normal sexual excitement phase</a:t>
            </a:r>
          </a:p>
          <a:p>
            <a:pPr lvl="1"/>
            <a:r>
              <a:rPr lang="en-GB" dirty="0" smtClean="0"/>
              <a:t>Clinician should account for the man’s age, while judging that the sexual activity is adequate in focus, intensity and duration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7160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Sexual dysfunction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Premature ejaculation</a:t>
            </a:r>
          </a:p>
          <a:p>
            <a:pPr lvl="1"/>
            <a:r>
              <a:rPr lang="en-GB" dirty="0" smtClean="0"/>
              <a:t>Ejaculation that occurs with minimal sexual stimulation before, on or shortly after penetration and before the man wishes it.</a:t>
            </a:r>
          </a:p>
          <a:p>
            <a:pPr lvl="1"/>
            <a:r>
              <a:rPr lang="en-GB" dirty="0" smtClean="0"/>
              <a:t>This disturbance persists or recurs</a:t>
            </a:r>
          </a:p>
          <a:p>
            <a:pPr lvl="1"/>
            <a:r>
              <a:rPr lang="en-GB" dirty="0" smtClean="0"/>
              <a:t>The clinician must account for factors that affect the duration of the excitement phase, including age, novelty of the sexual partner or situation and recent frequency of sexual activity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3853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Sexual dysfunction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Dyspareunia (not caused by a general medical condition)</a:t>
            </a:r>
          </a:p>
          <a:p>
            <a:pPr lvl="1"/>
            <a:r>
              <a:rPr lang="en-GB" dirty="0" smtClean="0"/>
              <a:t>Is a recurrent or persistent genital pain associated with sexual intercourse</a:t>
            </a:r>
          </a:p>
          <a:p>
            <a:pPr lvl="1"/>
            <a:r>
              <a:rPr lang="en-GB" dirty="0" smtClean="0"/>
              <a:t>Can occur in both men and women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5744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Sexual dysfunction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Vaginismus ( not caused by a general medical condition)</a:t>
            </a:r>
          </a:p>
          <a:p>
            <a:pPr lvl="1"/>
            <a:r>
              <a:rPr lang="en-GB" dirty="0" smtClean="0"/>
              <a:t>Recurrent or persistent involuntary spasm of the musculature of the outer third of the vagina that interferes with sexual intercourse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8622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Sexual dysfunction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Could be:</a:t>
            </a:r>
          </a:p>
          <a:p>
            <a:pPr lvl="1"/>
            <a:r>
              <a:rPr lang="en-GB" dirty="0" smtClean="0"/>
              <a:t>Lifelong</a:t>
            </a:r>
          </a:p>
          <a:p>
            <a:pPr lvl="1"/>
            <a:r>
              <a:rPr lang="en-GB" dirty="0" smtClean="0"/>
              <a:t>Acquired</a:t>
            </a:r>
          </a:p>
          <a:p>
            <a:pPr lvl="1"/>
            <a:r>
              <a:rPr lang="en-GB" dirty="0" smtClean="0"/>
              <a:t>Generalized</a:t>
            </a:r>
          </a:p>
          <a:p>
            <a:pPr lvl="1"/>
            <a:r>
              <a:rPr lang="en-GB" dirty="0" smtClean="0"/>
              <a:t>Situational</a:t>
            </a:r>
          </a:p>
          <a:p>
            <a:pPr lvl="1"/>
            <a:r>
              <a:rPr lang="en-GB" dirty="0" smtClean="0"/>
              <a:t>Caused by psychological factors</a:t>
            </a:r>
          </a:p>
          <a:p>
            <a:pPr lvl="1"/>
            <a:r>
              <a:rPr lang="en-GB" dirty="0" smtClean="0"/>
              <a:t>Caused by combined factors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6668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Sexual dysfunction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Sexual dysfunction caused by a general medical condition</a:t>
            </a:r>
          </a:p>
          <a:p>
            <a:pPr lvl="1"/>
            <a:r>
              <a:rPr lang="en-GB" dirty="0" smtClean="0"/>
              <a:t>Clinically significant sexual dysfunction that results in marked distress or interpersonal difficulty and predominates the clinical picture</a:t>
            </a:r>
          </a:p>
          <a:p>
            <a:pPr lvl="1"/>
            <a:r>
              <a:rPr lang="en-GB" dirty="0"/>
              <a:t>Hx, physical exam or lab work suggests the sexual dysfunction is fully explained by </a:t>
            </a:r>
            <a:r>
              <a:rPr lang="en-GB" dirty="0" smtClean="0"/>
              <a:t>the direct physiological effects of the general medical condition</a:t>
            </a:r>
          </a:p>
          <a:p>
            <a:pPr lvl="1"/>
            <a:r>
              <a:rPr lang="en-GB" dirty="0" smtClean="0"/>
              <a:t>Not accounted for by another mental disorder</a:t>
            </a:r>
          </a:p>
          <a:p>
            <a:pPr lvl="1"/>
            <a:r>
              <a:rPr lang="en-GB" dirty="0" smtClean="0"/>
              <a:t>Specify type of dysfunction and the particular medical condition responsible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9616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Sexual dysfunction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Substance induced sexual dysfunction</a:t>
            </a:r>
          </a:p>
          <a:p>
            <a:pPr lvl="1"/>
            <a:r>
              <a:rPr lang="en-GB" dirty="0"/>
              <a:t>Clinically significant sexual dysfunction that results in marked distress or interpersonal difficulty and predominates the clinical picture</a:t>
            </a:r>
          </a:p>
          <a:p>
            <a:pPr lvl="1"/>
            <a:r>
              <a:rPr lang="en-GB" dirty="0" smtClean="0"/>
              <a:t>Hx, physical exam or lab work suggests the sexual dysfunction is fully explained by substance use</a:t>
            </a:r>
          </a:p>
          <a:p>
            <a:pPr lvl="2"/>
            <a:r>
              <a:rPr lang="en-GB" dirty="0" smtClean="0"/>
              <a:t>Symptoms develop during or within a month of substance intoxication</a:t>
            </a:r>
          </a:p>
          <a:p>
            <a:pPr lvl="2"/>
            <a:r>
              <a:rPr lang="en-GB" dirty="0" smtClean="0"/>
              <a:t>Medication use is aetiologically related to the disturbance </a:t>
            </a:r>
          </a:p>
          <a:p>
            <a:pPr lvl="2"/>
            <a:r>
              <a:rPr lang="en-GB" dirty="0"/>
              <a:t>Specify type of </a:t>
            </a:r>
            <a:r>
              <a:rPr lang="en-GB" dirty="0" smtClean="0"/>
              <a:t>dysfunction  </a:t>
            </a:r>
            <a:endParaRPr lang="en-GB" dirty="0"/>
          </a:p>
          <a:p>
            <a:pPr lvl="2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517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normal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727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Sexual dysfunction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Sexual dysfunction not otherwise specified</a:t>
            </a:r>
          </a:p>
          <a:p>
            <a:pPr lvl="1"/>
            <a:r>
              <a:rPr lang="en-GB" dirty="0" smtClean="0"/>
              <a:t>Sexual dysfunctions that do not meet the criteria for  any specific sexual dysfunction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050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Diagnosis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Sexual complaint</a:t>
            </a:r>
          </a:p>
          <a:p>
            <a:pPr lvl="1"/>
            <a:r>
              <a:rPr lang="en-GB" dirty="0" smtClean="0"/>
              <a:t>Subjective distress</a:t>
            </a:r>
          </a:p>
          <a:p>
            <a:pPr lvl="1"/>
            <a:r>
              <a:rPr lang="en-GB" dirty="0" smtClean="0"/>
              <a:t>Frequency of occurrence</a:t>
            </a:r>
          </a:p>
          <a:p>
            <a:pPr lvl="1"/>
            <a:r>
              <a:rPr lang="en-GB" dirty="0" smtClean="0"/>
              <a:t>Effect of condition on other areas of the patient’s functioning</a:t>
            </a:r>
          </a:p>
          <a:p>
            <a:r>
              <a:rPr lang="en-GB" dirty="0" smtClean="0"/>
              <a:t>Sexual history</a:t>
            </a:r>
          </a:p>
          <a:p>
            <a:pPr lvl="1"/>
            <a:r>
              <a:rPr lang="en-GB" dirty="0" smtClean="0"/>
              <a:t>Particularly for patients whose medical conditions predispose them to sexual problems</a:t>
            </a:r>
          </a:p>
          <a:p>
            <a:r>
              <a:rPr lang="en-GB" dirty="0" smtClean="0"/>
              <a:t>Review of systems</a:t>
            </a:r>
          </a:p>
          <a:p>
            <a:pPr lvl="1"/>
            <a:r>
              <a:rPr lang="en-GB" dirty="0" smtClean="0"/>
              <a:t>Pathology involving genitals, STI, pain, discharge, interest and capacity for sexual functioning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472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Diagnosis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If dysfunction is present….</a:t>
            </a:r>
          </a:p>
          <a:p>
            <a:pPr lvl="1"/>
            <a:r>
              <a:rPr lang="en-GB" dirty="0" smtClean="0"/>
              <a:t>First childhood awareness of sexuality including attitudes and punishment</a:t>
            </a:r>
          </a:p>
          <a:p>
            <a:pPr lvl="1"/>
            <a:r>
              <a:rPr lang="en-GB" dirty="0" smtClean="0"/>
              <a:t>Problems with gender identity</a:t>
            </a:r>
          </a:p>
          <a:p>
            <a:pPr lvl="1"/>
            <a:r>
              <a:rPr lang="en-GB" dirty="0" smtClean="0"/>
              <a:t>First sexual experience including masturbation</a:t>
            </a:r>
          </a:p>
          <a:p>
            <a:pPr lvl="1"/>
            <a:r>
              <a:rPr lang="en-GB" dirty="0" smtClean="0"/>
              <a:t>Age of and reaction to puberty, including menarche</a:t>
            </a:r>
          </a:p>
          <a:p>
            <a:pPr lvl="1"/>
            <a:r>
              <a:rPr lang="en-GB" dirty="0" smtClean="0"/>
              <a:t>History of sexual abuse</a:t>
            </a:r>
          </a:p>
          <a:p>
            <a:pPr lvl="1"/>
            <a:r>
              <a:rPr lang="en-GB" dirty="0" smtClean="0"/>
              <a:t>Patient’s knowledge about sex, how was this knowledge acquired</a:t>
            </a:r>
          </a:p>
          <a:p>
            <a:pPr lvl="1"/>
            <a:r>
              <a:rPr lang="en-GB" dirty="0" smtClean="0"/>
              <a:t>First experience with sexual partner</a:t>
            </a:r>
          </a:p>
          <a:p>
            <a:pPr lvl="1"/>
            <a:r>
              <a:rPr lang="en-GB" dirty="0" smtClean="0"/>
              <a:t>Homosexual, sadomasochistic and other experiences and interests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0562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Diagnosis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If dysfunction is present…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Current sexual functioning including frequency and satisfaction</a:t>
            </a:r>
          </a:p>
          <a:p>
            <a:pPr lvl="1"/>
            <a:r>
              <a:rPr lang="en-GB" dirty="0" smtClean="0"/>
              <a:t>Extramarital partners if patient is married</a:t>
            </a:r>
          </a:p>
          <a:p>
            <a:r>
              <a:rPr lang="en-GB" dirty="0" smtClean="0"/>
              <a:t>What may be uncovered in the sexual history:</a:t>
            </a:r>
          </a:p>
          <a:p>
            <a:pPr lvl="1"/>
            <a:r>
              <a:rPr lang="en-GB" dirty="0" smtClean="0"/>
              <a:t>Concern about normal sexuality and development; patient’s lack of knowledge or misinformation</a:t>
            </a:r>
          </a:p>
          <a:p>
            <a:pPr lvl="1"/>
            <a:r>
              <a:rPr lang="en-GB" dirty="0" smtClean="0"/>
              <a:t>Sexual aspects of a pervasive problem in the relationship with sexual partner</a:t>
            </a:r>
          </a:p>
          <a:p>
            <a:pPr lvl="1"/>
            <a:r>
              <a:rPr lang="en-GB" dirty="0" smtClean="0"/>
              <a:t>Sexual problems resulting from a presenting medical problem</a:t>
            </a:r>
          </a:p>
          <a:p>
            <a:pPr lvl="1"/>
            <a:r>
              <a:rPr lang="en-GB" dirty="0" smtClean="0"/>
              <a:t>Primary sexual dysfunction that may need further evaluation and treatment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0562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Aetiology &amp; differential diagnosis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Physical</a:t>
            </a:r>
          </a:p>
          <a:p>
            <a:r>
              <a:rPr lang="en-GB" dirty="0" smtClean="0"/>
              <a:t>Medications </a:t>
            </a:r>
          </a:p>
          <a:p>
            <a:pPr lvl="1"/>
            <a:r>
              <a:rPr lang="en-GB" dirty="0" smtClean="0"/>
              <a:t>Antihypertensive agents: through anti adrenergic effects- impaired erectile function in men and lubrication in women</a:t>
            </a:r>
          </a:p>
          <a:p>
            <a:pPr lvl="1"/>
            <a:r>
              <a:rPr lang="en-GB" dirty="0" smtClean="0"/>
              <a:t>TCA, MAOIs: anticholinergic effects-erectile function in men, lubrication in women</a:t>
            </a:r>
          </a:p>
          <a:p>
            <a:pPr lvl="1"/>
            <a:r>
              <a:rPr lang="en-GB" dirty="0" smtClean="0"/>
              <a:t>Antipsychotics: thru dopamine blockade-impair arousal and orgasm</a:t>
            </a:r>
          </a:p>
          <a:p>
            <a:pPr lvl="1"/>
            <a:r>
              <a:rPr lang="en-GB" dirty="0" smtClean="0"/>
              <a:t>SSRIs: serotonergic effects-inhibit sexual desire, arousal and orgasm</a:t>
            </a:r>
          </a:p>
          <a:p>
            <a:pPr lvl="1"/>
            <a:r>
              <a:rPr lang="en-GB" dirty="0" smtClean="0"/>
              <a:t>Steroids, oestrogens, spironolactone: antiandrogenic effects-decreased sexual desire</a:t>
            </a:r>
          </a:p>
          <a:p>
            <a:pPr lvl="1"/>
            <a:r>
              <a:rPr lang="en-GB" dirty="0" smtClean="0"/>
              <a:t>Fluphenazine, thioridazine, amoxapine: associated with painful orgasm</a:t>
            </a:r>
          </a:p>
          <a:p>
            <a:pPr lvl="1"/>
            <a:r>
              <a:rPr lang="en-GB" dirty="0" smtClean="0"/>
              <a:t>Trazodone, chlorpromazine, clozapine: priapism</a:t>
            </a:r>
          </a:p>
        </p:txBody>
      </p:sp>
    </p:spTree>
    <p:extLst>
      <p:ext uri="{BB962C8B-B14F-4D97-AF65-F5344CB8AC3E}">
        <p14:creationId xmlns:p14="http://schemas.microsoft.com/office/powerpoint/2010/main" val="1149415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Aetiology &amp; differential diagnosis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Physical…</a:t>
            </a:r>
          </a:p>
          <a:p>
            <a:r>
              <a:rPr lang="en-GB" dirty="0" smtClean="0"/>
              <a:t>Substances of abuse</a:t>
            </a:r>
          </a:p>
          <a:p>
            <a:pPr lvl="1"/>
            <a:r>
              <a:rPr lang="en-GB" dirty="0" smtClean="0"/>
              <a:t>Alcohol:</a:t>
            </a:r>
          </a:p>
          <a:p>
            <a:pPr lvl="2"/>
            <a:r>
              <a:rPr lang="en-GB" dirty="0" smtClean="0"/>
              <a:t>acutely- disinhibiting effect on sexual behaviour</a:t>
            </a:r>
          </a:p>
          <a:p>
            <a:pPr lvl="2"/>
            <a:r>
              <a:rPr lang="en-GB" dirty="0" smtClean="0"/>
              <a:t>Acute sexual dysfunction, impairing performance in both men and women</a:t>
            </a:r>
          </a:p>
          <a:p>
            <a:pPr lvl="2"/>
            <a:r>
              <a:rPr lang="en-GB" dirty="0" smtClean="0"/>
              <a:t>Long term effects: testicular atrophy</a:t>
            </a:r>
          </a:p>
          <a:p>
            <a:pPr lvl="1"/>
            <a:r>
              <a:rPr lang="en-GB" dirty="0" smtClean="0"/>
              <a:t>Cocaine:</a:t>
            </a:r>
          </a:p>
          <a:p>
            <a:pPr lvl="2"/>
            <a:r>
              <a:rPr lang="en-GB" dirty="0" smtClean="0"/>
              <a:t>Increased sexual behaviour and interests acutely(doperminergic effects)</a:t>
            </a:r>
          </a:p>
          <a:p>
            <a:pPr lvl="2"/>
            <a:r>
              <a:rPr lang="en-GB" dirty="0" smtClean="0"/>
              <a:t>Long term use: decreased interest and performance(depleted dopamine stores in the CNS)</a:t>
            </a:r>
          </a:p>
          <a:p>
            <a:pPr lvl="1"/>
            <a:r>
              <a:rPr lang="en-GB" dirty="0" smtClean="0"/>
              <a:t>Amphetamines- like cocaine</a:t>
            </a:r>
          </a:p>
          <a:p>
            <a:pPr lvl="1"/>
            <a:r>
              <a:rPr lang="en-GB" dirty="0" smtClean="0"/>
              <a:t>Narcotics: sexual dysfunction with long term use (dopamine depletion)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5590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Aetiology &amp; differential diagnosis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Physical…</a:t>
            </a:r>
            <a:r>
              <a:rPr lang="en-GB" dirty="0" smtClean="0"/>
              <a:t> </a:t>
            </a:r>
          </a:p>
          <a:p>
            <a:r>
              <a:rPr lang="en-GB" dirty="0" smtClean="0"/>
              <a:t>General medical conditions</a:t>
            </a:r>
          </a:p>
          <a:p>
            <a:r>
              <a:rPr lang="en-GB" dirty="0" smtClean="0"/>
              <a:t>Psychiatric disorders; sexual dysfunction and performance problems</a:t>
            </a:r>
          </a:p>
          <a:p>
            <a:pPr lvl="1"/>
            <a:r>
              <a:rPr lang="en-GB" dirty="0" smtClean="0"/>
              <a:t>Major depression</a:t>
            </a:r>
          </a:p>
          <a:p>
            <a:pPr lvl="1"/>
            <a:r>
              <a:rPr lang="en-GB" dirty="0" smtClean="0"/>
              <a:t>Panic disorder with agoraphobia</a:t>
            </a:r>
          </a:p>
          <a:p>
            <a:pPr lvl="1"/>
            <a:r>
              <a:rPr lang="en-GB" dirty="0" smtClean="0"/>
              <a:t>Somatisation disorder</a:t>
            </a:r>
          </a:p>
          <a:p>
            <a:pPr lvl="1"/>
            <a:r>
              <a:rPr lang="en-GB" dirty="0" smtClean="0"/>
              <a:t>Bipolar disorder</a:t>
            </a:r>
          </a:p>
          <a:p>
            <a:pPr lvl="1"/>
            <a:r>
              <a:rPr lang="en-GB" dirty="0" smtClean="0"/>
              <a:t>Personality disorders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884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Aetiology &amp; differential diagnosis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Psychological triggers</a:t>
            </a:r>
          </a:p>
          <a:p>
            <a:r>
              <a:rPr lang="en-GB" dirty="0" smtClean="0"/>
              <a:t>Relationship problems</a:t>
            </a:r>
          </a:p>
          <a:p>
            <a:r>
              <a:rPr lang="en-GB" dirty="0" smtClean="0"/>
              <a:t>Life stressors</a:t>
            </a:r>
          </a:p>
          <a:p>
            <a:r>
              <a:rPr lang="en-GB" dirty="0" smtClean="0"/>
              <a:t>Sexual performance anxiety</a:t>
            </a:r>
          </a:p>
          <a:p>
            <a:r>
              <a:rPr lang="en-GB" dirty="0" smtClean="0"/>
              <a:t>Excessive self monitoring of arousal</a:t>
            </a:r>
          </a:p>
          <a:p>
            <a:r>
              <a:rPr lang="en-GB" dirty="0" smtClean="0"/>
              <a:t>Feelings of guilt about sex</a:t>
            </a:r>
          </a:p>
          <a:p>
            <a:r>
              <a:rPr lang="en-GB" dirty="0" smtClean="0"/>
              <a:t>Fear of pregnancy or STIs</a:t>
            </a:r>
          </a:p>
        </p:txBody>
      </p:sp>
    </p:spTree>
    <p:extLst>
      <p:ext uri="{BB962C8B-B14F-4D97-AF65-F5344CB8AC3E}">
        <p14:creationId xmlns:p14="http://schemas.microsoft.com/office/powerpoint/2010/main" val="3765786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Aetiology &amp; differential diagnosis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Psychological triggers…</a:t>
            </a:r>
          </a:p>
          <a:p>
            <a:r>
              <a:rPr lang="en-GB" dirty="0"/>
              <a:t>Lack of knowledge about sexuality or normal responses</a:t>
            </a:r>
          </a:p>
          <a:p>
            <a:r>
              <a:rPr lang="en-GB" dirty="0"/>
              <a:t>Previous significant negative sexual experiences (rape, childhood sexual abuse issues</a:t>
            </a:r>
            <a:r>
              <a:rPr lang="en-GB" dirty="0" smtClean="0"/>
              <a:t>)</a:t>
            </a:r>
          </a:p>
          <a:p>
            <a:r>
              <a:rPr lang="en-GB" dirty="0" smtClean="0"/>
              <a:t>(Fear of) interruption e.g. children, parents</a:t>
            </a:r>
          </a:p>
          <a:p>
            <a:r>
              <a:rPr lang="en-GB" dirty="0" smtClean="0"/>
              <a:t>Factors related to partner: sexual attractiveness (gender, physical characteristics), evidence of disinterest, constant criticism, sexual inexperience, poor technique, preference for activities that are unappealing to the partner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5786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Investigations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Evaluation</a:t>
            </a:r>
          </a:p>
          <a:p>
            <a:pPr marL="800100" lvl="1" indent="-457200"/>
            <a:r>
              <a:rPr lang="en-GB" dirty="0" smtClean="0"/>
              <a:t>Complete physical examination</a:t>
            </a:r>
          </a:p>
          <a:p>
            <a:pPr marL="800100" lvl="1" indent="-457200"/>
            <a:r>
              <a:rPr lang="en-GB" dirty="0" smtClean="0"/>
              <a:t>Urologic or gynaecologic examination if indicated</a:t>
            </a:r>
          </a:p>
          <a:p>
            <a:pPr marL="800100" lvl="1" indent="-457200"/>
            <a:r>
              <a:rPr lang="en-GB" dirty="0" smtClean="0"/>
              <a:t>Substance abuse and psychiatric screening</a:t>
            </a:r>
          </a:p>
          <a:p>
            <a:pPr marL="457200" indent="-457200"/>
            <a:r>
              <a:rPr lang="en-GB" dirty="0" smtClean="0"/>
              <a:t>Education </a:t>
            </a:r>
          </a:p>
          <a:p>
            <a:pPr marL="800100" lvl="1" indent="-457200"/>
            <a:r>
              <a:rPr lang="en-GB" dirty="0" smtClean="0"/>
              <a:t>Gently assess patient’s knowledge of sexual function and beliefs about sex. </a:t>
            </a:r>
          </a:p>
          <a:p>
            <a:pPr marL="800100" lvl="1" indent="-457200"/>
            <a:r>
              <a:rPr lang="en-GB" dirty="0" smtClean="0"/>
              <a:t>Debunk myths,  Intervene according to information deficits identified</a:t>
            </a:r>
          </a:p>
          <a:p>
            <a:pPr marL="800100" lvl="1" indent="-457200"/>
            <a:endParaRPr lang="en-GB" dirty="0" smtClean="0"/>
          </a:p>
          <a:p>
            <a:pPr marL="800100" lvl="1" indent="-4572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1124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Normal sexual response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Sexuality involves all aspects of the biologic, psychological and social framework</a:t>
            </a:r>
          </a:p>
          <a:p>
            <a:r>
              <a:rPr lang="en-GB" dirty="0" smtClean="0"/>
              <a:t>Mental, physical, cultural, social and religious aspects </a:t>
            </a:r>
          </a:p>
          <a:p>
            <a:r>
              <a:rPr lang="en-GB" dirty="0" smtClean="0"/>
              <a:t>Assessment of sexual functioning </a:t>
            </a:r>
            <a:r>
              <a:rPr lang="en-GB" b="1" dirty="0" smtClean="0"/>
              <a:t>should be a routine</a:t>
            </a:r>
            <a:r>
              <a:rPr lang="en-GB" dirty="0" smtClean="0"/>
              <a:t> part of medical examination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3878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/>
            <a:r>
              <a:rPr lang="en-GB" dirty="0" smtClean="0"/>
              <a:t>Communication training of the couple</a:t>
            </a:r>
          </a:p>
          <a:p>
            <a:pPr marL="800100" lvl="1" indent="-457200"/>
            <a:r>
              <a:rPr lang="en-GB" dirty="0" smtClean="0"/>
              <a:t>To enable them to talk about sex, about their own wishes and needs, leading to greater intimacy (if they can agree to express their needs and wishes in a non threatening manner and accept feedback nondefensively)</a:t>
            </a:r>
          </a:p>
          <a:p>
            <a:pPr marL="1149350" lvl="2" indent="-457200"/>
            <a:r>
              <a:rPr lang="en-GB" dirty="0" smtClean="0"/>
              <a:t>Exploration of cultural and religious beliefs</a:t>
            </a:r>
          </a:p>
          <a:p>
            <a:pPr marL="1149350" lvl="2" indent="-457200"/>
            <a:r>
              <a:rPr lang="en-GB" dirty="0" smtClean="0"/>
              <a:t>Examination of goals of sex</a:t>
            </a:r>
          </a:p>
          <a:p>
            <a:pPr marL="1149350" lvl="2" indent="-457200"/>
            <a:r>
              <a:rPr lang="en-GB" dirty="0" smtClean="0"/>
              <a:t>Teaching the couple to talk/ communicate during sex</a:t>
            </a:r>
          </a:p>
          <a:p>
            <a:pPr marL="457200" indent="-457200"/>
            <a:r>
              <a:rPr lang="en-GB" dirty="0"/>
              <a:t>Behavioural therapy</a:t>
            </a:r>
          </a:p>
          <a:p>
            <a:pPr marL="800100" lvl="1" indent="-457200"/>
            <a:r>
              <a:rPr lang="en-GB" dirty="0"/>
              <a:t>Relaxation training- anxiety related dysfunction</a:t>
            </a:r>
          </a:p>
          <a:p>
            <a:pPr marL="800100" lvl="1" indent="-457200"/>
            <a:r>
              <a:rPr lang="en-GB" dirty="0"/>
              <a:t>Sensate focus</a:t>
            </a:r>
          </a:p>
          <a:p>
            <a:pPr marL="800100" lvl="1" indent="-457200"/>
            <a:endParaRPr lang="en-GB" dirty="0" smtClean="0"/>
          </a:p>
          <a:p>
            <a:pPr marL="800100" lvl="1" indent="-457200"/>
            <a:endParaRPr lang="en-GB" dirty="0" smtClean="0"/>
          </a:p>
          <a:p>
            <a:pPr marL="800100" lvl="1" indent="-457200"/>
            <a:endParaRPr lang="en-GB" dirty="0" smtClean="0"/>
          </a:p>
          <a:p>
            <a:pPr marL="800100" lvl="1" indent="-4572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1124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/>
            <a:r>
              <a:rPr lang="en-GB" dirty="0" smtClean="0"/>
              <a:t>Intensive therapy: complex problems in the relationship or associated psychopathology</a:t>
            </a:r>
          </a:p>
          <a:p>
            <a:pPr marL="800100" lvl="1" indent="-457200"/>
            <a:r>
              <a:rPr lang="en-GB" dirty="0" smtClean="0"/>
              <a:t>Interpersonal therapy</a:t>
            </a:r>
          </a:p>
          <a:p>
            <a:pPr marL="800100" lvl="1" indent="-457200"/>
            <a:r>
              <a:rPr lang="en-GB" dirty="0" smtClean="0"/>
              <a:t>Psychodynamic therapy</a:t>
            </a:r>
          </a:p>
          <a:p>
            <a:pPr marL="457200" indent="-457200"/>
            <a:r>
              <a:rPr lang="en-GB" dirty="0" smtClean="0"/>
              <a:t>Couple’s therapy</a:t>
            </a:r>
          </a:p>
          <a:p>
            <a:pPr marL="800100" lvl="1" indent="-457200"/>
            <a:r>
              <a:rPr lang="en-GB" dirty="0" smtClean="0"/>
              <a:t>Communication problems</a:t>
            </a:r>
          </a:p>
          <a:p>
            <a:pPr marL="800100" lvl="1" indent="-457200"/>
            <a:r>
              <a:rPr lang="en-GB" dirty="0" smtClean="0"/>
              <a:t>Conflict management</a:t>
            </a:r>
          </a:p>
          <a:p>
            <a:pPr marL="800100" lvl="1" indent="-457200"/>
            <a:r>
              <a:rPr lang="en-GB" dirty="0" smtClean="0"/>
              <a:t>Power and control issues</a:t>
            </a:r>
          </a:p>
          <a:p>
            <a:pPr marL="457200" indent="-457200"/>
            <a:r>
              <a:rPr lang="en-GB" dirty="0" smtClean="0"/>
              <a:t>Group therapy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1124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/>
            <a:r>
              <a:rPr lang="en-GB" dirty="0" smtClean="0"/>
              <a:t>Medications</a:t>
            </a:r>
          </a:p>
          <a:p>
            <a:pPr marL="800100" lvl="1" indent="-457200"/>
            <a:r>
              <a:rPr lang="en-GB" dirty="0" smtClean="0"/>
              <a:t>Oestrogen  replacement- inadequate lubrication, atrophy of vaginal epithelium, other symptoms related to menopause (oral/topical)</a:t>
            </a:r>
          </a:p>
          <a:p>
            <a:pPr marL="800100" lvl="1" indent="-457200"/>
            <a:r>
              <a:rPr lang="en-GB" dirty="0" smtClean="0"/>
              <a:t>Testosterone; increases sexual interest and functioning in testosterone deficient men and women</a:t>
            </a:r>
          </a:p>
          <a:p>
            <a:pPr marL="800100" lvl="1" indent="-457200"/>
            <a:r>
              <a:rPr lang="en-GB" dirty="0" smtClean="0"/>
              <a:t>Sildenafil (</a:t>
            </a:r>
            <a:r>
              <a:rPr lang="en-GB" dirty="0"/>
              <a:t>V</a:t>
            </a:r>
            <a:r>
              <a:rPr lang="en-GB" dirty="0" smtClean="0"/>
              <a:t>iagra), tadalafil (Cialis) for male erectile dysfunction</a:t>
            </a:r>
          </a:p>
          <a:p>
            <a:pPr marL="800100" lvl="1" indent="-457200"/>
            <a:r>
              <a:rPr lang="en-GB" dirty="0" smtClean="0"/>
              <a:t>*</a:t>
            </a:r>
            <a:r>
              <a:rPr lang="en-GB" dirty="0"/>
              <a:t>Y</a:t>
            </a:r>
            <a:r>
              <a:rPr lang="en-GB" dirty="0" smtClean="0"/>
              <a:t>ohimbine: central alpha2 antagonist stimulates postsynaptic norepinephrine effects, effective for treating male impotence, can cause cardiac problems and anxiety</a:t>
            </a:r>
          </a:p>
          <a:p>
            <a:pPr marL="800100" lvl="1" indent="-457200"/>
            <a:endParaRPr lang="en-GB" dirty="0" smtClean="0"/>
          </a:p>
          <a:p>
            <a:pPr marL="800100" lvl="1" indent="-457200"/>
            <a:endParaRPr lang="en-GB" dirty="0" smtClean="0"/>
          </a:p>
          <a:p>
            <a:pPr marL="800100" lvl="1" indent="-457200"/>
            <a:endParaRPr lang="en-GB" dirty="0" smtClean="0"/>
          </a:p>
          <a:p>
            <a:pPr marL="800100" lvl="1" indent="-4572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1124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00100" lvl="1" indent="-457200"/>
            <a:r>
              <a:rPr lang="en-GB" dirty="0" smtClean="0"/>
              <a:t>* Gonadotropin releasing hormone (GnRH)</a:t>
            </a:r>
          </a:p>
          <a:p>
            <a:pPr marL="800100" lvl="1" indent="-457200"/>
            <a:r>
              <a:rPr lang="en-GB" dirty="0" smtClean="0"/>
              <a:t>Dopaminergic medications: L-dopa and bromocriptine enhance sexual performance in older men. </a:t>
            </a:r>
          </a:p>
          <a:p>
            <a:pPr marL="800100" lvl="1" indent="-457200"/>
            <a:r>
              <a:rPr lang="en-GB" dirty="0" smtClean="0"/>
              <a:t>Dopaminergic antidepressant- Bupropion shown to improve sexual drive and performance in men and women, but increases speed to ejaculation in men. </a:t>
            </a:r>
          </a:p>
          <a:p>
            <a:pPr marL="800100" lvl="1" indent="-457200"/>
            <a:r>
              <a:rPr lang="en-GB" dirty="0" smtClean="0"/>
              <a:t>Serotonergic meds may increase prolactin secretion, decrease sexual interest and increase time to ejaculation- patients with premature ejaculation and depression may find this useful</a:t>
            </a:r>
          </a:p>
          <a:p>
            <a:pPr marL="3429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1124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Vacuum devices for erectile dysfunction</a:t>
            </a:r>
          </a:p>
          <a:p>
            <a:r>
              <a:rPr lang="en-GB" dirty="0" smtClean="0"/>
              <a:t>Surgical methods for erectile dysfunction resulting from proven vascular disorders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1124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8496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 &amp; Concerns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43597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Stages of sexual response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Desire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Excitement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Orgasm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Resolution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5191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Stages of sexual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Phase 1</a:t>
            </a:r>
          </a:p>
          <a:p>
            <a:pPr lvl="1"/>
            <a:r>
              <a:rPr lang="en-GB" dirty="0" smtClean="0"/>
              <a:t>Desire: desire to have sexual activity and fantasies about sexual activities</a:t>
            </a:r>
          </a:p>
          <a:p>
            <a:pPr lvl="1"/>
            <a:r>
              <a:rPr lang="en-GB" dirty="0" smtClean="0"/>
              <a:t>Arousal:</a:t>
            </a:r>
          </a:p>
          <a:p>
            <a:pPr lvl="2"/>
            <a:r>
              <a:rPr lang="en-GB" dirty="0" smtClean="0"/>
              <a:t>Physical stimulation of the genitals, bowel or bladder may produce an involuntary sexual response- spinal reflex ( sacral parasympathetics)</a:t>
            </a:r>
          </a:p>
          <a:p>
            <a:pPr lvl="2"/>
            <a:r>
              <a:rPr lang="en-GB" dirty="0" smtClean="0"/>
              <a:t>Psychic stimulation: complex neural pathway involving the limbic system, hypothalamus, lateral spinal cord</a:t>
            </a:r>
          </a:p>
          <a:p>
            <a:pPr lvl="2"/>
            <a:endParaRPr lang="en-GB" dirty="0" smtClean="0"/>
          </a:p>
          <a:p>
            <a:pPr lvl="2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81456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Stages of sexual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Arousal…</a:t>
            </a:r>
          </a:p>
          <a:p>
            <a:pPr lvl="2"/>
            <a:r>
              <a:rPr lang="en-GB" dirty="0" smtClean="0"/>
              <a:t>Physiological response</a:t>
            </a:r>
          </a:p>
          <a:p>
            <a:pPr marL="1492250" lvl="3" indent="-457200">
              <a:buFont typeface="+mj-lt"/>
              <a:buAutoNum type="arabicPeriod"/>
            </a:pPr>
            <a:r>
              <a:rPr lang="en-GB" dirty="0" smtClean="0"/>
              <a:t>Erection and lubrication influenced by several neurotransmitter systems</a:t>
            </a:r>
          </a:p>
          <a:p>
            <a:pPr marL="1841500" lvl="4" indent="-457200">
              <a:buFont typeface="+mj-lt"/>
              <a:buAutoNum type="alphaLcParenR"/>
            </a:pPr>
            <a:r>
              <a:rPr lang="en-GB" dirty="0" smtClean="0"/>
              <a:t>Cholinergic nerves</a:t>
            </a:r>
          </a:p>
          <a:p>
            <a:pPr marL="1841500" lvl="4" indent="-457200">
              <a:buFont typeface="+mj-lt"/>
              <a:buAutoNum type="alphaLcParenR"/>
            </a:pPr>
            <a:r>
              <a:rPr lang="en-GB" dirty="0" smtClean="0"/>
              <a:t>Adrenergic neurons</a:t>
            </a:r>
          </a:p>
          <a:p>
            <a:pPr marL="1841500" lvl="4" indent="-457200">
              <a:buFont typeface="+mj-lt"/>
              <a:buAutoNum type="alphaLcParenR"/>
            </a:pPr>
            <a:r>
              <a:rPr lang="en-GB" dirty="0" smtClean="0"/>
              <a:t>Vasoactive intestinal peptide</a:t>
            </a:r>
          </a:p>
          <a:p>
            <a:pPr marL="1841500" lvl="4" indent="-457200">
              <a:buFont typeface="+mj-lt"/>
              <a:buAutoNum type="alphaLcParenR"/>
            </a:pPr>
            <a:r>
              <a:rPr lang="en-GB" dirty="0" smtClean="0"/>
              <a:t>Dopaminergic systems</a:t>
            </a:r>
          </a:p>
          <a:p>
            <a:pPr marL="1492250" lvl="3" indent="-457200">
              <a:buFont typeface="+mj-lt"/>
              <a:buAutoNum type="arabicPeriod"/>
            </a:pPr>
            <a:r>
              <a:rPr lang="en-GB" dirty="0" smtClean="0"/>
              <a:t>Vascular mechanisms for vasocongestion and erection</a:t>
            </a:r>
            <a:endParaRPr lang="en-GB" dirty="0"/>
          </a:p>
          <a:p>
            <a:pPr marL="1492250" lvl="3" indent="-457200">
              <a:buFont typeface="+mj-lt"/>
              <a:buAutoNum type="arabicPeriod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674358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Stages of sexual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Phase 2 (Excitement)</a:t>
            </a:r>
          </a:p>
          <a:p>
            <a:pPr lvl="1"/>
            <a:r>
              <a:rPr lang="en-GB" dirty="0" smtClean="0"/>
              <a:t>Men:</a:t>
            </a:r>
            <a:r>
              <a:rPr lang="en-GB" dirty="0"/>
              <a:t> </a:t>
            </a:r>
            <a:r>
              <a:rPr lang="en-GB" dirty="0" smtClean="0"/>
              <a:t>approximately 10-30 seconds after stimulation, erection of the penis begins as blood flow into the erectile tissue begins</a:t>
            </a:r>
          </a:p>
          <a:p>
            <a:pPr lvl="2"/>
            <a:r>
              <a:rPr lang="en-GB" dirty="0" smtClean="0"/>
              <a:t>Physiologic changes:</a:t>
            </a:r>
          </a:p>
          <a:p>
            <a:pPr lvl="3"/>
            <a:r>
              <a:rPr lang="en-GB" dirty="0" smtClean="0"/>
              <a:t>Urethral meatus dilatation</a:t>
            </a:r>
          </a:p>
          <a:p>
            <a:pPr lvl="3"/>
            <a:r>
              <a:rPr lang="en-GB" dirty="0" smtClean="0"/>
              <a:t>Testes elevate slightly</a:t>
            </a:r>
          </a:p>
          <a:p>
            <a:pPr lvl="3"/>
            <a:r>
              <a:rPr lang="en-GB" dirty="0" smtClean="0"/>
              <a:t>Skin temperature increase</a:t>
            </a:r>
          </a:p>
          <a:p>
            <a:pPr lvl="3"/>
            <a:r>
              <a:rPr lang="en-GB" dirty="0" smtClean="0"/>
              <a:t>Heart rate increases</a:t>
            </a:r>
          </a:p>
          <a:p>
            <a:pPr lvl="3"/>
            <a:r>
              <a:rPr lang="en-GB" dirty="0" smtClean="0"/>
              <a:t>Diastolic pressure increases</a:t>
            </a:r>
          </a:p>
          <a:p>
            <a:pPr lvl="2"/>
            <a:r>
              <a:rPr lang="en-GB" dirty="0" smtClean="0"/>
              <a:t>Measurement of arousal:</a:t>
            </a:r>
          </a:p>
          <a:p>
            <a:pPr lvl="3"/>
            <a:r>
              <a:rPr lang="en-GB" dirty="0" smtClean="0"/>
              <a:t>Penile tumescence</a:t>
            </a:r>
          </a:p>
          <a:p>
            <a:pPr lvl="2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47523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Stages of sexual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Phase 2 (Excitement)</a:t>
            </a:r>
          </a:p>
          <a:p>
            <a:pPr lvl="1"/>
            <a:r>
              <a:rPr lang="en-GB" dirty="0" smtClean="0"/>
              <a:t>Women:</a:t>
            </a:r>
          </a:p>
          <a:p>
            <a:pPr lvl="2"/>
            <a:r>
              <a:rPr lang="en-GB" dirty="0" smtClean="0"/>
              <a:t>Physiological changes</a:t>
            </a:r>
          </a:p>
          <a:p>
            <a:pPr lvl="3"/>
            <a:r>
              <a:rPr lang="en-GB" dirty="0" smtClean="0"/>
              <a:t>Breasts increase in size, nipples become erect</a:t>
            </a:r>
          </a:p>
          <a:p>
            <a:pPr lvl="3"/>
            <a:r>
              <a:rPr lang="en-GB" dirty="0" smtClean="0"/>
              <a:t>Labia majora and minora engorge with blood and spread</a:t>
            </a:r>
          </a:p>
          <a:p>
            <a:pPr lvl="3"/>
            <a:r>
              <a:rPr lang="en-GB" dirty="0" smtClean="0"/>
              <a:t>Clitoris lengthens</a:t>
            </a:r>
          </a:p>
          <a:p>
            <a:pPr lvl="3"/>
            <a:r>
              <a:rPr lang="en-GB" dirty="0" smtClean="0"/>
              <a:t>Skin flushes &amp; temperature increases</a:t>
            </a:r>
          </a:p>
          <a:p>
            <a:pPr lvl="3"/>
            <a:r>
              <a:rPr lang="en-GB" dirty="0" smtClean="0"/>
              <a:t>Heart rate and blood pressure increase</a:t>
            </a:r>
          </a:p>
          <a:p>
            <a:pPr lvl="2"/>
            <a:r>
              <a:rPr lang="en-GB" dirty="0" smtClean="0"/>
              <a:t>Measurement of arousal: difficult as physiologic changes may not correlate with a subjective sense of arousal</a:t>
            </a:r>
          </a:p>
          <a:p>
            <a:pPr lvl="3"/>
            <a:r>
              <a:rPr lang="en-GB" dirty="0" smtClean="0"/>
              <a:t>Vaginal blood photometric devices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4154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fusion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Infusion">
      <a:majorFont>
        <a:latin typeface="Mistral"/>
        <a:ea typeface=""/>
        <a:cs typeface=""/>
        <a:font script="Jpan" typeface="ＤＦＰ行書体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fusion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300000"/>
                <a:lumMod val="125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135000"/>
              </a:schemeClr>
            </a:duotone>
          </a:blip>
          <a:tile tx="0" ty="0" sx="40000" sy="40000" flip="none" algn="tl"/>
        </a:blipFill>
      </a:fillStyleLst>
      <a:lnStyleLst>
        <a:ln w="38100" cap="flat" cmpd="sng" algn="ctr">
          <a:solidFill>
            <a:schemeClr val="phClr">
              <a:alpha val="70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>
              <a:alpha val="50000"/>
            </a:schemeClr>
          </a:solidFill>
          <a:prstDash val="solid"/>
          <a:miter/>
        </a:ln>
        <a:ln w="88900" cap="flat" cmpd="sng" algn="ctr">
          <a:solidFill>
            <a:schemeClr val="phClr">
              <a:alpha val="4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r="13500000">
              <a:srgbClr val="000000">
                <a:alpha val="50000"/>
              </a:srgbClr>
            </a:innerShdw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Infusion.thmx</Template>
  <TotalTime>2469</TotalTime>
  <Words>2037</Words>
  <Application>Microsoft Macintosh PowerPoint</Application>
  <PresentationFormat>On-screen Show (4:3)</PresentationFormat>
  <Paragraphs>291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Infusion</vt:lpstr>
      <vt:lpstr>Sexual dysfunction</vt:lpstr>
      <vt:lpstr>General principles</vt:lpstr>
      <vt:lpstr>The normal</vt:lpstr>
      <vt:lpstr>Normal sexual response</vt:lpstr>
      <vt:lpstr>Stages of sexual response</vt:lpstr>
      <vt:lpstr>Stages of sexual response</vt:lpstr>
      <vt:lpstr>Stages of sexual response</vt:lpstr>
      <vt:lpstr>Stages of sexual response</vt:lpstr>
      <vt:lpstr>Stages of sexual response</vt:lpstr>
      <vt:lpstr>Stages of sexual response</vt:lpstr>
      <vt:lpstr>Stages of sexual response</vt:lpstr>
      <vt:lpstr>Stages of sexual response</vt:lpstr>
      <vt:lpstr>Cultural and religious influences </vt:lpstr>
      <vt:lpstr>Cultural and religious influences </vt:lpstr>
      <vt:lpstr>Some myths related to sex</vt:lpstr>
      <vt:lpstr>Sexual dysfunction </vt:lpstr>
      <vt:lpstr>Defining sexual dysfunction</vt:lpstr>
      <vt:lpstr>Sexual dysfunction</vt:lpstr>
      <vt:lpstr>Sexual dysfunction</vt:lpstr>
      <vt:lpstr>Sexual dysfunction</vt:lpstr>
      <vt:lpstr>Sexual dysfunction</vt:lpstr>
      <vt:lpstr>Sexual dysfunction</vt:lpstr>
      <vt:lpstr>Sexual dysfunction</vt:lpstr>
      <vt:lpstr>Sexual dysfunction</vt:lpstr>
      <vt:lpstr>Sexual dysfunction</vt:lpstr>
      <vt:lpstr>Sexual dysfunction</vt:lpstr>
      <vt:lpstr>Sexual dysfunction</vt:lpstr>
      <vt:lpstr>Sexual dysfunction</vt:lpstr>
      <vt:lpstr>Sexual dysfunction</vt:lpstr>
      <vt:lpstr>Sexual dysfunction</vt:lpstr>
      <vt:lpstr>Diagnosis </vt:lpstr>
      <vt:lpstr>Diagnosis </vt:lpstr>
      <vt:lpstr>Diagnosis </vt:lpstr>
      <vt:lpstr>Aetiology &amp; differential diagnosis </vt:lpstr>
      <vt:lpstr>Aetiology &amp; differential diagnosis </vt:lpstr>
      <vt:lpstr>Aetiology &amp; differential diagnosis </vt:lpstr>
      <vt:lpstr>Aetiology &amp; differential diagnosis </vt:lpstr>
      <vt:lpstr>Aetiology &amp; differential diagnosis </vt:lpstr>
      <vt:lpstr>Investigations  </vt:lpstr>
      <vt:lpstr>Treatment </vt:lpstr>
      <vt:lpstr>Treatment </vt:lpstr>
      <vt:lpstr>Treatment </vt:lpstr>
      <vt:lpstr>Treatment </vt:lpstr>
      <vt:lpstr>Treatment </vt:lpstr>
      <vt:lpstr>PowerPoint Presentation</vt:lpstr>
      <vt:lpstr>Questions &amp; Concerns</vt:lpstr>
    </vt:vector>
  </TitlesOfParts>
  <Company>Dr Judy W. Kamau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Sexual dysfunction</dc:title>
  <dc:creator>Judy Kamau</dc:creator>
  <cp:lastModifiedBy>Judy Kamau</cp:lastModifiedBy>
  <cp:revision>43</cp:revision>
  <dcterms:created xsi:type="dcterms:W3CDTF">2016-02-04T08:51:49Z</dcterms:created>
  <dcterms:modified xsi:type="dcterms:W3CDTF">2016-02-23T04:04:05Z</dcterms:modified>
</cp:coreProperties>
</file>