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1"/>
  </p:notesMasterIdLst>
  <p:handoutMasterIdLst>
    <p:handoutMasterId r:id="rId32"/>
  </p:handoutMasterIdLst>
  <p:sldIdLst>
    <p:sldId id="256" r:id="rId2"/>
    <p:sldId id="280" r:id="rId3"/>
    <p:sldId id="314" r:id="rId4"/>
    <p:sldId id="284" r:id="rId5"/>
    <p:sldId id="285" r:id="rId6"/>
    <p:sldId id="269" r:id="rId7"/>
    <p:sldId id="288" r:id="rId8"/>
    <p:sldId id="310" r:id="rId9"/>
    <p:sldId id="307" r:id="rId10"/>
    <p:sldId id="311" r:id="rId11"/>
    <p:sldId id="286" r:id="rId12"/>
    <p:sldId id="257" r:id="rId13"/>
    <p:sldId id="272" r:id="rId14"/>
    <p:sldId id="260" r:id="rId15"/>
    <p:sldId id="313" r:id="rId16"/>
    <p:sldId id="265" r:id="rId17"/>
    <p:sldId id="266" r:id="rId18"/>
    <p:sldId id="268" r:id="rId19"/>
    <p:sldId id="291" r:id="rId20"/>
    <p:sldId id="292" r:id="rId21"/>
    <p:sldId id="297" r:id="rId22"/>
    <p:sldId id="293" r:id="rId23"/>
    <p:sldId id="306" r:id="rId24"/>
    <p:sldId id="294" r:id="rId25"/>
    <p:sldId id="295" r:id="rId26"/>
    <p:sldId id="296" r:id="rId27"/>
    <p:sldId id="298" r:id="rId28"/>
    <p:sldId id="299" r:id="rId29"/>
    <p:sldId id="312" r:id="rId3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32771"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32772"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32773"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37CB29CC-DB57-426A-A7EE-45A31A66911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de-DE"/>
          </a:p>
        </p:txBody>
      </p:sp>
      <p:sp>
        <p:nvSpPr>
          <p:cNvPr id="95235"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de-DE"/>
          </a:p>
        </p:txBody>
      </p:sp>
      <p:sp>
        <p:nvSpPr>
          <p:cNvPr id="409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95237"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95238"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de-DE"/>
          </a:p>
        </p:txBody>
      </p:sp>
      <p:sp>
        <p:nvSpPr>
          <p:cNvPr id="95239"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F0A3AE4A-E5A5-4364-889B-48296B740F92}"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en-US"/>
            </a:p>
          </p:txBody>
        </p:sp>
      </p:grpSp>
      <p:sp>
        <p:nvSpPr>
          <p:cNvPr id="102402" name="Rectangle 2"/>
          <p:cNvSpPr>
            <a:spLocks noGrp="1" noChangeArrowheads="1"/>
          </p:cNvSpPr>
          <p:nvPr>
            <p:ph type="ctrTitle"/>
          </p:nvPr>
        </p:nvSpPr>
        <p:spPr>
          <a:xfrm>
            <a:off x="685800" y="685800"/>
            <a:ext cx="7772400" cy="2127250"/>
          </a:xfrm>
        </p:spPr>
        <p:txBody>
          <a:bodyPr/>
          <a:lstStyle>
            <a:lvl1pPr algn="ctr">
              <a:defRPr sz="5800"/>
            </a:lvl1pPr>
          </a:lstStyle>
          <a:p>
            <a:r>
              <a:rPr lang="de-DE"/>
              <a:t>Titelmasterformat durch Klicken bearbeiten</a:t>
            </a:r>
          </a:p>
        </p:txBody>
      </p:sp>
      <p:sp>
        <p:nvSpPr>
          <p:cNvPr id="10240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de-DE"/>
              <a:t>Formatvorlage des Untertitelmasters durch Klicken bearbeiten</a:t>
            </a:r>
          </a:p>
        </p:txBody>
      </p:sp>
      <p:sp>
        <p:nvSpPr>
          <p:cNvPr id="8" name="Rectangle 4"/>
          <p:cNvSpPr>
            <a:spLocks noGrp="1" noChangeArrowheads="1"/>
          </p:cNvSpPr>
          <p:nvPr>
            <p:ph type="dt" sz="half" idx="10"/>
          </p:nvPr>
        </p:nvSpPr>
        <p:spPr/>
        <p:txBody>
          <a:bodyPr/>
          <a:lstStyle>
            <a:lvl1pPr>
              <a:defRPr smtClean="0"/>
            </a:lvl1pPr>
          </a:lstStyle>
          <a:p>
            <a:pPr>
              <a:defRPr/>
            </a:pPr>
            <a:endParaRPr lang="de-DE"/>
          </a:p>
        </p:txBody>
      </p:sp>
      <p:sp>
        <p:nvSpPr>
          <p:cNvPr id="9" name="Rectangle 5"/>
          <p:cNvSpPr>
            <a:spLocks noGrp="1" noChangeArrowheads="1"/>
          </p:cNvSpPr>
          <p:nvPr>
            <p:ph type="ftr" sz="quarter" idx="11"/>
          </p:nvPr>
        </p:nvSpPr>
        <p:spPr/>
        <p:txBody>
          <a:bodyPr/>
          <a:lstStyle>
            <a:lvl1pPr>
              <a:defRPr smtClean="0"/>
            </a:lvl1pPr>
          </a:lstStyle>
          <a:p>
            <a:pPr>
              <a:defRPr/>
            </a:pPr>
            <a:endParaRPr lang="de-DE"/>
          </a:p>
        </p:txBody>
      </p:sp>
      <p:sp>
        <p:nvSpPr>
          <p:cNvPr id="10" name="Rectangle 6"/>
          <p:cNvSpPr>
            <a:spLocks noGrp="1" noChangeArrowheads="1"/>
          </p:cNvSpPr>
          <p:nvPr>
            <p:ph type="sldNum" sz="quarter" idx="12"/>
          </p:nvPr>
        </p:nvSpPr>
        <p:spPr/>
        <p:txBody>
          <a:bodyPr/>
          <a:lstStyle>
            <a:lvl1pPr>
              <a:defRPr smtClean="0"/>
            </a:lvl1pPr>
          </a:lstStyle>
          <a:p>
            <a:pPr>
              <a:defRPr/>
            </a:pPr>
            <a:fld id="{376D1F99-6FC6-48E6-93CE-8A2D1CB83BA3}" type="slidenum">
              <a:rPr lang="de-DE"/>
              <a:pPr>
                <a:defRPr/>
              </a:pPr>
              <a:t>‹#›</a:t>
            </a:fld>
            <a:endParaRPr lang="de-DE"/>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A84A416-D87B-4F30-858D-0B8604ADFF6B}" type="slidenum">
              <a:rPr lang="de-DE"/>
              <a:pPr>
                <a:defRPr/>
              </a:pPr>
              <a:t>‹#›</a:t>
            </a:fld>
            <a:endParaRPr lang="de-DE"/>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7458EE9-E6F7-4314-889F-CF6B84BC1B6F}" type="slidenum">
              <a:rPr lang="de-DE"/>
              <a:pPr>
                <a:defRPr/>
              </a:pPr>
              <a:t>‹#›</a:t>
            </a:fld>
            <a:endParaRPr lang="de-DE"/>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F1A0B033-B48F-419D-A570-34E8E7938C61}" type="slidenum">
              <a:rPr lang="de-DE"/>
              <a:pPr>
                <a:defRPr/>
              </a:pPr>
              <a:t>‹#›</a:t>
            </a:fld>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CAF371B-6DA8-4766-B3BD-2A897108D7DD}" type="slidenum">
              <a:rPr lang="de-DE"/>
              <a:pPr>
                <a:defRPr/>
              </a:pPr>
              <a:t>‹#›</a:t>
            </a:fld>
            <a:endParaRPr lang="de-DE"/>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9E270DBE-A86C-49E9-B457-A8E3FD9D675F}" type="slidenum">
              <a:rPr lang="de-DE"/>
              <a:pPr>
                <a:defRPr/>
              </a:pPr>
              <a:t>‹#›</a:t>
            </a:fld>
            <a:endParaRPr lang="de-DE"/>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926F075D-B074-4D87-892E-FC37C95AB1E9}" type="slidenum">
              <a:rPr lang="de-DE"/>
              <a:pPr>
                <a:defRPr/>
              </a:pPr>
              <a:t>‹#›</a:t>
            </a:fld>
            <a:endParaRPr lang="de-DE"/>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84022E31-EEC9-49E6-98E1-25A448ACCCBA}" type="slidenum">
              <a:rPr lang="de-DE"/>
              <a:pPr>
                <a:defRPr/>
              </a:pPr>
              <a:t>‹#›</a:t>
            </a:fld>
            <a:endParaRPr lang="de-DE"/>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99B84A50-E562-4839-879C-55FC60EC326E}" type="slidenum">
              <a:rPr lang="de-DE"/>
              <a:pPr>
                <a:defRPr/>
              </a:pPr>
              <a:t>‹#›</a:t>
            </a:fld>
            <a:endParaRPr lang="de-DE"/>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FACCE16B-ACF5-4B2A-A924-B982DA1049CF}" type="slidenum">
              <a:rPr lang="de-DE"/>
              <a:pPr>
                <a:defRPr/>
              </a:pPr>
              <a:t>‹#›</a:t>
            </a:fld>
            <a:endParaRPr lang="de-DE"/>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E76FA3FD-0FEC-49A5-B9DD-715339B3EA63}" type="slidenum">
              <a:rPr lang="de-DE"/>
              <a:pPr>
                <a:defRPr/>
              </a:pPr>
              <a:t>‹#›</a:t>
            </a:fld>
            <a:endParaRPr lang="de-DE"/>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2ADFEE61-6FD6-485B-AE7E-52ED51E23F6F}" type="slidenum">
              <a:rPr lang="de-DE"/>
              <a:pPr>
                <a:defRPr/>
              </a:pPr>
              <a:t>‹#›</a:t>
            </a:fld>
            <a:endParaRPr lang="de-DE"/>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138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vl1pPr>
          </a:lstStyle>
          <a:p>
            <a:pPr>
              <a:defRPr/>
            </a:pPr>
            <a:endParaRPr lang="de-DE"/>
          </a:p>
        </p:txBody>
      </p:sp>
      <p:sp>
        <p:nvSpPr>
          <p:cNvPr id="101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lvl1pPr>
          </a:lstStyle>
          <a:p>
            <a:pPr>
              <a:defRPr/>
            </a:pPr>
            <a:endParaRPr lang="de-DE"/>
          </a:p>
        </p:txBody>
      </p:sp>
      <p:sp>
        <p:nvSpPr>
          <p:cNvPr id="10138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57E1B412-69FE-4303-9464-5C26C00A92A1}" type="slidenum">
              <a:rPr lang="de-DE"/>
              <a:pPr>
                <a:defRPr/>
              </a:pPr>
              <a:t>‹#›</a:t>
            </a:fld>
            <a:endParaRPr lang="de-DE"/>
          </a:p>
        </p:txBody>
      </p:sp>
      <p:sp>
        <p:nvSpPr>
          <p:cNvPr id="10138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de-DE" sz="2400">
              <a:latin typeface="Times New Roman" pitchFamily="18" charset="0"/>
            </a:endParaRPr>
          </a:p>
        </p:txBody>
      </p:sp>
      <p:sp>
        <p:nvSpPr>
          <p:cNvPr id="10138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en-US"/>
          </a:p>
        </p:txBody>
      </p:sp>
      <p:sp>
        <p:nvSpPr>
          <p:cNvPr id="10138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de-DE" sz="2400">
              <a:latin typeface="Times New Roman" pitchFamily="18" charset="0"/>
            </a:endParaRPr>
          </a:p>
        </p:txBody>
      </p:sp>
      <p:sp>
        <p:nvSpPr>
          <p:cNvPr id="10138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de-DE"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82"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ransition/>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rial" charset="0"/>
        </a:defRPr>
      </a:lvl2pPr>
      <a:lvl3pPr algn="l" rtl="0" eaLnBrk="0" fontAlgn="base" hangingPunct="0">
        <a:spcBef>
          <a:spcPct val="0"/>
        </a:spcBef>
        <a:spcAft>
          <a:spcPct val="0"/>
        </a:spcAft>
        <a:defRPr sz="4400">
          <a:solidFill>
            <a:schemeClr val="tx2"/>
          </a:solidFill>
          <a:latin typeface="Garamond" pitchFamily="18" charset="0"/>
          <a:cs typeface="Arial" charset="0"/>
        </a:defRPr>
      </a:lvl3pPr>
      <a:lvl4pPr algn="l" rtl="0" eaLnBrk="0" fontAlgn="base" hangingPunct="0">
        <a:spcBef>
          <a:spcPct val="0"/>
        </a:spcBef>
        <a:spcAft>
          <a:spcPct val="0"/>
        </a:spcAft>
        <a:defRPr sz="4400">
          <a:solidFill>
            <a:schemeClr val="tx2"/>
          </a:solidFill>
          <a:latin typeface="Garamond" pitchFamily="18" charset="0"/>
          <a:cs typeface="Arial" charset="0"/>
        </a:defRPr>
      </a:lvl4pPr>
      <a:lvl5pPr algn="l" rtl="0" eaLnBrk="0" fontAlgn="base" hangingPunct="0">
        <a:spcBef>
          <a:spcPct val="0"/>
        </a:spcBef>
        <a:spcAft>
          <a:spcPct val="0"/>
        </a:spcAft>
        <a:defRPr sz="4400">
          <a:solidFill>
            <a:schemeClr val="tx2"/>
          </a:solidFill>
          <a:latin typeface="Garamond" pitchFamily="18" charset="0"/>
          <a:cs typeface="Arial" charset="0"/>
        </a:defRPr>
      </a:lvl5pPr>
      <a:lvl6pPr marL="457200" algn="l" rtl="0" fontAlgn="base">
        <a:spcBef>
          <a:spcPct val="0"/>
        </a:spcBef>
        <a:spcAft>
          <a:spcPct val="0"/>
        </a:spcAft>
        <a:defRPr sz="4400">
          <a:solidFill>
            <a:schemeClr val="tx2"/>
          </a:solidFill>
          <a:latin typeface="Garamond" pitchFamily="18" charset="0"/>
          <a:cs typeface="Arial" charset="0"/>
        </a:defRPr>
      </a:lvl6pPr>
      <a:lvl7pPr marL="914400" algn="l" rtl="0" fontAlgn="base">
        <a:spcBef>
          <a:spcPct val="0"/>
        </a:spcBef>
        <a:spcAft>
          <a:spcPct val="0"/>
        </a:spcAft>
        <a:defRPr sz="4400">
          <a:solidFill>
            <a:schemeClr val="tx2"/>
          </a:solidFill>
          <a:latin typeface="Garamond" pitchFamily="18" charset="0"/>
          <a:cs typeface="Arial" charset="0"/>
        </a:defRPr>
      </a:lvl7pPr>
      <a:lvl8pPr marL="1371600" algn="l" rtl="0" fontAlgn="base">
        <a:spcBef>
          <a:spcPct val="0"/>
        </a:spcBef>
        <a:spcAft>
          <a:spcPct val="0"/>
        </a:spcAft>
        <a:defRPr sz="4400">
          <a:solidFill>
            <a:schemeClr val="tx2"/>
          </a:solidFill>
          <a:latin typeface="Garamond" pitchFamily="18" charset="0"/>
          <a:cs typeface="Arial" charset="0"/>
        </a:defRPr>
      </a:lvl8pPr>
      <a:lvl9pPr marL="1828800" algn="l" rtl="0" fontAlgn="base">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en.wikipedia.org/wiki/Social_construc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5200" dirty="0" smtClean="0"/>
              <a:t>Sexual Violence and Gender Based Violence</a:t>
            </a:r>
            <a:endParaRPr lang="en-US" sz="5200" dirty="0" smtClean="0"/>
          </a:p>
        </p:txBody>
      </p:sp>
      <p:sp>
        <p:nvSpPr>
          <p:cNvPr id="3075" name="Rectangle 3"/>
          <p:cNvSpPr>
            <a:spLocks noGrp="1" noChangeArrowheads="1"/>
          </p:cNvSpPr>
          <p:nvPr>
            <p:ph type="subTitle" idx="1"/>
          </p:nvPr>
        </p:nvSpPr>
        <p:spPr/>
        <p:txBody>
          <a:bodyPr/>
          <a:lstStyle/>
          <a:p>
            <a:pPr eaLnBrk="1" hangingPunct="1"/>
            <a:r>
              <a:rPr lang="en-US" dirty="0" smtClean="0"/>
              <a:t>Level </a:t>
            </a:r>
            <a:r>
              <a:rPr lang="en-US" dirty="0" smtClean="0"/>
              <a:t>IV</a:t>
            </a:r>
            <a:endParaRPr lang="en-US" dirty="0" smtClean="0"/>
          </a:p>
          <a:p>
            <a:pPr eaLnBrk="1" hangingPunct="1"/>
            <a:r>
              <a:rPr lang="en-US" dirty="0" smtClean="0"/>
              <a:t>Dr. </a:t>
            </a:r>
            <a:r>
              <a:rPr lang="en-US" dirty="0" err="1" smtClean="0"/>
              <a:t>Muthoni</a:t>
            </a:r>
            <a:r>
              <a:rPr lang="en-US" dirty="0" smtClean="0"/>
              <a:t> </a:t>
            </a:r>
            <a:r>
              <a:rPr lang="en-US" dirty="0" err="1" smtClean="0"/>
              <a:t>Mathai</a:t>
            </a:r>
            <a:endParaRPr lang="en-US" dirty="0" smtClean="0"/>
          </a:p>
          <a:p>
            <a:pPr eaLnBrk="1" hangingPunct="1"/>
            <a:r>
              <a:rPr lang="en-US" dirty="0" smtClean="0"/>
              <a:t>Feb 2016</a:t>
            </a: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Atrocities against women’s bodies</a:t>
            </a:r>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The horror stories!</a:t>
            </a:r>
          </a:p>
          <a:p>
            <a:r>
              <a:rPr lang="en-US" dirty="0" smtClean="0"/>
              <a:t>Rape and gang rape</a:t>
            </a:r>
          </a:p>
          <a:p>
            <a:r>
              <a:rPr lang="en-US" dirty="0" smtClean="0"/>
              <a:t> Sexual humiliation and mutilation </a:t>
            </a:r>
          </a:p>
          <a:p>
            <a:r>
              <a:rPr lang="en-US" dirty="0" smtClean="0"/>
              <a:t>Forced Incest</a:t>
            </a:r>
          </a:p>
          <a:p>
            <a:r>
              <a:rPr lang="en-US" dirty="0"/>
              <a:t>F</a:t>
            </a:r>
            <a:r>
              <a:rPr lang="en-US" dirty="0" smtClean="0"/>
              <a:t>orced prostitution and sexual enslavement</a:t>
            </a:r>
          </a:p>
          <a:p>
            <a:r>
              <a:rPr lang="en-US" dirty="0" smtClean="0"/>
              <a:t>Kidnap and Forced marriages</a:t>
            </a:r>
          </a:p>
          <a:p>
            <a:r>
              <a:rPr lang="en-US" dirty="0" smtClean="0"/>
              <a:t>Violent abortion of fetuses in pregnant victims </a:t>
            </a:r>
          </a:p>
          <a:p>
            <a:r>
              <a:rPr lang="en-US" dirty="0"/>
              <a:t>F</a:t>
            </a:r>
            <a:r>
              <a:rPr lang="en-US" dirty="0" smtClean="0"/>
              <a:t>orced pregnancy.</a:t>
            </a:r>
          </a:p>
          <a:p>
            <a:r>
              <a:rPr lang="en-US" dirty="0" smtClean="0"/>
              <a:t>Deliberate infection with STIs and HIV</a:t>
            </a:r>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sz="4000" smtClean="0"/>
              <a:t>Gender Based violence- Introduction III</a:t>
            </a:r>
          </a:p>
        </p:txBody>
      </p:sp>
      <p:sp>
        <p:nvSpPr>
          <p:cNvPr id="7171" name="Rectangle 3"/>
          <p:cNvSpPr>
            <a:spLocks noGrp="1" noChangeArrowheads="1"/>
          </p:cNvSpPr>
          <p:nvPr>
            <p:ph type="body" idx="1"/>
          </p:nvPr>
        </p:nvSpPr>
        <p:spPr/>
        <p:txBody>
          <a:bodyPr/>
          <a:lstStyle/>
          <a:p>
            <a:r>
              <a:rPr lang="en-US" sz="2400" dirty="0" smtClean="0"/>
              <a:t>The rape of women is not about sexual pleasure</a:t>
            </a:r>
          </a:p>
          <a:p>
            <a:r>
              <a:rPr lang="en-US" sz="2400" dirty="0" smtClean="0"/>
              <a:t>The rape of women is about the exercise of power and control </a:t>
            </a:r>
            <a:endParaRPr lang="de-DE" sz="2400" dirty="0" smtClean="0"/>
          </a:p>
          <a:p>
            <a:pPr marL="609600" indent="-609600" eaLnBrk="1" hangingPunct="1"/>
            <a:r>
              <a:rPr lang="de-DE" sz="2400" dirty="0" smtClean="0"/>
              <a:t>Acts of violence in most cultures are perpetrated against women by men by virtue of the female gender: </a:t>
            </a:r>
          </a:p>
          <a:p>
            <a:pPr marL="609600" indent="-609600" algn="ctr" eaLnBrk="1" hangingPunct="1">
              <a:buFontTx/>
              <a:buAutoNum type="arabicPeriod"/>
            </a:pPr>
            <a:r>
              <a:rPr lang="de-DE" sz="2400" dirty="0" smtClean="0"/>
              <a:t>Weaker physical strength</a:t>
            </a:r>
          </a:p>
          <a:p>
            <a:pPr marL="609600" indent="-609600" algn="ctr" eaLnBrk="1" hangingPunct="1">
              <a:buFontTx/>
              <a:buAutoNum type="arabicPeriod"/>
            </a:pPr>
            <a:r>
              <a:rPr lang="de-DE" sz="2400" dirty="0" smtClean="0"/>
              <a:t>Low status in society</a:t>
            </a:r>
          </a:p>
          <a:p>
            <a:pPr marL="609600" indent="-609600" algn="ctr" eaLnBrk="1" hangingPunct="1">
              <a:buFontTx/>
              <a:buAutoNum type="arabicPeriod"/>
            </a:pPr>
            <a:r>
              <a:rPr lang="de-DE" sz="2400" dirty="0" smtClean="0"/>
              <a:t>Lack of resources</a:t>
            </a:r>
          </a:p>
          <a:p>
            <a:pPr marL="609600" indent="-609600" algn="ctr" eaLnBrk="1" hangingPunct="1">
              <a:buFontTx/>
              <a:buAutoNum type="arabicPeriod"/>
            </a:pPr>
            <a:r>
              <a:rPr lang="de-DE" sz="2400" dirty="0" smtClean="0"/>
              <a:t>Dependency</a:t>
            </a:r>
          </a:p>
          <a:p>
            <a:pPr marL="609600" indent="-609600" algn="ctr" eaLnBrk="1" hangingPunct="1">
              <a:buFontTx/>
              <a:buAutoNum type="arabicPeriod"/>
            </a:pPr>
            <a:r>
              <a:rPr lang="de-DE" sz="2400" dirty="0" smtClean="0"/>
              <a:t>Socio-cultural norms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Sexual Offences Act</a:t>
            </a:r>
          </a:p>
        </p:txBody>
      </p:sp>
      <p:sp>
        <p:nvSpPr>
          <p:cNvPr id="13315" name="Rectangle 3"/>
          <p:cNvSpPr>
            <a:spLocks noGrp="1" noChangeArrowheads="1"/>
          </p:cNvSpPr>
          <p:nvPr>
            <p:ph type="body" idx="1"/>
          </p:nvPr>
        </p:nvSpPr>
        <p:spPr/>
        <p:txBody>
          <a:bodyPr/>
          <a:lstStyle/>
          <a:p>
            <a:pPr eaLnBrk="1" hangingPunct="1">
              <a:buFont typeface="Wingdings" pitchFamily="2" charset="2"/>
              <a:buNone/>
            </a:pPr>
            <a:r>
              <a:rPr lang="en-US" b="1" dirty="0" smtClean="0"/>
              <a:t>SOA of 2006 includes:</a:t>
            </a:r>
          </a:p>
          <a:p>
            <a:pPr eaLnBrk="1" hangingPunct="1"/>
            <a:r>
              <a:rPr lang="en-US" dirty="0" smtClean="0"/>
              <a:t>Includes 12 forms of sexual violence </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sz="4000" smtClean="0"/>
              <a:t>Psychological effects of sexual abuse</a:t>
            </a:r>
          </a:p>
        </p:txBody>
      </p:sp>
      <p:sp>
        <p:nvSpPr>
          <p:cNvPr id="16387" name="Rectangle 3"/>
          <p:cNvSpPr>
            <a:spLocks noGrp="1" noChangeArrowheads="1"/>
          </p:cNvSpPr>
          <p:nvPr>
            <p:ph type="body" idx="1"/>
          </p:nvPr>
        </p:nvSpPr>
        <p:spPr/>
        <p:txBody>
          <a:bodyPr/>
          <a:lstStyle/>
          <a:p>
            <a:pPr eaLnBrk="1" hangingPunct="1"/>
            <a:r>
              <a:rPr lang="de-DE" dirty="0" smtClean="0"/>
              <a:t>Include:</a:t>
            </a:r>
          </a:p>
          <a:p>
            <a:pPr eaLnBrk="1" hangingPunct="1"/>
            <a:r>
              <a:rPr lang="de-DE" dirty="0" smtClean="0"/>
              <a:t>Anxiety disorders- any and particularly: Acute stress disorder and PTSD</a:t>
            </a:r>
          </a:p>
          <a:p>
            <a:pPr eaLnBrk="1" hangingPunct="1"/>
            <a:r>
              <a:rPr lang="de-DE" dirty="0" smtClean="0"/>
              <a:t>Somatoform disorders/ somatic syndrome disorders</a:t>
            </a:r>
          </a:p>
          <a:p>
            <a:pPr eaLnBrk="1" hangingPunct="1"/>
            <a:r>
              <a:rPr lang="de-DE" dirty="0" smtClean="0"/>
              <a:t>Dissociative disorders</a:t>
            </a:r>
          </a:p>
          <a:p>
            <a:pPr eaLnBrk="1" hangingPunct="1"/>
            <a:r>
              <a:rPr lang="de-DE" dirty="0" smtClean="0"/>
              <a:t>Depression</a:t>
            </a:r>
          </a:p>
          <a:p>
            <a:pPr eaLnBrk="1" hangingPunct="1"/>
            <a:r>
              <a:rPr lang="de-DE" dirty="0" smtClean="0"/>
              <a:t>Substance abuse</a:t>
            </a:r>
          </a:p>
          <a:p>
            <a:pPr eaLnBrk="1" hangingPunct="1"/>
            <a:r>
              <a:rPr lang="de-DE" dirty="0" smtClean="0"/>
              <a:t>Can provoke the onset or relapse of psychotic disorders</a:t>
            </a:r>
          </a:p>
          <a:p>
            <a:pPr eaLnBrk="1" hangingPunct="1"/>
            <a:endParaRPr lang="de-DE"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smtClean="0"/>
              <a:t>Rape and PTSD</a:t>
            </a:r>
          </a:p>
        </p:txBody>
      </p:sp>
      <p:sp>
        <p:nvSpPr>
          <p:cNvPr id="17411" name="Rectangle 3"/>
          <p:cNvSpPr>
            <a:spLocks noGrp="1" noChangeArrowheads="1"/>
          </p:cNvSpPr>
          <p:nvPr>
            <p:ph type="body" idx="1"/>
          </p:nvPr>
        </p:nvSpPr>
        <p:spPr/>
        <p:txBody>
          <a:bodyPr/>
          <a:lstStyle/>
          <a:p>
            <a:pPr eaLnBrk="1" hangingPunct="1"/>
            <a:r>
              <a:rPr lang="de-DE" dirty="0" smtClean="0"/>
              <a:t>Rape has been found to be the most adverse single event in the causation of PTSD (also referred to as rape trauma syndrome)- leading to PTSD in about half of the survivors.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rying black child.jpg"/>
          <p:cNvPicPr>
            <a:picLocks noGrp="1" noChangeAspect="1"/>
          </p:cNvPicPr>
          <p:nvPr>
            <p:ph idx="1"/>
          </p:nvPr>
        </p:nvPicPr>
        <p:blipFill>
          <a:blip r:embed="rId2"/>
          <a:stretch>
            <a:fillRect/>
          </a:stretch>
        </p:blipFill>
        <p:spPr>
          <a:xfrm>
            <a:off x="1600200" y="1676400"/>
            <a:ext cx="5462588" cy="4374423"/>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smtClean="0"/>
              <a:t>Sexual abuse in children</a:t>
            </a:r>
          </a:p>
        </p:txBody>
      </p:sp>
      <p:sp>
        <p:nvSpPr>
          <p:cNvPr id="23555" name="Rectangle 3"/>
          <p:cNvSpPr>
            <a:spLocks noGrp="1" noChangeArrowheads="1"/>
          </p:cNvSpPr>
          <p:nvPr>
            <p:ph type="body" idx="1"/>
          </p:nvPr>
        </p:nvSpPr>
        <p:spPr/>
        <p:txBody>
          <a:bodyPr/>
          <a:lstStyle/>
          <a:p>
            <a:pPr eaLnBrk="1" hangingPunct="1"/>
            <a:r>
              <a:rPr lang="de-DE" dirty="0" smtClean="0"/>
              <a:t>Defined:- </a:t>
            </a:r>
            <a:r>
              <a:rPr lang="en-US" dirty="0" smtClean="0"/>
              <a:t>Sexual </a:t>
            </a:r>
            <a:r>
              <a:rPr lang="en-US" dirty="0" err="1" smtClean="0"/>
              <a:t>behaviour</a:t>
            </a:r>
            <a:r>
              <a:rPr lang="en-US" dirty="0" smtClean="0"/>
              <a:t> between a child and an adult</a:t>
            </a:r>
          </a:p>
          <a:p>
            <a:pPr eaLnBrk="1" hangingPunct="1"/>
            <a:r>
              <a:rPr lang="en-US" dirty="0" smtClean="0"/>
              <a:t>Between 2 children when one of them is significantly older and / or uses coercion</a:t>
            </a:r>
          </a:p>
          <a:p>
            <a:pPr eaLnBrk="1" hangingPunct="1"/>
            <a:r>
              <a:rPr lang="en-US" dirty="0" smtClean="0"/>
              <a:t>In the SOA referred to as defilement</a:t>
            </a:r>
          </a:p>
          <a:p>
            <a:pPr eaLnBrk="1" hangingPunct="1"/>
            <a:endParaRPr lang="de-DE"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e-DE" smtClean="0"/>
              <a:t>Child sexual abuse- cont.</a:t>
            </a:r>
          </a:p>
        </p:txBody>
      </p:sp>
      <p:sp>
        <p:nvSpPr>
          <p:cNvPr id="24579" name="Rectangle 3"/>
          <p:cNvSpPr>
            <a:spLocks noGrp="1" noChangeArrowheads="1"/>
          </p:cNvSpPr>
          <p:nvPr>
            <p:ph type="body" idx="1"/>
          </p:nvPr>
        </p:nvSpPr>
        <p:spPr/>
        <p:txBody>
          <a:bodyPr/>
          <a:lstStyle/>
          <a:p>
            <a:pPr eaLnBrk="1" hangingPunct="1">
              <a:lnSpc>
                <a:spcPct val="90000"/>
              </a:lnSpc>
            </a:pPr>
            <a:r>
              <a:rPr lang="de-DE" sz="2400" smtClean="0"/>
              <a:t>Child sexual abuse is usually associated with high levels of both physical and psychological damage</a:t>
            </a:r>
          </a:p>
          <a:p>
            <a:pPr eaLnBrk="1" hangingPunct="1">
              <a:lnSpc>
                <a:spcPct val="90000"/>
              </a:lnSpc>
            </a:pPr>
            <a:r>
              <a:rPr lang="de-DE" sz="2400" smtClean="0"/>
              <a:t>Psychological sequalae are worsened by the inability of the child to relate the event or the inatentiveness of important others</a:t>
            </a:r>
          </a:p>
          <a:p>
            <a:pPr eaLnBrk="1" hangingPunct="1">
              <a:lnSpc>
                <a:spcPct val="90000"/>
              </a:lnSpc>
            </a:pPr>
            <a:r>
              <a:rPr lang="de-DE" sz="2400" smtClean="0"/>
              <a:t>The trauma of abuse in children may result in permanent neurobiological damage of the brain</a:t>
            </a:r>
          </a:p>
          <a:p>
            <a:pPr eaLnBrk="1" hangingPunct="1">
              <a:lnSpc>
                <a:spcPct val="90000"/>
              </a:lnSpc>
            </a:pPr>
            <a:r>
              <a:rPr lang="de-DE" sz="2400" smtClean="0"/>
              <a:t>Most children are abused by known and even trusted people</a:t>
            </a:r>
          </a:p>
          <a:p>
            <a:pPr eaLnBrk="1" hangingPunct="1">
              <a:lnSpc>
                <a:spcPct val="90000"/>
              </a:lnSpc>
            </a:pPr>
            <a:r>
              <a:rPr lang="de-DE" sz="2400" smtClean="0"/>
              <a:t>Most children are repeatedly abused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e-DE" sz="4000" smtClean="0"/>
              <a:t>Common psycholgical sequalae include:</a:t>
            </a:r>
          </a:p>
        </p:txBody>
      </p:sp>
      <p:sp>
        <p:nvSpPr>
          <p:cNvPr id="25603" name="Rectangle 3"/>
          <p:cNvSpPr>
            <a:spLocks noGrp="1" noChangeArrowheads="1"/>
          </p:cNvSpPr>
          <p:nvPr>
            <p:ph type="body" idx="1"/>
          </p:nvPr>
        </p:nvSpPr>
        <p:spPr/>
        <p:txBody>
          <a:bodyPr/>
          <a:lstStyle/>
          <a:p>
            <a:pPr eaLnBrk="1" hangingPunct="1">
              <a:lnSpc>
                <a:spcPct val="90000"/>
              </a:lnSpc>
            </a:pPr>
            <a:r>
              <a:rPr lang="en-US" sz="2400" dirty="0" smtClean="0"/>
              <a:t>Inability to trust</a:t>
            </a:r>
          </a:p>
          <a:p>
            <a:pPr eaLnBrk="1" hangingPunct="1">
              <a:lnSpc>
                <a:spcPct val="90000"/>
              </a:lnSpc>
            </a:pPr>
            <a:r>
              <a:rPr lang="en-US" sz="2400" dirty="0" smtClean="0"/>
              <a:t>Depression</a:t>
            </a:r>
          </a:p>
          <a:p>
            <a:pPr eaLnBrk="1" hangingPunct="1">
              <a:lnSpc>
                <a:spcPct val="90000"/>
              </a:lnSpc>
            </a:pPr>
            <a:r>
              <a:rPr lang="en-US" sz="2400" dirty="0" smtClean="0"/>
              <a:t>Anger</a:t>
            </a:r>
          </a:p>
          <a:p>
            <a:pPr eaLnBrk="1" hangingPunct="1">
              <a:lnSpc>
                <a:spcPct val="90000"/>
              </a:lnSpc>
            </a:pPr>
            <a:r>
              <a:rPr lang="en-US" sz="2400" dirty="0" smtClean="0"/>
              <a:t>Guilt</a:t>
            </a:r>
          </a:p>
          <a:p>
            <a:pPr eaLnBrk="1" hangingPunct="1">
              <a:lnSpc>
                <a:spcPct val="90000"/>
              </a:lnSpc>
            </a:pPr>
            <a:r>
              <a:rPr lang="en-US" sz="2400" dirty="0" smtClean="0"/>
              <a:t>Fear</a:t>
            </a:r>
          </a:p>
          <a:p>
            <a:pPr eaLnBrk="1" hangingPunct="1">
              <a:lnSpc>
                <a:spcPct val="90000"/>
              </a:lnSpc>
            </a:pPr>
            <a:r>
              <a:rPr lang="en-US" sz="2400" dirty="0" smtClean="0"/>
              <a:t>Damaged good syndrome</a:t>
            </a:r>
          </a:p>
          <a:p>
            <a:pPr eaLnBrk="1" hangingPunct="1">
              <a:lnSpc>
                <a:spcPct val="90000"/>
              </a:lnSpc>
            </a:pPr>
            <a:r>
              <a:rPr lang="en-US" sz="2400" dirty="0" smtClean="0"/>
              <a:t>Decreased Self esteem</a:t>
            </a:r>
          </a:p>
          <a:p>
            <a:pPr eaLnBrk="1" hangingPunct="1">
              <a:lnSpc>
                <a:spcPct val="90000"/>
              </a:lnSpc>
            </a:pPr>
            <a:r>
              <a:rPr lang="en-US" sz="2400" dirty="0" smtClean="0"/>
              <a:t>Blurred boundaries and role confusion</a:t>
            </a:r>
          </a:p>
          <a:p>
            <a:pPr eaLnBrk="1" hangingPunct="1">
              <a:lnSpc>
                <a:spcPct val="90000"/>
              </a:lnSpc>
            </a:pPr>
            <a:r>
              <a:rPr lang="en-US" sz="2400" dirty="0" smtClean="0"/>
              <a:t>Pseudo maturity / precocious sex </a:t>
            </a:r>
            <a:r>
              <a:rPr lang="en-US" sz="2400" dirty="0" err="1" smtClean="0"/>
              <a:t>behaviour</a:t>
            </a:r>
            <a:endParaRPr lang="en-US" sz="2400" dirty="0" smtClean="0"/>
          </a:p>
          <a:p>
            <a:pPr eaLnBrk="1" hangingPunct="1">
              <a:lnSpc>
                <a:spcPct val="90000"/>
              </a:lnSpc>
            </a:pPr>
            <a:r>
              <a:rPr lang="en-US" sz="2400" dirty="0" smtClean="0"/>
              <a:t>PTSD</a:t>
            </a:r>
          </a:p>
          <a:p>
            <a:pPr eaLnBrk="1" hangingPunct="1">
              <a:lnSpc>
                <a:spcPct val="90000"/>
              </a:lnSpc>
            </a:pPr>
            <a:endParaRPr lang="de-DE" sz="24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de-DE" smtClean="0"/>
              <a:t>Management of Sexual violence</a:t>
            </a:r>
          </a:p>
        </p:txBody>
      </p:sp>
      <p:sp>
        <p:nvSpPr>
          <p:cNvPr id="30723" name="Rectangle 3"/>
          <p:cNvSpPr>
            <a:spLocks noGrp="1" noChangeArrowheads="1"/>
          </p:cNvSpPr>
          <p:nvPr>
            <p:ph type="body" idx="1"/>
          </p:nvPr>
        </p:nvSpPr>
        <p:spPr/>
        <p:txBody>
          <a:bodyPr/>
          <a:lstStyle/>
          <a:p>
            <a:pPr eaLnBrk="1" hangingPunct="1">
              <a:lnSpc>
                <a:spcPct val="90000"/>
              </a:lnSpc>
            </a:pPr>
            <a:r>
              <a:rPr lang="de-DE" dirty="0" smtClean="0"/>
              <a:t>The management of gender based violence particularly rape should follow a  multidisciplinary and multisectoral approach</a:t>
            </a:r>
          </a:p>
          <a:p>
            <a:pPr eaLnBrk="1" hangingPunct="1">
              <a:lnSpc>
                <a:spcPct val="90000"/>
              </a:lnSpc>
            </a:pPr>
            <a:r>
              <a:rPr lang="de-DE" dirty="0" smtClean="0"/>
              <a:t>It is therefore important that health workers and others in the first line of contact be well trained in different aspects of management</a:t>
            </a:r>
          </a:p>
          <a:p>
            <a:pPr eaLnBrk="1" hangingPunct="1">
              <a:lnSpc>
                <a:spcPct val="90000"/>
              </a:lnSpc>
            </a:pPr>
            <a:r>
              <a:rPr lang="de-DE" dirty="0" smtClean="0"/>
              <a:t>The trend now is towards setting up ‚one-stop centres‘ at all levels of health care</a:t>
            </a:r>
          </a:p>
          <a:p>
            <a:pPr eaLnBrk="1" hangingPunct="1">
              <a:lnSpc>
                <a:spcPct val="90000"/>
              </a:lnSpc>
            </a:pPr>
            <a:endParaRPr lang="de-DE"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ad_scream"/>
          <p:cNvPicPr>
            <a:picLocks noGrp="1" noChangeAspect="1" noChangeArrowheads="1"/>
          </p:cNvPicPr>
          <p:nvPr>
            <p:ph idx="1"/>
          </p:nvPr>
        </p:nvPicPr>
        <p:blipFill>
          <a:blip r:embed="rId2"/>
          <a:srcRect/>
          <a:stretch>
            <a:fillRect/>
          </a:stretch>
        </p:blipFill>
        <p:spPr>
          <a:xfrm>
            <a:off x="2074863" y="609600"/>
            <a:ext cx="5208587" cy="6248400"/>
          </a:xfr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e-DE" smtClean="0"/>
              <a:t>One stop centres</a:t>
            </a:r>
          </a:p>
        </p:txBody>
      </p:sp>
      <p:sp>
        <p:nvSpPr>
          <p:cNvPr id="31747" name="Rectangle 3"/>
          <p:cNvSpPr>
            <a:spLocks noGrp="1" noChangeArrowheads="1"/>
          </p:cNvSpPr>
          <p:nvPr>
            <p:ph type="body" idx="1"/>
          </p:nvPr>
        </p:nvSpPr>
        <p:spPr/>
        <p:txBody>
          <a:bodyPr/>
          <a:lstStyle/>
          <a:p>
            <a:pPr marL="533400" indent="-533400" eaLnBrk="1" hangingPunct="1"/>
            <a:r>
              <a:rPr lang="de-DE" sz="2400" smtClean="0"/>
              <a:t>The concept of one-stop centres tries to incoorporate all post rape care services under one roof</a:t>
            </a:r>
          </a:p>
          <a:p>
            <a:pPr marL="533400" indent="-533400" eaLnBrk="1" hangingPunct="1"/>
            <a:r>
              <a:rPr lang="de-DE" sz="2400" smtClean="0"/>
              <a:t>These include: </a:t>
            </a:r>
          </a:p>
          <a:p>
            <a:pPr marL="533400" indent="-533400" algn="ctr" eaLnBrk="1" hangingPunct="1">
              <a:buFontTx/>
              <a:buAutoNum type="arabicPeriod"/>
            </a:pPr>
            <a:r>
              <a:rPr lang="de-DE" sz="2400" smtClean="0"/>
              <a:t>Gynecological</a:t>
            </a:r>
          </a:p>
          <a:p>
            <a:pPr marL="533400" indent="-533400" algn="ctr" eaLnBrk="1" hangingPunct="1">
              <a:buFontTx/>
              <a:buAutoNum type="arabicPeriod"/>
            </a:pPr>
            <a:r>
              <a:rPr lang="de-DE" sz="2400" smtClean="0"/>
              <a:t>Psycho-social</a:t>
            </a:r>
          </a:p>
          <a:p>
            <a:pPr marL="533400" indent="-533400" algn="ctr" eaLnBrk="1" hangingPunct="1">
              <a:buFontTx/>
              <a:buAutoNum type="arabicPeriod"/>
            </a:pPr>
            <a:r>
              <a:rPr lang="de-DE" sz="2400" smtClean="0"/>
              <a:t>Surgical</a:t>
            </a:r>
          </a:p>
          <a:p>
            <a:pPr marL="533400" indent="-533400" algn="ctr" eaLnBrk="1" hangingPunct="1">
              <a:buFontTx/>
              <a:buAutoNum type="arabicPeriod"/>
            </a:pPr>
            <a:r>
              <a:rPr lang="de-DE" sz="2400" smtClean="0"/>
              <a:t>Paediatric</a:t>
            </a:r>
          </a:p>
          <a:p>
            <a:pPr marL="533400" indent="-533400" algn="ctr" eaLnBrk="1" hangingPunct="1">
              <a:buFontTx/>
              <a:buAutoNum type="arabicPeriod"/>
            </a:pPr>
            <a:r>
              <a:rPr lang="de-DE" sz="2400" smtClean="0"/>
              <a:t>Laboratory</a:t>
            </a:r>
          </a:p>
          <a:p>
            <a:pPr marL="533400" indent="-533400" algn="ctr" eaLnBrk="1" hangingPunct="1">
              <a:buFontTx/>
              <a:buAutoNum type="arabicPeriod"/>
            </a:pPr>
            <a:r>
              <a:rPr lang="de-DE" sz="2400" smtClean="0"/>
              <a:t>Law enforcement and Legal</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de-DE" smtClean="0"/>
              <a:t>Presentation of cases</a:t>
            </a:r>
          </a:p>
        </p:txBody>
      </p:sp>
      <p:sp>
        <p:nvSpPr>
          <p:cNvPr id="32771" name="Rectangle 3"/>
          <p:cNvSpPr>
            <a:spLocks noGrp="1" noChangeArrowheads="1"/>
          </p:cNvSpPr>
          <p:nvPr>
            <p:ph type="body" idx="1"/>
          </p:nvPr>
        </p:nvSpPr>
        <p:spPr/>
        <p:txBody>
          <a:bodyPr/>
          <a:lstStyle/>
          <a:p>
            <a:pPr eaLnBrk="1" hangingPunct="1"/>
            <a:r>
              <a:rPr lang="de-DE" smtClean="0"/>
              <a:t>Acute</a:t>
            </a:r>
          </a:p>
          <a:p>
            <a:pPr eaLnBrk="1" hangingPunct="1"/>
            <a:r>
              <a:rPr lang="de-DE" smtClean="0"/>
              <a:t>A few days later</a:t>
            </a:r>
          </a:p>
          <a:p>
            <a:pPr eaLnBrk="1" hangingPunct="1"/>
            <a:r>
              <a:rPr lang="de-DE" smtClean="0"/>
              <a:t>Sometimes months or years</a:t>
            </a:r>
          </a:p>
          <a:p>
            <a:pPr eaLnBrk="1" hangingPunct="1"/>
            <a:r>
              <a:rPr lang="de-DE" smtClean="0"/>
              <a:t>Acute presenting picture may vary from calm to shock, tearful, mute, to severely agitated</a:t>
            </a:r>
          </a:p>
          <a:p>
            <a:pPr eaLnBrk="1" hangingPunct="1"/>
            <a:r>
              <a:rPr lang="de-DE" smtClean="0"/>
              <a:t>Some calm presenting clients may develop severe psychiatric problems later</a:t>
            </a:r>
          </a:p>
          <a:p>
            <a:pPr eaLnBrk="1" hangingPunct="1"/>
            <a:endParaRPr lang="de-DE"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e-DE" smtClean="0"/>
              <a:t>Emergency treatment</a:t>
            </a:r>
          </a:p>
        </p:txBody>
      </p:sp>
      <p:sp>
        <p:nvSpPr>
          <p:cNvPr id="33795" name="Rectangle 3"/>
          <p:cNvSpPr>
            <a:spLocks noGrp="1" noChangeArrowheads="1"/>
          </p:cNvSpPr>
          <p:nvPr>
            <p:ph type="body" idx="1"/>
          </p:nvPr>
        </p:nvSpPr>
        <p:spPr/>
        <p:txBody>
          <a:bodyPr/>
          <a:lstStyle/>
          <a:p>
            <a:pPr eaLnBrk="1" hangingPunct="1"/>
            <a:r>
              <a:rPr lang="de-DE" dirty="0" smtClean="0"/>
              <a:t>Physical examination and repair of any damaged tissues</a:t>
            </a:r>
          </a:p>
          <a:p>
            <a:pPr eaLnBrk="1" hangingPunct="1"/>
            <a:r>
              <a:rPr lang="de-DE" dirty="0" smtClean="0"/>
              <a:t>Emergency prophylaxis – PEP, ECP, STIp, Analgesics</a:t>
            </a:r>
          </a:p>
          <a:p>
            <a:pPr eaLnBrk="1" hangingPunct="1"/>
            <a:r>
              <a:rPr lang="de-DE" dirty="0" smtClean="0"/>
              <a:t>Post rape trauma counselling/crisis intervention</a:t>
            </a:r>
          </a:p>
          <a:p>
            <a:pPr eaLnBrk="1" hangingPunct="1"/>
            <a:endParaRPr lang="de-DE" dirty="0"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of forensic evidence</a:t>
            </a:r>
            <a:endParaRPr lang="en-US" dirty="0"/>
          </a:p>
        </p:txBody>
      </p:sp>
      <p:sp>
        <p:nvSpPr>
          <p:cNvPr id="3" name="Content Placeholder 2"/>
          <p:cNvSpPr>
            <a:spLocks noGrp="1"/>
          </p:cNvSpPr>
          <p:nvPr>
            <p:ph idx="1"/>
          </p:nvPr>
        </p:nvSpPr>
        <p:spPr/>
        <p:txBody>
          <a:bodyPr/>
          <a:lstStyle/>
          <a:p>
            <a:pPr eaLnBrk="1" hangingPunct="1"/>
            <a:r>
              <a:rPr lang="de-DE" sz="2400" dirty="0" smtClean="0">
                <a:solidFill>
                  <a:srgbClr val="FF0000"/>
                </a:solidFill>
              </a:rPr>
              <a:t>Patient should not wash before examination and Collection specimens</a:t>
            </a:r>
          </a:p>
          <a:p>
            <a:pPr eaLnBrk="1" hangingPunct="1"/>
            <a:r>
              <a:rPr lang="de-DE" sz="2400" dirty="0" smtClean="0">
                <a:solidFill>
                  <a:srgbClr val="FF0000"/>
                </a:solidFill>
              </a:rPr>
              <a:t>Special PR kit should be used- if not present improvise- do NOT use Plastic bags to store specimens (paper bags)</a:t>
            </a:r>
            <a:br>
              <a:rPr lang="de-DE" sz="2400" dirty="0" smtClean="0">
                <a:solidFill>
                  <a:srgbClr val="FF0000"/>
                </a:solidFill>
              </a:rPr>
            </a:br>
            <a:r>
              <a:rPr lang="de-DE" sz="2400" dirty="0" smtClean="0">
                <a:solidFill>
                  <a:srgbClr val="FF0000"/>
                </a:solidFill>
              </a:rPr>
              <a:t>Include- perineal/vaginal/Anal/oral swabs, pubic hairs (combed through) Clothes (underwear), </a:t>
            </a:r>
          </a:p>
          <a:p>
            <a:pPr eaLnBrk="1" hangingPunct="1"/>
            <a:r>
              <a:rPr lang="de-DE" sz="2400" dirty="0" smtClean="0">
                <a:solidFill>
                  <a:srgbClr val="FF0000"/>
                </a:solidFill>
              </a:rPr>
              <a:t>Post Rape Care form /P3 be very specific, detailed and precise</a:t>
            </a:r>
          </a:p>
          <a:p>
            <a:pPr eaLnBrk="1" hangingPunct="1"/>
            <a:r>
              <a:rPr lang="de-DE" sz="2400" dirty="0" smtClean="0">
                <a:solidFill>
                  <a:srgbClr val="FF0000"/>
                </a:solidFill>
              </a:rPr>
              <a:t>Material should be handed over to a law enforcement agent who should sign for it</a:t>
            </a:r>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e-DE" smtClean="0"/>
              <a:t>Psychiatric management</a:t>
            </a:r>
          </a:p>
        </p:txBody>
      </p:sp>
      <p:sp>
        <p:nvSpPr>
          <p:cNvPr id="34819" name="Rectangle 3"/>
          <p:cNvSpPr>
            <a:spLocks noGrp="1" noChangeArrowheads="1"/>
          </p:cNvSpPr>
          <p:nvPr>
            <p:ph type="body" idx="1"/>
          </p:nvPr>
        </p:nvSpPr>
        <p:spPr/>
        <p:txBody>
          <a:bodyPr/>
          <a:lstStyle/>
          <a:p>
            <a:pPr marL="609600" indent="-609600" eaLnBrk="1" hangingPunct="1"/>
            <a:r>
              <a:rPr lang="en-US" smtClean="0"/>
              <a:t>Psychiatric management includes treatment at contact and follow-up</a:t>
            </a:r>
          </a:p>
          <a:p>
            <a:pPr marL="609600" indent="-609600" eaLnBrk="1" hangingPunct="1">
              <a:buFontTx/>
              <a:buAutoNum type="arabicPeriod"/>
            </a:pPr>
            <a:r>
              <a:rPr lang="en-US" smtClean="0"/>
              <a:t>Pharmacotherapy</a:t>
            </a:r>
          </a:p>
          <a:p>
            <a:pPr marL="609600" indent="-609600" eaLnBrk="1" hangingPunct="1">
              <a:buFontTx/>
              <a:buAutoNum type="arabicPeriod"/>
            </a:pPr>
            <a:r>
              <a:rPr lang="en-US" smtClean="0"/>
              <a:t>Psychotherapy</a:t>
            </a:r>
          </a:p>
          <a:p>
            <a:pPr marL="609600" indent="-609600" eaLnBrk="1" hangingPunct="1">
              <a:buFontTx/>
              <a:buAutoNum type="arabicPeriod"/>
            </a:pPr>
            <a:r>
              <a:rPr lang="en-US" smtClean="0"/>
              <a:t>Sociotherapy</a:t>
            </a:r>
          </a:p>
          <a:p>
            <a:pPr marL="609600" indent="-609600" eaLnBrk="1" hangingPunct="1"/>
            <a:endParaRPr lang="de-DE"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e-DE" smtClean="0"/>
              <a:t>Pharmacotherapy</a:t>
            </a:r>
          </a:p>
        </p:txBody>
      </p:sp>
      <p:sp>
        <p:nvSpPr>
          <p:cNvPr id="35843" name="Rectangle 3"/>
          <p:cNvSpPr>
            <a:spLocks noGrp="1" noChangeArrowheads="1"/>
          </p:cNvSpPr>
          <p:nvPr>
            <p:ph type="body" idx="1"/>
          </p:nvPr>
        </p:nvSpPr>
        <p:spPr/>
        <p:txBody>
          <a:bodyPr/>
          <a:lstStyle/>
          <a:p>
            <a:pPr eaLnBrk="1" hangingPunct="1"/>
            <a:r>
              <a:rPr lang="en-US" smtClean="0"/>
              <a:t>Sedatives- short term or if needed for longer periods low doses of Major tranquilisers</a:t>
            </a:r>
          </a:p>
          <a:p>
            <a:pPr eaLnBrk="1" hangingPunct="1"/>
            <a:r>
              <a:rPr lang="en-US" smtClean="0"/>
              <a:t>Anti depressants: Selective serotonin reuptake inhibitors (SSRIs)  or Tricyclic antidepressants</a:t>
            </a:r>
          </a:p>
          <a:p>
            <a:pPr eaLnBrk="1" hangingPunct="1"/>
            <a:r>
              <a:rPr lang="en-US" smtClean="0"/>
              <a:t>Mood stabilisers like the anti-convulsants</a:t>
            </a:r>
          </a:p>
          <a:p>
            <a:pPr eaLnBrk="1" hangingPunct="1">
              <a:buFont typeface="Wingdings" pitchFamily="2" charset="2"/>
              <a:buNone/>
            </a:pPr>
            <a:endParaRPr lang="de-DE"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smtClean="0"/>
              <a:t>Psychotherapy</a:t>
            </a:r>
          </a:p>
        </p:txBody>
      </p:sp>
      <p:sp>
        <p:nvSpPr>
          <p:cNvPr id="36867" name="Rectangle 3"/>
          <p:cNvSpPr>
            <a:spLocks noGrp="1" noChangeArrowheads="1"/>
          </p:cNvSpPr>
          <p:nvPr>
            <p:ph type="body" idx="1"/>
          </p:nvPr>
        </p:nvSpPr>
        <p:spPr/>
        <p:txBody>
          <a:bodyPr/>
          <a:lstStyle/>
          <a:p>
            <a:pPr eaLnBrk="1" hangingPunct="1"/>
            <a:r>
              <a:rPr lang="en-US" dirty="0" smtClean="0"/>
              <a:t>Can be individual, group or family or a combination of all three. </a:t>
            </a:r>
          </a:p>
          <a:p>
            <a:pPr eaLnBrk="1" hangingPunct="1"/>
            <a:r>
              <a:rPr lang="en-US" dirty="0" smtClean="0"/>
              <a:t>Crisis intervention with support, education and development of coping mechanisms</a:t>
            </a:r>
          </a:p>
          <a:p>
            <a:pPr eaLnBrk="1" hangingPunct="1"/>
            <a:r>
              <a:rPr lang="de-DE" dirty="0" smtClean="0"/>
              <a:t>Trauma based CBT</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marL="838200" indent="-838200" eaLnBrk="1" hangingPunct="1"/>
            <a:r>
              <a:rPr lang="en-US" sz="4000" smtClean="0"/>
              <a:t>Sociotherapy</a:t>
            </a:r>
            <a:br>
              <a:rPr lang="en-US" sz="4000" smtClean="0"/>
            </a:br>
            <a:endParaRPr lang="de-DE" sz="4000" smtClean="0"/>
          </a:p>
        </p:txBody>
      </p:sp>
      <p:sp>
        <p:nvSpPr>
          <p:cNvPr id="37891" name="Rectangle 3"/>
          <p:cNvSpPr>
            <a:spLocks noGrp="1" noChangeArrowheads="1"/>
          </p:cNvSpPr>
          <p:nvPr>
            <p:ph type="body" idx="1"/>
          </p:nvPr>
        </p:nvSpPr>
        <p:spPr/>
        <p:txBody>
          <a:bodyPr/>
          <a:lstStyle/>
          <a:p>
            <a:pPr eaLnBrk="1" hangingPunct="1"/>
            <a:r>
              <a:rPr lang="de-DE" smtClean="0"/>
              <a:t>One of the challenges in management include protection of survivors by providing safe refuge</a:t>
            </a:r>
          </a:p>
          <a:p>
            <a:pPr eaLnBrk="1" hangingPunct="1"/>
            <a:r>
              <a:rPr lang="de-DE" smtClean="0"/>
              <a:t>This is particularly important in children where the perpetrators are family members or primary care givers</a:t>
            </a:r>
          </a:p>
          <a:p>
            <a:pPr eaLnBrk="1" hangingPunct="1"/>
            <a:endParaRPr lang="de-DE" smtClean="0"/>
          </a:p>
          <a:p>
            <a:pPr eaLnBrk="1" hangingPunct="1"/>
            <a:endParaRPr lang="de-DE"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de-DE" smtClean="0"/>
              <a:t>Role of MH workers in Prevention</a:t>
            </a:r>
          </a:p>
        </p:txBody>
      </p:sp>
      <p:sp>
        <p:nvSpPr>
          <p:cNvPr id="38915" name="Rectangle 3"/>
          <p:cNvSpPr>
            <a:spLocks noGrp="1" noChangeArrowheads="1"/>
          </p:cNvSpPr>
          <p:nvPr>
            <p:ph type="body" idx="1"/>
          </p:nvPr>
        </p:nvSpPr>
        <p:spPr/>
        <p:txBody>
          <a:bodyPr/>
          <a:lstStyle/>
          <a:p>
            <a:pPr eaLnBrk="1" hangingPunct="1"/>
            <a:r>
              <a:rPr lang="de-DE" dirty="0" smtClean="0"/>
              <a:t>Early diagnosis and treatment of survivors</a:t>
            </a:r>
          </a:p>
          <a:p>
            <a:pPr eaLnBrk="1" hangingPunct="1"/>
            <a:r>
              <a:rPr lang="de-DE" dirty="0" smtClean="0"/>
              <a:t>Treatment of psychiatric disorders</a:t>
            </a:r>
          </a:p>
          <a:p>
            <a:pPr eaLnBrk="1" hangingPunct="1"/>
            <a:r>
              <a:rPr lang="de-DE" dirty="0" smtClean="0"/>
              <a:t>Education- community, schools, parents</a:t>
            </a:r>
          </a:p>
          <a:p>
            <a:pPr eaLnBrk="1" hangingPunct="1"/>
            <a:endParaRPr lang="de-DE"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a:t>
            </a:r>
            <a:r>
              <a:rPr lang="en-US" dirty="0" smtClean="0"/>
              <a:t>of politicians</a:t>
            </a:r>
            <a:endParaRPr lang="en-US" dirty="0"/>
          </a:p>
        </p:txBody>
      </p:sp>
      <p:pic>
        <p:nvPicPr>
          <p:cNvPr id="5" name="Content Placeholder 4" descr="200 killed in S.Sudan.jpg"/>
          <p:cNvPicPr>
            <a:picLocks noGrp="1" noChangeAspect="1"/>
          </p:cNvPicPr>
          <p:nvPr>
            <p:ph idx="1"/>
          </p:nvPr>
        </p:nvPicPr>
        <p:blipFill>
          <a:blip r:embed="rId2" cstate="print"/>
          <a:stretch>
            <a:fillRect/>
          </a:stretch>
        </p:blipFill>
        <p:spPr>
          <a:xfrm rot="1560476">
            <a:off x="228600" y="3124200"/>
            <a:ext cx="5382653" cy="2820098"/>
          </a:xfrm>
        </p:spPr>
      </p:pic>
      <p:pic>
        <p:nvPicPr>
          <p:cNvPr id="6" name="Content Placeholder 3" descr="06-02-2015South_Sudan.jpg"/>
          <p:cNvPicPr>
            <a:picLocks noChangeAspect="1"/>
          </p:cNvPicPr>
          <p:nvPr/>
        </p:nvPicPr>
        <p:blipFill>
          <a:blip r:embed="rId3"/>
          <a:stretch>
            <a:fillRect/>
          </a:stretch>
        </p:blipFill>
        <p:spPr bwMode="auto">
          <a:xfrm rot="20179399">
            <a:off x="5029200" y="3962400"/>
            <a:ext cx="3941051" cy="2625725"/>
          </a:xfrm>
          <a:prstGeom prst="rect">
            <a:avLst/>
          </a:prstGeom>
          <a:noFill/>
          <a:ln w="9525">
            <a:noFill/>
            <a:miter lim="800000"/>
            <a:headEnd/>
            <a:tailEnd/>
          </a:ln>
        </p:spPr>
      </p:pic>
      <p:pic>
        <p:nvPicPr>
          <p:cNvPr id="7" name="Content Placeholder 3" descr="displaced-in-South-Sudan.jpg"/>
          <p:cNvPicPr>
            <a:picLocks noChangeAspect="1"/>
          </p:cNvPicPr>
          <p:nvPr/>
        </p:nvPicPr>
        <p:blipFill>
          <a:blip r:embed="rId4"/>
          <a:stretch>
            <a:fillRect/>
          </a:stretch>
        </p:blipFill>
        <p:spPr bwMode="auto">
          <a:xfrm>
            <a:off x="3657600" y="1371600"/>
            <a:ext cx="3984977" cy="224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this lecture</a:t>
            </a:r>
            <a:endParaRPr lang="en-US" dirty="0"/>
          </a:p>
        </p:txBody>
      </p:sp>
      <p:sp>
        <p:nvSpPr>
          <p:cNvPr id="3" name="Content Placeholder 2"/>
          <p:cNvSpPr>
            <a:spLocks noGrp="1"/>
          </p:cNvSpPr>
          <p:nvPr>
            <p:ph idx="1"/>
          </p:nvPr>
        </p:nvSpPr>
        <p:spPr/>
        <p:txBody>
          <a:bodyPr/>
          <a:lstStyle/>
          <a:p>
            <a:pPr>
              <a:buNone/>
            </a:pPr>
            <a:r>
              <a:rPr lang="en-US" sz="2000" dirty="0" smtClean="0"/>
              <a:t>By the end of this lecture Student should be able to:</a:t>
            </a:r>
          </a:p>
          <a:p>
            <a:r>
              <a:rPr lang="en-US" sz="2000" dirty="0" smtClean="0"/>
              <a:t> Define gender based sexual violence (SGBV)</a:t>
            </a:r>
          </a:p>
          <a:p>
            <a:r>
              <a:rPr lang="en-US" sz="2000" dirty="0" smtClean="0"/>
              <a:t>Describe the magnitude of the problem </a:t>
            </a:r>
          </a:p>
          <a:p>
            <a:r>
              <a:rPr lang="en-US" sz="2000" dirty="0" smtClean="0"/>
              <a:t>Discuss the socio-cultural factors associated with SGBV</a:t>
            </a:r>
          </a:p>
          <a:p>
            <a:r>
              <a:rPr lang="en-US" sz="2000" dirty="0" smtClean="0"/>
              <a:t>Describe the impact of SGBV on Mental health</a:t>
            </a:r>
          </a:p>
          <a:p>
            <a:r>
              <a:rPr lang="en-US" sz="2000" dirty="0" smtClean="0"/>
              <a:t>Describe Sexual violence/defilement in children</a:t>
            </a:r>
          </a:p>
          <a:p>
            <a:r>
              <a:rPr lang="en-US" sz="2000" dirty="0" smtClean="0"/>
              <a:t>Discuss the concept of “one stop centers” in the management of Sexual Violence</a:t>
            </a:r>
          </a:p>
          <a:p>
            <a:r>
              <a:rPr lang="en-US" sz="2000" dirty="0" smtClean="0"/>
              <a:t>Outline the management of sexual violence</a:t>
            </a:r>
          </a:p>
          <a:p>
            <a:r>
              <a:rPr lang="en-US" sz="2000" dirty="0" smtClean="0"/>
              <a:t>Outline the steps in the collection of forensic evidence in </a:t>
            </a:r>
            <a:r>
              <a:rPr lang="en-US" sz="2000" smtClean="0"/>
              <a:t>cases of SV</a:t>
            </a:r>
            <a:endParaRPr lang="en-US" sz="2000" dirty="0" smtClean="0"/>
          </a:p>
          <a:p>
            <a:endParaRPr lang="en-US" sz="2000" dirty="0" smtClean="0"/>
          </a:p>
          <a:p>
            <a:endParaRPr lang="en-US" sz="2000"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sz="4000" smtClean="0"/>
              <a:t>Gender Based Sexual violence-and GBV Introduction I</a:t>
            </a:r>
          </a:p>
        </p:txBody>
      </p:sp>
      <p:sp>
        <p:nvSpPr>
          <p:cNvPr id="5123" name="Rectangle 3"/>
          <p:cNvSpPr>
            <a:spLocks noGrp="1" noChangeArrowheads="1"/>
          </p:cNvSpPr>
          <p:nvPr>
            <p:ph type="body" idx="1"/>
          </p:nvPr>
        </p:nvSpPr>
        <p:spPr/>
        <p:txBody>
          <a:bodyPr/>
          <a:lstStyle/>
          <a:p>
            <a:pPr eaLnBrk="1" hangingPunct="1"/>
            <a:r>
              <a:rPr lang="de-DE" sz="2400" dirty="0" smtClean="0"/>
              <a:t>GBSV is one component of GBV</a:t>
            </a:r>
          </a:p>
          <a:p>
            <a:pPr eaLnBrk="1" hangingPunct="1"/>
            <a:r>
              <a:rPr lang="de-DE" sz="2400" dirty="0" smtClean="0"/>
              <a:t>What is – gender?</a:t>
            </a:r>
          </a:p>
          <a:p>
            <a:pPr eaLnBrk="1" hangingPunct="1"/>
            <a:r>
              <a:rPr lang="en-US" sz="2400" dirty="0" smtClean="0"/>
              <a:t>the term "gender" is used to refer to the </a:t>
            </a:r>
            <a:r>
              <a:rPr lang="en-US" sz="2400" b="1" dirty="0" smtClean="0">
                <a:hlinkClick r:id="rId2" tooltip="Social construct"/>
              </a:rPr>
              <a:t>social and cultural constructions</a:t>
            </a:r>
            <a:r>
              <a:rPr lang="en-US" sz="2400" dirty="0" smtClean="0"/>
              <a:t> of masculinities and femininities. It does not refer to biological difference, but rather cultural difference.</a:t>
            </a:r>
            <a:r>
              <a:rPr lang="de-DE" sz="2400" dirty="0" smtClean="0"/>
              <a:t> </a:t>
            </a:r>
          </a:p>
          <a:p>
            <a:pPr eaLnBrk="1" hangingPunct="1"/>
            <a:endParaRPr lang="de-DE" sz="2400" dirty="0"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sz="4000" smtClean="0"/>
              <a:t>Gender Based violence- Introduction II</a:t>
            </a:r>
          </a:p>
        </p:txBody>
      </p:sp>
      <p:sp>
        <p:nvSpPr>
          <p:cNvPr id="6147" name="Rectangle 3"/>
          <p:cNvSpPr>
            <a:spLocks noGrp="1" noChangeArrowheads="1"/>
          </p:cNvSpPr>
          <p:nvPr>
            <p:ph type="body" idx="1"/>
          </p:nvPr>
        </p:nvSpPr>
        <p:spPr/>
        <p:txBody>
          <a:bodyPr/>
          <a:lstStyle/>
          <a:p>
            <a:pPr eaLnBrk="1" hangingPunct="1">
              <a:buFont typeface="Wingdings" pitchFamily="2" charset="2"/>
              <a:buNone/>
            </a:pPr>
            <a:r>
              <a:rPr lang="de-DE" dirty="0" smtClean="0"/>
              <a:t>What acts of violence are referred to under GBV</a:t>
            </a:r>
          </a:p>
          <a:p>
            <a:pPr eaLnBrk="1" hangingPunct="1"/>
            <a:r>
              <a:rPr lang="de-DE" dirty="0" smtClean="0"/>
              <a:t>Physical and emotional violence based on gender of victim- domestic violence</a:t>
            </a:r>
          </a:p>
          <a:p>
            <a:pPr eaLnBrk="1" hangingPunct="1"/>
            <a:r>
              <a:rPr lang="de-DE" dirty="0" smtClean="0"/>
              <a:t>Sexual violence</a:t>
            </a:r>
          </a:p>
          <a:p>
            <a:pPr eaLnBrk="1" hangingPunct="1"/>
            <a:r>
              <a:rPr lang="de-DE" dirty="0" smtClean="0"/>
              <a:t>Cultural violence like FGM</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e-DE" smtClean="0"/>
              <a:t>Sexual violence</a:t>
            </a:r>
          </a:p>
        </p:txBody>
      </p:sp>
      <p:sp>
        <p:nvSpPr>
          <p:cNvPr id="12291" name="Rectangle 3"/>
          <p:cNvSpPr>
            <a:spLocks noGrp="1" noChangeArrowheads="1"/>
          </p:cNvSpPr>
          <p:nvPr>
            <p:ph type="body" idx="1"/>
          </p:nvPr>
        </p:nvSpPr>
        <p:spPr/>
        <p:txBody>
          <a:bodyPr/>
          <a:lstStyle/>
          <a:p>
            <a:pPr eaLnBrk="1" hangingPunct="1"/>
            <a:r>
              <a:rPr lang="de-DE" sz="2400" smtClean="0"/>
              <a:t>WHO def: „any sexual act, attempt to obtain a sexual act, unwanted sexual comments or advances or acts to traffic women‘s sexuality using coercion, threats of harm or physical force, by any person regardless of relationship to victim, in any setting including but not limited to home and work“</a:t>
            </a:r>
          </a:p>
          <a:p>
            <a:pPr eaLnBrk="1" hangingPunct="1"/>
            <a:r>
              <a:rPr lang="en-US" sz="2400" smtClean="0"/>
              <a:t>Sexual abuse refers to a range of sexual activities- non consensual between adults or even consensual when a minor is involved.</a:t>
            </a:r>
          </a:p>
          <a:p>
            <a:pPr eaLnBrk="1" hangingPunct="1"/>
            <a:endParaRPr lang="de-DE" sz="240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DE" smtClean="0"/>
              <a:t>Prevalence of GBV- sexual violence</a:t>
            </a:r>
          </a:p>
        </p:txBody>
      </p:sp>
      <p:sp>
        <p:nvSpPr>
          <p:cNvPr id="9219" name="Rectangle 3"/>
          <p:cNvSpPr>
            <a:spLocks noGrp="1" noChangeArrowheads="1"/>
          </p:cNvSpPr>
          <p:nvPr>
            <p:ph type="body" idx="1"/>
          </p:nvPr>
        </p:nvSpPr>
        <p:spPr/>
        <p:txBody>
          <a:bodyPr/>
          <a:lstStyle/>
          <a:p>
            <a:pPr eaLnBrk="1" hangingPunct="1">
              <a:lnSpc>
                <a:spcPct val="80000"/>
              </a:lnSpc>
            </a:pPr>
            <a:r>
              <a:rPr lang="de-DE" dirty="0" smtClean="0"/>
              <a:t>On average it has been estimated that out of every 10 women born in a country 4 will be raped during their life time</a:t>
            </a:r>
          </a:p>
          <a:p>
            <a:pPr eaLnBrk="1" hangingPunct="1">
              <a:lnSpc>
                <a:spcPct val="80000"/>
              </a:lnSpc>
            </a:pPr>
            <a:r>
              <a:rPr lang="de-DE" dirty="0" smtClean="0"/>
              <a:t>Police statistics indicate a rape case every 26 minutes- 58 per day in Kenya </a:t>
            </a:r>
          </a:p>
          <a:p>
            <a:pPr eaLnBrk="1" hangingPunct="1">
              <a:lnSpc>
                <a:spcPct val="80000"/>
              </a:lnSpc>
            </a:pPr>
            <a:r>
              <a:rPr lang="de-DE" dirty="0" smtClean="0"/>
              <a:t>Humanitarian groups reported between 1000-1500 cases of sexual violence during the post election clashes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Sexual violence in armed conflict</a:t>
            </a:r>
            <a:endParaRPr lang="en-US" dirty="0"/>
          </a:p>
        </p:txBody>
      </p:sp>
      <p:sp>
        <p:nvSpPr>
          <p:cNvPr id="5" name="Content Placeholder 4"/>
          <p:cNvSpPr>
            <a:spLocks noGrp="1"/>
          </p:cNvSpPr>
          <p:nvPr>
            <p:ph sz="half" idx="4294967295"/>
          </p:nvPr>
        </p:nvSpPr>
        <p:spPr>
          <a:xfrm>
            <a:off x="457200" y="1600200"/>
            <a:ext cx="4038600" cy="4525963"/>
          </a:xfrm>
          <a:prstGeom prst="rect">
            <a:avLst/>
          </a:prstGeom>
        </p:spPr>
        <p:txBody>
          <a:bodyPr/>
          <a:lstStyle/>
          <a:p>
            <a:endParaRPr lang="en-US" dirty="0" smtClean="0"/>
          </a:p>
          <a:p>
            <a:r>
              <a:rPr lang="en-US" dirty="0" smtClean="0"/>
              <a:t>“Sexual violence in warfare is among the darkest legacies of the 20</a:t>
            </a:r>
            <a:r>
              <a:rPr lang="en-US" baseline="30000" dirty="0" smtClean="0"/>
              <a:t>th</a:t>
            </a:r>
            <a:r>
              <a:rPr lang="en-US" dirty="0" smtClean="0"/>
              <a:t> century, and it continues to ravage societies in the new millennium”. Leatherman 2012, pg 2</a:t>
            </a:r>
          </a:p>
          <a:p>
            <a:endParaRPr lang="en-US" dirty="0"/>
          </a:p>
        </p:txBody>
      </p:sp>
      <p:pic>
        <p:nvPicPr>
          <p:cNvPr id="7" name="Content Placeholder 6" descr="Killing fields of S.Sudan.jpg"/>
          <p:cNvPicPr>
            <a:picLocks noGrp="1" noChangeAspect="1"/>
          </p:cNvPicPr>
          <p:nvPr>
            <p:ph sz="half" idx="4294967295"/>
          </p:nvPr>
        </p:nvPicPr>
        <p:blipFill>
          <a:blip r:embed="rId2" cstate="print"/>
          <a:stretch>
            <a:fillRect/>
          </a:stretch>
        </p:blipFill>
        <p:spPr>
          <a:xfrm rot="20836023">
            <a:off x="4500741" y="1556470"/>
            <a:ext cx="4038600" cy="2569789"/>
          </a:xfrm>
          <a:prstGeom prst="rect">
            <a:avLst/>
          </a:prstGeom>
        </p:spPr>
      </p:pic>
      <p:pic>
        <p:nvPicPr>
          <p:cNvPr id="8" name="Content Placeholder 3" descr="kenya naivasha withces.jpeg"/>
          <p:cNvPicPr>
            <a:picLocks noChangeAspect="1"/>
          </p:cNvPicPr>
          <p:nvPr/>
        </p:nvPicPr>
        <p:blipFill>
          <a:blip r:embed="rId3"/>
          <a:stretch>
            <a:fillRect/>
          </a:stretch>
        </p:blipFill>
        <p:spPr>
          <a:xfrm>
            <a:off x="4953000" y="4114800"/>
            <a:ext cx="3333750" cy="21526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4294967295"/>
          </p:nvPr>
        </p:nvSpPr>
        <p:spPr>
          <a:xfrm>
            <a:off x="457200" y="1600200"/>
            <a:ext cx="4038600" cy="4525963"/>
          </a:xfrm>
          <a:prstGeom prst="rect">
            <a:avLst/>
          </a:prstGeom>
        </p:spPr>
        <p:txBody>
          <a:bodyPr>
            <a:normAutofit fontScale="92500" lnSpcReduction="20000"/>
          </a:bodyPr>
          <a:lstStyle/>
          <a:p>
            <a:r>
              <a:rPr lang="en-US" b="1" dirty="0" smtClean="0"/>
              <a:t>It is estimated that more than 150 million women and girls and 73 million boys experience sexual violence every year (WHO 2002).</a:t>
            </a:r>
          </a:p>
          <a:p>
            <a:r>
              <a:rPr lang="en-US" dirty="0" smtClean="0"/>
              <a:t>Systematically organized rape as a weapon of war is as old as history</a:t>
            </a:r>
          </a:p>
          <a:p>
            <a:endParaRPr lang="en-US" b="1" dirty="0" smtClean="0"/>
          </a:p>
          <a:p>
            <a:endParaRPr lang="en-US" dirty="0" smtClean="0"/>
          </a:p>
        </p:txBody>
      </p:sp>
      <p:pic>
        <p:nvPicPr>
          <p:cNvPr id="125" name="Content Placeholder 124" descr="af-worldwarzones.JPG"/>
          <p:cNvPicPr>
            <a:picLocks noGrp="1" noChangeAspect="1"/>
          </p:cNvPicPr>
          <p:nvPr>
            <p:ph sz="half" idx="4294967295"/>
          </p:nvPr>
        </p:nvPicPr>
        <p:blipFill>
          <a:blip r:embed="rId2"/>
          <a:stretch>
            <a:fillRect/>
          </a:stretch>
        </p:blipFill>
        <p:spPr>
          <a:xfrm>
            <a:off x="4331445" y="2057400"/>
            <a:ext cx="4623917" cy="3505200"/>
          </a:xfrm>
          <a:prstGeom prst="rect">
            <a:avLst/>
          </a:prstGeom>
        </p:spPr>
      </p:pic>
      <p:sp>
        <p:nvSpPr>
          <p:cNvPr id="126" name="Content Placeholder 2"/>
          <p:cNvSpPr txBox="1">
            <a:spLocks/>
          </p:cNvSpPr>
          <p:nvPr/>
        </p:nvSpPr>
        <p:spPr>
          <a:xfrm>
            <a:off x="4800600" y="5410200"/>
            <a:ext cx="4038600" cy="792163"/>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arc</a:t>
            </a:r>
            <a:r>
              <a:rPr kumimoji="0" lang="en-US" sz="2800" b="0" i="0" u="none" strike="noStrike" kern="1200" cap="none" spc="0" normalizeH="0" noProof="0" dirty="0" smtClean="0">
                <a:ln>
                  <a:noFill/>
                </a:ln>
                <a:solidFill>
                  <a:schemeClr val="tx1"/>
                </a:solidFill>
                <a:effectLst/>
                <a:uLnTx/>
                <a:uFillTx/>
                <a:latin typeface="+mn-lt"/>
                <a:ea typeface="+mn-ea"/>
                <a:cs typeface="+mn-cs"/>
              </a:rPr>
              <a:t> of instability</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bene">
  <a:themeElements>
    <a:clrScheme name="Eben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Ebene">
      <a:majorFont>
        <a:latin typeface="Garamond"/>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bene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Ebene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Ebene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Ebene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Ebene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Ebene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Ebene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Ebene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Level</Template>
  <TotalTime>6972</TotalTime>
  <Words>1044</Words>
  <Application>Microsoft Office PowerPoint</Application>
  <PresentationFormat>On-screen Show (4:3)</PresentationFormat>
  <Paragraphs>141</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Ebene</vt:lpstr>
      <vt:lpstr>Sexual Violence and Gender Based Violence</vt:lpstr>
      <vt:lpstr>Slide 2</vt:lpstr>
      <vt:lpstr>Objectives of this lecture</vt:lpstr>
      <vt:lpstr>Gender Based Sexual violence-and GBV Introduction I</vt:lpstr>
      <vt:lpstr>Gender Based violence- Introduction II</vt:lpstr>
      <vt:lpstr>Sexual violence</vt:lpstr>
      <vt:lpstr>Prevalence of GBV- sexual violence</vt:lpstr>
      <vt:lpstr>Sexual violence in armed conflict</vt:lpstr>
      <vt:lpstr>Slide 9</vt:lpstr>
      <vt:lpstr>Atrocities against women’s bodies</vt:lpstr>
      <vt:lpstr>Gender Based violence- Introduction III</vt:lpstr>
      <vt:lpstr>Sexual Offences Act</vt:lpstr>
      <vt:lpstr>Psychological effects of sexual abuse</vt:lpstr>
      <vt:lpstr>Rape and PTSD</vt:lpstr>
      <vt:lpstr>Slide 15</vt:lpstr>
      <vt:lpstr>Sexual abuse in children</vt:lpstr>
      <vt:lpstr>Child sexual abuse- cont.</vt:lpstr>
      <vt:lpstr>Common psycholgical sequalae include:</vt:lpstr>
      <vt:lpstr>Management of Sexual violence</vt:lpstr>
      <vt:lpstr>One stop centres</vt:lpstr>
      <vt:lpstr>Presentation of cases</vt:lpstr>
      <vt:lpstr>Emergency treatment</vt:lpstr>
      <vt:lpstr>Collection of forensic evidence</vt:lpstr>
      <vt:lpstr>Psychiatric management</vt:lpstr>
      <vt:lpstr>Pharmacotherapy</vt:lpstr>
      <vt:lpstr>Psychotherapy</vt:lpstr>
      <vt:lpstr>Sociotherapy </vt:lpstr>
      <vt:lpstr>Role of MH workers in Prevention</vt:lpstr>
      <vt:lpstr>Role of politicians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Violence &amp; the Law</dc:title>
  <dc:creator>Muthoni Mathai</dc:creator>
  <cp:lastModifiedBy>Acer</cp:lastModifiedBy>
  <cp:revision>49</cp:revision>
  <dcterms:created xsi:type="dcterms:W3CDTF">2006-11-13T03:05:10Z</dcterms:created>
  <dcterms:modified xsi:type="dcterms:W3CDTF">2016-02-29T09:05:19Z</dcterms:modified>
</cp:coreProperties>
</file>