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sldIdLst>
    <p:sldId id="256" r:id="rId2"/>
    <p:sldId id="257" r:id="rId3"/>
    <p:sldId id="275" r:id="rId4"/>
    <p:sldId id="280" r:id="rId5"/>
    <p:sldId id="258" r:id="rId6"/>
    <p:sldId id="259" r:id="rId7"/>
    <p:sldId id="260" r:id="rId8"/>
    <p:sldId id="261" r:id="rId9"/>
    <p:sldId id="278" r:id="rId10"/>
    <p:sldId id="262" r:id="rId11"/>
    <p:sldId id="279" r:id="rId12"/>
    <p:sldId id="276" r:id="rId13"/>
    <p:sldId id="263" r:id="rId14"/>
    <p:sldId id="264" r:id="rId15"/>
    <p:sldId id="265" r:id="rId16"/>
    <p:sldId id="266" r:id="rId17"/>
    <p:sldId id="267" r:id="rId18"/>
    <p:sldId id="269" r:id="rId19"/>
    <p:sldId id="273" r:id="rId20"/>
    <p:sldId id="272" r:id="rId21"/>
    <p:sldId id="281" r:id="rId22"/>
    <p:sldId id="270" r:id="rId23"/>
    <p:sldId id="282" r:id="rId24"/>
    <p:sldId id="274" r:id="rId25"/>
    <p:sldId id="277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notesMaster" Target="notesMasters/notesMaster1.xml" /><Relationship Id="rId30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A8CC9-A71E-4880-A532-238915ED26A6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C20AC-A392-40EA-A9C4-ABD1933A7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C20AC-A392-40EA-A9C4-ABD1933A77E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66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6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4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AF200C-9CB1-4C64-B11B-453BF212898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126DA-5CD5-4009-B317-DA72917E7F02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502F-5758-46F2-8EB5-5A44587613D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23C05-75B4-4692-8081-4E2262D52B2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D3B9F-975B-402D-B1A2-76D99F1513B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A8220-20F6-4E4E-A117-B277E1A12D4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D5717-B1A0-4B30-8B40-1E72BEE9D8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DEEA2-1A30-417C-BD65-9E84CA3294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E2B5D-7816-4FC1-91AB-82A666E6D09D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F1701-3525-4946-B006-873C16D4E6F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E0CFD-A77C-43F3-8DA3-0835D6D8F35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940EAD-C8AF-435A-A4E5-71CAE607914D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000" dirty="0"/>
              <a:t>Psychiatric Aspects of HIV/AIDS</a:t>
            </a:r>
            <a:br>
              <a:rPr lang="en-GB" sz="4000" dirty="0"/>
            </a:br>
            <a:endParaRPr lang="de-DE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LEVEL IV- Feb 2019</a:t>
            </a:r>
          </a:p>
          <a:p>
            <a:r>
              <a:rPr lang="de-DE" dirty="0"/>
              <a:t>Dr. M. Mathai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14313"/>
            <a:ext cx="7586685" cy="12858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kern="1200" dirty="0"/>
              <a:t>HIV Associated Neurocognitive Disorders (HANDS</a:t>
            </a:r>
            <a:r>
              <a:rPr lang="en-US" kern="1200" dirty="0"/>
              <a:t>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US" sz="2000" kern="1200" dirty="0"/>
              <a:t>HIV Associated Dementia (HAD) is defined as acquired cognitive abnormalities in two or more domains and is associated with functional impairment and acquired motor or behavioral abnormalities</a:t>
            </a:r>
          </a:p>
          <a:p>
            <a:pPr>
              <a:lnSpc>
                <a:spcPct val="90000"/>
              </a:lnSpc>
            </a:pPr>
            <a:r>
              <a:rPr lang="en-US" sz="2000" kern="1200" dirty="0"/>
              <a:t>Lower end of the continuum – Asymptomatic Neurocognitive impairment and HIV associated Minor Cognitive  motor dysfunction (MCMD)to HAD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HAD and MCMD are associated to-Metabolic encephalopathy related to both host and viral neurotoxicity.</a:t>
            </a:r>
          </a:p>
          <a:p>
            <a:pPr>
              <a:lnSpc>
                <a:spcPct val="90000"/>
              </a:lnSpc>
            </a:pPr>
            <a:r>
              <a:rPr lang="de-DE" sz="2000" dirty="0"/>
              <a:t>Pts with Viral loads &gt;3000 copies/ml are 8.5 more likely to have HAD</a:t>
            </a:r>
          </a:p>
          <a:p>
            <a:pPr>
              <a:lnSpc>
                <a:spcPct val="90000"/>
              </a:lnSpc>
            </a:pPr>
            <a:endParaRPr lang="de-DE" sz="2400" dirty="0"/>
          </a:p>
          <a:p>
            <a:pPr>
              <a:lnSpc>
                <a:spcPct val="90000"/>
              </a:lnSpc>
            </a:pP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 Factors for HAND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Age- (old) </a:t>
            </a:r>
          </a:p>
          <a:p>
            <a:r>
              <a:rPr lang="en-GB" dirty="0"/>
              <a:t>Female sex</a:t>
            </a:r>
          </a:p>
          <a:p>
            <a:r>
              <a:rPr lang="en-GB" dirty="0"/>
              <a:t>Staging HIV</a:t>
            </a:r>
          </a:p>
          <a:p>
            <a:r>
              <a:rPr lang="en-GB" dirty="0"/>
              <a:t>Co-morbid- </a:t>
            </a:r>
            <a:r>
              <a:rPr lang="en-GB" dirty="0" err="1"/>
              <a:t>heaptitis</a:t>
            </a:r>
            <a:r>
              <a:rPr lang="en-GB" dirty="0"/>
              <a:t> B and C </a:t>
            </a:r>
          </a:p>
          <a:p>
            <a:r>
              <a:rPr lang="en-GB" dirty="0"/>
              <a:t>Co-morbid IDU</a:t>
            </a:r>
          </a:p>
          <a:p>
            <a:pPr marL="0" indent="0">
              <a:buNone/>
            </a:pPr>
            <a:r>
              <a:rPr lang="en-GB" dirty="0"/>
              <a:t>Note these are risk factors shared with Major Depressive disorder</a:t>
            </a:r>
          </a:p>
        </p:txBody>
      </p:sp>
    </p:spTree>
    <p:extLst>
      <p:ext uri="{BB962C8B-B14F-4D97-AF65-F5344CB8AC3E}">
        <p14:creationId xmlns:p14="http://schemas.microsoft.com/office/powerpoint/2010/main" val="910790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There is a global intellectual decline with deficits in memory, concentration, calculation, abstraction and judgement</a:t>
            </a:r>
          </a:p>
          <a:p>
            <a:pPr>
              <a:lnSpc>
                <a:spcPct val="90000"/>
              </a:lnSpc>
            </a:pPr>
            <a:r>
              <a:rPr lang="en-GB" dirty="0"/>
              <a:t> Mental slowing and personality changes</a:t>
            </a:r>
          </a:p>
          <a:p>
            <a:pPr>
              <a:lnSpc>
                <a:spcPct val="90000"/>
              </a:lnSpc>
            </a:pPr>
            <a:r>
              <a:rPr lang="en-GB" dirty="0"/>
              <a:t> Neurological symptoms include—incoordination, ataxia, motor slowing, tremor, hype-</a:t>
            </a:r>
            <a:r>
              <a:rPr lang="en-GB" dirty="0" err="1"/>
              <a:t>reflexia</a:t>
            </a:r>
            <a:r>
              <a:rPr lang="en-GB" dirty="0"/>
              <a:t>, lower extremities weakness, autonomic dysfunction and agitated behaviour</a:t>
            </a:r>
            <a:endParaRPr lang="de-DE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Opportunistic infections in the brain</a:t>
            </a:r>
            <a:endParaRPr lang="de-DE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May be related to focal changes or diffuse infections of the CNS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Focal infections include: toxoplasmosis, progressive multifocal encephalopathy, bacteria or fungal abscesses- may present with behavioural changes and focal neurological signs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Diffuse infections include: </a:t>
            </a:r>
            <a:r>
              <a:rPr lang="en-GB" sz="2400" dirty="0" err="1"/>
              <a:t>cryptoccocal</a:t>
            </a:r>
            <a:r>
              <a:rPr lang="en-GB" sz="2400" dirty="0"/>
              <a:t> </a:t>
            </a:r>
            <a:r>
              <a:rPr lang="en-GB" sz="2400" dirty="0" err="1"/>
              <a:t>meninigitis</a:t>
            </a:r>
            <a:r>
              <a:rPr lang="en-GB" sz="2400" dirty="0"/>
              <a:t>, tuberculosis </a:t>
            </a:r>
            <a:r>
              <a:rPr lang="en-GB" sz="2400" dirty="0" err="1"/>
              <a:t>meninigitis</a:t>
            </a:r>
            <a:r>
              <a:rPr lang="en-GB" sz="2400" dirty="0"/>
              <a:t>/encephalitis, </a:t>
            </a:r>
            <a:r>
              <a:rPr lang="en-GB" sz="2400" dirty="0" err="1"/>
              <a:t>neurosyphilis</a:t>
            </a:r>
            <a:r>
              <a:rPr lang="en-GB" sz="2400" dirty="0"/>
              <a:t>, bacteria and viral </a:t>
            </a:r>
            <a:r>
              <a:rPr lang="en-GB" sz="2400" dirty="0" err="1"/>
              <a:t>menigitis</a:t>
            </a: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Can present as delirium with or without psychotic features or even as depression</a:t>
            </a:r>
            <a:endParaRPr lang="de-DE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Systemic opportunistic infections</a:t>
            </a:r>
            <a:br>
              <a:rPr lang="en-GB" sz="4000"/>
            </a:br>
            <a:endParaRPr lang="de-DE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Systemic opportunistic infections including pneumocystis Pneumonia, tuberculosis, cytomegalovirus can all cause delirium on the basis of septicaemia and pyrexia</a:t>
            </a:r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Tumors and malignacies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Primary central nervous system lymphoma (EBV- Epstein-Barr Virus)</a:t>
            </a:r>
          </a:p>
          <a:p>
            <a:r>
              <a:rPr lang="en-GB"/>
              <a:t>Secondary spread of cancers- lipomas and Kaposi’s sarcoma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Other- organic related factors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Other systemic symptoms like anaemias and vita B12 deficiencies and metabolic derangements may present with symptoms that mimic psychiatric disorders suggestive of depression anxiety, fatigue and cognitive changes</a:t>
            </a:r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HIV</a:t>
            </a:r>
          </a:p>
          <a:p>
            <a:r>
              <a:rPr lang="en-GB" dirty="0"/>
              <a:t>Testing positive</a:t>
            </a:r>
            <a:endParaRPr lang="de-DE" dirty="0"/>
          </a:p>
          <a:p>
            <a:r>
              <a:rPr lang="en-GB" dirty="0"/>
              <a:t>Conversion from non clinical to clinical</a:t>
            </a:r>
          </a:p>
          <a:p>
            <a:r>
              <a:rPr lang="en-GB" dirty="0"/>
              <a:t>Sustaining adherence to treatment regimen</a:t>
            </a:r>
          </a:p>
          <a:p>
            <a:r>
              <a:rPr lang="en-GB" dirty="0"/>
              <a:t>Safe sex</a:t>
            </a:r>
          </a:p>
          <a:p>
            <a:endParaRPr lang="en-GB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HIV+</a:t>
            </a:r>
            <a:endParaRPr lang="de-DE" dirty="0"/>
          </a:p>
          <a:p>
            <a:r>
              <a:rPr lang="de-DE" dirty="0"/>
              <a:t>Knowledge of sexual indiscretion</a:t>
            </a:r>
          </a:p>
          <a:p>
            <a:r>
              <a:rPr lang="de-DE" dirty="0"/>
              <a:t>Knowledge that a sexual partner has died or is HIV+</a:t>
            </a:r>
          </a:p>
          <a:p>
            <a:r>
              <a:rPr lang="de-DE" dirty="0"/>
              <a:t>Worried well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Testing positive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Acute stress reactions- shock, fear, guilt, despair depression (short term)</a:t>
            </a:r>
          </a:p>
          <a:p>
            <a:pPr>
              <a:lnSpc>
                <a:spcPct val="90000"/>
              </a:lnSpc>
            </a:pPr>
            <a:r>
              <a:rPr lang="de-DE"/>
              <a:t>Adjustment disorders-related to poor counselling and information. Characterised by morbid responses to HIV status and include- depression, anxiety, somatization, disturbances of conduct- related to high levels of suicide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HIV is neurotropic it targets cells of the nervous system. </a:t>
            </a:r>
          </a:p>
          <a:p>
            <a:pPr>
              <a:lnSpc>
                <a:spcPct val="80000"/>
              </a:lnSpc>
            </a:pPr>
            <a:r>
              <a:rPr lang="en-GB" sz="2800"/>
              <a:t>Being HIV + or having AIDS is often related to certain psychological and social implications </a:t>
            </a:r>
          </a:p>
          <a:p>
            <a:pPr>
              <a:lnSpc>
                <a:spcPct val="80000"/>
              </a:lnSpc>
            </a:pPr>
            <a:r>
              <a:rPr lang="en-GB" sz="2800"/>
              <a:t>Individuals suffering from HIV infection have been found to present with a variety of psychiatric syndromes at a rate greater than would be expected in the general population</a:t>
            </a:r>
          </a:p>
          <a:p>
            <a:pPr>
              <a:lnSpc>
                <a:spcPct val="80000"/>
              </a:lnSpc>
            </a:pPr>
            <a:r>
              <a:rPr lang="en-GB" sz="2800"/>
              <a:t>Infection with HIV may predispose a person to becoming mentally ill and being mentallly ill may also predispose to HIV infection.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Reaction to AIDS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Conversion from non clinical to clinical status</a:t>
            </a:r>
          </a:p>
          <a:p>
            <a:r>
              <a:rPr lang="en-GB"/>
              <a:t>Reaction to changes associated with disease progression- body image</a:t>
            </a:r>
          </a:p>
          <a:p>
            <a:r>
              <a:rPr lang="en-GB"/>
              <a:t>Worrying about loss of health, chronic debilitating illness and mortality</a:t>
            </a:r>
          </a:p>
          <a:p>
            <a:r>
              <a:rPr lang="en-GB"/>
              <a:t>Worrying about the fate of dependants</a:t>
            </a:r>
          </a:p>
          <a:p>
            <a:endParaRPr lang="en-GB"/>
          </a:p>
          <a:p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Adherence to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HAART effectiveness depends on a strict adherence </a:t>
            </a:r>
          </a:p>
          <a:p>
            <a:r>
              <a:rPr lang="en-GB" dirty="0"/>
              <a:t>This is compromised by a compromised psychological status as in</a:t>
            </a:r>
            <a:br>
              <a:rPr lang="en-GB" dirty="0"/>
            </a:br>
            <a:r>
              <a:rPr lang="en-GB" dirty="0"/>
              <a:t>depression, anxiety, Alcohol and Substance Use disorders- leading to treatment failure and drug resistance</a:t>
            </a:r>
          </a:p>
        </p:txBody>
      </p:sp>
    </p:spTree>
    <p:extLst>
      <p:ext uri="{BB962C8B-B14F-4D97-AF65-F5344CB8AC3E}">
        <p14:creationId xmlns:p14="http://schemas.microsoft.com/office/powerpoint/2010/main" val="3733426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Social aspects</a:t>
            </a:r>
            <a:endParaRPr lang="de-DE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Stigma and Moral judgement</a:t>
            </a:r>
          </a:p>
          <a:p>
            <a:pPr>
              <a:lnSpc>
                <a:spcPct val="90000"/>
              </a:lnSpc>
            </a:pPr>
            <a:r>
              <a:rPr lang="en-GB" dirty="0"/>
              <a:t>Loss of dignity, job/income, friends and family </a:t>
            </a:r>
          </a:p>
          <a:p>
            <a:pPr>
              <a:lnSpc>
                <a:spcPct val="90000"/>
              </a:lnSpc>
            </a:pPr>
            <a:r>
              <a:rPr lang="en-GB" dirty="0"/>
              <a:t>Isolation and loneliness and low social support are related to high levels of suicide</a:t>
            </a:r>
          </a:p>
          <a:p>
            <a:pPr>
              <a:lnSpc>
                <a:spcPct val="90000"/>
              </a:lnSpc>
            </a:pPr>
            <a:r>
              <a:rPr lang="de-DE" dirty="0"/>
              <a:t>Poverty and limited access to health facilities and ARV</a:t>
            </a:r>
          </a:p>
          <a:p>
            <a:pPr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SPIRITUAL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role of religion and spirituality in HIV/AIDs- ?????</a:t>
            </a:r>
          </a:p>
        </p:txBody>
      </p:sp>
    </p:spTree>
    <p:extLst>
      <p:ext uri="{BB962C8B-B14F-4D97-AF65-F5344CB8AC3E}">
        <p14:creationId xmlns:p14="http://schemas.microsoft.com/office/powerpoint/2010/main" val="676419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Psychiatric disorders related to HIV/AIDS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800" dirty="0"/>
              <a:t>HIV status may provoke psychiatric disorders or exacerbate existing disorders these include: 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Major depressive disorder- prevalence varies from 4 to &gt; 22% sometimes as high as 40% in SSA, and women are at higher risk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Bipolar affective disorder- manic episodes can occur in early infection phase as well as later 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Anxiety disorders- include GAD, Panic attacks </a:t>
            </a:r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severe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Adjustment disorders</a:t>
            </a:r>
          </a:p>
          <a:p>
            <a:pPr>
              <a:lnSpc>
                <a:spcPct val="90000"/>
              </a:lnSpc>
            </a:pPr>
            <a:r>
              <a:rPr lang="de-DE" dirty="0"/>
              <a:t>Worried well and HIV phobics are a special category</a:t>
            </a:r>
          </a:p>
          <a:p>
            <a:pPr>
              <a:lnSpc>
                <a:spcPct val="90000"/>
              </a:lnSpc>
            </a:pPr>
            <a:r>
              <a:rPr lang="de-DE" dirty="0"/>
              <a:t>Substance use and abuse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common psychiatric manifestations are depressive spectrum disorders.</a:t>
            </a:r>
          </a:p>
          <a:p>
            <a:r>
              <a:rPr lang="en-US" dirty="0"/>
              <a:t>The most common neurologic manifestation is HIV </a:t>
            </a:r>
            <a:r>
              <a:rPr lang="en-US" dirty="0" err="1"/>
              <a:t>delerium</a:t>
            </a:r>
            <a:r>
              <a:rPr lang="en-US" dirty="0"/>
              <a:t> followed by minor cognitive and motor disorder (MCMD) </a:t>
            </a:r>
          </a:p>
          <a:p>
            <a:r>
              <a:rPr lang="en-US" dirty="0"/>
              <a:t>HIV-associated dementia (HAD).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R. K. 50 </a:t>
            </a:r>
            <a:r>
              <a:rPr lang="en-GB" sz="2400" dirty="0" err="1"/>
              <a:t>yr</a:t>
            </a:r>
            <a:r>
              <a:rPr lang="en-GB" sz="2400" dirty="0"/>
              <a:t> old male accountant. Admitted with a </a:t>
            </a:r>
            <a:r>
              <a:rPr lang="en-GB" sz="2400" dirty="0" err="1"/>
              <a:t>hist</a:t>
            </a:r>
            <a:r>
              <a:rPr lang="en-GB" sz="2400" dirty="0"/>
              <a:t> of confusion wandering around naked </a:t>
            </a:r>
            <a:r>
              <a:rPr lang="en-GB" sz="2400" dirty="0" err="1"/>
              <a:t>agression</a:t>
            </a:r>
            <a:endParaRPr lang="en-GB" sz="2400" dirty="0"/>
          </a:p>
          <a:p>
            <a:r>
              <a:rPr lang="en-GB" sz="2400" dirty="0"/>
              <a:t>Separated since 2012</a:t>
            </a:r>
          </a:p>
          <a:p>
            <a:r>
              <a:rPr lang="en-GB" sz="2400" dirty="0"/>
              <a:t>Drinking alcohol since form 2 27 years. Separated because of alcohol, lost jobs now a consultant, has been to rehab twice but didn’t stay </a:t>
            </a:r>
            <a:r>
              <a:rPr lang="en-GB" sz="2400"/>
              <a:t>for long</a:t>
            </a:r>
            <a:endParaRPr lang="en-GB" sz="2400" dirty="0"/>
          </a:p>
          <a:p>
            <a:r>
              <a:rPr lang="en-GB" sz="2400" dirty="0"/>
              <a:t>After separation history of sexual relationships with sex workers.</a:t>
            </a:r>
          </a:p>
          <a:p>
            <a:r>
              <a:rPr lang="en-GB" sz="2400" dirty="0"/>
              <a:t>Tested HIV + in 2018 was put on HAART. </a:t>
            </a:r>
            <a:r>
              <a:rPr lang="en-GB" sz="2400" dirty="0" err="1"/>
              <a:t>Disct</a:t>
            </a:r>
            <a:r>
              <a:rPr lang="en-GB" sz="2400" dirty="0"/>
              <a:t> in December for 3 weeks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65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Cause and Effect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Persons with HIV or AIDS may present with organic psychosis from mild cognitive impairment to severe dementia and delirium (acute </a:t>
            </a:r>
            <a:r>
              <a:rPr lang="en-GB" sz="2400" dirty="0" err="1"/>
              <a:t>confusional</a:t>
            </a:r>
            <a:r>
              <a:rPr lang="en-GB" sz="2400" dirty="0"/>
              <a:t> state); mild to severe behavioural change- psychosis, mania, depression. These behavioural changes may mimic functional psychosis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Premorbid psychiatric problems including alcohol and drug abuse/IDU and manic states can predispose to HIV infections- intoxicated disinhibited individuals are more likely to impulsively participate in risky sexual behaviour. </a:t>
            </a: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Understanding the Psychological aspects of HIV/AIDS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GB" dirty="0"/>
              <a:t>The Mental Health aspects of HIV/AIDS can be understood using a </a:t>
            </a:r>
            <a:r>
              <a:rPr lang="en-GB" dirty="0" err="1"/>
              <a:t>Biopsychosocial</a:t>
            </a:r>
            <a:r>
              <a:rPr lang="en-GB" dirty="0"/>
              <a:t> Model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Biological Aspects- organic changes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Psychological aspects- suspicion that one may be HIV</a:t>
            </a:r>
            <a:r>
              <a:rPr lang="de-DE" dirty="0"/>
              <a:t> or the implications of being HIV positive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dirty="0"/>
              <a:t>Social Aspects- related to the environmental reactions to HIV/AIDS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1. Biological Aspects- Organicity</a:t>
            </a: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direct invasion of the brain by the virus-</a:t>
            </a:r>
          </a:p>
          <a:p>
            <a:r>
              <a:rPr lang="en-GB" dirty="0"/>
              <a:t>Immune reaction through Brain immune cells</a:t>
            </a:r>
          </a:p>
          <a:p>
            <a:r>
              <a:rPr lang="en-GB" dirty="0"/>
              <a:t>Opportunistic infections in the brain</a:t>
            </a:r>
          </a:p>
          <a:p>
            <a:r>
              <a:rPr lang="en-GB" dirty="0"/>
              <a:t>Secondary spread of cancers</a:t>
            </a:r>
          </a:p>
          <a:p>
            <a:r>
              <a:rPr lang="en-GB" dirty="0"/>
              <a:t>Systemic opportunistic infections</a:t>
            </a:r>
          </a:p>
          <a:p>
            <a:r>
              <a:rPr lang="en-GB" dirty="0"/>
              <a:t>Other systemic symptoms and metabolic derangements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HIV infection of the CNS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/>
              <a:t>Virus has been found diffusely throughout the brain</a:t>
            </a:r>
          </a:p>
          <a:p>
            <a:r>
              <a:rPr lang="de-DE" sz="2800" dirty="0"/>
              <a:t>Cortical white matter and subcortical grey structures</a:t>
            </a:r>
          </a:p>
          <a:p>
            <a:r>
              <a:rPr lang="de-DE" sz="2800" dirty="0"/>
              <a:t>Microscopic exam- infection microglia, macrophages and multinucleated giant cells-</a:t>
            </a:r>
          </a:p>
          <a:p>
            <a:r>
              <a:rPr lang="de-DE" sz="2800" dirty="0"/>
              <a:t>Long term HIV replication in the brain Astrocytes and microglia- immune destrcution of neurones and limit treatment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Aging with HIV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HAART- has increased life expectancy of PLWA</a:t>
            </a:r>
          </a:p>
          <a:p>
            <a:r>
              <a:rPr lang="en-GB" dirty="0"/>
              <a:t>Neurocognitive dysfunctions are now complicated by aging</a:t>
            </a:r>
          </a:p>
          <a:p>
            <a:r>
              <a:rPr lang="en-GB" dirty="0"/>
              <a:t>HIV associated Neurocognitive disorders (HANDS) or HIV Associated disorder (HAD) accelerate aging</a:t>
            </a:r>
          </a:p>
        </p:txBody>
      </p:sp>
    </p:spTree>
    <p:extLst>
      <p:ext uri="{BB962C8B-B14F-4D97-AF65-F5344CB8AC3E}">
        <p14:creationId xmlns:p14="http://schemas.microsoft.com/office/powerpoint/2010/main" val="1703837524"/>
      </p:ext>
    </p:extLst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10171</TotalTime>
  <Words>1039</Words>
  <Application>Microsoft Office PowerPoint</Application>
  <PresentationFormat>On-screen Show (4:3)</PresentationFormat>
  <Paragraphs>111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Übergänge</vt:lpstr>
      <vt:lpstr>Psychiatric Aspects of HIV/AIDS </vt:lpstr>
      <vt:lpstr>Introduction</vt:lpstr>
      <vt:lpstr>PowerPoint Presentation</vt:lpstr>
      <vt:lpstr>CASE Study</vt:lpstr>
      <vt:lpstr>Cause and Effect</vt:lpstr>
      <vt:lpstr>Understanding the Psychological aspects of HIV/AIDS</vt:lpstr>
      <vt:lpstr>1. Biological Aspects- Organicity</vt:lpstr>
      <vt:lpstr>HIV infection of the CNS</vt:lpstr>
      <vt:lpstr>Aging with HIV</vt:lpstr>
      <vt:lpstr>HIV Associated Neurocognitive Disorders (HANDS)</vt:lpstr>
      <vt:lpstr>Risk Factors for HAND</vt:lpstr>
      <vt:lpstr>HAD Symptoms</vt:lpstr>
      <vt:lpstr>  Opportunistic infections in the brain</vt:lpstr>
      <vt:lpstr>Systemic opportunistic infections </vt:lpstr>
      <vt:lpstr>Tumors and malignacies</vt:lpstr>
      <vt:lpstr>Other- organic related factors</vt:lpstr>
      <vt:lpstr>Psychological aspects</vt:lpstr>
      <vt:lpstr>Psychological aspects</vt:lpstr>
      <vt:lpstr>Testing positive </vt:lpstr>
      <vt:lpstr>Reaction to AIDS</vt:lpstr>
      <vt:lpstr>Adherence to treatment</vt:lpstr>
      <vt:lpstr>Social aspects</vt:lpstr>
      <vt:lpstr>SPIRITUAL Aspects</vt:lpstr>
      <vt:lpstr>Psychiatric disorders related to HIV/AIDS</vt:lpstr>
      <vt:lpstr>Less severe disorders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Aspects of HIV/AIDS</dc:title>
  <dc:creator>Thoni</dc:creator>
  <cp:lastModifiedBy>Raysam Baraka</cp:lastModifiedBy>
  <cp:revision>22</cp:revision>
  <dcterms:created xsi:type="dcterms:W3CDTF">2008-03-11T16:45:15Z</dcterms:created>
  <dcterms:modified xsi:type="dcterms:W3CDTF">2019-02-14T14:39:54Z</dcterms:modified>
</cp:coreProperties>
</file>