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5" r:id="rId9"/>
    <p:sldId id="279" r:id="rId10"/>
    <p:sldId id="277" r:id="rId11"/>
    <p:sldId id="278" r:id="rId12"/>
    <p:sldId id="264" r:id="rId13"/>
    <p:sldId id="263" r:id="rId14"/>
    <p:sldId id="262" r:id="rId15"/>
    <p:sldId id="268" r:id="rId16"/>
    <p:sldId id="269" r:id="rId17"/>
    <p:sldId id="270" r:id="rId18"/>
    <p:sldId id="271" r:id="rId19"/>
    <p:sldId id="272" r:id="rId20"/>
    <p:sldId id="273" r:id="rId21"/>
    <p:sldId id="282" r:id="rId22"/>
    <p:sldId id="284" r:id="rId23"/>
    <p:sldId id="285" r:id="rId24"/>
    <p:sldId id="286" r:id="rId25"/>
    <p:sldId id="274" r:id="rId26"/>
    <p:sldId id="275" r:id="rId27"/>
    <p:sldId id="28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notesMaster" Target="notesMasters/notesMaster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theme" Target="theme/theme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8A7BC-B0CC-494A-AC38-17D34B0B59B4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EB7B0-C6A1-4587-803F-DCEBFB3E8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1EB7B0-C6A1-4587-803F-DCEBFB3E8CA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4CD45-CE52-45BC-B20F-42FA721FF4EC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4357-3D2A-45E9-B6B0-FE1D5E176D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4CD45-CE52-45BC-B20F-42FA721FF4EC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4357-3D2A-45E9-B6B0-FE1D5E176D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4CD45-CE52-45BC-B20F-42FA721FF4EC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4357-3D2A-45E9-B6B0-FE1D5E176D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4CD45-CE52-45BC-B20F-42FA721FF4EC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4357-3D2A-45E9-B6B0-FE1D5E176D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4CD45-CE52-45BC-B20F-42FA721FF4EC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4357-3D2A-45E9-B6B0-FE1D5E176D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4CD45-CE52-45BC-B20F-42FA721FF4EC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4357-3D2A-45E9-B6B0-FE1D5E176D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4CD45-CE52-45BC-B20F-42FA721FF4EC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4357-3D2A-45E9-B6B0-FE1D5E176D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4CD45-CE52-45BC-B20F-42FA721FF4EC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4357-3D2A-45E9-B6B0-FE1D5E176D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4CD45-CE52-45BC-B20F-42FA721FF4EC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4357-3D2A-45E9-B6B0-FE1D5E176D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4CD45-CE52-45BC-B20F-42FA721FF4EC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4357-3D2A-45E9-B6B0-FE1D5E176D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4CD45-CE52-45BC-B20F-42FA721FF4EC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4357-3D2A-45E9-B6B0-FE1D5E176D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4CD45-CE52-45BC-B20F-42FA721FF4EC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64357-3D2A-45E9-B6B0-FE1D5E176D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7924800" cy="2590799"/>
          </a:xfrm>
        </p:spPr>
        <p:txBody>
          <a:bodyPr>
            <a:normAutofit/>
          </a:bodyPr>
          <a:lstStyle/>
          <a:p>
            <a:r>
              <a:rPr lang="en-US" dirty="0"/>
              <a:t>Medical &amp; Surgical conditions &amp; treatments associated with psychiatric disorders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019800" cy="2438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Dr Pauline </a:t>
            </a:r>
            <a:r>
              <a:rPr lang="en-US" dirty="0" err="1"/>
              <a:t>Ng’ang’a</a:t>
            </a:r>
            <a:endParaRPr lang="en-US" dirty="0"/>
          </a:p>
          <a:p>
            <a:r>
              <a:rPr lang="en-US" dirty="0"/>
              <a:t>Consultant Psychiatrist &amp; Clinical Psychologist</a:t>
            </a:r>
          </a:p>
          <a:p>
            <a:r>
              <a:rPr lang="en-US" dirty="0"/>
              <a:t>Tel 0722 874000/0780874000</a:t>
            </a:r>
          </a:p>
          <a:p>
            <a:r>
              <a:rPr lang="en-US" dirty="0"/>
              <a:t>drpaulinenganga@gmail.com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u="sng" dirty="0"/>
              <a:t>Cardiovascular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Ventricular </a:t>
            </a:r>
            <a:r>
              <a:rPr lang="en-US" dirty="0" err="1">
                <a:solidFill>
                  <a:srgbClr val="C00000"/>
                </a:solidFill>
              </a:rPr>
              <a:t>dysrhythmias</a:t>
            </a:r>
            <a:r>
              <a:rPr lang="en-US" dirty="0"/>
              <a:t>(stress and anxiety),</a:t>
            </a:r>
          </a:p>
          <a:p>
            <a:r>
              <a:rPr lang="en-US" dirty="0">
                <a:solidFill>
                  <a:srgbClr val="C00000"/>
                </a:solidFill>
              </a:rPr>
              <a:t>Hypertension </a:t>
            </a:r>
            <a:r>
              <a:rPr lang="en-US" dirty="0"/>
              <a:t>(stress), </a:t>
            </a:r>
          </a:p>
          <a:p>
            <a:r>
              <a:rPr lang="en-US" dirty="0">
                <a:solidFill>
                  <a:srgbClr val="C00000"/>
                </a:solidFill>
              </a:rPr>
              <a:t>Myocardial Infarction</a:t>
            </a:r>
            <a:r>
              <a:rPr lang="en-US" dirty="0"/>
              <a:t> (stress, depression,</a:t>
            </a:r>
          </a:p>
          <a:p>
            <a:r>
              <a:rPr lang="en-US" dirty="0">
                <a:solidFill>
                  <a:srgbClr val="C00000"/>
                </a:solidFill>
              </a:rPr>
              <a:t>Type A and D personality</a:t>
            </a:r>
            <a:r>
              <a:rPr lang="en-US" dirty="0"/>
              <a:t>( A- ambitiousness, aggressiveness, competitiveness, impatience, alertness, irritation, hostility</a:t>
            </a:r>
          </a:p>
          <a:p>
            <a:pPr>
              <a:buNone/>
            </a:pPr>
            <a:r>
              <a:rPr lang="en-US" dirty="0"/>
              <a:t>	-D personality </a:t>
            </a:r>
            <a:r>
              <a:rPr lang="en-US" dirty="0" err="1"/>
              <a:t>xterized</a:t>
            </a:r>
            <a:r>
              <a:rPr lang="en-US" dirty="0"/>
              <a:t> by- inhibition of negative emotions and avoiding social contacts with others (pts at </a:t>
            </a:r>
            <a:r>
              <a:rPr lang="en-US" dirty="0" err="1"/>
              <a:t>incr</a:t>
            </a:r>
            <a:r>
              <a:rPr lang="en-US" dirty="0"/>
              <a:t> risk for CVS morbidity and mortality)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u="sng" dirty="0"/>
              <a:t>Respiratory disorders</a:t>
            </a:r>
            <a:br>
              <a:rPr lang="en-US" b="1" u="sng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>
                <a:solidFill>
                  <a:schemeClr val="accent2"/>
                </a:solidFill>
              </a:rPr>
              <a:t>	Asthma </a:t>
            </a:r>
            <a:r>
              <a:rPr lang="en-US" dirty="0"/>
              <a:t>(MDD, panic attacks, GAD)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accent2"/>
                </a:solidFill>
              </a:rPr>
              <a:t>Chronic obstructive pulmonary disease</a:t>
            </a:r>
            <a:r>
              <a:rPr lang="en-US" dirty="0"/>
              <a:t> (use of steroids can cause psychiatric symptoms- chronic hypoxia- delirium, mood </a:t>
            </a:r>
            <a:r>
              <a:rPr lang="en-US" dirty="0" err="1"/>
              <a:t>lability</a:t>
            </a:r>
            <a:r>
              <a:rPr lang="en-US" dirty="0"/>
              <a:t>, mood disorders, panic attacks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accent2"/>
                </a:solidFill>
              </a:rPr>
              <a:t>Pulmonary embolism- </a:t>
            </a:r>
            <a:r>
              <a:rPr lang="en-US" dirty="0" err="1"/>
              <a:t>incr</a:t>
            </a:r>
            <a:r>
              <a:rPr lang="en-US" dirty="0"/>
              <a:t> risk in bipolar, anxiety &amp;schizophrenia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accent2"/>
                </a:solidFill>
              </a:rPr>
              <a:t>Sleep apnea- </a:t>
            </a:r>
            <a:r>
              <a:rPr lang="en-US" dirty="0"/>
              <a:t>day time somnolence, inability to concentrate, depressed mood, irritability and personality changes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l"/>
            <a:r>
              <a:rPr lang="en-US" b="1" u="sng" dirty="0"/>
              <a:t>GIT 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>
                <a:solidFill>
                  <a:schemeClr val="accent2"/>
                </a:solidFill>
              </a:rPr>
              <a:t>Oesophageal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dysmotility</a:t>
            </a:r>
            <a:r>
              <a:rPr lang="en-US" dirty="0">
                <a:solidFill>
                  <a:schemeClr val="accent2"/>
                </a:solidFill>
              </a:rPr>
              <a:t> – </a:t>
            </a:r>
            <a:r>
              <a:rPr lang="en-US" dirty="0"/>
              <a:t>MDD, GAD, </a:t>
            </a:r>
            <a:r>
              <a:rPr lang="en-US" dirty="0" err="1"/>
              <a:t>somatization</a:t>
            </a:r>
            <a:r>
              <a:rPr lang="en-US" dirty="0"/>
              <a:t> disorder, substance related disorders.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pPr>
              <a:buNone/>
            </a:pPr>
            <a:r>
              <a:rPr lang="en-US" dirty="0">
                <a:solidFill>
                  <a:schemeClr val="accent2"/>
                </a:solidFill>
              </a:rPr>
              <a:t>Irritable bowel syndrome - </a:t>
            </a:r>
            <a:r>
              <a:rPr lang="en-US" dirty="0"/>
              <a:t>GAD, social phobia, MDD</a:t>
            </a:r>
          </a:p>
          <a:p>
            <a:pPr>
              <a:buNone/>
            </a:pPr>
            <a:r>
              <a:rPr lang="en-US" dirty="0">
                <a:solidFill>
                  <a:schemeClr val="accent2"/>
                </a:solidFill>
              </a:rPr>
              <a:t>Inflammatory bowel disease-(ulcerative colitis and </a:t>
            </a:r>
            <a:r>
              <a:rPr lang="en-US" dirty="0" err="1">
                <a:solidFill>
                  <a:schemeClr val="accent2"/>
                </a:solidFill>
              </a:rPr>
              <a:t>crohns</a:t>
            </a:r>
            <a:r>
              <a:rPr lang="en-US" dirty="0">
                <a:solidFill>
                  <a:schemeClr val="accent2"/>
                </a:solidFill>
              </a:rPr>
              <a:t> disease- ? </a:t>
            </a:r>
            <a:r>
              <a:rPr lang="en-US" dirty="0"/>
              <a:t>Prior h/o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physical or sexual abuse, stress</a:t>
            </a:r>
          </a:p>
          <a:p>
            <a:pPr>
              <a:buNone/>
            </a:pPr>
            <a:r>
              <a:rPr lang="en-US" dirty="0" err="1">
                <a:solidFill>
                  <a:schemeClr val="accent2"/>
                </a:solidFill>
              </a:rPr>
              <a:t>Gastroesophageal</a:t>
            </a:r>
            <a:r>
              <a:rPr lang="en-US" dirty="0">
                <a:solidFill>
                  <a:schemeClr val="accent2"/>
                </a:solidFill>
              </a:rPr>
              <a:t> reflux and peptic ulcer disease - </a:t>
            </a:r>
            <a:r>
              <a:rPr lang="en-US" dirty="0"/>
              <a:t>anxiety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/>
              <a:t>Metabolic disorders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C00000"/>
                </a:solidFill>
              </a:rPr>
              <a:t>Obesity</a:t>
            </a:r>
            <a:r>
              <a:rPr lang="en-US" dirty="0"/>
              <a:t> (depression),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C00000"/>
                </a:solidFill>
              </a:rPr>
              <a:t>Wilson’s disease</a:t>
            </a:r>
            <a:r>
              <a:rPr lang="en-US" dirty="0"/>
              <a:t>( irritability, aggression,	</a:t>
            </a:r>
          </a:p>
          <a:p>
            <a:pPr>
              <a:buNone/>
            </a:pPr>
            <a:r>
              <a:rPr lang="en-US" dirty="0"/>
              <a:t> 	disinhibition, recklessness, depression.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C00000"/>
                </a:solidFill>
              </a:rPr>
              <a:t>Disorders of lipid metabolism</a:t>
            </a:r>
            <a:r>
              <a:rPr lang="en-US" dirty="0"/>
              <a:t>- eating less saturated fat and cholesterol and adopting a diet and exercise habits to reduce obesity will benefit the health of most people.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C00000"/>
                </a:solidFill>
              </a:rPr>
              <a:t>Hepatic encephalopathy</a:t>
            </a:r>
            <a:r>
              <a:rPr lang="en-US" dirty="0"/>
              <a:t>- liver failure-cerebral edema(agitation)- death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n-US" sz="4000" dirty="0"/>
            </a:br>
            <a:r>
              <a:rPr lang="en-US" sz="4000" b="1" u="sng" dirty="0"/>
              <a:t>Endocrine disorders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C00000"/>
                </a:solidFill>
              </a:rPr>
              <a:t>Diabetes mellitus</a:t>
            </a:r>
            <a:r>
              <a:rPr lang="en-US" dirty="0"/>
              <a:t>- anxiety (45%) and depression (33%)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C00000"/>
                </a:solidFill>
              </a:rPr>
              <a:t>Hypothyroidism</a:t>
            </a:r>
            <a:r>
              <a:rPr lang="en-US" dirty="0"/>
              <a:t>- depression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C00000"/>
                </a:solidFill>
              </a:rPr>
              <a:t>Hyperthyroidism</a:t>
            </a:r>
            <a:r>
              <a:rPr lang="en-US" dirty="0"/>
              <a:t>- depression , anxiety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C00000"/>
                </a:solidFill>
              </a:rPr>
              <a:t>	</a:t>
            </a:r>
            <a:r>
              <a:rPr lang="en-US" dirty="0" err="1">
                <a:solidFill>
                  <a:srgbClr val="C00000"/>
                </a:solidFill>
              </a:rPr>
              <a:t>Hypoparathyroidism</a:t>
            </a:r>
            <a:r>
              <a:rPr lang="en-US" dirty="0"/>
              <a:t>- seizures, EEG abnormalities, </a:t>
            </a:r>
            <a:r>
              <a:rPr lang="en-US" dirty="0" err="1"/>
              <a:t>incr</a:t>
            </a:r>
            <a:r>
              <a:rPr lang="en-US" dirty="0"/>
              <a:t> intracranial pressure, disorientation, confusion and </a:t>
            </a:r>
            <a:r>
              <a:rPr lang="en-US" dirty="0" err="1"/>
              <a:t>extrapyramidal</a:t>
            </a:r>
            <a:r>
              <a:rPr lang="en-US" dirty="0"/>
              <a:t> symptoms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C00000"/>
                </a:solidFill>
              </a:rPr>
              <a:t>	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C00000"/>
                </a:solidFill>
              </a:rPr>
              <a:t>	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C00000"/>
                </a:solidFill>
              </a:rPr>
              <a:t>Hyperparathyroidism</a:t>
            </a:r>
            <a:r>
              <a:rPr lang="en-US" dirty="0"/>
              <a:t>- lethargy, drowsiness,</a:t>
            </a:r>
          </a:p>
          <a:p>
            <a:pPr>
              <a:buNone/>
            </a:pPr>
            <a:r>
              <a:rPr lang="en-US" dirty="0"/>
              <a:t>	Impaired concentration ability and confusion. In severe cases; stupor, coma and psychosis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C00000"/>
                </a:solidFill>
              </a:rPr>
              <a:t>	Cushing’s syndrome- </a:t>
            </a:r>
            <a:r>
              <a:rPr lang="en-US" dirty="0"/>
              <a:t>hyper secretion of </a:t>
            </a:r>
            <a:r>
              <a:rPr lang="en-US" dirty="0" err="1"/>
              <a:t>cortisol</a:t>
            </a:r>
            <a:r>
              <a:rPr lang="en-US" dirty="0"/>
              <a:t> by adrenal gland. Increased serum </a:t>
            </a:r>
            <a:r>
              <a:rPr lang="en-US" dirty="0" err="1"/>
              <a:t>cortisol</a:t>
            </a:r>
            <a:r>
              <a:rPr lang="en-US" dirty="0"/>
              <a:t> in MDD, alcoholism, anorexia nervosa, panic disorder and psychoactive substance-withdrawal syndromes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Addison’s disease-</a:t>
            </a:r>
            <a:r>
              <a:rPr lang="en-US" dirty="0"/>
              <a:t> MDD, personality disorder, dementia or somatoform disorders.</a:t>
            </a:r>
          </a:p>
          <a:p>
            <a:r>
              <a:rPr lang="en-US" dirty="0" err="1">
                <a:solidFill>
                  <a:srgbClr val="C00000"/>
                </a:solidFill>
              </a:rPr>
              <a:t>Hyperprolactinaemia</a:t>
            </a:r>
            <a:r>
              <a:rPr lang="en-US" dirty="0">
                <a:solidFill>
                  <a:srgbClr val="C00000"/>
                </a:solidFill>
              </a:rPr>
              <a:t>-</a:t>
            </a:r>
          </a:p>
          <a:p>
            <a:r>
              <a:rPr lang="en-US" dirty="0" err="1">
                <a:solidFill>
                  <a:srgbClr val="C00000"/>
                </a:solidFill>
              </a:rPr>
              <a:t>Hypopituitarism</a:t>
            </a:r>
            <a:r>
              <a:rPr lang="en-US" dirty="0">
                <a:solidFill>
                  <a:srgbClr val="C00000"/>
                </a:solidFill>
              </a:rPr>
              <a:t>- </a:t>
            </a:r>
            <a:r>
              <a:rPr lang="en-US" dirty="0"/>
              <a:t>headache, visual loss (depending on which hormones are deficient)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u="sng" dirty="0"/>
              <a:t>Autoimmune 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Systemic lupus </a:t>
            </a:r>
            <a:r>
              <a:rPr lang="en-US" dirty="0" err="1">
                <a:solidFill>
                  <a:srgbClr val="C00000"/>
                </a:solidFill>
              </a:rPr>
              <a:t>erythematosus</a:t>
            </a:r>
            <a:r>
              <a:rPr lang="en-US" dirty="0">
                <a:solidFill>
                  <a:srgbClr val="C00000"/>
                </a:solidFill>
              </a:rPr>
              <a:t>-</a:t>
            </a:r>
            <a:r>
              <a:rPr lang="en-US" dirty="0"/>
              <a:t> psychosis, delirium, seizures and cognitive dysfunction. Antibodies may be partially responsible for depression, short term memory problems and new learning difficulties in lupus patients</a:t>
            </a:r>
          </a:p>
          <a:p>
            <a:r>
              <a:rPr lang="en-US" dirty="0"/>
              <a:t>Mood symptoms- cause of treatment with steroids.</a:t>
            </a:r>
          </a:p>
        </p:txBody>
      </p:sp>
      <p:cxnSp>
        <p:nvCxnSpPr>
          <p:cNvPr id="5" name="Elbow Connector 4"/>
          <p:cNvCxnSpPr/>
          <p:nvPr/>
        </p:nvCxnSpPr>
        <p:spPr>
          <a:xfrm>
            <a:off x="4648200" y="3429000"/>
            <a:ext cx="914400" cy="9144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u="sng" dirty="0"/>
              <a:t>Renal 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Acute renal failure</a:t>
            </a:r>
            <a:r>
              <a:rPr lang="en-US" dirty="0"/>
              <a:t>- abrupt decrease in renal function sufficient to result in </a:t>
            </a:r>
            <a:r>
              <a:rPr lang="en-US" dirty="0" err="1"/>
              <a:t>azotaemia</a:t>
            </a:r>
            <a:r>
              <a:rPr lang="en-US" dirty="0"/>
              <a:t> – retention of nitrogenous waste in the body,</a:t>
            </a:r>
          </a:p>
          <a:p>
            <a:pPr>
              <a:buNone/>
            </a:pPr>
            <a:r>
              <a:rPr lang="en-US" dirty="0"/>
              <a:t>	Neuropsychiatric manifestations include; somnolence, </a:t>
            </a:r>
            <a:r>
              <a:rPr lang="en-US" dirty="0" err="1"/>
              <a:t>asterixis</a:t>
            </a:r>
            <a:r>
              <a:rPr lang="en-US" dirty="0"/>
              <a:t> (flapping tremor), neuromuscular irritability and seizures.</a:t>
            </a:r>
          </a:p>
          <a:p>
            <a:r>
              <a:rPr lang="en-US" dirty="0">
                <a:solidFill>
                  <a:srgbClr val="C00000"/>
                </a:solidFill>
              </a:rPr>
              <a:t>Chronic renal failure and end stage renal disease- </a:t>
            </a:r>
            <a:r>
              <a:rPr lang="en-US" dirty="0"/>
              <a:t>progressive and irreversible loss of renal function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	Neuropsychiatric manifestations include: irritability, insomnia, lethargy, anorexia, seizures and restless legs syndrome.</a:t>
            </a:r>
          </a:p>
          <a:p>
            <a:pPr>
              <a:buNone/>
            </a:pPr>
            <a:r>
              <a:rPr lang="en-US" dirty="0"/>
              <a:t>	Dementia and depression&gt;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Incr</a:t>
            </a:r>
            <a:r>
              <a:rPr lang="en-US" dirty="0"/>
              <a:t> suicide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C00000"/>
                </a:solidFill>
              </a:rPr>
              <a:t>	</a:t>
            </a:r>
            <a:r>
              <a:rPr lang="en-US" dirty="0" err="1">
                <a:solidFill>
                  <a:srgbClr val="C00000"/>
                </a:solidFill>
              </a:rPr>
              <a:t>Haemodialysis</a:t>
            </a:r>
            <a:r>
              <a:rPr lang="en-US" dirty="0">
                <a:solidFill>
                  <a:srgbClr val="C00000"/>
                </a:solidFill>
              </a:rPr>
              <a:t>- </a:t>
            </a:r>
            <a:r>
              <a:rPr lang="en-US" dirty="0"/>
              <a:t>pts should adhere to diet and fluid intake.</a:t>
            </a:r>
          </a:p>
          <a:p>
            <a:pPr>
              <a:buNone/>
            </a:pPr>
            <a:r>
              <a:rPr lang="en-US" dirty="0"/>
              <a:t>	 psychiatric reasons for non adherence include: mood disorders, phobias, panic disorders, substance related disorders, adjustment disorders and cognitive disorders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172200"/>
          </a:xfrm>
        </p:spPr>
        <p:txBody>
          <a:bodyPr>
            <a:normAutofit/>
          </a:bodyPr>
          <a:lstStyle/>
          <a:p>
            <a:r>
              <a:rPr lang="en-US" dirty="0"/>
              <a:t>Adjustment to illness and handicap – stress</a:t>
            </a:r>
          </a:p>
          <a:p>
            <a:r>
              <a:rPr lang="en-US" dirty="0"/>
              <a:t>Psychiatric aspects of neurological disease</a:t>
            </a:r>
          </a:p>
          <a:p>
            <a:pPr lvl="2"/>
            <a:endParaRPr lang="en-US" b="1" u="sng" dirty="0"/>
          </a:p>
          <a:p>
            <a:pPr lvl="2"/>
            <a:r>
              <a:rPr lang="en-US" b="1" u="sng" dirty="0"/>
              <a:t>Stroke</a:t>
            </a:r>
            <a:r>
              <a:rPr lang="en-US" dirty="0"/>
              <a:t> (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depression, anxiety, emotionalism(abnormal crying or laughing usually occurs during the first year post stroke</a:t>
            </a:r>
            <a:r>
              <a:rPr lang="en-US" dirty="0"/>
              <a:t>)- Rx  SSRIs, </a:t>
            </a:r>
            <a:r>
              <a:rPr lang="en-US" dirty="0" err="1"/>
              <a:t>shortacting</a:t>
            </a:r>
            <a:r>
              <a:rPr lang="en-US" dirty="0"/>
              <a:t> BZDs, </a:t>
            </a:r>
            <a:r>
              <a:rPr lang="en-US" dirty="0" err="1"/>
              <a:t>buspirone</a:t>
            </a:r>
            <a:r>
              <a:rPr lang="en-US" dirty="0"/>
              <a:t>.</a:t>
            </a:r>
          </a:p>
          <a:p>
            <a:pPr lvl="2"/>
            <a:endParaRPr lang="en-US" b="1" u="sng" dirty="0"/>
          </a:p>
          <a:p>
            <a:pPr lvl="2"/>
            <a:r>
              <a:rPr lang="en-US" b="1" u="sng" dirty="0"/>
              <a:t>Parkinson’ disease</a:t>
            </a:r>
            <a:r>
              <a:rPr lang="en-US" dirty="0"/>
              <a:t> (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depression, psychotic symptoms</a:t>
            </a:r>
            <a:r>
              <a:rPr lang="en-US" dirty="0"/>
              <a:t>- visual hallucinations, sleep disturbances, usually paranoid delusions,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dopamine dysregulation syndrome</a:t>
            </a:r>
            <a:r>
              <a:rPr lang="en-US" dirty="0"/>
              <a:t> – drug hoarding and drug seeking behavior, impaired social functioning aggression, hypomania and frank psychosis. Rx </a:t>
            </a:r>
            <a:r>
              <a:rPr lang="en-US" dirty="0" err="1"/>
              <a:t>clozapine</a:t>
            </a:r>
            <a:endParaRPr lang="en-US" dirty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u="sng" dirty="0" err="1"/>
              <a:t>Haematological</a:t>
            </a:r>
            <a:r>
              <a:rPr lang="en-US" b="1" u="sng" dirty="0"/>
              <a:t> disorders</a:t>
            </a:r>
            <a:br>
              <a:rPr lang="en-US" b="1" u="sng" dirty="0"/>
            </a:b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>
                <a:solidFill>
                  <a:srgbClr val="C00000"/>
                </a:solidFill>
              </a:rPr>
              <a:t>	</a:t>
            </a:r>
            <a:r>
              <a:rPr lang="en-US" dirty="0" err="1">
                <a:solidFill>
                  <a:srgbClr val="C00000"/>
                </a:solidFill>
              </a:rPr>
              <a:t>Anaemia</a:t>
            </a:r>
            <a:r>
              <a:rPr lang="en-US" dirty="0">
                <a:solidFill>
                  <a:srgbClr val="C00000"/>
                </a:solidFill>
              </a:rPr>
              <a:t> due to vitamin deficiency- </a:t>
            </a:r>
            <a:r>
              <a:rPr lang="en-US" dirty="0"/>
              <a:t>folic acid and </a:t>
            </a:r>
            <a:r>
              <a:rPr lang="en-US" dirty="0" err="1"/>
              <a:t>cobalamin</a:t>
            </a:r>
            <a:r>
              <a:rPr lang="en-US" dirty="0"/>
              <a:t> (</a:t>
            </a:r>
            <a:r>
              <a:rPr lang="en-US" dirty="0" err="1"/>
              <a:t>Vit</a:t>
            </a:r>
            <a:r>
              <a:rPr lang="en-US" dirty="0"/>
              <a:t> B12) are necessary for production of DNA</a:t>
            </a:r>
          </a:p>
          <a:p>
            <a:r>
              <a:rPr lang="en-US" dirty="0"/>
              <a:t>Main cause of folic acid def is </a:t>
            </a:r>
            <a:r>
              <a:rPr lang="en-US" u="sng" dirty="0"/>
              <a:t>dietary</a:t>
            </a:r>
            <a:r>
              <a:rPr lang="en-US" dirty="0"/>
              <a:t> insufficiency, usually in severe alcoholics and of </a:t>
            </a:r>
            <a:r>
              <a:rPr lang="en-US" dirty="0" err="1"/>
              <a:t>cobalamin</a:t>
            </a:r>
            <a:r>
              <a:rPr lang="en-US" dirty="0"/>
              <a:t> def is </a:t>
            </a:r>
            <a:r>
              <a:rPr lang="en-US" u="sng" dirty="0" err="1"/>
              <a:t>malabsorption</a:t>
            </a:r>
            <a:endParaRPr lang="en-US" u="sng" dirty="0"/>
          </a:p>
          <a:p>
            <a:r>
              <a:rPr lang="en-US" dirty="0" err="1"/>
              <a:t>folate</a:t>
            </a:r>
            <a:r>
              <a:rPr lang="en-US" dirty="0"/>
              <a:t> or vitamin B12 def: fatigue and pallor</a:t>
            </a:r>
          </a:p>
          <a:p>
            <a:r>
              <a:rPr lang="en-US" dirty="0" err="1"/>
              <a:t>Cobalamin</a:t>
            </a:r>
            <a:r>
              <a:rPr lang="en-US" dirty="0"/>
              <a:t> def; loss of </a:t>
            </a:r>
            <a:r>
              <a:rPr lang="en-US" dirty="0" err="1"/>
              <a:t>propioception</a:t>
            </a:r>
            <a:r>
              <a:rPr lang="en-US" dirty="0"/>
              <a:t> in lower extremities, loss of vibratory perception, </a:t>
            </a:r>
            <a:r>
              <a:rPr lang="en-US" dirty="0" err="1"/>
              <a:t>anosmial</a:t>
            </a:r>
            <a:r>
              <a:rPr lang="en-US" dirty="0"/>
              <a:t>, forgetfulness, dementia &amp; depression.</a:t>
            </a:r>
          </a:p>
          <a:p>
            <a:pPr>
              <a:buNone/>
            </a:pPr>
            <a:r>
              <a:rPr lang="en-US" dirty="0">
                <a:solidFill>
                  <a:srgbClr val="C00000"/>
                </a:solidFill>
              </a:rPr>
              <a:t>	 Iron def </a:t>
            </a:r>
            <a:r>
              <a:rPr lang="en-US" dirty="0" err="1">
                <a:solidFill>
                  <a:srgbClr val="C00000"/>
                </a:solidFill>
              </a:rPr>
              <a:t>anaemia</a:t>
            </a:r>
            <a:r>
              <a:rPr lang="en-US" dirty="0">
                <a:solidFill>
                  <a:srgbClr val="C00000"/>
                </a:solidFill>
              </a:rPr>
              <a:t>- </a:t>
            </a:r>
            <a:r>
              <a:rPr lang="en-US" dirty="0"/>
              <a:t>MDD</a:t>
            </a:r>
          </a:p>
          <a:p>
            <a:endParaRPr lang="en-US" dirty="0"/>
          </a:p>
          <a:p>
            <a:endParaRPr lang="en-US" dirty="0"/>
          </a:p>
          <a:p>
            <a:endParaRPr lang="en-US" u="sng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>
                <a:solidFill>
                  <a:srgbClr val="FF0000"/>
                </a:solidFill>
              </a:rPr>
              <a:t>Haemophilia</a:t>
            </a:r>
            <a:r>
              <a:rPr lang="en-US" dirty="0">
                <a:solidFill>
                  <a:srgbClr val="FF0000"/>
                </a:solidFill>
              </a:rPr>
              <a:t>- </a:t>
            </a:r>
            <a:r>
              <a:rPr lang="en-US" dirty="0" err="1"/>
              <a:t>incr</a:t>
            </a:r>
            <a:r>
              <a:rPr lang="en-US" dirty="0"/>
              <a:t> depression, anxiety and </a:t>
            </a:r>
            <a:r>
              <a:rPr lang="en-US" dirty="0" err="1"/>
              <a:t>suicidality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78362"/>
          </a:xfrm>
        </p:spPr>
        <p:txBody>
          <a:bodyPr/>
          <a:lstStyle/>
          <a:p>
            <a:r>
              <a:rPr lang="en-GB" dirty="0"/>
              <a:t>PSYCHIATRIC ASPECTS OF INFECTIONS</a:t>
            </a:r>
          </a:p>
        </p:txBody>
      </p:sp>
    </p:spTree>
    <p:extLst>
      <p:ext uri="{BB962C8B-B14F-4D97-AF65-F5344CB8AC3E}">
        <p14:creationId xmlns:p14="http://schemas.microsoft.com/office/powerpoint/2010/main" val="17313993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172200"/>
          </a:xfrm>
        </p:spPr>
        <p:txBody>
          <a:bodyPr/>
          <a:lstStyle/>
          <a:p>
            <a:r>
              <a:rPr lang="en-GB" dirty="0"/>
              <a:t>HIV- </a:t>
            </a:r>
          </a:p>
          <a:p>
            <a:pPr lvl="1"/>
            <a:r>
              <a:rPr lang="en-GB" dirty="0">
                <a:solidFill>
                  <a:schemeClr val="accent6"/>
                </a:solidFill>
              </a:rPr>
              <a:t>HIV associated acute stress reaction</a:t>
            </a:r>
            <a:r>
              <a:rPr lang="en-GB" dirty="0"/>
              <a:t>- transitory syndrome appears in some individuals after they are notified of their </a:t>
            </a:r>
            <a:r>
              <a:rPr lang="en-GB" dirty="0" err="1"/>
              <a:t>seropositivity</a:t>
            </a:r>
            <a:r>
              <a:rPr lang="en-GB" dirty="0"/>
              <a:t>. </a:t>
            </a:r>
          </a:p>
          <a:p>
            <a:pPr lvl="1"/>
            <a:r>
              <a:rPr lang="en-GB" dirty="0"/>
              <a:t>Variable symptoms- intrusive thoughts or brooding, vegetative symptoms of panic attacks. Others social isolation, verbal expressions of rage or feelings of desperation or altered behaviour.</a:t>
            </a:r>
          </a:p>
          <a:p>
            <a:pPr lvl="1"/>
            <a:r>
              <a:rPr lang="en-GB" dirty="0">
                <a:solidFill>
                  <a:schemeClr val="accent6"/>
                </a:solidFill>
              </a:rPr>
              <a:t>Depression</a:t>
            </a:r>
          </a:p>
          <a:p>
            <a:pPr lvl="1"/>
            <a:r>
              <a:rPr lang="en-GB" dirty="0">
                <a:solidFill>
                  <a:schemeClr val="accent6"/>
                </a:solidFill>
              </a:rPr>
              <a:t>Psychosis</a:t>
            </a:r>
          </a:p>
          <a:p>
            <a:pPr lvl="1"/>
            <a:r>
              <a:rPr lang="en-GB" dirty="0">
                <a:solidFill>
                  <a:schemeClr val="accent6"/>
                </a:solidFill>
              </a:rPr>
              <a:t>Mania</a:t>
            </a:r>
          </a:p>
          <a:p>
            <a:pPr lvl="1"/>
            <a:r>
              <a:rPr lang="en-GB" dirty="0">
                <a:solidFill>
                  <a:schemeClr val="accent6"/>
                </a:solidFill>
              </a:rPr>
              <a:t>Delirium </a:t>
            </a:r>
          </a:p>
        </p:txBody>
      </p:sp>
    </p:spTree>
    <p:extLst>
      <p:ext uri="{BB962C8B-B14F-4D97-AF65-F5344CB8AC3E}">
        <p14:creationId xmlns:p14="http://schemas.microsoft.com/office/powerpoint/2010/main" val="20558088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 fontScale="92500"/>
          </a:bodyPr>
          <a:lstStyle/>
          <a:p>
            <a:r>
              <a:rPr lang="en-GB" dirty="0">
                <a:solidFill>
                  <a:schemeClr val="accent6"/>
                </a:solidFill>
              </a:rPr>
              <a:t>Syphilis</a:t>
            </a:r>
            <a:r>
              <a:rPr lang="en-GB" dirty="0"/>
              <a:t>- </a:t>
            </a:r>
            <a:r>
              <a:rPr lang="en-GB" dirty="0" err="1"/>
              <a:t>Neurosyphilis</a:t>
            </a:r>
            <a:r>
              <a:rPr lang="en-GB" dirty="0"/>
              <a:t>. Can take several clinical forms: asymptomatic </a:t>
            </a:r>
            <a:r>
              <a:rPr lang="en-GB" dirty="0" err="1"/>
              <a:t>neurosyphilis</a:t>
            </a:r>
            <a:r>
              <a:rPr lang="en-GB" dirty="0"/>
              <a:t>, </a:t>
            </a:r>
            <a:r>
              <a:rPr lang="en-GB" dirty="0" err="1"/>
              <a:t>meningovascular</a:t>
            </a:r>
            <a:r>
              <a:rPr lang="en-GB" dirty="0"/>
              <a:t> syphilis, general paresis, </a:t>
            </a:r>
            <a:r>
              <a:rPr lang="en-GB" dirty="0" err="1"/>
              <a:t>tabes</a:t>
            </a:r>
            <a:r>
              <a:rPr lang="en-GB" dirty="0"/>
              <a:t> dorsalis</a:t>
            </a:r>
          </a:p>
          <a:p>
            <a:r>
              <a:rPr lang="en-GB" dirty="0">
                <a:solidFill>
                  <a:schemeClr val="accent6"/>
                </a:solidFill>
              </a:rPr>
              <a:t>Tuberculosis</a:t>
            </a:r>
          </a:p>
          <a:p>
            <a:r>
              <a:rPr lang="en-GB" dirty="0">
                <a:solidFill>
                  <a:schemeClr val="accent6"/>
                </a:solidFill>
              </a:rPr>
              <a:t>Lyme disease- </a:t>
            </a:r>
            <a:r>
              <a:rPr lang="en-GB" dirty="0"/>
              <a:t>disturbances in memory, orientation and calculation. Later depression, violence.</a:t>
            </a:r>
          </a:p>
          <a:p>
            <a:r>
              <a:rPr lang="en-GB" dirty="0">
                <a:solidFill>
                  <a:schemeClr val="accent6"/>
                </a:solidFill>
              </a:rPr>
              <a:t>Encephalitis – </a:t>
            </a:r>
            <a:r>
              <a:rPr lang="en-GB" dirty="0" err="1"/>
              <a:t>Confusional</a:t>
            </a:r>
            <a:r>
              <a:rPr lang="en-GB" dirty="0"/>
              <a:t> syndrome, anxiety, depression, personality change and dementia.</a:t>
            </a:r>
          </a:p>
          <a:p>
            <a:r>
              <a:rPr lang="en-GB" dirty="0">
                <a:solidFill>
                  <a:schemeClr val="accent6"/>
                </a:solidFill>
              </a:rPr>
              <a:t>Infectious mononucleosis – </a:t>
            </a:r>
            <a:r>
              <a:rPr lang="en-GB" dirty="0"/>
              <a:t>depression, delirium</a:t>
            </a:r>
          </a:p>
          <a:p>
            <a:r>
              <a:rPr lang="en-GB" dirty="0">
                <a:solidFill>
                  <a:schemeClr val="accent6"/>
                </a:solidFill>
              </a:rPr>
              <a:t>Brucellosis – </a:t>
            </a:r>
            <a:r>
              <a:rPr lang="en-GB" dirty="0"/>
              <a:t>depressive or anxiety disorders</a:t>
            </a:r>
          </a:p>
        </p:txBody>
      </p:sp>
    </p:spTree>
    <p:extLst>
      <p:ext uri="{BB962C8B-B14F-4D97-AF65-F5344CB8AC3E}">
        <p14:creationId xmlns:p14="http://schemas.microsoft.com/office/powerpoint/2010/main" val="27142230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1"/>
            <a:ext cx="8229600" cy="1524000"/>
          </a:xfrm>
        </p:spPr>
        <p:txBody>
          <a:bodyPr/>
          <a:lstStyle/>
          <a:p>
            <a:pPr algn="ctr"/>
            <a:r>
              <a:rPr lang="en-US" sz="6000" dirty="0">
                <a:solidFill>
                  <a:srgbClr val="C00000"/>
                </a:solidFill>
                <a:latin typeface="Arial Rounded MT Bold" pitchFamily="34" charset="0"/>
              </a:rPr>
              <a:t>CONCLUSION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	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sz="4400" dirty="0"/>
              <a:t>Increasing recognition that patients with psychiatric signs and symptoms freq have	 associated medical disorders.</a:t>
            </a:r>
          </a:p>
          <a:p>
            <a:pPr>
              <a:buNone/>
            </a:pPr>
            <a:r>
              <a:rPr lang="en-US" sz="4400" dirty="0"/>
              <a:t>	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>
              <a:buNone/>
            </a:pPr>
            <a:r>
              <a:rPr lang="en-US" dirty="0"/>
              <a:t>Interactions may involve:-</a:t>
            </a:r>
          </a:p>
          <a:p>
            <a:r>
              <a:rPr lang="en-US" dirty="0"/>
              <a:t>Neuropsychiatric manifestations of medical illness</a:t>
            </a:r>
          </a:p>
          <a:p>
            <a:r>
              <a:rPr lang="en-US" dirty="0"/>
              <a:t>Medical effects of psychiatric treatments</a:t>
            </a:r>
          </a:p>
          <a:p>
            <a:r>
              <a:rPr lang="en-US" dirty="0"/>
              <a:t>Psychiatric effects of medical treatment</a:t>
            </a:r>
          </a:p>
          <a:p>
            <a:r>
              <a:rPr lang="en-US" dirty="0"/>
              <a:t>Increased medical illness related to factors inherent in the psychiatric </a:t>
            </a:r>
            <a:r>
              <a:rPr lang="en-US" dirty="0" err="1"/>
              <a:t>condn</a:t>
            </a:r>
            <a:endParaRPr lang="en-US" dirty="0"/>
          </a:p>
          <a:p>
            <a:r>
              <a:rPr lang="en-US" dirty="0"/>
              <a:t>Maladaptive personality styles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Autofit/>
          </a:bodyPr>
          <a:lstStyle/>
          <a:p>
            <a:pPr marL="342900" lvl="2" indent="-342900">
              <a:buNone/>
            </a:pPr>
            <a:r>
              <a:rPr lang="en-US" sz="3200" b="1" dirty="0"/>
              <a:t>	</a:t>
            </a:r>
            <a:r>
              <a:rPr lang="en-US" sz="3200" b="1" dirty="0" err="1"/>
              <a:t>Tourette</a:t>
            </a:r>
            <a:r>
              <a:rPr lang="en-US" sz="3200" b="1" dirty="0"/>
              <a:t> syndrome –</a:t>
            </a:r>
          </a:p>
          <a:p>
            <a:pPr marL="342900" lvl="2" indent="-342900">
              <a:buNone/>
            </a:pPr>
            <a:r>
              <a:rPr lang="en-US" sz="3200" dirty="0"/>
              <a:t>	characterized by: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motor tics</a:t>
            </a:r>
            <a:r>
              <a:rPr lang="en-US" sz="3200" dirty="0"/>
              <a:t>- eye blinking, touching, licking,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phonictics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en-US" sz="3200" dirty="0"/>
              <a:t>sniffing, throat clearing, </a:t>
            </a:r>
            <a:r>
              <a:rPr lang="en-US" sz="3200" dirty="0" err="1">
                <a:solidFill>
                  <a:schemeClr val="accent2"/>
                </a:solidFill>
              </a:rPr>
              <a:t>coprolalia</a:t>
            </a:r>
            <a:r>
              <a:rPr lang="en-US" sz="3200" dirty="0">
                <a:solidFill>
                  <a:schemeClr val="accent2"/>
                </a:solidFill>
              </a:rPr>
              <a:t>, echolalia and </a:t>
            </a:r>
            <a:r>
              <a:rPr lang="en-US" sz="3200" dirty="0" err="1">
                <a:solidFill>
                  <a:schemeClr val="accent2"/>
                </a:solidFill>
              </a:rPr>
              <a:t>echopraxia</a:t>
            </a:r>
            <a:r>
              <a:rPr lang="en-US" sz="3200" dirty="0"/>
              <a:t> psychiatric manifest:</a:t>
            </a:r>
            <a:r>
              <a:rPr lang="en-US" sz="3200" dirty="0">
                <a:solidFill>
                  <a:schemeClr val="accent2"/>
                </a:solidFill>
              </a:rPr>
              <a:t> depression, personality disorder, ADHD, OCD </a:t>
            </a:r>
            <a:r>
              <a:rPr lang="en-US" sz="3200" dirty="0"/>
              <a:t>Rx haloperidol, </a:t>
            </a:r>
            <a:r>
              <a:rPr lang="en-US" sz="3200" dirty="0" err="1"/>
              <a:t>pimozide</a:t>
            </a:r>
            <a:r>
              <a:rPr lang="en-US" sz="3200" dirty="0"/>
              <a:t> and </a:t>
            </a:r>
            <a:r>
              <a:rPr lang="en-US" sz="3200" dirty="0" err="1"/>
              <a:t>sulpiride</a:t>
            </a:r>
            <a:r>
              <a:rPr lang="en-US" sz="3200" dirty="0"/>
              <a:t>, </a:t>
            </a:r>
            <a:r>
              <a:rPr lang="en-US" sz="3200" dirty="0" err="1"/>
              <a:t>risperidone</a:t>
            </a:r>
            <a:r>
              <a:rPr lang="en-US" sz="3200" dirty="0"/>
              <a:t>, </a:t>
            </a:r>
            <a:r>
              <a:rPr lang="en-US" sz="3200" dirty="0" err="1"/>
              <a:t>ziprasidone</a:t>
            </a:r>
            <a:r>
              <a:rPr lang="en-US" sz="3200" dirty="0"/>
              <a:t>, </a:t>
            </a:r>
            <a:r>
              <a:rPr lang="en-US" sz="3200" dirty="0" err="1"/>
              <a:t>olanzapine</a:t>
            </a:r>
            <a:r>
              <a:rPr lang="en-US" sz="3200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marL="342900" lvl="2" indent="-342900"/>
            <a:r>
              <a:rPr lang="en-US" sz="3200" b="1" u="sng" dirty="0"/>
              <a:t>Multiple sclerosis-  </a:t>
            </a:r>
          </a:p>
          <a:p>
            <a:pPr marL="342900" lvl="2" indent="-342900">
              <a:buNone/>
            </a:pPr>
            <a:r>
              <a:rPr lang="en-US" sz="3200" dirty="0"/>
              <a:t>	&gt; F (20-40yrs) multiple </a:t>
            </a:r>
            <a:r>
              <a:rPr lang="en-US" sz="3200" dirty="0" err="1"/>
              <a:t>demyelinating</a:t>
            </a:r>
            <a:r>
              <a:rPr lang="en-US" sz="3200" dirty="0"/>
              <a:t> lesions – optic nerve, cerebellum, brain stem and spinal cord </a:t>
            </a:r>
            <a:r>
              <a:rPr lang="en-US" sz="3200" dirty="0">
                <a:solidFill>
                  <a:schemeClr val="accent2"/>
                </a:solidFill>
              </a:rPr>
              <a:t>( depression, euphoria, emotional labiality, psychosis- </a:t>
            </a:r>
            <a:r>
              <a:rPr lang="en-US" sz="3200" dirty="0"/>
              <a:t>persecutory delusions</a:t>
            </a:r>
            <a:r>
              <a:rPr lang="en-US" sz="3200" dirty="0">
                <a:solidFill>
                  <a:schemeClr val="accent2"/>
                </a:solidFill>
              </a:rPr>
              <a:t>, cognitive impairment</a:t>
            </a:r>
            <a:r>
              <a:rPr lang="en-US" sz="3200" dirty="0"/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u="sng" dirty="0"/>
              <a:t>Space Occupying Lesions(SOL)</a:t>
            </a:r>
            <a:r>
              <a:rPr lang="en-US" dirty="0"/>
              <a:t> i.e.</a:t>
            </a:r>
          </a:p>
          <a:p>
            <a:pPr>
              <a:buNone/>
            </a:pPr>
            <a:r>
              <a:rPr lang="en-US" dirty="0"/>
              <a:t>	 </a:t>
            </a:r>
            <a:r>
              <a:rPr lang="en-US" dirty="0">
                <a:solidFill>
                  <a:schemeClr val="accent2"/>
                </a:solidFill>
              </a:rPr>
              <a:t>brain tumors</a:t>
            </a:r>
            <a:r>
              <a:rPr lang="en-US" dirty="0"/>
              <a:t>- confusional states, behavioral and mood disturbances (irritability, euphoria, depression.</a:t>
            </a:r>
          </a:p>
          <a:p>
            <a:pPr>
              <a:buNone/>
            </a:pPr>
            <a:r>
              <a:rPr lang="en-US" dirty="0"/>
              <a:t>	 </a:t>
            </a:r>
            <a:r>
              <a:rPr lang="en-US" dirty="0">
                <a:solidFill>
                  <a:schemeClr val="accent2"/>
                </a:solidFill>
              </a:rPr>
              <a:t>neurofibromatosis- </a:t>
            </a:r>
            <a:r>
              <a:rPr lang="en-US" dirty="0"/>
              <a:t>esp. 1 may be related to learning disorder</a:t>
            </a:r>
          </a:p>
          <a:p>
            <a:pPr>
              <a:buNone/>
            </a:pPr>
            <a:r>
              <a:rPr lang="en-US" dirty="0">
                <a:solidFill>
                  <a:schemeClr val="accent2"/>
                </a:solidFill>
              </a:rPr>
              <a:t>	 tuberous sclerosis- </a:t>
            </a:r>
            <a:r>
              <a:rPr lang="en-US" dirty="0"/>
              <a:t>may present with epilepsy, learning disability, autism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 lnSpcReduction="10000"/>
          </a:bodyPr>
          <a:lstStyle/>
          <a:p>
            <a:r>
              <a:rPr lang="en-US" u="sng" dirty="0"/>
              <a:t>Epilepsy – </a:t>
            </a:r>
          </a:p>
          <a:p>
            <a:pPr>
              <a:buNone/>
            </a:pPr>
            <a:r>
              <a:rPr lang="en-US" dirty="0">
                <a:solidFill>
                  <a:schemeClr val="accent2"/>
                </a:solidFill>
              </a:rPr>
              <a:t>	psychoses – </a:t>
            </a:r>
            <a:r>
              <a:rPr lang="en-US" dirty="0"/>
              <a:t>inter ictal psychosis, post ictal psychosis.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accent2"/>
                </a:solidFill>
              </a:rPr>
              <a:t>sexual function- </a:t>
            </a:r>
            <a:r>
              <a:rPr lang="en-US" dirty="0"/>
              <a:t>decr interest, impaired performance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accent2"/>
                </a:solidFill>
              </a:rPr>
              <a:t>epilepsy and crime – </a:t>
            </a:r>
            <a:r>
              <a:rPr lang="en-US" dirty="0"/>
              <a:t>incr association of crime </a:t>
            </a:r>
            <a:r>
              <a:rPr lang="en-US" dirty="0" err="1"/>
              <a:t>esp</a:t>
            </a:r>
            <a:r>
              <a:rPr lang="en-US" dirty="0"/>
              <a:t> in male epileptics ? Low intelligence and low socio economic status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C00000"/>
                </a:solidFill>
              </a:rPr>
              <a:t>Neurotic illness -  </a:t>
            </a:r>
            <a:r>
              <a:rPr lang="en-US" dirty="0"/>
              <a:t>a phobic anxiety in public places</a:t>
            </a:r>
          </a:p>
          <a:p>
            <a:pPr>
              <a:buNone/>
            </a:pPr>
            <a:r>
              <a:rPr lang="en-US" dirty="0">
                <a:solidFill>
                  <a:srgbClr val="C00000"/>
                </a:solidFill>
              </a:rPr>
              <a:t>    Epilepsy and suicide –  </a:t>
            </a:r>
            <a:r>
              <a:rPr lang="en-US" dirty="0"/>
              <a:t>suicide temporal lobe epilepsy.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/>
              <a:t>Treatment </a:t>
            </a:r>
          </a:p>
          <a:p>
            <a:pPr>
              <a:buNone/>
            </a:pPr>
            <a:r>
              <a:rPr lang="en-US" dirty="0"/>
              <a:t>    Anticonvulsant drugs. </a:t>
            </a:r>
            <a:r>
              <a:rPr lang="en-US" dirty="0" err="1"/>
              <a:t>Phenytoin</a:t>
            </a:r>
            <a:r>
              <a:rPr lang="en-US" dirty="0"/>
              <a:t>, </a:t>
            </a:r>
            <a:r>
              <a:rPr lang="en-US" dirty="0" err="1"/>
              <a:t>topiramate</a:t>
            </a:r>
            <a:r>
              <a:rPr lang="en-US" dirty="0"/>
              <a:t> and </a:t>
            </a:r>
            <a:r>
              <a:rPr lang="en-US" dirty="0" err="1"/>
              <a:t>levetiracetam</a:t>
            </a:r>
            <a:r>
              <a:rPr lang="en-US" dirty="0"/>
              <a:t>. The  benzodiazepines, </a:t>
            </a:r>
            <a:r>
              <a:rPr lang="en-US" dirty="0" err="1"/>
              <a:t>clobazam</a:t>
            </a:r>
            <a:r>
              <a:rPr lang="en-US" dirty="0"/>
              <a:t> and </a:t>
            </a:r>
            <a:r>
              <a:rPr lang="en-US" dirty="0" err="1"/>
              <a:t>clonazepam</a:t>
            </a:r>
            <a:r>
              <a:rPr lang="en-US" dirty="0"/>
              <a:t> used as adjunctive therapy.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67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/>
              <a:t>	</a:t>
            </a:r>
          </a:p>
          <a:p>
            <a:pPr algn="ctr">
              <a:buNone/>
            </a:pPr>
            <a:r>
              <a:rPr lang="en-US" sz="4800" dirty="0">
                <a:latin typeface="Arial Rounded MT Bold" pitchFamily="34" charset="0"/>
              </a:rPr>
              <a:t>Medical conditions associated with psychiatric disorder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/>
              <a:t>High levels of association of many of chronic conditions with psychiatric disorders.</a:t>
            </a:r>
          </a:p>
          <a:p>
            <a:r>
              <a:rPr lang="en-US" dirty="0" err="1"/>
              <a:t>E.g</a:t>
            </a:r>
            <a:r>
              <a:rPr lang="en-US" dirty="0"/>
              <a:t> depression is assoc with chronic medical illness</a:t>
            </a:r>
          </a:p>
          <a:p>
            <a:r>
              <a:rPr lang="en-US" dirty="0"/>
              <a:t>Imp to ;understand the </a:t>
            </a:r>
            <a:r>
              <a:rPr lang="en-US" dirty="0" err="1"/>
              <a:t>pathophysiology</a:t>
            </a:r>
            <a:r>
              <a:rPr lang="en-US" dirty="0"/>
              <a:t> and clinical characteristics of medical &amp; surgical </a:t>
            </a:r>
            <a:r>
              <a:rPr lang="en-US" dirty="0" err="1"/>
              <a:t>condtns</a:t>
            </a:r>
            <a:r>
              <a:rPr lang="en-US" dirty="0"/>
              <a:t> that frequently coexist with psychiatric disorders</a:t>
            </a:r>
          </a:p>
          <a:p>
            <a:pPr lvl="1">
              <a:buNone/>
            </a:pPr>
            <a:r>
              <a:rPr lang="en-US" dirty="0"/>
              <a:t> also to know the behavioral and psychiatric side effects of medications and substances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2743</TotalTime>
  <Words>532</Words>
  <Application>Microsoft Office PowerPoint</Application>
  <PresentationFormat>On-screen Show (4:3)</PresentationFormat>
  <Paragraphs>128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Medical &amp; Surgical conditions &amp; treatments associated with psychiatric disorders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Introduction </vt:lpstr>
      <vt:lpstr>Cardiovascular disorders</vt:lpstr>
      <vt:lpstr>Respiratory disorders </vt:lpstr>
      <vt:lpstr>GIT disorders</vt:lpstr>
      <vt:lpstr>PowerPoint Presentation</vt:lpstr>
      <vt:lpstr> Endocrine disorders </vt:lpstr>
      <vt:lpstr>PowerPoint Presentation</vt:lpstr>
      <vt:lpstr>PowerPoint Presentation</vt:lpstr>
      <vt:lpstr>Autoimmune disorders</vt:lpstr>
      <vt:lpstr>Renal disorders</vt:lpstr>
      <vt:lpstr>PowerPoint Presentation</vt:lpstr>
      <vt:lpstr>Haematological disorders </vt:lpstr>
      <vt:lpstr>PowerPoint Presentation</vt:lpstr>
      <vt:lpstr>PSYCHIATRIC ASPECTS OF INFECTIONS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and Surgical conditions and treatments associated with psychiatric disorders</dc:title>
  <dc:creator>Pauline</dc:creator>
  <cp:lastModifiedBy>Raysam Baraka</cp:lastModifiedBy>
  <cp:revision>17</cp:revision>
  <dcterms:created xsi:type="dcterms:W3CDTF">2018-03-15T12:08:30Z</dcterms:created>
  <dcterms:modified xsi:type="dcterms:W3CDTF">2019-02-27T06:13:34Z</dcterms:modified>
</cp:coreProperties>
</file>