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4" r:id="rId2"/>
    <p:sldId id="257" r:id="rId3"/>
    <p:sldId id="274" r:id="rId4"/>
    <p:sldId id="282" r:id="rId5"/>
    <p:sldId id="286" r:id="rId6"/>
    <p:sldId id="305" r:id="rId7"/>
    <p:sldId id="260" r:id="rId8"/>
    <p:sldId id="297" r:id="rId9"/>
    <p:sldId id="262" r:id="rId10"/>
    <p:sldId id="293" r:id="rId11"/>
    <p:sldId id="294" r:id="rId12"/>
    <p:sldId id="307" r:id="rId13"/>
    <p:sldId id="285" r:id="rId14"/>
    <p:sldId id="287" r:id="rId15"/>
    <p:sldId id="296" r:id="rId16"/>
    <p:sldId id="271" r:id="rId17"/>
    <p:sldId id="270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585634-9FBC-45CA-A5A8-36B4BD156F15}" type="doc">
      <dgm:prSet loTypeId="urn:microsoft.com/office/officeart/2005/8/layout/cycle7" loCatId="cycle" qsTypeId="urn:microsoft.com/office/officeart/2005/8/quickstyle/3d2#1" qsCatId="3D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F347D1D0-114C-49F2-88F0-55DC547B7D41}">
      <dgm:prSet phldrT="[Text]" custT="1"/>
      <dgm:spPr/>
      <dgm:t>
        <a:bodyPr/>
        <a:lstStyle/>
        <a:p>
          <a:r>
            <a:rPr lang="en-GB" sz="2400" dirty="0">
              <a:latin typeface="Arial Narrow" pitchFamily="34" charset="0"/>
            </a:rPr>
            <a:t>Rehabilitation</a:t>
          </a:r>
        </a:p>
      </dgm:t>
    </dgm:pt>
    <dgm:pt modelId="{572648B0-2A0B-487A-A817-72A2112323D4}" type="parTrans" cxnId="{1D64402E-CD70-4EBC-84F7-6E05BCB5FF37}">
      <dgm:prSet/>
      <dgm:spPr/>
      <dgm:t>
        <a:bodyPr/>
        <a:lstStyle/>
        <a:p>
          <a:endParaRPr lang="en-GB"/>
        </a:p>
      </dgm:t>
    </dgm:pt>
    <dgm:pt modelId="{BE2FE84E-F471-4D7C-B92B-2B1C36260FC9}" type="sibTrans" cxnId="{1D64402E-CD70-4EBC-84F7-6E05BCB5FF37}">
      <dgm:prSet/>
      <dgm:spPr/>
      <dgm:t>
        <a:bodyPr/>
        <a:lstStyle/>
        <a:p>
          <a:endParaRPr lang="en-GB"/>
        </a:p>
      </dgm:t>
    </dgm:pt>
    <dgm:pt modelId="{B48B75FE-0471-47CC-96B3-2B2AFBC82178}">
      <dgm:prSet phldrT="[Text]" custT="1"/>
      <dgm:spPr/>
      <dgm:t>
        <a:bodyPr/>
        <a:lstStyle/>
        <a:p>
          <a:r>
            <a:rPr lang="en-GB" sz="2400" dirty="0">
              <a:latin typeface="Arial Narrow" pitchFamily="34" charset="0"/>
            </a:rPr>
            <a:t>Community Based</a:t>
          </a:r>
        </a:p>
      </dgm:t>
    </dgm:pt>
    <dgm:pt modelId="{50419673-3B29-42B9-A025-2416FFD8CAD5}" type="parTrans" cxnId="{D20BCFA9-88F9-4616-B76B-AD57DF5087A3}">
      <dgm:prSet/>
      <dgm:spPr/>
      <dgm:t>
        <a:bodyPr/>
        <a:lstStyle/>
        <a:p>
          <a:endParaRPr lang="en-GB"/>
        </a:p>
      </dgm:t>
    </dgm:pt>
    <dgm:pt modelId="{9986812F-D665-410E-A95C-DCBA17CEA660}" type="sibTrans" cxnId="{D20BCFA9-88F9-4616-B76B-AD57DF5087A3}">
      <dgm:prSet/>
      <dgm:spPr/>
      <dgm:t>
        <a:bodyPr/>
        <a:lstStyle/>
        <a:p>
          <a:endParaRPr lang="en-GB"/>
        </a:p>
      </dgm:t>
    </dgm:pt>
    <dgm:pt modelId="{BE101D94-7F8E-4316-BDF5-02B8DF60F6FB}">
      <dgm:prSet phldrT="[Text]" custT="1"/>
      <dgm:spPr/>
      <dgm:t>
        <a:bodyPr/>
        <a:lstStyle/>
        <a:p>
          <a:r>
            <a:rPr lang="en-GB" sz="2400" dirty="0">
              <a:latin typeface="Arial Narrow" pitchFamily="34" charset="0"/>
            </a:rPr>
            <a:t>Hospital Based </a:t>
          </a:r>
        </a:p>
      </dgm:t>
    </dgm:pt>
    <dgm:pt modelId="{35250A82-1B8E-4DF2-A042-3D22FC738786}" type="parTrans" cxnId="{D4DD0489-AC9C-4DB6-9966-72B6E7B9FF23}">
      <dgm:prSet/>
      <dgm:spPr/>
      <dgm:t>
        <a:bodyPr/>
        <a:lstStyle/>
        <a:p>
          <a:endParaRPr lang="en-GB"/>
        </a:p>
      </dgm:t>
    </dgm:pt>
    <dgm:pt modelId="{56CA24B3-6B2C-453D-AD7F-6C575A5A52DB}" type="sibTrans" cxnId="{D4DD0489-AC9C-4DB6-9966-72B6E7B9FF23}">
      <dgm:prSet/>
      <dgm:spPr/>
      <dgm:t>
        <a:bodyPr/>
        <a:lstStyle/>
        <a:p>
          <a:endParaRPr lang="en-GB"/>
        </a:p>
      </dgm:t>
    </dgm:pt>
    <dgm:pt modelId="{7EA8D3C8-2413-4A92-AF31-1EB2F4AC3D38}" type="pres">
      <dgm:prSet presAssocID="{F1585634-9FBC-45CA-A5A8-36B4BD156F15}" presName="Name0" presStyleCnt="0">
        <dgm:presLayoutVars>
          <dgm:dir/>
          <dgm:resizeHandles val="exact"/>
        </dgm:presLayoutVars>
      </dgm:prSet>
      <dgm:spPr/>
    </dgm:pt>
    <dgm:pt modelId="{D6A7243D-0765-4402-B34F-D6AABC7EB50E}" type="pres">
      <dgm:prSet presAssocID="{F347D1D0-114C-49F2-88F0-55DC547B7D41}" presName="node" presStyleLbl="node1" presStyleIdx="0" presStyleCnt="3">
        <dgm:presLayoutVars>
          <dgm:bulletEnabled val="1"/>
        </dgm:presLayoutVars>
      </dgm:prSet>
      <dgm:spPr/>
    </dgm:pt>
    <dgm:pt modelId="{DAFC189F-9119-48B7-A781-7B2093EA28EB}" type="pres">
      <dgm:prSet presAssocID="{BE2FE84E-F471-4D7C-B92B-2B1C36260FC9}" presName="sibTrans" presStyleLbl="sibTrans2D1" presStyleIdx="0" presStyleCnt="3"/>
      <dgm:spPr/>
    </dgm:pt>
    <dgm:pt modelId="{E948E630-2FDE-4CD1-B87E-92ABF0175BAF}" type="pres">
      <dgm:prSet presAssocID="{BE2FE84E-F471-4D7C-B92B-2B1C36260FC9}" presName="connectorText" presStyleLbl="sibTrans2D1" presStyleIdx="0" presStyleCnt="3"/>
      <dgm:spPr/>
    </dgm:pt>
    <dgm:pt modelId="{CC2BA5D3-75E8-4CDF-A41F-A84BAC1D4AC8}" type="pres">
      <dgm:prSet presAssocID="{B48B75FE-0471-47CC-96B3-2B2AFBC82178}" presName="node" presStyleLbl="node1" presStyleIdx="1" presStyleCnt="3">
        <dgm:presLayoutVars>
          <dgm:bulletEnabled val="1"/>
        </dgm:presLayoutVars>
      </dgm:prSet>
      <dgm:spPr/>
    </dgm:pt>
    <dgm:pt modelId="{208ADE68-3EDF-4FBC-AB40-34F6E93D5631}" type="pres">
      <dgm:prSet presAssocID="{9986812F-D665-410E-A95C-DCBA17CEA660}" presName="sibTrans" presStyleLbl="sibTrans2D1" presStyleIdx="1" presStyleCnt="3"/>
      <dgm:spPr/>
    </dgm:pt>
    <dgm:pt modelId="{1FB04363-861F-4432-B39F-7E2AE6E17F23}" type="pres">
      <dgm:prSet presAssocID="{9986812F-D665-410E-A95C-DCBA17CEA660}" presName="connectorText" presStyleLbl="sibTrans2D1" presStyleIdx="1" presStyleCnt="3"/>
      <dgm:spPr/>
    </dgm:pt>
    <dgm:pt modelId="{9AAC0766-040C-45C4-8FA7-DBC039EB5164}" type="pres">
      <dgm:prSet presAssocID="{BE101D94-7F8E-4316-BDF5-02B8DF60F6FB}" presName="node" presStyleLbl="node1" presStyleIdx="2" presStyleCnt="3">
        <dgm:presLayoutVars>
          <dgm:bulletEnabled val="1"/>
        </dgm:presLayoutVars>
      </dgm:prSet>
      <dgm:spPr/>
    </dgm:pt>
    <dgm:pt modelId="{A6D8683C-D9A2-437C-BD14-1ED168138869}" type="pres">
      <dgm:prSet presAssocID="{56CA24B3-6B2C-453D-AD7F-6C575A5A52DB}" presName="sibTrans" presStyleLbl="sibTrans2D1" presStyleIdx="2" presStyleCnt="3"/>
      <dgm:spPr/>
    </dgm:pt>
    <dgm:pt modelId="{D9668EA0-36B9-4D1A-B49D-DD3949F0498F}" type="pres">
      <dgm:prSet presAssocID="{56CA24B3-6B2C-453D-AD7F-6C575A5A52DB}" presName="connectorText" presStyleLbl="sibTrans2D1" presStyleIdx="2" presStyleCnt="3"/>
      <dgm:spPr/>
    </dgm:pt>
  </dgm:ptLst>
  <dgm:cxnLst>
    <dgm:cxn modelId="{1D64402E-CD70-4EBC-84F7-6E05BCB5FF37}" srcId="{F1585634-9FBC-45CA-A5A8-36B4BD156F15}" destId="{F347D1D0-114C-49F2-88F0-55DC547B7D41}" srcOrd="0" destOrd="0" parTransId="{572648B0-2A0B-487A-A817-72A2112323D4}" sibTransId="{BE2FE84E-F471-4D7C-B92B-2B1C36260FC9}"/>
    <dgm:cxn modelId="{755B3746-E0BF-4EF0-A748-F3AC58009954}" type="presOf" srcId="{BE2FE84E-F471-4D7C-B92B-2B1C36260FC9}" destId="{DAFC189F-9119-48B7-A781-7B2093EA28EB}" srcOrd="0" destOrd="0" presId="urn:microsoft.com/office/officeart/2005/8/layout/cycle7"/>
    <dgm:cxn modelId="{4AEFB174-A68D-4C69-9D1A-A450B35841B8}" type="presOf" srcId="{9986812F-D665-410E-A95C-DCBA17CEA660}" destId="{1FB04363-861F-4432-B39F-7E2AE6E17F23}" srcOrd="1" destOrd="0" presId="urn:microsoft.com/office/officeart/2005/8/layout/cycle7"/>
    <dgm:cxn modelId="{D4DD0489-AC9C-4DB6-9966-72B6E7B9FF23}" srcId="{F1585634-9FBC-45CA-A5A8-36B4BD156F15}" destId="{BE101D94-7F8E-4316-BDF5-02B8DF60F6FB}" srcOrd="2" destOrd="0" parTransId="{35250A82-1B8E-4DF2-A042-3D22FC738786}" sibTransId="{56CA24B3-6B2C-453D-AD7F-6C575A5A52DB}"/>
    <dgm:cxn modelId="{43A0079E-4B23-4A49-AED4-EE6638871E96}" type="presOf" srcId="{B48B75FE-0471-47CC-96B3-2B2AFBC82178}" destId="{CC2BA5D3-75E8-4CDF-A41F-A84BAC1D4AC8}" srcOrd="0" destOrd="0" presId="urn:microsoft.com/office/officeart/2005/8/layout/cycle7"/>
    <dgm:cxn modelId="{BCB6F1A6-32DD-49FE-949D-9786B427D9EA}" type="presOf" srcId="{9986812F-D665-410E-A95C-DCBA17CEA660}" destId="{208ADE68-3EDF-4FBC-AB40-34F6E93D5631}" srcOrd="0" destOrd="0" presId="urn:microsoft.com/office/officeart/2005/8/layout/cycle7"/>
    <dgm:cxn modelId="{D20BCFA9-88F9-4616-B76B-AD57DF5087A3}" srcId="{F1585634-9FBC-45CA-A5A8-36B4BD156F15}" destId="{B48B75FE-0471-47CC-96B3-2B2AFBC82178}" srcOrd="1" destOrd="0" parTransId="{50419673-3B29-42B9-A025-2416FFD8CAD5}" sibTransId="{9986812F-D665-410E-A95C-DCBA17CEA660}"/>
    <dgm:cxn modelId="{8918D2B2-252D-4B67-B16D-5062EC0C771C}" type="presOf" srcId="{BE2FE84E-F471-4D7C-B92B-2B1C36260FC9}" destId="{E948E630-2FDE-4CD1-B87E-92ABF0175BAF}" srcOrd="1" destOrd="0" presId="urn:microsoft.com/office/officeart/2005/8/layout/cycle7"/>
    <dgm:cxn modelId="{02B59AB9-3E2C-4147-A3F2-81C152D0A2A7}" type="presOf" srcId="{F347D1D0-114C-49F2-88F0-55DC547B7D41}" destId="{D6A7243D-0765-4402-B34F-D6AABC7EB50E}" srcOrd="0" destOrd="0" presId="urn:microsoft.com/office/officeart/2005/8/layout/cycle7"/>
    <dgm:cxn modelId="{BC66FFBC-2897-40CD-8DE0-02ECB5998223}" type="presOf" srcId="{56CA24B3-6B2C-453D-AD7F-6C575A5A52DB}" destId="{A6D8683C-D9A2-437C-BD14-1ED168138869}" srcOrd="0" destOrd="0" presId="urn:microsoft.com/office/officeart/2005/8/layout/cycle7"/>
    <dgm:cxn modelId="{F48E12C6-40F9-480A-BACA-6A6BB2DEAAF6}" type="presOf" srcId="{BE101D94-7F8E-4316-BDF5-02B8DF60F6FB}" destId="{9AAC0766-040C-45C4-8FA7-DBC039EB5164}" srcOrd="0" destOrd="0" presId="urn:microsoft.com/office/officeart/2005/8/layout/cycle7"/>
    <dgm:cxn modelId="{AF7E04C9-C896-4A0A-8203-2573ABB95B15}" type="presOf" srcId="{56CA24B3-6B2C-453D-AD7F-6C575A5A52DB}" destId="{D9668EA0-36B9-4D1A-B49D-DD3949F0498F}" srcOrd="1" destOrd="0" presId="urn:microsoft.com/office/officeart/2005/8/layout/cycle7"/>
    <dgm:cxn modelId="{1D02EAE7-2050-431E-B36D-2F66F86B5E02}" type="presOf" srcId="{F1585634-9FBC-45CA-A5A8-36B4BD156F15}" destId="{7EA8D3C8-2413-4A92-AF31-1EB2F4AC3D38}" srcOrd="0" destOrd="0" presId="urn:microsoft.com/office/officeart/2005/8/layout/cycle7"/>
    <dgm:cxn modelId="{3BD66D09-5046-4E37-A3F3-E93C37FA32DC}" type="presParOf" srcId="{7EA8D3C8-2413-4A92-AF31-1EB2F4AC3D38}" destId="{D6A7243D-0765-4402-B34F-D6AABC7EB50E}" srcOrd="0" destOrd="0" presId="urn:microsoft.com/office/officeart/2005/8/layout/cycle7"/>
    <dgm:cxn modelId="{2FDAE5BD-E5E7-48D6-8942-0CECD9B408FD}" type="presParOf" srcId="{7EA8D3C8-2413-4A92-AF31-1EB2F4AC3D38}" destId="{DAFC189F-9119-48B7-A781-7B2093EA28EB}" srcOrd="1" destOrd="0" presId="urn:microsoft.com/office/officeart/2005/8/layout/cycle7"/>
    <dgm:cxn modelId="{64C5585E-0C69-46BB-8256-A340E9DFB5D7}" type="presParOf" srcId="{DAFC189F-9119-48B7-A781-7B2093EA28EB}" destId="{E948E630-2FDE-4CD1-B87E-92ABF0175BAF}" srcOrd="0" destOrd="0" presId="urn:microsoft.com/office/officeart/2005/8/layout/cycle7"/>
    <dgm:cxn modelId="{BA0B1CCE-6263-427C-8FCE-5459D852541C}" type="presParOf" srcId="{7EA8D3C8-2413-4A92-AF31-1EB2F4AC3D38}" destId="{CC2BA5D3-75E8-4CDF-A41F-A84BAC1D4AC8}" srcOrd="2" destOrd="0" presId="urn:microsoft.com/office/officeart/2005/8/layout/cycle7"/>
    <dgm:cxn modelId="{E33047EE-DA1F-4D7E-AA3B-F93910BCE210}" type="presParOf" srcId="{7EA8D3C8-2413-4A92-AF31-1EB2F4AC3D38}" destId="{208ADE68-3EDF-4FBC-AB40-34F6E93D5631}" srcOrd="3" destOrd="0" presId="urn:microsoft.com/office/officeart/2005/8/layout/cycle7"/>
    <dgm:cxn modelId="{F848C7AD-9C04-4967-8F21-A69FDAC1375B}" type="presParOf" srcId="{208ADE68-3EDF-4FBC-AB40-34F6E93D5631}" destId="{1FB04363-861F-4432-B39F-7E2AE6E17F23}" srcOrd="0" destOrd="0" presId="urn:microsoft.com/office/officeart/2005/8/layout/cycle7"/>
    <dgm:cxn modelId="{3750AADE-6F72-4B5C-8E38-4D2A5E9756FB}" type="presParOf" srcId="{7EA8D3C8-2413-4A92-AF31-1EB2F4AC3D38}" destId="{9AAC0766-040C-45C4-8FA7-DBC039EB5164}" srcOrd="4" destOrd="0" presId="urn:microsoft.com/office/officeart/2005/8/layout/cycle7"/>
    <dgm:cxn modelId="{F7C866B4-6FF7-4C31-8644-B9D2F86F0DB9}" type="presParOf" srcId="{7EA8D3C8-2413-4A92-AF31-1EB2F4AC3D38}" destId="{A6D8683C-D9A2-437C-BD14-1ED168138869}" srcOrd="5" destOrd="0" presId="urn:microsoft.com/office/officeart/2005/8/layout/cycle7"/>
    <dgm:cxn modelId="{49DFFB0E-6CE0-4010-B680-4E4B4F985054}" type="presParOf" srcId="{A6D8683C-D9A2-437C-BD14-1ED168138869}" destId="{D9668EA0-36B9-4D1A-B49D-DD3949F0498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7243D-0765-4402-B34F-D6AABC7EB50E}">
      <dsp:nvSpPr>
        <dsp:cNvPr id="0" name=""/>
        <dsp:cNvSpPr/>
      </dsp:nvSpPr>
      <dsp:spPr>
        <a:xfrm>
          <a:off x="2510469" y="1262"/>
          <a:ext cx="2446659" cy="1223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rial Narrow" pitchFamily="34" charset="0"/>
            </a:rPr>
            <a:t>Rehabilitation</a:t>
          </a:r>
        </a:p>
      </dsp:txBody>
      <dsp:txXfrm>
        <a:off x="2546299" y="37092"/>
        <a:ext cx="2374999" cy="1151669"/>
      </dsp:txXfrm>
    </dsp:sp>
    <dsp:sp modelId="{DAFC189F-9119-48B7-A781-7B2093EA28EB}">
      <dsp:nvSpPr>
        <dsp:cNvPr id="0" name=""/>
        <dsp:cNvSpPr/>
      </dsp:nvSpPr>
      <dsp:spPr>
        <a:xfrm rot="3600000">
          <a:off x="4106497" y="2148116"/>
          <a:ext cx="1274489" cy="4281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4234947" y="2233749"/>
        <a:ext cx="1017590" cy="256899"/>
      </dsp:txXfrm>
    </dsp:sp>
    <dsp:sp modelId="{CC2BA5D3-75E8-4CDF-A41F-A84BAC1D4AC8}">
      <dsp:nvSpPr>
        <dsp:cNvPr id="0" name=""/>
        <dsp:cNvSpPr/>
      </dsp:nvSpPr>
      <dsp:spPr>
        <a:xfrm>
          <a:off x="4530355" y="3499807"/>
          <a:ext cx="2446659" cy="1223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rial Narrow" pitchFamily="34" charset="0"/>
            </a:rPr>
            <a:t>Community Based</a:t>
          </a:r>
        </a:p>
      </dsp:txBody>
      <dsp:txXfrm>
        <a:off x="4566185" y="3535637"/>
        <a:ext cx="2374999" cy="1151669"/>
      </dsp:txXfrm>
    </dsp:sp>
    <dsp:sp modelId="{208ADE68-3EDF-4FBC-AB40-34F6E93D5631}">
      <dsp:nvSpPr>
        <dsp:cNvPr id="0" name=""/>
        <dsp:cNvSpPr/>
      </dsp:nvSpPr>
      <dsp:spPr>
        <a:xfrm rot="10800000">
          <a:off x="3096554" y="3897389"/>
          <a:ext cx="1274489" cy="4281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 rot="10800000">
        <a:off x="3225003" y="3983022"/>
        <a:ext cx="1017590" cy="256899"/>
      </dsp:txXfrm>
    </dsp:sp>
    <dsp:sp modelId="{9AAC0766-040C-45C4-8FA7-DBC039EB5164}">
      <dsp:nvSpPr>
        <dsp:cNvPr id="0" name=""/>
        <dsp:cNvSpPr/>
      </dsp:nvSpPr>
      <dsp:spPr>
        <a:xfrm>
          <a:off x="490583" y="3499807"/>
          <a:ext cx="2446659" cy="1223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rial Narrow" pitchFamily="34" charset="0"/>
            </a:rPr>
            <a:t>Hospital Based </a:t>
          </a:r>
        </a:p>
      </dsp:txBody>
      <dsp:txXfrm>
        <a:off x="526413" y="3535637"/>
        <a:ext cx="2374999" cy="1151669"/>
      </dsp:txXfrm>
    </dsp:sp>
    <dsp:sp modelId="{A6D8683C-D9A2-437C-BD14-1ED168138869}">
      <dsp:nvSpPr>
        <dsp:cNvPr id="0" name=""/>
        <dsp:cNvSpPr/>
      </dsp:nvSpPr>
      <dsp:spPr>
        <a:xfrm rot="18000000">
          <a:off x="2086611" y="2148116"/>
          <a:ext cx="1274489" cy="4281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2215061" y="2233749"/>
        <a:ext cx="1017590" cy="256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DB3769A1-D6A7-421A-AED5-3EAC6B58B0A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8D1AA66-4F09-45C0-BF0A-C349133F38C5}"/>
                </a:ext>
              </a:extLst>
            </p:cNvPr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86640E-5688-4D09-9A07-38B0A3F3287B}"/>
                </a:ext>
              </a:extLst>
            </p:cNvPr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17">
            <a:extLst>
              <a:ext uri="{FF2B5EF4-FFF2-40B4-BE49-F238E27FC236}">
                <a16:creationId xmlns:a16="http://schemas.microsoft.com/office/drawing/2014/main" id="{843E1FB5-3F13-4A26-AF17-1757B001F6F0}"/>
              </a:ext>
            </a:extLst>
          </p:cNvPr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3D34C9-4A07-44B0-828A-E1D2C548855D}"/>
              </a:ext>
            </a:extLst>
          </p:cNvPr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8504D4-8E70-469E-A158-EF1D9A368F48}"/>
              </a:ext>
            </a:extLst>
          </p:cNvPr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EB5860BF-08EC-4368-8F1D-C9930AEE852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1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244B481E-2104-4D15-A036-F9765489364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8701531-B202-4EB4-BB3A-B9F6A661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4D6DC-ED7D-43E1-A96C-F5487A0934A8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78243F5-E055-44B9-8FC1-BBD15F86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A349F0B-A938-4FFB-91C3-B5748C0C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/>
            </a:lvl1pPr>
          </a:lstStyle>
          <a:p>
            <a:fld id="{6CE574C7-8703-4B98-B820-9928FAD24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1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FF88B-64C6-41C3-9383-1F98D2C79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EF3D-2DF6-4583-981C-8D9ECB195E1E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66FAF-1773-44F2-954D-0928408B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61275-73D5-440A-995F-C3375A97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3838C-4BE6-4F1D-AC34-BEBF0039E5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26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400F7-08FC-4C85-832E-91B1720F8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97360-6440-4809-8B48-1BE18519DB75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A5D99-73FA-4BBF-ADEB-D0266430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5EF51-695B-40BB-B6A3-C1A127D52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D3A0D-F5D5-4C36-A23E-4B3A29A14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4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E1D58-AF8F-421A-9751-A110CADF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3932-4060-40F9-8E88-C0847CC6DFC5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4D915-3998-444C-AEBA-6A79D860F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2FEB2-CBDF-4266-98F7-134EA5D08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1C2F1-A9AF-4A50-ACB3-8E4AC23741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44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D4359-5DE2-466E-83B4-8FBA5C8D8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57691-B5C3-45B9-9DE5-3E5B65C745DE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BDD6E-1474-4B49-9CF7-5B3C508C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2D9A8-2FBD-49F4-A1D9-CCD6D9D93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2FA10-B3F4-4F98-A650-3F08498260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71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96E49A-F599-43BD-9E66-70E8C54D863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41EF3-1C98-48D9-B314-24D1DC949481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59F675-AC57-4F71-8253-891B0B1F543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CA8363-C0C9-4224-8D5A-76BDF4D822B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1AD6872E-8495-438E-977D-3E4EFDCFD2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49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61DE1A9-97D9-4A00-98C2-3BE5B0F63C5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BD34F-92A9-4D11-AED7-E86B2ADCB317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EA45B9F-7576-4DFC-B5A4-90FF265B846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6F2F8AB-7CB3-4899-9331-81001DF3EAD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009051D-5D9D-4CB7-9FB4-FA54027B8A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51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D2AFCE-B8D7-4F09-9F13-0C70F082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4F3F4-A7E8-4549-A312-374587AFD70C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3F26314-7428-48C6-B927-568500B23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96EB3C2-C81A-497C-AF9F-FDF76517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234DC-4FE2-4D29-B206-A4320E878B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2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28B39B1-1AC1-4F75-AD1C-5528B68C8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B4D4-26C0-4333-8AA1-CFCBFE5327A6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D1C7F87-AA72-4B96-A499-F4816996D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C146F0C-45E1-41B5-A2FF-B9DFE49B0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3615D-8961-472C-BF8B-2CF205A6F2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92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>
            <a:extLst>
              <a:ext uri="{FF2B5EF4-FFF2-40B4-BE49-F238E27FC236}">
                <a16:creationId xmlns:a16="http://schemas.microsoft.com/office/drawing/2014/main" id="{6D65C021-0E45-49C4-AD2E-8A3C135701A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EF08025-8D41-4452-A469-BB5E48F35EA3}"/>
                </a:ext>
              </a:extLst>
            </p:cNvPr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960F9E2-84F9-4CCD-B2C8-2713EEAF0B29}"/>
                </a:ext>
              </a:extLst>
            </p:cNvPr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7">
            <a:extLst>
              <a:ext uri="{FF2B5EF4-FFF2-40B4-BE49-F238E27FC236}">
                <a16:creationId xmlns:a16="http://schemas.microsoft.com/office/drawing/2014/main" id="{E96606D0-C682-4650-A23C-0506C825C2E1}"/>
              </a:ext>
            </a:extLst>
          </p:cNvPr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E9C539-CCEE-4ED8-9137-FD6D1CEA96CA}"/>
              </a:ext>
            </a:extLst>
          </p:cNvPr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C7423D-7270-47B9-A5A7-3F1EF714AD13}"/>
              </a:ext>
            </a:extLst>
          </p:cNvPr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5421D6-90ED-485C-9DED-9B8442159EDC}"/>
              </a:ext>
            </a:extLst>
          </p:cNvPr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D3F359-38A3-4BA4-9A4D-DE5592B0BC8E}"/>
              </a:ext>
            </a:extLst>
          </p:cNvPr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09855E1E-C350-4DB3-878C-7FAFA7DFF892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4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81531AE5-0117-49E4-B26C-5D43A4CBB83F}"/>
              </a:ext>
            </a:extLst>
          </p:cNvPr>
          <p:cNvSpPr>
            <a:spLocks noChangeAspect="1" noChangeArrowheads="1"/>
          </p:cNvSpPr>
          <p:nvPr/>
        </p:nvSpPr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85171415-37DD-4A53-91BF-96099879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A928C-ECDE-47CB-BD58-4BA33EC36868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977995D1-F030-4442-80FB-A6A0D2D9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>
            <a:extLst>
              <a:ext uri="{FF2B5EF4-FFF2-40B4-BE49-F238E27FC236}">
                <a16:creationId xmlns:a16="http://schemas.microsoft.com/office/drawing/2014/main" id="{5CD13221-F3B2-439E-9BFD-74E3644B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EC2C24FF-01BA-4876-8E43-8343110DEB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9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>
            <a:extLst>
              <a:ext uri="{FF2B5EF4-FFF2-40B4-BE49-F238E27FC236}">
                <a16:creationId xmlns:a16="http://schemas.microsoft.com/office/drawing/2014/main" id="{C6EDD646-0C0A-46FD-8A89-07CB1C3C93D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15A1453-968C-47CC-9DBD-C190249C5826}"/>
                </a:ext>
              </a:extLst>
            </p:cNvPr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74BDE95-7B66-43F5-BD00-1323E777B56E}"/>
                </a:ext>
              </a:extLst>
            </p:cNvPr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7">
            <a:extLst>
              <a:ext uri="{FF2B5EF4-FFF2-40B4-BE49-F238E27FC236}">
                <a16:creationId xmlns:a16="http://schemas.microsoft.com/office/drawing/2014/main" id="{DFEF9F94-AF28-4A3F-B43E-56DAD2084ADE}"/>
              </a:ext>
            </a:extLst>
          </p:cNvPr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C094F6-3A95-443C-90B6-B66154071966}"/>
              </a:ext>
            </a:extLst>
          </p:cNvPr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92A0AD-8BB7-432E-8600-C16FE6CD9DBB}"/>
              </a:ext>
            </a:extLst>
          </p:cNvPr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A0D23A-F3A2-45C2-AF9A-53D8ECFF1820}"/>
              </a:ext>
            </a:extLst>
          </p:cNvPr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3AA78F-3172-42F1-B7E1-8FE2634ECED6}"/>
              </a:ext>
            </a:extLst>
          </p:cNvPr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41BB8176-7AB2-4D18-B28D-AD8B0678D823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4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F7DD7554-66B2-4604-8912-954F2159C43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415C20BD-1BDD-4457-969F-1656EF9EED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72F19-15D4-423E-B200-868F16A63A74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EE429072-29F1-4C4C-8AA3-61DB7D447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>
            <a:extLst>
              <a:ext uri="{FF2B5EF4-FFF2-40B4-BE49-F238E27FC236}">
                <a16:creationId xmlns:a16="http://schemas.microsoft.com/office/drawing/2014/main" id="{FE50CBD4-8F9B-47FE-8C91-573FB998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4BB1FB51-25B3-4B3F-B0CF-8DF507E771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02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>
            <a:extLst>
              <a:ext uri="{FF2B5EF4-FFF2-40B4-BE49-F238E27FC236}">
                <a16:creationId xmlns:a16="http://schemas.microsoft.com/office/drawing/2014/main" id="{B6905006-0F01-4E64-A0B6-D69030F6E5B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26134D1-E3BD-4FC1-9B2E-FE8C57A75593}"/>
                </a:ext>
              </a:extLst>
            </p:cNvPr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CF60078-F3A1-4E24-BE51-1E4E60701C22}"/>
                </a:ext>
              </a:extLst>
            </p:cNvPr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>
            <a:extLst>
              <a:ext uri="{FF2B5EF4-FFF2-40B4-BE49-F238E27FC236}">
                <a16:creationId xmlns:a16="http://schemas.microsoft.com/office/drawing/2014/main" id="{1B29FC3E-2984-416E-8B62-10339CFD7E4A}"/>
              </a:ext>
            </a:extLst>
          </p:cNvPr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227D76-64A2-4D61-973C-350C6526FF8F}"/>
              </a:ext>
            </a:extLst>
          </p:cNvPr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2F380F-34EB-434D-BB53-CE16E6F4CC97}"/>
              </a:ext>
            </a:extLst>
          </p:cNvPr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14069BC4-29A5-43AF-AE3A-B88A65A4C832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33" name="Picture 2" descr="C:\Users\Administrator\Desktop\Pushpin Dev\Assets\pushpinLeft.png">
            <a:extLst>
              <a:ext uri="{FF2B5EF4-FFF2-40B4-BE49-F238E27FC236}">
                <a16:creationId xmlns:a16="http://schemas.microsoft.com/office/drawing/2014/main" id="{B75F8C79-EEE3-4D30-B686-AB5F5BF5FF58}"/>
              </a:ext>
            </a:extLst>
          </p:cNvPr>
          <p:cNvSpPr>
            <a:spLocks noChangeAspect="1" noChangeArrowheads="1"/>
          </p:cNvSpPr>
          <p:nvPr/>
        </p:nvSpPr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34" name="Title Placeholder 1">
            <a:extLst>
              <a:ext uri="{FF2B5EF4-FFF2-40B4-BE49-F238E27FC236}">
                <a16:creationId xmlns:a16="http://schemas.microsoft.com/office/drawing/2014/main" id="{3F5BEDCD-63F3-4479-8B61-E6EC4F6282A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5" name="Text Placeholder 2">
            <a:extLst>
              <a:ext uri="{FF2B5EF4-FFF2-40B4-BE49-F238E27FC236}">
                <a16:creationId xmlns:a16="http://schemas.microsoft.com/office/drawing/2014/main" id="{2DA0AB67-5D39-4007-A22A-4EAFE4269D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253A2-072D-4591-B907-FF39EEF24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4BCCE70F-5485-4B84-AC3E-B5F4E5CFAB03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77B9D-594E-4700-A6DB-8FD084FC5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9D791-993B-45B6-AD9F-173AA0657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panose="03070502040507070304" pitchFamily="66" charset="0"/>
              </a:defRPr>
            </a:lvl1pPr>
          </a:lstStyle>
          <a:p>
            <a:fld id="{FDE657BD-0CE4-4CE5-9656-9A1DB65EC9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22" r:id="rId8"/>
    <p:sldLayoutId id="2147483923" r:id="rId9"/>
    <p:sldLayoutId id="2147483919" r:id="rId10"/>
    <p:sldLayoutId id="21474839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5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5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79AA043-2F10-4088-B815-6C514D43A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795463"/>
            <a:ext cx="6553200" cy="1827212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</a:rPr>
              <a:t> REHABILITATION IN PSYCHIATRY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020459B3-EE0A-4A24-92A9-D31CC49F3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0" y="4267200"/>
            <a:ext cx="5711825" cy="993775"/>
          </a:xfrm>
        </p:spPr>
        <p:txBody>
          <a:bodyPr/>
          <a:lstStyle/>
          <a:p>
            <a:r>
              <a:rPr lang="en-GB" altLang="en-US">
                <a:latin typeface="Arial Narrow" panose="020B0606020202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2B96414-36AA-4C2D-89C1-6368DD45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7467600" cy="9144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Techniques in rehabilitation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E19FF-E125-4E1C-BE81-F45F80B15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752600"/>
            <a:ext cx="6400800" cy="4495800"/>
          </a:xfrm>
        </p:spPr>
        <p:txBody>
          <a:bodyPr/>
          <a:lstStyle/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Admission to hospital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Counseling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Psychotherapy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Social support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Environmental manipulation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Community care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De-institutionalization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Brush Script MT" panose="03060802040406070304" pitchFamily="66" charset="0"/>
              <a:buNone/>
              <a:defRPr/>
            </a:pPr>
            <a:endParaRPr lang="en-US" sz="3200" dirty="0">
              <a:latin typeface="Arial Narrow" pitchFamily="34" charset="0"/>
              <a:cs typeface="Arial" pitchFamily="34" charset="0"/>
            </a:endParaRPr>
          </a:p>
          <a:p>
            <a:pPr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0E8E6-2EE4-487C-9349-67F89E391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90600"/>
            <a:ext cx="6477000" cy="5181600"/>
          </a:xfrm>
        </p:spPr>
        <p:txBody>
          <a:bodyPr/>
          <a:lstStyle/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Social skills training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Prevention</a:t>
            </a:r>
          </a:p>
          <a:p>
            <a:pPr marL="641033" lvl="1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Arial Narrow" pitchFamily="34" charset="0"/>
                <a:cs typeface="Arial" pitchFamily="34" charset="0"/>
              </a:rPr>
              <a:t>Community psychiatry – promotion of mental health </a:t>
            </a:r>
          </a:p>
          <a:p>
            <a:pPr marL="641033" lvl="1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Arial Narrow" pitchFamily="34" charset="0"/>
                <a:cs typeface="Arial" pitchFamily="34" charset="0"/>
              </a:rPr>
              <a:t>Based on public health principles (primary, secondary and tertiary prevention)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GB" dirty="0">
                <a:latin typeface="Arial Narrow" pitchFamily="34" charset="0"/>
                <a:cs typeface="Arial" pitchFamily="34" charset="0"/>
              </a:rPr>
              <a:t>Creation of awareness – through public education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GB" dirty="0">
                <a:latin typeface="Arial Narrow" pitchFamily="34" charset="0"/>
                <a:cs typeface="Arial" pitchFamily="34" charset="0"/>
              </a:rPr>
              <a:t>Follow-up and referral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FED099FF-8432-4F8F-9D47-78A53BA1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533400"/>
            <a:ext cx="6964363" cy="4572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</a:rPr>
              <a:t>Types of Rehabilitation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0816D3-2426-4E47-AAC3-80B812F4A6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1" y="1371600"/>
          <a:ext cx="7467599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4357C6B-1B0E-4EC7-B495-308F6E134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5334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Hospital Based Rehabilitation</a:t>
            </a:r>
          </a:p>
        </p:txBody>
      </p:sp>
      <p:sp>
        <p:nvSpPr>
          <p:cNvPr id="17411" name="Text Placeholder 3">
            <a:extLst>
              <a:ext uri="{FF2B5EF4-FFF2-40B4-BE49-F238E27FC236}">
                <a16:creationId xmlns:a16="http://schemas.microsoft.com/office/drawing/2014/main" id="{0F46816A-D086-4FA8-BF51-CAC858B8E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371600"/>
            <a:ext cx="3810000" cy="457200"/>
          </a:xfrm>
        </p:spPr>
        <p:txBody>
          <a:bodyPr/>
          <a:lstStyle/>
          <a:p>
            <a:r>
              <a:rPr lang="en-GB" altLang="en-US" sz="3200">
                <a:latin typeface="Arial Narrow" panose="020B0606020202030204" pitchFamily="34" charset="0"/>
                <a:cs typeface="Arial" panose="020B0604020202020204" pitchFamily="34" charset="0"/>
              </a:rPr>
              <a:t>Services provided</a:t>
            </a:r>
          </a:p>
        </p:txBody>
      </p:sp>
      <p:sp>
        <p:nvSpPr>
          <p:cNvPr id="17412" name="Content Placeholder 5">
            <a:extLst>
              <a:ext uri="{FF2B5EF4-FFF2-40B4-BE49-F238E27FC236}">
                <a16:creationId xmlns:a16="http://schemas.microsoft.com/office/drawing/2014/main" id="{617B345D-7031-48B1-AC94-1A21D6DBF1A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0" y="1981200"/>
            <a:ext cx="3886200" cy="4191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Medication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Nursing care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Occupational therapy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Psychotherapy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Physical therapy (ECT)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Counselling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Peer support group</a:t>
            </a:r>
          </a:p>
        </p:txBody>
      </p:sp>
      <p:pic>
        <p:nvPicPr>
          <p:cNvPr id="17413" name="Picture 3">
            <a:extLst>
              <a:ext uri="{FF2B5EF4-FFF2-40B4-BE49-F238E27FC236}">
                <a16:creationId xmlns:a16="http://schemas.microsoft.com/office/drawing/2014/main" id="{2F4B5406-FC7A-4B07-8692-5D4541A641DF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600200"/>
            <a:ext cx="3657600" cy="4572000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84D7ED7-C159-4B71-9809-0D293159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6096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Community Based Rehabilitation</a:t>
            </a:r>
          </a:p>
        </p:txBody>
      </p:sp>
      <p:sp>
        <p:nvSpPr>
          <p:cNvPr id="18435" name="Text Placeholder 3">
            <a:extLst>
              <a:ext uri="{FF2B5EF4-FFF2-40B4-BE49-F238E27FC236}">
                <a16:creationId xmlns:a16="http://schemas.microsoft.com/office/drawing/2014/main" id="{F5027CDC-4B1D-446D-A58E-5C66E2AC9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24400" y="1295400"/>
            <a:ext cx="3581400" cy="457200"/>
          </a:xfrm>
        </p:spPr>
        <p:txBody>
          <a:bodyPr/>
          <a:lstStyle/>
          <a:p>
            <a:r>
              <a:rPr lang="en-GB" altLang="en-US" sz="3200">
                <a:latin typeface="Arial Narrow" panose="020B0606020202030204" pitchFamily="34" charset="0"/>
                <a:cs typeface="Arial" panose="020B0604020202020204" pitchFamily="34" charset="0"/>
              </a:rPr>
              <a:t>Services provided</a:t>
            </a:r>
          </a:p>
        </p:txBody>
      </p:sp>
      <p:sp>
        <p:nvSpPr>
          <p:cNvPr id="18436" name="Content Placeholder 5">
            <a:extLst>
              <a:ext uri="{FF2B5EF4-FFF2-40B4-BE49-F238E27FC236}">
                <a16:creationId xmlns:a16="http://schemas.microsoft.com/office/drawing/2014/main" id="{BBF4731B-479A-4A09-B561-AE089D14D4C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95800" y="1676400"/>
            <a:ext cx="3962400" cy="4572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Community support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Family support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Occupational therapy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Community psychiatry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Group therapy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De-institutionalization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Social skills training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Self-help groups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  <a:cs typeface="Arial" panose="020B0604020202020204" pitchFamily="34" charset="0"/>
              </a:rPr>
              <a:t>Prevention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altLang="en-US" sz="320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altLang="en-US" sz="3200">
              <a:latin typeface="Arial Narrow" panose="020B0606020202030204" pitchFamily="34" charset="0"/>
            </a:endParaRPr>
          </a:p>
        </p:txBody>
      </p:sp>
      <p:pic>
        <p:nvPicPr>
          <p:cNvPr id="18437" name="Picture 2">
            <a:extLst>
              <a:ext uri="{FF2B5EF4-FFF2-40B4-BE49-F238E27FC236}">
                <a16:creationId xmlns:a16="http://schemas.microsoft.com/office/drawing/2014/main" id="{71AD893E-4003-45EE-8482-1A24CA388C69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371600"/>
            <a:ext cx="3810000" cy="49530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F200627-B0EA-44A2-8383-80A2935A8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685800"/>
            <a:ext cx="6964363" cy="6858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</a:rPr>
              <a:t>Components of PSR</a:t>
            </a:r>
          </a:p>
        </p:txBody>
      </p:sp>
      <p:pic>
        <p:nvPicPr>
          <p:cNvPr id="19459" name="Picture 2">
            <a:extLst>
              <a:ext uri="{FF2B5EF4-FFF2-40B4-BE49-F238E27FC236}">
                <a16:creationId xmlns:a16="http://schemas.microsoft.com/office/drawing/2014/main" id="{C61D52F6-281C-4704-8BF7-877ED6FD84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447800"/>
            <a:ext cx="7467600" cy="4800600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77F4FFA-0E87-4E79-B257-1872DCE0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782637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8474680A-DF84-49D1-9D82-595D03892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752600"/>
            <a:ext cx="6553200" cy="4495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Psychosocial or Rehabilitation in psychiatry is the process by which the individual is helped to return to his/her former normal functioning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en-US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Achieved through hospital based care and community based care by use of rehabilitation techniques.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9FCCB1F1-709E-4D25-B8B9-EB1561B5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782637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Reference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AA11285-23E9-4F93-8F15-88AD02EFF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5000"/>
            <a:ext cx="6477000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Corrigan P.W., Mueser K. T., Bond G.R., Drake R.E., Solomon P., (2009), “Principles and Practice of Psychiatric Rehabilitation”. An Empirical Approach. The Guilford Press. New York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2EAB79E1-652D-4374-A82A-42B4D5B0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2438400"/>
            <a:ext cx="6964363" cy="1905000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Arial Narrow" panose="020B0606020202030204" pitchFamily="34" charset="0"/>
              </a:rPr>
              <a:t>THANK YOU!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F59AAF6-C3F0-46F5-8525-05E025096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752600"/>
            <a:ext cx="6764338" cy="3886200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Arial Narrow" panose="020B0606020202030204" pitchFamily="34" charset="0"/>
              </a:rPr>
              <a:t>Professor Anne Obondo, Associate Professor, Department of Psychiatry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5D7DE80-C04B-4936-80AD-345C877FA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706437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Definition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1F2AE99-8A0D-4165-8A37-33FDF651C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33600"/>
            <a:ext cx="6477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Rehabilitation is the process of restoring an individual to the highest level of functioning possible.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en-US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84AB87FE-616A-42D7-BA06-9887F39CEC1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609600"/>
            <a:ext cx="7696200" cy="563880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BB573F7-2D83-4BA0-858A-FD40A1E9E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7221538" cy="6858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Objectives of PSR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C9381D36-C1B7-4F41-9998-25F05B367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524000"/>
            <a:ext cx="6477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To enable patients achieve their optimal functioning.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en-US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To enable patients live independently.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en-US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To empower patients to understand and manage their illness effectively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en-US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t>To encourage  involvement of families in care of patients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B1F2A80-EB6E-43C2-B2F1-7980B882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696200" cy="7620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Strategies in PSR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15ED3-8EBE-447D-88E8-AC04589FA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391400" cy="4876800"/>
          </a:xfrm>
        </p:spPr>
        <p:txBody>
          <a:bodyPr/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Help patients with long admission in hospital return to the community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Support the chronic mentally ill within the community to reduce prolonged stay in hospital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Rectify the patient’s social environment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Prevent or treat the disabilities induced by mental illness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Re-integrate patients into community life as soon as possible.</a:t>
            </a:r>
            <a:endParaRPr lang="en-GB" dirty="0">
              <a:latin typeface="Arial Narrow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itchFamily="34" charset="0"/>
              <a:cs typeface="Arial" pitchFamily="34" charset="0"/>
            </a:endParaRP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5B95AC4-58AB-48A4-9964-8EC4ADBD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609600"/>
            <a:ext cx="6964363" cy="762000"/>
          </a:xfrm>
        </p:spPr>
        <p:txBody>
          <a:bodyPr/>
          <a:lstStyle/>
          <a:p>
            <a:r>
              <a:rPr lang="en-GB" altLang="en-US" sz="3600">
                <a:latin typeface="Arial Narrow" panose="020B0606020202030204" pitchFamily="34" charset="0"/>
              </a:rPr>
              <a:t>Problems in PSR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FD26845E-595E-40B6-88C8-9ECB3BB85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675" y="1447800"/>
            <a:ext cx="6461125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Financial problems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Family problems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Lack of community support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Difficulties in vocational rehabilitation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Lack of job opportunities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Hospital as shelter or dumping site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Expressed emotions and relapse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en-US">
                <a:latin typeface="Arial Narrow" panose="020B0606020202030204" pitchFamily="34" charset="0"/>
              </a:rPr>
              <a:t>Societal insensitivity</a:t>
            </a: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AF17A3E-A3A3-4C13-A89F-FA374AF87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0"/>
            <a:ext cx="7391400" cy="533400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Rehabilitation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0DBF-0F9C-40CA-8CAC-0725F7BD8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95400"/>
            <a:ext cx="6858000" cy="4800600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Rehabilitation process begins at admission to hospital and includes:</a:t>
            </a:r>
          </a:p>
          <a:p>
            <a:pPr marL="609600" indent="-60960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AutoNum type="alphaLcParenR"/>
              <a:defRPr/>
            </a:pPr>
            <a:r>
              <a:rPr lang="en-US" b="1" dirty="0">
                <a:latin typeface="Arial Narrow" pitchFamily="34" charset="0"/>
                <a:cs typeface="Arial" pitchFamily="34" charset="0"/>
              </a:rPr>
              <a:t>Medical intervention </a:t>
            </a:r>
          </a:p>
          <a:p>
            <a:pPr marL="609600" indent="-60960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Patients require medication for the symptoms of their disease.</a:t>
            </a:r>
          </a:p>
          <a:p>
            <a:pPr marL="609600" indent="-609600" eaLnBrk="1" fontAlgn="auto" hangingPunct="1">
              <a:spcBef>
                <a:spcPts val="600"/>
              </a:spcBef>
              <a:spcAft>
                <a:spcPts val="600"/>
              </a:spcAft>
              <a:buFont typeface="Brush Script MT" panose="03060802040406070304" pitchFamily="66" charset="0"/>
              <a:buAutoNum type="alphaLcParenR" startAt="2"/>
              <a:defRPr/>
            </a:pPr>
            <a:r>
              <a:rPr lang="en-US" b="1" dirty="0">
                <a:latin typeface="Arial Narrow" pitchFamily="34" charset="0"/>
                <a:cs typeface="Arial" pitchFamily="34" charset="0"/>
              </a:rPr>
              <a:t>Psychological intervention </a:t>
            </a:r>
          </a:p>
          <a:p>
            <a:pPr marL="609600" indent="-60960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Individual, group, supportive psychotherapy and behavioral programs </a:t>
            </a:r>
          </a:p>
          <a:p>
            <a:pPr marL="609600" indent="-609600" eaLnBrk="1" fontAlgn="auto" hangingPunct="1">
              <a:spcBef>
                <a:spcPts val="600"/>
              </a:spcBef>
              <a:spcAft>
                <a:spcPts val="600"/>
              </a:spcAft>
              <a:buFont typeface="Brush Script MT" panose="03060802040406070304" pitchFamily="66" charset="0"/>
              <a:buAutoNum type="alphaLcParenR" startAt="3"/>
              <a:defRPr/>
            </a:pPr>
            <a:r>
              <a:rPr lang="en-US" b="1" dirty="0">
                <a:latin typeface="Arial Narrow" pitchFamily="34" charset="0"/>
                <a:cs typeface="Arial" pitchFamily="34" charset="0"/>
              </a:rPr>
              <a:t>Social intervention </a:t>
            </a:r>
          </a:p>
          <a:p>
            <a:pPr marL="609600" indent="-60960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Social support, social skills training.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F76CD43-900B-4C3E-8196-92F653D54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0"/>
            <a:ext cx="7620000" cy="609600"/>
          </a:xfrm>
        </p:spPr>
        <p:txBody>
          <a:bodyPr/>
          <a:lstStyle/>
          <a:p>
            <a:r>
              <a:rPr lang="en-GB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Disciplines involved in the PSR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DFB2F-0ABF-4A74-94E0-2183DB2E9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6477000" cy="4343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GB" dirty="0">
                <a:latin typeface="Arial Narrow" pitchFamily="34" charset="0"/>
                <a:cs typeface="Arial" pitchFamily="34" charset="0"/>
              </a:rPr>
              <a:t>The following are involved: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Brush Script MT" panose="03060802040406070304" pitchFamily="66" charset="0"/>
              <a:buAutoNum type="arabicPeriod"/>
              <a:defRPr/>
            </a:pPr>
            <a:r>
              <a:rPr lang="en-GB" dirty="0">
                <a:latin typeface="Arial Narrow" pitchFamily="34" charset="0"/>
                <a:cs typeface="Arial" pitchFamily="34" charset="0"/>
              </a:rPr>
              <a:t>The psychiatrist – Physical intervention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Brush Script MT" panose="03060802040406070304" pitchFamily="66" charset="0"/>
              <a:buAutoNum type="arabicPeriod"/>
              <a:defRPr/>
            </a:pPr>
            <a:r>
              <a:rPr lang="en-GB" dirty="0">
                <a:latin typeface="Arial Narrow" pitchFamily="34" charset="0"/>
                <a:cs typeface="Arial" pitchFamily="34" charset="0"/>
              </a:rPr>
              <a:t>The clinical psychologist – Psychological intervention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Brush Script MT" panose="03060802040406070304" pitchFamily="66" charset="0"/>
              <a:buAutoNum type="arabicPeriod"/>
              <a:defRPr/>
            </a:pPr>
            <a:r>
              <a:rPr lang="en-GB" dirty="0">
                <a:latin typeface="Arial Narrow" pitchFamily="34" charset="0"/>
                <a:cs typeface="Arial" pitchFamily="34" charset="0"/>
              </a:rPr>
              <a:t>Psychiatric social worker – Social intervention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Brush Script MT" panose="03060802040406070304" pitchFamily="66" charset="0"/>
              <a:buAutoNum type="arabicPeriod" startAt="4"/>
              <a:defRPr/>
            </a:pPr>
            <a:r>
              <a:rPr lang="en-GB" dirty="0">
                <a:latin typeface="Arial Narrow" pitchFamily="34" charset="0"/>
                <a:cs typeface="Arial" pitchFamily="34" charset="0"/>
              </a:rPr>
              <a:t>Occupational  therapist – Occupational intervention</a:t>
            </a:r>
          </a:p>
          <a:p>
            <a:pPr marL="457200" indent="-457200">
              <a:buFont typeface="Brush Script MT" panose="03060802040406070304" pitchFamily="66" charset="0"/>
              <a:buAutoNum type="arabicPeriod" startAt="4"/>
              <a:defRPr/>
            </a:pPr>
            <a:endParaRPr lang="en-GB" sz="29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Brush Script MT" panose="03060802040406070304" pitchFamily="66" charset="0"/>
              <a:buNone/>
              <a:defRPr/>
            </a:pPr>
            <a:endParaRPr lang="en-GB" sz="2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AE9138A-72BA-4598-8BF0-C0DCB5A7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685800"/>
            <a:ext cx="7315200" cy="762000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Arial Narrow" panose="020B0606020202030204" pitchFamily="34" charset="0"/>
                <a:cs typeface="Arial" panose="020B0604020202020204" pitchFamily="34" charset="0"/>
              </a:rPr>
              <a:t>Effective Rehabilitation depend upon</a:t>
            </a:r>
            <a:endParaRPr lang="en-US" altLang="en-US" sz="36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A2012-1A82-404E-BDE8-B8044C74E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2600"/>
            <a:ext cx="6705600" cy="44958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Accurate diagnosis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The patients deficits, assets and strengths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pitchFamily="34" charset="0"/>
              </a:rPr>
              <a:t>Skills and performance in personal, domestic and vocation.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charset="0"/>
              </a:rPr>
              <a:t>Psychological, physical and social needs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charset="0"/>
              </a:rPr>
              <a:t>These needs have to be addressed.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>
                <a:latin typeface="Arial Narrow" pitchFamily="34" charset="0"/>
                <a:cs typeface="Arial" charset="0"/>
              </a:rPr>
              <a:t>The </a:t>
            </a:r>
            <a:r>
              <a:rPr lang="en-US" dirty="0" err="1">
                <a:latin typeface="Arial Narrow" pitchFamily="34" charset="0"/>
                <a:cs typeface="Arial" charset="0"/>
              </a:rPr>
              <a:t>biopsychosocial</a:t>
            </a:r>
            <a:r>
              <a:rPr lang="en-US" dirty="0">
                <a:latin typeface="Arial Narrow" pitchFamily="34" charset="0"/>
                <a:cs typeface="Arial" charset="0"/>
              </a:rPr>
              <a:t> approach in management.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3200" dirty="0">
              <a:latin typeface="Arial Narrow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Brush Script MT" panose="03060802040406070304" pitchFamily="66" charset="0"/>
              <a:buNone/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451</Words>
  <Application>Microsoft Office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REHABILITATION IN PSYCHIATRY</vt:lpstr>
      <vt:lpstr>Definition</vt:lpstr>
      <vt:lpstr>PowerPoint Presentation</vt:lpstr>
      <vt:lpstr>Objectives of PSR</vt:lpstr>
      <vt:lpstr>Strategies in PSR   </vt:lpstr>
      <vt:lpstr>Problems in PSR</vt:lpstr>
      <vt:lpstr>Rehabilitation Process </vt:lpstr>
      <vt:lpstr>Disciplines involved in the PSR</vt:lpstr>
      <vt:lpstr>Effective Rehabilitation depend upon</vt:lpstr>
      <vt:lpstr>Techniques in rehabilitation</vt:lpstr>
      <vt:lpstr>PowerPoint Presentation</vt:lpstr>
      <vt:lpstr>Types of Rehabilitation</vt:lpstr>
      <vt:lpstr>Hospital Based Rehabilitation</vt:lpstr>
      <vt:lpstr>Community Based Rehabilitation</vt:lpstr>
      <vt:lpstr>Components of PSR</vt:lpstr>
      <vt:lpstr>Summary</vt:lpstr>
      <vt:lpstr>Reference</vt:lpstr>
      <vt:lpstr>THANK YOU!</vt:lpstr>
      <vt:lpstr>Professor Anne Obondo, Associate Professor, Department of Psychiatry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REHABILITATION IN PSYCHIATRY</dc:title>
  <dc:creator>user</dc:creator>
  <cp:lastModifiedBy>Raysam Baraka</cp:lastModifiedBy>
  <cp:revision>37</cp:revision>
  <dcterms:modified xsi:type="dcterms:W3CDTF">2019-02-14T14:37:01Z</dcterms:modified>
</cp:coreProperties>
</file>