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9" r:id="rId2"/>
    <p:sldId id="267" r:id="rId3"/>
    <p:sldId id="291" r:id="rId4"/>
    <p:sldId id="316" r:id="rId5"/>
    <p:sldId id="314" r:id="rId6"/>
    <p:sldId id="318" r:id="rId7"/>
    <p:sldId id="320" r:id="rId8"/>
    <p:sldId id="328" r:id="rId9"/>
    <p:sldId id="298" r:id="rId10"/>
    <p:sldId id="299" r:id="rId11"/>
    <p:sldId id="301" r:id="rId12"/>
    <p:sldId id="302" r:id="rId13"/>
    <p:sldId id="317" r:id="rId14"/>
    <p:sldId id="311" r:id="rId15"/>
    <p:sldId id="321" r:id="rId16"/>
    <p:sldId id="322" r:id="rId17"/>
    <p:sldId id="323" r:id="rId18"/>
    <p:sldId id="326" r:id="rId19"/>
    <p:sldId id="327" r:id="rId20"/>
    <p:sldId id="276" r:id="rId21"/>
    <p:sldId id="307" r:id="rId22"/>
    <p:sldId id="324" r:id="rId23"/>
    <p:sldId id="308" r:id="rId24"/>
    <p:sldId id="309" r:id="rId25"/>
    <p:sldId id="279" r:id="rId26"/>
    <p:sldId id="325" r:id="rId27"/>
    <p:sldId id="296" r:id="rId28"/>
    <p:sldId id="297" r:id="rId29"/>
    <p:sldId id="262" r:id="rId30"/>
    <p:sldId id="266"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79" autoAdjust="0"/>
  </p:normalViewPr>
  <p:slideViewPr>
    <p:cSldViewPr>
      <p:cViewPr varScale="1">
        <p:scale>
          <a:sx n="88" d="100"/>
          <a:sy n="88" d="100"/>
        </p:scale>
        <p:origin x="9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handoutMaster" Target="handoutMasters/handout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3D901-920A-FD45-91EC-73174498C69B}"/>
              </a:ext>
            </a:extLst>
          </p:cNvPr>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5AB8FB4D-0648-2B4F-94D3-EE24EC35FF93}"/>
              </a:ext>
            </a:extLst>
          </p:cNvPr>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fld id="{E0193C73-86FA-4CBF-B4CB-3D5E0C3737CF}" type="datetimeFigureOut">
              <a:rPr lang="en-US"/>
              <a:pPr>
                <a:defRPr/>
              </a:pPr>
              <a:t>2/13/2019</a:t>
            </a:fld>
            <a:endParaRPr lang="en-US"/>
          </a:p>
        </p:txBody>
      </p:sp>
      <p:sp>
        <p:nvSpPr>
          <p:cNvPr id="4" name="Footer Placeholder 3">
            <a:extLst>
              <a:ext uri="{FF2B5EF4-FFF2-40B4-BE49-F238E27FC236}">
                <a16:creationId xmlns:a16="http://schemas.microsoft.com/office/drawing/2014/main" id="{898597A3-08BA-4A40-9BF3-06E5A863118C}"/>
              </a:ext>
            </a:extLst>
          </p:cNvPr>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3E27AE9A-E426-3148-90B1-EBE2D7BB4E4B}"/>
              </a:ext>
            </a:extLst>
          </p:cNvPr>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14C22736-30BA-4D0C-B4F1-AF5F80F998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3D12B-A1FD-4B45-AC54-52227A762785}"/>
              </a:ext>
            </a:extLst>
          </p:cNvPr>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Calibri" pitchFamily="34" charset="0"/>
                <a:cs typeface="+mn-cs"/>
              </a:defRPr>
            </a:lvl1pPr>
          </a:lstStyle>
          <a:p>
            <a:pPr>
              <a:defRPr/>
            </a:pPr>
            <a:endParaRPr lang="en-US"/>
          </a:p>
        </p:txBody>
      </p:sp>
      <p:sp>
        <p:nvSpPr>
          <p:cNvPr id="3" name="Date Placeholder 2">
            <a:extLst>
              <a:ext uri="{FF2B5EF4-FFF2-40B4-BE49-F238E27FC236}">
                <a16:creationId xmlns:a16="http://schemas.microsoft.com/office/drawing/2014/main" id="{149F4B56-9DAF-7947-B215-CB94A9E63FB3}"/>
              </a:ext>
            </a:extLst>
          </p:cNvPr>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Calibri" pitchFamily="34" charset="0"/>
                <a:cs typeface="+mn-cs"/>
              </a:defRPr>
            </a:lvl1pPr>
          </a:lstStyle>
          <a:p>
            <a:pPr>
              <a:defRPr/>
            </a:pPr>
            <a:fld id="{B9FEFF60-F9BD-48B0-B9ED-F66C9FFF2785}" type="datetimeFigureOut">
              <a:rPr lang="en-US"/>
              <a:pPr>
                <a:defRPr/>
              </a:pPr>
              <a:t>2/13/2019</a:t>
            </a:fld>
            <a:endParaRPr lang="en-US"/>
          </a:p>
        </p:txBody>
      </p:sp>
      <p:sp>
        <p:nvSpPr>
          <p:cNvPr id="4" name="Slide Image Placeholder 3">
            <a:extLst>
              <a:ext uri="{FF2B5EF4-FFF2-40B4-BE49-F238E27FC236}">
                <a16:creationId xmlns:a16="http://schemas.microsoft.com/office/drawing/2014/main" id="{B6AC298D-D650-4E47-93DD-2F55B8B350E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B636A6-2E93-3741-81DD-C270D8FED21A}"/>
              </a:ext>
            </a:extLst>
          </p:cNvPr>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8D9FB3-D1BE-E341-96A2-493E98D75C42}"/>
              </a:ext>
            </a:extLst>
          </p:cNvPr>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Calibri" pitchFamily="34"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34413AF3-BBA3-1E47-800F-3186C14CB655}"/>
              </a:ext>
            </a:extLst>
          </p:cNvPr>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C31ED001-3EB1-4B4D-88B0-54065AD580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BBB19CA-CF52-43AE-B94E-9EEDBE2F8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A2374E45-988C-4EA5-91DD-8F48929003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1" name="Slide Number Placeholder 3">
            <a:extLst>
              <a:ext uri="{FF2B5EF4-FFF2-40B4-BE49-F238E27FC236}">
                <a16:creationId xmlns:a16="http://schemas.microsoft.com/office/drawing/2014/main" id="{0E62BD8C-5947-4D51-8119-50C1A3B5EF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2B00FF-38AB-4CCB-A36A-9DCDB97B7740}" type="slidenum">
              <a:rPr lang="en-US" altLang="en-US" smtClean="0"/>
              <a:pPr>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071F2F8-8D14-4189-A4FE-DFAABA8A17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34075F0F-28A9-4AF8-AA71-AE52B345B6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7" name="Slide Number Placeholder 3">
            <a:extLst>
              <a:ext uri="{FF2B5EF4-FFF2-40B4-BE49-F238E27FC236}">
                <a16:creationId xmlns:a16="http://schemas.microsoft.com/office/drawing/2014/main" id="{712F99B9-13DC-4623-9258-ED1653F2C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372957-AE62-4E92-BA56-4B1C45A8B594}" type="slidenum">
              <a:rPr lang="en-US" altLang="en-US" smtClean="0"/>
              <a:pPr>
                <a:spcBef>
                  <a:spcPct val="0"/>
                </a:spcBef>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59B69C7-E5AC-47EB-818E-8A3F28C9D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2F3934-1950-4E42-9580-1F5ADDB79EC5}" type="slidenum">
              <a:rPr lang="en-GB" altLang="en-US" smtClean="0"/>
              <a:pPr>
                <a:spcBef>
                  <a:spcPct val="0"/>
                </a:spcBef>
              </a:pPr>
              <a:t>21</a:t>
            </a:fld>
            <a:endParaRPr lang="en-GB" altLang="en-US"/>
          </a:p>
        </p:txBody>
      </p:sp>
      <p:sp>
        <p:nvSpPr>
          <p:cNvPr id="38914" name="Rectangle 2">
            <a:extLst>
              <a:ext uri="{FF2B5EF4-FFF2-40B4-BE49-F238E27FC236}">
                <a16:creationId xmlns:a16="http://schemas.microsoft.com/office/drawing/2014/main" id="{8FB62099-47DC-4F57-BCBC-EAA02183C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A3C4C7B5-EC38-4E6A-ABA8-B101D534CA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Communication skills</a:t>
            </a:r>
          </a:p>
          <a:p>
            <a:pPr eaLnBrk="1" hangingPunct="1"/>
            <a:r>
              <a:rPr lang="en-GB" altLang="en-US"/>
              <a:t>Serious physical injuries AND psychological trauma</a:t>
            </a:r>
          </a:p>
          <a:p>
            <a:pPr eaLnBrk="1" hangingPunct="1"/>
            <a:r>
              <a:rPr lang="en-GB" altLang="en-US"/>
              <a:t>Unintended AND Unwanted pregnancies</a:t>
            </a:r>
          </a:p>
          <a:p>
            <a:pPr eaLnBrk="1" hangingPunct="1"/>
            <a:r>
              <a:rPr lang="en-GB" altLang="en-US"/>
              <a:t>STI/ HIV</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C77CC70-CD0E-4D2A-A18E-BA9C8DCE83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53C2A-8BA7-4747-B4EA-F5ECA290386C}" type="slidenum">
              <a:rPr lang="en-GB" altLang="en-US" smtClean="0"/>
              <a:pPr>
                <a:spcBef>
                  <a:spcPct val="0"/>
                </a:spcBef>
              </a:pPr>
              <a:t>23</a:t>
            </a:fld>
            <a:endParaRPr lang="en-GB" altLang="en-US"/>
          </a:p>
        </p:txBody>
      </p:sp>
      <p:sp>
        <p:nvSpPr>
          <p:cNvPr id="41986" name="Rectangle 2">
            <a:extLst>
              <a:ext uri="{FF2B5EF4-FFF2-40B4-BE49-F238E27FC236}">
                <a16:creationId xmlns:a16="http://schemas.microsoft.com/office/drawing/2014/main" id="{D49047A4-F2C2-48AF-93A5-1D327014F5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69706E1-3DD9-4CC5-8536-32816428D2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B4CFD98-E028-46E1-A3AC-8EA868A2C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4F876-E5F7-46AF-9972-5FE3CA06D9D2}" type="slidenum">
              <a:rPr lang="en-GB" altLang="en-US" smtClean="0"/>
              <a:pPr>
                <a:spcBef>
                  <a:spcPct val="0"/>
                </a:spcBef>
              </a:pPr>
              <a:t>24</a:t>
            </a:fld>
            <a:endParaRPr lang="en-GB" altLang="en-US"/>
          </a:p>
        </p:txBody>
      </p:sp>
      <p:sp>
        <p:nvSpPr>
          <p:cNvPr id="44034" name="Rectangle 2">
            <a:extLst>
              <a:ext uri="{FF2B5EF4-FFF2-40B4-BE49-F238E27FC236}">
                <a16:creationId xmlns:a16="http://schemas.microsoft.com/office/drawing/2014/main" id="{6E4E9FD0-EAC1-41F8-9DAC-8304CC3E5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61C0E68B-551C-450D-A763-DB30ABBD8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64E8DC2-29DC-4F47-82CB-9433F2A5B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AC35FFD-9224-48EF-AC6D-C4A633AF55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3" name="Slide Number Placeholder 3">
            <a:extLst>
              <a:ext uri="{FF2B5EF4-FFF2-40B4-BE49-F238E27FC236}">
                <a16:creationId xmlns:a16="http://schemas.microsoft.com/office/drawing/2014/main" id="{415EC839-9671-47F3-86BF-7FCDF424B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884C2-C7EB-4381-880B-BF3B89F234B1}" type="slidenum">
              <a:rPr lang="en-US" altLang="en-US" smtClean="0"/>
              <a:pPr>
                <a:spcBef>
                  <a:spcPct val="0"/>
                </a:spcBef>
              </a:pPr>
              <a:t>25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99FA87B2-CF09-4EB4-B526-BBC316BBD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47714E74-CD27-4F71-A7ED-8C00FA5213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39ADB7AA-DF7F-4512-BE22-D58DF2142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79AD24-601E-47D6-95AF-6527C2323848}" type="slidenum">
              <a:rPr lang="en-US" altLang="en-US" smtClean="0"/>
              <a:pPr>
                <a:spcBef>
                  <a:spcPct val="0"/>
                </a:spcBef>
              </a:pPr>
              <a:t>29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C2A5F53-F1CE-4606-9AB8-DE4325B5B9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6BF1ED47-0291-4CB9-9075-9E4FDAA7CF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1" name="Slide Number Placeholder 3">
            <a:extLst>
              <a:ext uri="{FF2B5EF4-FFF2-40B4-BE49-F238E27FC236}">
                <a16:creationId xmlns:a16="http://schemas.microsoft.com/office/drawing/2014/main" id="{00A3BCA5-1A1A-47F2-8BF7-D7EA179ABA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4A5F66-0D7E-458F-ACB9-70EAE11B881C}" type="slidenum">
              <a:rPr lang="en-US" altLang="en-US" smtClean="0"/>
              <a:pPr>
                <a:spcBef>
                  <a:spcPct val="0"/>
                </a:spcBef>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4.xml"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C7786E7E-FF99-4306-9AFF-DC0394331DC6}"/>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768E5AC9-5D01-4187-9AAA-A60294CC2AF5}"/>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D176248A-B06D-4254-9437-74F2853CBD19}"/>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18">
              <a:extLst>
                <a:ext uri="{FF2B5EF4-FFF2-40B4-BE49-F238E27FC236}">
                  <a16:creationId xmlns:a16="http://schemas.microsoft.com/office/drawing/2014/main" id="{421CC911-3F2A-4947-8ACF-839F610C662A}"/>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8" name="Freeform 18">
              <a:extLst>
                <a:ext uri="{FF2B5EF4-FFF2-40B4-BE49-F238E27FC236}">
                  <a16:creationId xmlns:a16="http://schemas.microsoft.com/office/drawing/2014/main" id="{AABC765E-DFED-47B3-A1CF-01FC0CCFD7DF}"/>
                </a:ext>
              </a:extLst>
            </p:cNvPr>
            <p:cNvGrpSpPr>
              <a:grpSpLocks/>
            </p:cNvGrpSpPr>
            <p:nvPr/>
          </p:nvGrpSpPr>
          <p:grpSpPr bwMode="auto">
            <a:xfrm>
              <a:off x="-590" y="4873405"/>
              <a:ext cx="9144590" cy="1998435"/>
              <a:chOff x="0" y="4991100"/>
              <a:chExt cx="9144000" cy="1879600"/>
            </a:xfrm>
          </p:grpSpPr>
          <p:pic>
            <p:nvPicPr>
              <p:cNvPr id="11" name="Freeform 18">
                <a:extLst>
                  <a:ext uri="{FF2B5EF4-FFF2-40B4-BE49-F238E27FC236}">
                    <a16:creationId xmlns:a16="http://schemas.microsoft.com/office/drawing/2014/main" id="{56E1CF02-5DA5-4963-9099-BC013BF7BCA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1100"/>
                <a:ext cx="9144000" cy="1879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a:extLst>
                  <a:ext uri="{FF2B5EF4-FFF2-40B4-BE49-F238E27FC236}">
                    <a16:creationId xmlns:a16="http://schemas.microsoft.com/office/drawing/2014/main" id="{9DB9F10C-E20F-485D-96D9-C04041DA5E30}"/>
                  </a:ext>
                </a:extLst>
              </p:cNvPr>
              <p:cNvSpPr txBox="1">
                <a:spLocks noChangeArrowheads="1"/>
              </p:cNvSpPr>
              <p:nvPr/>
            </p:nvSpPr>
            <p:spPr bwMode="auto">
              <a:xfrm>
                <a:off x="590" y="500096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0" name="Straight Connector 9">
              <a:extLst>
                <a:ext uri="{FF2B5EF4-FFF2-40B4-BE49-F238E27FC236}">
                  <a16:creationId xmlns:a16="http://schemas.microsoft.com/office/drawing/2014/main" id="{FB2DD2DB-F711-4562-B70F-EE8EA1531F83}"/>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9">
            <a:extLst>
              <a:ext uri="{FF2B5EF4-FFF2-40B4-BE49-F238E27FC236}">
                <a16:creationId xmlns:a16="http://schemas.microsoft.com/office/drawing/2014/main" id="{B17BD1AB-948A-4151-8C10-511CAF6FBA94}"/>
              </a:ext>
            </a:extLst>
          </p:cNvPr>
          <p:cNvSpPr>
            <a:spLocks noGrp="1"/>
          </p:cNvSpPr>
          <p:nvPr>
            <p:ph type="dt" sz="half" idx="10"/>
          </p:nvPr>
        </p:nvSpPr>
        <p:spPr/>
        <p:txBody>
          <a:bodyPr/>
          <a:lstStyle>
            <a:lvl1pPr>
              <a:defRPr>
                <a:solidFill>
                  <a:srgbClr val="FFFFFF"/>
                </a:solidFill>
              </a:defRPr>
            </a:lvl1pPr>
            <a:extLst/>
          </a:lstStyle>
          <a:p>
            <a:pPr>
              <a:defRPr/>
            </a:pPr>
            <a:fld id="{17C78B16-6322-49EB-9D8A-127966F9D9EA}" type="datetimeFigureOut">
              <a:rPr lang="en-US"/>
              <a:pPr>
                <a:defRPr/>
              </a:pPr>
              <a:t>2/13/2019</a:t>
            </a:fld>
            <a:endParaRPr lang="en-US"/>
          </a:p>
        </p:txBody>
      </p:sp>
      <p:sp>
        <p:nvSpPr>
          <p:cNvPr id="14" name="Footer Placeholder 18">
            <a:extLst>
              <a:ext uri="{FF2B5EF4-FFF2-40B4-BE49-F238E27FC236}">
                <a16:creationId xmlns:a16="http://schemas.microsoft.com/office/drawing/2014/main" id="{ED894CAE-0322-4C51-A5F3-92BC33B6C7C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Slide Number Placeholder 26">
            <a:extLst>
              <a:ext uri="{FF2B5EF4-FFF2-40B4-BE49-F238E27FC236}">
                <a16:creationId xmlns:a16="http://schemas.microsoft.com/office/drawing/2014/main" id="{C2B35C5E-FABC-407C-8FDF-C138DE52044F}"/>
              </a:ext>
            </a:extLst>
          </p:cNvPr>
          <p:cNvSpPr>
            <a:spLocks noGrp="1"/>
          </p:cNvSpPr>
          <p:nvPr>
            <p:ph type="sldNum" sz="quarter" idx="12"/>
          </p:nvPr>
        </p:nvSpPr>
        <p:spPr/>
        <p:txBody>
          <a:bodyPr/>
          <a:lstStyle>
            <a:lvl1pPr>
              <a:defRPr>
                <a:solidFill>
                  <a:srgbClr val="FFFFFF"/>
                </a:solidFill>
              </a:defRPr>
            </a:lvl1pPr>
          </a:lstStyle>
          <a:p>
            <a:pPr>
              <a:defRPr/>
            </a:pPr>
            <a:fld id="{A95C9228-8C00-4434-B873-3837AA3680F4}" type="slidenum">
              <a:rPr lang="en-US" altLang="en-US"/>
              <a:pPr>
                <a:defRPr/>
              </a:pPr>
              <a:t>‹#›</a:t>
            </a:fld>
            <a:endParaRPr lang="en-US" altLang="en-US"/>
          </a:p>
        </p:txBody>
      </p:sp>
    </p:spTree>
    <p:extLst>
      <p:ext uri="{BB962C8B-B14F-4D97-AF65-F5344CB8AC3E}">
        <p14:creationId xmlns:p14="http://schemas.microsoft.com/office/powerpoint/2010/main" val="179979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66F07FA-3083-4703-BB55-EC226ED8F50E}"/>
              </a:ext>
            </a:extLst>
          </p:cNvPr>
          <p:cNvSpPr>
            <a:spLocks noGrp="1"/>
          </p:cNvSpPr>
          <p:nvPr>
            <p:ph type="dt" sz="half" idx="10"/>
          </p:nvPr>
        </p:nvSpPr>
        <p:spPr/>
        <p:txBody>
          <a:bodyPr/>
          <a:lstStyle>
            <a:lvl1pPr>
              <a:defRPr/>
            </a:lvl1pPr>
          </a:lstStyle>
          <a:p>
            <a:pPr>
              <a:defRPr/>
            </a:pPr>
            <a:fld id="{2FE0CD68-21E4-431B-8D6B-BFEBACC881D0}" type="datetimeFigureOut">
              <a:rPr lang="en-US"/>
              <a:pPr>
                <a:defRPr/>
              </a:pPr>
              <a:t>2/13/2019</a:t>
            </a:fld>
            <a:endParaRPr lang="en-US"/>
          </a:p>
        </p:txBody>
      </p:sp>
      <p:sp>
        <p:nvSpPr>
          <p:cNvPr id="5" name="Footer Placeholder 21">
            <a:extLst>
              <a:ext uri="{FF2B5EF4-FFF2-40B4-BE49-F238E27FC236}">
                <a16:creationId xmlns:a16="http://schemas.microsoft.com/office/drawing/2014/main" id="{70692849-551B-461F-9B7B-5DA0923C53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746F73B-DD8C-4DC0-BB78-34472ACE5417}"/>
              </a:ext>
            </a:extLst>
          </p:cNvPr>
          <p:cNvSpPr>
            <a:spLocks noGrp="1"/>
          </p:cNvSpPr>
          <p:nvPr>
            <p:ph type="sldNum" sz="quarter" idx="12"/>
          </p:nvPr>
        </p:nvSpPr>
        <p:spPr/>
        <p:txBody>
          <a:bodyPr/>
          <a:lstStyle>
            <a:lvl1pPr>
              <a:defRPr/>
            </a:lvl1pPr>
          </a:lstStyle>
          <a:p>
            <a:pPr>
              <a:defRPr/>
            </a:pPr>
            <a:fld id="{D6CE8294-E074-48B5-AE54-A50AE4F302B1}" type="slidenum">
              <a:rPr lang="en-US" altLang="en-US"/>
              <a:pPr>
                <a:defRPr/>
              </a:pPr>
              <a:t>‹#›</a:t>
            </a:fld>
            <a:endParaRPr lang="en-US" altLang="en-US"/>
          </a:p>
        </p:txBody>
      </p:sp>
    </p:spTree>
    <p:extLst>
      <p:ext uri="{BB962C8B-B14F-4D97-AF65-F5344CB8AC3E}">
        <p14:creationId xmlns:p14="http://schemas.microsoft.com/office/powerpoint/2010/main" val="373028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DCF4ACE-CADF-4347-BE4B-0F278466BA3C}"/>
              </a:ext>
            </a:extLst>
          </p:cNvPr>
          <p:cNvSpPr>
            <a:spLocks noGrp="1"/>
          </p:cNvSpPr>
          <p:nvPr>
            <p:ph type="dt" sz="half" idx="10"/>
          </p:nvPr>
        </p:nvSpPr>
        <p:spPr/>
        <p:txBody>
          <a:bodyPr/>
          <a:lstStyle>
            <a:lvl1pPr>
              <a:defRPr/>
            </a:lvl1pPr>
          </a:lstStyle>
          <a:p>
            <a:pPr>
              <a:defRPr/>
            </a:pPr>
            <a:fld id="{D64912CD-E3BF-435D-B749-2D95C3C21577}" type="datetimeFigureOut">
              <a:rPr lang="en-US"/>
              <a:pPr>
                <a:defRPr/>
              </a:pPr>
              <a:t>2/13/2019</a:t>
            </a:fld>
            <a:endParaRPr lang="en-US"/>
          </a:p>
        </p:txBody>
      </p:sp>
      <p:sp>
        <p:nvSpPr>
          <p:cNvPr id="5" name="Footer Placeholder 21">
            <a:extLst>
              <a:ext uri="{FF2B5EF4-FFF2-40B4-BE49-F238E27FC236}">
                <a16:creationId xmlns:a16="http://schemas.microsoft.com/office/drawing/2014/main" id="{828394A5-FCB4-418A-ADAA-26A442A586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48521C5-41A2-4C32-9262-BFF3C610D560}"/>
              </a:ext>
            </a:extLst>
          </p:cNvPr>
          <p:cNvSpPr>
            <a:spLocks noGrp="1"/>
          </p:cNvSpPr>
          <p:nvPr>
            <p:ph type="sldNum" sz="quarter" idx="12"/>
          </p:nvPr>
        </p:nvSpPr>
        <p:spPr/>
        <p:txBody>
          <a:bodyPr/>
          <a:lstStyle>
            <a:lvl1pPr>
              <a:defRPr/>
            </a:lvl1pPr>
          </a:lstStyle>
          <a:p>
            <a:pPr>
              <a:defRPr/>
            </a:pPr>
            <a:fld id="{EC9106FD-161C-4DF8-A303-19264F10457A}" type="slidenum">
              <a:rPr lang="en-US" altLang="en-US"/>
              <a:pPr>
                <a:defRPr/>
              </a:pPr>
              <a:t>‹#›</a:t>
            </a:fld>
            <a:endParaRPr lang="en-US" altLang="en-US"/>
          </a:p>
        </p:txBody>
      </p:sp>
    </p:spTree>
    <p:extLst>
      <p:ext uri="{BB962C8B-B14F-4D97-AF65-F5344CB8AC3E}">
        <p14:creationId xmlns:p14="http://schemas.microsoft.com/office/powerpoint/2010/main" val="84295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12A9A4B8-0386-4B47-AF19-509A98EF0EA2}"/>
              </a:ext>
            </a:extLst>
          </p:cNvPr>
          <p:cNvSpPr>
            <a:spLocks noGrp="1"/>
          </p:cNvSpPr>
          <p:nvPr>
            <p:ph type="dt" sz="half" idx="10"/>
          </p:nvPr>
        </p:nvSpPr>
        <p:spPr/>
        <p:txBody>
          <a:bodyPr/>
          <a:lstStyle>
            <a:lvl1pPr>
              <a:defRPr/>
            </a:lvl1pPr>
          </a:lstStyle>
          <a:p>
            <a:pPr>
              <a:defRPr/>
            </a:pPr>
            <a:fld id="{C438FB14-053A-4E0D-B369-84EF957763E8}" type="datetimeFigureOut">
              <a:rPr lang="en-US"/>
              <a:pPr>
                <a:defRPr/>
              </a:pPr>
              <a:t>2/13/2019</a:t>
            </a:fld>
            <a:endParaRPr lang="en-US"/>
          </a:p>
        </p:txBody>
      </p:sp>
      <p:sp>
        <p:nvSpPr>
          <p:cNvPr id="5" name="Footer Placeholder 21">
            <a:extLst>
              <a:ext uri="{FF2B5EF4-FFF2-40B4-BE49-F238E27FC236}">
                <a16:creationId xmlns:a16="http://schemas.microsoft.com/office/drawing/2014/main" id="{DE2E2FD1-074B-4A13-9E66-BD9BE264F0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A464918-B76D-4ECC-949D-B1745AEA7B79}"/>
              </a:ext>
            </a:extLst>
          </p:cNvPr>
          <p:cNvSpPr>
            <a:spLocks noGrp="1"/>
          </p:cNvSpPr>
          <p:nvPr>
            <p:ph type="sldNum" sz="quarter" idx="12"/>
          </p:nvPr>
        </p:nvSpPr>
        <p:spPr/>
        <p:txBody>
          <a:bodyPr/>
          <a:lstStyle>
            <a:lvl1pPr>
              <a:defRPr/>
            </a:lvl1pPr>
          </a:lstStyle>
          <a:p>
            <a:pPr>
              <a:defRPr/>
            </a:pPr>
            <a:fld id="{B4770C67-4619-4E78-8646-AD1279DFFF84}" type="slidenum">
              <a:rPr lang="en-US" altLang="en-US"/>
              <a:pPr>
                <a:defRPr/>
              </a:pPr>
              <a:t>‹#›</a:t>
            </a:fld>
            <a:endParaRPr lang="en-US" altLang="en-US"/>
          </a:p>
        </p:txBody>
      </p:sp>
    </p:spTree>
    <p:extLst>
      <p:ext uri="{BB962C8B-B14F-4D97-AF65-F5344CB8AC3E}">
        <p14:creationId xmlns:p14="http://schemas.microsoft.com/office/powerpoint/2010/main" val="148068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AF276BB8-A54C-45A8-8248-E78E30EB04EB}"/>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id="{CC3B6A0D-A506-4F02-A71F-FCFF94CAB031}"/>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69B608D-E3CB-4A22-8D8B-B5E66B19595C}"/>
              </a:ext>
            </a:extLst>
          </p:cNvPr>
          <p:cNvSpPr>
            <a:spLocks noGrp="1"/>
          </p:cNvSpPr>
          <p:nvPr>
            <p:ph type="dt" sz="half" idx="10"/>
          </p:nvPr>
        </p:nvSpPr>
        <p:spPr/>
        <p:txBody>
          <a:bodyPr/>
          <a:lstStyle>
            <a:lvl1pPr>
              <a:defRPr/>
            </a:lvl1pPr>
            <a:extLst/>
          </a:lstStyle>
          <a:p>
            <a:pPr>
              <a:defRPr/>
            </a:pPr>
            <a:fld id="{426013C3-9665-4651-9195-211F3B7E6600}" type="datetimeFigureOut">
              <a:rPr lang="en-US"/>
              <a:pPr>
                <a:defRPr/>
              </a:pPr>
              <a:t>2/13/2019</a:t>
            </a:fld>
            <a:endParaRPr lang="en-US"/>
          </a:p>
        </p:txBody>
      </p:sp>
      <p:sp>
        <p:nvSpPr>
          <p:cNvPr id="7" name="Footer Placeholder 4">
            <a:extLst>
              <a:ext uri="{FF2B5EF4-FFF2-40B4-BE49-F238E27FC236}">
                <a16:creationId xmlns:a16="http://schemas.microsoft.com/office/drawing/2014/main" id="{65DAAA27-D83C-4306-BD6C-25480339962A}"/>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EE27F94D-FCDA-4B3A-A9DE-7B2F1DB10C93}"/>
              </a:ext>
            </a:extLst>
          </p:cNvPr>
          <p:cNvSpPr>
            <a:spLocks noGrp="1"/>
          </p:cNvSpPr>
          <p:nvPr>
            <p:ph type="sldNum" sz="quarter" idx="12"/>
          </p:nvPr>
        </p:nvSpPr>
        <p:spPr/>
        <p:txBody>
          <a:bodyPr/>
          <a:lstStyle>
            <a:lvl1pPr>
              <a:defRPr/>
            </a:lvl1pPr>
          </a:lstStyle>
          <a:p>
            <a:pPr>
              <a:defRPr/>
            </a:pPr>
            <a:fld id="{E6E84FB3-29E3-4D69-A995-4A427055DE1A}" type="slidenum">
              <a:rPr lang="en-US" altLang="en-US"/>
              <a:pPr>
                <a:defRPr/>
              </a:pPr>
              <a:t>‹#›</a:t>
            </a:fld>
            <a:endParaRPr lang="en-US" altLang="en-US"/>
          </a:p>
        </p:txBody>
      </p:sp>
    </p:spTree>
    <p:extLst>
      <p:ext uri="{BB962C8B-B14F-4D97-AF65-F5344CB8AC3E}">
        <p14:creationId xmlns:p14="http://schemas.microsoft.com/office/powerpoint/2010/main" val="1943972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CB3DDCB0-7DC1-4C70-8C26-D544FE2404F4}"/>
              </a:ext>
            </a:extLst>
          </p:cNvPr>
          <p:cNvSpPr>
            <a:spLocks noGrp="1"/>
          </p:cNvSpPr>
          <p:nvPr>
            <p:ph type="dt" sz="half" idx="10"/>
          </p:nvPr>
        </p:nvSpPr>
        <p:spPr/>
        <p:txBody>
          <a:bodyPr/>
          <a:lstStyle>
            <a:lvl1pPr>
              <a:defRPr/>
            </a:lvl1pPr>
            <a:extLst/>
          </a:lstStyle>
          <a:p>
            <a:pPr>
              <a:defRPr/>
            </a:pPr>
            <a:fld id="{002B9127-C328-4E48-BCB3-991C56B7AC52}" type="datetimeFigureOut">
              <a:rPr lang="en-US"/>
              <a:pPr>
                <a:defRPr/>
              </a:pPr>
              <a:t>2/13/2019</a:t>
            </a:fld>
            <a:endParaRPr lang="en-US"/>
          </a:p>
        </p:txBody>
      </p:sp>
      <p:sp>
        <p:nvSpPr>
          <p:cNvPr id="6" name="Footer Placeholder 5">
            <a:extLst>
              <a:ext uri="{FF2B5EF4-FFF2-40B4-BE49-F238E27FC236}">
                <a16:creationId xmlns:a16="http://schemas.microsoft.com/office/drawing/2014/main" id="{69E8AB2B-E652-44DB-A5FF-DD813B6D0A93}"/>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D087C659-7BA3-4FF7-AB95-54898160B5EE}"/>
              </a:ext>
            </a:extLst>
          </p:cNvPr>
          <p:cNvSpPr>
            <a:spLocks noGrp="1"/>
          </p:cNvSpPr>
          <p:nvPr>
            <p:ph type="sldNum" sz="quarter" idx="12"/>
          </p:nvPr>
        </p:nvSpPr>
        <p:spPr/>
        <p:txBody>
          <a:bodyPr/>
          <a:lstStyle>
            <a:lvl1pPr>
              <a:defRPr/>
            </a:lvl1pPr>
          </a:lstStyle>
          <a:p>
            <a:pPr>
              <a:defRPr/>
            </a:pPr>
            <a:fld id="{7F403FD8-F006-4F82-8BD2-9884EC52192F}" type="slidenum">
              <a:rPr lang="en-US" altLang="en-US"/>
              <a:pPr>
                <a:defRPr/>
              </a:pPr>
              <a:t>‹#›</a:t>
            </a:fld>
            <a:endParaRPr lang="en-US" altLang="en-US"/>
          </a:p>
        </p:txBody>
      </p:sp>
    </p:spTree>
    <p:extLst>
      <p:ext uri="{BB962C8B-B14F-4D97-AF65-F5344CB8AC3E}">
        <p14:creationId xmlns:p14="http://schemas.microsoft.com/office/powerpoint/2010/main" val="14605385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1789CD-ACD2-4AA0-AB56-2FC3888E245B}"/>
              </a:ext>
            </a:extLst>
          </p:cNvPr>
          <p:cNvSpPr>
            <a:spLocks noGrp="1"/>
          </p:cNvSpPr>
          <p:nvPr>
            <p:ph type="dt" sz="half" idx="10"/>
          </p:nvPr>
        </p:nvSpPr>
        <p:spPr/>
        <p:txBody>
          <a:bodyPr/>
          <a:lstStyle>
            <a:lvl1pPr>
              <a:defRPr/>
            </a:lvl1pPr>
            <a:extLst/>
          </a:lstStyle>
          <a:p>
            <a:pPr>
              <a:defRPr/>
            </a:pPr>
            <a:fld id="{412F6DB1-4712-4B20-8C8B-B2BE6683A9B4}" type="datetimeFigureOut">
              <a:rPr lang="en-US"/>
              <a:pPr>
                <a:defRPr/>
              </a:pPr>
              <a:t>2/13/2019</a:t>
            </a:fld>
            <a:endParaRPr lang="en-US"/>
          </a:p>
        </p:txBody>
      </p:sp>
      <p:sp>
        <p:nvSpPr>
          <p:cNvPr id="8" name="Footer Placeholder 7">
            <a:extLst>
              <a:ext uri="{FF2B5EF4-FFF2-40B4-BE49-F238E27FC236}">
                <a16:creationId xmlns:a16="http://schemas.microsoft.com/office/drawing/2014/main" id="{E12B1219-B569-4741-B930-4A472ABC8429}"/>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D61E4F4E-164F-4163-BE47-195DDD2ACE66}"/>
              </a:ext>
            </a:extLst>
          </p:cNvPr>
          <p:cNvSpPr>
            <a:spLocks noGrp="1"/>
          </p:cNvSpPr>
          <p:nvPr>
            <p:ph type="sldNum" sz="quarter" idx="12"/>
          </p:nvPr>
        </p:nvSpPr>
        <p:spPr/>
        <p:txBody>
          <a:bodyPr/>
          <a:lstStyle>
            <a:lvl1pPr>
              <a:defRPr/>
            </a:lvl1pPr>
          </a:lstStyle>
          <a:p>
            <a:pPr>
              <a:defRPr/>
            </a:pPr>
            <a:fld id="{AA2DA8B7-B43B-46FC-894D-47D3B16AFAFD}" type="slidenum">
              <a:rPr lang="en-US" altLang="en-US"/>
              <a:pPr>
                <a:defRPr/>
              </a:pPr>
              <a:t>‹#›</a:t>
            </a:fld>
            <a:endParaRPr lang="en-US" altLang="en-US"/>
          </a:p>
        </p:txBody>
      </p:sp>
    </p:spTree>
    <p:extLst>
      <p:ext uri="{BB962C8B-B14F-4D97-AF65-F5344CB8AC3E}">
        <p14:creationId xmlns:p14="http://schemas.microsoft.com/office/powerpoint/2010/main" val="14774274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AC67A052-B927-42DA-A7ED-34743412A6A9}"/>
              </a:ext>
            </a:extLst>
          </p:cNvPr>
          <p:cNvSpPr>
            <a:spLocks noGrp="1"/>
          </p:cNvSpPr>
          <p:nvPr>
            <p:ph type="dt" sz="half" idx="10"/>
          </p:nvPr>
        </p:nvSpPr>
        <p:spPr/>
        <p:txBody>
          <a:bodyPr/>
          <a:lstStyle>
            <a:lvl1pPr>
              <a:defRPr/>
            </a:lvl1pPr>
            <a:extLst/>
          </a:lstStyle>
          <a:p>
            <a:pPr>
              <a:defRPr/>
            </a:pPr>
            <a:fld id="{DEB5A852-6494-455E-990E-51728756A827}" type="datetimeFigureOut">
              <a:rPr lang="en-US"/>
              <a:pPr>
                <a:defRPr/>
              </a:pPr>
              <a:t>2/13/2019</a:t>
            </a:fld>
            <a:endParaRPr lang="en-US"/>
          </a:p>
        </p:txBody>
      </p:sp>
      <p:sp>
        <p:nvSpPr>
          <p:cNvPr id="4" name="Footer Placeholder 3">
            <a:extLst>
              <a:ext uri="{FF2B5EF4-FFF2-40B4-BE49-F238E27FC236}">
                <a16:creationId xmlns:a16="http://schemas.microsoft.com/office/drawing/2014/main" id="{105BF1A4-DB7A-41EA-ABA0-B2AD2F453A82}"/>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705E520B-00A6-4EE4-A239-449B8EBB64F7}"/>
              </a:ext>
            </a:extLst>
          </p:cNvPr>
          <p:cNvSpPr>
            <a:spLocks noGrp="1"/>
          </p:cNvSpPr>
          <p:nvPr>
            <p:ph type="sldNum" sz="quarter" idx="12"/>
          </p:nvPr>
        </p:nvSpPr>
        <p:spPr/>
        <p:txBody>
          <a:bodyPr/>
          <a:lstStyle>
            <a:lvl1pPr>
              <a:defRPr/>
            </a:lvl1pPr>
          </a:lstStyle>
          <a:p>
            <a:pPr>
              <a:defRPr/>
            </a:pPr>
            <a:fld id="{5D1D031A-727C-4B81-9CDF-1A9FE78FC00A}" type="slidenum">
              <a:rPr lang="en-US" altLang="en-US"/>
              <a:pPr>
                <a:defRPr/>
              </a:pPr>
              <a:t>‹#›</a:t>
            </a:fld>
            <a:endParaRPr lang="en-US" altLang="en-US"/>
          </a:p>
        </p:txBody>
      </p:sp>
    </p:spTree>
    <p:extLst>
      <p:ext uri="{BB962C8B-B14F-4D97-AF65-F5344CB8AC3E}">
        <p14:creationId xmlns:p14="http://schemas.microsoft.com/office/powerpoint/2010/main" val="3584068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3ABB478-6F02-464B-A097-381920C024CF}"/>
              </a:ext>
            </a:extLst>
          </p:cNvPr>
          <p:cNvSpPr>
            <a:spLocks noGrp="1"/>
          </p:cNvSpPr>
          <p:nvPr>
            <p:ph type="dt" sz="half" idx="10"/>
          </p:nvPr>
        </p:nvSpPr>
        <p:spPr/>
        <p:txBody>
          <a:bodyPr/>
          <a:lstStyle>
            <a:lvl1pPr>
              <a:defRPr/>
            </a:lvl1pPr>
          </a:lstStyle>
          <a:p>
            <a:pPr>
              <a:defRPr/>
            </a:pPr>
            <a:fld id="{E8D1C641-6600-45FD-BFCE-99051D35A765}" type="datetimeFigureOut">
              <a:rPr lang="en-US"/>
              <a:pPr>
                <a:defRPr/>
              </a:pPr>
              <a:t>2/13/2019</a:t>
            </a:fld>
            <a:endParaRPr lang="en-US"/>
          </a:p>
        </p:txBody>
      </p:sp>
      <p:sp>
        <p:nvSpPr>
          <p:cNvPr id="3" name="Footer Placeholder 21">
            <a:extLst>
              <a:ext uri="{FF2B5EF4-FFF2-40B4-BE49-F238E27FC236}">
                <a16:creationId xmlns:a16="http://schemas.microsoft.com/office/drawing/2014/main" id="{2BF5F8A5-0B44-470F-A064-5FB858EE6B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81047502-E28B-4E65-B472-4705EDC5BCA1}"/>
              </a:ext>
            </a:extLst>
          </p:cNvPr>
          <p:cNvSpPr>
            <a:spLocks noGrp="1"/>
          </p:cNvSpPr>
          <p:nvPr>
            <p:ph type="sldNum" sz="quarter" idx="12"/>
          </p:nvPr>
        </p:nvSpPr>
        <p:spPr/>
        <p:txBody>
          <a:bodyPr/>
          <a:lstStyle>
            <a:lvl1pPr>
              <a:defRPr/>
            </a:lvl1pPr>
          </a:lstStyle>
          <a:p>
            <a:pPr>
              <a:defRPr/>
            </a:pPr>
            <a:fld id="{DE1DD5F3-24DE-417F-AB32-92C5320406AC}" type="slidenum">
              <a:rPr lang="en-US" altLang="en-US"/>
              <a:pPr>
                <a:defRPr/>
              </a:pPr>
              <a:t>‹#›</a:t>
            </a:fld>
            <a:endParaRPr lang="en-US" altLang="en-US"/>
          </a:p>
        </p:txBody>
      </p:sp>
    </p:spTree>
    <p:extLst>
      <p:ext uri="{BB962C8B-B14F-4D97-AF65-F5344CB8AC3E}">
        <p14:creationId xmlns:p14="http://schemas.microsoft.com/office/powerpoint/2010/main" val="22899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E194E5-0865-460F-B19A-C512C3731D40}"/>
              </a:ext>
            </a:extLst>
          </p:cNvPr>
          <p:cNvSpPr>
            <a:spLocks noGrp="1"/>
          </p:cNvSpPr>
          <p:nvPr>
            <p:ph type="dt" sz="half" idx="10"/>
          </p:nvPr>
        </p:nvSpPr>
        <p:spPr/>
        <p:txBody>
          <a:bodyPr/>
          <a:lstStyle>
            <a:lvl1pPr>
              <a:defRPr/>
            </a:lvl1pPr>
            <a:extLst/>
          </a:lstStyle>
          <a:p>
            <a:pPr>
              <a:defRPr/>
            </a:pPr>
            <a:fld id="{AA633045-374B-4AAC-B1D2-60CB051DB96C}" type="datetimeFigureOut">
              <a:rPr lang="en-US"/>
              <a:pPr>
                <a:defRPr/>
              </a:pPr>
              <a:t>2/13/2019</a:t>
            </a:fld>
            <a:endParaRPr lang="en-US"/>
          </a:p>
        </p:txBody>
      </p:sp>
      <p:sp>
        <p:nvSpPr>
          <p:cNvPr id="6" name="Footer Placeholder 5">
            <a:extLst>
              <a:ext uri="{FF2B5EF4-FFF2-40B4-BE49-F238E27FC236}">
                <a16:creationId xmlns:a16="http://schemas.microsoft.com/office/drawing/2014/main" id="{17FAE82B-B142-4232-B854-78C918C24A23}"/>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B376B8FC-8708-408E-971E-0DD65B97D81E}"/>
              </a:ext>
            </a:extLst>
          </p:cNvPr>
          <p:cNvSpPr>
            <a:spLocks noGrp="1"/>
          </p:cNvSpPr>
          <p:nvPr>
            <p:ph type="sldNum" sz="quarter" idx="12"/>
          </p:nvPr>
        </p:nvSpPr>
        <p:spPr/>
        <p:txBody>
          <a:bodyPr/>
          <a:lstStyle>
            <a:lvl1pPr>
              <a:defRPr/>
            </a:lvl1pPr>
          </a:lstStyle>
          <a:p>
            <a:pPr>
              <a:defRPr/>
            </a:pPr>
            <a:fld id="{3433D0EA-4D2F-4347-BE8B-68A70F3D3A33}" type="slidenum">
              <a:rPr lang="en-US" altLang="en-US"/>
              <a:pPr>
                <a:defRPr/>
              </a:pPr>
              <a:t>‹#›</a:t>
            </a:fld>
            <a:endParaRPr lang="en-US" altLang="en-US"/>
          </a:p>
        </p:txBody>
      </p:sp>
    </p:spTree>
    <p:extLst>
      <p:ext uri="{BB962C8B-B14F-4D97-AF65-F5344CB8AC3E}">
        <p14:creationId xmlns:p14="http://schemas.microsoft.com/office/powerpoint/2010/main" val="12921559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5F31C0A5-A6FD-427B-ABD0-D8AA9ED31BFA}"/>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15">
            <a:extLst>
              <a:ext uri="{FF2B5EF4-FFF2-40B4-BE49-F238E27FC236}">
                <a16:creationId xmlns:a16="http://schemas.microsoft.com/office/drawing/2014/main" id="{59D5329A-A91C-4E48-994F-5F7E2664DFC8}"/>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7" name="Right Triangle 15">
            <a:extLst>
              <a:ext uri="{FF2B5EF4-FFF2-40B4-BE49-F238E27FC236}">
                <a16:creationId xmlns:a16="http://schemas.microsoft.com/office/drawing/2014/main" id="{9DF0BA9B-AB70-4059-9282-419418D1E932}"/>
              </a:ext>
            </a:extLst>
          </p:cNvPr>
          <p:cNvGrpSpPr>
            <a:grpSpLocks/>
          </p:cNvGrpSpPr>
          <p:nvPr/>
        </p:nvGrpSpPr>
        <p:grpSpPr bwMode="auto">
          <a:xfrm>
            <a:off x="0" y="5791200"/>
            <a:ext cx="3390900" cy="1079500"/>
            <a:chOff x="0" y="3648"/>
            <a:chExt cx="2136" cy="680"/>
          </a:xfrm>
        </p:grpSpPr>
        <p:pic>
          <p:nvPicPr>
            <p:cNvPr id="8" name="Right Triangle 15">
              <a:extLst>
                <a:ext uri="{FF2B5EF4-FFF2-40B4-BE49-F238E27FC236}">
                  <a16:creationId xmlns:a16="http://schemas.microsoft.com/office/drawing/2014/main" id="{EC6DA637-EA62-4138-9083-B01F6CCB6A5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8"/>
              <a:ext cx="2136" cy="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1715B9F7-E491-46CD-895A-CCFE527A1BD7}"/>
                </a:ext>
              </a:extLst>
            </p:cNvPr>
            <p:cNvSpPr txBox="1">
              <a:spLocks noChangeArrowheads="1"/>
            </p:cNvSpPr>
            <p:nvPr/>
          </p:nvSpPr>
          <p:spPr bwMode="auto">
            <a:xfrm>
              <a:off x="175" y="4045"/>
              <a:ext cx="10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0" name="Straight Connector 9">
            <a:extLst>
              <a:ext uri="{FF2B5EF4-FFF2-40B4-BE49-F238E27FC236}">
                <a16:creationId xmlns:a16="http://schemas.microsoft.com/office/drawing/2014/main" id="{5CA81E05-FD81-4A69-B0FC-1A7ACF8C5CA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Chevron 18">
            <a:extLst>
              <a:ext uri="{FF2B5EF4-FFF2-40B4-BE49-F238E27FC236}">
                <a16:creationId xmlns:a16="http://schemas.microsoft.com/office/drawing/2014/main" id="{DF69B584-F617-46C6-B649-5B423D6B116E}"/>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2" name="Chevron 19">
            <a:extLst>
              <a:ext uri="{FF2B5EF4-FFF2-40B4-BE49-F238E27FC236}">
                <a16:creationId xmlns:a16="http://schemas.microsoft.com/office/drawing/2014/main" id="{4C01E4B7-9B1A-4A21-9149-F345EC726FB1}"/>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3" name="Date Placeholder 4">
            <a:extLst>
              <a:ext uri="{FF2B5EF4-FFF2-40B4-BE49-F238E27FC236}">
                <a16:creationId xmlns:a16="http://schemas.microsoft.com/office/drawing/2014/main" id="{69010799-B146-40B9-B023-5A53BE8F09EF}"/>
              </a:ext>
            </a:extLst>
          </p:cNvPr>
          <p:cNvSpPr>
            <a:spLocks noGrp="1"/>
          </p:cNvSpPr>
          <p:nvPr>
            <p:ph type="dt" sz="half" idx="10"/>
          </p:nvPr>
        </p:nvSpPr>
        <p:spPr/>
        <p:txBody>
          <a:bodyPr/>
          <a:lstStyle>
            <a:lvl1pPr>
              <a:defRPr>
                <a:solidFill>
                  <a:schemeClr val="tx1"/>
                </a:solidFill>
              </a:defRPr>
            </a:lvl1pPr>
            <a:extLst/>
          </a:lstStyle>
          <a:p>
            <a:pPr>
              <a:defRPr/>
            </a:pPr>
            <a:fld id="{781AAF23-6F39-4EDF-AFF6-2B7743F350A9}" type="datetimeFigureOut">
              <a:rPr lang="en-US"/>
              <a:pPr>
                <a:defRPr/>
              </a:pPr>
              <a:t>2/13/2019</a:t>
            </a:fld>
            <a:endParaRPr lang="en-US"/>
          </a:p>
        </p:txBody>
      </p:sp>
      <p:sp>
        <p:nvSpPr>
          <p:cNvPr id="14" name="Footer Placeholder 5">
            <a:extLst>
              <a:ext uri="{FF2B5EF4-FFF2-40B4-BE49-F238E27FC236}">
                <a16:creationId xmlns:a16="http://schemas.microsoft.com/office/drawing/2014/main" id="{04382078-EFCD-4C97-B577-2FE405DAA1B0}"/>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Slide Number Placeholder 6">
            <a:extLst>
              <a:ext uri="{FF2B5EF4-FFF2-40B4-BE49-F238E27FC236}">
                <a16:creationId xmlns:a16="http://schemas.microsoft.com/office/drawing/2014/main" id="{57FFFB75-24D1-4826-9823-17ECC4F2C99F}"/>
              </a:ext>
            </a:extLst>
          </p:cNvPr>
          <p:cNvSpPr>
            <a:spLocks noGrp="1"/>
          </p:cNvSpPr>
          <p:nvPr>
            <p:ph type="sldNum" sz="quarter" idx="12"/>
          </p:nvPr>
        </p:nvSpPr>
        <p:spPr/>
        <p:txBody>
          <a:bodyPr/>
          <a:lstStyle>
            <a:lvl1pPr>
              <a:defRPr/>
            </a:lvl1pPr>
          </a:lstStyle>
          <a:p>
            <a:pPr>
              <a:defRPr/>
            </a:pPr>
            <a:fld id="{97FDA61F-5FD7-483B-891B-075D70605319}" type="slidenum">
              <a:rPr lang="en-US" altLang="en-US"/>
              <a:pPr>
                <a:defRPr/>
              </a:pPr>
              <a:t>‹#›</a:t>
            </a:fld>
            <a:endParaRPr lang="en-US" altLang="en-US"/>
          </a:p>
        </p:txBody>
      </p:sp>
    </p:spTree>
    <p:extLst>
      <p:ext uri="{BB962C8B-B14F-4D97-AF65-F5344CB8AC3E}">
        <p14:creationId xmlns:p14="http://schemas.microsoft.com/office/powerpoint/2010/main" val="6189510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9DC136-5678-5048-ADEF-0DF675284B58}"/>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Freeform 11">
            <a:extLst>
              <a:ext uri="{FF2B5EF4-FFF2-40B4-BE49-F238E27FC236}">
                <a16:creationId xmlns:a16="http://schemas.microsoft.com/office/drawing/2014/main" id="{5F0A6D8B-9ECB-48FC-BF79-D0103437D858}"/>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14" name="Right Triangle 13">
            <a:extLst>
              <a:ext uri="{FF2B5EF4-FFF2-40B4-BE49-F238E27FC236}">
                <a16:creationId xmlns:a16="http://schemas.microsoft.com/office/drawing/2014/main" id="{6D3F7BA0-F5C0-44E9-99DA-C1CDFFDE92E8}"/>
              </a:ext>
            </a:extLst>
          </p:cNvPr>
          <p:cNvGrpSpPr>
            <a:grpSpLocks/>
          </p:cNvGrpSpPr>
          <p:nvPr/>
        </p:nvGrpSpPr>
        <p:grpSpPr bwMode="auto">
          <a:xfrm>
            <a:off x="0" y="5791200"/>
            <a:ext cx="3390900" cy="1079500"/>
            <a:chOff x="0" y="3648"/>
            <a:chExt cx="2136" cy="680"/>
          </a:xfrm>
        </p:grpSpPr>
        <p:pic>
          <p:nvPicPr>
            <p:cNvPr id="1028" name="Right Triangle 13">
              <a:extLst>
                <a:ext uri="{FF2B5EF4-FFF2-40B4-BE49-F238E27FC236}">
                  <a16:creationId xmlns:a16="http://schemas.microsoft.com/office/drawing/2014/main" id="{50D266BD-3DE7-48D6-ADA9-5943595960E3}"/>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648"/>
              <a:ext cx="2136" cy="680"/>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 Box 5">
              <a:extLst>
                <a:ext uri="{FF2B5EF4-FFF2-40B4-BE49-F238E27FC236}">
                  <a16:creationId xmlns:a16="http://schemas.microsoft.com/office/drawing/2014/main" id="{78258386-1CAD-41A3-9154-EFF353BA9B1D}"/>
                </a:ext>
              </a:extLst>
            </p:cNvPr>
            <p:cNvSpPr txBox="1">
              <a:spLocks noChangeArrowheads="1"/>
            </p:cNvSpPr>
            <p:nvPr/>
          </p:nvSpPr>
          <p:spPr bwMode="auto">
            <a:xfrm>
              <a:off x="175" y="4045"/>
              <a:ext cx="10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5" name="Straight Connector 14">
            <a:extLst>
              <a:ext uri="{FF2B5EF4-FFF2-40B4-BE49-F238E27FC236}">
                <a16:creationId xmlns:a16="http://schemas.microsoft.com/office/drawing/2014/main" id="{0D6AD67B-3C71-CB4F-93DC-04BBFEE127E7}"/>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AA28B6F-8DFF-0A4C-A078-258BD571350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81D97D97-7A70-43A7-A9B3-59C45D6CABC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CA1C2A1-FB55-5543-A691-4EC0BAB806FE}"/>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041FB20-89F0-450F-B5A3-F1D59E66EFA9}" type="datetimeFigureOut">
              <a:rPr lang="en-US"/>
              <a:pPr>
                <a:defRPr/>
              </a:pPr>
              <a:t>2/13/2019</a:t>
            </a:fld>
            <a:endParaRPr lang="en-US"/>
          </a:p>
        </p:txBody>
      </p:sp>
      <p:sp>
        <p:nvSpPr>
          <p:cNvPr id="22" name="Footer Placeholder 21">
            <a:extLst>
              <a:ext uri="{FF2B5EF4-FFF2-40B4-BE49-F238E27FC236}">
                <a16:creationId xmlns:a16="http://schemas.microsoft.com/office/drawing/2014/main" id="{8FC4E400-3178-E543-9BDD-8C6A6B983E1B}"/>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7F1C5433-624D-A14B-AB80-22C4724A30D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C770E833-1E1A-470C-A7C0-519943E73B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5" r:id="rId1"/>
    <p:sldLayoutId id="2147484281" r:id="rId2"/>
    <p:sldLayoutId id="2147484286" r:id="rId3"/>
    <p:sldLayoutId id="2147484287" r:id="rId4"/>
    <p:sldLayoutId id="2147484288" r:id="rId5"/>
    <p:sldLayoutId id="2147484289" r:id="rId6"/>
    <p:sldLayoutId id="2147484282" r:id="rId7"/>
    <p:sldLayoutId id="2147484290" r:id="rId8"/>
    <p:sldLayoutId id="2147484291" r:id="rId9"/>
    <p:sldLayoutId id="2147484283" r:id="rId10"/>
    <p:sldLayoutId id="214748428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33.jpeg" /></Relationships>
</file>

<file path=ppt/slides/_rels/slide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a:extLst>
              <a:ext uri="{FF2B5EF4-FFF2-40B4-BE49-F238E27FC236}">
                <a16:creationId xmlns:a16="http://schemas.microsoft.com/office/drawing/2014/main" id="{389B8473-61A4-4B9A-9FDA-678A75F689B0}"/>
              </a:ext>
            </a:extLst>
          </p:cNvPr>
          <p:cNvSpPr>
            <a:spLocks noGrp="1"/>
          </p:cNvSpPr>
          <p:nvPr>
            <p:ph idx="1"/>
          </p:nvPr>
        </p:nvSpPr>
        <p:spPr/>
        <p:txBody>
          <a:bodyPr/>
          <a:lstStyle/>
          <a:p>
            <a:endParaRPr lang="en-US" altLang="en-US"/>
          </a:p>
          <a:p>
            <a:endParaRPr lang="en-US" altLang="en-US"/>
          </a:p>
          <a:p>
            <a:endParaRPr lang="en-US" altLang="en-US"/>
          </a:p>
          <a:p>
            <a:endParaRPr lang="en-US" altLang="en-US"/>
          </a:p>
          <a:p>
            <a:pPr>
              <a:buFont typeface="Wingdings 3" panose="05040102010807070707" pitchFamily="18" charset="2"/>
              <a:buNone/>
            </a:pPr>
            <a:r>
              <a:rPr lang="en-US" altLang="en-US"/>
              <a:t>              DR. </a:t>
            </a:r>
            <a:r>
              <a:rPr lang="en-US" altLang="en-US" b="1"/>
              <a:t>Teresia Mutavi</a:t>
            </a:r>
          </a:p>
          <a:p>
            <a:pPr>
              <a:buFont typeface="Wingdings 3" panose="05040102010807070707" pitchFamily="18" charset="2"/>
              <a:buNone/>
            </a:pPr>
            <a:r>
              <a:rPr lang="en-US" altLang="en-US" b="1"/>
              <a:t>              </a:t>
            </a:r>
          </a:p>
          <a:p>
            <a:pPr>
              <a:buFont typeface="Wingdings 3" panose="05040102010807070707" pitchFamily="18" charset="2"/>
              <a:buNone/>
            </a:pPr>
            <a:r>
              <a:rPr lang="en-US" altLang="en-US" b="1"/>
              <a:t>      Tutorial Fellow in Psychiatric Social Work</a:t>
            </a:r>
          </a:p>
        </p:txBody>
      </p:sp>
      <p:pic>
        <p:nvPicPr>
          <p:cNvPr id="3" name="Title 2">
            <a:extLst>
              <a:ext uri="{FF2B5EF4-FFF2-40B4-BE49-F238E27FC236}">
                <a16:creationId xmlns:a16="http://schemas.microsoft.com/office/drawing/2014/main" id="{E90A1E16-9B32-4183-BCA9-F990DFFE9A6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15363" name="TextBox 1">
            <a:extLst>
              <a:ext uri="{FF2B5EF4-FFF2-40B4-BE49-F238E27FC236}">
                <a16:creationId xmlns:a16="http://schemas.microsoft.com/office/drawing/2014/main" id="{FD377BDE-7BB7-414A-A177-D47F9C361FA4}"/>
              </a:ext>
            </a:extLst>
          </p:cNvPr>
          <p:cNvSpPr txBox="1">
            <a:spLocks noChangeArrowheads="1"/>
          </p:cNvSpPr>
          <p:nvPr/>
        </p:nvSpPr>
        <p:spPr bwMode="auto">
          <a:xfrm>
            <a:off x="10101263" y="18145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a:extLst>
              <a:ext uri="{FF2B5EF4-FFF2-40B4-BE49-F238E27FC236}">
                <a16:creationId xmlns:a16="http://schemas.microsoft.com/office/drawing/2014/main" id="{DC73EAFB-63E2-46F0-BD04-3D50CC4ED2CA}"/>
              </a:ext>
            </a:extLst>
          </p:cNvPr>
          <p:cNvSpPr>
            <a:spLocks noGrp="1"/>
          </p:cNvSpPr>
          <p:nvPr>
            <p:ph idx="1"/>
          </p:nvPr>
        </p:nvSpPr>
        <p:spPr/>
        <p:txBody>
          <a:bodyPr/>
          <a:lstStyle/>
          <a:p>
            <a:r>
              <a:rPr lang="en-US" altLang="en-US"/>
              <a:t>belittling</a:t>
            </a:r>
          </a:p>
          <a:p>
            <a:r>
              <a:rPr lang="en-US" altLang="en-US"/>
              <a:t>screaming</a:t>
            </a:r>
          </a:p>
          <a:p>
            <a:r>
              <a:rPr lang="en-US" altLang="en-US"/>
              <a:t>Blaming</a:t>
            </a:r>
          </a:p>
          <a:p>
            <a:r>
              <a:rPr lang="en-US" altLang="en-US"/>
              <a:t>Sarcasm</a:t>
            </a:r>
          </a:p>
          <a:p>
            <a:r>
              <a:rPr lang="en-US" altLang="en-US"/>
              <a:t>Threats </a:t>
            </a:r>
          </a:p>
          <a:p>
            <a:r>
              <a:rPr lang="en-US" altLang="en-US"/>
              <a:t>Unpredictable response</a:t>
            </a:r>
          </a:p>
          <a:p>
            <a:r>
              <a:rPr lang="en-US" altLang="en-US"/>
              <a:t>Persistent negative mood</a:t>
            </a:r>
          </a:p>
          <a:p>
            <a:r>
              <a:rPr lang="en-US" altLang="en-US"/>
              <a:t>Constant family discord</a:t>
            </a:r>
          </a:p>
          <a:p>
            <a:r>
              <a:rPr lang="en-US" altLang="en-US"/>
              <a:t>Double message communication</a:t>
            </a:r>
          </a:p>
        </p:txBody>
      </p:sp>
      <p:pic>
        <p:nvPicPr>
          <p:cNvPr id="3" name="Title 2">
            <a:extLst>
              <a:ext uri="{FF2B5EF4-FFF2-40B4-BE49-F238E27FC236}">
                <a16:creationId xmlns:a16="http://schemas.microsoft.com/office/drawing/2014/main" id="{FD87464D-076D-4EFD-A4D3-AC2B5CE5ED6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id="{745E6213-BDEC-4CA7-A045-0EC158C71DCB}"/>
              </a:ext>
            </a:extLst>
          </p:cNvPr>
          <p:cNvSpPr>
            <a:spLocks noGrp="1"/>
          </p:cNvSpPr>
          <p:nvPr>
            <p:ph idx="1"/>
          </p:nvPr>
        </p:nvSpPr>
        <p:spPr/>
        <p:txBody>
          <a:bodyPr/>
          <a:lstStyle/>
          <a:p>
            <a:r>
              <a:rPr lang="en-US" altLang="en-US"/>
              <a:t>This occurs when a person conveys to children that they are worthless, flawed, unloved, unwanted, and endangered.</a:t>
            </a:r>
          </a:p>
          <a:p>
            <a:r>
              <a:rPr lang="en-US" altLang="en-US"/>
              <a:t>The perpetrator may abuse the child by spurning, terrorizing and isolating.</a:t>
            </a:r>
          </a:p>
        </p:txBody>
      </p:sp>
      <p:pic>
        <p:nvPicPr>
          <p:cNvPr id="3" name="Title 2">
            <a:extLst>
              <a:ext uri="{FF2B5EF4-FFF2-40B4-BE49-F238E27FC236}">
                <a16:creationId xmlns:a16="http://schemas.microsoft.com/office/drawing/2014/main" id="{D2DC9A7E-81CF-4803-AF8F-D6606FD2649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a:extLst>
              <a:ext uri="{FF2B5EF4-FFF2-40B4-BE49-F238E27FC236}">
                <a16:creationId xmlns:a16="http://schemas.microsoft.com/office/drawing/2014/main" id="{494F59EA-7273-4E93-937A-43DA20E1AD6F}"/>
              </a:ext>
            </a:extLst>
          </p:cNvPr>
          <p:cNvSpPr>
            <a:spLocks noGrp="1"/>
          </p:cNvSpPr>
          <p:nvPr>
            <p:ph idx="1"/>
          </p:nvPr>
        </p:nvSpPr>
        <p:spPr/>
        <p:txBody>
          <a:bodyPr/>
          <a:lstStyle/>
          <a:p>
            <a:r>
              <a:rPr lang="en-US" altLang="en-US"/>
              <a:t>Forced marriage</a:t>
            </a:r>
          </a:p>
          <a:p>
            <a:r>
              <a:rPr lang="en-US" altLang="en-US"/>
              <a:t>FGM</a:t>
            </a:r>
          </a:p>
          <a:p>
            <a:r>
              <a:rPr lang="en-US" altLang="en-US"/>
              <a:t>Forced sterilization</a:t>
            </a:r>
          </a:p>
          <a:p>
            <a:r>
              <a:rPr lang="en-US" altLang="en-US"/>
              <a:t>Female infanticide</a:t>
            </a:r>
          </a:p>
          <a:p>
            <a:r>
              <a:rPr lang="en-US" altLang="en-US"/>
              <a:t>Forced sex trade and prostitution</a:t>
            </a:r>
          </a:p>
          <a:p>
            <a:r>
              <a:rPr lang="en-US" altLang="en-US"/>
              <a:t>Child/early marriage</a:t>
            </a:r>
          </a:p>
          <a:p>
            <a:r>
              <a:rPr lang="en-US" altLang="en-US"/>
              <a:t>Forced wife inheritance</a:t>
            </a:r>
          </a:p>
        </p:txBody>
      </p:sp>
      <p:pic>
        <p:nvPicPr>
          <p:cNvPr id="3" name="Title 2">
            <a:extLst>
              <a:ext uri="{FF2B5EF4-FFF2-40B4-BE49-F238E27FC236}">
                <a16:creationId xmlns:a16="http://schemas.microsoft.com/office/drawing/2014/main" id="{5E0471E4-B2CD-4197-A262-944CE7171F1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a:extLst>
              <a:ext uri="{FF2B5EF4-FFF2-40B4-BE49-F238E27FC236}">
                <a16:creationId xmlns:a16="http://schemas.microsoft.com/office/drawing/2014/main" id="{DEE3858B-AF3B-4DE0-AC45-8905ABF34FE4}"/>
              </a:ext>
            </a:extLst>
          </p:cNvPr>
          <p:cNvSpPr>
            <a:spLocks noGrp="1"/>
          </p:cNvSpPr>
          <p:nvPr>
            <p:ph idx="1"/>
          </p:nvPr>
        </p:nvSpPr>
        <p:spPr>
          <a:xfrm>
            <a:off x="457200" y="1481138"/>
            <a:ext cx="8229600" cy="5148262"/>
          </a:xfrm>
        </p:spPr>
        <p:txBody>
          <a:bodyPr/>
          <a:lstStyle/>
          <a:p>
            <a:r>
              <a:rPr lang="en-GB" altLang="en-US"/>
              <a:t>Most prevalent form of child maltreatment</a:t>
            </a:r>
          </a:p>
          <a:p>
            <a:r>
              <a:rPr lang="en-GB" altLang="en-US"/>
              <a:t>Failure to provide adequate care and protection for children</a:t>
            </a:r>
          </a:p>
          <a:p>
            <a:r>
              <a:rPr lang="en-GB" altLang="en-US"/>
              <a:t>Physical neglect includes: abandonment, expulsion from home, disruptive custodial care, inadequate supervision and reckless disregard for child’s safety and welfare.</a:t>
            </a:r>
          </a:p>
          <a:p>
            <a:r>
              <a:rPr lang="en-GB" altLang="en-US"/>
              <a:t>Medical neglect includes refusal, delay or failure to provide medical care</a:t>
            </a:r>
          </a:p>
          <a:p>
            <a:r>
              <a:rPr lang="en-GB" altLang="en-US"/>
              <a:t>Educational neglect includes: failure to enrol a child in school allowing chronic truancy</a:t>
            </a:r>
          </a:p>
          <a:p>
            <a:endParaRPr lang="en-GB" altLang="en-US"/>
          </a:p>
        </p:txBody>
      </p:sp>
      <p:pic>
        <p:nvPicPr>
          <p:cNvPr id="3" name="Title 2">
            <a:extLst>
              <a:ext uri="{FF2B5EF4-FFF2-40B4-BE49-F238E27FC236}">
                <a16:creationId xmlns:a16="http://schemas.microsoft.com/office/drawing/2014/main" id="{955ABB62-D1D7-4770-9B17-72246F4FF348}"/>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83DFA766-F6CE-4E50-A1BE-7C5FA2E8137D}"/>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29698" name="Content Placeholder 2">
            <a:extLst>
              <a:ext uri="{FF2B5EF4-FFF2-40B4-BE49-F238E27FC236}">
                <a16:creationId xmlns:a16="http://schemas.microsoft.com/office/drawing/2014/main" id="{72EC55B2-16B4-4461-9618-BE64F508B97F}"/>
              </a:ext>
            </a:extLst>
          </p:cNvPr>
          <p:cNvSpPr>
            <a:spLocks noGrp="1"/>
          </p:cNvSpPr>
          <p:nvPr>
            <p:ph idx="1"/>
          </p:nvPr>
        </p:nvSpPr>
        <p:spPr/>
        <p:txBody>
          <a:bodyPr/>
          <a:lstStyle/>
          <a:p>
            <a:r>
              <a:rPr lang="en-US" altLang="en-US" b="1"/>
              <a:t>Anxiety symptoms - </a:t>
            </a:r>
            <a:r>
              <a:rPr lang="en-US" altLang="en-US"/>
              <a:t>fearfulness, phobias, insomnia, nightmares(that directly portray the abuse), somatic complains, post-traumatic stress disorder, increased anger, depression, passivity, difficulties focusing and sustaining attention and withdrawal from usual activities  </a:t>
            </a:r>
          </a:p>
          <a:p>
            <a:r>
              <a:rPr lang="en-US" altLang="en-US" b="1"/>
              <a:t>Dissociative reactions </a:t>
            </a:r>
            <a:r>
              <a:rPr lang="en-US" altLang="en-US"/>
              <a:t>and hysterical symptoms periods of amnesia, day dreaming, trace like states hysterical seizures</a:t>
            </a: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a:extLst>
              <a:ext uri="{FF2B5EF4-FFF2-40B4-BE49-F238E27FC236}">
                <a16:creationId xmlns:a16="http://schemas.microsoft.com/office/drawing/2014/main" id="{EF4238C7-D5A9-45E4-B9DF-D3510BC14D91}"/>
              </a:ext>
            </a:extLst>
          </p:cNvPr>
          <p:cNvSpPr>
            <a:spLocks noGrp="1"/>
          </p:cNvSpPr>
          <p:nvPr>
            <p:ph idx="1"/>
          </p:nvPr>
        </p:nvSpPr>
        <p:spPr>
          <a:xfrm>
            <a:off x="381000" y="1752600"/>
            <a:ext cx="8305800" cy="4191000"/>
          </a:xfrm>
        </p:spPr>
        <p:txBody>
          <a:bodyPr/>
          <a:lstStyle/>
          <a:p>
            <a:endParaRPr lang="en-GB" altLang="en-US" b="1"/>
          </a:p>
          <a:p>
            <a:r>
              <a:rPr lang="en-GB" altLang="en-US" b="1"/>
              <a:t>Depressive symptom</a:t>
            </a:r>
            <a:r>
              <a:rPr lang="en-GB" altLang="en-US"/>
              <a:t>: low self esteem, suicidal ideation and self- destructive or mutilative behaviours</a:t>
            </a:r>
          </a:p>
          <a:p>
            <a:r>
              <a:rPr lang="en-GB" altLang="en-US" b="1"/>
              <a:t>Behavioural symptoms</a:t>
            </a:r>
            <a:r>
              <a:rPr lang="en-GB" altLang="en-US"/>
              <a:t> (acting out behaviours) delinquency, promiscuity and self destructive behaviours</a:t>
            </a:r>
          </a:p>
          <a:p>
            <a:endParaRPr lang="en-GB" altLang="en-US"/>
          </a:p>
        </p:txBody>
      </p:sp>
      <p:pic>
        <p:nvPicPr>
          <p:cNvPr id="3" name="Title 2">
            <a:extLst>
              <a:ext uri="{FF2B5EF4-FFF2-40B4-BE49-F238E27FC236}">
                <a16:creationId xmlns:a16="http://schemas.microsoft.com/office/drawing/2014/main" id="{1A7E377F-78DD-4EDB-B18C-CBAA6CB9252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333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a:extLst>
              <a:ext uri="{FF2B5EF4-FFF2-40B4-BE49-F238E27FC236}">
                <a16:creationId xmlns:a16="http://schemas.microsoft.com/office/drawing/2014/main" id="{BB06EF43-7303-4CC6-87DD-C86029B0C0E1}"/>
              </a:ext>
            </a:extLst>
          </p:cNvPr>
          <p:cNvSpPr>
            <a:spLocks noGrp="1"/>
          </p:cNvSpPr>
          <p:nvPr>
            <p:ph idx="1"/>
          </p:nvPr>
        </p:nvSpPr>
        <p:spPr/>
        <p:txBody>
          <a:bodyPr/>
          <a:lstStyle/>
          <a:p>
            <a:r>
              <a:rPr lang="en-GB" altLang="en-US" b="1"/>
              <a:t>Disturbances in sexual behaviours</a:t>
            </a:r>
            <a:r>
              <a:rPr lang="en-GB" altLang="en-US"/>
              <a:t>: sexual hyper arousal, sexual behaviours suggestive of abuse, masturbating (with an object), imitating intercourse, showing genital to other children, age inappropriate knowledge of sexual activity</a:t>
            </a:r>
          </a:p>
          <a:p>
            <a:r>
              <a:rPr lang="en-GB" altLang="en-US"/>
              <a:t>Sudden decline/change in school performance</a:t>
            </a:r>
          </a:p>
          <a:p>
            <a:endParaRPr lang="en-GB" altLang="en-US"/>
          </a:p>
        </p:txBody>
      </p:sp>
      <p:pic>
        <p:nvPicPr>
          <p:cNvPr id="3" name="Title 2">
            <a:extLst>
              <a:ext uri="{FF2B5EF4-FFF2-40B4-BE49-F238E27FC236}">
                <a16:creationId xmlns:a16="http://schemas.microsoft.com/office/drawing/2014/main" id="{3A6AB346-AB6A-4E82-9FFE-D6273D66A8E3}"/>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a:extLst>
              <a:ext uri="{FF2B5EF4-FFF2-40B4-BE49-F238E27FC236}">
                <a16:creationId xmlns:a16="http://schemas.microsoft.com/office/drawing/2014/main" id="{21785D94-4280-4FE4-9C33-19703C452B73}"/>
              </a:ext>
            </a:extLst>
          </p:cNvPr>
          <p:cNvSpPr>
            <a:spLocks noGrp="1"/>
          </p:cNvSpPr>
          <p:nvPr>
            <p:ph idx="1"/>
          </p:nvPr>
        </p:nvSpPr>
        <p:spPr>
          <a:xfrm>
            <a:off x="457200" y="1752600"/>
            <a:ext cx="8229600" cy="4254500"/>
          </a:xfrm>
        </p:spPr>
        <p:txBody>
          <a:bodyPr/>
          <a:lstStyle/>
          <a:p>
            <a:r>
              <a:rPr lang="en-GB" altLang="en-US"/>
              <a:t>Greater frequency and longer duration of abuse</a:t>
            </a:r>
          </a:p>
          <a:p>
            <a:r>
              <a:rPr lang="en-GB" altLang="en-US"/>
              <a:t>Sexual abuse that involved use of force or penetration</a:t>
            </a:r>
          </a:p>
          <a:p>
            <a:r>
              <a:rPr lang="en-GB" altLang="en-US"/>
              <a:t>Sexual abuse perpetrated by a close relation such as the child’s father/stepfather</a:t>
            </a:r>
          </a:p>
        </p:txBody>
      </p:sp>
      <p:pic>
        <p:nvPicPr>
          <p:cNvPr id="3" name="Title 2">
            <a:extLst>
              <a:ext uri="{FF2B5EF4-FFF2-40B4-BE49-F238E27FC236}">
                <a16:creationId xmlns:a16="http://schemas.microsoft.com/office/drawing/2014/main" id="{41F5D6E1-4FD9-4988-8BCA-11B78160A76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1549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a:extLst>
              <a:ext uri="{FF2B5EF4-FFF2-40B4-BE49-F238E27FC236}">
                <a16:creationId xmlns:a16="http://schemas.microsoft.com/office/drawing/2014/main" id="{8BE9B440-9AF4-4C4E-BF1D-2B4A069F633A}"/>
              </a:ext>
            </a:extLst>
          </p:cNvPr>
          <p:cNvSpPr>
            <a:spLocks noGrp="1"/>
          </p:cNvSpPr>
          <p:nvPr>
            <p:ph idx="1"/>
          </p:nvPr>
        </p:nvSpPr>
        <p:spPr>
          <a:xfrm>
            <a:off x="457200" y="1676400"/>
            <a:ext cx="8229600" cy="4648200"/>
          </a:xfrm>
        </p:spPr>
        <p:txBody>
          <a:bodyPr/>
          <a:lstStyle/>
          <a:p>
            <a:r>
              <a:rPr lang="en-GB" altLang="en-US"/>
              <a:t>Having family problems</a:t>
            </a:r>
          </a:p>
          <a:p>
            <a:r>
              <a:rPr lang="en-GB" altLang="en-US"/>
              <a:t>Low income</a:t>
            </a:r>
          </a:p>
          <a:p>
            <a:r>
              <a:rPr lang="en-GB" altLang="en-US"/>
              <a:t>Spousal abuse</a:t>
            </a:r>
          </a:p>
          <a:p>
            <a:r>
              <a:rPr lang="en-GB" altLang="en-US"/>
              <a:t>Lack of emotional closeness to the child</a:t>
            </a:r>
          </a:p>
          <a:p>
            <a:r>
              <a:rPr lang="en-GB" altLang="en-US"/>
              <a:t>Parental unavailability</a:t>
            </a:r>
          </a:p>
          <a:p>
            <a:r>
              <a:rPr lang="en-GB" altLang="en-US"/>
              <a:t>Lax supervision</a:t>
            </a:r>
          </a:p>
        </p:txBody>
      </p:sp>
      <p:pic>
        <p:nvPicPr>
          <p:cNvPr id="3" name="Title 2">
            <a:extLst>
              <a:ext uri="{FF2B5EF4-FFF2-40B4-BE49-F238E27FC236}">
                <a16:creationId xmlns:a16="http://schemas.microsoft.com/office/drawing/2014/main" id="{3C3EFFB0-9AD8-4F22-B020-7371C48E9A38}"/>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id="{C8265366-A604-4E78-99E4-544DD811041A}"/>
              </a:ext>
            </a:extLst>
          </p:cNvPr>
          <p:cNvSpPr>
            <a:spLocks noGrp="1"/>
          </p:cNvSpPr>
          <p:nvPr>
            <p:ph idx="1"/>
          </p:nvPr>
        </p:nvSpPr>
        <p:spPr/>
        <p:txBody>
          <a:bodyPr/>
          <a:lstStyle/>
          <a:p>
            <a:r>
              <a:rPr lang="en-GB" altLang="en-US"/>
              <a:t>Social isolation</a:t>
            </a:r>
          </a:p>
          <a:p>
            <a:r>
              <a:rPr lang="en-GB" altLang="en-US"/>
              <a:t>Children’s hesitancy to disclose incidents of sexual abuse, because of their close and special relationship with abuse</a:t>
            </a:r>
          </a:p>
          <a:p>
            <a:r>
              <a:rPr lang="en-GB" altLang="en-US"/>
              <a:t>Offender’s attempt to control or manipulate to prevent discovery</a:t>
            </a:r>
          </a:p>
          <a:p>
            <a:r>
              <a:rPr lang="en-GB" altLang="en-US"/>
              <a:t>Most kids worry that they are to blame for the abuse; thus keep it a secret</a:t>
            </a:r>
          </a:p>
        </p:txBody>
      </p:sp>
      <p:pic>
        <p:nvPicPr>
          <p:cNvPr id="3" name="Title 2">
            <a:extLst>
              <a:ext uri="{FF2B5EF4-FFF2-40B4-BE49-F238E27FC236}">
                <a16:creationId xmlns:a16="http://schemas.microsoft.com/office/drawing/2014/main" id="{F196D479-5D51-49E3-8FB6-3A260C127C5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ctangle 2">
            <a:extLst>
              <a:ext uri="{FF2B5EF4-FFF2-40B4-BE49-F238E27FC236}">
                <a16:creationId xmlns:a16="http://schemas.microsoft.com/office/drawing/2014/main" id="{A0151111-4EE8-4098-B099-AD953EC5F141}"/>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16386" name="Rectangle 3">
            <a:extLst>
              <a:ext uri="{FF2B5EF4-FFF2-40B4-BE49-F238E27FC236}">
                <a16:creationId xmlns:a16="http://schemas.microsoft.com/office/drawing/2014/main" id="{0DBCA0FA-E939-49BA-B5E4-1425D6C7FF4C}"/>
              </a:ext>
            </a:extLst>
          </p:cNvPr>
          <p:cNvSpPr>
            <a:spLocks noGrp="1"/>
          </p:cNvSpPr>
          <p:nvPr>
            <p:ph type="body" idx="1"/>
          </p:nvPr>
        </p:nvSpPr>
        <p:spPr>
          <a:xfrm>
            <a:off x="457200" y="1481138"/>
            <a:ext cx="8229600" cy="5224462"/>
          </a:xfrm>
        </p:spPr>
        <p:txBody>
          <a:bodyPr/>
          <a:lstStyle/>
          <a:p>
            <a:pPr eaLnBrk="1" hangingPunct="1">
              <a:buFontTx/>
              <a:buNone/>
            </a:pPr>
            <a:r>
              <a:rPr lang="en-GB" altLang="en-US"/>
              <a:t>   The United Nations’ 2015 Sustainable Development Goals has set an agenda for global human development endeavours from 2015-2030, these Goals acknowledge sexual abuse as a fundamental obstacle to health of the children and society as a whole. “Target 16.2 aims to end abuse and exploitation of children, and Target 5.2 aims to eliminate all forms of violence against women and girls, including sexual exploitation” (United Nations General Assembly, 2015).</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Rectangle 2">
            <a:extLst>
              <a:ext uri="{FF2B5EF4-FFF2-40B4-BE49-F238E27FC236}">
                <a16:creationId xmlns:a16="http://schemas.microsoft.com/office/drawing/2014/main" id="{FEB79044-A742-4CDB-BA59-D5919D4CFA24}"/>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35842" name="Rectangle 3">
            <a:extLst>
              <a:ext uri="{FF2B5EF4-FFF2-40B4-BE49-F238E27FC236}">
                <a16:creationId xmlns:a16="http://schemas.microsoft.com/office/drawing/2014/main" id="{ECC33485-88B7-4D3C-A163-7E64194E4AF7}"/>
              </a:ext>
            </a:extLst>
          </p:cNvPr>
          <p:cNvSpPr>
            <a:spLocks noGrp="1"/>
          </p:cNvSpPr>
          <p:nvPr>
            <p:ph type="body" idx="1"/>
          </p:nvPr>
        </p:nvSpPr>
        <p:spPr/>
        <p:txBody>
          <a:bodyPr/>
          <a:lstStyle/>
          <a:p>
            <a:pPr eaLnBrk="1" hangingPunct="1"/>
            <a:r>
              <a:rPr lang="en-US" altLang="en-US"/>
              <a:t>Undereporting due to stigma</a:t>
            </a:r>
          </a:p>
          <a:p>
            <a:pPr eaLnBrk="1" hangingPunct="1"/>
            <a:r>
              <a:rPr lang="en-US" altLang="en-US"/>
              <a:t>Inadequate record keeping</a:t>
            </a:r>
          </a:p>
          <a:p>
            <a:pPr eaLnBrk="1" hangingPunct="1"/>
            <a:r>
              <a:rPr lang="en-US" altLang="en-US"/>
              <a:t>Inadequate management protocols</a:t>
            </a:r>
          </a:p>
          <a:p>
            <a:pPr eaLnBrk="1" hangingPunct="1"/>
            <a:r>
              <a:rPr lang="en-US" altLang="en-US"/>
              <a:t>Few trained staffs in post rape care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ctangle 2">
            <a:extLst>
              <a:ext uri="{FF2B5EF4-FFF2-40B4-BE49-F238E27FC236}">
                <a16:creationId xmlns:a16="http://schemas.microsoft.com/office/drawing/2014/main" id="{E11FCC63-1348-4720-A1E4-563EA5BCED6A}"/>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1905000"/>
          </a:xfrm>
        </p:spPr>
      </p:pic>
      <p:sp>
        <p:nvSpPr>
          <p:cNvPr id="37890" name="Rectangle 3">
            <a:extLst>
              <a:ext uri="{FF2B5EF4-FFF2-40B4-BE49-F238E27FC236}">
                <a16:creationId xmlns:a16="http://schemas.microsoft.com/office/drawing/2014/main" id="{4E3F90A3-A230-4881-9D0D-0B14676F5B56}"/>
              </a:ext>
            </a:extLst>
          </p:cNvPr>
          <p:cNvSpPr>
            <a:spLocks noGrp="1"/>
          </p:cNvSpPr>
          <p:nvPr>
            <p:ph idx="1"/>
          </p:nvPr>
        </p:nvSpPr>
        <p:spPr>
          <a:xfrm>
            <a:off x="457200" y="1905000"/>
            <a:ext cx="8229600" cy="4953000"/>
          </a:xfrm>
        </p:spPr>
        <p:txBody>
          <a:bodyPr/>
          <a:lstStyle/>
          <a:p>
            <a:pPr eaLnBrk="1" hangingPunct="1"/>
            <a:endParaRPr lang="en-GB" altLang="en-US" sz="3200"/>
          </a:p>
          <a:p>
            <a:pPr eaLnBrk="1" hangingPunct="1"/>
            <a:r>
              <a:rPr lang="en-GB" altLang="en-US" sz="3200"/>
              <a:t>Take a history</a:t>
            </a:r>
          </a:p>
          <a:p>
            <a:pPr eaLnBrk="1" hangingPunct="1"/>
            <a:r>
              <a:rPr lang="en-GB" altLang="en-US" sz="3200"/>
              <a:t>Physical Examination: Body, genital-anal</a:t>
            </a:r>
          </a:p>
          <a:p>
            <a:pPr eaLnBrk="1" hangingPunct="1"/>
            <a:r>
              <a:rPr lang="en-GB" altLang="en-US" sz="3200"/>
              <a:t>Lab investigations</a:t>
            </a:r>
          </a:p>
          <a:p>
            <a:pPr eaLnBrk="1" hangingPunct="1"/>
            <a:r>
              <a:rPr lang="en-GB" altLang="en-US" sz="3200"/>
              <a:t>Management of physical injuries</a:t>
            </a:r>
          </a:p>
          <a:p>
            <a:pPr eaLnBrk="1" hangingPunct="1"/>
            <a:r>
              <a:rPr lang="en-GB" altLang="en-US" sz="3200"/>
              <a:t>PEP(post exposure HIV prophylaxis)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a:extLst>
              <a:ext uri="{FF2B5EF4-FFF2-40B4-BE49-F238E27FC236}">
                <a16:creationId xmlns:a16="http://schemas.microsoft.com/office/drawing/2014/main" id="{D0F3DC03-9391-42FE-B048-A5F09D7E25CB}"/>
              </a:ext>
            </a:extLst>
          </p:cNvPr>
          <p:cNvSpPr>
            <a:spLocks noGrp="1"/>
          </p:cNvSpPr>
          <p:nvPr>
            <p:ph idx="1"/>
          </p:nvPr>
        </p:nvSpPr>
        <p:spPr/>
        <p:txBody>
          <a:bodyPr/>
          <a:lstStyle/>
          <a:p>
            <a:pPr eaLnBrk="1" hangingPunct="1"/>
            <a:endParaRPr lang="en-GB" altLang="en-US" sz="2800"/>
          </a:p>
          <a:p>
            <a:pPr eaLnBrk="1" hangingPunct="1"/>
            <a:r>
              <a:rPr lang="en-GB" altLang="en-US" sz="2800"/>
              <a:t>Prophylaxis for sexually transmitted illness</a:t>
            </a:r>
          </a:p>
          <a:p>
            <a:pPr eaLnBrk="1" hangingPunct="1"/>
            <a:r>
              <a:rPr lang="en-GB" altLang="en-US" sz="2800"/>
              <a:t>Evaluation for risk of pregnancy and its prevention</a:t>
            </a:r>
          </a:p>
          <a:p>
            <a:pPr eaLnBrk="1" hangingPunct="1"/>
            <a:r>
              <a:rPr lang="en-GB" altLang="en-US" sz="2800"/>
              <a:t>Counselling and follow up</a:t>
            </a:r>
          </a:p>
          <a:p>
            <a:pPr eaLnBrk="1" hangingPunct="1"/>
            <a:r>
              <a:rPr lang="en-GB" altLang="en-US" sz="2800"/>
              <a:t>Collection of forensic evidence</a:t>
            </a:r>
          </a:p>
          <a:p>
            <a:endParaRPr lang="en-GB" altLang="en-US"/>
          </a:p>
        </p:txBody>
      </p:sp>
      <p:pic>
        <p:nvPicPr>
          <p:cNvPr id="3" name="Title 2">
            <a:extLst>
              <a:ext uri="{FF2B5EF4-FFF2-40B4-BE49-F238E27FC236}">
                <a16:creationId xmlns:a16="http://schemas.microsoft.com/office/drawing/2014/main" id="{F34774EB-1769-4141-9756-23A7B44BE3B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Rectangle 2">
            <a:extLst>
              <a:ext uri="{FF2B5EF4-FFF2-40B4-BE49-F238E27FC236}">
                <a16:creationId xmlns:a16="http://schemas.microsoft.com/office/drawing/2014/main" id="{A92247B6-EAD5-48CE-BE5A-600334F18CBC}"/>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0962" name="Rectangle 3">
            <a:extLst>
              <a:ext uri="{FF2B5EF4-FFF2-40B4-BE49-F238E27FC236}">
                <a16:creationId xmlns:a16="http://schemas.microsoft.com/office/drawing/2014/main" id="{ADA956FC-B48B-4405-AA62-E48CBE39C711}"/>
              </a:ext>
            </a:extLst>
          </p:cNvPr>
          <p:cNvSpPr>
            <a:spLocks noGrp="1"/>
          </p:cNvSpPr>
          <p:nvPr>
            <p:ph idx="1"/>
          </p:nvPr>
        </p:nvSpPr>
        <p:spPr/>
        <p:txBody>
          <a:bodyPr/>
          <a:lstStyle/>
          <a:p>
            <a:pPr eaLnBrk="1" hangingPunct="1"/>
            <a:r>
              <a:rPr lang="en-GB" altLang="en-US" sz="3200"/>
              <a:t>Management of any life threatening injuries and extreme distress should take precedence over all other PRC aspects. –Overriding priority-general health care before forensics.</a:t>
            </a:r>
          </a:p>
          <a:p>
            <a:pPr eaLnBrk="1" hangingPunct="1"/>
            <a:r>
              <a:rPr lang="en-GB" altLang="en-US" sz="3200"/>
              <a:t>Ideal would be medical legal and health services be provided simultaneously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Rectangle 2">
            <a:extLst>
              <a:ext uri="{FF2B5EF4-FFF2-40B4-BE49-F238E27FC236}">
                <a16:creationId xmlns:a16="http://schemas.microsoft.com/office/drawing/2014/main" id="{A00A1918-4580-48E1-8912-BEB6025B0F24}"/>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19100" y="0"/>
            <a:ext cx="8242300" cy="990600"/>
          </a:xfrm>
        </p:spPr>
      </p:pic>
      <p:sp>
        <p:nvSpPr>
          <p:cNvPr id="43010" name="Rectangle 3">
            <a:extLst>
              <a:ext uri="{FF2B5EF4-FFF2-40B4-BE49-F238E27FC236}">
                <a16:creationId xmlns:a16="http://schemas.microsoft.com/office/drawing/2014/main" id="{877A23D4-54D8-44C5-86AE-38FDA2655E28}"/>
              </a:ext>
            </a:extLst>
          </p:cNvPr>
          <p:cNvSpPr>
            <a:spLocks noGrp="1"/>
          </p:cNvSpPr>
          <p:nvPr>
            <p:ph idx="1"/>
          </p:nvPr>
        </p:nvSpPr>
        <p:spPr>
          <a:xfrm>
            <a:off x="457200" y="1000125"/>
            <a:ext cx="8229600" cy="5324475"/>
          </a:xfrm>
        </p:spPr>
        <p:txBody>
          <a:bodyPr/>
          <a:lstStyle/>
          <a:p>
            <a:pPr eaLnBrk="1" hangingPunct="1"/>
            <a:r>
              <a:rPr lang="en-GB" altLang="en-US" sz="3600"/>
              <a:t>To confirm that the assault occurred/recent sexual contact.</a:t>
            </a:r>
          </a:p>
          <a:p>
            <a:pPr eaLnBrk="1" hangingPunct="1"/>
            <a:r>
              <a:rPr lang="en-GB" altLang="en-US" sz="3600"/>
              <a:t>Show that force or coercion was used. </a:t>
            </a:r>
          </a:p>
          <a:p>
            <a:pPr eaLnBrk="1" hangingPunct="1"/>
            <a:r>
              <a:rPr lang="en-GB" altLang="en-US" sz="3600"/>
              <a:t>Corroborate the survivors story</a:t>
            </a:r>
          </a:p>
          <a:p>
            <a:pPr eaLnBrk="1" hangingPunct="1"/>
            <a:r>
              <a:rPr lang="en-GB" altLang="en-US" sz="3600"/>
              <a:t>Link perpetrator to crime and identify the assailant.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Rectangle 2">
            <a:extLst>
              <a:ext uri="{FF2B5EF4-FFF2-40B4-BE49-F238E27FC236}">
                <a16:creationId xmlns:a16="http://schemas.microsoft.com/office/drawing/2014/main" id="{9758BF75-C77D-46BD-8897-5D5A5BDEC51D}"/>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5058" name="Rectangle 3">
            <a:extLst>
              <a:ext uri="{FF2B5EF4-FFF2-40B4-BE49-F238E27FC236}">
                <a16:creationId xmlns:a16="http://schemas.microsoft.com/office/drawing/2014/main" id="{7EEB3EFB-787D-4756-B9E9-F620F5E6D770}"/>
              </a:ext>
            </a:extLst>
          </p:cNvPr>
          <p:cNvSpPr>
            <a:spLocks noGrp="1"/>
          </p:cNvSpPr>
          <p:nvPr>
            <p:ph type="body" idx="4294967295"/>
          </p:nvPr>
        </p:nvSpPr>
        <p:spPr/>
        <p:txBody>
          <a:bodyPr/>
          <a:lstStyle/>
          <a:p>
            <a:pPr eaLnBrk="1" hangingPunct="1"/>
            <a:r>
              <a:rPr lang="en-US" altLang="en-US"/>
              <a:t>Counseling is the cornerstone of post-rape care.</a:t>
            </a:r>
          </a:p>
          <a:p>
            <a:pPr eaLnBrk="1" hangingPunct="1"/>
            <a:r>
              <a:rPr lang="en-US" altLang="en-US"/>
              <a:t> Survivors of sexual abuse are highly traumatized and counseling should be client-centered to attempt to reduce immediate  trauma and long term post traumatic stress disorder.</a:t>
            </a:r>
          </a:p>
          <a:p>
            <a:pPr eaLnBrk="1" hangingPunct="1">
              <a:buFontTx/>
              <a:buNone/>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57D43ADE-027E-455B-9451-2AEBF05A5FF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1828800"/>
          </a:xfrm>
        </p:spPr>
      </p:pic>
      <p:sp>
        <p:nvSpPr>
          <p:cNvPr id="47106" name="Content Placeholder 2">
            <a:extLst>
              <a:ext uri="{FF2B5EF4-FFF2-40B4-BE49-F238E27FC236}">
                <a16:creationId xmlns:a16="http://schemas.microsoft.com/office/drawing/2014/main" id="{1C01E75B-902E-43DB-BB27-6ADAD40D0CD8}"/>
              </a:ext>
            </a:extLst>
          </p:cNvPr>
          <p:cNvSpPr>
            <a:spLocks noGrp="1"/>
          </p:cNvSpPr>
          <p:nvPr>
            <p:ph idx="1"/>
          </p:nvPr>
        </p:nvSpPr>
        <p:spPr>
          <a:xfrm>
            <a:off x="457200" y="2286000"/>
            <a:ext cx="8229600" cy="3721100"/>
          </a:xfrm>
        </p:spPr>
        <p:txBody>
          <a:bodyPr/>
          <a:lstStyle/>
          <a:p>
            <a:r>
              <a:rPr lang="en-GB" altLang="en-US"/>
              <a:t>Health</a:t>
            </a:r>
          </a:p>
          <a:p>
            <a:r>
              <a:rPr lang="en-GB" altLang="en-US"/>
              <a:t>Psychological services</a:t>
            </a:r>
          </a:p>
          <a:p>
            <a:r>
              <a:rPr lang="en-GB" altLang="en-US"/>
              <a:t>Social work</a:t>
            </a:r>
          </a:p>
          <a:p>
            <a:r>
              <a:rPr lang="en-GB" altLang="en-US"/>
              <a:t>Forensic examiners</a:t>
            </a:r>
          </a:p>
          <a:p>
            <a:r>
              <a:rPr lang="en-GB" altLang="en-US"/>
              <a:t>Police</a:t>
            </a:r>
          </a:p>
          <a:p>
            <a:r>
              <a:rPr lang="en-GB" altLang="en-US"/>
              <a:t>Legal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Title 1">
            <a:extLst>
              <a:ext uri="{FF2B5EF4-FFF2-40B4-BE49-F238E27FC236}">
                <a16:creationId xmlns:a16="http://schemas.microsoft.com/office/drawing/2014/main" id="{17DCEC9F-F1BB-49FA-9FAF-74CBDAA1759A}"/>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8130" name="Content Placeholder 2">
            <a:extLst>
              <a:ext uri="{FF2B5EF4-FFF2-40B4-BE49-F238E27FC236}">
                <a16:creationId xmlns:a16="http://schemas.microsoft.com/office/drawing/2014/main" id="{5DAC5621-292A-4A73-B478-EEF86110E22F}"/>
              </a:ext>
            </a:extLst>
          </p:cNvPr>
          <p:cNvSpPr>
            <a:spLocks noGrp="1"/>
          </p:cNvSpPr>
          <p:nvPr>
            <p:ph idx="1"/>
          </p:nvPr>
        </p:nvSpPr>
        <p:spPr/>
        <p:txBody>
          <a:bodyPr/>
          <a:lstStyle/>
          <a:p>
            <a:pPr eaLnBrk="1" hangingPunct="1"/>
            <a:r>
              <a:rPr lang="en-US" altLang="en-US"/>
              <a:t>CREAW</a:t>
            </a:r>
          </a:p>
          <a:p>
            <a:pPr eaLnBrk="1" hangingPunct="1"/>
            <a:r>
              <a:rPr lang="en-US" altLang="en-US"/>
              <a:t>INTERNATIONAL JUSTCE MISSION (IJM)</a:t>
            </a:r>
          </a:p>
          <a:p>
            <a:pPr eaLnBrk="1" hangingPunct="1"/>
            <a:r>
              <a:rPr lang="en-US" altLang="en-US"/>
              <a:t>COVAW</a:t>
            </a:r>
          </a:p>
          <a:p>
            <a:pPr eaLnBrk="1" hangingPunct="1"/>
            <a:r>
              <a:rPr lang="en-US" altLang="en-US"/>
              <a:t>CLAN</a:t>
            </a:r>
          </a:p>
          <a:p>
            <a:pPr eaLnBrk="1" hangingPunct="1"/>
            <a:r>
              <a:rPr lang="en-US" altLang="en-US"/>
              <a:t>ANPPCAN</a:t>
            </a:r>
          </a:p>
          <a:p>
            <a:pPr eaLnBrk="1" hangingPunct="1"/>
            <a:r>
              <a:rPr lang="en-US" altLang="en-US"/>
              <a:t>KIOTA (PRO LIFE ORG)</a:t>
            </a:r>
          </a:p>
          <a:p>
            <a:pPr eaLnBrk="1" hangingPunct="1"/>
            <a:r>
              <a:rPr lang="en-US" altLang="en-US"/>
              <a:t>EUPHRASIA WOMEN’S CENTER </a:t>
            </a:r>
            <a:r>
              <a:rPr lang="en-US" altLang="en-US" sz="2000"/>
              <a:t>(GOOD SHEPHERED SISTERS)</a:t>
            </a:r>
          </a:p>
          <a:p>
            <a:pPr eaLnBrk="1" hangingPunct="1"/>
            <a:r>
              <a:rPr lang="en-US" altLang="en-US"/>
              <a:t>CHILDRENS DEPARTMENT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Title 1">
            <a:extLst>
              <a:ext uri="{FF2B5EF4-FFF2-40B4-BE49-F238E27FC236}">
                <a16:creationId xmlns:a16="http://schemas.microsoft.com/office/drawing/2014/main" id="{DC2D59FA-BC47-4B54-8875-A60209A5A10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9154" name="Content Placeholder 2">
            <a:extLst>
              <a:ext uri="{FF2B5EF4-FFF2-40B4-BE49-F238E27FC236}">
                <a16:creationId xmlns:a16="http://schemas.microsoft.com/office/drawing/2014/main" id="{66C62CE6-6AA6-46EB-81C3-E84F2DEBDF45}"/>
              </a:ext>
            </a:extLst>
          </p:cNvPr>
          <p:cNvSpPr>
            <a:spLocks noGrp="1"/>
          </p:cNvSpPr>
          <p:nvPr>
            <p:ph idx="1"/>
          </p:nvPr>
        </p:nvSpPr>
        <p:spPr/>
        <p:txBody>
          <a:bodyPr/>
          <a:lstStyle/>
          <a:p>
            <a:pPr eaLnBrk="1" hangingPunct="1"/>
            <a:r>
              <a:rPr lang="en-US" altLang="en-US"/>
              <a:t>POLICE</a:t>
            </a:r>
          </a:p>
          <a:p>
            <a:pPr eaLnBrk="1" hangingPunct="1"/>
            <a:r>
              <a:rPr lang="en-US" altLang="en-US"/>
              <a:t>CRADLE</a:t>
            </a:r>
          </a:p>
          <a:p>
            <a:pPr eaLnBrk="1" hangingPunct="1"/>
            <a:r>
              <a:rPr lang="en-US" altLang="en-US"/>
              <a:t>WRAP</a:t>
            </a:r>
          </a:p>
          <a:p>
            <a:pPr eaLnBrk="1" hangingPunct="1"/>
            <a:r>
              <a:rPr lang="en-US" altLang="en-US"/>
              <a:t>MEN FOR GENDER EQUALITY</a:t>
            </a:r>
          </a:p>
          <a:p>
            <a:pPr eaLnBrk="1" hangingPunct="1"/>
            <a:r>
              <a:rPr lang="en-US" altLang="en-US"/>
              <a:t>FEED THE CHILDREN</a:t>
            </a:r>
          </a:p>
          <a:p>
            <a:pPr eaLnBrk="1" hangingPunct="1"/>
            <a:r>
              <a:rPr lang="en-US" altLang="en-US"/>
              <a:t>KNHCR</a:t>
            </a:r>
          </a:p>
          <a:p>
            <a:pPr eaLnBrk="1" hangingPunct="1">
              <a:buFont typeface="Wingdings 2" panose="05020102010507070707" pitchFamily="18" charset="2"/>
              <a:buNone/>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a:extLst>
              <a:ext uri="{FF2B5EF4-FFF2-40B4-BE49-F238E27FC236}">
                <a16:creationId xmlns:a16="http://schemas.microsoft.com/office/drawing/2014/main" id="{C7C00FC7-E925-4EA1-947C-D19E78222B7B}"/>
              </a:ext>
            </a:extLst>
          </p:cNvPr>
          <p:cNvSpPr>
            <a:spLocks noGrp="1"/>
          </p:cNvSpPr>
          <p:nvPr>
            <p:ph idx="1"/>
          </p:nvPr>
        </p:nvSpPr>
        <p:spPr/>
        <p:txBody>
          <a:bodyPr/>
          <a:lstStyle/>
          <a:p>
            <a:pPr eaLnBrk="1" hangingPunct="1"/>
            <a:endParaRPr lang="en-US" altLang="en-US"/>
          </a:p>
        </p:txBody>
      </p:sp>
      <p:pic>
        <p:nvPicPr>
          <p:cNvPr id="3" name="Title 2">
            <a:extLst>
              <a:ext uri="{FF2B5EF4-FFF2-40B4-BE49-F238E27FC236}">
                <a16:creationId xmlns:a16="http://schemas.microsoft.com/office/drawing/2014/main" id="{1DEFBAFE-A42E-4FCD-9D91-B21E7BE0EDC2}"/>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pic>
        <p:nvPicPr>
          <p:cNvPr id="50179" name="Picture 8" descr="C:\Program Files\Microsoft Office\MEDIA\CAGCAT10\j0284916.jpg">
            <a:extLst>
              <a:ext uri="{FF2B5EF4-FFF2-40B4-BE49-F238E27FC236}">
                <a16:creationId xmlns:a16="http://schemas.microsoft.com/office/drawing/2014/main" id="{FAD45B82-9870-4D14-A3DB-455F044D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8382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a:extLst>
              <a:ext uri="{FF2B5EF4-FFF2-40B4-BE49-F238E27FC236}">
                <a16:creationId xmlns:a16="http://schemas.microsoft.com/office/drawing/2014/main" id="{CCD9EAE1-5E25-4CBE-BA77-3E42D42FE2C6}"/>
              </a:ext>
            </a:extLst>
          </p:cNvPr>
          <p:cNvSpPr>
            <a:spLocks noGrp="1"/>
          </p:cNvSpPr>
          <p:nvPr>
            <p:ph idx="1"/>
          </p:nvPr>
        </p:nvSpPr>
        <p:spPr/>
        <p:txBody>
          <a:bodyPr/>
          <a:lstStyle/>
          <a:p>
            <a:r>
              <a:rPr lang="en-US" altLang="en-US"/>
              <a:t>Sexual abuse</a:t>
            </a:r>
          </a:p>
          <a:p>
            <a:r>
              <a:rPr lang="en-US" altLang="en-US"/>
              <a:t>Physical abuse</a:t>
            </a:r>
          </a:p>
          <a:p>
            <a:r>
              <a:rPr lang="en-US" altLang="en-US"/>
              <a:t>Emotional abuse-verbal threats and non-verbal</a:t>
            </a:r>
          </a:p>
          <a:p>
            <a:r>
              <a:rPr lang="en-US" altLang="en-US"/>
              <a:t>Neglect</a:t>
            </a:r>
          </a:p>
          <a:p>
            <a:r>
              <a:rPr lang="en-US" altLang="en-US"/>
              <a:t>Persistent intimidation</a:t>
            </a:r>
          </a:p>
          <a:p>
            <a:r>
              <a:rPr lang="en-US" altLang="en-US"/>
              <a:t>Withholding special favors</a:t>
            </a:r>
          </a:p>
          <a:p>
            <a:endParaRPr lang="en-US" altLang="en-US"/>
          </a:p>
          <a:p>
            <a:endParaRPr lang="en-US" altLang="en-US"/>
          </a:p>
          <a:p>
            <a:endParaRPr lang="en-US" altLang="en-US"/>
          </a:p>
        </p:txBody>
      </p:sp>
      <p:pic>
        <p:nvPicPr>
          <p:cNvPr id="3" name="Title 2">
            <a:extLst>
              <a:ext uri="{FF2B5EF4-FFF2-40B4-BE49-F238E27FC236}">
                <a16:creationId xmlns:a16="http://schemas.microsoft.com/office/drawing/2014/main" id="{0931F71D-A228-4A2B-97AC-8E4FDA573F69}"/>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a:extLst>
              <a:ext uri="{FF2B5EF4-FFF2-40B4-BE49-F238E27FC236}">
                <a16:creationId xmlns:a16="http://schemas.microsoft.com/office/drawing/2014/main" id="{D8E2F5D8-8E90-4D37-9ADC-6494A782BE88}"/>
              </a:ext>
            </a:extLst>
          </p:cNvPr>
          <p:cNvSpPr>
            <a:spLocks noGrp="1"/>
          </p:cNvSpPr>
          <p:nvPr>
            <p:ph idx="1"/>
          </p:nvPr>
        </p:nvSpPr>
        <p:spPr>
          <a:xfrm>
            <a:off x="457200" y="1219200"/>
            <a:ext cx="8229600" cy="4787900"/>
          </a:xfrm>
        </p:spPr>
        <p:txBody>
          <a:bodyPr/>
          <a:lstStyle/>
          <a:p>
            <a:r>
              <a:rPr lang="en-US" altLang="en-US" sz="2800" u="sng">
                <a:latin typeface="Arial" panose="020B0604020202020204" pitchFamily="34" charset="0"/>
                <a:cs typeface="Arial" panose="020B0604020202020204" pitchFamily="34" charset="0"/>
              </a:rPr>
              <a:t>References</a:t>
            </a:r>
          </a:p>
          <a:p>
            <a:r>
              <a:rPr lang="en-US" altLang="en-US" sz="2800">
                <a:latin typeface="Arial" panose="020B0604020202020204" pitchFamily="34" charset="0"/>
                <a:cs typeface="Arial" panose="020B0604020202020204" pitchFamily="34" charset="0"/>
              </a:rPr>
              <a:t>Kenya National Guidelines on Management of Rape and Sexual Violence(Trainer’s manual)</a:t>
            </a:r>
          </a:p>
          <a:p>
            <a:r>
              <a:rPr lang="en-US" altLang="en-US" sz="2800">
                <a:latin typeface="Arial" panose="020B0604020202020204" pitchFamily="34" charset="0"/>
                <a:cs typeface="Arial" panose="020B0604020202020204" pitchFamily="34" charset="0"/>
              </a:rPr>
              <a:t>Kenyatta National Teaching and Referral Hospital (KNH), monthly GBV CME</a:t>
            </a:r>
          </a:p>
          <a:p>
            <a:r>
              <a:rPr lang="en-US" altLang="en-US" sz="2800">
                <a:latin typeface="Arial" panose="020B0604020202020204" pitchFamily="34" charset="0"/>
                <a:cs typeface="Arial" panose="020B0604020202020204" pitchFamily="34" charset="0"/>
              </a:rPr>
              <a:t>The African textbook of Clinical psychiatry and mental health by David Ndetei</a:t>
            </a:r>
          </a:p>
        </p:txBody>
      </p:sp>
      <p:pic>
        <p:nvPicPr>
          <p:cNvPr id="3" name="Title 2">
            <a:extLst>
              <a:ext uri="{FF2B5EF4-FFF2-40B4-BE49-F238E27FC236}">
                <a16:creationId xmlns:a16="http://schemas.microsoft.com/office/drawing/2014/main" id="{8AFD63A5-5B57-4CB8-AD9E-FA2CC6743983}"/>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230C12B9-2CF1-41CA-BC48-EFB09A5993D8}"/>
              </a:ext>
            </a:extLst>
          </p:cNvPr>
          <p:cNvSpPr>
            <a:spLocks noGrp="1"/>
          </p:cNvSpPr>
          <p:nvPr>
            <p:ph idx="1"/>
          </p:nvPr>
        </p:nvSpPr>
        <p:spPr/>
        <p:txBody>
          <a:bodyPr/>
          <a:lstStyle/>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Children who are prone to abuse maybe under the care of step-parents or parents who themselves were abused or maybe mentally ill, suffering from depressive illness or psychosis</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Others are victims of parental discord</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Offenders in sexual abuse maybe neighbors, step parents, house girls and houseboys, aged grandparents with features of dementia</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Alcohol abuse maybe associated with child abuse</a:t>
            </a:r>
          </a:p>
          <a:p>
            <a:endParaRPr lang="en-GB" altLang="en-US"/>
          </a:p>
        </p:txBody>
      </p:sp>
      <p:pic>
        <p:nvPicPr>
          <p:cNvPr id="3" name="Title 2">
            <a:extLst>
              <a:ext uri="{FF2B5EF4-FFF2-40B4-BE49-F238E27FC236}">
                <a16:creationId xmlns:a16="http://schemas.microsoft.com/office/drawing/2014/main" id="{716FF80E-8F58-4A84-8B71-5B8FABF79E2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id="{CEAEA753-BCFA-4AAF-B159-311F49509746}"/>
              </a:ext>
            </a:extLst>
          </p:cNvPr>
          <p:cNvSpPr>
            <a:spLocks noGrp="1"/>
          </p:cNvSpPr>
          <p:nvPr>
            <p:ph idx="1"/>
          </p:nvPr>
        </p:nvSpPr>
        <p:spPr/>
        <p:txBody>
          <a:bodyPr/>
          <a:lstStyle/>
          <a:p>
            <a:r>
              <a:rPr lang="en-GB" altLang="en-US"/>
              <a:t>It includes sexual behaviour between a child and an adult or between two children when one of them is significantly older or uses coercion.</a:t>
            </a:r>
          </a:p>
          <a:p>
            <a:r>
              <a:rPr lang="en-GB" altLang="en-US"/>
              <a:t>Perpetrators and the victim may be of the same sex or opposite sex</a:t>
            </a:r>
          </a:p>
          <a:p>
            <a:endParaRPr lang="en-GB" altLang="en-US"/>
          </a:p>
        </p:txBody>
      </p:sp>
      <p:pic>
        <p:nvPicPr>
          <p:cNvPr id="3" name="Title 2">
            <a:extLst>
              <a:ext uri="{FF2B5EF4-FFF2-40B4-BE49-F238E27FC236}">
                <a16:creationId xmlns:a16="http://schemas.microsoft.com/office/drawing/2014/main" id="{98A78C6D-61DC-4FD4-9643-5D5D911596D4}"/>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DAFA7-016F-3B47-8C20-98E31780C46E}"/>
              </a:ext>
            </a:extLst>
          </p:cNvPr>
          <p:cNvSpPr>
            <a:spLocks noGrp="1"/>
          </p:cNvSpPr>
          <p:nvPr>
            <p:ph idx="1"/>
          </p:nvPr>
        </p:nvSpPr>
        <p:spPr/>
        <p:txBody>
          <a:bodyPr/>
          <a:lstStyle/>
          <a:p>
            <a:pPr>
              <a:defRPr/>
            </a:pPr>
            <a:r>
              <a:rPr lang="en-US" dirty="0"/>
              <a:t>Incest</a:t>
            </a:r>
          </a:p>
          <a:p>
            <a:pPr>
              <a:defRPr/>
            </a:pPr>
            <a:r>
              <a:rPr lang="en-US" dirty="0"/>
              <a:t>Forced anal/oral sex</a:t>
            </a:r>
          </a:p>
          <a:p>
            <a:pPr>
              <a:defRPr/>
            </a:pPr>
            <a:r>
              <a:rPr lang="en-US" dirty="0"/>
              <a:t>Sexual harassment</a:t>
            </a:r>
          </a:p>
          <a:p>
            <a:pPr>
              <a:defRPr/>
            </a:pPr>
            <a:r>
              <a:rPr lang="en-US" dirty="0"/>
              <a:t>Exposing genitals /pornography to a child</a:t>
            </a:r>
          </a:p>
          <a:p>
            <a:pPr>
              <a:defRPr/>
            </a:pPr>
            <a:r>
              <a:rPr lang="en-US" dirty="0"/>
              <a:t>Touching breasts, buttocks, and genitals, whether the victim is dressed or undressed</a:t>
            </a:r>
          </a:p>
          <a:p>
            <a:pPr>
              <a:defRPr/>
            </a:pPr>
            <a:r>
              <a:rPr lang="en-US" dirty="0"/>
              <a:t>Exhibitionism</a:t>
            </a:r>
          </a:p>
          <a:p>
            <a:pPr marL="109537" indent="0">
              <a:buFont typeface="Wingdings 3" panose="05040102010807070707" pitchFamily="18" charset="2"/>
              <a:buNone/>
              <a:defRPr/>
            </a:pPr>
            <a:endParaRPr lang="en-US" dirty="0"/>
          </a:p>
          <a:p>
            <a:pPr>
              <a:defRPr/>
            </a:pPr>
            <a:endParaRPr lang="en-GB" dirty="0"/>
          </a:p>
        </p:txBody>
      </p:sp>
      <p:pic>
        <p:nvPicPr>
          <p:cNvPr id="3" name="Title 2">
            <a:extLst>
              <a:ext uri="{FF2B5EF4-FFF2-40B4-BE49-F238E27FC236}">
                <a16:creationId xmlns:a16="http://schemas.microsoft.com/office/drawing/2014/main" id="{CF7010E0-C69B-4203-855A-A2860795208E}"/>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a:extLst>
              <a:ext uri="{FF2B5EF4-FFF2-40B4-BE49-F238E27FC236}">
                <a16:creationId xmlns:a16="http://schemas.microsoft.com/office/drawing/2014/main" id="{6975FF94-89F6-4342-B29D-046F7C656552}"/>
              </a:ext>
            </a:extLst>
          </p:cNvPr>
          <p:cNvSpPr>
            <a:spLocks noGrp="1"/>
          </p:cNvSpPr>
          <p:nvPr>
            <p:ph idx="1"/>
          </p:nvPr>
        </p:nvSpPr>
        <p:spPr/>
        <p:txBody>
          <a:bodyPr/>
          <a:lstStyle/>
          <a:p>
            <a:r>
              <a:rPr lang="en-US" altLang="en-US"/>
              <a:t>In Kenya, the Sexual Offences Act (2006) section 8 and Children’s Act (2001) section 15, states that sexual abuse is an umbrella term describing criminal and civil offences in which an adult engages in sexual activity with a minor or exploits a minor for purposes of sexual gratification. The Sexual Offences Act (2006) further states that a child is anyone below the age of 18 years and that a child cannot consent to sexual activity with adults</a:t>
            </a:r>
            <a:endParaRPr lang="en-GB" altLang="en-US"/>
          </a:p>
          <a:p>
            <a:endParaRPr lang="en-GB" altLang="en-US"/>
          </a:p>
        </p:txBody>
      </p:sp>
      <p:pic>
        <p:nvPicPr>
          <p:cNvPr id="3" name="Title 2">
            <a:extLst>
              <a:ext uri="{FF2B5EF4-FFF2-40B4-BE49-F238E27FC236}">
                <a16:creationId xmlns:a16="http://schemas.microsoft.com/office/drawing/2014/main" id="{C5672474-8F7C-4994-804A-9517ADDFCB86}"/>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a:extLst>
              <a:ext uri="{FF2B5EF4-FFF2-40B4-BE49-F238E27FC236}">
                <a16:creationId xmlns:a16="http://schemas.microsoft.com/office/drawing/2014/main" id="{EB6560C4-9732-4F8E-9C73-AC4943DCCBB6}"/>
              </a:ext>
            </a:extLst>
          </p:cNvPr>
          <p:cNvSpPr>
            <a:spLocks noGrp="1"/>
          </p:cNvSpPr>
          <p:nvPr>
            <p:ph idx="1"/>
          </p:nvPr>
        </p:nvSpPr>
        <p:spPr/>
        <p:txBody>
          <a:bodyPr/>
          <a:lstStyle/>
          <a:p>
            <a:endParaRPr lang="en-US" altLang="en-US"/>
          </a:p>
          <a:p>
            <a:r>
              <a:rPr lang="en-US" altLang="en-US"/>
              <a:t>It is any act that results in a non- accidental physical injury.</a:t>
            </a:r>
          </a:p>
          <a:p>
            <a:endParaRPr lang="en-US" altLang="en-US"/>
          </a:p>
          <a:p>
            <a:r>
              <a:rPr lang="en-US" altLang="en-US"/>
              <a:t>Some physical  abuse is due to unreasonably severe corporal punishment or unjustifiable punishment</a:t>
            </a:r>
          </a:p>
        </p:txBody>
      </p:sp>
      <p:pic>
        <p:nvPicPr>
          <p:cNvPr id="3" name="Title 2">
            <a:extLst>
              <a:ext uri="{FF2B5EF4-FFF2-40B4-BE49-F238E27FC236}">
                <a16:creationId xmlns:a16="http://schemas.microsoft.com/office/drawing/2014/main" id="{22C2B29A-0960-4780-8744-3A597AB45336}"/>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a:extLst>
              <a:ext uri="{FF2B5EF4-FFF2-40B4-BE49-F238E27FC236}">
                <a16:creationId xmlns:a16="http://schemas.microsoft.com/office/drawing/2014/main" id="{FD7C67A0-476B-4D78-9528-B6865CE85247}"/>
              </a:ext>
            </a:extLst>
          </p:cNvPr>
          <p:cNvSpPr>
            <a:spLocks noGrp="1"/>
          </p:cNvSpPr>
          <p:nvPr>
            <p:ph idx="1"/>
          </p:nvPr>
        </p:nvSpPr>
        <p:spPr>
          <a:xfrm>
            <a:off x="457200" y="1481138"/>
            <a:ext cx="8229600" cy="4919662"/>
          </a:xfrm>
        </p:spPr>
        <p:txBody>
          <a:bodyPr/>
          <a:lstStyle/>
          <a:p>
            <a:r>
              <a:rPr lang="en-US" altLang="en-US"/>
              <a:t>Slapping</a:t>
            </a:r>
          </a:p>
          <a:p>
            <a:r>
              <a:rPr lang="en-US" altLang="en-US"/>
              <a:t>Beating</a:t>
            </a:r>
          </a:p>
          <a:p>
            <a:r>
              <a:rPr lang="en-US" altLang="en-US"/>
              <a:t>Punching</a:t>
            </a:r>
          </a:p>
          <a:p>
            <a:r>
              <a:rPr lang="en-US" altLang="en-US"/>
              <a:t>Pulling hair </a:t>
            </a:r>
          </a:p>
          <a:p>
            <a:r>
              <a:rPr lang="en-US" altLang="en-US"/>
              <a:t>Kicking</a:t>
            </a:r>
          </a:p>
          <a:p>
            <a:r>
              <a:rPr lang="en-US" altLang="en-US"/>
              <a:t>Burning</a:t>
            </a:r>
          </a:p>
          <a:p>
            <a:r>
              <a:rPr lang="en-US" altLang="en-US"/>
              <a:t>Biting</a:t>
            </a:r>
          </a:p>
          <a:p>
            <a:r>
              <a:rPr lang="en-US" altLang="en-US"/>
              <a:t>Threatening with a weapon</a:t>
            </a:r>
          </a:p>
          <a:p>
            <a:r>
              <a:rPr lang="en-US" altLang="en-US"/>
              <a:t>Attempts to strangle</a:t>
            </a:r>
          </a:p>
          <a:p>
            <a:r>
              <a:rPr lang="en-US" altLang="en-US"/>
              <a:t>poisoning</a:t>
            </a:r>
          </a:p>
          <a:p>
            <a:endParaRPr lang="en-US" altLang="en-US"/>
          </a:p>
        </p:txBody>
      </p:sp>
      <p:pic>
        <p:nvPicPr>
          <p:cNvPr id="3" name="Title 2">
            <a:extLst>
              <a:ext uri="{FF2B5EF4-FFF2-40B4-BE49-F238E27FC236}">
                <a16:creationId xmlns:a16="http://schemas.microsoft.com/office/drawing/2014/main" id="{941ABD6F-73D0-4817-A476-E4F202E6C05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877</TotalTime>
  <Words>1145</Words>
  <Application>Microsoft Office PowerPoint</Application>
  <PresentationFormat>On-screen Show (4:3)</PresentationFormat>
  <Paragraphs>174</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GENDER BASED VIOLENCE (GBV)</dc:title>
  <dc:creator>Administratr</dc:creator>
  <cp:lastModifiedBy>Raysam Baraka</cp:lastModifiedBy>
  <cp:revision>105</cp:revision>
  <dcterms:created xsi:type="dcterms:W3CDTF">2005-11-11T18:15:43Z</dcterms:created>
  <dcterms:modified xsi:type="dcterms:W3CDTF">2019-02-13T11:24:21Z</dcterms:modified>
</cp:coreProperties>
</file>