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72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3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56DC0-2FD4-4C24-BD30-21088AADEBDE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4778A-D452-48CB-8A38-0B5AC132E7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F027-D2B0-4129-95AE-57937C67E5C1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AECAB-0CBE-4472-AD46-8BF9CCB7E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676400"/>
          </a:xfrm>
        </p:spPr>
        <p:txBody>
          <a:bodyPr/>
          <a:lstStyle/>
          <a:p>
            <a:r>
              <a:rPr lang="en-US" b="1" dirty="0"/>
              <a:t>Anticonvulsants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Dr Pauline </a:t>
            </a:r>
            <a:r>
              <a:rPr lang="en-US" dirty="0" err="1"/>
              <a:t>Ng’ang’a</a:t>
            </a:r>
            <a:endParaRPr lang="en-US" dirty="0"/>
          </a:p>
          <a:p>
            <a:r>
              <a:rPr lang="en-US" dirty="0"/>
              <a:t>Consultant psychiatrist &amp; Clinical Psychologist</a:t>
            </a:r>
          </a:p>
          <a:p>
            <a:r>
              <a:rPr lang="en-US" dirty="0"/>
              <a:t>Tel 0722874000/0780874000</a:t>
            </a:r>
          </a:p>
          <a:p>
            <a:r>
              <a:rPr lang="en-US" dirty="0"/>
              <a:t>drpaulinenganga@gmail.com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i="1" dirty="0"/>
              <a:t>Therapeutic indications</a:t>
            </a:r>
          </a:p>
          <a:p>
            <a:pPr>
              <a:buNone/>
            </a:pPr>
            <a:r>
              <a:rPr lang="en-US" i="1" dirty="0"/>
              <a:t>  </a:t>
            </a:r>
          </a:p>
          <a:p>
            <a:pPr>
              <a:buNone/>
            </a:pPr>
            <a:r>
              <a:rPr lang="en-US" i="1" dirty="0"/>
              <a:t>	In neurology</a:t>
            </a:r>
          </a:p>
          <a:p>
            <a:pPr>
              <a:buNone/>
            </a:pPr>
            <a:r>
              <a:rPr lang="en-US" dirty="0"/>
              <a:t>	General and partial seizures</a:t>
            </a:r>
          </a:p>
          <a:p>
            <a:pPr>
              <a:buNone/>
            </a:pPr>
            <a:r>
              <a:rPr lang="en-US" dirty="0"/>
              <a:t>	Effective in reducing pain of post herpetic neuralgia </a:t>
            </a:r>
          </a:p>
          <a:p>
            <a:pPr>
              <a:buNone/>
            </a:pPr>
            <a:r>
              <a:rPr lang="en-US" dirty="0"/>
              <a:t>	 other pain syndromes assoc with diabetic neuropathy, neuropathic cancer pain, fibromyalgia, </a:t>
            </a:r>
            <a:r>
              <a:rPr lang="en-US" dirty="0" err="1"/>
              <a:t>meralgia,paresthetica</a:t>
            </a:r>
            <a:r>
              <a:rPr lang="en-US" dirty="0"/>
              <a:t>, amputation and headache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i="1" dirty="0"/>
              <a:t>In psychiatry</a:t>
            </a:r>
          </a:p>
          <a:p>
            <a:pPr>
              <a:buNone/>
            </a:pPr>
            <a:endParaRPr lang="en-US" i="1" dirty="0"/>
          </a:p>
          <a:p>
            <a:r>
              <a:rPr lang="en-US" dirty="0"/>
              <a:t>Hypnotic agent- sedating properties</a:t>
            </a:r>
          </a:p>
          <a:p>
            <a:r>
              <a:rPr lang="en-US" dirty="0"/>
              <a:t>Social anxiety and panic disorder- anxiolytic properties</a:t>
            </a:r>
          </a:p>
          <a:p>
            <a:r>
              <a:rPr lang="en-US" dirty="0"/>
              <a:t>May decrease craving for alcohol</a:t>
            </a:r>
          </a:p>
          <a:p>
            <a:r>
              <a:rPr lang="en-US" dirty="0"/>
              <a:t>Improve mood in depressed patients</a:t>
            </a:r>
          </a:p>
          <a:p>
            <a:r>
              <a:rPr lang="en-US" dirty="0"/>
              <a:t>Adjuvant with mood stabilizers for bipolar patients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i="1" u="sng" dirty="0"/>
              <a:t>Adverse effects</a:t>
            </a:r>
          </a:p>
          <a:p>
            <a:pPr>
              <a:buNone/>
            </a:pPr>
            <a:endParaRPr lang="en-US" i="1" u="sng" dirty="0"/>
          </a:p>
          <a:p>
            <a:pPr>
              <a:buNone/>
            </a:pPr>
            <a:r>
              <a:rPr lang="en-US" dirty="0"/>
              <a:t>daytime somnolence, ataxia, fatigue</a:t>
            </a:r>
          </a:p>
          <a:p>
            <a:pPr>
              <a:buNone/>
            </a:pPr>
            <a:r>
              <a:rPr lang="en-US" dirty="0" err="1"/>
              <a:t>Diplopia</a:t>
            </a:r>
            <a:r>
              <a:rPr lang="en-US" dirty="0"/>
              <a:t>, slurred speech, lethargy, diarrhea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TOPIRAMATE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i="1" u="sng" dirty="0"/>
              <a:t>MOA</a:t>
            </a:r>
          </a:p>
          <a:p>
            <a:r>
              <a:rPr lang="en-US" dirty="0"/>
              <a:t> </a:t>
            </a:r>
            <a:r>
              <a:rPr lang="en-US" dirty="0" err="1"/>
              <a:t>GABAergic</a:t>
            </a:r>
            <a:r>
              <a:rPr lang="en-US" dirty="0"/>
              <a:t> effects, increases cerebral GABA in humans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u="sng" dirty="0"/>
              <a:t>Uses</a:t>
            </a:r>
          </a:p>
          <a:p>
            <a:r>
              <a:rPr lang="en-US" dirty="0"/>
              <a:t>antiepileptic,</a:t>
            </a:r>
          </a:p>
          <a:p>
            <a:r>
              <a:rPr lang="en-US" dirty="0"/>
              <a:t>Prevention of migraine</a:t>
            </a:r>
          </a:p>
          <a:p>
            <a:r>
              <a:rPr lang="en-US" dirty="0"/>
              <a:t>Smoking cessation</a:t>
            </a:r>
          </a:p>
          <a:p>
            <a:r>
              <a:rPr lang="en-US" dirty="0"/>
              <a:t>Pain syndromes</a:t>
            </a:r>
          </a:p>
          <a:p>
            <a:r>
              <a:rPr lang="en-US" dirty="0"/>
              <a:t>PTSD</a:t>
            </a:r>
          </a:p>
          <a:p>
            <a:r>
              <a:rPr lang="en-US" dirty="0"/>
              <a:t>Essential tremor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Assoc with weight loss</a:t>
            </a:r>
          </a:p>
          <a:p>
            <a:r>
              <a:rPr lang="en-US" dirty="0"/>
              <a:t>Rx of bulimia and binge eating disorder</a:t>
            </a:r>
          </a:p>
          <a:p>
            <a:r>
              <a:rPr lang="en-US" dirty="0"/>
              <a:t>Self mutilating may be decreased in border line personality disorder.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adverse effects</a:t>
            </a:r>
          </a:p>
          <a:p>
            <a:r>
              <a:rPr lang="en-US" dirty="0"/>
              <a:t> </a:t>
            </a:r>
            <a:r>
              <a:rPr lang="en-US" dirty="0" err="1"/>
              <a:t>paraesthesias</a:t>
            </a:r>
            <a:r>
              <a:rPr lang="en-US" dirty="0"/>
              <a:t>, weight loss, somnolence, anorexia, dizziness and memory problems</a:t>
            </a:r>
          </a:p>
          <a:p>
            <a:r>
              <a:rPr lang="en-US" dirty="0"/>
              <a:t>Sometimes disturbances in sense of taste</a:t>
            </a:r>
          </a:p>
          <a:p>
            <a:r>
              <a:rPr lang="en-US" dirty="0"/>
              <a:t>May affect acid- base balance (low sodium bicarbonate) which may cause cardiac </a:t>
            </a:r>
            <a:r>
              <a:rPr lang="en-US" dirty="0" err="1"/>
              <a:t>arrythmias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/>
              <a:t>Drug interactions</a:t>
            </a:r>
          </a:p>
          <a:p>
            <a:r>
              <a:rPr lang="en-US" dirty="0"/>
              <a:t>Increase phenytoin, </a:t>
            </a:r>
            <a:r>
              <a:rPr lang="en-US" dirty="0" err="1"/>
              <a:t>valproic</a:t>
            </a:r>
            <a:r>
              <a:rPr lang="en-US" dirty="0"/>
              <a:t> acid concentrations</a:t>
            </a:r>
          </a:p>
          <a:p>
            <a:r>
              <a:rPr lang="en-US" dirty="0" err="1"/>
              <a:t>Concomittant</a:t>
            </a:r>
            <a:r>
              <a:rPr lang="en-US" dirty="0"/>
              <a:t> administrations of carbamazepine and phenytoin </a:t>
            </a:r>
            <a:r>
              <a:rPr lang="en-US" dirty="0" err="1"/>
              <a:t>decr</a:t>
            </a:r>
            <a:r>
              <a:rPr lang="en-US" dirty="0"/>
              <a:t> topiramate </a:t>
            </a:r>
            <a:r>
              <a:rPr lang="en-US" dirty="0" err="1"/>
              <a:t>conc</a:t>
            </a:r>
            <a:endParaRPr lang="en-US" dirty="0"/>
          </a:p>
          <a:p>
            <a:r>
              <a:rPr lang="en-US" dirty="0"/>
              <a:t>Do not administer with carbonic anhydrase inhibitors may lead to </a:t>
            </a:r>
            <a:r>
              <a:rPr lang="en-US" dirty="0" err="1"/>
              <a:t>nephrolithiasis</a:t>
            </a:r>
            <a:r>
              <a:rPr lang="en-US" dirty="0"/>
              <a:t> or heat related problems (</a:t>
            </a:r>
            <a:r>
              <a:rPr lang="en-US" dirty="0" err="1"/>
              <a:t>oligohidrosis</a:t>
            </a:r>
            <a:r>
              <a:rPr lang="en-US" dirty="0"/>
              <a:t> and hyperthermia)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TIAGABINE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i="1" dirty="0"/>
              <a:t>	MOA</a:t>
            </a:r>
          </a:p>
          <a:p>
            <a:pPr>
              <a:buNone/>
            </a:pPr>
            <a:r>
              <a:rPr lang="en-US" dirty="0"/>
              <a:t>Blocks uptake of the inhibitory amino acid neurotransmitter GABA into neurons and </a:t>
            </a:r>
            <a:r>
              <a:rPr lang="en-US" dirty="0" err="1"/>
              <a:t>glia</a:t>
            </a:r>
            <a:r>
              <a:rPr lang="en-US" dirty="0"/>
              <a:t>, enhancing the inhibitory actions of GABA A and B receptors</a:t>
            </a:r>
          </a:p>
          <a:p>
            <a:pPr>
              <a:buNone/>
            </a:pPr>
            <a:r>
              <a:rPr lang="en-US" dirty="0"/>
              <a:t>Has mild blocking effects on H1 and serotonin type 1B (5-HT1B), benzodiazepine and chloride channel receptors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i="1" dirty="0"/>
              <a:t>Uses- safety concerns</a:t>
            </a:r>
          </a:p>
          <a:p>
            <a:r>
              <a:rPr lang="en-US" dirty="0"/>
              <a:t>Main- generalized epilepsy</a:t>
            </a:r>
          </a:p>
          <a:p>
            <a:r>
              <a:rPr lang="en-US" dirty="0"/>
              <a:t>Others- GAD and insomnia</a:t>
            </a:r>
          </a:p>
          <a:p>
            <a:r>
              <a:rPr lang="en-US" i="1" dirty="0"/>
              <a:t>Adverse effects- </a:t>
            </a:r>
            <a:r>
              <a:rPr lang="en-US" dirty="0"/>
              <a:t>withdrawal seizures, cognitive or neuropsychiatric problems, status epilepticus and sudden unexpected death in epilepsy(SUDEP)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LEVETIRACETAM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Initially developed as a nootropic (memory enhancing ) drug, levetiracetam proved to be a potent anticonvulsant and marketed as a treatment for partial seizures .</a:t>
            </a:r>
          </a:p>
          <a:p>
            <a:r>
              <a:rPr lang="en-US" dirty="0"/>
              <a:t>It has been used to treat acute mania and anxiety and to augment antidepressant drug therapy.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en-US" dirty="0"/>
              <a:t>  </a:t>
            </a:r>
            <a:r>
              <a:rPr lang="en-US" b="1" dirty="0"/>
              <a:t>Therapeutic indications</a:t>
            </a:r>
          </a:p>
          <a:p>
            <a:r>
              <a:rPr lang="en-US" dirty="0"/>
              <a:t>The major indications is for the treatment of convulsive disorders, including partial onset seizures , myoclonic seizures and idiopathic generalized epilepsy.</a:t>
            </a:r>
          </a:p>
          <a:p>
            <a:r>
              <a:rPr lang="en-US" dirty="0"/>
              <a:t>In psychiatry, levetiracetam has been used off label to treat acute mania, as an add-on treatment for major depression, and as an anxiolytic agent.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r>
              <a:rPr lang="en-US" sz="4000" dirty="0"/>
              <a:t>Also called antiepileptic / anti seizure</a:t>
            </a:r>
          </a:p>
          <a:p>
            <a:endParaRPr lang="en-US" dirty="0"/>
          </a:p>
          <a:p>
            <a:r>
              <a:rPr lang="en-US" dirty="0"/>
              <a:t>Uses-</a:t>
            </a:r>
            <a:r>
              <a:rPr lang="en-US" sz="4000" dirty="0"/>
              <a:t> Bipolar disorder</a:t>
            </a:r>
          </a:p>
          <a:p>
            <a:pPr lvl="3">
              <a:buNone/>
            </a:pPr>
            <a:r>
              <a:rPr lang="en-US" sz="4000" dirty="0"/>
              <a:t>Borderline personality disorder</a:t>
            </a:r>
          </a:p>
          <a:p>
            <a:pPr lvl="3">
              <a:buNone/>
            </a:pPr>
            <a:r>
              <a:rPr lang="en-US" sz="4000" dirty="0"/>
              <a:t>Mood stabilizers</a:t>
            </a:r>
          </a:p>
          <a:p>
            <a:pPr lvl="3">
              <a:buNone/>
            </a:pPr>
            <a:r>
              <a:rPr lang="en-US" sz="4000" dirty="0"/>
              <a:t>Neuropathic pain</a:t>
            </a:r>
          </a:p>
          <a:p>
            <a:pPr lvl="3">
              <a:buNone/>
            </a:pPr>
            <a:r>
              <a:rPr lang="en-US" sz="4000" dirty="0"/>
              <a:t>Muscle relaxants</a:t>
            </a:r>
          </a:p>
          <a:p>
            <a:pPr lvl="3">
              <a:buNone/>
            </a:pPr>
            <a:r>
              <a:rPr lang="en-US" sz="4000" dirty="0"/>
              <a:t>Neurogenic pain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ZONISAMIDE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Pharmacologic actions- zonisamide blocks sodium channels and may weakly potentiate dopamine and serotonin activity. It also inhibits carbonic anhydrase.</a:t>
            </a:r>
          </a:p>
          <a:p>
            <a:r>
              <a:rPr lang="en-US" dirty="0"/>
              <a:t>Therapeutic indications- generalized seizure disorders and in refractory partial seizures. </a:t>
            </a:r>
          </a:p>
          <a:p>
            <a:r>
              <a:rPr lang="en-US" dirty="0"/>
              <a:t>In psychiatry, controlled studies found it to be of use in obesity and binge-eating disorder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PREGABALIN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/>
              <a:t>It is believed to work by inhibiting the release of excess excitatory neurotransmitters</a:t>
            </a:r>
          </a:p>
          <a:p>
            <a:r>
              <a:rPr lang="en-US" dirty="0"/>
              <a:t>Therapeutic indications- management of diabetic peripheral neuropathy and postherpetic neuralgia, and for adjunctive treatment of partial onset seizures.</a:t>
            </a:r>
          </a:p>
          <a:p>
            <a:r>
              <a:rPr lang="en-US" dirty="0"/>
              <a:t>It has been found to be of benefit to some patients with generalized anxiety disorder.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/>
              <a:t>PHENYTOIN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Pharmacologic action- similar to other anticonvulsants, phenytoin causes blockade of voltage- activated sodium channels and hence is efficacious as an antimanic agent</a:t>
            </a:r>
          </a:p>
          <a:p>
            <a:r>
              <a:rPr lang="en-US" dirty="0"/>
              <a:t>Therapeutic indications-generalized tonic-clonic (grandmal) and complex partial (psychomotor, temporal lobe) seizures, phenytoin is also used for the treatment of acute mania in bipolar disorder.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CARBAMAZEPINE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anticonvulsants effects of carbamazepine are thought to be medically mainly by binding to voltage-dependant sodium channels in the inactive state and prolonging their inactivation.</a:t>
            </a:r>
          </a:p>
          <a:p>
            <a:r>
              <a:rPr lang="en-US" dirty="0"/>
              <a:t>Treatment of trigeminal neuralgia</a:t>
            </a:r>
          </a:p>
          <a:p>
            <a:r>
              <a:rPr lang="en-US" dirty="0"/>
              <a:t>Also used for temporal lobe epilepsy(complex partial seizures)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Therapeutic Indications –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i="1" dirty="0"/>
              <a:t>Bipolar Disorder</a:t>
            </a:r>
            <a:r>
              <a:rPr lang="en-US" dirty="0"/>
              <a:t> (acute mania, preventing relapses among patients with bipolar 11 disorder, schizoaffective disorder and </a:t>
            </a:r>
            <a:r>
              <a:rPr lang="en-US" dirty="0" err="1"/>
              <a:t>dysphoric</a:t>
            </a:r>
            <a:r>
              <a:rPr lang="en-US" dirty="0"/>
              <a:t> mania)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Acute depression</a:t>
            </a:r>
          </a:p>
          <a:p>
            <a:r>
              <a:rPr lang="en-US" dirty="0"/>
              <a:t>Others- </a:t>
            </a:r>
          </a:p>
          <a:p>
            <a:pPr>
              <a:buNone/>
            </a:pPr>
            <a:r>
              <a:rPr lang="en-US" dirty="0"/>
              <a:t>	control symptoms of acute alcohol withdrawal, </a:t>
            </a:r>
          </a:p>
          <a:p>
            <a:pPr>
              <a:buNone/>
            </a:pPr>
            <a:r>
              <a:rPr lang="en-US" dirty="0"/>
              <a:t>	treatment for recurrent paroxysmal recurrent component of PTSD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Effective in controlling impulsive, aggressive behavior in non psychotic patients of all ages</a:t>
            </a:r>
          </a:p>
          <a:p>
            <a:endParaRPr lang="en-US" dirty="0"/>
          </a:p>
          <a:p>
            <a:r>
              <a:rPr lang="en-US" dirty="0"/>
              <a:t>Non acute agitation and aggressive behavior in patients with schizophrenia and schizoaffective disorder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Anticonvulsants suppress the excessive rapid firing of neurons during seizures.</a:t>
            </a:r>
          </a:p>
          <a:p>
            <a:r>
              <a:rPr lang="en-US" dirty="0"/>
              <a:t>Also prevent the spread of the seizure within the brain</a:t>
            </a:r>
          </a:p>
          <a:p>
            <a:r>
              <a:rPr lang="en-US" dirty="0"/>
              <a:t>Block sodium channels</a:t>
            </a:r>
          </a:p>
          <a:p>
            <a:r>
              <a:rPr lang="en-US" dirty="0"/>
              <a:t>Enhance GABA function</a:t>
            </a:r>
          </a:p>
          <a:p>
            <a:r>
              <a:rPr lang="en-US" dirty="0"/>
              <a:t>Decrease glutaminergic action</a:t>
            </a:r>
          </a:p>
          <a:p>
            <a:r>
              <a:rPr lang="en-US" dirty="0"/>
              <a:t>Block calcium channels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b="1" dirty="0"/>
              <a:t>Aldehydes</a:t>
            </a:r>
            <a:r>
              <a:rPr lang="en-US" dirty="0"/>
              <a:t> – e.g  paraldehyde</a:t>
            </a:r>
          </a:p>
          <a:p>
            <a:r>
              <a:rPr lang="en-US" b="1" dirty="0"/>
              <a:t>Aromatic allylic alcohols </a:t>
            </a:r>
            <a:r>
              <a:rPr lang="en-US" dirty="0"/>
              <a:t>-  e.g stiripentol</a:t>
            </a:r>
          </a:p>
          <a:p>
            <a:r>
              <a:rPr lang="en-US" b="1" dirty="0"/>
              <a:t>Barbiturates</a:t>
            </a:r>
            <a:r>
              <a:rPr lang="en-US" dirty="0"/>
              <a:t> – e.g phenobarbital,  methylphenobarbital, barbexaclone</a:t>
            </a:r>
          </a:p>
          <a:p>
            <a:r>
              <a:rPr lang="en-US" b="1" dirty="0"/>
              <a:t>Benzodiazepines</a:t>
            </a:r>
            <a:r>
              <a:rPr lang="en-US" dirty="0"/>
              <a:t> – e.g clobazam, clonazepam, clorazepate, diazepam, midazolam, lorazepam</a:t>
            </a:r>
          </a:p>
          <a:p>
            <a:pPr>
              <a:buNone/>
            </a:pPr>
            <a:r>
              <a:rPr lang="en-US" dirty="0"/>
              <a:t>	(hypnotic, anxiolytic, anticonvulsive, amnestic, muscle relaxant)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Bromides</a:t>
            </a:r>
            <a:r>
              <a:rPr lang="en-US" dirty="0">
                <a:latin typeface="+mj-lt"/>
              </a:rPr>
              <a:t> - e.g potassium bromide</a:t>
            </a:r>
          </a:p>
          <a:p>
            <a:r>
              <a:rPr lang="en-US" b="1" dirty="0">
                <a:latin typeface="+mj-lt"/>
              </a:rPr>
              <a:t>Carbamates</a:t>
            </a:r>
            <a:r>
              <a:rPr lang="en-US" dirty="0">
                <a:latin typeface="+mj-lt"/>
              </a:rPr>
              <a:t> - e.g felbamate (restricted use)</a:t>
            </a:r>
          </a:p>
          <a:p>
            <a:r>
              <a:rPr lang="en-US" b="1" dirty="0">
                <a:latin typeface="+mj-lt"/>
              </a:rPr>
              <a:t>Carboxamides</a:t>
            </a:r>
            <a:r>
              <a:rPr lang="en-US" dirty="0">
                <a:latin typeface="+mj-lt"/>
              </a:rPr>
              <a:t> – e.g carbamazepine, oxcarbazepine, escicarbazepine acetate</a:t>
            </a:r>
          </a:p>
          <a:p>
            <a:r>
              <a:rPr lang="en-US" b="1" dirty="0">
                <a:latin typeface="+mj-lt"/>
              </a:rPr>
              <a:t>Fatty acids</a:t>
            </a:r>
            <a:r>
              <a:rPr lang="en-US" dirty="0">
                <a:latin typeface="+mj-lt"/>
              </a:rPr>
              <a:t> – e.g valproates (e.g sodium valproate), vigabatrin, progabide, tiagabine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Fructose</a:t>
            </a:r>
            <a:r>
              <a:rPr lang="en-US" dirty="0"/>
              <a:t> – e.g topiramate</a:t>
            </a:r>
          </a:p>
          <a:p>
            <a:r>
              <a:rPr lang="en-US" b="1" dirty="0"/>
              <a:t>GABA analogues- </a:t>
            </a:r>
            <a:r>
              <a:rPr lang="en-US" dirty="0"/>
              <a:t>Gabapentin, pregabalin</a:t>
            </a:r>
          </a:p>
          <a:p>
            <a:r>
              <a:rPr lang="en-US" b="1" dirty="0"/>
              <a:t>Hydantoins- </a:t>
            </a:r>
            <a:r>
              <a:rPr lang="en-US" dirty="0"/>
              <a:t> e.g ethotoin, phenytoin, mephenytoin, fosphenytoin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Pyrimidinediones – </a:t>
            </a:r>
            <a:r>
              <a:rPr lang="en-US" dirty="0"/>
              <a:t>e.g </a:t>
            </a:r>
            <a:r>
              <a:rPr lang="en-US" dirty="0" err="1"/>
              <a:t>primidone</a:t>
            </a:r>
            <a:endParaRPr lang="en-US" dirty="0"/>
          </a:p>
          <a:p>
            <a:r>
              <a:rPr lang="en-US" b="1" dirty="0" err="1"/>
              <a:t>Pyrrolidines</a:t>
            </a:r>
            <a:r>
              <a:rPr lang="en-US" b="1" dirty="0"/>
              <a:t> </a:t>
            </a:r>
            <a:r>
              <a:rPr lang="en-US" dirty="0" err="1"/>
              <a:t>e.g</a:t>
            </a:r>
            <a:r>
              <a:rPr lang="en-US" dirty="0"/>
              <a:t>- </a:t>
            </a:r>
            <a:r>
              <a:rPr lang="en-US" dirty="0" err="1"/>
              <a:t>brivaracetam</a:t>
            </a:r>
            <a:r>
              <a:rPr lang="en-US" dirty="0"/>
              <a:t>, </a:t>
            </a:r>
            <a:r>
              <a:rPr lang="en-US" dirty="0" err="1"/>
              <a:t>etiracetam</a:t>
            </a:r>
            <a:r>
              <a:rPr lang="en-US" dirty="0"/>
              <a:t>, levetiracetam, </a:t>
            </a:r>
            <a:r>
              <a:rPr lang="en-US" dirty="0" err="1"/>
              <a:t>seletracetam</a:t>
            </a:r>
            <a:endParaRPr lang="en-US" dirty="0"/>
          </a:p>
          <a:p>
            <a:r>
              <a:rPr lang="en-US" b="1" dirty="0" err="1"/>
              <a:t>Succinimides</a:t>
            </a:r>
            <a:r>
              <a:rPr lang="en-US" b="1" dirty="0"/>
              <a:t> </a:t>
            </a:r>
            <a:r>
              <a:rPr lang="en-US" dirty="0"/>
              <a:t> e.g </a:t>
            </a:r>
            <a:r>
              <a:rPr lang="en-US" dirty="0" err="1"/>
              <a:t>ethosuximide</a:t>
            </a:r>
            <a:r>
              <a:rPr lang="en-US" dirty="0"/>
              <a:t>, </a:t>
            </a:r>
            <a:r>
              <a:rPr lang="en-US" dirty="0" err="1"/>
              <a:t>phensuximide</a:t>
            </a:r>
            <a:r>
              <a:rPr lang="en-US" dirty="0"/>
              <a:t>, </a:t>
            </a:r>
            <a:r>
              <a:rPr lang="en-US" dirty="0" err="1"/>
              <a:t>mesuximide</a:t>
            </a:r>
            <a:endParaRPr lang="en-US" dirty="0"/>
          </a:p>
          <a:p>
            <a:r>
              <a:rPr lang="en-US" b="1" dirty="0"/>
              <a:t>Sulfonamides </a:t>
            </a:r>
            <a:r>
              <a:rPr lang="en-US" dirty="0"/>
              <a:t> e.g </a:t>
            </a:r>
            <a:r>
              <a:rPr lang="en-US" dirty="0" err="1"/>
              <a:t>acetazolamide</a:t>
            </a:r>
            <a:r>
              <a:rPr lang="en-US" dirty="0"/>
              <a:t>, </a:t>
            </a:r>
            <a:r>
              <a:rPr lang="en-US" dirty="0" err="1"/>
              <a:t>sultiame</a:t>
            </a:r>
            <a:r>
              <a:rPr lang="en-US" dirty="0"/>
              <a:t>, </a:t>
            </a:r>
            <a:r>
              <a:rPr lang="en-US" dirty="0" err="1"/>
              <a:t>methazolanide</a:t>
            </a:r>
            <a:r>
              <a:rPr lang="en-US" dirty="0"/>
              <a:t>, zonisamide</a:t>
            </a:r>
          </a:p>
          <a:p>
            <a:r>
              <a:rPr lang="en-US" b="1" dirty="0" err="1"/>
              <a:t>Triazines</a:t>
            </a:r>
            <a:r>
              <a:rPr lang="en-US" b="1" dirty="0"/>
              <a:t> </a:t>
            </a:r>
            <a:r>
              <a:rPr lang="en-US" dirty="0"/>
              <a:t>e.g </a:t>
            </a:r>
            <a:r>
              <a:rPr lang="en-US" dirty="0" err="1"/>
              <a:t>lamotrigine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 err="1"/>
              <a:t>Oxazolidones</a:t>
            </a:r>
            <a:r>
              <a:rPr lang="en-US" dirty="0"/>
              <a:t>- e.g </a:t>
            </a:r>
            <a:r>
              <a:rPr lang="en-US" dirty="0" err="1"/>
              <a:t>paramethadione</a:t>
            </a:r>
            <a:r>
              <a:rPr lang="en-US" dirty="0"/>
              <a:t>, </a:t>
            </a:r>
            <a:r>
              <a:rPr lang="en-US" dirty="0" err="1"/>
              <a:t>trimethadione</a:t>
            </a:r>
            <a:r>
              <a:rPr lang="en-US" dirty="0"/>
              <a:t>, </a:t>
            </a:r>
            <a:r>
              <a:rPr lang="en-US" dirty="0" err="1"/>
              <a:t>ethadione</a:t>
            </a:r>
            <a:endParaRPr lang="en-US" dirty="0"/>
          </a:p>
          <a:p>
            <a:r>
              <a:rPr lang="en-US" b="1" dirty="0"/>
              <a:t>Propionates – </a:t>
            </a:r>
            <a:r>
              <a:rPr lang="en-US" dirty="0"/>
              <a:t>e.g </a:t>
            </a:r>
            <a:r>
              <a:rPr lang="en-US" dirty="0" err="1"/>
              <a:t>beclamide</a:t>
            </a:r>
            <a:endParaRPr lang="en-US" dirty="0"/>
          </a:p>
          <a:p>
            <a:r>
              <a:rPr lang="en-US" b="1" dirty="0" err="1"/>
              <a:t>Ureas</a:t>
            </a:r>
            <a:r>
              <a:rPr lang="en-US" b="1" dirty="0"/>
              <a:t> </a:t>
            </a:r>
            <a:r>
              <a:rPr lang="en-US" dirty="0"/>
              <a:t>e.g </a:t>
            </a:r>
            <a:r>
              <a:rPr lang="en-US" dirty="0" err="1"/>
              <a:t>pheneturide</a:t>
            </a:r>
            <a:r>
              <a:rPr lang="en-US" dirty="0"/>
              <a:t>, </a:t>
            </a:r>
            <a:r>
              <a:rPr lang="en-US" dirty="0" err="1"/>
              <a:t>phenacemide</a:t>
            </a:r>
            <a:endParaRPr lang="en-US" dirty="0"/>
          </a:p>
          <a:p>
            <a:r>
              <a:rPr lang="en-US" b="1" dirty="0" err="1"/>
              <a:t>Valpropylamides</a:t>
            </a:r>
            <a:r>
              <a:rPr lang="en-US" b="1" dirty="0"/>
              <a:t> </a:t>
            </a:r>
            <a:r>
              <a:rPr lang="en-US" dirty="0"/>
              <a:t>e.g </a:t>
            </a:r>
            <a:r>
              <a:rPr lang="en-US" dirty="0" err="1"/>
              <a:t>valpromide</a:t>
            </a:r>
            <a:r>
              <a:rPr lang="en-US" dirty="0"/>
              <a:t>, </a:t>
            </a:r>
            <a:r>
              <a:rPr lang="en-US" dirty="0" err="1"/>
              <a:t>valnoctamide</a:t>
            </a:r>
            <a:endParaRPr lang="en-US" dirty="0"/>
          </a:p>
          <a:p>
            <a:r>
              <a:rPr lang="en-US" b="1" dirty="0"/>
              <a:t>Others ; </a:t>
            </a:r>
            <a:r>
              <a:rPr lang="en-US" dirty="0"/>
              <a:t> </a:t>
            </a:r>
            <a:r>
              <a:rPr lang="en-US" dirty="0" err="1"/>
              <a:t>Perampanel</a:t>
            </a:r>
            <a:r>
              <a:rPr lang="en-US" dirty="0"/>
              <a:t>, </a:t>
            </a:r>
            <a:r>
              <a:rPr lang="en-US" dirty="0" err="1"/>
              <a:t>stiripentol</a:t>
            </a:r>
            <a:r>
              <a:rPr lang="en-US" dirty="0"/>
              <a:t>, </a:t>
            </a:r>
            <a:r>
              <a:rPr lang="en-US" dirty="0" err="1"/>
              <a:t>pyridoxime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GABAPENTIN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MOA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lvl="1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Increase cerebral GABA, may inhibit glutamate synthesis.</a:t>
            </a:r>
          </a:p>
          <a:p>
            <a:pPr lvl="1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Increases human whole blood serotonin concentrations</a:t>
            </a:r>
          </a:p>
          <a:p>
            <a:pPr lvl="1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Modulates calcium channels to reduce monoamine release</a:t>
            </a:r>
          </a:p>
          <a:p>
            <a:pPr lvl="1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antiseizure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antispastic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activity and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antinociceptive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effects in pain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712</Words>
  <Application>Microsoft Office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Anticonvulsants</vt:lpstr>
      <vt:lpstr>PowerPoint Presentation</vt:lpstr>
      <vt:lpstr>Mechanism of action</vt:lpstr>
      <vt:lpstr>Classification </vt:lpstr>
      <vt:lpstr>PowerPoint Presentation</vt:lpstr>
      <vt:lpstr>PowerPoint Presentation</vt:lpstr>
      <vt:lpstr>PowerPoint Presentation</vt:lpstr>
      <vt:lpstr>PowerPoint Presentation</vt:lpstr>
      <vt:lpstr> GABAPENTIN </vt:lpstr>
      <vt:lpstr>PowerPoint Presentation</vt:lpstr>
      <vt:lpstr>PowerPoint Presentation</vt:lpstr>
      <vt:lpstr>PowerPoint Presentation</vt:lpstr>
      <vt:lpstr>TOPIRAMATE</vt:lpstr>
      <vt:lpstr>PowerPoint Presentation</vt:lpstr>
      <vt:lpstr>PowerPoint Presentation</vt:lpstr>
      <vt:lpstr>TIAGABINE</vt:lpstr>
      <vt:lpstr>PowerPoint Presentation</vt:lpstr>
      <vt:lpstr>LEVETIRACETAM</vt:lpstr>
      <vt:lpstr>PowerPoint Presentation</vt:lpstr>
      <vt:lpstr>ZONISAMIDE</vt:lpstr>
      <vt:lpstr>PREGABALIN</vt:lpstr>
      <vt:lpstr>PHENYTOIN</vt:lpstr>
      <vt:lpstr>CARBAMAZEPINE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Anticonvulsants</dc:title>
  <dc:creator>Pauline</dc:creator>
  <cp:lastModifiedBy>Raysam Baraka</cp:lastModifiedBy>
  <cp:revision>7</cp:revision>
  <dcterms:created xsi:type="dcterms:W3CDTF">2018-06-10T18:18:34Z</dcterms:created>
  <dcterms:modified xsi:type="dcterms:W3CDTF">2019-03-04T08:43:04Z</dcterms:modified>
</cp:coreProperties>
</file>