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82" r:id="rId10"/>
    <p:sldId id="265" r:id="rId11"/>
    <p:sldId id="266" r:id="rId12"/>
    <p:sldId id="267" r:id="rId13"/>
    <p:sldId id="269" r:id="rId14"/>
    <p:sldId id="270" r:id="rId15"/>
    <p:sldId id="279" r:id="rId16"/>
    <p:sldId id="271" r:id="rId17"/>
    <p:sldId id="273" r:id="rId18"/>
    <p:sldId id="280" r:id="rId19"/>
    <p:sldId id="274" r:id="rId20"/>
    <p:sldId id="275" r:id="rId21"/>
    <p:sldId id="276" r:id="rId22"/>
    <p:sldId id="277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A22217-0BCE-4992-98B0-51AE1366CBD7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C594C-48F8-4D3F-A3D2-C5E3FD8B0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677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C594C-48F8-4D3F-A3D2-C5E3FD8B080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62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0BFC-3CA9-4EFE-BEA3-8546614FF05F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46D101-CAC4-4558-B20C-8695AB6A6E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0BFC-3CA9-4EFE-BEA3-8546614FF05F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D101-CAC4-4558-B20C-8695AB6A6E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E46D101-CAC4-4558-B20C-8695AB6A6E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0BFC-3CA9-4EFE-BEA3-8546614FF05F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0BFC-3CA9-4EFE-BEA3-8546614FF05F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E46D101-CAC4-4558-B20C-8695AB6A6E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0BFC-3CA9-4EFE-BEA3-8546614FF05F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46D101-CAC4-4558-B20C-8695AB6A6E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4F10BFC-3CA9-4EFE-BEA3-8546614FF05F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D101-CAC4-4558-B20C-8695AB6A6E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0BFC-3CA9-4EFE-BEA3-8546614FF05F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E46D101-CAC4-4558-B20C-8695AB6A6E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0BFC-3CA9-4EFE-BEA3-8546614FF05F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E46D101-CAC4-4558-B20C-8695AB6A6E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0BFC-3CA9-4EFE-BEA3-8546614FF05F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E46D101-CAC4-4558-B20C-8695AB6A6E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46D101-CAC4-4558-B20C-8695AB6A6E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0BFC-3CA9-4EFE-BEA3-8546614FF05F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E46D101-CAC4-4558-B20C-8695AB6A6E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4F10BFC-3CA9-4EFE-BEA3-8546614FF05F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4F10BFC-3CA9-4EFE-BEA3-8546614FF05F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46D101-CAC4-4558-B20C-8695AB6A6E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4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Level IV 2019</a:t>
            </a:r>
          </a:p>
          <a:p>
            <a:r>
              <a:rPr lang="en-US" dirty="0"/>
              <a:t>M. </a:t>
            </a:r>
            <a:r>
              <a:rPr lang="en-US" dirty="0" err="1"/>
              <a:t>Mathai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Classification of Psychiatric Disorders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Philippe </a:t>
            </a:r>
            <a:r>
              <a:rPr lang="en-US" dirty="0" err="1"/>
              <a:t>Pinel</a:t>
            </a:r>
            <a:r>
              <a:rPr lang="en-US" dirty="0"/>
              <a:t> (1745 to 1826), a French physician, recognized four fundamental clinical types: </a:t>
            </a:r>
          </a:p>
          <a:p>
            <a:r>
              <a:rPr lang="en-US" dirty="0"/>
              <a:t>mania</a:t>
            </a:r>
          </a:p>
          <a:p>
            <a:r>
              <a:rPr lang="en-US" dirty="0"/>
              <a:t>Melancholia</a:t>
            </a:r>
          </a:p>
          <a:p>
            <a:r>
              <a:rPr lang="en-US" dirty="0"/>
              <a:t>Dementia </a:t>
            </a:r>
          </a:p>
          <a:p>
            <a:r>
              <a:rPr lang="en-US" dirty="0"/>
              <a:t>Idiotism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Kraepelin</a:t>
            </a:r>
            <a:r>
              <a:rPr lang="en-US" dirty="0"/>
              <a:t> (1856 to 1926)- viewed mental illnesses as organic disease entities that could be classified on the basis of knowledge about their </a:t>
            </a:r>
            <a:r>
              <a:rPr lang="en-US" dirty="0">
                <a:solidFill>
                  <a:srgbClr val="FF0000"/>
                </a:solidFill>
              </a:rPr>
              <a:t>causes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courses</a:t>
            </a:r>
            <a:r>
              <a:rPr lang="en-US" dirty="0"/>
              <a:t>, and </a:t>
            </a:r>
            <a:r>
              <a:rPr lang="en-US" dirty="0">
                <a:solidFill>
                  <a:srgbClr val="FF0000"/>
                </a:solidFill>
              </a:rPr>
              <a:t>outcomes</a:t>
            </a:r>
            <a:r>
              <a:rPr lang="en-US" dirty="0"/>
              <a:t>. </a:t>
            </a:r>
          </a:p>
          <a:p>
            <a:r>
              <a:rPr lang="en-US" dirty="0"/>
              <a:t> He recognized manic and depressive disturbances as 2 phases of the same  disorders characterized by relapses and remissions </a:t>
            </a:r>
            <a:r>
              <a:rPr lang="en-US" dirty="0">
                <a:solidFill>
                  <a:srgbClr val="FF0000"/>
                </a:solidFill>
              </a:rPr>
              <a:t>manic-depressive</a:t>
            </a:r>
            <a:r>
              <a:rPr lang="en-US" dirty="0"/>
              <a:t> psychosis</a:t>
            </a:r>
          </a:p>
          <a:p>
            <a:r>
              <a:rPr lang="en-US" dirty="0"/>
              <a:t>Chronic deteriorating illness called </a:t>
            </a:r>
            <a:r>
              <a:rPr lang="en-US" dirty="0">
                <a:solidFill>
                  <a:srgbClr val="FF0000"/>
                </a:solidFill>
              </a:rPr>
              <a:t>dementia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praecox</a:t>
            </a:r>
            <a:r>
              <a:rPr lang="en-US" dirty="0"/>
              <a:t>, with a distinct form – </a:t>
            </a:r>
            <a:r>
              <a:rPr lang="en-US" dirty="0">
                <a:solidFill>
                  <a:srgbClr val="FF0000"/>
                </a:solidFill>
              </a:rPr>
              <a:t>Paranoia</a:t>
            </a:r>
            <a:r>
              <a:rPr lang="en-US" dirty="0"/>
              <a:t>. </a:t>
            </a:r>
          </a:p>
          <a:p>
            <a:r>
              <a:rPr lang="en-US" dirty="0"/>
              <a:t>Introduced the concepts of psychogenic </a:t>
            </a:r>
            <a:r>
              <a:rPr lang="en-US" dirty="0">
                <a:solidFill>
                  <a:srgbClr val="FF0000"/>
                </a:solidFill>
              </a:rPr>
              <a:t>neuroses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psychopathic</a:t>
            </a:r>
            <a:r>
              <a:rPr lang="en-US" dirty="0"/>
              <a:t> personalities</a:t>
            </a:r>
          </a:p>
          <a:p>
            <a:r>
              <a:rPr lang="en-US" dirty="0" err="1"/>
              <a:t>Eugen</a:t>
            </a:r>
            <a:r>
              <a:rPr lang="en-US" dirty="0"/>
              <a:t> </a:t>
            </a:r>
            <a:r>
              <a:rPr lang="en-US" dirty="0" err="1"/>
              <a:t>Bleuler</a:t>
            </a:r>
            <a:r>
              <a:rPr lang="en-US" dirty="0"/>
              <a:t> later renamed Dementia praecox </a:t>
            </a:r>
            <a:r>
              <a:rPr lang="en-US" dirty="0">
                <a:solidFill>
                  <a:srgbClr val="FF0000"/>
                </a:solidFill>
              </a:rPr>
              <a:t>schizophrenia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Disorders/ syndromes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In the absence of clear biological </a:t>
            </a:r>
            <a:r>
              <a:rPr lang="en-US" dirty="0" err="1"/>
              <a:t>aetiological</a:t>
            </a:r>
            <a:r>
              <a:rPr lang="en-US" dirty="0"/>
              <a:t> causes, most of the disorders or diseases diagnosed are syndromes /collections of symptoms that tend to appear together and seem to have a characteristic course and outcomes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 Classifications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currently two widely established Systems  for classifying mental disorders</a:t>
            </a:r>
          </a:p>
          <a:p>
            <a:r>
              <a:rPr lang="en-US" dirty="0"/>
              <a:t>1. International Classification of Diseases (ICD- 10) produced by the World Health Organization </a:t>
            </a:r>
          </a:p>
          <a:p>
            <a:r>
              <a:rPr lang="en-US" dirty="0"/>
              <a:t>The Diagnostic and Statistical Manual of Mental Disorders (DSM) Currently DSM V</a:t>
            </a:r>
          </a:p>
          <a:p>
            <a:r>
              <a:rPr lang="en-US" dirty="0"/>
              <a:t>produced by the American Psychiatric Association  (APA). 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 ICD) is an international standard diagnostic classification for a wide variety of health conditions. The ICD-10 states that mental disorder is "not an exact term", although is generally used "...to imply the existence of a clinically </a:t>
            </a:r>
            <a:r>
              <a:rPr lang="en-US" dirty="0" err="1"/>
              <a:t>recognisable</a:t>
            </a:r>
            <a:r>
              <a:rPr lang="en-US" dirty="0"/>
              <a:t> set of symptoms or </a:t>
            </a:r>
            <a:r>
              <a:rPr lang="en-US" dirty="0" err="1"/>
              <a:t>behaviours</a:t>
            </a:r>
            <a:r>
              <a:rPr lang="en-US" dirty="0"/>
              <a:t> associated in most cases with distress and with interference with personal functions.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ICD- Mental and </a:t>
            </a:r>
            <a:r>
              <a:rPr lang="en-US" dirty="0" err="1"/>
              <a:t>Behavioural</a:t>
            </a:r>
            <a:r>
              <a:rPr lang="en-US" dirty="0"/>
              <a:t>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F0: Organic, including symptomatic, mental disorders</a:t>
            </a:r>
          </a:p>
          <a:p>
            <a:r>
              <a:rPr lang="en-US" dirty="0"/>
              <a:t>F1: Mental and </a:t>
            </a:r>
            <a:r>
              <a:rPr lang="en-US" dirty="0" err="1"/>
              <a:t>behavioural</a:t>
            </a:r>
            <a:r>
              <a:rPr lang="en-US" dirty="0"/>
              <a:t> disorders due to use of psychoactive substances</a:t>
            </a:r>
          </a:p>
          <a:p>
            <a:r>
              <a:rPr lang="en-US" dirty="0"/>
              <a:t>F2: Schizophrenia, </a:t>
            </a:r>
            <a:r>
              <a:rPr lang="en-US" dirty="0" err="1"/>
              <a:t>schizotypal</a:t>
            </a:r>
            <a:r>
              <a:rPr lang="en-US" dirty="0"/>
              <a:t> and delusional disorders</a:t>
            </a:r>
          </a:p>
          <a:p>
            <a:r>
              <a:rPr lang="en-US" dirty="0"/>
              <a:t>F3: Mood [affective] disorders</a:t>
            </a:r>
          </a:p>
          <a:p>
            <a:r>
              <a:rPr lang="en-US" dirty="0"/>
              <a:t>F4: Neurotic, stress-related and somatoform disorders</a:t>
            </a:r>
          </a:p>
          <a:p>
            <a:r>
              <a:rPr lang="en-US" dirty="0"/>
              <a:t>F5: </a:t>
            </a:r>
            <a:r>
              <a:rPr lang="en-US" dirty="0" err="1"/>
              <a:t>Behavioural</a:t>
            </a:r>
            <a:r>
              <a:rPr lang="en-US" dirty="0"/>
              <a:t> syndromes associated with physiological disturbances and physical factors</a:t>
            </a:r>
          </a:p>
          <a:p>
            <a:r>
              <a:rPr lang="en-US" dirty="0"/>
              <a:t>F6: Disorders of personality and </a:t>
            </a:r>
            <a:r>
              <a:rPr lang="en-US" dirty="0" err="1"/>
              <a:t>behaviour</a:t>
            </a:r>
            <a:r>
              <a:rPr lang="en-US" dirty="0"/>
              <a:t> in adult persons</a:t>
            </a:r>
          </a:p>
          <a:p>
            <a:r>
              <a:rPr lang="en-US" dirty="0"/>
              <a:t>F7: Mental retardation</a:t>
            </a:r>
          </a:p>
          <a:p>
            <a:r>
              <a:rPr lang="en-US" dirty="0"/>
              <a:t>F8: Disorders of psychological development</a:t>
            </a:r>
          </a:p>
          <a:p>
            <a:r>
              <a:rPr lang="en-US" dirty="0"/>
              <a:t>F9: </a:t>
            </a:r>
            <a:r>
              <a:rPr lang="en-US" dirty="0" err="1"/>
              <a:t>Behavioural</a:t>
            </a:r>
            <a:r>
              <a:rPr lang="en-US" dirty="0"/>
              <a:t> and emotional disorders with onset usually occurring in childhood and adolescence</a:t>
            </a:r>
          </a:p>
          <a:p>
            <a:r>
              <a:rPr lang="en-US" dirty="0"/>
              <a:t>In addition, a group of "unspecified mental disorders".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DSM-IV- </a:t>
            </a:r>
            <a:r>
              <a:rPr lang="en-US" dirty="0" err="1"/>
              <a:t>Tr</a:t>
            </a:r>
            <a:r>
              <a:rPr lang="en-US" dirty="0"/>
              <a:t> (2000)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Consists of five axes (domains) on which disorder can be assessed. The five axes are:</a:t>
            </a:r>
          </a:p>
          <a:p>
            <a:r>
              <a:rPr lang="en-US" b="1" dirty="0"/>
              <a:t>Axis I</a:t>
            </a:r>
            <a:r>
              <a:rPr lang="en-US" dirty="0"/>
              <a:t>: Clinical Disorders (all mental disorders except Personality Disorders and Mental Retardation)</a:t>
            </a:r>
          </a:p>
          <a:p>
            <a:r>
              <a:rPr lang="en-US" b="1" dirty="0"/>
              <a:t>Axis II</a:t>
            </a:r>
            <a:r>
              <a:rPr lang="en-US" dirty="0"/>
              <a:t>: Personality Disorders and Mental Retardation</a:t>
            </a:r>
          </a:p>
          <a:p>
            <a:r>
              <a:rPr lang="en-US" b="1" dirty="0"/>
              <a:t>Axis III</a:t>
            </a:r>
            <a:r>
              <a:rPr lang="en-US" dirty="0"/>
              <a:t>: General Medical Conditions (must be connected to a Mental Disorder)</a:t>
            </a:r>
          </a:p>
          <a:p>
            <a:r>
              <a:rPr lang="en-US" b="1" dirty="0"/>
              <a:t>Axis IV</a:t>
            </a:r>
            <a:r>
              <a:rPr lang="en-US" dirty="0"/>
              <a:t>: Psychosocial and Environmental Problems (for example limited social support network)</a:t>
            </a:r>
          </a:p>
          <a:p>
            <a:r>
              <a:rPr lang="en-US" b="1" dirty="0"/>
              <a:t>Axis V</a:t>
            </a:r>
            <a:r>
              <a:rPr lang="en-US" dirty="0"/>
              <a:t>: Global Assessment of Functioning (Psychological, social and job-related functions are evaluated on a continuum between mental health and extreme mental disorder)The main categories of disorder in the DSM are: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DSM IV 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Disorders usually first diagnosed in infancy, childhood or adolescence</a:t>
            </a:r>
          </a:p>
          <a:p>
            <a:r>
              <a:rPr lang="en-US" dirty="0"/>
              <a:t>Delirium, dementia and </a:t>
            </a:r>
            <a:r>
              <a:rPr lang="en-US" dirty="0" err="1"/>
              <a:t>Amnestic</a:t>
            </a:r>
            <a:r>
              <a:rPr lang="en-US" dirty="0"/>
              <a:t> and other cognitive disorders</a:t>
            </a:r>
          </a:p>
          <a:p>
            <a:r>
              <a:rPr lang="en-US" dirty="0"/>
              <a:t>Mental disorder due to a general medical condition not elsewhere classified</a:t>
            </a:r>
          </a:p>
          <a:p>
            <a:r>
              <a:rPr lang="en-US" dirty="0"/>
              <a:t>Substance –related Disorders</a:t>
            </a:r>
          </a:p>
          <a:p>
            <a:r>
              <a:rPr lang="en-US" dirty="0"/>
              <a:t>Schizophrenia and other Psychotic disorders</a:t>
            </a:r>
          </a:p>
          <a:p>
            <a:r>
              <a:rPr lang="en-US" dirty="0"/>
              <a:t>Mood Disorders</a:t>
            </a:r>
          </a:p>
          <a:p>
            <a:r>
              <a:rPr lang="en-US" dirty="0"/>
              <a:t>Anxiety Disorders </a:t>
            </a:r>
          </a:p>
          <a:p>
            <a:r>
              <a:rPr lang="en-US" dirty="0"/>
              <a:t>Somatoform disorders </a:t>
            </a:r>
          </a:p>
          <a:p>
            <a:r>
              <a:rPr lang="en-US" dirty="0"/>
              <a:t>Factitious disorders </a:t>
            </a:r>
          </a:p>
          <a:p>
            <a:r>
              <a:rPr lang="en-US" dirty="0"/>
              <a:t>Dissociative disorders </a:t>
            </a:r>
          </a:p>
          <a:p>
            <a:r>
              <a:rPr lang="en-US" dirty="0"/>
              <a:t>Sexual and gender identity</a:t>
            </a:r>
          </a:p>
          <a:p>
            <a:r>
              <a:rPr lang="en-US" dirty="0"/>
              <a:t> Eating disorders </a:t>
            </a:r>
          </a:p>
          <a:p>
            <a:r>
              <a:rPr lang="en-US" dirty="0"/>
              <a:t>Sleep disorders </a:t>
            </a:r>
          </a:p>
          <a:p>
            <a:r>
              <a:rPr lang="en-US" dirty="0"/>
              <a:t>Impulse-control disorders</a:t>
            </a:r>
          </a:p>
          <a:p>
            <a:r>
              <a:rPr lang="en-US" dirty="0" err="1"/>
              <a:t>Adjusment</a:t>
            </a:r>
            <a:r>
              <a:rPr lang="en-US" dirty="0"/>
              <a:t> disorders</a:t>
            </a:r>
          </a:p>
          <a:p>
            <a:r>
              <a:rPr lang="en-US" dirty="0"/>
              <a:t>Personality Disorders</a:t>
            </a:r>
          </a:p>
          <a:p>
            <a:r>
              <a:rPr lang="en-US" dirty="0"/>
              <a:t> Other conditions that may  be a focus of clinical attention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AXIS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Clinical Disorders:  (all mental disorders listed above except Personality Disorders and Mental Retardation)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AXIS II.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Personality disorders and mental retardation Paranoid,  Schizoid Personality disorder Schizotypal, Antisocial Borderline Histrionic Narcissistic Avoidant Dependent Obsessive-compulsive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By the end of the lecture the student should be conversant with the</a:t>
            </a:r>
          </a:p>
          <a:p>
            <a:r>
              <a:rPr lang="en-US" dirty="0"/>
              <a:t>two commonly used systems of classifications of Psychiatric disorders</a:t>
            </a:r>
          </a:p>
          <a:p>
            <a:r>
              <a:rPr lang="en-US" dirty="0"/>
              <a:t>ICD and the DSM (DSM IV)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Axis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General medical conditions </a:t>
            </a:r>
          </a:p>
          <a:p>
            <a:r>
              <a:rPr lang="en-US" dirty="0"/>
              <a:t>Infectious and parasitic diseases </a:t>
            </a:r>
          </a:p>
          <a:p>
            <a:r>
              <a:rPr lang="en-US" dirty="0"/>
              <a:t>Diseases of the genitourinary system </a:t>
            </a:r>
          </a:p>
          <a:p>
            <a:r>
              <a:rPr lang="en-US" dirty="0" err="1"/>
              <a:t>Neoplasms</a:t>
            </a:r>
            <a:r>
              <a:rPr lang="en-US" dirty="0"/>
              <a:t> </a:t>
            </a:r>
          </a:p>
          <a:p>
            <a:r>
              <a:rPr lang="en-US" dirty="0"/>
              <a:t>Endocrine nutritional and metabolic diseases </a:t>
            </a:r>
          </a:p>
          <a:p>
            <a:r>
              <a:rPr lang="en-US" dirty="0"/>
              <a:t>Complications of pregnancy, childbirth, and the </a:t>
            </a:r>
            <a:r>
              <a:rPr lang="en-US" dirty="0" err="1"/>
              <a:t>puerperium</a:t>
            </a:r>
            <a:r>
              <a:rPr lang="en-US" dirty="0"/>
              <a:t> </a:t>
            </a:r>
          </a:p>
          <a:p>
            <a:r>
              <a:rPr lang="en-US" dirty="0"/>
              <a:t> immunity disorders </a:t>
            </a:r>
          </a:p>
          <a:p>
            <a:r>
              <a:rPr lang="en-US" dirty="0"/>
              <a:t>Diseases of the skin and subcutaneous tissue </a:t>
            </a:r>
          </a:p>
          <a:p>
            <a:r>
              <a:rPr lang="en-US" dirty="0"/>
              <a:t>Diseases of the musculoskeletal Diseases of the blood and blood-forming organs system </a:t>
            </a:r>
          </a:p>
          <a:p>
            <a:r>
              <a:rPr lang="en-US" dirty="0"/>
              <a:t>Congenital anomalies Diseases of the nervous system and sense organs Diseases of the circulatory </a:t>
            </a:r>
          </a:p>
          <a:p>
            <a:r>
              <a:rPr lang="en-US" dirty="0"/>
              <a:t>Certain conditions originating in the </a:t>
            </a:r>
            <a:r>
              <a:rPr lang="en-US" dirty="0" err="1"/>
              <a:t>perinatal</a:t>
            </a:r>
            <a:r>
              <a:rPr lang="en-US" dirty="0"/>
              <a:t> period </a:t>
            </a:r>
          </a:p>
          <a:p>
            <a:r>
              <a:rPr lang="en-US" dirty="0"/>
              <a:t>Symptoms signs and ill defined system Diseases of the respiratory Symptoms,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Axis 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Psychosocial and environmental problems -Problems with primary support group</a:t>
            </a:r>
          </a:p>
          <a:p>
            <a:r>
              <a:rPr lang="en-US" dirty="0"/>
              <a:t>Problems related to the social environment- Educational problems </a:t>
            </a:r>
            <a:r>
              <a:rPr lang="en-US" dirty="0" err="1"/>
              <a:t>Occuppational</a:t>
            </a:r>
            <a:r>
              <a:rPr lang="en-US" dirty="0"/>
              <a:t> problems Housing problems </a:t>
            </a:r>
          </a:p>
          <a:p>
            <a:r>
              <a:rPr lang="en-US" dirty="0"/>
              <a:t>Economic problems </a:t>
            </a:r>
          </a:p>
          <a:p>
            <a:r>
              <a:rPr lang="en-US" dirty="0"/>
              <a:t>Problems with access to health care services</a:t>
            </a:r>
          </a:p>
          <a:p>
            <a:r>
              <a:rPr lang="en-US" dirty="0"/>
              <a:t> Problems related to interaction with the legal system/crime </a:t>
            </a:r>
          </a:p>
          <a:p>
            <a:r>
              <a:rPr lang="en-US" dirty="0"/>
              <a:t>Other psychosocial and environmental problems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/>
              <a:t>AXIS V. Global Assessment of Functioning Global Assessment of Functioning (GAF)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endParaRPr lang="en-GB" sz="4200" b="1" dirty="0"/>
          </a:p>
          <a:p>
            <a:r>
              <a:rPr lang="en-GB" sz="8000" dirty="0"/>
              <a:t>Within normality</a:t>
            </a:r>
            <a:endParaRPr lang="en-US" sz="8000" dirty="0"/>
          </a:p>
          <a:p>
            <a:pPr lvl="0"/>
            <a:r>
              <a:rPr lang="en-GB" sz="8000" dirty="0"/>
              <a:t>100-91: No symptoms. High level functioning</a:t>
            </a:r>
            <a:endParaRPr lang="en-US" sz="8000" dirty="0"/>
          </a:p>
          <a:p>
            <a:pPr lvl="0"/>
            <a:r>
              <a:rPr lang="en-GB" sz="8000" dirty="0"/>
              <a:t>90-81: Absent or minimal symptoms. – Functioning </a:t>
            </a:r>
            <a:endParaRPr lang="en-US" sz="8000" dirty="0"/>
          </a:p>
          <a:p>
            <a:pPr lvl="0"/>
            <a:r>
              <a:rPr lang="en-GB" sz="8000" dirty="0"/>
              <a:t>80-71: If present-Symptoms transient usually related to understandable stressors</a:t>
            </a:r>
            <a:endParaRPr lang="en-US" sz="8000" dirty="0"/>
          </a:p>
          <a:p>
            <a:r>
              <a:rPr lang="en-GB" sz="8000" dirty="0"/>
              <a:t>Mild to moderate</a:t>
            </a:r>
            <a:endParaRPr lang="en-US" sz="8000" dirty="0"/>
          </a:p>
          <a:p>
            <a:pPr lvl="0"/>
            <a:r>
              <a:rPr lang="en-GB" sz="8000" dirty="0"/>
              <a:t>70-61: mild symptoms </a:t>
            </a:r>
            <a:endParaRPr lang="en-US" sz="8000" dirty="0"/>
          </a:p>
          <a:p>
            <a:pPr lvl="0"/>
            <a:r>
              <a:rPr lang="en-GB" sz="8000" dirty="0"/>
              <a:t>60-51: moderate symptoms- moderate dysfunction </a:t>
            </a:r>
          </a:p>
          <a:p>
            <a:pPr lvl="0"/>
            <a:r>
              <a:rPr lang="en-GB" sz="8000" dirty="0"/>
              <a:t>50-41: Serious symptoms- Severe Dysfunction</a:t>
            </a:r>
            <a:endParaRPr lang="en-US" sz="8000" dirty="0"/>
          </a:p>
          <a:p>
            <a:pPr lvl="0"/>
            <a:r>
              <a:rPr lang="en-GB" sz="8000" dirty="0"/>
              <a:t>40-31: Severe impairment in reality testing or communication </a:t>
            </a:r>
            <a:endParaRPr lang="en-US" sz="8000" dirty="0"/>
          </a:p>
          <a:p>
            <a:r>
              <a:rPr lang="en-GB" sz="8000" dirty="0"/>
              <a:t>Psychotic level</a:t>
            </a:r>
            <a:endParaRPr lang="en-US" sz="8000" dirty="0"/>
          </a:p>
          <a:p>
            <a:pPr lvl="0"/>
            <a:r>
              <a:rPr lang="en-GB" sz="8000" dirty="0"/>
              <a:t>30-21: Behaviour considerably influenced by delusions or hallucinations</a:t>
            </a:r>
            <a:endParaRPr lang="en-US" sz="8000" dirty="0"/>
          </a:p>
          <a:p>
            <a:pPr lvl="0"/>
            <a:r>
              <a:rPr lang="en-GB" sz="8000" dirty="0"/>
              <a:t>20-11: Some danger of hurting self and others</a:t>
            </a:r>
            <a:endParaRPr lang="en-US" sz="8000" dirty="0"/>
          </a:p>
          <a:p>
            <a:pPr lvl="0"/>
            <a:r>
              <a:rPr lang="en-GB" sz="8000" dirty="0"/>
              <a:t>10-1: Persistent danger of hurting self and others</a:t>
            </a:r>
            <a:endParaRPr lang="en-US" sz="8000" dirty="0"/>
          </a:p>
          <a:p>
            <a:pPr>
              <a:buNone/>
            </a:pPr>
            <a:r>
              <a:rPr lang="en-GB" sz="4200" b="1" dirty="0"/>
              <a:t> </a:t>
            </a:r>
            <a:endParaRPr lang="en-US" sz="4200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DSM 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APA has revised DSM IV to DSM V</a:t>
            </a:r>
          </a:p>
          <a:p>
            <a:r>
              <a:rPr lang="en-US" dirty="0"/>
              <a:t>DSM uses a </a:t>
            </a:r>
            <a:r>
              <a:rPr lang="en-US" dirty="0" err="1"/>
              <a:t>nonaxial</a:t>
            </a:r>
            <a:r>
              <a:rPr lang="en-US" dirty="0"/>
              <a:t> diagnostic criteria</a:t>
            </a:r>
          </a:p>
          <a:p>
            <a:r>
              <a:rPr lang="en-US" dirty="0"/>
              <a:t>The department has decided to continue using the DSM IV- </a:t>
            </a:r>
            <a:r>
              <a:rPr lang="en-US" dirty="0" err="1"/>
              <a:t>Multiaxial</a:t>
            </a:r>
            <a:r>
              <a:rPr lang="en-US" dirty="0"/>
              <a:t> diagnosis for </a:t>
            </a:r>
            <a:r>
              <a:rPr lang="en-US" dirty="0" err="1"/>
              <a:t>undergradutes</a:t>
            </a:r>
            <a:r>
              <a:rPr lang="en-US" dirty="0"/>
              <a:t> to emphasis the psychosocial dimensions of mental illness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Classification:</a:t>
            </a:r>
            <a:r>
              <a:rPr lang="en-US" dirty="0"/>
              <a:t> A process of reduction of complex phenomena into categories </a:t>
            </a:r>
          </a:p>
          <a:p>
            <a:r>
              <a:rPr lang="en-US" dirty="0"/>
              <a:t>Classification of disorders is based on knowledge of etiology or </a:t>
            </a:r>
            <a:r>
              <a:rPr lang="en-US" dirty="0" err="1"/>
              <a:t>pathophysiology</a:t>
            </a:r>
            <a:endParaRPr lang="en-US" dirty="0"/>
          </a:p>
          <a:p>
            <a:r>
              <a:rPr lang="en-US" dirty="0"/>
              <a:t>Classification of psychiatric disorders unlike other medical conditions has been hampered by inadequate knowledge of the biological basis  </a:t>
            </a:r>
          </a:p>
          <a:p>
            <a:r>
              <a:rPr lang="en-US" dirty="0"/>
              <a:t>Current classification of mental disorders consists of specific mental disorders grouped together- on the basis of some shared phenomenological characteristics.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Classify Mental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ultimate purpose of classification is to improve treatment and prevention efforts</a:t>
            </a:r>
          </a:p>
          <a:p>
            <a:r>
              <a:rPr lang="en-US" dirty="0"/>
              <a:t>The 3 main aims of classification of mental disorders are </a:t>
            </a:r>
            <a:r>
              <a:rPr lang="en-US" dirty="0">
                <a:solidFill>
                  <a:srgbClr val="FF0000"/>
                </a:solidFill>
              </a:rPr>
              <a:t>communication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control</a:t>
            </a:r>
            <a:r>
              <a:rPr lang="en-US" dirty="0"/>
              <a:t>, and </a:t>
            </a:r>
            <a:r>
              <a:rPr lang="en-US" dirty="0">
                <a:solidFill>
                  <a:srgbClr val="FF0000"/>
                </a:solidFill>
              </a:rPr>
              <a:t>comprehension</a:t>
            </a:r>
            <a:r>
              <a:rPr lang="en-US" dirty="0"/>
              <a:t>.</a:t>
            </a:r>
          </a:p>
          <a:p>
            <a:r>
              <a:rPr lang="en-US" dirty="0"/>
              <a:t>Classification is only useful tool among users if there is a high level of agreement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Globally Health workers, researchers and users of Psychiatry can communicate with each other about the disorders with which they deal. </a:t>
            </a:r>
          </a:p>
          <a:p>
            <a:r>
              <a:rPr lang="en-US" dirty="0"/>
              <a:t>Using names of categories- summarizes a great deal of information: </a:t>
            </a:r>
            <a:r>
              <a:rPr lang="en-US" dirty="0">
                <a:solidFill>
                  <a:srgbClr val="FF0000"/>
                </a:solidFill>
              </a:rPr>
              <a:t>clinical features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disease progress</a:t>
            </a:r>
            <a:r>
              <a:rPr lang="en-US" dirty="0"/>
              <a:t>, and </a:t>
            </a:r>
            <a:r>
              <a:rPr lang="en-US" dirty="0">
                <a:solidFill>
                  <a:srgbClr val="FF0000"/>
                </a:solidFill>
              </a:rPr>
              <a:t>prognosis</a:t>
            </a:r>
            <a:r>
              <a:rPr lang="en-US" dirty="0"/>
              <a:t>. And </a:t>
            </a:r>
            <a:r>
              <a:rPr lang="en-US" dirty="0">
                <a:solidFill>
                  <a:srgbClr val="FF0000"/>
                </a:solidFill>
              </a:rPr>
              <a:t>treatment</a:t>
            </a:r>
            <a:r>
              <a:rPr lang="en-US" dirty="0"/>
              <a:t> strategies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Control of mental disorders- prevention of their occurrence or the modification of their course with treatment.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Classification should provide </a:t>
            </a:r>
            <a:r>
              <a:rPr lang="en-US" dirty="0">
                <a:solidFill>
                  <a:srgbClr val="FF0000"/>
                </a:solidFill>
              </a:rPr>
              <a:t>comprehension</a:t>
            </a:r>
            <a:r>
              <a:rPr lang="en-US" dirty="0"/>
              <a:t> of the causes of mental disorders and the processes involved in their development and maintenance. </a:t>
            </a:r>
          </a:p>
          <a:p>
            <a:r>
              <a:rPr lang="en-US" dirty="0"/>
              <a:t>Comprehension leads to more effective treatment and prevention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First documented description of Mental Illness goes as far back as 3000 BC in Ancient Egypt- </a:t>
            </a:r>
            <a:r>
              <a:rPr lang="en-US" dirty="0" err="1"/>
              <a:t>Sumarians</a:t>
            </a:r>
            <a:r>
              <a:rPr lang="en-US" dirty="0"/>
              <a:t> and Hindu writings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8279" y="1442961"/>
            <a:ext cx="2066925" cy="2558076"/>
          </a:xfr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038600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Hippocrates (approximately 460 to 370 BC) is usually regarded as the one who introduced the concept of psychiatric illness into medicine. </a:t>
            </a:r>
          </a:p>
          <a:p>
            <a:r>
              <a:rPr lang="en-US" dirty="0"/>
              <a:t>He described acute mental disturbances with fever, acute mental disturbances without fever chronic disturbance without fever</a:t>
            </a:r>
          </a:p>
          <a:p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905000"/>
            <a:ext cx="2526377" cy="3718197"/>
          </a:xfrm>
        </p:spPr>
      </p:pic>
    </p:spTree>
    <p:extLst>
      <p:ext uri="{BB962C8B-B14F-4D97-AF65-F5344CB8AC3E}">
        <p14:creationId xmlns:p14="http://schemas.microsoft.com/office/powerpoint/2010/main" val="23673436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12850</TotalTime>
  <Words>1070</Words>
  <Application>Microsoft Office PowerPoint</Application>
  <PresentationFormat>On-screen Show (4:3)</PresentationFormat>
  <Paragraphs>130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Civic</vt:lpstr>
      <vt:lpstr>Classification of Psychiatric Disorders</vt:lpstr>
      <vt:lpstr>Objectives</vt:lpstr>
      <vt:lpstr>Introduction</vt:lpstr>
      <vt:lpstr>Why Classify Mental Disorders</vt:lpstr>
      <vt:lpstr>Communication</vt:lpstr>
      <vt:lpstr>Control</vt:lpstr>
      <vt:lpstr>Comprehension</vt:lpstr>
      <vt:lpstr>Historical Background</vt:lpstr>
      <vt:lpstr>Ct</vt:lpstr>
      <vt:lpstr>PowerPoint Presentation</vt:lpstr>
      <vt:lpstr>PowerPoint Presentation</vt:lpstr>
      <vt:lpstr>Disorders/ syndromes</vt:lpstr>
      <vt:lpstr>Modern Classifications</vt:lpstr>
      <vt:lpstr>ICD </vt:lpstr>
      <vt:lpstr>ICD- Mental and Behavioural disorders</vt:lpstr>
      <vt:lpstr>DSM-IV- Tr (2000) </vt:lpstr>
      <vt:lpstr>DSM IV  Disorders</vt:lpstr>
      <vt:lpstr>AXIS I</vt:lpstr>
      <vt:lpstr>AXIS II. </vt:lpstr>
      <vt:lpstr>Axis III</vt:lpstr>
      <vt:lpstr>Axis IV</vt:lpstr>
      <vt:lpstr>AXIS V. Global Assessment of Functioning Global Assessment of Functioning (GAF)</vt:lpstr>
      <vt:lpstr>DSM 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of Psychiatric Disorders</dc:title>
  <dc:creator>Acer</dc:creator>
  <cp:lastModifiedBy>Raysam Baraka</cp:lastModifiedBy>
  <cp:revision>11</cp:revision>
  <dcterms:created xsi:type="dcterms:W3CDTF">2016-07-24T16:21:38Z</dcterms:created>
  <dcterms:modified xsi:type="dcterms:W3CDTF">2019-03-08T09:01:35Z</dcterms:modified>
</cp:coreProperties>
</file>