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349" r:id="rId91"/>
    <p:sldId id="350" r:id="rId92"/>
    <p:sldId id="351" r:id="rId93"/>
    <p:sldId id="352" r:id="rId94"/>
    <p:sldId id="353" r:id="rId95"/>
    <p:sldId id="354" r:id="rId96"/>
    <p:sldId id="355" r:id="rId97"/>
    <p:sldId id="356" r:id="rId98"/>
    <p:sldId id="357" r:id="rId99"/>
    <p:sldId id="358" r:id="rId100"/>
    <p:sldId id="359" r:id="rId101"/>
    <p:sldId id="360" r:id="rId102"/>
    <p:sldId id="361" r:id="rId103"/>
    <p:sldId id="362" r:id="rId104"/>
    <p:sldId id="363" r:id="rId105"/>
    <p:sldId id="364" r:id="rId106"/>
    <p:sldId id="365" r:id="rId107"/>
    <p:sldId id="366" r:id="rId108"/>
    <p:sldId id="367" r:id="rId109"/>
    <p:sldId id="368" r:id="rId110"/>
    <p:sldId id="369" r:id="rId111"/>
    <p:sldId id="370" r:id="rId112"/>
    <p:sldId id="371" r:id="rId113"/>
    <p:sldId id="372" r:id="rId114"/>
    <p:sldId id="373" r:id="rId115"/>
    <p:sldId id="374" r:id="rId116"/>
    <p:sldId id="375" r:id="rId1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766C"/>
    <a:srgbClr val="CAF8FE"/>
    <a:srgbClr val="FF0000"/>
    <a:srgbClr val="000099"/>
    <a:srgbClr val="0E03A1"/>
    <a:srgbClr val="FCCAFE"/>
    <a:srgbClr val="FCE50E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 autoAdjust="0"/>
  </p:normalViewPr>
  <p:slideViewPr>
    <p:cSldViewPr>
      <p:cViewPr varScale="1">
        <p:scale>
          <a:sx n="85" d="100"/>
          <a:sy n="85" d="100"/>
        </p:scale>
        <p:origin x="9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 /><Relationship Id="rId117" Type="http://schemas.openxmlformats.org/officeDocument/2006/relationships/slide" Target="slides/slide116.xml" /><Relationship Id="rId21" Type="http://schemas.openxmlformats.org/officeDocument/2006/relationships/slide" Target="slides/slide20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63" Type="http://schemas.openxmlformats.org/officeDocument/2006/relationships/slide" Target="slides/slide62.xml" /><Relationship Id="rId68" Type="http://schemas.openxmlformats.org/officeDocument/2006/relationships/slide" Target="slides/slide67.xml" /><Relationship Id="rId84" Type="http://schemas.openxmlformats.org/officeDocument/2006/relationships/slide" Target="slides/slide83.xml" /><Relationship Id="rId89" Type="http://schemas.openxmlformats.org/officeDocument/2006/relationships/slide" Target="slides/slide88.xml" /><Relationship Id="rId112" Type="http://schemas.openxmlformats.org/officeDocument/2006/relationships/slide" Target="slides/slide111.xml" /><Relationship Id="rId16" Type="http://schemas.openxmlformats.org/officeDocument/2006/relationships/slide" Target="slides/slide15.xml" /><Relationship Id="rId107" Type="http://schemas.openxmlformats.org/officeDocument/2006/relationships/slide" Target="slides/slide106.xml" /><Relationship Id="rId11" Type="http://schemas.openxmlformats.org/officeDocument/2006/relationships/slide" Target="slides/slide10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74" Type="http://schemas.openxmlformats.org/officeDocument/2006/relationships/slide" Target="slides/slide73.xml" /><Relationship Id="rId79" Type="http://schemas.openxmlformats.org/officeDocument/2006/relationships/slide" Target="slides/slide78.xml" /><Relationship Id="rId102" Type="http://schemas.openxmlformats.org/officeDocument/2006/relationships/slide" Target="slides/slide101.xml" /><Relationship Id="rId5" Type="http://schemas.openxmlformats.org/officeDocument/2006/relationships/slide" Target="slides/slide4.xml" /><Relationship Id="rId61" Type="http://schemas.openxmlformats.org/officeDocument/2006/relationships/slide" Target="slides/slide60.xml" /><Relationship Id="rId82" Type="http://schemas.openxmlformats.org/officeDocument/2006/relationships/slide" Target="slides/slide81.xml" /><Relationship Id="rId90" Type="http://schemas.openxmlformats.org/officeDocument/2006/relationships/slide" Target="slides/slide89.xml" /><Relationship Id="rId95" Type="http://schemas.openxmlformats.org/officeDocument/2006/relationships/slide" Target="slides/slide94.xml" /><Relationship Id="rId19" Type="http://schemas.openxmlformats.org/officeDocument/2006/relationships/slide" Target="slides/slide1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slide" Target="slides/slide63.xml" /><Relationship Id="rId69" Type="http://schemas.openxmlformats.org/officeDocument/2006/relationships/slide" Target="slides/slide68.xml" /><Relationship Id="rId77" Type="http://schemas.openxmlformats.org/officeDocument/2006/relationships/slide" Target="slides/slide76.xml" /><Relationship Id="rId100" Type="http://schemas.openxmlformats.org/officeDocument/2006/relationships/slide" Target="slides/slide99.xml" /><Relationship Id="rId105" Type="http://schemas.openxmlformats.org/officeDocument/2006/relationships/slide" Target="slides/slide104.xml" /><Relationship Id="rId113" Type="http://schemas.openxmlformats.org/officeDocument/2006/relationships/slide" Target="slides/slide112.xml" /><Relationship Id="rId118" Type="http://schemas.openxmlformats.org/officeDocument/2006/relationships/notesMaster" Target="notesMasters/notesMaster1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72" Type="http://schemas.openxmlformats.org/officeDocument/2006/relationships/slide" Target="slides/slide71.xml" /><Relationship Id="rId80" Type="http://schemas.openxmlformats.org/officeDocument/2006/relationships/slide" Target="slides/slide79.xml" /><Relationship Id="rId85" Type="http://schemas.openxmlformats.org/officeDocument/2006/relationships/slide" Target="slides/slide84.xml" /><Relationship Id="rId93" Type="http://schemas.openxmlformats.org/officeDocument/2006/relationships/slide" Target="slides/slide92.xml" /><Relationship Id="rId98" Type="http://schemas.openxmlformats.org/officeDocument/2006/relationships/slide" Target="slides/slide97.xml" /><Relationship Id="rId121" Type="http://schemas.openxmlformats.org/officeDocument/2006/relationships/theme" Target="theme/theme1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Relationship Id="rId67" Type="http://schemas.openxmlformats.org/officeDocument/2006/relationships/slide" Target="slides/slide66.xml" /><Relationship Id="rId103" Type="http://schemas.openxmlformats.org/officeDocument/2006/relationships/slide" Target="slides/slide102.xml" /><Relationship Id="rId108" Type="http://schemas.openxmlformats.org/officeDocument/2006/relationships/slide" Target="slides/slide107.xml" /><Relationship Id="rId116" Type="http://schemas.openxmlformats.org/officeDocument/2006/relationships/slide" Target="slides/slide115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slide" Target="slides/slide61.xml" /><Relationship Id="rId70" Type="http://schemas.openxmlformats.org/officeDocument/2006/relationships/slide" Target="slides/slide69.xml" /><Relationship Id="rId75" Type="http://schemas.openxmlformats.org/officeDocument/2006/relationships/slide" Target="slides/slide74.xml" /><Relationship Id="rId83" Type="http://schemas.openxmlformats.org/officeDocument/2006/relationships/slide" Target="slides/slide82.xml" /><Relationship Id="rId88" Type="http://schemas.openxmlformats.org/officeDocument/2006/relationships/slide" Target="slides/slide87.xml" /><Relationship Id="rId91" Type="http://schemas.openxmlformats.org/officeDocument/2006/relationships/slide" Target="slides/slide90.xml" /><Relationship Id="rId96" Type="http://schemas.openxmlformats.org/officeDocument/2006/relationships/slide" Target="slides/slide95.xml" /><Relationship Id="rId111" Type="http://schemas.openxmlformats.org/officeDocument/2006/relationships/slide" Target="slides/slide11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Relationship Id="rId106" Type="http://schemas.openxmlformats.org/officeDocument/2006/relationships/slide" Target="slides/slide105.xml" /><Relationship Id="rId114" Type="http://schemas.openxmlformats.org/officeDocument/2006/relationships/slide" Target="slides/slide113.xml" /><Relationship Id="rId119" Type="http://schemas.openxmlformats.org/officeDocument/2006/relationships/presProps" Target="presProps.xml" /><Relationship Id="rId10" Type="http://schemas.openxmlformats.org/officeDocument/2006/relationships/slide" Target="slides/slide9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slide" Target="slides/slide64.xml" /><Relationship Id="rId73" Type="http://schemas.openxmlformats.org/officeDocument/2006/relationships/slide" Target="slides/slide72.xml" /><Relationship Id="rId78" Type="http://schemas.openxmlformats.org/officeDocument/2006/relationships/slide" Target="slides/slide77.xml" /><Relationship Id="rId81" Type="http://schemas.openxmlformats.org/officeDocument/2006/relationships/slide" Target="slides/slide80.xml" /><Relationship Id="rId86" Type="http://schemas.openxmlformats.org/officeDocument/2006/relationships/slide" Target="slides/slide85.xml" /><Relationship Id="rId94" Type="http://schemas.openxmlformats.org/officeDocument/2006/relationships/slide" Target="slides/slide93.xml" /><Relationship Id="rId99" Type="http://schemas.openxmlformats.org/officeDocument/2006/relationships/slide" Target="slides/slide98.xml" /><Relationship Id="rId101" Type="http://schemas.openxmlformats.org/officeDocument/2006/relationships/slide" Target="slides/slide100.xml" /><Relationship Id="rId122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9" Type="http://schemas.openxmlformats.org/officeDocument/2006/relationships/slide" Target="slides/slide38.xml" /><Relationship Id="rId109" Type="http://schemas.openxmlformats.org/officeDocument/2006/relationships/slide" Target="slides/slide108.xml" /><Relationship Id="rId34" Type="http://schemas.openxmlformats.org/officeDocument/2006/relationships/slide" Target="slides/slide33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76" Type="http://schemas.openxmlformats.org/officeDocument/2006/relationships/slide" Target="slides/slide75.xml" /><Relationship Id="rId97" Type="http://schemas.openxmlformats.org/officeDocument/2006/relationships/slide" Target="slides/slide96.xml" /><Relationship Id="rId104" Type="http://schemas.openxmlformats.org/officeDocument/2006/relationships/slide" Target="slides/slide103.xml" /><Relationship Id="rId120" Type="http://schemas.openxmlformats.org/officeDocument/2006/relationships/viewProps" Target="viewProps.xml" /><Relationship Id="rId7" Type="http://schemas.openxmlformats.org/officeDocument/2006/relationships/slide" Target="slides/slide6.xml" /><Relationship Id="rId71" Type="http://schemas.openxmlformats.org/officeDocument/2006/relationships/slide" Target="slides/slide70.xml" /><Relationship Id="rId92" Type="http://schemas.openxmlformats.org/officeDocument/2006/relationships/slide" Target="slides/slide91.xml" /><Relationship Id="rId2" Type="http://schemas.openxmlformats.org/officeDocument/2006/relationships/slide" Target="slides/slide1.xml" /><Relationship Id="rId29" Type="http://schemas.openxmlformats.org/officeDocument/2006/relationships/slide" Target="slides/slide28.xml" /><Relationship Id="rId24" Type="http://schemas.openxmlformats.org/officeDocument/2006/relationships/slide" Target="slides/slide23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66" Type="http://schemas.openxmlformats.org/officeDocument/2006/relationships/slide" Target="slides/slide65.xml" /><Relationship Id="rId87" Type="http://schemas.openxmlformats.org/officeDocument/2006/relationships/slide" Target="slides/slide86.xml" /><Relationship Id="rId110" Type="http://schemas.openxmlformats.org/officeDocument/2006/relationships/slide" Target="slides/slide109.xml" /><Relationship Id="rId115" Type="http://schemas.openxmlformats.org/officeDocument/2006/relationships/slide" Target="slides/slide114.xml" 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1F2ABF3-5613-4B2A-A045-C81D5592A9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2C64DB59-46A6-41DA-9B2B-396E048390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5D2811F-AF24-4207-B7FA-9012A06F0E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8E5A1B5F-9DFE-4908-83AB-32A8D65A05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4EE70113-8FF4-4F1A-B841-13838819F2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>
            <a:extLst>
              <a:ext uri="{FF2B5EF4-FFF2-40B4-BE49-F238E27FC236}">
                <a16:creationId xmlns:a16="http://schemas.microsoft.com/office/drawing/2014/main" id="{56CA2E25-EA25-4BFF-A438-3785305E68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F54D716-7630-4296-A000-D40894F96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8DCBDB1-E44B-49E7-B904-6174ED5BF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E46473-7D17-4A1A-978C-AEB429668B7B}" type="slidenum">
              <a:rPr lang="en-US" altLang="en-US" smtClean="0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52DB9AE-5C2F-4C55-8B5F-6C9C82AA49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01AB14A-276C-4D21-90A3-3D40947FE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70C4160-0B05-4D9A-B572-9A664A5A0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42D931-0905-4EE1-BA12-AD34164CF856}" type="slidenum">
              <a:rPr lang="en-US" altLang="en-US" smtClean="0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A7A6140-51C2-48DF-8FE7-DB900BF7E4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E5FDAE6-8FFC-4430-9CE1-8FABCD2BC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C9BD81E-3DE6-4785-ACE8-93E3297A6A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8C2858-3C18-4256-B11D-8A01292D93D4}" type="slidenum">
              <a:rPr lang="en-US" altLang="en-US" smtClean="0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18BDB9D-817A-4995-AF1E-50120D39A6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73EB3680-F6D4-4F8A-A630-B43E73D749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D3CFB3D-74B1-46E5-BCDD-7AFC5DD2E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7289D7-3336-40DC-A78B-05BE34949A79}" type="slidenum">
              <a:rPr lang="en-US" altLang="en-US" smtClean="0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2C90801-0DDC-4806-9B3F-2509086501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6DDAA85-96B0-4AEA-A5AB-C82CE1B13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EA0836E9-043D-44FF-97C3-90793B5B5C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432FBF-AD01-4E89-988F-8790B9C5AF8B}" type="slidenum">
              <a:rPr lang="en-US" altLang="en-US" smtClean="0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E70D76D-3DC2-43A4-8029-348CD3FAEE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B757831-D2A3-44D6-B364-41A845A7A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7628A83-97C8-4B76-B303-BAA7C9DAB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781A69-8BEA-4DE1-A2B5-14FAF789685D}" type="slidenum">
              <a:rPr lang="en-US" altLang="en-US" smtClean="0">
                <a:latin typeface="Times New Roman" panose="02020603050405020304" pitchFamily="18" charset="0"/>
              </a:rPr>
              <a:pPr/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78EEA96-7558-4B61-A592-E9647A5E1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A25717E-3318-4080-851D-E53675A16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7F10C9FF-CD68-4B09-9DED-E38ACE009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8AC344-1FA8-4CC8-8CC1-0632BE8789E6}" type="slidenum">
              <a:rPr lang="en-US" altLang="en-US" smtClean="0">
                <a:latin typeface="Times New Roman" panose="02020603050405020304" pitchFamily="18" charset="0"/>
              </a:rPr>
              <a:pPr/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DA84E9E-B3AB-4373-B706-0393FC68A5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D9E0480-8004-44BE-9514-7BF75BE07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539778A-6AA1-40F8-9E43-BC175264E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6B3368-6FB3-453A-9B44-D2E447883FD7}" type="slidenum">
              <a:rPr lang="en-US" altLang="en-US" smtClean="0">
                <a:latin typeface="Times New Roman" panose="02020603050405020304" pitchFamily="18" charset="0"/>
              </a:rPr>
              <a:pPr/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E8203174-CA14-41EC-BF53-3B12E8FF12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FEE05DAD-2289-4325-BA48-305B9B5AE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B8BFF57-FF52-4782-A71B-37C1D2082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8C54CE-93D2-4F06-B3B0-198AFF1D66F2}" type="slidenum">
              <a:rPr lang="en-US" altLang="en-US" smtClean="0">
                <a:latin typeface="Times New Roman" panose="02020603050405020304" pitchFamily="18" charset="0"/>
              </a:rPr>
              <a:pPr/>
              <a:t>35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AFD3BF03-CF50-4669-936D-49B77B47C5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18C92812-2AC9-4D0F-8226-2A2F9F17F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1091E23-DC38-45FC-8E19-FE8ED877480C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56B548F-6536-4C1E-946C-2B1E052619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AF51373F-98AA-42BB-A431-2BD9E2EEE0D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C0909026-7542-433A-BE31-136D1DC3D7D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52BA6E5F-7044-4732-A921-F174977CFBB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C7E9566B-CFF4-401C-BEA3-E82F5B243DE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9C545892-1FBC-4349-9C2B-B309CE3733E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5F4CA1F7-43AC-42C9-8FAE-3A67FA366C3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A49FCF30-70B8-4261-8A8D-687664C92C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68E7639A-B61C-48B4-8FDD-F19F2D43A69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AAAA8404-5102-41D7-97C9-A4B86CA0D5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CA4CB843-4D47-4CE0-971C-6F209E7DD9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AEA529D6-8A3C-4700-88CC-CEF70203D0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E55C9E92-65A3-4A74-BC65-FA09BADAE32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FFE29E90-F666-4ED6-8881-0E64455AD5C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B32FFA70-DE8F-40B5-83D1-6D0AC9629A2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07EA16D0-8179-4784-8ABE-73216D32D37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F0765087-BA79-46C8-9A2E-B9ECC7D80EF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7CB2B843-F58E-47F3-9816-05AED7E17D2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C2E311D1-4679-4A5B-A95D-543C2B7AE3E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406DE3B3-3351-49B2-9C01-DE931F563E9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87CBE063-616B-47C1-85E6-322C372FE1C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83A4DF04-D54F-4469-B813-7C5712E9A3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715C76E4-6868-4988-9F02-AC19356ADE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7699DB84-9631-4BE8-A259-19986D761E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55B31A45-1738-41AA-A370-61A025E704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E1ADCFF1-0176-4F2C-9D0C-4C3A2F18B74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5F809261-CA52-4E2C-89E9-3A763E36B7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CA99C1ED-BF69-48D9-9D02-95270A6F84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063647B5-0A13-41D3-A6DA-47BBB0F8FA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B8619FDA-B2FC-4DF3-9580-F5A705C3AD5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2FD2A08C-6456-4966-AD12-BD43F96A20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6088E1A0-34ED-4104-8B3E-9DB2F2DCF6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DC9812AE-2F18-4F9C-833C-28796BB63F6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7E70DD91-BF51-4989-9F4F-D3FBDA045DA8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F1892554-92A3-4FC3-96DC-66F5883B095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B024220E-F43C-46A6-9565-30B381C9F7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9B6A0663-F2A4-4A27-9A52-7F55B4E922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DAE92D1B-6744-445B-93CB-11F0D11543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452395C2-FF3A-47D3-B532-158D475601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D934F452-D2B4-47FF-9C83-7830C41A5E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788CA9ED-28DE-42DB-921D-55779620A4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180B17A7-BCBA-4585-A582-D0D332EAB6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34405172-B98F-443C-9821-6C15EC2449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CA865661-CA4A-47A4-94F0-1EE12B3CFD4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4627766E-1B7C-40D2-9A56-0ADA4D2E396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23415D1D-EB43-41FA-AAED-264194035C1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7EB15A9E-DCFE-4EEA-BBF0-300C4BC316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45841C8A-2C41-4420-B55E-9FEF55B49D9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3FB7BD96-CCA1-491E-A323-18C946CD217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E480FEE7-53A0-4525-95A3-F7DF79C3BBC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5C8D8E02-EE1C-4EE3-95AE-ABA65060ADC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7FA3E67C-DCF9-48CD-8B70-6EFAD46005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CF9373C7-7665-4FF5-86E8-5937D2E1D5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37D8C4CF-B34A-4D31-86E5-0939AB0685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5C189DE7-B075-452B-A50B-FA32F51BE44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31F4FB11-DEA6-4EA5-8B1A-49E79F781A8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7B126207-173D-4058-A24D-3D4FEEDFB9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6F0254B8-F953-4C15-9C62-81AE410DEA27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D8D1C0B5-1EFF-4127-847D-B9F10DF40C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ED7F64D6-3AAA-4963-A666-1A3F949EC1B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5E41973A-DE63-4A82-994C-DBF8A5A6F91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6A7B1B52-6298-4769-BF6A-9E9A605AC69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A2454BD8-D82E-41F8-AFF7-4183E626543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</p:grpSp>
        </p:grpSp>
      </p:grpSp>
      <p:sp>
        <p:nvSpPr>
          <p:cNvPr id="594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4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EF747DCB-A8E5-4A24-8947-E4121F676D1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4C386834-7641-4BB6-B511-BEF1C4F013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D35AB1DF-91CC-4799-A3D9-05013FA6AA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97F95-F495-434A-9817-19D443D19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07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1FE93E01-1E94-45C2-9BD6-20D8F6BEB9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121CA6F9-BE6D-482D-9897-32AD5BD71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E1576335-B253-4A3C-82CE-A1D8F104B9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85A76-5D26-4ACD-8F79-1D55D2133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5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A6E69ABC-B45E-42BF-B1FD-9E974B743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59F164BC-4483-4BAB-872B-3897D427A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9B906381-50DC-467C-BC2B-FBB9DCA01F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3713D-AE2C-4339-9176-C2E1E1645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57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0506061F-9A99-4AA7-B4CC-27564C79C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18FD83C-B86F-4396-B0C3-1CBD136B94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0D7E0340-F801-4C91-8060-28EC11480E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1E098-9D2C-439F-BAC6-899DEFECD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3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5F0EA1A7-DBB0-4608-BFE4-638C092F2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B5BB6258-1037-4F25-9903-21367D3EDC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5897B81E-BF46-4B23-A0E6-2A8B9B138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FAE9F-F3D2-4521-9552-73C1DBDB6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0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507954F-696D-49FE-A393-264ECAFDEA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8A661A2-1D20-4E10-9C2D-54DDEB0C50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A8F53A1A-2D65-42C7-8DAB-BF3A81280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1BD76-884E-4A4F-A028-E4600D253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2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8F50A535-C3C9-4303-8846-719D1C485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4523FBC-6A69-48B6-8BB5-6B2FF0021B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1C37D987-8E85-4F45-9E12-C6F29A3A2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2CFC8-3599-4B4E-A415-DF4E0C290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6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13E78883-6897-4B43-A886-54CB18891F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449992B8-7EAA-4C6D-A62B-6A0C039C9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5E0342E1-4610-49DC-A1FE-9023B50E7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C67BA-C392-4E51-96C3-BB6856E8C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FBAFFD41-4332-4505-8FB6-8029E9C2A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B643B7E-8C59-4FF9-9FCC-FB7841207A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E1A19129-9231-4D55-87A0-10C7D6E982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A5FE7-84E7-4824-A746-1B2C769E5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0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2D938712-5FFA-4F3E-8CA8-91AD71AB3F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A5D8BCCF-0268-4341-86CF-B8719D0E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C0630DCD-A7BB-434B-BDC0-53176FD25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8136-BA03-47E7-ABEB-9692F7BAA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7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1452459-32F0-440D-93A3-FB7D15AC78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A3CF7C7-CC29-4035-9461-5A34FF0029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9A186BD-CC23-4793-A9C1-B8206D1FA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ED9D-584F-41DA-8156-5446CEF73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9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432CCE8-6904-4000-9663-1875CF2920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DAFF814-28ED-43C9-B7D2-B6905FEF17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2647E7C5-E2CB-449A-B5BE-0FE6E9744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887A2-0A77-454A-B269-065D2F524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7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reeform 2">
            <a:extLst>
              <a:ext uri="{FF2B5EF4-FFF2-40B4-BE49-F238E27FC236}">
                <a16:creationId xmlns:a16="http://schemas.microsoft.com/office/drawing/2014/main" id="{06314E1F-0A58-4691-8061-6706E9D3DE5F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27043EE9-D643-4D5A-9541-186523644BBA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9236D6B4-16F9-449E-8C8A-80CDDAEB7E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2AE98A63-2E1D-4B11-AF81-643B3156226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8374" name="Oval 6">
                <a:extLst>
                  <a:ext uri="{FF2B5EF4-FFF2-40B4-BE49-F238E27FC236}">
                    <a16:creationId xmlns:a16="http://schemas.microsoft.com/office/drawing/2014/main" id="{976027BE-C9BA-48AC-9608-92EE434468D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75" name="Oval 7">
                <a:extLst>
                  <a:ext uri="{FF2B5EF4-FFF2-40B4-BE49-F238E27FC236}">
                    <a16:creationId xmlns:a16="http://schemas.microsoft.com/office/drawing/2014/main" id="{48FA28AD-BA6E-467C-8B9E-9E6EF665EEF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76" name="Oval 8">
                <a:extLst>
                  <a:ext uri="{FF2B5EF4-FFF2-40B4-BE49-F238E27FC236}">
                    <a16:creationId xmlns:a16="http://schemas.microsoft.com/office/drawing/2014/main" id="{D5BC380B-3ED7-4110-A32E-96CD553C455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77" name="Oval 9">
                <a:extLst>
                  <a:ext uri="{FF2B5EF4-FFF2-40B4-BE49-F238E27FC236}">
                    <a16:creationId xmlns:a16="http://schemas.microsoft.com/office/drawing/2014/main" id="{7C39F7D2-74C0-475D-97F9-233E5410AC8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78" name="Oval 10">
                <a:extLst>
                  <a:ext uri="{FF2B5EF4-FFF2-40B4-BE49-F238E27FC236}">
                    <a16:creationId xmlns:a16="http://schemas.microsoft.com/office/drawing/2014/main" id="{289289C9-2069-4C4A-9884-3DEE642C8BA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79" name="Freeform 11">
                <a:extLst>
                  <a:ext uri="{FF2B5EF4-FFF2-40B4-BE49-F238E27FC236}">
                    <a16:creationId xmlns:a16="http://schemas.microsoft.com/office/drawing/2014/main" id="{A867440E-E1AD-4F04-AB38-880FB2E0999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0" name="Freeform 12">
                <a:extLst>
                  <a:ext uri="{FF2B5EF4-FFF2-40B4-BE49-F238E27FC236}">
                    <a16:creationId xmlns:a16="http://schemas.microsoft.com/office/drawing/2014/main" id="{EE3A1B16-452C-445B-98C8-F804C822796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1" name="Freeform 13">
                <a:extLst>
                  <a:ext uri="{FF2B5EF4-FFF2-40B4-BE49-F238E27FC236}">
                    <a16:creationId xmlns:a16="http://schemas.microsoft.com/office/drawing/2014/main" id="{17E59CA7-E225-427A-A6E3-FEC8E3B76F6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2" name="Freeform 14">
                <a:extLst>
                  <a:ext uri="{FF2B5EF4-FFF2-40B4-BE49-F238E27FC236}">
                    <a16:creationId xmlns:a16="http://schemas.microsoft.com/office/drawing/2014/main" id="{7E98753D-4E56-4A12-A96E-19A944F903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3" name="Freeform 15">
                <a:extLst>
                  <a:ext uri="{FF2B5EF4-FFF2-40B4-BE49-F238E27FC236}">
                    <a16:creationId xmlns:a16="http://schemas.microsoft.com/office/drawing/2014/main" id="{79ACEBFA-BC3C-4C04-98F8-6533CA5209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4" name="Oval 16">
                <a:extLst>
                  <a:ext uri="{FF2B5EF4-FFF2-40B4-BE49-F238E27FC236}">
                    <a16:creationId xmlns:a16="http://schemas.microsoft.com/office/drawing/2014/main" id="{A391E4DD-C9D8-4874-AC90-D80CD9E0CF1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CBD4BC9E-D90D-47F5-8DE4-C6082240974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8386" name="Oval 18">
                <a:extLst>
                  <a:ext uri="{FF2B5EF4-FFF2-40B4-BE49-F238E27FC236}">
                    <a16:creationId xmlns:a16="http://schemas.microsoft.com/office/drawing/2014/main" id="{D160C47A-469D-4466-82C6-AAECF4AFEFA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7" name="Oval 19">
                <a:extLst>
                  <a:ext uri="{FF2B5EF4-FFF2-40B4-BE49-F238E27FC236}">
                    <a16:creationId xmlns:a16="http://schemas.microsoft.com/office/drawing/2014/main" id="{870D8270-BEDA-42AE-990A-3E51295BFCB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8" name="Oval 20">
                <a:extLst>
                  <a:ext uri="{FF2B5EF4-FFF2-40B4-BE49-F238E27FC236}">
                    <a16:creationId xmlns:a16="http://schemas.microsoft.com/office/drawing/2014/main" id="{0943E208-D61C-400F-8773-5C72A702E10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89" name="Oval 21">
                <a:extLst>
                  <a:ext uri="{FF2B5EF4-FFF2-40B4-BE49-F238E27FC236}">
                    <a16:creationId xmlns:a16="http://schemas.microsoft.com/office/drawing/2014/main" id="{FBDC4304-9468-4E70-8B36-A111EF55228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0" name="Oval 22">
                <a:extLst>
                  <a:ext uri="{FF2B5EF4-FFF2-40B4-BE49-F238E27FC236}">
                    <a16:creationId xmlns:a16="http://schemas.microsoft.com/office/drawing/2014/main" id="{F4C2B9F9-96BD-4C38-8A18-31C2FD53C2E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1" name="Oval 23">
                <a:extLst>
                  <a:ext uri="{FF2B5EF4-FFF2-40B4-BE49-F238E27FC236}">
                    <a16:creationId xmlns:a16="http://schemas.microsoft.com/office/drawing/2014/main" id="{87902BD9-16B3-4E8E-B7F2-2E0AD94992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2" name="Oval 24">
                <a:extLst>
                  <a:ext uri="{FF2B5EF4-FFF2-40B4-BE49-F238E27FC236}">
                    <a16:creationId xmlns:a16="http://schemas.microsoft.com/office/drawing/2014/main" id="{ED1E0278-130B-4329-8F23-CD847A37E63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3" name="Oval 25">
                <a:extLst>
                  <a:ext uri="{FF2B5EF4-FFF2-40B4-BE49-F238E27FC236}">
                    <a16:creationId xmlns:a16="http://schemas.microsoft.com/office/drawing/2014/main" id="{C20827B6-994F-416C-8127-A3D6089E65A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4" name="Freeform 26">
                <a:extLst>
                  <a:ext uri="{FF2B5EF4-FFF2-40B4-BE49-F238E27FC236}">
                    <a16:creationId xmlns:a16="http://schemas.microsoft.com/office/drawing/2014/main" id="{6AEDF97B-9B72-4B05-BC07-2A77946055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5" name="Freeform 27">
                <a:extLst>
                  <a:ext uri="{FF2B5EF4-FFF2-40B4-BE49-F238E27FC236}">
                    <a16:creationId xmlns:a16="http://schemas.microsoft.com/office/drawing/2014/main" id="{DC8C39E7-E07E-41E2-B602-32A09F6B94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6" name="Freeform 28">
                <a:extLst>
                  <a:ext uri="{FF2B5EF4-FFF2-40B4-BE49-F238E27FC236}">
                    <a16:creationId xmlns:a16="http://schemas.microsoft.com/office/drawing/2014/main" id="{23417779-2C49-4849-B5A0-AEB28003344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397" name="Freeform 29">
                <a:extLst>
                  <a:ext uri="{FF2B5EF4-FFF2-40B4-BE49-F238E27FC236}">
                    <a16:creationId xmlns:a16="http://schemas.microsoft.com/office/drawing/2014/main" id="{CD637FA2-A263-4DE1-A047-B99F51E6B2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4D96818F-9EFA-496C-B4BC-25D64102C9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EC29E0DC-2E49-4B76-AB82-50724B485D4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0" name="Freeform 32">
                <a:extLst>
                  <a:ext uri="{FF2B5EF4-FFF2-40B4-BE49-F238E27FC236}">
                    <a16:creationId xmlns:a16="http://schemas.microsoft.com/office/drawing/2014/main" id="{D6F34679-C956-43DF-B9DF-3DD5D129E4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01" name="Freeform 33">
                <a:extLst>
                  <a:ext uri="{FF2B5EF4-FFF2-40B4-BE49-F238E27FC236}">
                    <a16:creationId xmlns:a16="http://schemas.microsoft.com/office/drawing/2014/main" id="{CBE0B031-076A-4C57-976B-E63031CBEC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02" name="Freeform 34">
                <a:extLst>
                  <a:ext uri="{FF2B5EF4-FFF2-40B4-BE49-F238E27FC236}">
                    <a16:creationId xmlns:a16="http://schemas.microsoft.com/office/drawing/2014/main" id="{C9780DC5-04ED-426C-B2F0-7141A0A6EA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AAFB9FDB-F223-4FC7-B343-CA69730D51C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E41F7521-5884-4F79-978D-BB48138C5AF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8405" name="Freeform 37">
                <a:extLst>
                  <a:ext uri="{FF2B5EF4-FFF2-40B4-BE49-F238E27FC236}">
                    <a16:creationId xmlns:a16="http://schemas.microsoft.com/office/drawing/2014/main" id="{55CA77AB-47D6-4F9B-ACE7-A73A10F58AE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06" name="Freeform 38">
                <a:extLst>
                  <a:ext uri="{FF2B5EF4-FFF2-40B4-BE49-F238E27FC236}">
                    <a16:creationId xmlns:a16="http://schemas.microsoft.com/office/drawing/2014/main" id="{6856D84E-70C0-4E1C-9D25-A8DFC2F02D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07" name="Freeform 39">
                <a:extLst>
                  <a:ext uri="{FF2B5EF4-FFF2-40B4-BE49-F238E27FC236}">
                    <a16:creationId xmlns:a16="http://schemas.microsoft.com/office/drawing/2014/main" id="{B2F21568-5052-4265-BF0D-37D9826BE6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08" name="Freeform 40">
                <a:extLst>
                  <a:ext uri="{FF2B5EF4-FFF2-40B4-BE49-F238E27FC236}">
                    <a16:creationId xmlns:a16="http://schemas.microsoft.com/office/drawing/2014/main" id="{AD223169-187A-49B3-8045-180B8487CD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09" name="Freeform 41">
                <a:extLst>
                  <a:ext uri="{FF2B5EF4-FFF2-40B4-BE49-F238E27FC236}">
                    <a16:creationId xmlns:a16="http://schemas.microsoft.com/office/drawing/2014/main" id="{C1BEFB9A-3AAD-49B0-81C6-9DBB7DB2760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0" name="Freeform 42">
                <a:extLst>
                  <a:ext uri="{FF2B5EF4-FFF2-40B4-BE49-F238E27FC236}">
                    <a16:creationId xmlns:a16="http://schemas.microsoft.com/office/drawing/2014/main" id="{C929D1BC-DBFD-4E10-9738-A4E4E090AC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1" name="Freeform 43">
                <a:extLst>
                  <a:ext uri="{FF2B5EF4-FFF2-40B4-BE49-F238E27FC236}">
                    <a16:creationId xmlns:a16="http://schemas.microsoft.com/office/drawing/2014/main" id="{A53EC498-6269-4F7B-8608-1326CE3006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0F3AB7A1-E46D-4884-91F5-7C11A08E44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13" name="Freeform 45">
                <a:extLst>
                  <a:ext uri="{FF2B5EF4-FFF2-40B4-BE49-F238E27FC236}">
                    <a16:creationId xmlns:a16="http://schemas.microsoft.com/office/drawing/2014/main" id="{B13B8C47-739A-4330-8B72-4FAE723F98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4" name="Freeform 46">
                <a:extLst>
                  <a:ext uri="{FF2B5EF4-FFF2-40B4-BE49-F238E27FC236}">
                    <a16:creationId xmlns:a16="http://schemas.microsoft.com/office/drawing/2014/main" id="{5ECD97AC-5C0D-491E-84B4-4783AEEF53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5" name="Freeform 47">
                <a:extLst>
                  <a:ext uri="{FF2B5EF4-FFF2-40B4-BE49-F238E27FC236}">
                    <a16:creationId xmlns:a16="http://schemas.microsoft.com/office/drawing/2014/main" id="{78C4BD41-F42A-41BA-9ABC-0C50240D95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6" name="Oval 48">
                <a:extLst>
                  <a:ext uri="{FF2B5EF4-FFF2-40B4-BE49-F238E27FC236}">
                    <a16:creationId xmlns:a16="http://schemas.microsoft.com/office/drawing/2014/main" id="{D163989B-0823-4C77-B657-0847F33231E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7" name="Oval 49">
                <a:extLst>
                  <a:ext uri="{FF2B5EF4-FFF2-40B4-BE49-F238E27FC236}">
                    <a16:creationId xmlns:a16="http://schemas.microsoft.com/office/drawing/2014/main" id="{E56E2C9B-B68C-48E4-8EA3-593EFD4783F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8" name="Oval 50">
                <a:extLst>
                  <a:ext uri="{FF2B5EF4-FFF2-40B4-BE49-F238E27FC236}">
                    <a16:creationId xmlns:a16="http://schemas.microsoft.com/office/drawing/2014/main" id="{09554437-3901-46C1-8917-2CE4A06DE6A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19" name="Oval 51">
                <a:extLst>
                  <a:ext uri="{FF2B5EF4-FFF2-40B4-BE49-F238E27FC236}">
                    <a16:creationId xmlns:a16="http://schemas.microsoft.com/office/drawing/2014/main" id="{F4E580FC-6564-4D7F-8044-185488EA7CC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20" name="Oval 52">
                <a:extLst>
                  <a:ext uri="{FF2B5EF4-FFF2-40B4-BE49-F238E27FC236}">
                    <a16:creationId xmlns:a16="http://schemas.microsoft.com/office/drawing/2014/main" id="{6B9C0F63-F556-4AFF-87BF-F8C3E0B0398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421" name="Oval 53">
                <a:extLst>
                  <a:ext uri="{FF2B5EF4-FFF2-40B4-BE49-F238E27FC236}">
                    <a16:creationId xmlns:a16="http://schemas.microsoft.com/office/drawing/2014/main" id="{6D8ABDE9-0D6E-4F40-ACE9-488495BED9F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44C937AE-F664-432B-B37D-181C2FD1B2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07D218BB-80F9-4B20-8EB2-809A52219F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ABCE1C9A-E5D9-4E33-81FE-9A351AE0F2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353976D5-0713-4B1D-9A03-47968F914C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9F05A3E1-DD9A-46C9-B1E2-185313CEFA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C56F9BEF-6B9A-4E6A-A15E-63DC530876C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D8230774-2917-44F6-836F-F09C3AFD30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3848499C-F398-48BD-A87C-11CBC2971D97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11CEF9EF-5773-4F61-A46E-7295B3A631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CA5DD8AF-08BC-43E1-8DF5-557FDEE878B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6FFCAA92-093A-4300-9070-E979293FB51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603EE158-27BA-40D1-BE15-31678A9B9AC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9867437F-8165-4277-89CA-562C095CDB5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</p:grpSp>
        </p:grpSp>
      </p:grpSp>
      <p:sp>
        <p:nvSpPr>
          <p:cNvPr id="58435" name="Rectangle 67">
            <a:extLst>
              <a:ext uri="{FF2B5EF4-FFF2-40B4-BE49-F238E27FC236}">
                <a16:creationId xmlns:a16="http://schemas.microsoft.com/office/drawing/2014/main" id="{62AF2E3E-9463-463E-BCD4-B546E5B7F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8436" name="Rectangle 68">
            <a:extLst>
              <a:ext uri="{FF2B5EF4-FFF2-40B4-BE49-F238E27FC236}">
                <a16:creationId xmlns:a16="http://schemas.microsoft.com/office/drawing/2014/main" id="{A26DD23E-E88F-472B-8A19-26779BC74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8437" name="Rectangle 69">
            <a:extLst>
              <a:ext uri="{FF2B5EF4-FFF2-40B4-BE49-F238E27FC236}">
                <a16:creationId xmlns:a16="http://schemas.microsoft.com/office/drawing/2014/main" id="{1A8BD283-77E4-4478-8E8A-A93FE0290A1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438" name="Rectangle 70">
            <a:extLst>
              <a:ext uri="{FF2B5EF4-FFF2-40B4-BE49-F238E27FC236}">
                <a16:creationId xmlns:a16="http://schemas.microsoft.com/office/drawing/2014/main" id="{72D5516A-0F48-4CF8-B897-37EB98C536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439" name="Rectangle 71">
            <a:extLst>
              <a:ext uri="{FF2B5EF4-FFF2-40B4-BE49-F238E27FC236}">
                <a16:creationId xmlns:a16="http://schemas.microsoft.com/office/drawing/2014/main" id="{A003C536-F27B-42D8-B705-468F0ACDCE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EE3B3B9-A781-4DAD-8D49-32987AE44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4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4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2.xml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1.vml" /><Relationship Id="rId5" Type="http://schemas.openxmlformats.org/officeDocument/2006/relationships/image" Target="../media/image1.emf" /><Relationship Id="rId4" Type="http://schemas.openxmlformats.org/officeDocument/2006/relationships/oleObject" Target="../embeddings/oleObject1.bin" 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2.vml" /><Relationship Id="rId5" Type="http://schemas.openxmlformats.org/officeDocument/2006/relationships/image" Target="../media/image2.emf" /><Relationship Id="rId4" Type="http://schemas.openxmlformats.org/officeDocument/2006/relationships/oleObject" Target="../embeddings/oleObject2.bin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5888D3-A47A-496D-AD26-78AD9AB8D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2E08448-097C-4C85-848A-70702BF7A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648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What is “mood”?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What puts you into a good mood?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What puts you into a bad mood?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How easily can you be put in a good mood?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How easily can you be put in a bad mood?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How quickly do your moods shift?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bldLvl="2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DE25B1F-1560-4041-90AD-58DDD6D88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B7CA9E7-EBC9-4B8A-83F8-57CFFF36C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001000" cy="37338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CCAFE"/>
                </a:solidFill>
              </a:rPr>
              <a:t>Perhaps most powerful evidence supporting biological view: effects of anti-depressant medications.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CCAFE"/>
                </a:solidFill>
              </a:rPr>
              <a:t>		- e.g. serotonin-enhancing drugs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CCAFE"/>
                </a:solidFill>
              </a:rPr>
              <a:t>However, these findings do not by themselves indicate that neurotransmitter levels were the original cause of the depression.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FD2ADED-CD8C-431B-9FFF-6911F935E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5240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The Biological View of Depression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6C1BD712-F569-4C4B-A498-4A00BDC0880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333375"/>
            <a:ext cx="8151813" cy="132238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Sleep Abnormalities in Depression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6C99367F-0BAD-44E1-80E4-446EF0D599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989138"/>
            <a:ext cx="7315200" cy="31242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Hyposomnia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Hypersomnia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Loss of sleep continuity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Decreased sleep efficiency</a:t>
            </a:r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AE25493D-C494-41CF-8973-6C8DC35D1D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333375"/>
            <a:ext cx="8151813" cy="12954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Sleep Abnormalities in Depression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DE4E1DE3-8EDA-4E7D-A810-32A32A2B48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1989138"/>
            <a:ext cx="7924800" cy="31242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Decreased deep sleep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Shorter Rapid Eye Movement (REM) latency period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Shift of REM sleep to early cycles</a:t>
            </a:r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062E4083-D96F-4FF8-B950-307E83D0DD3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151813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Management of Sleep Disturbance in Depression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FAB4B2A7-1CE5-496E-8742-917E24E1CF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7239000" cy="35052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Sleep complaints and the other symptoms tend to resolve as the depression improves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Individual symptoms are not reliable predictors of overall antidepressant effectiveness</a:t>
            </a:r>
          </a:p>
        </p:txBody>
      </p:sp>
    </p:spTree>
  </p:cSld>
  <p:clrMapOvr>
    <a:masterClrMapping/>
  </p:clrMapOvr>
  <p:transition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F177D7F9-B231-47F6-89DC-E7AFE2A6FF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304213" cy="122396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Management of Sleep Disturbances in Depression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79E089BA-161C-49C4-A59B-05A8EB6283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1657350"/>
            <a:ext cx="8382000" cy="44958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Sedating drugs are no more effective in treatment of depression in activated patients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Compliance may be complicated by long-term side effects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Under-dosing or drug discontinuation increases the risk of relapse</a:t>
            </a:r>
          </a:p>
        </p:txBody>
      </p:sp>
    </p:spTree>
  </p:cSld>
  <p:clrMapOvr>
    <a:masterClrMapping/>
  </p:clrMapOvr>
  <p:transition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1CB7DFFD-D3F0-4EC0-B897-978C224429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04813"/>
            <a:ext cx="8353425" cy="10350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000" b="1">
                <a:latin typeface="Verdana" panose="020B0604030504040204" pitchFamily="34" charset="0"/>
              </a:rPr>
              <a:t>Relative Potential Clinical Consequences of Receptor Blockade</a:t>
            </a:r>
          </a:p>
        </p:txBody>
      </p:sp>
      <p:graphicFrame>
        <p:nvGraphicFramePr>
          <p:cNvPr id="155651" name="Group 3">
            <a:extLst>
              <a:ext uri="{FF2B5EF4-FFF2-40B4-BE49-F238E27FC236}">
                <a16:creationId xmlns:a16="http://schemas.microsoft.com/office/drawing/2014/main" id="{D5084FCA-8D2D-4B14-B10D-72A93557C961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1628775"/>
          <a:ext cx="8077200" cy="4491038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0662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Antidepressant Receptor Affinity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4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Trycyclics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Hetero-cyclics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Newer Agents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3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Cholinergic (Dry mouth, constipation, blurred vision)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High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Low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Low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Histaminergic (Sedation, drowsiness, weight gain)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High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Variable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Low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87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Alpha-adrenergic (postural hypotension, dizziness)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High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High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Low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DEC9244F-7F99-4C56-BCF1-553C9D5914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8304212" cy="11525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Factors Affecting Choice of Antidepressant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AF4D12DF-9B6C-418A-A580-73A2C77B25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1773238"/>
            <a:ext cx="7696200" cy="41910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Drug response may be familial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Side effects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If previously treated, consider:</a:t>
            </a:r>
          </a:p>
          <a:p>
            <a:pPr marL="914400" lvl="1" indent="-371475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Prior response</a:t>
            </a:r>
          </a:p>
          <a:p>
            <a:pPr marL="914400" lvl="1" indent="-371475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Switching to new drug if possible additional benefits</a:t>
            </a:r>
          </a:p>
        </p:txBody>
      </p:sp>
    </p:spTree>
  </p:cSld>
  <p:clrMapOvr>
    <a:masterClrMapping/>
  </p:clrMapOvr>
  <p:transition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AC93A16E-56CD-46DD-A1CF-D7DBA1D4BF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8304213" cy="1322387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Patient-Management Consideration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174BF715-95CD-4C76-9F07-D40FD387816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1989138"/>
            <a:ext cx="7162800" cy="26670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Treat syndrome, not symptoms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Length of treatment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Therapeutic dosage</a:t>
            </a:r>
          </a:p>
        </p:txBody>
      </p:sp>
    </p:spTree>
  </p:cSld>
  <p:clrMapOvr>
    <a:masterClrMapping/>
  </p:clrMapOvr>
  <p:transition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0725D8B4-EDC7-4DC3-91D9-717DA96F98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01638" y="404813"/>
            <a:ext cx="8304212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Other Therapies for Depression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560393B0-3D5A-4EBB-B8AE-004EE40C9B0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2875"/>
            <a:ext cx="7162800" cy="26670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Psychotherapy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MAO inhibitors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Electroconvulsive therapy</a:t>
            </a:r>
          </a:p>
        </p:txBody>
      </p:sp>
    </p:spTree>
  </p:cSld>
  <p:clrMapOvr>
    <a:masterClrMapping/>
  </p:clrMapOvr>
  <p:transition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744474F8-C343-4877-AAD6-A1A79B4547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04813"/>
            <a:ext cx="8520112" cy="6477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When to involve a specialist (1)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F0C9C057-2D2D-4B3C-80AE-445141B59F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2875"/>
            <a:ext cx="7993062" cy="26670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Persistent suicidal ideation or plan of action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Development of psychotic or manic symptoms</a:t>
            </a:r>
          </a:p>
        </p:txBody>
      </p:sp>
    </p:spTree>
  </p:cSld>
  <p:clrMapOvr>
    <a:masterClrMapping/>
  </p:clrMapOvr>
  <p:transition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D58578E1-AD11-41AC-8B0D-05A61A89D8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04813"/>
            <a:ext cx="8520112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When to involve a specialist (2)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97099190-D8B6-40D5-BFCB-822ADD86E4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557338"/>
            <a:ext cx="7620000" cy="3352800"/>
          </a:xfrm>
        </p:spPr>
        <p:txBody>
          <a:bodyPr/>
          <a:lstStyle/>
          <a:p>
            <a:pPr marL="363538" indent="-363538" algn="l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Poor or partial response to antidepressants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Refusal of pharmacotherapy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Complicating illness or concurrent medication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503C458-6427-4BCA-B54B-E9E0BEE93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FFAD331-AFA2-4FCC-8573-F31AD2001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4582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Freud noted similarities between grief and depression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Theorized that depression is grief (anger &amp; sadness) turned against the self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Actual or symbolic loss can trigger depression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Attachment theorists have expanded the theory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Childhood losses/separations create vulnerability to later depression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0D183B2F-A277-4EF8-BCDE-2DAE5A721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9144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28233F83-7E65-4163-82FB-F4514334B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Psychodynamic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2" autoUpdateAnimBg="0"/>
      <p:bldP spid="40964" grpId="0" autoUpdateAnimBg="0"/>
      <p:bldP spid="40965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55F43AB2-30B3-4736-8DAD-99AA374383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333375"/>
            <a:ext cx="8304212" cy="89058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Patient Follow-up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06899E02-8529-4436-8B5C-8A4944C73E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95300" y="1295400"/>
            <a:ext cx="8610600" cy="44196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Regular monitoring of mental state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Inform patients that improvement may not be apparent for 2 weeks on antidepressants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Clear instructions regarding medication and importance of compliance</a:t>
            </a:r>
          </a:p>
        </p:txBody>
      </p:sp>
    </p:spTree>
  </p:cSld>
  <p:clrMapOvr>
    <a:masterClrMapping/>
  </p:clrMapOvr>
  <p:transition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F5D7BF80-33E1-42DD-89E2-F8E823657E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762000"/>
            <a:ext cx="8088312" cy="9398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Monitoring Early Improvement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CB646DC4-BD55-4BF8-A229-4F92D1426C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1916113"/>
            <a:ext cx="7162800" cy="26670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Physician’s observation and impressions of global change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Family members’ observations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Patient’s self-assessment</a:t>
            </a:r>
          </a:p>
        </p:txBody>
      </p:sp>
    </p:spTree>
  </p:cSld>
  <p:clrMapOvr>
    <a:masterClrMapping/>
  </p:clrMapOvr>
  <p:transition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5703CA73-AC37-4713-B226-719E6DC254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9788" y="404813"/>
            <a:ext cx="8304212" cy="11779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Answers to Frequently Asked Questions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DEC96C83-8110-4B96-99FE-68666CB553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1773238"/>
            <a:ext cx="7848600" cy="2841625"/>
          </a:xfrm>
        </p:spPr>
        <p:txBody>
          <a:bodyPr/>
          <a:lstStyle/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Sleep disturbances may resolve relatively quickly with some agents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Somatic complaints may resolve in a few weeks</a:t>
            </a:r>
          </a:p>
        </p:txBody>
      </p:sp>
    </p:spTree>
  </p:cSld>
  <p:clrMapOvr>
    <a:masterClrMapping/>
  </p:clrMapOvr>
  <p:transition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1CD10DE9-5621-4452-A189-0E8BBED338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92138" y="476250"/>
            <a:ext cx="8304212" cy="11811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Answers to Frequently Asked Questions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ED696EA4-4EEE-49DD-90FB-517567531B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81063" y="1846263"/>
            <a:ext cx="7848600" cy="2552700"/>
          </a:xfrm>
        </p:spPr>
        <p:txBody>
          <a:bodyPr/>
          <a:lstStyle/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Other symptoms may take several weeks to resolve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Compliance is essential</a:t>
            </a:r>
          </a:p>
        </p:txBody>
      </p:sp>
    </p:spTree>
  </p:cSld>
  <p:clrMapOvr>
    <a:masterClrMapping/>
  </p:clrMapOvr>
  <p:transition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758C573B-97C7-433A-8B97-362D37FFC0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476250"/>
            <a:ext cx="8304213" cy="7429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400" b="1">
                <a:latin typeface="Verdana" panose="020B0604030504040204" pitchFamily="34" charset="0"/>
              </a:rPr>
              <a:t>Psychotherapy may be Indicated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6D4694AA-2F22-4C40-A59C-68CE0D0401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848600" cy="34290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As an adjunct to drug therapy but is not a substitute for it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 patients with milder depression who do not need or do not want drugs</a:t>
            </a:r>
          </a:p>
        </p:txBody>
      </p:sp>
    </p:spTree>
  </p:cSld>
  <p:clrMapOvr>
    <a:masterClrMapping/>
  </p:clrMapOvr>
  <p:transition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449D96EC-96DE-4235-B8A7-F6EF5D8341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8304212" cy="890587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300" b="1">
                <a:latin typeface="Verdana" panose="020B0604030504040204" pitchFamily="34" charset="0"/>
              </a:rPr>
              <a:t>Lifestyle Changes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9EB5F838-3E99-48C1-961C-5FC7335B21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1628775"/>
            <a:ext cx="7848600" cy="34290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Suggestions for lifestyle changes are not useful while patients are significantly depressed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Patients should avoid alcohol and substances with potential for abuse while being treated.</a:t>
            </a:r>
          </a:p>
        </p:txBody>
      </p:sp>
    </p:spTree>
  </p:cSld>
  <p:clrMapOvr>
    <a:masterClrMapping/>
  </p:clrMapOvr>
  <p:transition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4307F4F7-2A40-4613-B21C-5594800162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515225" cy="89058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300" b="1">
                <a:latin typeface="Verdana" panose="020B0604030504040204" pitchFamily="34" charset="0"/>
              </a:rPr>
              <a:t>Follow-up Therapy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AA48202E-44A3-4D02-A824-796FEE9AA8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1295400"/>
            <a:ext cx="8077200" cy="42672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Continue antidepressants for several months or longer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See patients frequently to assess mood and side effects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When discontinuation is indicated, antidepressant dosages should be tapered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BB6ACC6-15F8-4B98-BAAB-C177A5FEF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8BD4CA4-F150-4549-B4EC-DA83D18DA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438400"/>
            <a:ext cx="8382000" cy="41148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When people experience a decline in rewards – particularly social rewards – they can enter a downward spiral of decreasing rewards that leads to depression.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Theoretical Problem: Does decline in rewards cause depression, or does depression cause decline in rewards?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7CA2C73D-3227-4BAA-95A0-5B010448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C146C183-1B91-448D-92F1-F7E36BEEA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Behavioral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  <p:bldP spid="41988" grpId="0" autoUpdateAnimBg="0"/>
      <p:bldP spid="4198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D724DCB-E1CB-4307-80CF-D3EA9A369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3442DBF-2916-4FFF-8A10-045909E4E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590800"/>
            <a:ext cx="7086600" cy="39624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Depression is the result of ingrained, negative thought patterns.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Two main theories:</a:t>
            </a:r>
          </a:p>
          <a:p>
            <a:pPr marL="990600" lvl="1" indent="-5334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Beck’s “negative thinking”</a:t>
            </a:r>
          </a:p>
          <a:p>
            <a:pPr marL="990600" lvl="1" indent="-5334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Seligman’s “learned helplessness”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A126E71F-9A86-4E72-B0D9-2467B2D4E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35E97046-900B-42AF-9ECD-9313F0121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Cognitive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bldLvl="2" autoUpdateAnimBg="0"/>
      <p:bldP spid="43012" grpId="0" autoUpdateAnimBg="0"/>
      <p:bldP spid="4301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BFA82A2-DBE7-4268-A9C2-E279470E2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C8C7BB3-F12C-4497-9BE8-AECB6B4B67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590800"/>
            <a:ext cx="7086600" cy="39624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u="sng">
                <a:solidFill>
                  <a:srgbClr val="FCCAFE"/>
                </a:solidFill>
              </a:rPr>
              <a:t>Negative Thinking</a:t>
            </a:r>
            <a:endParaRPr lang="en-US">
              <a:solidFill>
                <a:srgbClr val="FCCAFE"/>
              </a:solidFill>
            </a:endParaRP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Maladaptive attitudes often rooted in childhood</a:t>
            </a:r>
          </a:p>
          <a:p>
            <a:pPr marL="990600" lvl="1" indent="-533400" eaLnBrk="1" hangingPunct="1">
              <a:defRPr/>
            </a:pPr>
            <a:r>
              <a:rPr lang="en-US" sz="2400">
                <a:solidFill>
                  <a:srgbClr val="FCCAFE"/>
                </a:solidFill>
              </a:rPr>
              <a:t>E.g.: “If I make a mistake, I’m worthless”</a:t>
            </a:r>
            <a:endParaRPr lang="en-US">
              <a:solidFill>
                <a:srgbClr val="FCCAFE"/>
              </a:solidFill>
            </a:endParaRP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These attitudes develop into entrenched schemas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Stress triggers negative schemas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BD787E83-8393-4F7E-8C56-634FD76BF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007EC4C6-6583-43EA-B4B2-6253A8BEA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Cognitive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2" autoUpdateAnimBg="0"/>
      <p:bldP spid="44036" grpId="0" autoUpdateAnimBg="0"/>
      <p:bldP spid="4403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6EFC081-F256-4F36-A3D0-A90B0A342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B86B800-593C-4728-A301-5EDB0468C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590800"/>
            <a:ext cx="8305800" cy="3962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u="sng">
                <a:solidFill>
                  <a:srgbClr val="FCCAFE"/>
                </a:solidFill>
              </a:rPr>
              <a:t>Negative Thinking</a:t>
            </a:r>
            <a:endParaRPr lang="en-US">
              <a:solidFill>
                <a:srgbClr val="FCCAFE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Controlled by these schemas, self, present &amp; future perceived negatively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Schemas lead to “automatic thoughts” that continuously confirm negative perceptions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Schemas lead to “thinking errors”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E.g.: “Nobody cares about me”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721ACC7E-14C8-47B3-BB3A-59EDEF8C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B1E862EB-3B91-4B00-9187-AA3C3B0D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Cognitive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2" autoUpdateAnimBg="0"/>
      <p:bldP spid="45060" grpId="0" autoUpdateAnimBg="0"/>
      <p:bldP spid="4506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93A543C-6C14-42C3-971D-685F7EDAF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D3B39C6-20A9-4131-B172-905FF9C16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590800"/>
            <a:ext cx="7848600" cy="39624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u="sng">
                <a:solidFill>
                  <a:srgbClr val="FCCAFE"/>
                </a:solidFill>
              </a:rPr>
              <a:t>Negative Thinking</a:t>
            </a:r>
            <a:endParaRPr lang="en-US">
              <a:solidFill>
                <a:srgbClr val="FCCAFE"/>
              </a:solidFill>
            </a:endParaRP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Considerable research supports the link between depression and:</a:t>
            </a:r>
          </a:p>
          <a:p>
            <a:pPr marL="990600" lvl="1" indent="-5334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Maladaptive attitudes; negative schemas; thinking errors; &amp; automatic thoughts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However, do cognitive patterns cause depression – or are they caused by it?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E104D482-B9BE-4444-BFBB-C54E5FC8E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7E0AAD74-960F-40EF-B44D-4D5AA4B69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Cognitive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  <p:bldP spid="46084" grpId="0" autoUpdateAnimBg="0"/>
      <p:bldP spid="4608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A8E267C-5164-411B-B767-E3311C2143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1CA5A98-9BA0-4E31-A44D-0723DECFB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534400" cy="44196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u="sng">
                <a:solidFill>
                  <a:srgbClr val="FCCAFE"/>
                </a:solidFill>
              </a:rPr>
              <a:t>Learned Helplessness</a:t>
            </a:r>
            <a:endParaRPr lang="en-US">
              <a:solidFill>
                <a:srgbClr val="FCCAFE"/>
              </a:solidFill>
            </a:endParaRPr>
          </a:p>
          <a:p>
            <a:pPr marL="609600" indent="-609600" eaLnBrk="1" hangingPunct="1">
              <a:defRPr/>
            </a:pPr>
            <a:r>
              <a:rPr lang="en-US" sz="2800">
                <a:solidFill>
                  <a:srgbClr val="FCCAFE"/>
                </a:solidFill>
              </a:rPr>
              <a:t>A cognitive behavioral theory based on observations of “shocked dogs” who could not escape the shocks.</a:t>
            </a:r>
          </a:p>
          <a:p>
            <a:pPr marL="609600" indent="-609600" eaLnBrk="1" hangingPunct="1">
              <a:defRPr/>
            </a:pPr>
            <a:r>
              <a:rPr lang="en-US" sz="2800">
                <a:solidFill>
                  <a:srgbClr val="FCCAFE"/>
                </a:solidFill>
              </a:rPr>
              <a:t>Faced with inescapable negative circumstances, we become passive and listless (i.e., depressed).</a:t>
            </a:r>
          </a:p>
          <a:p>
            <a:pPr marL="609600" indent="-609600" eaLnBrk="1" hangingPunct="1">
              <a:defRPr/>
            </a:pPr>
            <a:r>
              <a:rPr lang="en-US" sz="2800">
                <a:solidFill>
                  <a:srgbClr val="FCCAFE"/>
                </a:solidFill>
              </a:rPr>
              <a:t>In humans, helplessness only ensues when we make </a:t>
            </a:r>
            <a:r>
              <a:rPr lang="en-US" sz="2800" i="1">
                <a:solidFill>
                  <a:srgbClr val="FCCAFE"/>
                </a:solidFill>
              </a:rPr>
              <a:t>internal</a:t>
            </a:r>
            <a:r>
              <a:rPr lang="en-US" sz="2800">
                <a:solidFill>
                  <a:srgbClr val="FCCAFE"/>
                </a:solidFill>
              </a:rPr>
              <a:t> attributions </a:t>
            </a:r>
            <a:r>
              <a:rPr lang="en-US" sz="2800" i="1">
                <a:solidFill>
                  <a:srgbClr val="FCCAFE"/>
                </a:solidFill>
              </a:rPr>
              <a:t>(“I can’t do this…”)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5E947547-C29E-4A5C-B609-7E50FF60C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990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7109" name="Text Box 5">
            <a:extLst>
              <a:ext uri="{FF2B5EF4-FFF2-40B4-BE49-F238E27FC236}">
                <a16:creationId xmlns:a16="http://schemas.microsoft.com/office/drawing/2014/main" id="{98DF5600-A3D4-48CB-A103-4F49B45D7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002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Cognitive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2" autoUpdateAnimBg="0"/>
      <p:bldP spid="47108" grpId="0" autoUpdateAnimBg="0"/>
      <p:bldP spid="4710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F586A75-0BDD-4849-80F3-DE29E98CA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8423D18-79DB-4126-B077-340463895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8153400" cy="4267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We all have some vulnerability to depression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Those </a:t>
            </a:r>
            <a:r>
              <a:rPr lang="en-US" i="1">
                <a:solidFill>
                  <a:srgbClr val="FCCAFE"/>
                </a:solidFill>
              </a:rPr>
              <a:t>most</a:t>
            </a:r>
            <a:r>
              <a:rPr lang="en-US">
                <a:solidFill>
                  <a:srgbClr val="FCCAFE"/>
                </a:solidFill>
              </a:rPr>
              <a:t> vulnerable: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The poor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The unemployed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The oppressed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The victimized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i="1">
                <a:solidFill>
                  <a:srgbClr val="FCCAFE"/>
                </a:solidFill>
              </a:rPr>
              <a:t>Depression a “normal” response to these conditions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F6C96F78-0B94-4690-958D-805571DE8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990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49157" name="Text Box 5">
            <a:extLst>
              <a:ext uri="{FF2B5EF4-FFF2-40B4-BE49-F238E27FC236}">
                <a16:creationId xmlns:a16="http://schemas.microsoft.com/office/drawing/2014/main" id="{352050F5-F460-40A0-851D-5E975E26B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002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Sociocultural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 autoUpdateAnimBg="0"/>
      <p:bldP spid="49156" grpId="0" autoUpdateAnimBg="0"/>
      <p:bldP spid="4915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A1F455C6-07A4-448A-BACC-1F3A613E8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0CED62F-6931-4D0A-AAFD-3AC6F3A35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8153400" cy="39624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u="sng">
                <a:solidFill>
                  <a:srgbClr val="FCCAFE"/>
                </a:solidFill>
              </a:rPr>
              <a:t>Gender &amp; Depression</a:t>
            </a:r>
            <a:endParaRPr lang="en-US">
              <a:solidFill>
                <a:srgbClr val="FCCAFE"/>
              </a:solidFill>
            </a:endParaRPr>
          </a:p>
          <a:p>
            <a:pPr marL="609600" indent="-609600" eaLnBrk="1" hangingPunct="1">
              <a:defRPr/>
            </a:pPr>
            <a:r>
              <a:rPr lang="en-US" sz="2800">
                <a:solidFill>
                  <a:srgbClr val="FCCAFE"/>
                </a:solidFill>
              </a:rPr>
              <a:t>Is there really a gender difference? (What if you count drinking &amp; fighting as symptoms of depression?</a:t>
            </a:r>
          </a:p>
          <a:p>
            <a:pPr marL="609600" indent="-609600" eaLnBrk="1" hangingPunct="1">
              <a:defRPr/>
            </a:pPr>
            <a:r>
              <a:rPr lang="en-US" sz="2800">
                <a:solidFill>
                  <a:srgbClr val="FCCAFE"/>
                </a:solidFill>
              </a:rPr>
              <a:t>Women’s higher rates:</a:t>
            </a:r>
          </a:p>
          <a:p>
            <a:pPr marL="990600" lvl="1" indent="-533400" eaLnBrk="1" hangingPunct="1">
              <a:defRPr/>
            </a:pPr>
            <a:r>
              <a:rPr lang="en-US" sz="2400">
                <a:solidFill>
                  <a:srgbClr val="FCCAFE"/>
                </a:solidFill>
              </a:rPr>
              <a:t>Higher rates of victimization (child abuse, rape, battery)</a:t>
            </a:r>
          </a:p>
          <a:p>
            <a:pPr marL="990600" lvl="1" indent="-533400" eaLnBrk="1" hangingPunct="1">
              <a:defRPr/>
            </a:pPr>
            <a:r>
              <a:rPr lang="en-US" sz="2400">
                <a:solidFill>
                  <a:srgbClr val="FCCAFE"/>
                </a:solidFill>
              </a:rPr>
              <a:t>Higher rates of poverty &amp; helplessness</a:t>
            </a:r>
          </a:p>
          <a:p>
            <a:pPr marL="990600" lvl="1" indent="-533400" eaLnBrk="1" hangingPunct="1">
              <a:defRPr/>
            </a:pPr>
            <a:r>
              <a:rPr lang="en-US" sz="2400">
                <a:solidFill>
                  <a:srgbClr val="FCCAFE"/>
                </a:solidFill>
              </a:rPr>
              <a:t>Internalization vs. Externalization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17DBCCD4-5C99-4260-B23A-3E3D81CEC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Psychological Views of Depression</a:t>
            </a:r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9198A9E3-9F6B-44A0-AC10-29772E763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7526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CAF8FE"/>
                </a:solidFill>
                <a:latin typeface="Times New Roman" panose="02020603050405020304" pitchFamily="18" charset="0"/>
              </a:rPr>
              <a:t>Sociocultural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bldLvl="2" autoUpdateAnimBg="0"/>
      <p:bldP spid="50180" grpId="0" autoUpdateAnimBg="0"/>
      <p:bldP spid="5018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FCA0BF6-CDE9-475F-8B6A-EF5994256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DC9F994-17C9-4663-BDE8-25C3A6A9A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9906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b="1" u="sng">
                <a:solidFill>
                  <a:srgbClr val="CAF8FE"/>
                </a:solidFill>
              </a:rPr>
              <a:t>The “up” and “down” of Mood Disorders</a:t>
            </a:r>
            <a:r>
              <a:rPr lang="en-US">
                <a:solidFill>
                  <a:srgbClr val="CAF8FE"/>
                </a:solidFill>
              </a:rPr>
              <a:t>: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en-US">
              <a:solidFill>
                <a:srgbClr val="FCCAFE"/>
              </a:solidFill>
            </a:endParaRPr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F573924D-40B3-45B2-8E22-4C0C32704E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962400"/>
            <a:ext cx="0" cy="1600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5413005E-A65C-4DE5-9340-F0AC0D2BD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766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FCCAFE"/>
                </a:solidFill>
                <a:latin typeface="Times New Roman" panose="02020603050405020304" pitchFamily="18" charset="0"/>
              </a:rPr>
              <a:t>Depression</a:t>
            </a: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93E7BE54-50C7-4B18-9413-703264D88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648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i="1">
                <a:solidFill>
                  <a:srgbClr val="FCCAFE"/>
                </a:solidFill>
                <a:latin typeface="Times New Roman" panose="02020603050405020304" pitchFamily="18" charset="0"/>
              </a:rPr>
              <a:t>Mania</a:t>
            </a:r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6DE25B3C-19EC-4141-B583-D2A2745B5C2C}"/>
              </a:ext>
            </a:extLst>
          </p:cNvPr>
          <p:cNvSpPr>
            <a:spLocks noChangeShapeType="1"/>
          </p:cNvSpPr>
          <p:nvPr/>
        </p:nvSpPr>
        <p:spPr bwMode="auto">
          <a:xfrm rot="10765828">
            <a:off x="6324600" y="2971800"/>
            <a:ext cx="1588" cy="1600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 autoUpdateAnimBg="0"/>
      <p:bldP spid="31749" grpId="0" autoUpdateAnimBg="0"/>
      <p:bldP spid="3175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AE4D084-7BE4-43F0-AB87-910266DFE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E1551EF9-1B4C-4A03-8DAD-973074167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610600" cy="4191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Cycling between depression &amp; mania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Manic symptoms: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Powerful emotional high’s (euphoria) that can morph into extreme agitation &amp; irritability 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Social behavior often overpowering to others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Rapid speech; hyper-active; buy 2 condo’s by lunch, etc.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Cognitively: although in high gear, judgment likely is poor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C8804F80-D0EE-431D-806B-9F684F229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3716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Bipolar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B2EB230-18EF-453B-9D5F-1BE91F31A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11BEE6E6-F4A6-4962-8A36-DC272A0A5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458200" cy="31242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3600">
                <a:solidFill>
                  <a:srgbClr val="FCCAFE"/>
                </a:solidFill>
              </a:rPr>
              <a:t>Manic symptoms:</a:t>
            </a:r>
          </a:p>
          <a:p>
            <a:pPr marL="990600" lvl="1" indent="-533400" eaLnBrk="1" hangingPunct="1">
              <a:defRPr/>
            </a:pPr>
            <a:r>
              <a:rPr lang="en-US" sz="3200">
                <a:solidFill>
                  <a:srgbClr val="FCCAFE"/>
                </a:solidFill>
              </a:rPr>
              <a:t>Sensory experience often exaggerated, which can yield remarkable creative processes, but also psychotic experiences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4C76E863-894B-4A9B-B2B4-E0B093C4C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3716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Bipolar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10F1A86-736A-4BCE-9BE4-AC83CECF4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0312593-15CA-4783-935E-1105AE5CA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001000" cy="4191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About 1% of the population suffers from Bipolar Disorder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Cycling between depression &amp; mania typically occurs over months; each phase lasts for months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If over weeks, termed “rapid cycling”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“Cyclothymic” Disorder a mild version of Bipolar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>
              <a:solidFill>
                <a:srgbClr val="FCCAFE"/>
              </a:solidFill>
            </a:endParaRP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78E7D456-666F-4DC2-9FF1-240624CDC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3716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Bipolar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7C7FF93-A6B1-49BF-ADCF-5C307FE9B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7A15D95-BEA3-47A0-87AE-E5551C0A1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001000" cy="41910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Growing consensus that Bipolar is organically based with a notable genetic factor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Like Major Depression, Bipolar Disorder linked to </a:t>
            </a:r>
            <a:r>
              <a:rPr lang="en-US" u="sng">
                <a:solidFill>
                  <a:srgbClr val="FCCAFE"/>
                </a:solidFill>
              </a:rPr>
              <a:t>low</a:t>
            </a:r>
            <a:r>
              <a:rPr lang="en-US">
                <a:solidFill>
                  <a:srgbClr val="FCCAFE"/>
                </a:solidFill>
              </a:rPr>
              <a:t> serotonin activity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Theory: low serotonin </a:t>
            </a:r>
            <a:r>
              <a:rPr lang="en-US">
                <a:solidFill>
                  <a:srgbClr val="FCCAFE"/>
                </a:solidFill>
                <a:sym typeface="Wingdings" panose="05000000000000000000" pitchFamily="2" charset="2"/>
              </a:rPr>
              <a:t> dysregulation of other important neurotransmitters, e.g., norepinephrine</a:t>
            </a:r>
            <a:endParaRPr lang="en-US">
              <a:solidFill>
                <a:srgbClr val="FCCAFE"/>
              </a:solidFill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29F1831A-1A9F-4D80-889E-7B53DF77F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3716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Etiology of Bipolar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80363D1-C5D1-48FD-8CBC-4AEA1DF4D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A70E9B4D-56A8-4B96-879F-7034C7289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219200"/>
            <a:ext cx="5562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u="sng">
                <a:solidFill>
                  <a:srgbClr val="CAF8FE"/>
                </a:solidFill>
                <a:latin typeface="Times New Roman" panose="02020603050405020304" pitchFamily="18" charset="0"/>
              </a:rPr>
              <a:t>“Defective Membrane” Theory of Bipolar Disorder</a:t>
            </a:r>
          </a:p>
        </p:txBody>
      </p:sp>
      <p:sp>
        <p:nvSpPr>
          <p:cNvPr id="55301" name="AutoShape 5">
            <a:extLst>
              <a:ext uri="{FF2B5EF4-FFF2-40B4-BE49-F238E27FC236}">
                <a16:creationId xmlns:a16="http://schemas.microsoft.com/office/drawing/2014/main" id="{1D35EA95-0D3D-47E1-88FD-271A25051A02}"/>
              </a:ext>
            </a:extLst>
          </p:cNvPr>
          <p:cNvSpPr>
            <a:spLocks noChangeArrowheads="1"/>
          </p:cNvSpPr>
          <p:nvPr/>
        </p:nvSpPr>
        <p:spPr bwMode="auto">
          <a:xfrm rot="-3362144">
            <a:off x="2552700" y="1866900"/>
            <a:ext cx="609600" cy="4495800"/>
          </a:xfrm>
          <a:prstGeom prst="can">
            <a:avLst>
              <a:gd name="adj" fmla="val 184375"/>
            </a:avLst>
          </a:prstGeom>
          <a:solidFill>
            <a:srgbClr val="FE766C"/>
          </a:solidFill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3" name="Text Box 7">
            <a:extLst>
              <a:ext uri="{FF2B5EF4-FFF2-40B4-BE49-F238E27FC236}">
                <a16:creationId xmlns:a16="http://schemas.microsoft.com/office/drawing/2014/main" id="{5147B06D-BE80-4DE0-951F-8D054FC9F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396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1. Nerve impulse moves along neuron electro-chemically</a:t>
            </a:r>
          </a:p>
        </p:txBody>
      </p:sp>
      <p:sp>
        <p:nvSpPr>
          <p:cNvPr id="55305" name="Freeform 9">
            <a:extLst>
              <a:ext uri="{FF2B5EF4-FFF2-40B4-BE49-F238E27FC236}">
                <a16:creationId xmlns:a16="http://schemas.microsoft.com/office/drawing/2014/main" id="{D75E8F6E-6DB1-4AA1-A90F-EE08D09B7652}"/>
              </a:ext>
            </a:extLst>
          </p:cNvPr>
          <p:cNvSpPr>
            <a:spLocks/>
          </p:cNvSpPr>
          <p:nvPr/>
        </p:nvSpPr>
        <p:spPr bwMode="auto">
          <a:xfrm>
            <a:off x="1296988" y="3036888"/>
            <a:ext cx="2676525" cy="1751012"/>
          </a:xfrm>
          <a:custGeom>
            <a:avLst/>
            <a:gdLst>
              <a:gd name="T0" fmla="*/ 0 w 1686"/>
              <a:gd name="T1" fmla="*/ 113406205 h 1103"/>
              <a:gd name="T2" fmla="*/ 367942813 w 1686"/>
              <a:gd name="T3" fmla="*/ 10080622 h 1103"/>
              <a:gd name="T4" fmla="*/ 579635938 w 1686"/>
              <a:gd name="T5" fmla="*/ 35282177 h 1103"/>
              <a:gd name="T6" fmla="*/ 713205013 w 1686"/>
              <a:gd name="T7" fmla="*/ 272176797 h 1103"/>
              <a:gd name="T8" fmla="*/ 738406575 w 1686"/>
              <a:gd name="T9" fmla="*/ 748485399 h 1103"/>
              <a:gd name="T10" fmla="*/ 1081147825 w 1686"/>
              <a:gd name="T11" fmla="*/ 854331931 h 1103"/>
              <a:gd name="T12" fmla="*/ 1819552813 w 1686"/>
              <a:gd name="T13" fmla="*/ 932457546 h 1103"/>
              <a:gd name="T14" fmla="*/ 1847275325 w 1686"/>
              <a:gd name="T15" fmla="*/ 1381045231 h 1103"/>
              <a:gd name="T16" fmla="*/ 1900197813 w 1686"/>
              <a:gd name="T17" fmla="*/ 1539814235 h 1103"/>
              <a:gd name="T18" fmla="*/ 2147483646 w 1686"/>
              <a:gd name="T19" fmla="*/ 1670862323 h 1103"/>
              <a:gd name="T20" fmla="*/ 2147483646 w 1686"/>
              <a:gd name="T21" fmla="*/ 1910277892 h 1103"/>
              <a:gd name="T22" fmla="*/ 2147483646 w 1686"/>
              <a:gd name="T23" fmla="*/ 2147483646 h 1103"/>
              <a:gd name="T24" fmla="*/ 2147483646 w 1686"/>
              <a:gd name="T25" fmla="*/ 2147483646 h 1103"/>
              <a:gd name="T26" fmla="*/ 2147483646 w 1686"/>
              <a:gd name="T27" fmla="*/ 2147483646 h 1103"/>
              <a:gd name="T28" fmla="*/ 2147483646 w 1686"/>
              <a:gd name="T29" fmla="*/ 2147483646 h 1103"/>
              <a:gd name="T30" fmla="*/ 2147483646 w 1686"/>
              <a:gd name="T31" fmla="*/ 2147483646 h 1103"/>
              <a:gd name="T32" fmla="*/ 2147483646 w 1686"/>
              <a:gd name="T33" fmla="*/ 2147483646 h 1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686" h="1103">
                <a:moveTo>
                  <a:pt x="0" y="45"/>
                </a:moveTo>
                <a:cubicBezTo>
                  <a:pt x="51" y="10"/>
                  <a:pt x="80" y="12"/>
                  <a:pt x="146" y="4"/>
                </a:cubicBezTo>
                <a:cubicBezTo>
                  <a:pt x="174" y="7"/>
                  <a:pt x="206" y="0"/>
                  <a:pt x="230" y="14"/>
                </a:cubicBezTo>
                <a:cubicBezTo>
                  <a:pt x="258" y="30"/>
                  <a:pt x="272" y="77"/>
                  <a:pt x="283" y="108"/>
                </a:cubicBezTo>
                <a:cubicBezTo>
                  <a:pt x="286" y="171"/>
                  <a:pt x="281" y="235"/>
                  <a:pt x="293" y="297"/>
                </a:cubicBezTo>
                <a:cubicBezTo>
                  <a:pt x="299" y="329"/>
                  <a:pt x="422" y="338"/>
                  <a:pt x="429" y="339"/>
                </a:cubicBezTo>
                <a:cubicBezTo>
                  <a:pt x="523" y="368"/>
                  <a:pt x="625" y="357"/>
                  <a:pt x="722" y="370"/>
                </a:cubicBezTo>
                <a:cubicBezTo>
                  <a:pt x="726" y="429"/>
                  <a:pt x="727" y="489"/>
                  <a:pt x="733" y="548"/>
                </a:cubicBezTo>
                <a:cubicBezTo>
                  <a:pt x="733" y="549"/>
                  <a:pt x="752" y="610"/>
                  <a:pt x="754" y="611"/>
                </a:cubicBezTo>
                <a:cubicBezTo>
                  <a:pt x="843" y="673"/>
                  <a:pt x="1066" y="660"/>
                  <a:pt x="1131" y="663"/>
                </a:cubicBezTo>
                <a:cubicBezTo>
                  <a:pt x="1142" y="698"/>
                  <a:pt x="1161" y="724"/>
                  <a:pt x="1173" y="758"/>
                </a:cubicBezTo>
                <a:cubicBezTo>
                  <a:pt x="1176" y="803"/>
                  <a:pt x="1175" y="849"/>
                  <a:pt x="1183" y="894"/>
                </a:cubicBezTo>
                <a:cubicBezTo>
                  <a:pt x="1200" y="987"/>
                  <a:pt x="1426" y="966"/>
                  <a:pt x="1445" y="967"/>
                </a:cubicBezTo>
                <a:cubicBezTo>
                  <a:pt x="1468" y="970"/>
                  <a:pt x="1523" y="973"/>
                  <a:pt x="1550" y="988"/>
                </a:cubicBezTo>
                <a:cubicBezTo>
                  <a:pt x="1572" y="1000"/>
                  <a:pt x="1613" y="1030"/>
                  <a:pt x="1613" y="1030"/>
                </a:cubicBezTo>
                <a:cubicBezTo>
                  <a:pt x="1627" y="1051"/>
                  <a:pt x="1641" y="1072"/>
                  <a:pt x="1655" y="1093"/>
                </a:cubicBezTo>
                <a:cubicBezTo>
                  <a:pt x="1661" y="1102"/>
                  <a:pt x="1686" y="1103"/>
                  <a:pt x="1686" y="1103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6" name="Freeform 10">
            <a:extLst>
              <a:ext uri="{FF2B5EF4-FFF2-40B4-BE49-F238E27FC236}">
                <a16:creationId xmlns:a16="http://schemas.microsoft.com/office/drawing/2014/main" id="{07711CCB-E22F-434D-A5FA-9005167C40EA}"/>
              </a:ext>
            </a:extLst>
          </p:cNvPr>
          <p:cNvSpPr>
            <a:spLocks/>
          </p:cNvSpPr>
          <p:nvPr/>
        </p:nvSpPr>
        <p:spPr bwMode="auto">
          <a:xfrm>
            <a:off x="1449388" y="3189288"/>
            <a:ext cx="2676525" cy="1751012"/>
          </a:xfrm>
          <a:custGeom>
            <a:avLst/>
            <a:gdLst>
              <a:gd name="T0" fmla="*/ 0 w 1686"/>
              <a:gd name="T1" fmla="*/ 113406205 h 1103"/>
              <a:gd name="T2" fmla="*/ 367942813 w 1686"/>
              <a:gd name="T3" fmla="*/ 10080622 h 1103"/>
              <a:gd name="T4" fmla="*/ 579635938 w 1686"/>
              <a:gd name="T5" fmla="*/ 35282177 h 1103"/>
              <a:gd name="T6" fmla="*/ 713205013 w 1686"/>
              <a:gd name="T7" fmla="*/ 272176797 h 1103"/>
              <a:gd name="T8" fmla="*/ 738406575 w 1686"/>
              <a:gd name="T9" fmla="*/ 748485399 h 1103"/>
              <a:gd name="T10" fmla="*/ 1081147825 w 1686"/>
              <a:gd name="T11" fmla="*/ 854331931 h 1103"/>
              <a:gd name="T12" fmla="*/ 1819552813 w 1686"/>
              <a:gd name="T13" fmla="*/ 932457546 h 1103"/>
              <a:gd name="T14" fmla="*/ 1847275325 w 1686"/>
              <a:gd name="T15" fmla="*/ 1381045231 h 1103"/>
              <a:gd name="T16" fmla="*/ 1900197813 w 1686"/>
              <a:gd name="T17" fmla="*/ 1539814235 h 1103"/>
              <a:gd name="T18" fmla="*/ 2147483646 w 1686"/>
              <a:gd name="T19" fmla="*/ 1670862323 h 1103"/>
              <a:gd name="T20" fmla="*/ 2147483646 w 1686"/>
              <a:gd name="T21" fmla="*/ 1910277892 h 1103"/>
              <a:gd name="T22" fmla="*/ 2147483646 w 1686"/>
              <a:gd name="T23" fmla="*/ 2147483646 h 1103"/>
              <a:gd name="T24" fmla="*/ 2147483646 w 1686"/>
              <a:gd name="T25" fmla="*/ 2147483646 h 1103"/>
              <a:gd name="T26" fmla="*/ 2147483646 w 1686"/>
              <a:gd name="T27" fmla="*/ 2147483646 h 1103"/>
              <a:gd name="T28" fmla="*/ 2147483646 w 1686"/>
              <a:gd name="T29" fmla="*/ 2147483646 h 1103"/>
              <a:gd name="T30" fmla="*/ 2147483646 w 1686"/>
              <a:gd name="T31" fmla="*/ 2147483646 h 1103"/>
              <a:gd name="T32" fmla="*/ 2147483646 w 1686"/>
              <a:gd name="T33" fmla="*/ 2147483646 h 1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686" h="1103">
                <a:moveTo>
                  <a:pt x="0" y="45"/>
                </a:moveTo>
                <a:cubicBezTo>
                  <a:pt x="51" y="10"/>
                  <a:pt x="80" y="12"/>
                  <a:pt x="146" y="4"/>
                </a:cubicBezTo>
                <a:cubicBezTo>
                  <a:pt x="174" y="7"/>
                  <a:pt x="206" y="0"/>
                  <a:pt x="230" y="14"/>
                </a:cubicBezTo>
                <a:cubicBezTo>
                  <a:pt x="258" y="30"/>
                  <a:pt x="272" y="77"/>
                  <a:pt x="283" y="108"/>
                </a:cubicBezTo>
                <a:cubicBezTo>
                  <a:pt x="286" y="171"/>
                  <a:pt x="281" y="235"/>
                  <a:pt x="293" y="297"/>
                </a:cubicBezTo>
                <a:cubicBezTo>
                  <a:pt x="299" y="329"/>
                  <a:pt x="422" y="338"/>
                  <a:pt x="429" y="339"/>
                </a:cubicBezTo>
                <a:cubicBezTo>
                  <a:pt x="523" y="368"/>
                  <a:pt x="625" y="357"/>
                  <a:pt x="722" y="370"/>
                </a:cubicBezTo>
                <a:cubicBezTo>
                  <a:pt x="726" y="429"/>
                  <a:pt x="727" y="489"/>
                  <a:pt x="733" y="548"/>
                </a:cubicBezTo>
                <a:cubicBezTo>
                  <a:pt x="733" y="549"/>
                  <a:pt x="752" y="610"/>
                  <a:pt x="754" y="611"/>
                </a:cubicBezTo>
                <a:cubicBezTo>
                  <a:pt x="843" y="673"/>
                  <a:pt x="1066" y="660"/>
                  <a:pt x="1131" y="663"/>
                </a:cubicBezTo>
                <a:cubicBezTo>
                  <a:pt x="1142" y="698"/>
                  <a:pt x="1161" y="724"/>
                  <a:pt x="1173" y="758"/>
                </a:cubicBezTo>
                <a:cubicBezTo>
                  <a:pt x="1176" y="803"/>
                  <a:pt x="1175" y="849"/>
                  <a:pt x="1183" y="894"/>
                </a:cubicBezTo>
                <a:cubicBezTo>
                  <a:pt x="1200" y="987"/>
                  <a:pt x="1426" y="966"/>
                  <a:pt x="1445" y="967"/>
                </a:cubicBezTo>
                <a:cubicBezTo>
                  <a:pt x="1468" y="970"/>
                  <a:pt x="1523" y="973"/>
                  <a:pt x="1550" y="988"/>
                </a:cubicBezTo>
                <a:cubicBezTo>
                  <a:pt x="1572" y="1000"/>
                  <a:pt x="1613" y="1030"/>
                  <a:pt x="1613" y="1030"/>
                </a:cubicBezTo>
                <a:cubicBezTo>
                  <a:pt x="1627" y="1051"/>
                  <a:pt x="1641" y="1072"/>
                  <a:pt x="1655" y="1093"/>
                </a:cubicBezTo>
                <a:cubicBezTo>
                  <a:pt x="1661" y="1102"/>
                  <a:pt x="1686" y="1103"/>
                  <a:pt x="1686" y="1103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Text Box 12">
            <a:extLst>
              <a:ext uri="{FF2B5EF4-FFF2-40B4-BE49-F238E27FC236}">
                <a16:creationId xmlns:a16="http://schemas.microsoft.com/office/drawing/2014/main" id="{02D2A97B-15C6-4D1D-80D9-7AC33FADC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352800"/>
            <a:ext cx="3505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2. Impulse carried via exchange of Na &amp; K ions across neural membrane</a:t>
            </a:r>
          </a:p>
        </p:txBody>
      </p:sp>
      <p:sp>
        <p:nvSpPr>
          <p:cNvPr id="55309" name="Text Box 13">
            <a:extLst>
              <a:ext uri="{FF2B5EF4-FFF2-40B4-BE49-F238E27FC236}">
                <a16:creationId xmlns:a16="http://schemas.microsoft.com/office/drawing/2014/main" id="{E5BB86B9-AA39-4523-A04F-E1D384671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429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E766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CE50E"/>
                </a:solidFill>
                <a:latin typeface="Times New Roman" panose="02020603050405020304" pitchFamily="18" charset="0"/>
              </a:rPr>
              <a:t>Na</a:t>
            </a:r>
          </a:p>
        </p:txBody>
      </p:sp>
      <p:sp>
        <p:nvSpPr>
          <p:cNvPr id="55310" name="Line 14">
            <a:extLst>
              <a:ext uri="{FF2B5EF4-FFF2-40B4-BE49-F238E27FC236}">
                <a16:creationId xmlns:a16="http://schemas.microsoft.com/office/drawing/2014/main" id="{D18FFF0A-3FFF-4789-B95E-D4C4BFF376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3810000"/>
            <a:ext cx="457200" cy="457200"/>
          </a:xfrm>
          <a:prstGeom prst="line">
            <a:avLst/>
          </a:prstGeom>
          <a:noFill/>
          <a:ln w="38100">
            <a:solidFill>
              <a:srgbClr val="FCE50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Text Box 15">
            <a:extLst>
              <a:ext uri="{FF2B5EF4-FFF2-40B4-BE49-F238E27FC236}">
                <a16:creationId xmlns:a16="http://schemas.microsoft.com/office/drawing/2014/main" id="{75A10F28-4756-4250-868B-6F958B05E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581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K</a:t>
            </a:r>
          </a:p>
        </p:txBody>
      </p:sp>
      <p:sp>
        <p:nvSpPr>
          <p:cNvPr id="55312" name="Line 16">
            <a:extLst>
              <a:ext uri="{FF2B5EF4-FFF2-40B4-BE49-F238E27FC236}">
                <a16:creationId xmlns:a16="http://schemas.microsoft.com/office/drawing/2014/main" id="{39AB9D3F-4238-4E1C-8B46-96E0FE127D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429000"/>
            <a:ext cx="304800" cy="304800"/>
          </a:xfrm>
          <a:prstGeom prst="line">
            <a:avLst/>
          </a:prstGeom>
          <a:noFill/>
          <a:ln w="38100">
            <a:solidFill>
              <a:srgbClr val="FCE50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Text Box 18">
            <a:extLst>
              <a:ext uri="{FF2B5EF4-FFF2-40B4-BE49-F238E27FC236}">
                <a16:creationId xmlns:a16="http://schemas.microsoft.com/office/drawing/2014/main" id="{F2CAED11-034B-4CD5-B1D4-EC6F811B7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724400"/>
            <a:ext cx="3505200" cy="11874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3. Defect in process 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impulse carried too quickly or too slowly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15" name="Freeform 19">
            <a:extLst>
              <a:ext uri="{FF2B5EF4-FFF2-40B4-BE49-F238E27FC236}">
                <a16:creationId xmlns:a16="http://schemas.microsoft.com/office/drawing/2014/main" id="{6E4BAA65-C96D-47F3-8A32-7262835A16BF}"/>
              </a:ext>
            </a:extLst>
          </p:cNvPr>
          <p:cNvSpPr>
            <a:spLocks/>
          </p:cNvSpPr>
          <p:nvPr/>
        </p:nvSpPr>
        <p:spPr bwMode="auto">
          <a:xfrm>
            <a:off x="1601788" y="3341688"/>
            <a:ext cx="2676525" cy="1751012"/>
          </a:xfrm>
          <a:custGeom>
            <a:avLst/>
            <a:gdLst>
              <a:gd name="T0" fmla="*/ 0 w 1686"/>
              <a:gd name="T1" fmla="*/ 113406205 h 1103"/>
              <a:gd name="T2" fmla="*/ 367942813 w 1686"/>
              <a:gd name="T3" fmla="*/ 10080622 h 1103"/>
              <a:gd name="T4" fmla="*/ 579635938 w 1686"/>
              <a:gd name="T5" fmla="*/ 35282177 h 1103"/>
              <a:gd name="T6" fmla="*/ 713205013 w 1686"/>
              <a:gd name="T7" fmla="*/ 272176797 h 1103"/>
              <a:gd name="T8" fmla="*/ 738406575 w 1686"/>
              <a:gd name="T9" fmla="*/ 748485399 h 1103"/>
              <a:gd name="T10" fmla="*/ 1081147825 w 1686"/>
              <a:gd name="T11" fmla="*/ 854331931 h 1103"/>
              <a:gd name="T12" fmla="*/ 1819552813 w 1686"/>
              <a:gd name="T13" fmla="*/ 932457546 h 1103"/>
              <a:gd name="T14" fmla="*/ 1847275325 w 1686"/>
              <a:gd name="T15" fmla="*/ 1381045231 h 1103"/>
              <a:gd name="T16" fmla="*/ 1900197813 w 1686"/>
              <a:gd name="T17" fmla="*/ 1539814235 h 1103"/>
              <a:gd name="T18" fmla="*/ 2147483646 w 1686"/>
              <a:gd name="T19" fmla="*/ 1670862323 h 1103"/>
              <a:gd name="T20" fmla="*/ 2147483646 w 1686"/>
              <a:gd name="T21" fmla="*/ 1910277892 h 1103"/>
              <a:gd name="T22" fmla="*/ 2147483646 w 1686"/>
              <a:gd name="T23" fmla="*/ 2147483646 h 1103"/>
              <a:gd name="T24" fmla="*/ 2147483646 w 1686"/>
              <a:gd name="T25" fmla="*/ 2147483646 h 1103"/>
              <a:gd name="T26" fmla="*/ 2147483646 w 1686"/>
              <a:gd name="T27" fmla="*/ 2147483646 h 1103"/>
              <a:gd name="T28" fmla="*/ 2147483646 w 1686"/>
              <a:gd name="T29" fmla="*/ 2147483646 h 1103"/>
              <a:gd name="T30" fmla="*/ 2147483646 w 1686"/>
              <a:gd name="T31" fmla="*/ 2147483646 h 1103"/>
              <a:gd name="T32" fmla="*/ 2147483646 w 1686"/>
              <a:gd name="T33" fmla="*/ 2147483646 h 1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686" h="1103">
                <a:moveTo>
                  <a:pt x="0" y="45"/>
                </a:moveTo>
                <a:cubicBezTo>
                  <a:pt x="51" y="10"/>
                  <a:pt x="80" y="12"/>
                  <a:pt x="146" y="4"/>
                </a:cubicBezTo>
                <a:cubicBezTo>
                  <a:pt x="174" y="7"/>
                  <a:pt x="206" y="0"/>
                  <a:pt x="230" y="14"/>
                </a:cubicBezTo>
                <a:cubicBezTo>
                  <a:pt x="258" y="30"/>
                  <a:pt x="272" y="77"/>
                  <a:pt x="283" y="108"/>
                </a:cubicBezTo>
                <a:cubicBezTo>
                  <a:pt x="286" y="171"/>
                  <a:pt x="281" y="235"/>
                  <a:pt x="293" y="297"/>
                </a:cubicBezTo>
                <a:cubicBezTo>
                  <a:pt x="299" y="329"/>
                  <a:pt x="422" y="338"/>
                  <a:pt x="429" y="339"/>
                </a:cubicBezTo>
                <a:cubicBezTo>
                  <a:pt x="523" y="368"/>
                  <a:pt x="625" y="357"/>
                  <a:pt x="722" y="370"/>
                </a:cubicBezTo>
                <a:cubicBezTo>
                  <a:pt x="726" y="429"/>
                  <a:pt x="727" y="489"/>
                  <a:pt x="733" y="548"/>
                </a:cubicBezTo>
                <a:cubicBezTo>
                  <a:pt x="733" y="549"/>
                  <a:pt x="752" y="610"/>
                  <a:pt x="754" y="611"/>
                </a:cubicBezTo>
                <a:cubicBezTo>
                  <a:pt x="843" y="673"/>
                  <a:pt x="1066" y="660"/>
                  <a:pt x="1131" y="663"/>
                </a:cubicBezTo>
                <a:cubicBezTo>
                  <a:pt x="1142" y="698"/>
                  <a:pt x="1161" y="724"/>
                  <a:pt x="1173" y="758"/>
                </a:cubicBezTo>
                <a:cubicBezTo>
                  <a:pt x="1176" y="803"/>
                  <a:pt x="1175" y="849"/>
                  <a:pt x="1183" y="894"/>
                </a:cubicBezTo>
                <a:cubicBezTo>
                  <a:pt x="1200" y="987"/>
                  <a:pt x="1426" y="966"/>
                  <a:pt x="1445" y="967"/>
                </a:cubicBezTo>
                <a:cubicBezTo>
                  <a:pt x="1468" y="970"/>
                  <a:pt x="1523" y="973"/>
                  <a:pt x="1550" y="988"/>
                </a:cubicBezTo>
                <a:cubicBezTo>
                  <a:pt x="1572" y="1000"/>
                  <a:pt x="1613" y="1030"/>
                  <a:pt x="1613" y="1030"/>
                </a:cubicBezTo>
                <a:cubicBezTo>
                  <a:pt x="1627" y="1051"/>
                  <a:pt x="1641" y="1072"/>
                  <a:pt x="1655" y="1093"/>
                </a:cubicBezTo>
                <a:cubicBezTo>
                  <a:pt x="1661" y="1102"/>
                  <a:pt x="1686" y="1103"/>
                  <a:pt x="1686" y="1103"/>
                </a:cubicBezTo>
              </a:path>
            </a:pathLst>
          </a:custGeom>
          <a:noFill/>
          <a:ln w="38100" cmpd="sng">
            <a:solidFill>
              <a:srgbClr val="000099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animBg="1" autoUpdateAnimBg="0"/>
      <p:bldP spid="55303" grpId="0" autoUpdateAnimBg="0"/>
      <p:bldP spid="55308" grpId="0" autoUpdateAnimBg="0"/>
      <p:bldP spid="55309" grpId="0" autoUpdateAnimBg="0"/>
      <p:bldP spid="55311" grpId="0" autoUpdateAnimBg="0"/>
      <p:bldP spid="55314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FAE56766-6C98-4271-9495-0836AC641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506311E-2F8F-43F5-8D7E-5EFA7DA91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8001000" cy="29718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Genetic studies, especially of twins, indicate a genetic predisposition for bipolar disorder</a:t>
            </a:r>
          </a:p>
          <a:p>
            <a:pPr marL="990600" lvl="1" indent="-5334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40% of identical twins concordant, vs. 5 to 10% of fraternal twins 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4B9A579A-8534-4F04-8C0A-25077DA6E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3716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Etiology of Bipolar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DA484319-BD64-42D8-BADF-C40B066858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b="1"/>
              <a:t>MOOD DISORDERS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6F1E84D7-D1DA-4E77-98AF-E1F3ECAF12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2667000"/>
            <a:ext cx="4495800" cy="1371600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Char char="Ø"/>
              <a:defRPr/>
            </a:pPr>
            <a:r>
              <a:rPr lang="en-US" b="1"/>
              <a:t>Diagnostic criteria</a:t>
            </a:r>
          </a:p>
          <a:p>
            <a:pPr algn="l" eaLnBrk="1" hangingPunct="1">
              <a:buFont typeface="Wingdings" panose="05000000000000000000" pitchFamily="2" charset="2"/>
              <a:buChar char="Ø"/>
              <a:defRPr/>
            </a:pPr>
            <a:r>
              <a:rPr lang="en-US" b="1"/>
              <a:t>Epidemiology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BDC970D8-1E52-4542-8F38-0B5F31341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667000"/>
            <a:ext cx="4495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Char char="Ø"/>
              <a:defRPr/>
            </a:pPr>
            <a:r>
              <a:rPr lang="en-US" b="1"/>
              <a:t>Course and duration</a:t>
            </a:r>
          </a:p>
          <a:p>
            <a:pPr algn="l" eaLnBrk="1" hangingPunct="1">
              <a:buFont typeface="Wingdings" panose="05000000000000000000" pitchFamily="2" charset="2"/>
              <a:buChar char="Ø"/>
              <a:defRPr/>
            </a:pPr>
            <a:r>
              <a:rPr lang="en-US" b="1"/>
              <a:t>Associated features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C724816-AD2A-4120-A83D-333D7ACF73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Definitions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76817A6D-A09B-497F-B9D2-9071EFD4D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08963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/>
              <a:t>Mood disorder</a:t>
            </a:r>
            <a:r>
              <a:rPr lang="en-US"/>
              <a:t>: disorders that have a disturbance in mood as their prominent feature</a:t>
            </a:r>
          </a:p>
          <a:p>
            <a:pPr eaLnBrk="1" hangingPunct="1">
              <a:defRPr/>
            </a:pPr>
            <a:r>
              <a:rPr lang="en-US" b="1"/>
              <a:t>Affect</a:t>
            </a:r>
            <a:r>
              <a:rPr lang="en-US"/>
              <a:t>: a person’s present emotional responsiveness</a:t>
            </a:r>
          </a:p>
          <a:p>
            <a:pPr eaLnBrk="1" hangingPunct="1">
              <a:defRPr/>
            </a:pPr>
            <a:r>
              <a:rPr lang="en-US" b="1"/>
              <a:t>Mood</a:t>
            </a:r>
            <a:r>
              <a:rPr lang="en-US"/>
              <a:t>: Pervasive and sustained emotion that colours the person’s perception of the world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2950F524-8536-4BB0-9074-B25AD4596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rot="16200000">
            <a:off x="-874712" y="2922588"/>
            <a:ext cx="44831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/>
              <a:t>Mood States</a:t>
            </a:r>
          </a:p>
        </p:txBody>
      </p:sp>
      <p:sp>
        <p:nvSpPr>
          <p:cNvPr id="33795" name="AutoShape 3">
            <a:extLst>
              <a:ext uri="{FF2B5EF4-FFF2-40B4-BE49-F238E27FC236}">
                <a16:creationId xmlns:a16="http://schemas.microsoft.com/office/drawing/2014/main" id="{19FA386C-276D-491B-B6D5-FF43BC46A5AA}"/>
              </a:ext>
            </a:extLst>
          </p:cNvPr>
          <p:cNvSpPr>
            <a:spLocks/>
          </p:cNvSpPr>
          <p:nvPr/>
        </p:nvSpPr>
        <p:spPr bwMode="auto">
          <a:xfrm>
            <a:off x="4419600" y="609600"/>
            <a:ext cx="914400" cy="990600"/>
          </a:xfrm>
          <a:prstGeom prst="rightBrace">
            <a:avLst>
              <a:gd name="adj1" fmla="val 12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3796" name="AutoShape 4">
            <a:extLst>
              <a:ext uri="{FF2B5EF4-FFF2-40B4-BE49-F238E27FC236}">
                <a16:creationId xmlns:a16="http://schemas.microsoft.com/office/drawing/2014/main" id="{6F5A268F-67C1-470B-81FF-F62A81341EF8}"/>
              </a:ext>
            </a:extLst>
          </p:cNvPr>
          <p:cNvSpPr>
            <a:spLocks/>
          </p:cNvSpPr>
          <p:nvPr/>
        </p:nvSpPr>
        <p:spPr bwMode="auto">
          <a:xfrm>
            <a:off x="4419600" y="5181600"/>
            <a:ext cx="914400" cy="990600"/>
          </a:xfrm>
          <a:prstGeom prst="rightBrace">
            <a:avLst>
              <a:gd name="adj1" fmla="val 12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3797" name="AutoShape 5">
            <a:extLst>
              <a:ext uri="{FF2B5EF4-FFF2-40B4-BE49-F238E27FC236}">
                <a16:creationId xmlns:a16="http://schemas.microsoft.com/office/drawing/2014/main" id="{DA701FBF-1930-48D5-AC0D-AE80D3FD3F24}"/>
              </a:ext>
            </a:extLst>
          </p:cNvPr>
          <p:cNvSpPr>
            <a:spLocks/>
          </p:cNvSpPr>
          <p:nvPr/>
        </p:nvSpPr>
        <p:spPr bwMode="auto">
          <a:xfrm>
            <a:off x="4419600" y="1600200"/>
            <a:ext cx="914400" cy="990600"/>
          </a:xfrm>
          <a:prstGeom prst="rightBrace">
            <a:avLst>
              <a:gd name="adj1" fmla="val 12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3798" name="AutoShape 6">
            <a:extLst>
              <a:ext uri="{FF2B5EF4-FFF2-40B4-BE49-F238E27FC236}">
                <a16:creationId xmlns:a16="http://schemas.microsoft.com/office/drawing/2014/main" id="{631EBCF7-D50E-4FBB-99FD-2B22F8DC2990}"/>
              </a:ext>
            </a:extLst>
          </p:cNvPr>
          <p:cNvSpPr>
            <a:spLocks/>
          </p:cNvSpPr>
          <p:nvPr/>
        </p:nvSpPr>
        <p:spPr bwMode="auto">
          <a:xfrm>
            <a:off x="4343400" y="2590800"/>
            <a:ext cx="990600" cy="1600200"/>
          </a:xfrm>
          <a:prstGeom prst="rightBrace">
            <a:avLst>
              <a:gd name="adj1" fmla="val 1916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3799" name="AutoShape 7">
            <a:extLst>
              <a:ext uri="{FF2B5EF4-FFF2-40B4-BE49-F238E27FC236}">
                <a16:creationId xmlns:a16="http://schemas.microsoft.com/office/drawing/2014/main" id="{6ACD1313-2714-402D-B612-6443A327B22C}"/>
              </a:ext>
            </a:extLst>
          </p:cNvPr>
          <p:cNvSpPr>
            <a:spLocks/>
          </p:cNvSpPr>
          <p:nvPr/>
        </p:nvSpPr>
        <p:spPr bwMode="auto">
          <a:xfrm>
            <a:off x="4419600" y="4191000"/>
            <a:ext cx="914400" cy="990600"/>
          </a:xfrm>
          <a:prstGeom prst="rightBrace">
            <a:avLst>
              <a:gd name="adj1" fmla="val 12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9C05D84E-ECC7-40E3-A465-FDB8C8C73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00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Normal range</a:t>
            </a: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0AD82C29-0965-4290-9C0C-0439772FE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828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Hypomania</a:t>
            </a:r>
          </a:p>
        </p:txBody>
      </p:sp>
      <p:sp>
        <p:nvSpPr>
          <p:cNvPr id="33802" name="Text Box 10">
            <a:extLst>
              <a:ext uri="{FF2B5EF4-FFF2-40B4-BE49-F238E27FC236}">
                <a16:creationId xmlns:a16="http://schemas.microsoft.com/office/drawing/2014/main" id="{B56B804B-B315-4ABD-B1BA-C97420029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838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Mania</a:t>
            </a:r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63D211E2-228D-4BAC-9325-5F07409A1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19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Dysthymia</a:t>
            </a:r>
          </a:p>
        </p:txBody>
      </p:sp>
      <p:sp>
        <p:nvSpPr>
          <p:cNvPr id="33804" name="Text Box 12">
            <a:extLst>
              <a:ext uri="{FF2B5EF4-FFF2-40B4-BE49-F238E27FC236}">
                <a16:creationId xmlns:a16="http://schemas.microsoft.com/office/drawing/2014/main" id="{50372530-638E-43B1-8CE6-E6DE44DD3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4864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Depression</a:t>
            </a:r>
          </a:p>
        </p:txBody>
      </p:sp>
      <p:sp>
        <p:nvSpPr>
          <p:cNvPr id="66573" name="AutoShape 13">
            <a:extLst>
              <a:ext uri="{FF2B5EF4-FFF2-40B4-BE49-F238E27FC236}">
                <a16:creationId xmlns:a16="http://schemas.microsoft.com/office/drawing/2014/main" id="{33EE376E-9439-477C-82AC-ED5ED127B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33400"/>
            <a:ext cx="2286000" cy="5867400"/>
          </a:xfrm>
          <a:prstGeom prst="upDownArrow">
            <a:avLst>
              <a:gd name="adj1" fmla="val 60139"/>
              <a:gd name="adj2" fmla="val 31109"/>
            </a:avLst>
          </a:prstGeom>
          <a:gradFill rotWithShape="0">
            <a:gsLst>
              <a:gs pos="0">
                <a:schemeClr val="tx2"/>
              </a:gs>
              <a:gs pos="50000">
                <a:schemeClr val="tx2">
                  <a:gamma/>
                  <a:tint val="0"/>
                  <a:invGamma/>
                </a:schemeClr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806" name="Text Box 14">
            <a:extLst>
              <a:ext uri="{FF2B5EF4-FFF2-40B4-BE49-F238E27FC236}">
                <a16:creationId xmlns:a16="http://schemas.microsoft.com/office/drawing/2014/main" id="{99597E69-5569-4FE4-8D17-8DADD2522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9144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333399"/>
                </a:solidFill>
              </a:rPr>
              <a:t>Elevated</a:t>
            </a:r>
          </a:p>
        </p:txBody>
      </p:sp>
      <p:sp>
        <p:nvSpPr>
          <p:cNvPr id="33807" name="Text Box 15">
            <a:extLst>
              <a:ext uri="{FF2B5EF4-FFF2-40B4-BE49-F238E27FC236}">
                <a16:creationId xmlns:a16="http://schemas.microsoft.com/office/drawing/2014/main" id="{2F9D7F63-CBAF-4785-9408-2BE65CA86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6388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333399"/>
                </a:solidFill>
              </a:rPr>
              <a:t>Depressed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79ABE74-D21D-4C9E-871D-6459F07F3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Major depressive episode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DD60B1F-AFDE-4EF4-B794-3B2DD3F02F9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267200" cy="3581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/>
              <a:t>Depressed mood *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b="1"/>
              <a:t>Diminished interest or pleasure*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b="1"/>
              <a:t>Weight loss or gain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b="1"/>
              <a:t>Insomnia or hypersomnia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b="1"/>
              <a:t>Psychomotor retardation or agitation</a:t>
            </a:r>
            <a:endParaRPr lang="en-US" sz="2800" b="1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DE6676D4-8F2D-4CBC-9E2C-81CF7F0572A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76400"/>
            <a:ext cx="44958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b="1"/>
              <a:t>Fatigue or loss of energy</a:t>
            </a:r>
          </a:p>
          <a:p>
            <a:pPr eaLnBrk="1" hangingPunct="1">
              <a:defRPr/>
            </a:pPr>
            <a:r>
              <a:rPr lang="en-US" sz="2600" b="1"/>
              <a:t>Feelings of worthlessness or inappropriate guilt</a:t>
            </a:r>
          </a:p>
          <a:p>
            <a:pPr eaLnBrk="1" hangingPunct="1">
              <a:defRPr/>
            </a:pPr>
            <a:r>
              <a:rPr lang="en-US" sz="2600" b="1"/>
              <a:t>Difficulties concentrating or indecisiveness</a:t>
            </a:r>
          </a:p>
          <a:p>
            <a:pPr eaLnBrk="1" hangingPunct="1">
              <a:defRPr/>
            </a:pPr>
            <a:r>
              <a:rPr lang="en-US" sz="2600" b="1"/>
              <a:t>Recurrent thoughts of death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BBEC7DB3-D428-453F-9310-49D161E44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7616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sz="2800"/>
              <a:t> 5 or more of following symptoms for 2 weeks: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49330B41-F755-488B-9DA8-D6A273090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638800"/>
            <a:ext cx="8229600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sz="2800"/>
              <a:t>Symptoms must cause sig. distress or impairment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sz="2800"/>
              <a:t>Exclusions: Substance, Medical, Bereavement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DF4FFEB-517D-41FE-B975-4445F7017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B39F215-C00A-40B5-973C-B25626921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Depression only = </a:t>
            </a:r>
            <a:r>
              <a:rPr lang="en-US" i="1">
                <a:solidFill>
                  <a:srgbClr val="FCCAFE"/>
                </a:solidFill>
              </a:rPr>
              <a:t>unipolar mood disorder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Depression + mania = </a:t>
            </a:r>
            <a:r>
              <a:rPr lang="en-US" i="1">
                <a:solidFill>
                  <a:srgbClr val="FCCAFE"/>
                </a:solidFill>
              </a:rPr>
              <a:t>bipolar disorder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CCAFE"/>
                </a:solidFill>
              </a:rPr>
              <a:t>*******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5 – 10% of adults suffer unipolar depression in a given year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Women twice as likely as men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Or, do men hide their depression??? 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en-US">
                <a:solidFill>
                  <a:srgbClr val="FCCAFE"/>
                </a:solidFill>
              </a:rPr>
              <a:t>Hint: Among kids, rates equal for boys &amp; girls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55E1A5D-372E-4D76-81BC-0A681F41D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Manic episode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76770E3-295A-49BD-B3FD-3428F8474C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057400"/>
            <a:ext cx="4027488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b="1"/>
              <a:t>Grandiosity</a:t>
            </a:r>
          </a:p>
          <a:p>
            <a:pPr eaLnBrk="1" hangingPunct="1">
              <a:defRPr/>
            </a:pPr>
            <a:r>
              <a:rPr lang="en-US" sz="2600" b="1"/>
              <a:t>Decreased need for sleep</a:t>
            </a:r>
          </a:p>
          <a:p>
            <a:pPr eaLnBrk="1" hangingPunct="1">
              <a:defRPr/>
            </a:pPr>
            <a:r>
              <a:rPr lang="en-US" sz="2600" b="1"/>
              <a:t>Talkativeness</a:t>
            </a:r>
          </a:p>
          <a:p>
            <a:pPr eaLnBrk="1" hangingPunct="1">
              <a:defRPr/>
            </a:pPr>
            <a:r>
              <a:rPr lang="en-US" sz="2600" b="1"/>
              <a:t>Flight of ideas or racing thoughts</a:t>
            </a:r>
          </a:p>
          <a:p>
            <a:pPr eaLnBrk="1" hangingPunct="1">
              <a:defRPr/>
            </a:pPr>
            <a:r>
              <a:rPr lang="en-US" sz="2600" b="1"/>
              <a:t>Distractibility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96CE4352-1CBF-446F-9D4D-B4B8D2E6D15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057400"/>
            <a:ext cx="41910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b="1"/>
              <a:t>Increase in goal-directed activity or psychomotor agitation</a:t>
            </a:r>
          </a:p>
          <a:p>
            <a:pPr eaLnBrk="1" hangingPunct="1">
              <a:defRPr/>
            </a:pPr>
            <a:r>
              <a:rPr lang="en-US" sz="2600" b="1"/>
              <a:t>Buying sprees, sexual indiscretions, foolish investments.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94D0C153-88CC-4237-9289-B0C390090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tabLst>
                <a:tab pos="2857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tabLst>
                <a:tab pos="2857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tabLst>
                <a:tab pos="2857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tabLst>
                <a:tab pos="2857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tabLst>
                <a:tab pos="2857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857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857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857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2857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sz="2800"/>
              <a:t>1 week of abnormally elevated, expansive or irritable mood with 3+ of following symptoms: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EEDFD124-B0CB-40FF-9C94-4DD69473D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8229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sz="2800"/>
              <a:t>Symptoms must cause sig. distress or impairment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en-US" altLang="en-US" sz="2800"/>
              <a:t>Exclusions: Substance, Medical condition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62F69CE-FBAC-4CCB-821F-9850FB492E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Hypomania        Dysthymia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F5A7A54-4D35-4692-8341-1B4A02288FF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127500" cy="483711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Similar symptoms to manic episode except:</a:t>
            </a:r>
          </a:p>
          <a:p>
            <a:pPr eaLnBrk="1" hangingPunct="1">
              <a:defRPr/>
            </a:pPr>
            <a:r>
              <a:rPr lang="en-US" sz="2800"/>
              <a:t>Minimum of 4 days</a:t>
            </a:r>
          </a:p>
          <a:p>
            <a:pPr eaLnBrk="1" hangingPunct="1">
              <a:defRPr/>
            </a:pPr>
            <a:r>
              <a:rPr lang="en-US" sz="2800"/>
              <a:t>Episode not severe enough to cause marked impairment in social or occupational functioning</a:t>
            </a:r>
          </a:p>
          <a:p>
            <a:pPr eaLnBrk="1" hangingPunct="1">
              <a:defRPr/>
            </a:pPr>
            <a:endParaRPr lang="en-US" sz="2800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56DB9042-4AC7-4FB4-AA3E-B5A20B70981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219200"/>
            <a:ext cx="4330700" cy="483711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Depressed mood for minimum of 2 years</a:t>
            </a:r>
          </a:p>
          <a:p>
            <a:pPr eaLnBrk="1" hangingPunct="1">
              <a:defRPr/>
            </a:pPr>
            <a:r>
              <a:rPr lang="en-US" sz="2800"/>
              <a:t>Presence of only 2 or more symptoms of a depressive episode</a:t>
            </a:r>
          </a:p>
          <a:p>
            <a:pPr eaLnBrk="1" hangingPunct="1">
              <a:defRPr/>
            </a:pPr>
            <a:r>
              <a:rPr lang="en-US" sz="2800"/>
              <a:t>No major depressive or manic/hypomanic episodes during the last 2 years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/>
              <a:t>Significant distress or impairment</a:t>
            </a:r>
          </a:p>
          <a:p>
            <a:pPr eaLnBrk="1" hangingPunct="1">
              <a:defRPr/>
            </a:pPr>
            <a:endParaRPr lang="en-US" sz="2800"/>
          </a:p>
        </p:txBody>
      </p:sp>
      <p:sp>
        <p:nvSpPr>
          <p:cNvPr id="39941" name="Line 5">
            <a:extLst>
              <a:ext uri="{FF2B5EF4-FFF2-40B4-BE49-F238E27FC236}">
                <a16:creationId xmlns:a16="http://schemas.microsoft.com/office/drawing/2014/main" id="{FDF9BA67-2862-447E-96DC-3FE28F7EF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685800"/>
            <a:ext cx="0" cy="556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2A0D4012-58CA-460E-A749-80C621EAE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Mood disorders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7AE8E1ED-3A88-45CE-BD2A-BEE90C7AA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68471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Unipolar:</a:t>
            </a:r>
          </a:p>
          <a:p>
            <a:pPr lvl="1" eaLnBrk="1" hangingPunct="1">
              <a:defRPr/>
            </a:pPr>
            <a:r>
              <a:rPr lang="en-US"/>
              <a:t>Major depressive disorder</a:t>
            </a:r>
          </a:p>
          <a:p>
            <a:pPr lvl="1" eaLnBrk="1" hangingPunct="1">
              <a:defRPr/>
            </a:pPr>
            <a:r>
              <a:rPr lang="en-US"/>
              <a:t>Dysthymic disorder</a:t>
            </a:r>
          </a:p>
          <a:p>
            <a:pPr eaLnBrk="1" hangingPunct="1">
              <a:defRPr/>
            </a:pPr>
            <a:r>
              <a:rPr lang="en-US" sz="2800"/>
              <a:t>Bipolar:</a:t>
            </a:r>
          </a:p>
          <a:p>
            <a:pPr lvl="1" eaLnBrk="1" hangingPunct="1">
              <a:defRPr/>
            </a:pPr>
            <a:r>
              <a:rPr lang="en-US"/>
              <a:t>Bipolar I disorder: Manic &amp; depressive episodes</a:t>
            </a:r>
          </a:p>
          <a:p>
            <a:pPr lvl="1" eaLnBrk="1" hangingPunct="1">
              <a:defRPr/>
            </a:pPr>
            <a:r>
              <a:rPr lang="en-US"/>
              <a:t>Bipolar II disorder: Hypomanic &amp; depressive episodes</a:t>
            </a:r>
          </a:p>
          <a:p>
            <a:pPr lvl="1" eaLnBrk="1" hangingPunct="1">
              <a:defRPr/>
            </a:pPr>
            <a:r>
              <a:rPr lang="en-US"/>
              <a:t>Cylothymic disorder</a:t>
            </a:r>
          </a:p>
          <a:p>
            <a:pPr eaLnBrk="1" hangingPunct="1">
              <a:defRPr/>
            </a:pPr>
            <a:r>
              <a:rPr lang="en-US" sz="2800"/>
              <a:t>Mood disorder due to GMC</a:t>
            </a:r>
          </a:p>
          <a:p>
            <a:pPr eaLnBrk="1" hangingPunct="1">
              <a:defRPr/>
            </a:pPr>
            <a:r>
              <a:rPr lang="en-US" sz="2800"/>
              <a:t>Substance induced mood disorder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CE344D7-3BF3-4081-91A1-CB2E22D80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Mood disorders</a:t>
            </a:r>
          </a:p>
        </p:txBody>
      </p:sp>
      <p:graphicFrame>
        <p:nvGraphicFramePr>
          <p:cNvPr id="75779" name="Group 3">
            <a:extLst>
              <a:ext uri="{FF2B5EF4-FFF2-40B4-BE49-F238E27FC236}">
                <a16:creationId xmlns:a16="http://schemas.microsoft.com/office/drawing/2014/main" id="{9C7C6F63-FE9A-429F-B845-7E871FCDD58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762000" y="1752600"/>
          <a:ext cx="7620000" cy="3448050"/>
        </p:xfrm>
        <a:graphic>
          <a:graphicData uri="http://schemas.openxmlformats.org/drawingml/2006/table">
            <a:tbl>
              <a:tblPr/>
              <a:tblGrid>
                <a:gridCol w="162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8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Severe/ Acute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Less severe / Chronic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Unipolar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No history of mania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Major depressive disorder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Dysthymia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7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Bipolar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Bipolar 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Bipolar II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Cyclothymia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8366966-563D-4611-9D1A-5E62B5A286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Mood disorders over time</a:t>
            </a:r>
          </a:p>
        </p:txBody>
      </p:sp>
      <p:graphicFrame>
        <p:nvGraphicFramePr>
          <p:cNvPr id="45059" name="Object 3">
            <a:extLst>
              <a:ext uri="{FF2B5EF4-FFF2-40B4-BE49-F238E27FC236}">
                <a16:creationId xmlns:a16="http://schemas.microsoft.com/office/drawing/2014/main" id="{7D18A09B-593D-4CE3-9B90-F0C413632EEE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609600" y="1344613"/>
          <a:ext cx="8069263" cy="52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hart" r:id="rId4" imgW="8391449" imgH="5419649" progId="MSGraph.Chart.8">
                  <p:embed followColorScheme="full"/>
                </p:oleObj>
              </mc:Choice>
              <mc:Fallback>
                <p:oleObj name="Chart" r:id="rId4" imgW="8391449" imgH="5419649" progId="MSGraph.Chart.8">
                  <p:embed followColorScheme="full"/>
                  <p:pic>
                    <p:nvPicPr>
                      <p:cNvPr id="45059" name="Object 3">
                        <a:extLst>
                          <a:ext uri="{FF2B5EF4-FFF2-40B4-BE49-F238E27FC236}">
                            <a16:creationId xmlns:a16="http://schemas.microsoft.com/office/drawing/2014/main" id="{7D18A09B-593D-4CE3-9B90-F0C413632EE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44613"/>
                        <a:ext cx="8069263" cy="52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0" name="Text Box 4">
            <a:extLst>
              <a:ext uri="{FF2B5EF4-FFF2-40B4-BE49-F238E27FC236}">
                <a16:creationId xmlns:a16="http://schemas.microsoft.com/office/drawing/2014/main" id="{173253E7-BCB4-4E98-BE65-9673BA6FA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172200"/>
            <a:ext cx="852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Time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718374A2-7E6E-46AC-8EED-9882F089FC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6400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Text Box 6">
            <a:extLst>
              <a:ext uri="{FF2B5EF4-FFF2-40B4-BE49-F238E27FC236}">
                <a16:creationId xmlns:a16="http://schemas.microsoft.com/office/drawing/2014/main" id="{217B652D-90B0-4692-B63E-423025830480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8894" y="3771106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Normal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97BB52CF-92B2-4FEF-AFA5-7CAE947F489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258762" y="5362575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Depressed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5789E5F1-81AD-4E92-ABC8-4CC4F53595C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67469" y="2048669"/>
            <a:ext cx="1293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Elevated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5B64EE4-203F-40AC-849C-B8E921F94A1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Mood disorders over time</a:t>
            </a:r>
          </a:p>
        </p:txBody>
      </p:sp>
      <p:graphicFrame>
        <p:nvGraphicFramePr>
          <p:cNvPr id="47107" name="Object 3">
            <a:extLst>
              <a:ext uri="{FF2B5EF4-FFF2-40B4-BE49-F238E27FC236}">
                <a16:creationId xmlns:a16="http://schemas.microsoft.com/office/drawing/2014/main" id="{DE2ECCA2-B170-4AB1-BDC4-7447BAE0B0E3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609600" y="1344613"/>
          <a:ext cx="8069263" cy="52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Chart" r:id="rId4" imgW="8391449" imgH="5419649" progId="MSGraph.Chart.8">
                  <p:embed followColorScheme="full"/>
                </p:oleObj>
              </mc:Choice>
              <mc:Fallback>
                <p:oleObj name="Chart" r:id="rId4" imgW="8391449" imgH="5419649" progId="MSGraph.Chart.8">
                  <p:embed followColorScheme="full"/>
                  <p:pic>
                    <p:nvPicPr>
                      <p:cNvPr id="47107" name="Object 3">
                        <a:extLst>
                          <a:ext uri="{FF2B5EF4-FFF2-40B4-BE49-F238E27FC236}">
                            <a16:creationId xmlns:a16="http://schemas.microsoft.com/office/drawing/2014/main" id="{DE2ECCA2-B170-4AB1-BDC4-7447BAE0B0E3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44613"/>
                        <a:ext cx="8069263" cy="52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 Box 4">
            <a:extLst>
              <a:ext uri="{FF2B5EF4-FFF2-40B4-BE49-F238E27FC236}">
                <a16:creationId xmlns:a16="http://schemas.microsoft.com/office/drawing/2014/main" id="{44F9C9B6-45BE-4362-847B-1E5C5AF98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172200"/>
            <a:ext cx="852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Time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7109" name="Line 5">
            <a:extLst>
              <a:ext uri="{FF2B5EF4-FFF2-40B4-BE49-F238E27FC236}">
                <a16:creationId xmlns:a16="http://schemas.microsoft.com/office/drawing/2014/main" id="{B5BD0F75-6433-4FD0-B89B-526C98A04B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6400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611689A8-9921-4852-A2F3-F5CE769914F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8894" y="3771106"/>
            <a:ext cx="1081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Normal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7111" name="Text Box 7">
            <a:extLst>
              <a:ext uri="{FF2B5EF4-FFF2-40B4-BE49-F238E27FC236}">
                <a16:creationId xmlns:a16="http://schemas.microsoft.com/office/drawing/2014/main" id="{F7B2CFE8-020F-4586-8F72-C702FA35014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258762" y="5362575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Depressed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7112" name="Text Box 8">
            <a:extLst>
              <a:ext uri="{FF2B5EF4-FFF2-40B4-BE49-F238E27FC236}">
                <a16:creationId xmlns:a16="http://schemas.microsoft.com/office/drawing/2014/main" id="{7F10D8CA-05DF-4632-84E6-2E0905336D8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67469" y="2048669"/>
            <a:ext cx="1293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/>
              <a:t>Elevated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D85CB581-5C5B-4156-96BA-824163384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Prevalence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9099FA00-1E80-47B1-992F-37D48C9C0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8613" y="1295400"/>
            <a:ext cx="8510587" cy="476091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Race &amp; ethnic group: Roughly similar prevalence but different symptomatic presentation.</a:t>
            </a:r>
          </a:p>
          <a:p>
            <a:pPr eaLnBrk="1" hangingPunct="1">
              <a:defRPr/>
            </a:pPr>
            <a:r>
              <a:rPr lang="en-US" sz="2800"/>
              <a:t>Marital status: more common in single people</a:t>
            </a:r>
          </a:p>
          <a:p>
            <a:pPr eaLnBrk="1" hangingPunct="1">
              <a:defRPr/>
            </a:pPr>
            <a:r>
              <a:rPr lang="en-US" sz="2800"/>
              <a:t>Gender - Male:Female ratio</a:t>
            </a:r>
          </a:p>
          <a:p>
            <a:pPr lvl="1" eaLnBrk="1" hangingPunct="1">
              <a:defRPr/>
            </a:pPr>
            <a:r>
              <a:rPr lang="en-US"/>
              <a:t>Unipolar disorders 1:2</a:t>
            </a:r>
          </a:p>
          <a:p>
            <a:pPr lvl="1" eaLnBrk="1" hangingPunct="1">
              <a:defRPr/>
            </a:pPr>
            <a:r>
              <a:rPr lang="en-US"/>
              <a:t>Bipolar disorders 1:1</a:t>
            </a:r>
          </a:p>
          <a:p>
            <a:pPr eaLnBrk="1" hangingPunct="1">
              <a:defRPr/>
            </a:pPr>
            <a:r>
              <a:rPr lang="en-US" sz="2800"/>
              <a:t>Age:</a:t>
            </a:r>
          </a:p>
          <a:p>
            <a:pPr lvl="1" eaLnBrk="1" hangingPunct="1">
              <a:defRPr/>
            </a:pPr>
            <a:r>
              <a:rPr lang="en-US"/>
              <a:t>Children: less common. Symptomatic presentation may differ from adults</a:t>
            </a:r>
          </a:p>
          <a:p>
            <a:pPr lvl="1" eaLnBrk="1" hangingPunct="1">
              <a:defRPr/>
            </a:pPr>
            <a:r>
              <a:rPr lang="en-US"/>
              <a:t>Elderly: similar prevalence to general pop.</a:t>
            </a:r>
          </a:p>
          <a:p>
            <a:pPr lvl="1" eaLnBrk="1" hangingPunct="1">
              <a:defRPr/>
            </a:pPr>
            <a:endParaRPr lang="en-US"/>
          </a:p>
          <a:p>
            <a:pPr lvl="1" eaLnBrk="1" hangingPunct="1">
              <a:defRPr/>
            </a:pPr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67C27AF2-0A0B-4074-ADE3-7F6D183D11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Major depressive disorder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A94FB27F-5EEE-4C59-82E4-74B83F391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Onset: average age mid 20’s but decreasing.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Course: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/>
              <a:t>Episodes tend to follow a psychosocial stressor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/>
              <a:t>Episodes tend to be self-limiting (66%) and last 6-9 months if left untreated (recovery even without treatment).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/>
              <a:t>Episodes tend to be recurrent: 50-60% who have single episode will have another and the probability of suffering further episodes increases after each episode.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/>
              <a:t>For some individuals, episodes may follow a seasonal pattern.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/>
              <a:t>For woman, there is an increased risk of a major depressive episode occurring after childbirth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E8BDA85-8D5F-4E9E-8758-B2A788601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Major depressive disorder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95402482-203B-4E0C-BB12-35E0F06F7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10588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Associated features:</a:t>
            </a:r>
          </a:p>
          <a:p>
            <a:pPr lvl="1" eaLnBrk="1" hangingPunct="1">
              <a:defRPr/>
            </a:pPr>
            <a:r>
              <a:rPr lang="en-US"/>
              <a:t>Suicide: up to 15% of individuals with MDD kill themselves</a:t>
            </a:r>
          </a:p>
          <a:p>
            <a:pPr lvl="1" eaLnBrk="1" hangingPunct="1">
              <a:defRPr/>
            </a:pPr>
            <a:r>
              <a:rPr lang="en-US"/>
              <a:t>Increased mortality (fourfold) in those over 55 years</a:t>
            </a:r>
          </a:p>
          <a:p>
            <a:pPr lvl="1" eaLnBrk="1" hangingPunct="1">
              <a:defRPr/>
            </a:pPr>
            <a:r>
              <a:rPr lang="en-US"/>
              <a:t>Co-morbidity: Often occurs together with substance abuse, anxiety &amp; eating disorders.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DB06BA9D-C605-4A30-B723-5B3C2273E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Bipolar I &amp; II disorder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36814373-472B-44A6-ACD6-969CDE782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10588" cy="476091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Course:</a:t>
            </a:r>
          </a:p>
          <a:p>
            <a:pPr lvl="1" eaLnBrk="1" hangingPunct="1">
              <a:defRPr/>
            </a:pPr>
            <a:r>
              <a:rPr lang="en-US"/>
              <a:t>Recurrent episodes</a:t>
            </a:r>
          </a:p>
          <a:p>
            <a:pPr lvl="1" eaLnBrk="1" hangingPunct="1">
              <a:defRPr/>
            </a:pPr>
            <a:r>
              <a:rPr lang="en-US"/>
              <a:t>Manic/hypomanic episodes often occur immediately before or after a major depressive episode.</a:t>
            </a:r>
          </a:p>
          <a:p>
            <a:pPr lvl="1" eaLnBrk="1" hangingPunct="1">
              <a:defRPr/>
            </a:pPr>
            <a:r>
              <a:rPr lang="en-US"/>
              <a:t>Intervals between episodes tend to decrease with age.</a:t>
            </a:r>
          </a:p>
          <a:p>
            <a:pPr lvl="1" eaLnBrk="1" hangingPunct="1">
              <a:defRPr/>
            </a:pPr>
            <a:r>
              <a:rPr lang="en-US"/>
              <a:t>5-15% rapid cycling (4+ episodes/year)</a:t>
            </a:r>
          </a:p>
          <a:p>
            <a:pPr lvl="1" eaLnBrk="1" hangingPunct="1">
              <a:defRPr/>
            </a:pPr>
            <a:r>
              <a:rPr lang="en-US"/>
              <a:t>For woman there is an increased risk of a mood episode occurring after childbirth.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57803B0-8F0F-42B4-990A-055E0F7FA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B257724-2566-4416-B07E-1A9A5B5F5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001000" cy="3733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solidFill>
                  <a:srgbClr val="FCCAFE"/>
                </a:solidFill>
              </a:rPr>
              <a:t>Symptoms last 2 weeks or longer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solidFill>
                  <a:srgbClr val="FCCAFE"/>
                </a:solidFill>
              </a:rPr>
              <a:t>Negative emotional states (sadness, despair)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solidFill>
                  <a:srgbClr val="FCCAFE"/>
                </a:solidFill>
              </a:rPr>
              <a:t>Loss of motivation &amp; capacity for pleasure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solidFill>
                  <a:srgbClr val="FCCAFE"/>
                </a:solidFill>
              </a:rPr>
              <a:t>Decrease in activity, sleep problems, appetite changes, listlessness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sz="3000">
                <a:solidFill>
                  <a:srgbClr val="FCCAFE"/>
                </a:solidFill>
              </a:rPr>
              <a:t>Obsessive negative thoughts &amp; pessimism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5BE22AAC-D790-4F58-A9F8-2DF76A484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792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How do a “bad mood” &amp; depression differ?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3EF666D-EAA9-45CC-9C91-AEDEAF2ED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Bipolar I &amp; II disorder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78DC368E-68C3-470B-9F80-6B5E2E900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10588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Associated features:</a:t>
            </a:r>
          </a:p>
          <a:p>
            <a:pPr lvl="1" eaLnBrk="1" hangingPunct="1">
              <a:defRPr/>
            </a:pPr>
            <a:r>
              <a:rPr lang="en-US"/>
              <a:t>Suicide: up to 15% of sufferers kill themselves</a:t>
            </a:r>
          </a:p>
          <a:p>
            <a:pPr lvl="1" eaLnBrk="1" hangingPunct="1">
              <a:defRPr/>
            </a:pPr>
            <a:r>
              <a:rPr lang="en-US"/>
              <a:t>Often occurs together with substance abuse, anxiety, eating disorders and ADHD.</a:t>
            </a:r>
          </a:p>
          <a:p>
            <a:pPr lvl="1" eaLnBrk="1" hangingPunct="1">
              <a:defRPr/>
            </a:pPr>
            <a:r>
              <a:rPr lang="en-US"/>
              <a:t>School truancy and failure, occupational difficulties and divorce.</a:t>
            </a:r>
          </a:p>
          <a:p>
            <a:pPr lvl="1" eaLnBrk="1" hangingPunct="1">
              <a:defRPr/>
            </a:pPr>
            <a:r>
              <a:rPr lang="en-US"/>
              <a:t>Bipolar I: Violent and antisocial behaviour during manic episodes. </a:t>
            </a: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94B034D-DB93-4CBF-A68C-2CE2A7ECE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Next lecture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833C690-397F-4B4F-94BB-1C3961673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Etiology</a:t>
            </a:r>
          </a:p>
          <a:p>
            <a:pPr eaLnBrk="1" hangingPunct="1">
              <a:defRPr/>
            </a:pPr>
            <a:r>
              <a:rPr lang="en-US"/>
              <a:t>Treatment modalities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19FA6924-5202-4ED3-90B3-846CF65D7D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1916113"/>
            <a:ext cx="8359775" cy="1512887"/>
          </a:xfrm>
          <a:gradFill rotWithShape="1">
            <a:gsLst>
              <a:gs pos="0">
                <a:schemeClr val="bg1">
                  <a:alpha val="57001"/>
                </a:schemeClr>
              </a:gs>
              <a:gs pos="100000">
                <a:schemeClr val="accent2">
                  <a:alpha val="67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>
              <a:defRPr/>
            </a:pPr>
            <a:r>
              <a:rPr lang="en-GB" sz="4400" b="1">
                <a:latin typeface="Verdana" panose="020B0604030504040204" pitchFamily="34" charset="0"/>
              </a:rPr>
              <a:t>RECOGNITION OF DEPRESSION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66BEB080-CD60-469D-85B5-9D587A9CBC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90525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GB" sz="4400" b="1">
                <a:latin typeface="Verdana" panose="020B0604030504040204" pitchFamily="34" charset="0"/>
              </a:rPr>
              <a:t>Major depression occurs in: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7EB93150-4A9B-4D7F-B778-38E7D86504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1757363"/>
            <a:ext cx="7704137" cy="3816350"/>
          </a:xfrm>
        </p:spPr>
        <p:txBody>
          <a:bodyPr/>
          <a:lstStyle/>
          <a:p>
            <a:pPr marL="536575" indent="-53657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Up to 30% of patients seen by physicians;</a:t>
            </a:r>
          </a:p>
          <a:p>
            <a:pPr marL="536575" indent="-536575" algn="just" eaLnBrk="1" hangingPunct="1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About 5 million women and 2½ million men (4% and 2% of the general population respectively).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CDCF23A1-4BB6-4AA7-858E-2410EA37E3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772400" cy="936625"/>
          </a:xfrm>
        </p:spPr>
        <p:txBody>
          <a:bodyPr/>
          <a:lstStyle/>
          <a:p>
            <a:pPr eaLnBrk="1" hangingPunct="1">
              <a:defRPr/>
            </a:pPr>
            <a:r>
              <a:rPr lang="en-GB" sz="4400" b="1">
                <a:latin typeface="Verdana" panose="020B0604030504040204" pitchFamily="34" charset="0"/>
              </a:rPr>
              <a:t>Depression and Suicide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3C04995A-B911-461F-AF72-7129782B99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700213"/>
            <a:ext cx="7735887" cy="3527425"/>
          </a:xfrm>
        </p:spPr>
        <p:txBody>
          <a:bodyPr/>
          <a:lstStyle/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Suicide risk is great among  untreated depressed persons;</a:t>
            </a:r>
          </a:p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Studies suggest that more than 50% of suicides saw a physician during the month before death.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41798B5D-01FC-4AA3-B657-35F997D9B0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Core Symptoms of </a:t>
            </a:r>
            <a:br>
              <a:rPr lang="en-GB" sz="4000" b="1">
                <a:latin typeface="Verdana" panose="020B0604030504040204" pitchFamily="34" charset="0"/>
              </a:rPr>
            </a:br>
            <a:r>
              <a:rPr lang="en-GB" sz="4000" b="1">
                <a:latin typeface="Verdana" panose="020B0604030504040204" pitchFamily="34" charset="0"/>
              </a:rPr>
              <a:t>Major Depression (1)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D7846FE7-34B9-4681-A783-0ED87C881C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700213"/>
            <a:ext cx="7735887" cy="4465637"/>
          </a:xfrm>
        </p:spPr>
        <p:txBody>
          <a:bodyPr/>
          <a:lstStyle/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Depressed mood;</a:t>
            </a:r>
          </a:p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Diminished interest or pleasure in activities;</a:t>
            </a:r>
          </a:p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Significant change in appetite and/weight;</a:t>
            </a:r>
          </a:p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Insomnia or hypersomnia;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DEEDE44-C3A7-401F-AA0E-1446BA9898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404813"/>
            <a:ext cx="7772400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Core Symptoms of </a:t>
            </a:r>
            <a:br>
              <a:rPr lang="en-GB" sz="4000" b="1">
                <a:latin typeface="Verdana" panose="020B0604030504040204" pitchFamily="34" charset="0"/>
              </a:rPr>
            </a:br>
            <a:r>
              <a:rPr lang="en-GB" sz="4000" b="1">
                <a:latin typeface="Verdana" panose="020B0604030504040204" pitchFamily="34" charset="0"/>
              </a:rPr>
              <a:t>Major Depression (2)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F0D98FF9-7998-4118-AC4E-4903EE3194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987550"/>
            <a:ext cx="8353425" cy="3529013"/>
          </a:xfrm>
        </p:spPr>
        <p:txBody>
          <a:bodyPr/>
          <a:lstStyle/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Psychomotor agitation or retardation;</a:t>
            </a:r>
          </a:p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Fatigue or loss of energy;</a:t>
            </a:r>
          </a:p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Lack of concentration or indecision;</a:t>
            </a:r>
          </a:p>
          <a:p>
            <a:pPr marL="363538" indent="-363538" algn="just" eaLnBrk="1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Thoughts of death or suicide;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4D05F9ED-80E0-487C-814D-51845FDC17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772400" cy="130651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History-taking: </a:t>
            </a:r>
            <a:br>
              <a:rPr lang="en-GB" sz="4000" b="1">
                <a:latin typeface="Verdana" panose="020B0604030504040204" pitchFamily="34" charset="0"/>
              </a:rPr>
            </a:br>
            <a:r>
              <a:rPr lang="en-GB" sz="4000" b="1">
                <a:latin typeface="Verdana" panose="020B0604030504040204" pitchFamily="34" charset="0"/>
              </a:rPr>
              <a:t>Points to check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D81208F5-21FC-4183-A117-A532FDCDEB1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1652588"/>
            <a:ext cx="8534400" cy="4214812"/>
          </a:xfrm>
        </p:spPr>
        <p:txBody>
          <a:bodyPr/>
          <a:lstStyle/>
          <a:p>
            <a:pPr marL="363538" indent="-363538" algn="just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Previous psychiatric episodes;</a:t>
            </a:r>
          </a:p>
          <a:p>
            <a:pPr marL="363538" indent="-363538" algn="just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Family history of depression;</a:t>
            </a:r>
          </a:p>
          <a:p>
            <a:pPr marL="363538" indent="-363538" algn="l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Alcohol or drug abuse / suicide attempts;</a:t>
            </a:r>
          </a:p>
          <a:p>
            <a:pPr marL="363538" indent="-363538" algn="l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Continuing or recurrent illnesses / long recovery times;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B69E6448-41B9-407B-8515-C7CED188A4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81000"/>
            <a:ext cx="7772400" cy="122396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History-taking: </a:t>
            </a:r>
            <a:br>
              <a:rPr lang="en-GB" sz="4000" b="1">
                <a:latin typeface="Verdana" panose="020B0604030504040204" pitchFamily="34" charset="0"/>
              </a:rPr>
            </a:br>
            <a:r>
              <a:rPr lang="en-GB" sz="4000" b="1">
                <a:latin typeface="Verdana" panose="020B0604030504040204" pitchFamily="34" charset="0"/>
              </a:rPr>
              <a:t>The most important step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3AF7583E-089A-45C2-BDAB-4ABB09F17D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1773238"/>
            <a:ext cx="8228013" cy="4321175"/>
          </a:xfrm>
        </p:spPr>
        <p:txBody>
          <a:bodyPr/>
          <a:lstStyle/>
          <a:p>
            <a:pPr marL="363538" indent="-363538" algn="l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Make patient feel comfortable;</a:t>
            </a:r>
          </a:p>
          <a:p>
            <a:pPr marL="363538" indent="-363538" algn="l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Family history of depression;</a:t>
            </a:r>
          </a:p>
          <a:p>
            <a:pPr marL="363538" indent="-363538" algn="l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Alcohol or drug abuse / suicide attempts;</a:t>
            </a:r>
          </a:p>
          <a:p>
            <a:pPr marL="363538" indent="-363538" algn="l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Continuing or recurrent illnesses / long recovery times;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C3204DD7-969C-40F3-AB46-7B9A45431E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772400" cy="122396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History-taking: </a:t>
            </a:r>
            <a:br>
              <a:rPr lang="en-GB" sz="4000" b="1">
                <a:latin typeface="Verdana" panose="020B0604030504040204" pitchFamily="34" charset="0"/>
              </a:rPr>
            </a:br>
            <a:r>
              <a:rPr lang="en-GB" sz="4000" b="1">
                <a:latin typeface="Verdana" panose="020B0604030504040204" pitchFamily="34" charset="0"/>
              </a:rPr>
              <a:t>the most important step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06F88C0-F863-44A5-911B-983944C2E8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484313"/>
            <a:ext cx="7704137" cy="4824412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Make the patient feel comfortable;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Assure privacy;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Let patient guide somewhat;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Note patient’s affects and non-verbal behaviour;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Elicit information relevant to known diagnostic criteria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66340CF-DD5A-4EFA-9885-565A497A7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545E89E-7ACA-40A5-8C70-DD96FF253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CCAFE"/>
                </a:solidFill>
              </a:rPr>
              <a:t>In contrast…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CCAFE"/>
                </a:solidFill>
              </a:rPr>
              <a:t>Feeling “down” or “blue” occasionally can actually be productive.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rgbClr val="FCCAFE"/>
                </a:solidFill>
              </a:rPr>
              <a:t>Depressed mood often accompanied by withdrawal &amp; introspection &amp; the potential for true creativity.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672C5DF7-2DF4-4798-A5EF-36534D4CAB9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485775"/>
            <a:ext cx="8610600" cy="7334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sz="3200" b="1">
                <a:latin typeface="Verdana" panose="020B0604030504040204" pitchFamily="34" charset="0"/>
              </a:rPr>
              <a:t>Most common presenting symptoms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327AFDCC-DC0E-4249-A3CD-F10742C138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1916113"/>
            <a:ext cx="7704137" cy="381635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Sleep disturbances;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Fatigue;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Pain;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Anxiety / Irritability;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Gastrointestinal disorders.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679A8348-9029-4F66-A329-1B00BFEFE3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8208962" cy="79216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Common Predisposing Factors: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248A984-659F-4F00-89A6-B51AA19061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363663"/>
            <a:ext cx="7704137" cy="403225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Prior depressive episodes;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Family history of depression;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Female gender;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Postpartum state;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Severe or unanticipated stress.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BCB7A2E4-EC10-41F6-A007-3395A65D1E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058025" cy="9366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sz="4400" b="1">
                <a:latin typeface="Verdana" panose="020B0604030504040204" pitchFamily="34" charset="0"/>
              </a:rPr>
              <a:t>High-Risk Groups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588F637A-C791-4A3F-906E-C501691B21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484313"/>
            <a:ext cx="7704137" cy="381635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Substance abusers / Alcoholics;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Drug withdrawal 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22B3B56B-DA06-4F84-AFA0-484134DE00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765175"/>
            <a:ext cx="8763000" cy="5302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200" b="1">
                <a:latin typeface="Verdana" panose="020B0604030504040204" pitchFamily="34" charset="0"/>
              </a:rPr>
              <a:t>Categories of Depressive Symptoms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E2392D8-CC7B-425D-ACEE-12894DA5DC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2205038"/>
            <a:ext cx="7704137" cy="309562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Affective (mood)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Somatic (physical)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Psychomotor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Psychological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5CD64D5-6D4E-46AF-9B33-52421183DC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561975"/>
            <a:ext cx="6337300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Affective Symptoms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68EEF87-F42C-4F32-9B88-BB81A06397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641475"/>
            <a:ext cx="7416800" cy="3887788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Sadness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Apathy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Irritability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Loss of interest in usual activities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Hopelessness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5272A83F-81EB-45CB-9001-52F444BE51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6337300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400" b="1">
                <a:latin typeface="Verdana" panose="020B0604030504040204" pitchFamily="34" charset="0"/>
              </a:rPr>
              <a:t>Somatic Symptoms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9510E69-341D-49F8-88F3-EB84D5549F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557338"/>
            <a:ext cx="7416800" cy="3887787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Disturbed sleep pattern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Appetite change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Weight change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Decrease in sexual drive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Loss of energy / fatigue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6B065CDF-9C8C-46AB-BA5C-C92A771558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129462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Psychomotor Symptoms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58ADB73D-433F-4C2B-AE99-26895CCD43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700213"/>
            <a:ext cx="7416800" cy="1512887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Retardation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Agitation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7B852F2-CA96-4757-9423-CFD8E704CE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345362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Psychological Symptoms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8B7B7FF6-CB97-40FC-A8AE-821212BA0B0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341438"/>
            <a:ext cx="7416800" cy="475297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Suicidal ideation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Feelings of worthlessness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Inappropriate guilt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Poor concentration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Indecisiveness 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Preoccupation with death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8EBA9FB9-2E4D-41A6-B7B3-C3FC83AD43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6337300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Types of Depression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B6726B08-1492-4A90-B5B2-FAFDF6A11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1628775"/>
            <a:ext cx="7416800" cy="2592388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Unipolar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Bipolar</a:t>
            </a:r>
          </a:p>
          <a:p>
            <a:pPr marL="1074738" lvl="1" indent="-531813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Manic apisodes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61727366-7BA7-4B36-9671-A62958417C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04813"/>
            <a:ext cx="7200900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Family of Depression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8AFBAE3E-90FA-49EB-8748-E7460887997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557338"/>
            <a:ext cx="7704137" cy="2303462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Indicates patient at increased risk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Often difficult to elicit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F66A7E0-239C-492B-A3F0-EF48F6402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4E0BDDD-BF55-487E-BF8F-DF60A8EFD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8001000" cy="2590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In Dysthymic Disorder, symptoms less severe and disabling, but longer-lasting.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>
                <a:solidFill>
                  <a:srgbClr val="FCCAFE"/>
                </a:solidFill>
              </a:rPr>
              <a:t>Dysthymic Disorder can lead to a Major Depression.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EDB5D561-74BA-400E-88B0-A7BF7CB4E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CAF8FE"/>
                </a:solidFill>
                <a:latin typeface="Times New Roman" panose="02020603050405020304" pitchFamily="18" charset="0"/>
              </a:rPr>
              <a:t>How do Dysthymic Disorder &amp; Major Depressive Disorder Differ?</a:t>
            </a:r>
            <a:endParaRPr lang="en-US" altLang="en-US" b="1" u="sng">
              <a:solidFill>
                <a:srgbClr val="CAF8FE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9" name="Line 5">
            <a:extLst>
              <a:ext uri="{FF2B5EF4-FFF2-40B4-BE49-F238E27FC236}">
                <a16:creationId xmlns:a16="http://schemas.microsoft.com/office/drawing/2014/main" id="{F51EA342-7510-4F56-BD46-E9F2240BD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590800"/>
            <a:ext cx="6553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 autoUpdateAnimBg="0"/>
      <p:bldP spid="36868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29AF48B-7E5C-47F7-962D-89C17014D6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705725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Patient’s Personal History</a:t>
            </a:r>
          </a:p>
        </p:txBody>
      </p:sp>
      <p:graphicFrame>
        <p:nvGraphicFramePr>
          <p:cNvPr id="110595" name="Group 3">
            <a:extLst>
              <a:ext uri="{FF2B5EF4-FFF2-40B4-BE49-F238E27FC236}">
                <a16:creationId xmlns:a16="http://schemas.microsoft.com/office/drawing/2014/main" id="{1E0ADD4E-4C01-41BE-A86E-CF3B87FA335F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4049713"/>
        </p:xfrm>
        <a:graphic>
          <a:graphicData uri="http://schemas.openxmlformats.org/drawingml/2006/table">
            <a:tbl>
              <a:tblPr/>
              <a:tblGrid>
                <a:gridCol w="2471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4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8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Birth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Work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Parents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Marital status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Siblings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Family life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Upbringing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Interests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Education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Habits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87B82C3C-6C41-454E-936F-64675F5BEB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260350"/>
            <a:ext cx="7632700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Mental State Examination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31E15A31-1519-4BC4-AF19-E1627C5F3F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341438"/>
            <a:ext cx="7416800" cy="4824412"/>
          </a:xfrm>
        </p:spPr>
        <p:txBody>
          <a:bodyPr/>
          <a:lstStyle/>
          <a:p>
            <a:pPr marL="363538" indent="-363538" algn="just" eaLnBrk="1" hangingPunct="1">
              <a:spcAft>
                <a:spcPct val="2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Note the patient’s: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Appearance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Orientation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General knowledge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Speech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Memory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Motor behaviour</a:t>
            </a:r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D2DAB11A-113C-4374-85EF-953439853C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8208962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Mental State Examination (2)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7924909-1EF0-4206-A3D8-1B1F1C408C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1341438"/>
            <a:ext cx="7416800" cy="475297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Ask about the patients …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Mood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Appetite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Sleep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Libido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Concentration</a:t>
            </a: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1E2165D3-4CDD-4589-9184-AA2BFDBDD5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345362" cy="86518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Physical examination (1)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D4F7D431-9DF7-4041-9D5A-01DC6525D9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196975"/>
            <a:ext cx="7416800" cy="475297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Assess functioning of systems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Look for other clues</a:t>
            </a:r>
          </a:p>
          <a:p>
            <a:pPr marL="542925" lvl="1" indent="0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Anxiety</a:t>
            </a:r>
          </a:p>
          <a:p>
            <a:pPr marL="542925" lvl="1" indent="0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Organic disease</a:t>
            </a:r>
          </a:p>
          <a:p>
            <a:pPr marL="542925" lvl="1" indent="0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Malnutrition</a:t>
            </a:r>
          </a:p>
          <a:p>
            <a:pPr marL="542925" lvl="1" indent="0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Vitamin deficiency</a:t>
            </a:r>
          </a:p>
          <a:p>
            <a:pPr marL="542925" lvl="1" indent="0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Drug abuse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CE0F0B10-9BA4-4AFF-A450-332937490F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345362" cy="79216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Physical examination (2)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304181D6-DDD3-4662-B57E-AE69470478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1196975"/>
            <a:ext cx="8382000" cy="4213225"/>
          </a:xfrm>
        </p:spPr>
        <p:txBody>
          <a:bodyPr/>
          <a:lstStyle/>
          <a:p>
            <a:pPr marL="363538" indent="-363538" algn="l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Do further diagnostic testing if somatic symptoms, history and examination suggest organic disease;</a:t>
            </a:r>
          </a:p>
          <a:p>
            <a:pPr marL="363538" indent="-363538" algn="l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Try an anti-depressant if organic disease is not suspected and complaints are consistent with depression.</a:t>
            </a: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FA2B0137-8BC4-4D6A-9A64-7A29A996DD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1773238"/>
            <a:ext cx="8359775" cy="1370012"/>
          </a:xfrm>
          <a:gradFill rotWithShape="1">
            <a:gsLst>
              <a:gs pos="0">
                <a:schemeClr val="bg1">
                  <a:alpha val="57001"/>
                </a:schemeClr>
              </a:gs>
              <a:gs pos="100000">
                <a:schemeClr val="accent2">
                  <a:alpha val="67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DIFFERENTIAL DIAGNOSIS OF DEPRESSION</a:t>
            </a: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4B20FF15-BB82-44D5-86AD-BD081D93EA1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196975"/>
            <a:ext cx="7200900" cy="475297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Depression may mask itself as another illness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3B428DDB-A71C-4ED3-8097-758D3E6357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0038" y="525463"/>
            <a:ext cx="8461375" cy="7937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700" b="1">
                <a:latin typeface="Verdana" panose="020B0604030504040204" pitchFamily="34" charset="0"/>
              </a:rPr>
              <a:t>Basis for Differential Diagnosis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E432BF7D-98B5-443E-854D-F72B898CEC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557338"/>
            <a:ext cx="7200900" cy="2951162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Physical examination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Psychiatric evaluation</a:t>
            </a:r>
          </a:p>
          <a:p>
            <a:pPr marL="542925" lvl="1" indent="0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Personal and family history</a:t>
            </a:r>
          </a:p>
          <a:p>
            <a:pPr marL="542925" lvl="1" indent="0" algn="just" eaLnBrk="1" hangingPunct="1"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>
                <a:latin typeface="Verdana" panose="020B0604030504040204" pitchFamily="34" charset="0"/>
              </a:rPr>
              <a:t>Mental state examination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1C48358B-6A1A-491F-A286-0FAE4A1A2B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8316913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Depression may be: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FB586D5B-2277-4B4E-A38F-E00FE7F751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557338"/>
            <a:ext cx="7343775" cy="2951162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Caused by another illness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Concomitant with another illness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 treatment result of another illness</a:t>
            </a: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82C74CBC-85BD-4B3A-A38F-E7BEA2D6A8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60350"/>
            <a:ext cx="8316913" cy="128111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Other illness can cause depressive symptoms (1)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DD27C9EB-F49D-4A82-80DA-07634DDB14B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671638"/>
            <a:ext cx="8424862" cy="4421187"/>
          </a:xfrm>
        </p:spPr>
        <p:txBody>
          <a:bodyPr/>
          <a:lstStyle/>
          <a:p>
            <a:pPr marL="363538" indent="-363538" algn="l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2800">
                <a:latin typeface="Verdana" panose="020B0604030504040204" pitchFamily="34" charset="0"/>
              </a:rPr>
              <a:t>Endocrine disorders: Cushing’s disease, Addison's disease, diabetes mellitus, hypothyroidism hyperthyroidism</a:t>
            </a:r>
          </a:p>
          <a:p>
            <a:pPr marL="363538" indent="-363538" algn="l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2800">
                <a:latin typeface="Verdana" panose="020B0604030504040204" pitchFamily="34" charset="0"/>
              </a:rPr>
              <a:t>Collagen diseases: rheumatoid arthritis, temporal arteritis, polymyalgia, rheumatica</a:t>
            </a:r>
          </a:p>
          <a:p>
            <a:pPr marL="363538" indent="-363538" algn="l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2800">
                <a:latin typeface="Verdana" panose="020B0604030504040204" pitchFamily="34" charset="0"/>
              </a:rPr>
              <a:t>Chronic infections: infectious mono-nucleosis, hepatitis, herpes zoster, tuberculosis.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CDF8354-8296-4D90-9F99-A105F02BE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983A22A-1F6D-44BB-807E-8B597A80A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8001000" cy="35052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Depression often triggered by stress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However, unlikely that stress alone </a:t>
            </a:r>
            <a:r>
              <a:rPr lang="en-US" i="1">
                <a:solidFill>
                  <a:srgbClr val="FCCAFE"/>
                </a:solidFill>
              </a:rPr>
              <a:t>causes </a:t>
            </a:r>
            <a:r>
              <a:rPr lang="en-US">
                <a:solidFill>
                  <a:srgbClr val="FCCAFE"/>
                </a:solidFill>
              </a:rPr>
              <a:t>depression</a:t>
            </a:r>
          </a:p>
          <a:p>
            <a:pPr marL="609600" indent="-609600" eaLnBrk="1" hangingPunct="1">
              <a:defRPr/>
            </a:pPr>
            <a:r>
              <a:rPr lang="en-US">
                <a:solidFill>
                  <a:srgbClr val="FCCAFE"/>
                </a:solidFill>
              </a:rPr>
              <a:t>Some people are more </a:t>
            </a:r>
            <a:r>
              <a:rPr lang="en-US" i="1">
                <a:solidFill>
                  <a:srgbClr val="FCCAFE"/>
                </a:solidFill>
              </a:rPr>
              <a:t>vulnerable</a:t>
            </a:r>
            <a:r>
              <a:rPr lang="en-US">
                <a:solidFill>
                  <a:srgbClr val="FCCAFE"/>
                </a:solidFill>
              </a:rPr>
              <a:t> to depression – biological vulnerability; developmental vulnerability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B9283E83-870E-4012-BF65-A67BDF788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5240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The Etiology of Depression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3CFB2718-103A-47BB-A29F-3164B8BA4B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316913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Other illness can cause depressive symptoms (2)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2AC973EF-F38E-46D1-9DDE-53E028DF40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1557338"/>
            <a:ext cx="7993062" cy="4679950"/>
          </a:xfrm>
        </p:spPr>
        <p:txBody>
          <a:bodyPr/>
          <a:lstStyle/>
          <a:p>
            <a:pPr marL="363538" indent="-363538" algn="l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Neoplastic: cancer of lung brain or head of pancreas</a:t>
            </a:r>
          </a:p>
          <a:p>
            <a:pPr marL="363538" indent="-363538" algn="l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Neurologic: Parkinsonism, cerebro-vascular accident, multiple sclerosis, Alzheimer's disease </a:t>
            </a:r>
          </a:p>
          <a:p>
            <a:pPr marL="363538" indent="-363538" algn="l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Pharmacologic: steroids, beta blockers, reserpine, alcohol, barbiturates, alphamethyidopa </a:t>
            </a:r>
          </a:p>
        </p:txBody>
      </p: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22B4D6D7-89C5-49AB-8F90-E7D32AB4EC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87675" y="260350"/>
            <a:ext cx="5329238" cy="431800"/>
          </a:xfrm>
        </p:spPr>
        <p:txBody>
          <a:bodyPr/>
          <a:lstStyle/>
          <a:p>
            <a:pPr marL="363538" indent="-363538" algn="l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defRPr/>
            </a:pPr>
            <a:r>
              <a:rPr lang="en-GB"/>
              <a:t>Depression 	Dementia</a:t>
            </a:r>
          </a:p>
        </p:txBody>
      </p:sp>
      <p:graphicFrame>
        <p:nvGraphicFramePr>
          <p:cNvPr id="121859" name="Group 3">
            <a:extLst>
              <a:ext uri="{FF2B5EF4-FFF2-40B4-BE49-F238E27FC236}">
                <a16:creationId xmlns:a16="http://schemas.microsoft.com/office/drawing/2014/main" id="{686AB1DC-9D2C-47AD-B2A4-82479654CB3B}"/>
              </a:ext>
            </a:extLst>
          </p:cNvPr>
          <p:cNvGraphicFramePr>
            <a:graphicFrameLocks noGrp="1"/>
          </p:cNvGraphicFramePr>
          <p:nvPr/>
        </p:nvGraphicFramePr>
        <p:xfrm>
          <a:off x="1042988" y="836613"/>
          <a:ext cx="7777162" cy="5400675"/>
        </p:xfrm>
        <a:graphic>
          <a:graphicData uri="http://schemas.openxmlformats.org/drawingml/2006/table">
            <a:tbl>
              <a:tblPr/>
              <a:tblGrid>
                <a:gridCol w="194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Neurologic deficit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Dysphasia, apraxia, agnosia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Memory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Decreased attention and concentration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Decreased memory for recent events; patient may attempt cover-up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Orientation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Relatively minor confusion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Patient may be disoriented as to time and place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Affect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Depressed, anxious; patient not influenced by suggestions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Labile:  patient can be influenced by suggestions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91669122-376B-4520-89BC-25444E6081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76250"/>
            <a:ext cx="8510587" cy="69691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Major Depression Grief Reaction</a:t>
            </a:r>
          </a:p>
        </p:txBody>
      </p:sp>
      <p:graphicFrame>
        <p:nvGraphicFramePr>
          <p:cNvPr id="122883" name="Group 3">
            <a:extLst>
              <a:ext uri="{FF2B5EF4-FFF2-40B4-BE49-F238E27FC236}">
                <a16:creationId xmlns:a16="http://schemas.microsoft.com/office/drawing/2014/main" id="{2C914B93-72EA-452E-93EA-1F84EF2B0C0E}"/>
              </a:ext>
            </a:extLst>
          </p:cNvPr>
          <p:cNvGraphicFramePr>
            <a:graphicFrameLocks noGrp="1"/>
          </p:cNvGraphicFramePr>
          <p:nvPr/>
        </p:nvGraphicFramePr>
        <p:xfrm>
          <a:off x="684213" y="1700213"/>
          <a:ext cx="7775575" cy="4033837"/>
        </p:xfrm>
        <a:graphic>
          <a:graphicData uri="http://schemas.openxmlformats.org/drawingml/2006/table">
            <a:tbl>
              <a:tblPr/>
              <a:tblGrid>
                <a:gridCol w="3887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7400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Guilt and self-blame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Guilt and self-blame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438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More than six months’ duration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Less than six months’ duration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5850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Patients may be incapacitated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Patient can function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3150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May be suicidal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Usually not suicidal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49D2B714-6608-4644-9312-4CAC0F8483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00113" y="476250"/>
            <a:ext cx="7272337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Depression and anxiety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2769DC55-1A37-4E14-AC8E-F3209D8023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1844675"/>
            <a:ext cx="8137525" cy="136842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Many patients with major depression have some anxiety symptoms</a:t>
            </a:r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958BF2A9-5FE1-44F5-8336-069928C654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00113" y="476250"/>
            <a:ext cx="7272337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Depression and anxiety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DAD1D992-D442-48FF-9FCD-700A7DBC78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690688"/>
            <a:ext cx="7704137" cy="2376487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Treatment of depression with antidepressants should be strongly considered, even if the symptoms of anxiety is present</a:t>
            </a:r>
          </a:p>
        </p:txBody>
      </p:sp>
    </p:spTree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866E769A-0DA8-4524-8BF3-C6E758A5E3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333375"/>
            <a:ext cx="8099425" cy="165576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500" b="1">
                <a:latin typeface="Verdana" panose="020B0604030504040204" pitchFamily="34" charset="0"/>
              </a:rPr>
              <a:t>Features distinguishing depression from primary anxiety disorders (1)</a:t>
            </a:r>
          </a:p>
        </p:txBody>
      </p:sp>
      <p:graphicFrame>
        <p:nvGraphicFramePr>
          <p:cNvPr id="125955" name="Group 3">
            <a:extLst>
              <a:ext uri="{FF2B5EF4-FFF2-40B4-BE49-F238E27FC236}">
                <a16:creationId xmlns:a16="http://schemas.microsoft.com/office/drawing/2014/main" id="{36C9BC0A-84AC-44D2-AE6E-CF9A87616675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205038"/>
          <a:ext cx="6831013" cy="4176712"/>
        </p:xfrm>
        <a:graphic>
          <a:graphicData uri="http://schemas.openxmlformats.org/drawingml/2006/table">
            <a:tbl>
              <a:tblPr/>
              <a:tblGrid>
                <a:gridCol w="2543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Depression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Anxiety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1099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Suicidal ideation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588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Guilt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163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Fatigue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600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Sad affect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41563026-BDF7-48C1-A1A6-DB0658DF2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848600" cy="172878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Features distinguishing depression from primary anxiety disorders (2)</a:t>
            </a:r>
          </a:p>
        </p:txBody>
      </p:sp>
      <p:graphicFrame>
        <p:nvGraphicFramePr>
          <p:cNvPr id="126979" name="Group 3">
            <a:extLst>
              <a:ext uri="{FF2B5EF4-FFF2-40B4-BE49-F238E27FC236}">
                <a16:creationId xmlns:a16="http://schemas.microsoft.com/office/drawing/2014/main" id="{D0F17651-2514-4AE6-8000-03B0FFFF0785}"/>
              </a:ext>
            </a:extLst>
          </p:cNvPr>
          <p:cNvGraphicFramePr>
            <a:graphicFrameLocks noGrp="1"/>
          </p:cNvGraphicFramePr>
          <p:nvPr/>
        </p:nvGraphicFramePr>
        <p:xfrm>
          <a:off x="1476375" y="2276475"/>
          <a:ext cx="6192838" cy="4160838"/>
        </p:xfrm>
        <a:graphic>
          <a:graphicData uri="http://schemas.openxmlformats.org/drawingml/2006/table">
            <a:tbl>
              <a:tblPr/>
              <a:tblGrid>
                <a:gridCol w="295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825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Depression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Anxiety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138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Apathy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863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Anxiety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375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Insomnia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Early</a:t>
                      </a:r>
                    </a:p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Middle</a:t>
                      </a:r>
                    </a:p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Late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Early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9638"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Ø"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Lack of interest in daily activities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63538" indent="-3635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42925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63538" marR="0" lvl="0" indent="-363538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8AF36482-848F-4B8B-9311-6CD5E4CD0D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16013" y="1773238"/>
            <a:ext cx="7272337" cy="2016125"/>
          </a:xfrm>
          <a:gradFill rotWithShape="1">
            <a:gsLst>
              <a:gs pos="0">
                <a:schemeClr val="bg1">
                  <a:alpha val="57001"/>
                </a:schemeClr>
              </a:gs>
              <a:gs pos="100000">
                <a:schemeClr val="accent2">
                  <a:alpha val="67000"/>
                </a:schemeClr>
              </a:gs>
            </a:gsLst>
            <a:path path="shape">
              <a:fillToRect l="50000" t="50000" r="50000" b="50000"/>
            </a:path>
          </a:gradFill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eaLnBrk="1" hangingPunct="1">
              <a:defRPr/>
            </a:pPr>
            <a:r>
              <a:rPr lang="en-GB" sz="4400" b="1">
                <a:latin typeface="Verdana" panose="020B0604030504040204" pitchFamily="34" charset="0"/>
              </a:rPr>
              <a:t>TREATMENT OF THE DEPRESSED PATIENT</a:t>
            </a:r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1613E3A7-5F48-43AB-A347-20F3B35088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765175"/>
            <a:ext cx="8604250" cy="100806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Depression in Family Practice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ECA2564A-6642-48E4-8F87-FEB6C6C259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2347913"/>
            <a:ext cx="7704138" cy="2520950"/>
          </a:xfrm>
        </p:spPr>
        <p:txBody>
          <a:bodyPr/>
          <a:lstStyle/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Up to 60% of depressed persons are treated by family physicians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Many patients find diagnosis of depression difficult to accept</a:t>
            </a:r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6D7601D3-E049-4042-AAEC-24312C0BEA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620713"/>
            <a:ext cx="8820150" cy="7937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Common Patient Misconceptions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D0B771CE-C878-49C5-A6DC-EFC10B890D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844675"/>
            <a:ext cx="8064500" cy="295275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 sz="2800">
                <a:latin typeface="Verdana" panose="020B0604030504040204" pitchFamily="34" charset="0"/>
              </a:rPr>
              <a:t>Depression is not a treatable disease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 sz="2800">
                <a:latin typeface="Verdana" panose="020B0604030504040204" pitchFamily="34" charset="0"/>
              </a:rPr>
              <a:t>Depression is a weakness of character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 sz="2800">
                <a:latin typeface="Verdana" panose="020B0604030504040204" pitchFamily="34" charset="0"/>
              </a:rPr>
              <a:t>Antidepressant drugs cause dependence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906784D-9630-45A3-900B-4A16407DC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BF609D3-A3FE-45F5-A925-1DF10F68F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8001000" cy="3505200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b="1" i="1">
                <a:solidFill>
                  <a:srgbClr val="FCCAFE"/>
                </a:solidFill>
              </a:rPr>
              <a:t>Genetic Research &amp; Depression</a:t>
            </a:r>
            <a:endParaRPr lang="en-US" b="1">
              <a:solidFill>
                <a:srgbClr val="FCCAFE"/>
              </a:solidFill>
            </a:endParaRP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solidFill>
                  <a:srgbClr val="FCCAFE"/>
                </a:solidFill>
              </a:rPr>
              <a:t>	- Family pedigree, twin, &amp; adoption studies all indicate that genetic relatives of people who suffer depression are more likely to also suffer from depression.</a:t>
            </a:r>
            <a:endParaRPr lang="en-US" b="1" i="1">
              <a:solidFill>
                <a:srgbClr val="FCCAFE"/>
              </a:solidFill>
            </a:endParaRP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B2075A9C-B2EA-44EE-B606-455257D09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5240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The Biological View of Depression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bldLvl="2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D304ABCB-A948-49C3-B4DA-2738436CCA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8208963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Patients must be taught that: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FCEC99EC-82A2-4B5D-AAFA-9CDE16A4D23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628775"/>
            <a:ext cx="7704137" cy="3024188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Major depression is not the same as depressed mood over a live event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Major depression is treatable</a:t>
            </a:r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ACAF393D-0860-4AC7-8275-6C0013C660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476250"/>
            <a:ext cx="8280400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Patients must be taught that: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06A3E809-3766-45F6-82A9-71C1B37B0B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484313"/>
            <a:ext cx="8064500" cy="338455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Pharmacotherapy is the treatment of choice for major depression of moderate severity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Psychotherapy may be helpful for specific symptoms or concerns in combination with pharmacotherapy</a:t>
            </a:r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3FBEC765-E5E0-4BB4-9549-0B276232F0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76250"/>
            <a:ext cx="7848600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Enhancing compliance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64CD4B1A-0FCA-46DE-8E2E-635BCC0580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1700213"/>
            <a:ext cx="8610600" cy="3671887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Involve one family member in patient’s treatment, if possible</a:t>
            </a:r>
          </a:p>
          <a:p>
            <a:pPr marL="363538" indent="-363538" algn="l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Instruct both this person and patient about depression, suggesting reading materials and informing about common side effects</a:t>
            </a:r>
          </a:p>
        </p:txBody>
      </p:sp>
    </p:spTree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A12681DD-D16B-4B12-A04F-D18B7FCFE8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628650"/>
            <a:ext cx="8154987" cy="7429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200" b="1">
                <a:latin typeface="Verdana" panose="020B0604030504040204" pitchFamily="34" charset="0"/>
              </a:rPr>
              <a:t>Pharmacotherapy of Depression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883404AA-F4F5-49FE-B975-15D08CEE598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2060575"/>
            <a:ext cx="6840538" cy="244792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65% to 75% of depressed outpatients receiving an anti-depressant show marked improvement</a:t>
            </a:r>
          </a:p>
        </p:txBody>
      </p:sp>
    </p:spTree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D53D1EBC-7E0D-449C-98FC-51660BBBA0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404813"/>
            <a:ext cx="8569325" cy="11525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Current Hypothesis of Biological Aetiology of Depression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D58A0EFC-CF68-4965-A203-80ECC1C0E0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1844675"/>
            <a:ext cx="7993062" cy="2663825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Neurotransmitter depletion at limbic system synapses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Alteration of receptor sensitivity to neurotransmitter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endParaRPr lang="en-GB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ECCE1D31-2A00-4F14-877E-286CA3C58A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8497888" cy="1223962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Commonly used Anti-depressants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F034B283-87C0-4BCB-ABEA-27BC9E316F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1844675"/>
            <a:ext cx="6840537" cy="3024188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Tricyclics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Heterocyclics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Serotonin reuptake inhibitors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MAO inhibitors</a:t>
            </a:r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53590D15-EB7D-44B6-83E3-230A960A99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476250"/>
            <a:ext cx="8137525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Commonly Available Tricyclics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F207F55-075B-4457-82AC-17155DEED1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2565400"/>
            <a:ext cx="3167062" cy="2016125"/>
          </a:xfrm>
        </p:spPr>
        <p:txBody>
          <a:bodyPr/>
          <a:lstStyle/>
          <a:p>
            <a:pPr marL="542925" lvl="1" indent="0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000">
              <a:latin typeface="Verdana" panose="020B0604030504040204" pitchFamily="34" charset="0"/>
            </a:endParaRPr>
          </a:p>
          <a:p>
            <a:pPr marL="542925" lvl="1" indent="0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000">
              <a:latin typeface="Verdana" panose="020B0604030504040204" pitchFamily="34" charset="0"/>
            </a:endParaRPr>
          </a:p>
          <a:p>
            <a:pPr marL="542925" lvl="1" indent="0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000">
              <a:latin typeface="Verdana" panose="020B0604030504040204" pitchFamily="34" charset="0"/>
            </a:endParaRPr>
          </a:p>
          <a:p>
            <a:pPr marL="542925" lvl="1" indent="0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000">
              <a:latin typeface="Verdana" panose="020B0604030504040204" pitchFamily="34" charset="0"/>
            </a:endParaRPr>
          </a:p>
          <a:p>
            <a:pPr marL="542925" lvl="1" indent="0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000">
              <a:latin typeface="Verdana" panose="020B0604030504040204" pitchFamily="34" charset="0"/>
            </a:endParaRPr>
          </a:p>
          <a:p>
            <a:pPr marL="542925" lvl="1" indent="0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000">
              <a:latin typeface="Verdana" panose="020B0604030504040204" pitchFamily="34" charset="0"/>
            </a:endParaRPr>
          </a:p>
          <a:p>
            <a:pPr marL="542925" lvl="1" indent="0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000">
              <a:latin typeface="Verdana" panose="020B0604030504040204" pitchFamily="34" charset="0"/>
            </a:endParaRPr>
          </a:p>
          <a:p>
            <a:pPr marL="363538" indent="-363538" algn="just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defRPr/>
            </a:pPr>
            <a:endParaRPr lang="en-GB" sz="1200">
              <a:latin typeface="Verdana" panose="020B0604030504040204" pitchFamily="34" charset="0"/>
            </a:endParaRPr>
          </a:p>
        </p:txBody>
      </p:sp>
      <p:graphicFrame>
        <p:nvGraphicFramePr>
          <p:cNvPr id="137220" name="Group 4">
            <a:extLst>
              <a:ext uri="{FF2B5EF4-FFF2-40B4-BE49-F238E27FC236}">
                <a16:creationId xmlns:a16="http://schemas.microsoft.com/office/drawing/2014/main" id="{AC6DD6BD-6839-4C99-8F1B-09009F7942C2}"/>
              </a:ext>
            </a:extLst>
          </p:cNvPr>
          <p:cNvGraphicFramePr>
            <a:graphicFrameLocks noGrp="1"/>
          </p:cNvGraphicFramePr>
          <p:nvPr/>
        </p:nvGraphicFramePr>
        <p:xfrm>
          <a:off x="1331913" y="1754188"/>
          <a:ext cx="6985000" cy="3960812"/>
        </p:xfrm>
        <a:graphic>
          <a:graphicData uri="http://schemas.openxmlformats.org/drawingml/2006/table">
            <a:tbl>
              <a:tblPr/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2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Tertiary</a:t>
                      </a:r>
                      <a:endParaRPr kumimoji="0" lang="en-GB" sz="2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Secondary</a:t>
                      </a:r>
                      <a:endParaRPr kumimoji="0" lang="en-GB" sz="2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Amitriptyline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Desipramine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Doxepin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Nortriptyline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Imipramine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Clomipramine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6000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rPr>
                        <a:t>Dothiepine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D6E48B68-D4DD-414C-8AA6-CAE1BE4957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549275"/>
            <a:ext cx="8439150" cy="5937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200" b="1">
                <a:latin typeface="Verdana" panose="020B0604030504040204" pitchFamily="34" charset="0"/>
              </a:rPr>
              <a:t>Examples of available Heterocyclics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E8547516-1E6B-4922-906D-2B94F08ED9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6375" y="1700213"/>
            <a:ext cx="6840538" cy="3457575"/>
          </a:xfrm>
        </p:spPr>
        <p:txBody>
          <a:bodyPr/>
          <a:lstStyle/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Amoxapine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Maprotiline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Trazodone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Mianserin</a:t>
            </a:r>
          </a:p>
        </p:txBody>
      </p:sp>
    </p:spTree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6F4B9334-630F-4F2B-B01F-7FEBDA60F8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8208962" cy="1223962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Examples of available MAO Inhibitors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1FFD96C3-F4CD-41DB-9CE5-4FB2858F31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989138"/>
            <a:ext cx="6840537" cy="2879725"/>
          </a:xfrm>
        </p:spPr>
        <p:txBody>
          <a:bodyPr/>
          <a:lstStyle/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Phenelzine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Tranylcypromide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Moclobemide</a:t>
            </a:r>
          </a:p>
        </p:txBody>
      </p:sp>
    </p:spTree>
  </p:cSld>
  <p:clrMapOvr>
    <a:masterClrMapping/>
  </p:clrMapOvr>
  <p:transition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155AB056-C75D-43BA-BDC1-613EC9B56F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404813"/>
            <a:ext cx="8610600" cy="890587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400" b="1">
                <a:latin typeface="Verdana" panose="020B0604030504040204" pitchFamily="34" charset="0"/>
              </a:rPr>
              <a:t>Common Side Effects of Tricyclics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77006679-3EB6-4674-8CEB-1C0E83EC01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1916113"/>
            <a:ext cx="7558088" cy="3946525"/>
          </a:xfrm>
        </p:spPr>
        <p:txBody>
          <a:bodyPr/>
          <a:lstStyle/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Dry mouth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Blurred vision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Constipation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Sedation, drowsiness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A22AD4C-97A1-46E8-B75E-FEB26FE10A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CE50E"/>
                </a:solidFill>
              </a:rPr>
              <a:t>Mood Disorders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D7F3D18-F8FE-4F2F-8D7E-B70E1B18D2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001000" cy="37338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3600" b="1" i="1">
                <a:solidFill>
                  <a:srgbClr val="FCCAFE"/>
                </a:solidFill>
              </a:rPr>
              <a:t>What could be the biological link?</a:t>
            </a:r>
            <a:endParaRPr lang="en-US" sz="3600" b="1">
              <a:solidFill>
                <a:srgbClr val="FCCAFE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>
                <a:solidFill>
                  <a:srgbClr val="FCCAFE"/>
                </a:solidFill>
              </a:rPr>
              <a:t>	- Main focus is on several key neurotransmitters: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>
                <a:solidFill>
                  <a:srgbClr val="FCCAFE"/>
                </a:solidFill>
              </a:rPr>
              <a:t>		- </a:t>
            </a:r>
            <a:r>
              <a:rPr lang="en-US" sz="2800" b="1">
                <a:solidFill>
                  <a:srgbClr val="FCCAFE"/>
                </a:solidFill>
              </a:rPr>
              <a:t>norepinephrine; serotonin &amp; dopamine</a:t>
            </a:r>
            <a:endParaRPr lang="en-US" b="1">
              <a:solidFill>
                <a:srgbClr val="FCCAFE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>
                <a:solidFill>
                  <a:srgbClr val="FCCAFE"/>
                </a:solidFill>
              </a:rPr>
              <a:t>	- Interaction of these chemicals probably is key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b="1">
                <a:solidFill>
                  <a:srgbClr val="FCCAFE"/>
                </a:solidFill>
              </a:rPr>
              <a:t>	- Serotonin may be a meta-regulator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841D6050-C1E7-4177-8EAD-67EDFE11A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5240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CAF8FE"/>
                </a:solidFill>
                <a:latin typeface="Times New Roman" panose="02020603050405020304" pitchFamily="18" charset="0"/>
              </a:rPr>
              <a:t>The Biological View of Depression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bldLvl="2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D6C9BB1A-D735-4983-B9CA-A8A3690F9C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8208962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000" b="1">
                <a:latin typeface="Verdana" panose="020B0604030504040204" pitchFamily="34" charset="0"/>
              </a:rPr>
              <a:t>Common Side Effects of Tricyclics (Cont’d)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C8E13C7B-424E-4328-9CE9-6D26E41E22C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76338" y="1817688"/>
            <a:ext cx="7558087" cy="3657600"/>
          </a:xfrm>
        </p:spPr>
        <p:txBody>
          <a:bodyPr/>
          <a:lstStyle/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Weight gain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Postural hypotension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Cardiac effects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>
                <a:latin typeface="Verdana" panose="020B0604030504040204" pitchFamily="34" charset="0"/>
              </a:rPr>
              <a:t>Dizziness</a:t>
            </a:r>
          </a:p>
        </p:txBody>
      </p:sp>
    </p:spTree>
  </p:cSld>
  <p:clrMapOvr>
    <a:masterClrMapping/>
  </p:clrMapOvr>
  <p:transition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02680CF9-9C12-422E-915E-100C0E24C7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8208962" cy="12954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Dosing Guidelines for Tricyclics and Heterocyclics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D9FB8433-7D8A-417E-98EE-2212B89666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916113"/>
            <a:ext cx="7239000" cy="3505200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Under-dosage is common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Increased dosage as tolerated until depressive symptoms disappear of maximum dosage is reached</a:t>
            </a:r>
          </a:p>
        </p:txBody>
      </p:sp>
    </p:spTree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1BD35708-1731-4A22-ACFF-42AFACAD9B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8208963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300" b="1">
                <a:latin typeface="Verdana" panose="020B0604030504040204" pitchFamily="34" charset="0"/>
              </a:rPr>
              <a:t>Precautions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EAC78A1D-D84E-452C-A917-C2DF010B27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1447800"/>
            <a:ext cx="7618413" cy="3992563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1,500 mg. of tricyclics can be lethal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Prescribe a one-week supply or less than 1,000mg.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Remain alert for suicidal ideation</a:t>
            </a:r>
          </a:p>
        </p:txBody>
      </p:sp>
    </p:spTree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B087DA54-2044-4285-A486-87363E110B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8208962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4300" b="1">
                <a:latin typeface="Verdana" panose="020B0604030504040204" pitchFamily="34" charset="0"/>
              </a:rPr>
              <a:t>Precautions (Cont’d.)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3A917622-0660-4DE8-B420-8DA9DA1ABAD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1628775"/>
            <a:ext cx="7100887" cy="3459163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Discuss risks with patient and family member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Consider referral and patients receiving multiple medications and/or experiencing unstable medical problems</a:t>
            </a:r>
          </a:p>
        </p:txBody>
      </p:sp>
    </p:spTree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F8E0CE44-B555-4810-9767-3F41F409C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04813"/>
            <a:ext cx="8424862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Serotonin Reuptake Inhibitors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3F9BAD7F-05D2-480E-87D1-0BA090CF98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412875"/>
            <a:ext cx="7100887" cy="4068763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Citralopram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Fluoxetine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Fluvoxamine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Paroxetine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Sertraline</a:t>
            </a:r>
          </a:p>
        </p:txBody>
      </p:sp>
    </p:spTree>
  </p:cSld>
  <p:clrMapOvr>
    <a:masterClrMapping/>
  </p:clrMapOvr>
  <p:transition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CA218819-618D-4336-8D4C-79B3B26136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222250"/>
            <a:ext cx="8496300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Serotonin Reuptake Inhibitors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4217012B-C3FB-468C-A807-5D2B1418F5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003300"/>
            <a:ext cx="7632700" cy="4968875"/>
          </a:xfrm>
        </p:spPr>
        <p:txBody>
          <a:bodyPr/>
          <a:lstStyle/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Serotonin uptake blocker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Specific action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Fewer tricyclic-like side effects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Tends not to cause weight gain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Most have Q.D. dosage regimen</a:t>
            </a:r>
          </a:p>
          <a:p>
            <a:pPr marL="363538" indent="-363538" algn="just" eaLnBrk="1" hangingPunct="1">
              <a:spcBef>
                <a:spcPct val="40000"/>
              </a:spcBef>
              <a:spcAft>
                <a:spcPct val="4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Wide margin of safety</a:t>
            </a:r>
          </a:p>
        </p:txBody>
      </p:sp>
    </p:spTree>
  </p:cSld>
  <p:clrMapOvr>
    <a:masterClrMapping/>
  </p:clrMapOvr>
  <p:transition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6061FFB6-5A26-4B1D-992C-C5245D119B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476250"/>
            <a:ext cx="8426450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800" b="1">
                <a:latin typeface="Verdana" panose="020B0604030504040204" pitchFamily="34" charset="0"/>
              </a:rPr>
              <a:t>Serotonin Reuptake Inhibitors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52FFC384-2C16-46DB-BA3D-22127C4319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1700213"/>
            <a:ext cx="7705725" cy="2449512"/>
          </a:xfrm>
        </p:spPr>
        <p:txBody>
          <a:bodyPr/>
          <a:lstStyle/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As clinical experience has been gained, serotonin reuptake inhibitors appear to be effective in patients with anxiety or insomnia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endParaRPr lang="en-GB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60205A7F-6D1D-488C-BE26-7DA8C8E8E0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665163"/>
            <a:ext cx="8208963" cy="661987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Serotonin Reuptake Inhibitors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D0983CB1-D013-48A5-9B41-956336457D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315200" cy="3295650"/>
          </a:xfrm>
        </p:spPr>
        <p:txBody>
          <a:bodyPr/>
          <a:lstStyle/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Sedation is not a necessary feature of antidepressants</a:t>
            </a:r>
          </a:p>
          <a:p>
            <a:pPr marL="363538" indent="-363538" algn="just" eaLnBrk="1" hangingPunct="1">
              <a:spcAft>
                <a:spcPct val="2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As the depression is alleviated, other symptoms tend to resolve</a:t>
            </a:r>
          </a:p>
        </p:txBody>
      </p:sp>
    </p:spTree>
  </p:cSld>
  <p:clrMapOvr>
    <a:masterClrMapping/>
  </p:clrMapOvr>
  <p:transition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DB895BC6-E369-4D6C-855A-94D3D070E5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8208963" cy="14414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Serotonin Reuptake Inhibitors Precautions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720697DF-0441-478B-B7B1-36D2986631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2420938"/>
            <a:ext cx="7924800" cy="2268537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Discontinue if rash appears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Specific action</a:t>
            </a:r>
          </a:p>
        </p:txBody>
      </p:sp>
    </p:spTree>
  </p:cSld>
  <p:clrMapOvr>
    <a:masterClrMapping/>
  </p:clrMapOvr>
  <p:transition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269C73E4-E699-442A-B6AB-EE7655F047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765175"/>
            <a:ext cx="8208963" cy="9366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>
                <a:latin typeface="Verdana" panose="020B0604030504040204" pitchFamily="34" charset="0"/>
              </a:rPr>
              <a:t>Serotonin Reuptake Inhibitors Precautions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91B68BBA-4003-4911-ABA7-94B5A3BA4D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844675"/>
            <a:ext cx="7924800" cy="3313113"/>
          </a:xfrm>
        </p:spPr>
        <p:txBody>
          <a:bodyPr/>
          <a:lstStyle/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Avoid concomitant use with MAO inhibitors</a:t>
            </a:r>
          </a:p>
          <a:p>
            <a:pPr marL="363538" indent="-363538" algn="just" eaLnBrk="1" hangingPunct="1"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Char char="Ø"/>
              <a:defRPr/>
            </a:pPr>
            <a:r>
              <a:rPr lang="en-GB">
                <a:latin typeface="Verdana" panose="020B0604030504040204" pitchFamily="34" charset="0"/>
              </a:rPr>
              <a:t>Allow washout period prior to or following administration of MAO inhibitor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1546</TotalTime>
  <Words>3209</Words>
  <Application>Microsoft Office PowerPoint</Application>
  <PresentationFormat>On-screen Show (4:3)</PresentationFormat>
  <Paragraphs>655</Paragraphs>
  <Slides>116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17" baseType="lpstr">
      <vt:lpstr>Ripple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MOOD DISORDERS</vt:lpstr>
      <vt:lpstr>Definitions</vt:lpstr>
      <vt:lpstr>Mood States</vt:lpstr>
      <vt:lpstr>Major depressive episode</vt:lpstr>
      <vt:lpstr>Manic episode</vt:lpstr>
      <vt:lpstr>Hypomania        Dysthymia</vt:lpstr>
      <vt:lpstr>Mood disorders</vt:lpstr>
      <vt:lpstr>Mood disorders</vt:lpstr>
      <vt:lpstr>Mood disorders over time</vt:lpstr>
      <vt:lpstr>Mood disorders over time</vt:lpstr>
      <vt:lpstr>Prevalence</vt:lpstr>
      <vt:lpstr>Major depressive disorder</vt:lpstr>
      <vt:lpstr>Major depressive disorder</vt:lpstr>
      <vt:lpstr>Bipolar I &amp; II disorder</vt:lpstr>
      <vt:lpstr>Bipolar I &amp; II disorder</vt:lpstr>
      <vt:lpstr>Next lecture</vt:lpstr>
      <vt:lpstr>RECOGNITION OF DEPRESSION</vt:lpstr>
      <vt:lpstr>Major depression occurs in:</vt:lpstr>
      <vt:lpstr>Depression and Suicide</vt:lpstr>
      <vt:lpstr>Core Symptoms of  Major Depression (1)</vt:lpstr>
      <vt:lpstr>Core Symptoms of  Major Depression (2)</vt:lpstr>
      <vt:lpstr>History-taking:  Points to check</vt:lpstr>
      <vt:lpstr>History-taking:  The most important step</vt:lpstr>
      <vt:lpstr>History-taking:  the most important step</vt:lpstr>
      <vt:lpstr>Most common presenting symptoms</vt:lpstr>
      <vt:lpstr>Common Predisposing Factors:</vt:lpstr>
      <vt:lpstr>High-Risk Groups</vt:lpstr>
      <vt:lpstr>Categories of Depressive Symptoms</vt:lpstr>
      <vt:lpstr>Affective Symptoms</vt:lpstr>
      <vt:lpstr>Somatic Symptoms</vt:lpstr>
      <vt:lpstr>Psychomotor Symptoms</vt:lpstr>
      <vt:lpstr>Psychological Symptoms</vt:lpstr>
      <vt:lpstr>Types of Depression</vt:lpstr>
      <vt:lpstr>Family of Depression</vt:lpstr>
      <vt:lpstr>Patient’s Personal History</vt:lpstr>
      <vt:lpstr>Mental State Examination</vt:lpstr>
      <vt:lpstr>Mental State Examination (2)</vt:lpstr>
      <vt:lpstr>Physical examination (1)</vt:lpstr>
      <vt:lpstr>Physical examination (2)</vt:lpstr>
      <vt:lpstr>DIFFERENTIAL DIAGNOSIS OF DEPRESSION</vt:lpstr>
      <vt:lpstr>PowerPoint Presentation</vt:lpstr>
      <vt:lpstr>Basis for Differential Diagnosis</vt:lpstr>
      <vt:lpstr>Depression may be:</vt:lpstr>
      <vt:lpstr>Other illness can cause depressive symptoms (1)</vt:lpstr>
      <vt:lpstr>Other illness can cause depressive symptoms (2)</vt:lpstr>
      <vt:lpstr>PowerPoint Presentation</vt:lpstr>
      <vt:lpstr>Major Depression Grief Reaction</vt:lpstr>
      <vt:lpstr>Depression and anxiety</vt:lpstr>
      <vt:lpstr>Depression and anxiety</vt:lpstr>
      <vt:lpstr>Features distinguishing depression from primary anxiety disorders (1)</vt:lpstr>
      <vt:lpstr>Features distinguishing depression from primary anxiety disorders (2)</vt:lpstr>
      <vt:lpstr>TREATMENT OF THE DEPRESSED PATIENT</vt:lpstr>
      <vt:lpstr>Depression in Family Practice</vt:lpstr>
      <vt:lpstr>Common Patient Misconceptions</vt:lpstr>
      <vt:lpstr>Patients must be taught that:</vt:lpstr>
      <vt:lpstr>Patients must be taught that:</vt:lpstr>
      <vt:lpstr>Enhancing compliance</vt:lpstr>
      <vt:lpstr>Pharmacotherapy of Depression</vt:lpstr>
      <vt:lpstr>Current Hypothesis of Biological Aetiology of Depression</vt:lpstr>
      <vt:lpstr>Commonly used Anti-depressants</vt:lpstr>
      <vt:lpstr>Commonly Available Tricyclics</vt:lpstr>
      <vt:lpstr>Examples of available Heterocyclics</vt:lpstr>
      <vt:lpstr>Examples of available MAO Inhibitors</vt:lpstr>
      <vt:lpstr>Common Side Effects of Tricyclics</vt:lpstr>
      <vt:lpstr>Common Side Effects of Tricyclics (Cont’d)</vt:lpstr>
      <vt:lpstr>Dosing Guidelines for Tricyclics and Heterocyclics</vt:lpstr>
      <vt:lpstr>Precautions</vt:lpstr>
      <vt:lpstr>Precautions (Cont’d.)</vt:lpstr>
      <vt:lpstr>Serotonin Reuptake Inhibitors</vt:lpstr>
      <vt:lpstr>Serotonin Reuptake Inhibitors</vt:lpstr>
      <vt:lpstr>Serotonin Reuptake Inhibitors</vt:lpstr>
      <vt:lpstr>Serotonin Reuptake Inhibitors</vt:lpstr>
      <vt:lpstr>Serotonin Reuptake Inhibitors Precautions</vt:lpstr>
      <vt:lpstr>Serotonin Reuptake Inhibitors Precautions</vt:lpstr>
      <vt:lpstr>Sleep Abnormalities in Depression</vt:lpstr>
      <vt:lpstr>Sleep Abnormalities in Depression</vt:lpstr>
      <vt:lpstr>Management of Sleep Disturbance in Depression</vt:lpstr>
      <vt:lpstr>Management of Sleep Disturbances in Depression</vt:lpstr>
      <vt:lpstr>Relative Potential Clinical Consequences of Receptor Blockade</vt:lpstr>
      <vt:lpstr>Factors Affecting Choice of Antidepressant</vt:lpstr>
      <vt:lpstr>Patient-Management Consideration</vt:lpstr>
      <vt:lpstr>Other Therapies for Depression</vt:lpstr>
      <vt:lpstr>When to involve a specialist (1)</vt:lpstr>
      <vt:lpstr>When to involve a specialist (2)</vt:lpstr>
      <vt:lpstr>Patient Follow-up</vt:lpstr>
      <vt:lpstr>Monitoring Early Improvement</vt:lpstr>
      <vt:lpstr>Answers to Frequently Asked Questions</vt:lpstr>
      <vt:lpstr>Answers to Frequently Asked Questions</vt:lpstr>
      <vt:lpstr>Psychotherapy may be Indicated</vt:lpstr>
      <vt:lpstr>Lifestyle Changes</vt:lpstr>
      <vt:lpstr>Follow-up Therapy</vt:lpstr>
    </vt:vector>
  </TitlesOfParts>
  <Company>DellComputerCorporation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Panic Disorder</dc:title>
  <dc:creator>Unknown User</dc:creator>
  <cp:lastModifiedBy>Raysam Baraka</cp:lastModifiedBy>
  <cp:revision>64</cp:revision>
  <dcterms:created xsi:type="dcterms:W3CDTF">2001-10-03T15:01:56Z</dcterms:created>
  <dcterms:modified xsi:type="dcterms:W3CDTF">2019-02-27T06:16:16Z</dcterms:modified>
</cp:coreProperties>
</file>