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5" r:id="rId3"/>
    <p:sldId id="304" r:id="rId4"/>
    <p:sldId id="293" r:id="rId5"/>
    <p:sldId id="257" r:id="rId6"/>
    <p:sldId id="258" r:id="rId7"/>
    <p:sldId id="259" r:id="rId8"/>
    <p:sldId id="260" r:id="rId9"/>
    <p:sldId id="262" r:id="rId10"/>
    <p:sldId id="305" r:id="rId11"/>
    <p:sldId id="263" r:id="rId12"/>
    <p:sldId id="294" r:id="rId13"/>
    <p:sldId id="265" r:id="rId14"/>
    <p:sldId id="266" r:id="rId15"/>
    <p:sldId id="267" r:id="rId16"/>
    <p:sldId id="268" r:id="rId17"/>
    <p:sldId id="269" r:id="rId18"/>
    <p:sldId id="270" r:id="rId19"/>
    <p:sldId id="274" r:id="rId20"/>
    <p:sldId id="275" r:id="rId21"/>
    <p:sldId id="276" r:id="rId22"/>
    <p:sldId id="283" r:id="rId23"/>
    <p:sldId id="277" r:id="rId24"/>
    <p:sldId id="284" r:id="rId25"/>
    <p:sldId id="286" r:id="rId26"/>
    <p:sldId id="287" r:id="rId27"/>
    <p:sldId id="28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E1EFD3-1887-4FAF-9F6A-89F91A7B68B1}" type="datetimeFigureOut">
              <a:rPr lang="en-GB" smtClean="0"/>
              <a:t>13/03/2019</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F9BAF36-72FB-4475-B6AC-A182490C803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E1EFD3-1887-4FAF-9F6A-89F91A7B68B1}"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BAF36-72FB-4475-B6AC-A182490C803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E1EFD3-1887-4FAF-9F6A-89F91A7B68B1}"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BAF36-72FB-4475-B6AC-A182490C803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E1EFD3-1887-4FAF-9F6A-89F91A7B68B1}"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BAF36-72FB-4475-B6AC-A182490C8035}"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5E1EFD3-1887-4FAF-9F6A-89F91A7B68B1}"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BAF36-72FB-4475-B6AC-A182490C8035}"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5E1EFD3-1887-4FAF-9F6A-89F91A7B68B1}" type="datetimeFigureOut">
              <a:rPr lang="en-GB" smtClean="0"/>
              <a:t>13/03/2019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BAF36-72FB-4475-B6AC-A182490C8035}"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5E1EFD3-1887-4FAF-9F6A-89F91A7B68B1}" type="datetimeFigureOut">
              <a:rPr lang="en-GB" smtClean="0"/>
              <a:t>13/03/2019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9BAF36-72FB-4475-B6AC-A182490C803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5E1EFD3-1887-4FAF-9F6A-89F91A7B68B1}" type="datetimeFigureOut">
              <a:rPr lang="en-GB" smtClean="0"/>
              <a:t>13/03/2019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9BAF36-72FB-4475-B6AC-A182490C8035}"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1EFD3-1887-4FAF-9F6A-89F91A7B68B1}" type="datetimeFigureOut">
              <a:rPr lang="en-GB" smtClean="0"/>
              <a:t>13/03/2019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9BAF36-72FB-4475-B6AC-A182490C803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5E1EFD3-1887-4FAF-9F6A-89F91A7B68B1}" type="datetimeFigureOut">
              <a:rPr lang="en-GB" smtClean="0"/>
              <a:t>13/03/2019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BAF36-72FB-4475-B6AC-A182490C803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E1EFD3-1887-4FAF-9F6A-89F91A7B68B1}" type="datetimeFigureOut">
              <a:rPr lang="en-GB" smtClean="0"/>
              <a:t>13/03/2019</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F9BAF36-72FB-4475-B6AC-A182490C8035}"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5E1EFD3-1887-4FAF-9F6A-89F91A7B68B1}" type="datetimeFigureOut">
              <a:rPr lang="en-GB" smtClean="0"/>
              <a:t>13/03/2019</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F9BAF36-72FB-4475-B6AC-A182490C803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6.jpg" /><Relationship Id="rId2" Type="http://schemas.openxmlformats.org/officeDocument/2006/relationships/image" Target="../media/image5.jp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7.jpg" /><Relationship Id="rId1" Type="http://schemas.openxmlformats.org/officeDocument/2006/relationships/slideLayout" Target="../slideLayouts/slideLayout5.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3.jpg" /><Relationship Id="rId2" Type="http://schemas.openxmlformats.org/officeDocument/2006/relationships/image" Target="../media/image2.jpg" /><Relationship Id="rId1" Type="http://schemas.openxmlformats.org/officeDocument/2006/relationships/slideLayout" Target="../slideLayouts/slideLayout2.xml" /><Relationship Id="rId4" Type="http://schemas.openxmlformats.org/officeDocument/2006/relationships/image" Target="../media/image4.jpg" /></Relationships>
</file>

<file path=ppt/slides/_rels/slide4.xml.rels><?xml version="1.0" encoding="UTF-8" standalone="yes"?>
<Relationships xmlns="http://schemas.openxmlformats.org/package/2006/relationships"><Relationship Id="rId2" Type="http://schemas.openxmlformats.org/officeDocument/2006/relationships/hyperlink" Target="https://www.healthyplace.com/ptsd-and-stress-disorders/adjustment-disorder/index.php?option=com_easyblog&amp;view=entry&amp;id=280&amp;Itemid=231"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Trauma- and stressor-related disorders</a:t>
            </a:r>
          </a:p>
        </p:txBody>
      </p:sp>
      <p:sp>
        <p:nvSpPr>
          <p:cNvPr id="3" name="Subtitle 2"/>
          <p:cNvSpPr>
            <a:spLocks noGrp="1"/>
          </p:cNvSpPr>
          <p:nvPr>
            <p:ph type="subTitle" idx="1"/>
          </p:nvPr>
        </p:nvSpPr>
        <p:spPr/>
        <p:txBody>
          <a:bodyPr>
            <a:normAutofit fontScale="92500" lnSpcReduction="20000"/>
          </a:bodyPr>
          <a:lstStyle/>
          <a:p>
            <a:r>
              <a:rPr lang="en-GB" dirty="0"/>
              <a:t>Level IV </a:t>
            </a:r>
          </a:p>
          <a:p>
            <a:r>
              <a:rPr lang="en-GB" dirty="0"/>
              <a:t>2019</a:t>
            </a:r>
          </a:p>
          <a:p>
            <a:r>
              <a:rPr lang="en-GB" dirty="0"/>
              <a:t>M. </a:t>
            </a:r>
            <a:r>
              <a:rPr lang="en-GB" dirty="0" err="1"/>
              <a:t>Mathai</a:t>
            </a:r>
            <a:endParaRPr lang="en-GB" dirty="0"/>
          </a:p>
        </p:txBody>
      </p:sp>
    </p:spTree>
    <p:extLst>
      <p:ext uri="{BB962C8B-B14F-4D97-AF65-F5344CB8AC3E}">
        <p14:creationId xmlns:p14="http://schemas.microsoft.com/office/powerpoint/2010/main" val="2001405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GB"/>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3861048"/>
            <a:ext cx="3960440" cy="2640293"/>
          </a:xfrm>
          <a:prstGeom prst="rect">
            <a:avLst/>
          </a:prstGeom>
        </p:spPr>
      </p:pic>
      <p:pic>
        <p:nvPicPr>
          <p:cNvPr id="8"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99592" y="1839119"/>
            <a:ext cx="5564832" cy="2260713"/>
          </a:xfrm>
        </p:spPr>
      </p:pic>
    </p:spTree>
    <p:extLst>
      <p:ext uri="{BB962C8B-B14F-4D97-AF65-F5344CB8AC3E}">
        <p14:creationId xmlns:p14="http://schemas.microsoft.com/office/powerpoint/2010/main" val="2480550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0" indent="0" fontAlgn="base">
              <a:buNone/>
            </a:pPr>
            <a:r>
              <a:rPr lang="en-GB" sz="3400" dirty="0"/>
              <a:t>In both Reactive attachment and disinhibited social engagement: </a:t>
            </a:r>
          </a:p>
          <a:p>
            <a:pPr fontAlgn="base"/>
            <a:r>
              <a:rPr lang="en-GB" sz="3400" dirty="0"/>
              <a:t>The child has experienced a pattern of </a:t>
            </a:r>
            <a:r>
              <a:rPr lang="en-GB" sz="3400" dirty="0">
                <a:solidFill>
                  <a:srgbClr val="FF0000"/>
                </a:solidFill>
              </a:rPr>
              <a:t>extremes of insufficient care </a:t>
            </a:r>
            <a:r>
              <a:rPr lang="en-GB" sz="3400" dirty="0"/>
              <a:t>as evidenced by at least one of the following:</a:t>
            </a:r>
          </a:p>
          <a:p>
            <a:pPr fontAlgn="base"/>
            <a:r>
              <a:rPr lang="en-GB" sz="3400" dirty="0">
                <a:solidFill>
                  <a:srgbClr val="FF0000"/>
                </a:solidFill>
              </a:rPr>
              <a:t>Social neglect </a:t>
            </a:r>
            <a:r>
              <a:rPr lang="en-GB" sz="3400" dirty="0"/>
              <a:t>or </a:t>
            </a:r>
            <a:r>
              <a:rPr lang="en-GB" sz="3400" dirty="0">
                <a:solidFill>
                  <a:srgbClr val="FF0000"/>
                </a:solidFill>
              </a:rPr>
              <a:t>deprivation</a:t>
            </a:r>
            <a:r>
              <a:rPr lang="en-GB" sz="3400" dirty="0"/>
              <a:t> in the form of persistent lack of having basic emotional needs for comfort, stimulation, and affection met by caregiving adults.</a:t>
            </a:r>
          </a:p>
          <a:p>
            <a:pPr fontAlgn="base"/>
            <a:r>
              <a:rPr lang="en-GB" sz="3400" dirty="0">
                <a:solidFill>
                  <a:srgbClr val="FF0000"/>
                </a:solidFill>
              </a:rPr>
              <a:t>Repeated changes of primary caregivers </a:t>
            </a:r>
            <a:r>
              <a:rPr lang="en-GB" sz="3400" dirty="0"/>
              <a:t>that limit opportunities to form stable attachments (e.g., frequent changes in foster care).</a:t>
            </a:r>
          </a:p>
          <a:p>
            <a:pPr fontAlgn="base"/>
            <a:r>
              <a:rPr lang="en-GB" sz="3400" dirty="0">
                <a:solidFill>
                  <a:srgbClr val="FF0000"/>
                </a:solidFill>
              </a:rPr>
              <a:t>Rearing in unusual settings </a:t>
            </a:r>
            <a:r>
              <a:rPr lang="en-GB" sz="3400" dirty="0"/>
              <a:t>that severely limit opportunities to form selective attachments (e.g., institutions with high child-to-caregiver ratios).</a:t>
            </a:r>
          </a:p>
          <a:p>
            <a:endParaRPr lang="en-GB" dirty="0"/>
          </a:p>
        </p:txBody>
      </p:sp>
      <p:sp>
        <p:nvSpPr>
          <p:cNvPr id="2" name="Title 1"/>
          <p:cNvSpPr>
            <a:spLocks noGrp="1"/>
          </p:cNvSpPr>
          <p:nvPr>
            <p:ph type="title"/>
          </p:nvPr>
        </p:nvSpPr>
        <p:spPr/>
        <p:txBody>
          <a:bodyPr>
            <a:normAutofit fontScale="90000"/>
          </a:bodyPr>
          <a:lstStyle/>
          <a:p>
            <a:r>
              <a:rPr lang="en-GB" dirty="0"/>
              <a:t>Social context in the </a:t>
            </a:r>
            <a:r>
              <a:rPr lang="en-GB" dirty="0" err="1"/>
              <a:t>attachement</a:t>
            </a:r>
            <a:r>
              <a:rPr lang="en-GB" dirty="0"/>
              <a:t> disorders</a:t>
            </a:r>
          </a:p>
        </p:txBody>
      </p:sp>
    </p:spTree>
    <p:extLst>
      <p:ext uri="{BB962C8B-B14F-4D97-AF65-F5344CB8AC3E}">
        <p14:creationId xmlns:p14="http://schemas.microsoft.com/office/powerpoint/2010/main" val="2623954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Post Traumatic Stress Disorder (PTSD)</a:t>
            </a:r>
          </a:p>
        </p:txBody>
      </p:sp>
      <p:sp>
        <p:nvSpPr>
          <p:cNvPr id="3" name="Content Placeholder 2"/>
          <p:cNvSpPr>
            <a:spLocks noGrp="1"/>
          </p:cNvSpPr>
          <p:nvPr>
            <p:ph sz="quarter" idx="2"/>
          </p:nvPr>
        </p:nvSpPr>
        <p:spPr>
          <a:xfrm>
            <a:off x="457200" y="1444294"/>
            <a:ext cx="4040188" cy="4504986"/>
          </a:xfrm>
        </p:spPr>
        <p:txBody>
          <a:bodyPr>
            <a:normAutofit fontScale="92500" lnSpcReduction="20000"/>
          </a:bodyPr>
          <a:lstStyle/>
          <a:p>
            <a:r>
              <a:rPr lang="en-GB" b="1" dirty="0"/>
              <a:t>PTSD </a:t>
            </a:r>
            <a:r>
              <a:rPr lang="en-GB" dirty="0"/>
              <a:t>is the development of Persistent emotional, cognitive and behavioural symptoms in response to a serious traumatic event that threatens security or physical integrity of the individual or of a loved one and where the symptoms persists &gt; 1 month</a:t>
            </a:r>
          </a:p>
          <a:p>
            <a:r>
              <a:rPr lang="en-GB" dirty="0"/>
              <a:t>Such experiences may include: a natural catastrophe, accident, battle, criminal assault, rape </a:t>
            </a:r>
            <a:r>
              <a:rPr lang="en-GB" dirty="0" err="1"/>
              <a:t>etc</a:t>
            </a:r>
            <a:endParaRPr lang="en-GB" dirty="0"/>
          </a:p>
        </p:txBody>
      </p:sp>
      <p:pic>
        <p:nvPicPr>
          <p:cNvPr id="7" name="Content Placeholder 3"/>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534247" y="1844824"/>
            <a:ext cx="4609753" cy="3270947"/>
          </a:xfrm>
        </p:spPr>
      </p:pic>
    </p:spTree>
    <p:extLst>
      <p:ext uri="{BB962C8B-B14F-4D97-AF65-F5344CB8AC3E}">
        <p14:creationId xmlns:p14="http://schemas.microsoft.com/office/powerpoint/2010/main" val="514506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buNone/>
            </a:pPr>
            <a:r>
              <a:rPr lang="en-GB" b="1" dirty="0"/>
              <a:t>PTSD </a:t>
            </a:r>
            <a:r>
              <a:rPr lang="en-GB" dirty="0"/>
              <a:t>is a reaction to severe traumatic with symptoms &gt; 1 month that meet the following diagnostic criteria</a:t>
            </a:r>
          </a:p>
          <a:p>
            <a:pPr marL="0" indent="0">
              <a:buNone/>
            </a:pPr>
            <a:r>
              <a:rPr lang="en-GB" b="1" dirty="0"/>
              <a:t>Criterion A: stressor (one required</a:t>
            </a:r>
            <a:r>
              <a:rPr lang="en-GB" dirty="0"/>
              <a:t>)</a:t>
            </a:r>
          </a:p>
          <a:p>
            <a:r>
              <a:rPr lang="en-GB" dirty="0"/>
              <a:t>The person was exposed to: death, threatened death, actual or threatened serious injury, or actual or threatened sexual violence, in the following way(s):</a:t>
            </a:r>
          </a:p>
          <a:p>
            <a:pPr lvl="0"/>
            <a:r>
              <a:rPr lang="en-GB" dirty="0"/>
              <a:t>Direct </a:t>
            </a:r>
            <a:r>
              <a:rPr lang="en-GB" b="1" dirty="0"/>
              <a:t>exposure</a:t>
            </a:r>
          </a:p>
          <a:p>
            <a:pPr lvl="0"/>
            <a:r>
              <a:rPr lang="en-GB" b="1" dirty="0"/>
              <a:t>Witnessing </a:t>
            </a:r>
            <a:r>
              <a:rPr lang="en-GB" dirty="0"/>
              <a:t>the trauma</a:t>
            </a:r>
          </a:p>
          <a:p>
            <a:pPr lvl="0"/>
            <a:r>
              <a:rPr lang="en-GB" b="1" dirty="0"/>
              <a:t>Learning</a:t>
            </a:r>
            <a:r>
              <a:rPr lang="en-GB" dirty="0"/>
              <a:t> that a relative or close friend was exposed to a trauma</a:t>
            </a:r>
          </a:p>
          <a:p>
            <a:pPr lvl="0"/>
            <a:r>
              <a:rPr lang="en-GB" b="1" dirty="0"/>
              <a:t>Indirect</a:t>
            </a:r>
            <a:r>
              <a:rPr lang="en-GB" dirty="0"/>
              <a:t> exposure to aversive details of the trauma, usually in the course of professional duties (e.g., first responders, medics)</a:t>
            </a:r>
          </a:p>
          <a:p>
            <a:endParaRPr lang="en-GB" dirty="0"/>
          </a:p>
        </p:txBody>
      </p:sp>
      <p:sp>
        <p:nvSpPr>
          <p:cNvPr id="2" name="Title 1"/>
          <p:cNvSpPr>
            <a:spLocks noGrp="1"/>
          </p:cNvSpPr>
          <p:nvPr>
            <p:ph type="title"/>
          </p:nvPr>
        </p:nvSpPr>
        <p:spPr/>
        <p:txBody>
          <a:bodyPr>
            <a:normAutofit fontScale="90000"/>
          </a:bodyPr>
          <a:lstStyle/>
          <a:p>
            <a:r>
              <a:rPr lang="en-GB" dirty="0"/>
              <a:t>Post Traumatic Stress Disorder (PTSD)</a:t>
            </a:r>
          </a:p>
        </p:txBody>
      </p:sp>
    </p:spTree>
    <p:extLst>
      <p:ext uri="{BB962C8B-B14F-4D97-AF65-F5344CB8AC3E}">
        <p14:creationId xmlns:p14="http://schemas.microsoft.com/office/powerpoint/2010/main" val="1949920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dirty="0"/>
              <a:t>The traumatic event is persistently re-experienced in the following way(s):</a:t>
            </a:r>
          </a:p>
          <a:p>
            <a:pPr lvl="0"/>
            <a:r>
              <a:rPr lang="en-GB" dirty="0"/>
              <a:t>Unwanted upsetting memories</a:t>
            </a:r>
          </a:p>
          <a:p>
            <a:pPr lvl="0"/>
            <a:r>
              <a:rPr lang="en-GB" dirty="0"/>
              <a:t>Nightmares</a:t>
            </a:r>
          </a:p>
          <a:p>
            <a:pPr lvl="0"/>
            <a:r>
              <a:rPr lang="en-GB" dirty="0"/>
              <a:t>Flashbacks</a:t>
            </a:r>
          </a:p>
          <a:p>
            <a:pPr lvl="0"/>
            <a:r>
              <a:rPr lang="en-GB" dirty="0"/>
              <a:t>Emotional distress after exposure to traumatic reminders</a:t>
            </a:r>
          </a:p>
          <a:p>
            <a:pPr lvl="0"/>
            <a:r>
              <a:rPr lang="en-GB" dirty="0"/>
              <a:t>Physical reactivity after exposure to traumatic reminders</a:t>
            </a:r>
          </a:p>
          <a:p>
            <a:endParaRPr lang="en-GB" dirty="0"/>
          </a:p>
        </p:txBody>
      </p:sp>
      <p:sp>
        <p:nvSpPr>
          <p:cNvPr id="2" name="Title 1"/>
          <p:cNvSpPr>
            <a:spLocks noGrp="1"/>
          </p:cNvSpPr>
          <p:nvPr>
            <p:ph type="title"/>
          </p:nvPr>
        </p:nvSpPr>
        <p:spPr/>
        <p:txBody>
          <a:bodyPr>
            <a:normAutofit fontScale="90000"/>
          </a:bodyPr>
          <a:lstStyle/>
          <a:p>
            <a:br>
              <a:rPr lang="en-GB" dirty="0"/>
            </a:br>
            <a:r>
              <a:rPr lang="en-GB" dirty="0"/>
              <a:t>Criterion B: </a:t>
            </a:r>
            <a:r>
              <a:rPr lang="en-GB" b="1" dirty="0"/>
              <a:t>intrusion</a:t>
            </a:r>
            <a:r>
              <a:rPr lang="en-GB" dirty="0"/>
              <a:t> symptoms (one required)</a:t>
            </a:r>
            <a:br>
              <a:rPr lang="en-GB" dirty="0"/>
            </a:br>
            <a:endParaRPr lang="en-GB" dirty="0"/>
          </a:p>
        </p:txBody>
      </p:sp>
    </p:spTree>
    <p:extLst>
      <p:ext uri="{BB962C8B-B14F-4D97-AF65-F5344CB8AC3E}">
        <p14:creationId xmlns:p14="http://schemas.microsoft.com/office/powerpoint/2010/main" val="2059864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GB" dirty="0"/>
          </a:p>
          <a:p>
            <a:r>
              <a:rPr lang="en-GB" dirty="0"/>
              <a:t>Avoidance of trauma-related stimuli after the trauma, in the following way(s):</a:t>
            </a:r>
          </a:p>
          <a:p>
            <a:pPr lvl="0"/>
            <a:r>
              <a:rPr lang="en-GB" dirty="0"/>
              <a:t>Trauma-related thoughts or feelings</a:t>
            </a:r>
          </a:p>
          <a:p>
            <a:pPr lvl="0"/>
            <a:r>
              <a:rPr lang="en-GB" dirty="0"/>
              <a:t>Trauma-related external reminders</a:t>
            </a:r>
          </a:p>
          <a:p>
            <a:endParaRPr lang="en-GB" dirty="0"/>
          </a:p>
        </p:txBody>
      </p:sp>
      <p:sp>
        <p:nvSpPr>
          <p:cNvPr id="2" name="Title 1"/>
          <p:cNvSpPr>
            <a:spLocks noGrp="1"/>
          </p:cNvSpPr>
          <p:nvPr>
            <p:ph type="title"/>
          </p:nvPr>
        </p:nvSpPr>
        <p:spPr/>
        <p:txBody>
          <a:bodyPr>
            <a:normAutofit fontScale="90000"/>
          </a:bodyPr>
          <a:lstStyle/>
          <a:p>
            <a:r>
              <a:rPr lang="en-GB" dirty="0"/>
              <a:t>Criterion C: </a:t>
            </a:r>
            <a:r>
              <a:rPr lang="en-GB" b="1" dirty="0"/>
              <a:t>avoidance</a:t>
            </a:r>
            <a:r>
              <a:rPr lang="en-GB" dirty="0"/>
              <a:t> (one required</a:t>
            </a:r>
          </a:p>
        </p:txBody>
      </p:sp>
    </p:spTree>
    <p:extLst>
      <p:ext uri="{BB962C8B-B14F-4D97-AF65-F5344CB8AC3E}">
        <p14:creationId xmlns:p14="http://schemas.microsoft.com/office/powerpoint/2010/main" val="930024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b="1" dirty="0"/>
              <a:t>Negative thoughts </a:t>
            </a:r>
            <a:r>
              <a:rPr lang="en-GB" dirty="0"/>
              <a:t>or feelings that began or worsened after the trauma, in the following way(s):</a:t>
            </a:r>
          </a:p>
          <a:p>
            <a:pPr lvl="0"/>
            <a:r>
              <a:rPr lang="en-GB" b="1" dirty="0"/>
              <a:t>Inability to recall key features </a:t>
            </a:r>
            <a:r>
              <a:rPr lang="en-GB" dirty="0"/>
              <a:t>of the trauma</a:t>
            </a:r>
          </a:p>
          <a:p>
            <a:pPr lvl="0"/>
            <a:r>
              <a:rPr lang="en-GB" b="1" dirty="0"/>
              <a:t>Overly negative thoughts and assumptions </a:t>
            </a:r>
            <a:r>
              <a:rPr lang="en-GB" dirty="0"/>
              <a:t>about oneself or the world</a:t>
            </a:r>
          </a:p>
          <a:p>
            <a:pPr lvl="0"/>
            <a:r>
              <a:rPr lang="en-GB" b="1" dirty="0"/>
              <a:t>Exaggerated blame of self or others </a:t>
            </a:r>
            <a:r>
              <a:rPr lang="en-GB" dirty="0"/>
              <a:t>for causing the trauma</a:t>
            </a:r>
          </a:p>
          <a:p>
            <a:pPr lvl="0"/>
            <a:r>
              <a:rPr lang="en-GB" b="1" dirty="0"/>
              <a:t>Negative affect</a:t>
            </a:r>
          </a:p>
          <a:p>
            <a:pPr lvl="0"/>
            <a:r>
              <a:rPr lang="en-GB" b="1" dirty="0"/>
              <a:t>Decreased interest </a:t>
            </a:r>
            <a:r>
              <a:rPr lang="en-GB" dirty="0"/>
              <a:t>in activities</a:t>
            </a:r>
          </a:p>
          <a:p>
            <a:pPr lvl="0"/>
            <a:r>
              <a:rPr lang="en-GB" dirty="0"/>
              <a:t>Feeling </a:t>
            </a:r>
            <a:r>
              <a:rPr lang="en-GB" b="1" dirty="0"/>
              <a:t>isolated</a:t>
            </a:r>
          </a:p>
          <a:p>
            <a:pPr lvl="0"/>
            <a:r>
              <a:rPr lang="en-GB" dirty="0"/>
              <a:t>Difficulty experiencing positive affect</a:t>
            </a:r>
          </a:p>
          <a:p>
            <a:endParaRPr lang="en-GB" dirty="0"/>
          </a:p>
        </p:txBody>
      </p:sp>
      <p:sp>
        <p:nvSpPr>
          <p:cNvPr id="2" name="Title 1"/>
          <p:cNvSpPr>
            <a:spLocks noGrp="1"/>
          </p:cNvSpPr>
          <p:nvPr>
            <p:ph type="title"/>
          </p:nvPr>
        </p:nvSpPr>
        <p:spPr/>
        <p:txBody>
          <a:bodyPr>
            <a:normAutofit fontScale="90000"/>
          </a:bodyPr>
          <a:lstStyle/>
          <a:p>
            <a:br>
              <a:rPr lang="en-GB" dirty="0"/>
            </a:br>
            <a:r>
              <a:rPr lang="en-GB" sz="3600" b="1" dirty="0"/>
              <a:t>Criterion D</a:t>
            </a:r>
            <a:r>
              <a:rPr lang="en-GB" sz="3600" dirty="0"/>
              <a:t>: negative alterations in cognitions and mood (two required)</a:t>
            </a:r>
            <a:br>
              <a:rPr lang="en-GB" sz="3600" dirty="0"/>
            </a:br>
            <a:endParaRPr lang="en-GB" sz="3600" dirty="0"/>
          </a:p>
        </p:txBody>
      </p:sp>
    </p:spTree>
    <p:extLst>
      <p:ext uri="{BB962C8B-B14F-4D97-AF65-F5344CB8AC3E}">
        <p14:creationId xmlns:p14="http://schemas.microsoft.com/office/powerpoint/2010/main" val="3718081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dirty="0"/>
              <a:t>Trauma-related arousal and reactivity that began or worsened after the trauma, in the following way(s):</a:t>
            </a:r>
          </a:p>
          <a:p>
            <a:pPr lvl="0"/>
            <a:r>
              <a:rPr lang="en-GB" b="1" dirty="0"/>
              <a:t>Irritability or aggression</a:t>
            </a:r>
          </a:p>
          <a:p>
            <a:pPr lvl="0"/>
            <a:r>
              <a:rPr lang="en-GB" b="1" dirty="0"/>
              <a:t>Risky or destructive</a:t>
            </a:r>
            <a:r>
              <a:rPr lang="en-GB" dirty="0"/>
              <a:t> </a:t>
            </a:r>
            <a:r>
              <a:rPr lang="en-GB" dirty="0" err="1"/>
              <a:t>behavior</a:t>
            </a:r>
            <a:endParaRPr lang="en-GB" dirty="0"/>
          </a:p>
          <a:p>
            <a:pPr lvl="0"/>
            <a:r>
              <a:rPr lang="en-GB" b="1" dirty="0" err="1"/>
              <a:t>Hypervigilance</a:t>
            </a:r>
            <a:endParaRPr lang="en-GB" b="1" dirty="0"/>
          </a:p>
          <a:p>
            <a:pPr lvl="0"/>
            <a:r>
              <a:rPr lang="en-GB" b="1" dirty="0"/>
              <a:t>Heightened startle</a:t>
            </a:r>
            <a:r>
              <a:rPr lang="en-GB" dirty="0"/>
              <a:t> reaction</a:t>
            </a:r>
          </a:p>
          <a:p>
            <a:pPr lvl="0"/>
            <a:r>
              <a:rPr lang="en-GB" b="1" dirty="0"/>
              <a:t>Difficulty concentrating</a:t>
            </a:r>
          </a:p>
          <a:p>
            <a:pPr lvl="0"/>
            <a:r>
              <a:rPr lang="en-GB" b="1" dirty="0"/>
              <a:t>Difficulty sleeping</a:t>
            </a:r>
          </a:p>
          <a:p>
            <a:endParaRPr lang="en-GB" dirty="0"/>
          </a:p>
        </p:txBody>
      </p:sp>
      <p:sp>
        <p:nvSpPr>
          <p:cNvPr id="2" name="Title 1"/>
          <p:cNvSpPr>
            <a:spLocks noGrp="1"/>
          </p:cNvSpPr>
          <p:nvPr>
            <p:ph type="title"/>
          </p:nvPr>
        </p:nvSpPr>
        <p:spPr/>
        <p:txBody>
          <a:bodyPr>
            <a:normAutofit fontScale="90000"/>
          </a:bodyPr>
          <a:lstStyle/>
          <a:p>
            <a:br>
              <a:rPr lang="en-GB" dirty="0"/>
            </a:br>
            <a:r>
              <a:rPr lang="en-GB" dirty="0"/>
              <a:t>Criterion E: </a:t>
            </a:r>
            <a:r>
              <a:rPr lang="en-GB" b="1" dirty="0"/>
              <a:t>alterations in arousal </a:t>
            </a:r>
            <a:r>
              <a:rPr lang="en-GB" dirty="0"/>
              <a:t>and reactivity</a:t>
            </a:r>
            <a:br>
              <a:rPr lang="en-GB" dirty="0"/>
            </a:br>
            <a:endParaRPr lang="en-GB" dirty="0"/>
          </a:p>
        </p:txBody>
      </p:sp>
    </p:spTree>
    <p:extLst>
      <p:ext uri="{BB962C8B-B14F-4D97-AF65-F5344CB8AC3E}">
        <p14:creationId xmlns:p14="http://schemas.microsoft.com/office/powerpoint/2010/main" val="3534003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b="1" dirty="0"/>
              <a:t>Criterion F</a:t>
            </a:r>
            <a:r>
              <a:rPr lang="en-GB" dirty="0"/>
              <a:t>: duration (required)</a:t>
            </a:r>
          </a:p>
          <a:p>
            <a:r>
              <a:rPr lang="en-GB" dirty="0"/>
              <a:t>Symptoms last for more than 1 month</a:t>
            </a:r>
          </a:p>
          <a:p>
            <a:pPr marL="0" indent="0">
              <a:buNone/>
            </a:pPr>
            <a:r>
              <a:rPr lang="en-GB" b="1" dirty="0"/>
              <a:t>Criterion G</a:t>
            </a:r>
            <a:r>
              <a:rPr lang="en-GB" dirty="0"/>
              <a:t>: functional significance (required)</a:t>
            </a:r>
          </a:p>
          <a:p>
            <a:r>
              <a:rPr lang="en-GB" dirty="0"/>
              <a:t>Symptoms create distress or functional impairment (e.g., social, occupational).</a:t>
            </a:r>
          </a:p>
          <a:p>
            <a:pPr marL="0" indent="0">
              <a:buNone/>
            </a:pPr>
            <a:r>
              <a:rPr lang="en-GB" b="1" dirty="0"/>
              <a:t>Criterion H:</a:t>
            </a:r>
            <a:r>
              <a:rPr lang="en-GB" dirty="0"/>
              <a:t> exclusion (required)</a:t>
            </a:r>
          </a:p>
          <a:p>
            <a:r>
              <a:rPr lang="en-GB" dirty="0"/>
              <a:t>Symptoms are not due to medication, substance use, or other illness.</a:t>
            </a:r>
          </a:p>
          <a:p>
            <a:endParaRPr lang="en-GB" dirty="0"/>
          </a:p>
          <a:p>
            <a:endParaRPr lang="en-GB" dirty="0"/>
          </a:p>
          <a:p>
            <a:endParaRPr lang="en-GB" dirty="0"/>
          </a:p>
        </p:txBody>
      </p:sp>
      <p:sp>
        <p:nvSpPr>
          <p:cNvPr id="2" name="Title 1"/>
          <p:cNvSpPr>
            <a:spLocks noGrp="1"/>
          </p:cNvSpPr>
          <p:nvPr>
            <p:ph type="title"/>
          </p:nvPr>
        </p:nvSpPr>
        <p:spPr/>
        <p:txBody>
          <a:bodyPr/>
          <a:lstStyle/>
          <a:p>
            <a:r>
              <a:rPr lang="en-GB" dirty="0"/>
              <a:t>Other Criteria</a:t>
            </a:r>
          </a:p>
        </p:txBody>
      </p:sp>
    </p:spTree>
    <p:extLst>
      <p:ext uri="{BB962C8B-B14F-4D97-AF65-F5344CB8AC3E}">
        <p14:creationId xmlns:p14="http://schemas.microsoft.com/office/powerpoint/2010/main" val="3340818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a:t>Acute Stress Disorder is a caused by trauma (traumatic stress) and lasts at least 3 days. </a:t>
            </a:r>
          </a:p>
          <a:p>
            <a:r>
              <a:rPr lang="en-GB" dirty="0"/>
              <a:t>The traumatic experiences may be of the same intensity or less as would cause PTSD but the symptoms disappear after a few days &lt; 1 month</a:t>
            </a:r>
          </a:p>
        </p:txBody>
      </p:sp>
      <p:sp>
        <p:nvSpPr>
          <p:cNvPr id="2" name="Title 1"/>
          <p:cNvSpPr>
            <a:spLocks noGrp="1"/>
          </p:cNvSpPr>
          <p:nvPr>
            <p:ph type="title"/>
          </p:nvPr>
        </p:nvSpPr>
        <p:spPr/>
        <p:txBody>
          <a:bodyPr/>
          <a:lstStyle/>
          <a:p>
            <a:r>
              <a:rPr lang="en-GB" dirty="0"/>
              <a:t>Acute Stress Disorder</a:t>
            </a:r>
          </a:p>
        </p:txBody>
      </p:sp>
    </p:spTree>
    <p:extLst>
      <p:ext uri="{BB962C8B-B14F-4D97-AF65-F5344CB8AC3E}">
        <p14:creationId xmlns:p14="http://schemas.microsoft.com/office/powerpoint/2010/main" val="318002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a:t>After this lecture the student should be able to</a:t>
            </a:r>
          </a:p>
          <a:p>
            <a:r>
              <a:rPr lang="en-GB" dirty="0"/>
              <a:t>Describe- the human emotional and behavioural response to serious threat</a:t>
            </a:r>
          </a:p>
          <a:p>
            <a:r>
              <a:rPr lang="en-GB" dirty="0"/>
              <a:t>The psychopathological conditions associated with traumatic stress</a:t>
            </a:r>
          </a:p>
          <a:p>
            <a:r>
              <a:rPr lang="en-GB" dirty="0"/>
              <a:t>Make a diagnosis of such conditions as well as important differentials</a:t>
            </a:r>
          </a:p>
        </p:txBody>
      </p:sp>
      <p:sp>
        <p:nvSpPr>
          <p:cNvPr id="2" name="Title 1"/>
          <p:cNvSpPr>
            <a:spLocks noGrp="1"/>
          </p:cNvSpPr>
          <p:nvPr>
            <p:ph type="title"/>
          </p:nvPr>
        </p:nvSpPr>
        <p:spPr/>
        <p:txBody>
          <a:bodyPr/>
          <a:lstStyle/>
          <a:p>
            <a:r>
              <a:rPr lang="en-GB" dirty="0"/>
              <a:t>Objectives</a:t>
            </a:r>
          </a:p>
        </p:txBody>
      </p:sp>
    </p:spTree>
    <p:extLst>
      <p:ext uri="{BB962C8B-B14F-4D97-AF65-F5344CB8AC3E}">
        <p14:creationId xmlns:p14="http://schemas.microsoft.com/office/powerpoint/2010/main" val="1637785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a:t> A. Exposure to actual or threatened death, serious injury, or sexual violation in one (or more) of the following ways: </a:t>
            </a:r>
          </a:p>
          <a:p>
            <a:pPr lvl="0"/>
            <a:r>
              <a:rPr lang="en-GB" dirty="0"/>
              <a:t>Direct </a:t>
            </a:r>
            <a:r>
              <a:rPr lang="en-GB" b="1" dirty="0"/>
              <a:t>exposure</a:t>
            </a:r>
          </a:p>
          <a:p>
            <a:pPr lvl="0"/>
            <a:r>
              <a:rPr lang="en-GB" b="1" dirty="0"/>
              <a:t>Witnessing </a:t>
            </a:r>
            <a:r>
              <a:rPr lang="en-GB" dirty="0"/>
              <a:t>the trauma</a:t>
            </a:r>
          </a:p>
          <a:p>
            <a:pPr lvl="0"/>
            <a:r>
              <a:rPr lang="en-GB" b="1" dirty="0"/>
              <a:t>Learning</a:t>
            </a:r>
            <a:r>
              <a:rPr lang="en-GB" dirty="0"/>
              <a:t> that a relative or close friend was exposed to a trauma</a:t>
            </a:r>
          </a:p>
          <a:p>
            <a:pPr lvl="0"/>
            <a:r>
              <a:rPr lang="en-GB" b="1" dirty="0"/>
              <a:t>Indirect</a:t>
            </a:r>
            <a:r>
              <a:rPr lang="en-GB" dirty="0"/>
              <a:t> exposure to aversive details of the trauma, usually in the course of professional duties (e.g., first responders, medics)</a:t>
            </a:r>
          </a:p>
          <a:p>
            <a:r>
              <a:rPr lang="en-GB" dirty="0"/>
              <a:t>Note: This does not apply to exposure through electronic media, television, movies, or pictures unless this exposure is work related. </a:t>
            </a:r>
          </a:p>
          <a:p>
            <a:endParaRPr lang="en-GB" dirty="0"/>
          </a:p>
        </p:txBody>
      </p:sp>
      <p:sp>
        <p:nvSpPr>
          <p:cNvPr id="2" name="Title 1"/>
          <p:cNvSpPr>
            <a:spLocks noGrp="1"/>
          </p:cNvSpPr>
          <p:nvPr>
            <p:ph type="title"/>
          </p:nvPr>
        </p:nvSpPr>
        <p:spPr/>
        <p:txBody>
          <a:bodyPr>
            <a:normAutofit/>
          </a:bodyPr>
          <a:lstStyle/>
          <a:p>
            <a:r>
              <a:rPr lang="en-GB" dirty="0"/>
              <a:t>A S D Diagnostic criteria DSM V</a:t>
            </a:r>
          </a:p>
        </p:txBody>
      </p:sp>
    </p:spTree>
    <p:extLst>
      <p:ext uri="{BB962C8B-B14F-4D97-AF65-F5344CB8AC3E}">
        <p14:creationId xmlns:p14="http://schemas.microsoft.com/office/powerpoint/2010/main" val="3561247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B. Presence of nine (or more) of the following symptoms from any of the five categories of :</a:t>
            </a:r>
          </a:p>
          <a:p>
            <a:r>
              <a:rPr lang="en-GB" dirty="0"/>
              <a:t>Intrusion</a:t>
            </a:r>
          </a:p>
          <a:p>
            <a:r>
              <a:rPr lang="en-GB" dirty="0"/>
              <a:t>negative mood</a:t>
            </a:r>
          </a:p>
          <a:p>
            <a:r>
              <a:rPr lang="en-GB" dirty="0"/>
              <a:t>Dissociation</a:t>
            </a:r>
          </a:p>
          <a:p>
            <a:r>
              <a:rPr lang="en-GB" dirty="0"/>
              <a:t>Avoidance</a:t>
            </a:r>
          </a:p>
          <a:p>
            <a:r>
              <a:rPr lang="en-GB" dirty="0"/>
              <a:t>arousal</a:t>
            </a:r>
          </a:p>
          <a:p>
            <a:endParaRPr lang="en-GB" dirty="0"/>
          </a:p>
        </p:txBody>
      </p:sp>
      <p:sp>
        <p:nvSpPr>
          <p:cNvPr id="2" name="Title 1"/>
          <p:cNvSpPr>
            <a:spLocks noGrp="1"/>
          </p:cNvSpPr>
          <p:nvPr>
            <p:ph type="title"/>
          </p:nvPr>
        </p:nvSpPr>
        <p:spPr/>
        <p:txBody>
          <a:bodyPr/>
          <a:lstStyle/>
          <a:p>
            <a:endParaRPr lang="en-GB"/>
          </a:p>
        </p:txBody>
      </p:sp>
    </p:spTree>
    <p:extLst>
      <p:ext uri="{BB962C8B-B14F-4D97-AF65-F5344CB8AC3E}">
        <p14:creationId xmlns:p14="http://schemas.microsoft.com/office/powerpoint/2010/main" val="2719747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a:t>C. Duration - &gt;3 days&lt; 1 month </a:t>
            </a:r>
          </a:p>
          <a:p>
            <a:r>
              <a:rPr lang="en-GB" dirty="0"/>
              <a:t>D.  The disturbance causes clinically significant </a:t>
            </a:r>
            <a:r>
              <a:rPr lang="en-GB" b="1" dirty="0"/>
              <a:t>distress</a:t>
            </a:r>
            <a:r>
              <a:rPr lang="en-GB" dirty="0"/>
              <a:t> or impairment in social, occupational</a:t>
            </a:r>
          </a:p>
          <a:p>
            <a:r>
              <a:rPr lang="en-GB" dirty="0"/>
              <a:t>E. Not attributable to the physiological effects of a substance (e.g., medication or </a:t>
            </a:r>
            <a:r>
              <a:rPr lang="en-GB" dirty="0" err="1"/>
              <a:t>aocohol</a:t>
            </a:r>
            <a:r>
              <a:rPr lang="en-GB" dirty="0"/>
              <a:t>) or other medical condition (e.g., mild traumatic brain injury) and is not better explained by brief psychotic disorder</a:t>
            </a:r>
          </a:p>
        </p:txBody>
      </p:sp>
      <p:sp>
        <p:nvSpPr>
          <p:cNvPr id="2" name="Title 1"/>
          <p:cNvSpPr>
            <a:spLocks noGrp="1"/>
          </p:cNvSpPr>
          <p:nvPr>
            <p:ph type="title"/>
          </p:nvPr>
        </p:nvSpPr>
        <p:spPr/>
        <p:txBody>
          <a:bodyPr/>
          <a:lstStyle/>
          <a:p>
            <a:endParaRPr lang="en-GB"/>
          </a:p>
        </p:txBody>
      </p:sp>
    </p:spTree>
    <p:extLst>
      <p:ext uri="{BB962C8B-B14F-4D97-AF65-F5344CB8AC3E}">
        <p14:creationId xmlns:p14="http://schemas.microsoft.com/office/powerpoint/2010/main" val="955031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GB" b="1" dirty="0"/>
              <a:t>Intrusion</a:t>
            </a:r>
            <a:r>
              <a:rPr lang="en-GB" dirty="0"/>
              <a:t>: In children, repetitive play may occur in which themes or aspects of the traumatic event(s) are expressed. Recurrent distressing dreams in which the content and/or affect of the dream are related to the events(s). </a:t>
            </a:r>
          </a:p>
          <a:p>
            <a:r>
              <a:rPr lang="en-GB" b="1" dirty="0"/>
              <a:t>Intrusion</a:t>
            </a:r>
            <a:r>
              <a:rPr lang="en-GB" dirty="0"/>
              <a:t>:  In children older than 6, there may be frightening dreams without recognizable content. Dissociative reactions (e.g., flashbacks) in which the individual feels or acts as if the traumatic event(s) were recurring. (Such reactions may occur on a continuum, with the most extreme expression being a complete loss of awareness of present surroundings). </a:t>
            </a:r>
          </a:p>
          <a:p>
            <a:r>
              <a:rPr lang="en-GB" dirty="0"/>
              <a:t>In children, trauma-specific re-enactment may occur in play. Intense or prolonged psychological distress or marked physiological reactions in response to internal or external cues that symbolize or resemble an aspect of the traumatic events. </a:t>
            </a:r>
          </a:p>
          <a:p>
            <a:endParaRPr lang="en-GB" dirty="0"/>
          </a:p>
        </p:txBody>
      </p:sp>
      <p:sp>
        <p:nvSpPr>
          <p:cNvPr id="2" name="Title 1"/>
          <p:cNvSpPr>
            <a:spLocks noGrp="1"/>
          </p:cNvSpPr>
          <p:nvPr>
            <p:ph type="title"/>
          </p:nvPr>
        </p:nvSpPr>
        <p:spPr/>
        <p:txBody>
          <a:bodyPr/>
          <a:lstStyle/>
          <a:p>
            <a:r>
              <a:rPr lang="en-GB" dirty="0"/>
              <a:t>PTSD &amp; ASD in Children</a:t>
            </a:r>
          </a:p>
        </p:txBody>
      </p:sp>
    </p:spTree>
    <p:extLst>
      <p:ext uri="{BB962C8B-B14F-4D97-AF65-F5344CB8AC3E}">
        <p14:creationId xmlns:p14="http://schemas.microsoft.com/office/powerpoint/2010/main" val="511694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a:t>When someone has difficulty coping with a stressor. </a:t>
            </a:r>
          </a:p>
          <a:p>
            <a:r>
              <a:rPr lang="en-GB" dirty="0"/>
              <a:t>The </a:t>
            </a:r>
            <a:r>
              <a:rPr lang="en-GB" i="1" dirty="0"/>
              <a:t>DSM-5</a:t>
            </a:r>
            <a:r>
              <a:rPr lang="en-GB" dirty="0"/>
              <a:t> defines adjustment disorder as “the presence of emotional or </a:t>
            </a:r>
            <a:r>
              <a:rPr lang="en-GB" dirty="0" err="1"/>
              <a:t>behavioral</a:t>
            </a:r>
            <a:r>
              <a:rPr lang="en-GB" dirty="0"/>
              <a:t> symptoms in response to an identifiable stressor(s) occurring within 3 months of the onset of the stressor(s)” (American Psychiatric Association, 2013).</a:t>
            </a:r>
          </a:p>
        </p:txBody>
      </p:sp>
      <p:sp>
        <p:nvSpPr>
          <p:cNvPr id="2" name="Title 1"/>
          <p:cNvSpPr>
            <a:spLocks noGrp="1"/>
          </p:cNvSpPr>
          <p:nvPr>
            <p:ph type="title"/>
          </p:nvPr>
        </p:nvSpPr>
        <p:spPr/>
        <p:txBody>
          <a:bodyPr/>
          <a:lstStyle/>
          <a:p>
            <a:r>
              <a:rPr lang="en-GB" dirty="0"/>
              <a:t>Adjustment Disorder</a:t>
            </a:r>
          </a:p>
        </p:txBody>
      </p:sp>
    </p:spTree>
    <p:extLst>
      <p:ext uri="{BB962C8B-B14F-4D97-AF65-F5344CB8AC3E}">
        <p14:creationId xmlns:p14="http://schemas.microsoft.com/office/powerpoint/2010/main" val="3512665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a:t>Exposure: Identifiable stressor within 3 months</a:t>
            </a:r>
          </a:p>
          <a:p>
            <a:pPr marL="0" indent="0">
              <a:buNone/>
            </a:pPr>
            <a:r>
              <a:rPr lang="en-GB" dirty="0"/>
              <a:t>One or both of these criteria exist:</a:t>
            </a:r>
          </a:p>
          <a:p>
            <a:r>
              <a:rPr lang="en-GB" dirty="0"/>
              <a:t>Distress that is out of proportion with expected reactions to the stressor</a:t>
            </a:r>
          </a:p>
          <a:p>
            <a:r>
              <a:rPr lang="en-GB" dirty="0"/>
              <a:t>Symptoms must be clinically significant—they cause marked distress and impairment in functioning</a:t>
            </a:r>
          </a:p>
          <a:p>
            <a:r>
              <a:rPr lang="en-GB" dirty="0"/>
              <a:t>Further, these criteria must be present:</a:t>
            </a:r>
          </a:p>
          <a:p>
            <a:r>
              <a:rPr lang="en-GB" dirty="0"/>
              <a:t>Not an escalation of an existing mental condition</a:t>
            </a:r>
          </a:p>
          <a:p>
            <a:r>
              <a:rPr lang="en-GB" dirty="0"/>
              <a:t>The reaction isn’t part of normal bereavement</a:t>
            </a:r>
          </a:p>
          <a:p>
            <a:r>
              <a:rPr lang="en-GB" dirty="0"/>
              <a:t>Once the stressor is removed or the person has begun to adjust and cope, the symptoms must subside within six months</a:t>
            </a:r>
          </a:p>
          <a:p>
            <a:endParaRPr lang="en-GB" dirty="0"/>
          </a:p>
        </p:txBody>
      </p:sp>
      <p:sp>
        <p:nvSpPr>
          <p:cNvPr id="2" name="Title 1"/>
          <p:cNvSpPr>
            <a:spLocks noGrp="1"/>
          </p:cNvSpPr>
          <p:nvPr>
            <p:ph type="title"/>
          </p:nvPr>
        </p:nvSpPr>
        <p:spPr/>
        <p:txBody>
          <a:bodyPr/>
          <a:lstStyle/>
          <a:p>
            <a:r>
              <a:rPr lang="en-GB" dirty="0"/>
              <a:t>Diagnostic criteria</a:t>
            </a:r>
          </a:p>
        </p:txBody>
      </p:sp>
    </p:spTree>
    <p:extLst>
      <p:ext uri="{BB962C8B-B14F-4D97-AF65-F5344CB8AC3E}">
        <p14:creationId xmlns:p14="http://schemas.microsoft.com/office/powerpoint/2010/main" val="1584336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dirty="0"/>
              <a:t>There are six subtypes of adjustment disorder delineated in the </a:t>
            </a:r>
            <a:r>
              <a:rPr lang="en-GB" i="1" dirty="0"/>
              <a:t>DSM-5</a:t>
            </a:r>
            <a:r>
              <a:rPr lang="en-GB" dirty="0"/>
              <a:t>. </a:t>
            </a:r>
          </a:p>
          <a:p>
            <a:r>
              <a:rPr lang="en-GB" dirty="0"/>
              <a:t>Depressed mood</a:t>
            </a:r>
          </a:p>
          <a:p>
            <a:r>
              <a:rPr lang="en-GB" dirty="0"/>
              <a:t>Anxiety</a:t>
            </a:r>
          </a:p>
          <a:p>
            <a:r>
              <a:rPr lang="en-GB" dirty="0"/>
              <a:t>Mixed</a:t>
            </a:r>
          </a:p>
          <a:p>
            <a:r>
              <a:rPr lang="en-GB" dirty="0"/>
              <a:t>Disturbance of conduct</a:t>
            </a:r>
          </a:p>
          <a:p>
            <a:r>
              <a:rPr lang="en-GB" dirty="0"/>
              <a:t>Mixed disturbance of emotions and conduct</a:t>
            </a:r>
          </a:p>
          <a:p>
            <a:r>
              <a:rPr lang="en-GB" dirty="0"/>
              <a:t>unspecified</a:t>
            </a:r>
          </a:p>
        </p:txBody>
      </p:sp>
      <p:sp>
        <p:nvSpPr>
          <p:cNvPr id="2" name="Title 1"/>
          <p:cNvSpPr>
            <a:spLocks noGrp="1"/>
          </p:cNvSpPr>
          <p:nvPr>
            <p:ph type="title"/>
          </p:nvPr>
        </p:nvSpPr>
        <p:spPr/>
        <p:txBody>
          <a:bodyPr>
            <a:normAutofit fontScale="90000"/>
          </a:bodyPr>
          <a:lstStyle/>
          <a:p>
            <a:br>
              <a:rPr lang="en-GB" dirty="0"/>
            </a:br>
            <a:br>
              <a:rPr lang="en-GB" dirty="0"/>
            </a:br>
            <a:r>
              <a:rPr lang="en-GB" dirty="0"/>
              <a:t>Subtypes of adjustment</a:t>
            </a:r>
            <a:br>
              <a:rPr lang="en-GB" dirty="0"/>
            </a:br>
            <a:endParaRPr lang="en-GB" dirty="0"/>
          </a:p>
        </p:txBody>
      </p:sp>
    </p:spTree>
    <p:extLst>
      <p:ext uri="{BB962C8B-B14F-4D97-AF65-F5344CB8AC3E}">
        <p14:creationId xmlns:p14="http://schemas.microsoft.com/office/powerpoint/2010/main" val="353731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a:t>As seen Adjustment disorders mimics other psychiatric conditions – but it is usually transient and therefore treatment is different</a:t>
            </a:r>
          </a:p>
          <a:p>
            <a:r>
              <a:rPr lang="en-GB" dirty="0"/>
              <a:t>Important to remember is symptoms must occur in response to a stressor and must happen first, before a diagnosis of anxiety disorder, depression, or other mental health disorder.</a:t>
            </a:r>
          </a:p>
          <a:p>
            <a:r>
              <a:rPr lang="en-GB" dirty="0"/>
              <a:t>Although Adjustment disorder can result from stressors of any severity, sometimes relatively mild, sometimes severe, the symptoms of adjustment disorder don’t quite reach the level of those that occur in PTSD and ASD</a:t>
            </a:r>
          </a:p>
        </p:txBody>
      </p:sp>
      <p:sp>
        <p:nvSpPr>
          <p:cNvPr id="2" name="Title 1"/>
          <p:cNvSpPr>
            <a:spLocks noGrp="1"/>
          </p:cNvSpPr>
          <p:nvPr>
            <p:ph type="title"/>
          </p:nvPr>
        </p:nvSpPr>
        <p:spPr/>
        <p:txBody>
          <a:bodyPr>
            <a:normAutofit fontScale="90000"/>
          </a:bodyPr>
          <a:lstStyle/>
          <a:p>
            <a:r>
              <a:rPr lang="en-GB" dirty="0"/>
              <a:t>Differentiating Adjustment disorders from other conditions</a:t>
            </a:r>
          </a:p>
        </p:txBody>
      </p:sp>
    </p:spTree>
    <p:extLst>
      <p:ext uri="{BB962C8B-B14F-4D97-AF65-F5344CB8AC3E}">
        <p14:creationId xmlns:p14="http://schemas.microsoft.com/office/powerpoint/2010/main" val="4026175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Trauma</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68144" y="2214389"/>
            <a:ext cx="2762250" cy="1657350"/>
          </a:xfrm>
        </p:spPr>
      </p:pic>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1844824"/>
            <a:ext cx="6000750" cy="3333750"/>
          </a:xfrm>
          <a:prstGeom prst="rect">
            <a:avLst/>
          </a:prstGeom>
        </p:spPr>
      </p:pic>
      <p:pic>
        <p:nvPicPr>
          <p:cNvPr id="6"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4048" y="3861048"/>
            <a:ext cx="3612618" cy="2406907"/>
          </a:xfrm>
          <a:prstGeom prst="rect">
            <a:avLst/>
          </a:prstGeom>
        </p:spPr>
      </p:pic>
    </p:spTree>
    <p:extLst>
      <p:ext uri="{BB962C8B-B14F-4D97-AF65-F5344CB8AC3E}">
        <p14:creationId xmlns:p14="http://schemas.microsoft.com/office/powerpoint/2010/main" val="2079751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endParaRPr lang="en-GB" dirty="0">
              <a:hlinkClick r:id="rId2" tooltip="Fear and Anxiety; The Meaning of Fear"/>
            </a:endParaRPr>
          </a:p>
          <a:p>
            <a:r>
              <a:rPr lang="en-GB" sz="3800" dirty="0"/>
              <a:t>All living things – specifically known, for animals are prone to experiencing adverse environmental conditions that endanger life. </a:t>
            </a:r>
          </a:p>
          <a:p>
            <a:r>
              <a:rPr lang="en-GB" sz="3800" dirty="0"/>
              <a:t>In the higher animals- threat activates a physiological response that prepares the animal for- FIGHT, FLGHT, FREEZE. This is associated with cognitive and emotional responses of  fear and anxiety.</a:t>
            </a:r>
          </a:p>
          <a:p>
            <a:r>
              <a:rPr lang="en-GB" sz="3800" dirty="0"/>
              <a:t>In Humans exaggerated response to threat and stress or continued reaction long after the threat is over- is associated with disabling and distressing psychological as well as biological consequences including chronically elevated cortisol levels which impact other systems including CVS and immunity. </a:t>
            </a:r>
          </a:p>
          <a:p>
            <a:r>
              <a:rPr lang="en-GB" sz="3800" dirty="0"/>
              <a:t>In addition to anxiety other common human responses to stressors include: low mood, </a:t>
            </a:r>
            <a:r>
              <a:rPr lang="en-GB" sz="3800" dirty="0" err="1"/>
              <a:t>anhedonia</a:t>
            </a:r>
            <a:r>
              <a:rPr lang="en-GB" sz="3800" dirty="0"/>
              <a:t>, irritability, anger and even aggression. </a:t>
            </a:r>
          </a:p>
          <a:p>
            <a:r>
              <a:rPr lang="en-GB" sz="3800" dirty="0"/>
              <a:t>Not surprising that some conditions (PTSD &amp;ASD) under this category- were previously categorised under anxiety disorder</a:t>
            </a:r>
          </a:p>
          <a:p>
            <a:pPr marL="0" indent="0">
              <a:buNone/>
            </a:pPr>
            <a:endParaRPr lang="en-GB" sz="3800" dirty="0"/>
          </a:p>
        </p:txBody>
      </p:sp>
      <p:sp>
        <p:nvSpPr>
          <p:cNvPr id="2" name="Title 1"/>
          <p:cNvSpPr>
            <a:spLocks noGrp="1"/>
          </p:cNvSpPr>
          <p:nvPr>
            <p:ph type="title"/>
          </p:nvPr>
        </p:nvSpPr>
        <p:spPr/>
        <p:txBody>
          <a:bodyPr/>
          <a:lstStyle/>
          <a:p>
            <a:r>
              <a:rPr lang="en-GB" dirty="0"/>
              <a:t>Introduction</a:t>
            </a:r>
          </a:p>
        </p:txBody>
      </p:sp>
    </p:spTree>
    <p:extLst>
      <p:ext uri="{BB962C8B-B14F-4D97-AF65-F5344CB8AC3E}">
        <p14:creationId xmlns:p14="http://schemas.microsoft.com/office/powerpoint/2010/main" val="3336877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a:t>Trauma- and stressor-related disorders include disorders in which exposure to a traumatic or stressful event is listed explicitly as a diagnostic criterion. </a:t>
            </a:r>
          </a:p>
          <a:p>
            <a:pPr marL="0" indent="0">
              <a:buNone/>
            </a:pPr>
            <a:r>
              <a:rPr lang="en-GB" dirty="0"/>
              <a:t>Disorder include: </a:t>
            </a:r>
          </a:p>
          <a:p>
            <a:r>
              <a:rPr lang="en-GB" b="1" dirty="0"/>
              <a:t>Reactive attachment disorder</a:t>
            </a:r>
          </a:p>
          <a:p>
            <a:r>
              <a:rPr lang="en-GB" b="1" dirty="0"/>
              <a:t>Disinhibited social engagement disorder</a:t>
            </a:r>
          </a:p>
          <a:p>
            <a:r>
              <a:rPr lang="en-GB" b="1" dirty="0"/>
              <a:t> Posttraumatic stress disorder (PTSD)</a:t>
            </a:r>
          </a:p>
          <a:p>
            <a:r>
              <a:rPr lang="en-GB" b="1" dirty="0"/>
              <a:t>Acute stress disorder</a:t>
            </a:r>
          </a:p>
          <a:p>
            <a:r>
              <a:rPr lang="en-GB" b="1" dirty="0"/>
              <a:t>Adjustment disorders</a:t>
            </a:r>
          </a:p>
        </p:txBody>
      </p:sp>
      <p:sp>
        <p:nvSpPr>
          <p:cNvPr id="2" name="Title 1"/>
          <p:cNvSpPr>
            <a:spLocks noGrp="1"/>
          </p:cNvSpPr>
          <p:nvPr>
            <p:ph type="title"/>
          </p:nvPr>
        </p:nvSpPr>
        <p:spPr/>
        <p:txBody>
          <a:bodyPr/>
          <a:lstStyle/>
          <a:p>
            <a:r>
              <a:rPr lang="en-GB" dirty="0"/>
              <a:t>Introduction II</a:t>
            </a:r>
          </a:p>
        </p:txBody>
      </p:sp>
    </p:spTree>
    <p:extLst>
      <p:ext uri="{BB962C8B-B14F-4D97-AF65-F5344CB8AC3E}">
        <p14:creationId xmlns:p14="http://schemas.microsoft.com/office/powerpoint/2010/main" val="3259570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a:t>Disorder in childhood characterised by a persistent consistent pattern of   emotionally withdrawn behaviour towards adults – </a:t>
            </a:r>
          </a:p>
          <a:p>
            <a:r>
              <a:rPr lang="en-GB" dirty="0"/>
              <a:t>Minimally seeking comfort or responding to comfort when distressed. </a:t>
            </a:r>
          </a:p>
          <a:p>
            <a:r>
              <a:rPr lang="en-GB" dirty="0"/>
              <a:t>Minimal social responsiveness to others</a:t>
            </a:r>
          </a:p>
          <a:p>
            <a:r>
              <a:rPr lang="en-GB" dirty="0"/>
              <a:t>Minimal positive affect in interaction with others</a:t>
            </a:r>
          </a:p>
          <a:p>
            <a:r>
              <a:rPr lang="en-GB" dirty="0"/>
              <a:t>Episodes of unexplained </a:t>
            </a:r>
            <a:r>
              <a:rPr lang="en-GB" b="1" dirty="0"/>
              <a:t>irritability</a:t>
            </a:r>
            <a:r>
              <a:rPr lang="en-GB" dirty="0"/>
              <a:t>, </a:t>
            </a:r>
            <a:r>
              <a:rPr lang="en-GB" b="1" dirty="0"/>
              <a:t>sadness</a:t>
            </a:r>
            <a:r>
              <a:rPr lang="en-GB" dirty="0"/>
              <a:t>, or </a:t>
            </a:r>
            <a:r>
              <a:rPr lang="en-GB" b="1" dirty="0"/>
              <a:t>fearfulness</a:t>
            </a:r>
            <a:r>
              <a:rPr lang="en-GB" dirty="0"/>
              <a:t> - even during non-threatening interactions with adult caregivers</a:t>
            </a:r>
          </a:p>
          <a:p>
            <a:endParaRPr lang="en-GB" dirty="0"/>
          </a:p>
          <a:p>
            <a:r>
              <a:rPr lang="en-GB" dirty="0"/>
              <a:t>Does not meet criteria for autism spectrum disorder.</a:t>
            </a:r>
          </a:p>
        </p:txBody>
      </p:sp>
      <p:sp>
        <p:nvSpPr>
          <p:cNvPr id="2" name="Title 1"/>
          <p:cNvSpPr>
            <a:spLocks noGrp="1"/>
          </p:cNvSpPr>
          <p:nvPr>
            <p:ph type="title"/>
          </p:nvPr>
        </p:nvSpPr>
        <p:spPr/>
        <p:txBody>
          <a:bodyPr>
            <a:normAutofit/>
          </a:bodyPr>
          <a:lstStyle/>
          <a:p>
            <a:r>
              <a:rPr lang="en-GB" dirty="0"/>
              <a:t>Reactive attachment disorder</a:t>
            </a:r>
          </a:p>
        </p:txBody>
      </p:sp>
    </p:spTree>
    <p:extLst>
      <p:ext uri="{BB962C8B-B14F-4D97-AF65-F5344CB8AC3E}">
        <p14:creationId xmlns:p14="http://schemas.microsoft.com/office/powerpoint/2010/main" val="1184187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Developmental delays in language and cognition</a:t>
            </a:r>
          </a:p>
          <a:p>
            <a:r>
              <a:rPr lang="en-GB" dirty="0"/>
              <a:t>May have features of neglect- malnutrition</a:t>
            </a:r>
          </a:p>
          <a:p>
            <a:pPr marL="0" indent="0">
              <a:buNone/>
            </a:pPr>
            <a:r>
              <a:rPr lang="en-GB" dirty="0"/>
              <a:t>Differential disorders- </a:t>
            </a:r>
          </a:p>
          <a:p>
            <a:r>
              <a:rPr lang="en-GB" dirty="0"/>
              <a:t>Autism Spectrum Disorder</a:t>
            </a:r>
          </a:p>
          <a:p>
            <a:r>
              <a:rPr lang="en-GB" dirty="0"/>
              <a:t>Intellectual disability</a:t>
            </a:r>
          </a:p>
          <a:p>
            <a:r>
              <a:rPr lang="en-GB" dirty="0"/>
              <a:t>depressive disorders in childhood</a:t>
            </a:r>
          </a:p>
        </p:txBody>
      </p:sp>
      <p:sp>
        <p:nvSpPr>
          <p:cNvPr id="2" name="Title 1"/>
          <p:cNvSpPr>
            <a:spLocks noGrp="1"/>
          </p:cNvSpPr>
          <p:nvPr>
            <p:ph type="title"/>
          </p:nvPr>
        </p:nvSpPr>
        <p:spPr/>
        <p:txBody>
          <a:bodyPr/>
          <a:lstStyle/>
          <a:p>
            <a:r>
              <a:rPr lang="en-GB" dirty="0"/>
              <a:t>Co- </a:t>
            </a:r>
            <a:r>
              <a:rPr lang="en-GB" dirty="0" err="1"/>
              <a:t>occuring</a:t>
            </a:r>
            <a:r>
              <a:rPr lang="en-GB" dirty="0"/>
              <a:t> disorders</a:t>
            </a:r>
          </a:p>
        </p:txBody>
      </p:sp>
    </p:spTree>
    <p:extLst>
      <p:ext uri="{BB962C8B-B14F-4D97-AF65-F5344CB8AC3E}">
        <p14:creationId xmlns:p14="http://schemas.microsoft.com/office/powerpoint/2010/main" val="786476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a:p>
            <a:r>
              <a:rPr lang="en-GB" dirty="0"/>
              <a:t>Unlike the reactive disorder, Disinhibited social engagement is:</a:t>
            </a:r>
          </a:p>
          <a:p>
            <a:r>
              <a:rPr lang="en-GB" dirty="0"/>
              <a:t>An attachment disorder in which a child Actively approaches and interacts with unfamiliar people</a:t>
            </a:r>
          </a:p>
          <a:p>
            <a:endParaRPr lang="en-GB" dirty="0"/>
          </a:p>
        </p:txBody>
      </p:sp>
      <p:sp>
        <p:nvSpPr>
          <p:cNvPr id="2" name="Title 1"/>
          <p:cNvSpPr>
            <a:spLocks noGrp="1"/>
          </p:cNvSpPr>
          <p:nvPr>
            <p:ph type="title"/>
          </p:nvPr>
        </p:nvSpPr>
        <p:spPr/>
        <p:txBody>
          <a:bodyPr>
            <a:normAutofit fontScale="90000"/>
          </a:bodyPr>
          <a:lstStyle/>
          <a:p>
            <a:r>
              <a:rPr lang="en-GB" dirty="0"/>
              <a:t>Disinhibited social engagement disorder</a:t>
            </a:r>
          </a:p>
        </p:txBody>
      </p:sp>
    </p:spTree>
    <p:extLst>
      <p:ext uri="{BB962C8B-B14F-4D97-AF65-F5344CB8AC3E}">
        <p14:creationId xmlns:p14="http://schemas.microsoft.com/office/powerpoint/2010/main" val="3654104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fontAlgn="base"/>
            <a:r>
              <a:rPr lang="en-GB" dirty="0"/>
              <a:t>A pattern of </a:t>
            </a:r>
            <a:r>
              <a:rPr lang="en-GB" dirty="0" err="1"/>
              <a:t>behavior</a:t>
            </a:r>
            <a:r>
              <a:rPr lang="en-GB" dirty="0"/>
              <a:t> in which a child actively approaches and interacts with unfamiliar adults and exhibits at least 2 of the following:</a:t>
            </a:r>
          </a:p>
          <a:p>
            <a:pPr fontAlgn="base"/>
            <a:r>
              <a:rPr lang="en-GB" dirty="0">
                <a:solidFill>
                  <a:srgbClr val="FF0000"/>
                </a:solidFill>
              </a:rPr>
              <a:t>Reduced or absent reticence </a:t>
            </a:r>
            <a:r>
              <a:rPr lang="en-GB" dirty="0"/>
              <a:t>in approaching and interacting with unfamiliar adults.</a:t>
            </a:r>
          </a:p>
          <a:p>
            <a:pPr fontAlgn="base"/>
            <a:r>
              <a:rPr lang="en-GB" dirty="0">
                <a:solidFill>
                  <a:srgbClr val="FF0000"/>
                </a:solidFill>
              </a:rPr>
              <a:t>Overly familiar </a:t>
            </a:r>
            <a:r>
              <a:rPr lang="en-GB" dirty="0"/>
              <a:t>verbal or physical </a:t>
            </a:r>
            <a:r>
              <a:rPr lang="en-GB" dirty="0" err="1"/>
              <a:t>behavior</a:t>
            </a:r>
            <a:r>
              <a:rPr lang="en-GB" dirty="0"/>
              <a:t> (that is not consistent with culturally sanctioned and with age-appropriate social boundaries).</a:t>
            </a:r>
          </a:p>
          <a:p>
            <a:pPr fontAlgn="base"/>
            <a:r>
              <a:rPr lang="en-GB" dirty="0">
                <a:solidFill>
                  <a:srgbClr val="FF0000"/>
                </a:solidFill>
              </a:rPr>
              <a:t>Diminished or absent checking back </a:t>
            </a:r>
            <a:r>
              <a:rPr lang="en-GB" dirty="0"/>
              <a:t>with adult caregiver after venturing away, even in unfamiliar settings.</a:t>
            </a:r>
          </a:p>
          <a:p>
            <a:pPr fontAlgn="base"/>
            <a:r>
              <a:rPr lang="en-GB" dirty="0">
                <a:solidFill>
                  <a:srgbClr val="FF0000"/>
                </a:solidFill>
              </a:rPr>
              <a:t>Willingness to go off </a:t>
            </a:r>
            <a:r>
              <a:rPr lang="en-GB" dirty="0"/>
              <a:t>with an unfamiliar adult with minimal or no hesitation.</a:t>
            </a:r>
          </a:p>
          <a:p>
            <a:endParaRPr lang="en-GB" dirty="0"/>
          </a:p>
        </p:txBody>
      </p:sp>
      <p:sp>
        <p:nvSpPr>
          <p:cNvPr id="2" name="Title 1"/>
          <p:cNvSpPr>
            <a:spLocks noGrp="1"/>
          </p:cNvSpPr>
          <p:nvPr>
            <p:ph type="title"/>
          </p:nvPr>
        </p:nvSpPr>
        <p:spPr/>
        <p:txBody>
          <a:bodyPr>
            <a:normAutofit fontScale="90000"/>
          </a:bodyPr>
          <a:lstStyle/>
          <a:p>
            <a:r>
              <a:rPr lang="en-GB" dirty="0"/>
              <a:t>Specific Symptoms of Disinhibited Social Engagement Disorder</a:t>
            </a:r>
            <a:br>
              <a:rPr lang="en-GB" dirty="0"/>
            </a:br>
            <a:endParaRPr lang="en-GB" dirty="0"/>
          </a:p>
        </p:txBody>
      </p:sp>
    </p:spTree>
    <p:extLst>
      <p:ext uri="{BB962C8B-B14F-4D97-AF65-F5344CB8AC3E}">
        <p14:creationId xmlns:p14="http://schemas.microsoft.com/office/powerpoint/2010/main" val="36563845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228</TotalTime>
  <Words>1502</Words>
  <Application>Microsoft Office PowerPoint</Application>
  <PresentationFormat>On-screen Show (4:3)</PresentationFormat>
  <Paragraphs>151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Trauma- and stressor-related disorders</vt:lpstr>
      <vt:lpstr>Objectives</vt:lpstr>
      <vt:lpstr>Trauma</vt:lpstr>
      <vt:lpstr>Introduction</vt:lpstr>
      <vt:lpstr>Introduction II</vt:lpstr>
      <vt:lpstr>Reactive attachment disorder</vt:lpstr>
      <vt:lpstr>Co- occuring disorders</vt:lpstr>
      <vt:lpstr>Disinhibited social engagement disorder</vt:lpstr>
      <vt:lpstr>Specific Symptoms of Disinhibited Social Engagement Disorder </vt:lpstr>
      <vt:lpstr>PowerPoint Presentation</vt:lpstr>
      <vt:lpstr>Social context in the attachement disorders</vt:lpstr>
      <vt:lpstr>Post Traumatic Stress Disorder (PTSD)</vt:lpstr>
      <vt:lpstr>Post Traumatic Stress Disorder (PTSD)</vt:lpstr>
      <vt:lpstr> Criterion B: intrusion symptoms (one required) </vt:lpstr>
      <vt:lpstr>Criterion C: avoidance (one required</vt:lpstr>
      <vt:lpstr> Criterion D: negative alterations in cognitions and mood (two required) </vt:lpstr>
      <vt:lpstr> Criterion E: alterations in arousal and reactivity </vt:lpstr>
      <vt:lpstr>Other Criteria</vt:lpstr>
      <vt:lpstr>Acute Stress Disorder</vt:lpstr>
      <vt:lpstr>A S D Diagnostic criteria DSM V</vt:lpstr>
      <vt:lpstr>PowerPoint Presentation</vt:lpstr>
      <vt:lpstr>PowerPoint Presentation</vt:lpstr>
      <vt:lpstr>PTSD &amp; ASD in Children</vt:lpstr>
      <vt:lpstr>Adjustment Disorder</vt:lpstr>
      <vt:lpstr>Diagnostic criteria</vt:lpstr>
      <vt:lpstr>  Subtypes of adjustment </vt:lpstr>
      <vt:lpstr>Differentiating Adjustment disorders from other conditions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0305</dc:creator>
  <cp:lastModifiedBy>Raysam Baraka</cp:lastModifiedBy>
  <cp:revision>20</cp:revision>
  <dcterms:created xsi:type="dcterms:W3CDTF">2019-03-12T17:16:56Z</dcterms:created>
  <dcterms:modified xsi:type="dcterms:W3CDTF">2019-03-13T09:52:05Z</dcterms:modified>
</cp:coreProperties>
</file>