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4" r:id="rId3"/>
    <p:sldId id="295" r:id="rId4"/>
    <p:sldId id="284" r:id="rId5"/>
    <p:sldId id="285" r:id="rId6"/>
    <p:sldId id="290" r:id="rId7"/>
    <p:sldId id="286" r:id="rId8"/>
    <p:sldId id="288" r:id="rId9"/>
    <p:sldId id="289" r:id="rId10"/>
    <p:sldId id="257" r:id="rId11"/>
    <p:sldId id="258" r:id="rId12"/>
    <p:sldId id="259" r:id="rId13"/>
    <p:sldId id="260" r:id="rId14"/>
    <p:sldId id="261" r:id="rId15"/>
    <p:sldId id="310" r:id="rId16"/>
    <p:sldId id="311" r:id="rId17"/>
    <p:sldId id="312" r:id="rId18"/>
    <p:sldId id="313" r:id="rId19"/>
    <p:sldId id="314" r:id="rId20"/>
    <p:sldId id="315" r:id="rId21"/>
    <p:sldId id="316" r:id="rId22"/>
    <p:sldId id="317" r:id="rId23"/>
    <p:sldId id="318" r:id="rId24"/>
    <p:sldId id="320" r:id="rId25"/>
    <p:sldId id="321" r:id="rId26"/>
    <p:sldId id="322" r:id="rId27"/>
    <p:sldId id="325" r:id="rId28"/>
    <p:sldId id="326" r:id="rId29"/>
    <p:sldId id="323" r:id="rId30"/>
    <p:sldId id="327" r:id="rId31"/>
    <p:sldId id="328" r:id="rId32"/>
    <p:sldId id="329" r:id="rId33"/>
    <p:sldId id="330" r:id="rId34"/>
    <p:sldId id="331" r:id="rId35"/>
    <p:sldId id="332" r:id="rId36"/>
    <p:sldId id="324" r:id="rId37"/>
    <p:sldId id="319" r:id="rId38"/>
    <p:sldId id="262" r:id="rId39"/>
    <p:sldId id="263" r:id="rId40"/>
    <p:sldId id="264" r:id="rId41"/>
    <p:sldId id="265" r:id="rId42"/>
    <p:sldId id="278" r:id="rId43"/>
    <p:sldId id="280" r:id="rId44"/>
    <p:sldId id="282" r:id="rId45"/>
    <p:sldId id="283" r:id="rId46"/>
    <p:sldId id="281" r:id="rId47"/>
    <p:sldId id="296" r:id="rId48"/>
    <p:sldId id="297" r:id="rId49"/>
    <p:sldId id="298" r:id="rId50"/>
    <p:sldId id="299" r:id="rId51"/>
    <p:sldId id="287" r:id="rId52"/>
    <p:sldId id="301" r:id="rId53"/>
    <p:sldId id="300" r:id="rId54"/>
    <p:sldId id="303" r:id="rId55"/>
    <p:sldId id="304" r:id="rId56"/>
    <p:sldId id="305" r:id="rId57"/>
    <p:sldId id="302" r:id="rId58"/>
    <p:sldId id="306" r:id="rId59"/>
    <p:sldId id="307" r:id="rId60"/>
    <p:sldId id="308" r:id="rId61"/>
    <p:sldId id="266" r:id="rId62"/>
    <p:sldId id="267" r:id="rId63"/>
    <p:sldId id="279" r:id="rId64"/>
    <p:sldId id="268" r:id="rId65"/>
    <p:sldId id="309" r:id="rId66"/>
    <p:sldId id="333" r:id="rId67"/>
    <p:sldId id="270" r:id="rId68"/>
    <p:sldId id="271" r:id="rId69"/>
    <p:sldId id="272" r:id="rId70"/>
    <p:sldId id="273" r:id="rId71"/>
    <p:sldId id="274" r:id="rId72"/>
    <p:sldId id="275" r:id="rId73"/>
    <p:sldId id="276" r:id="rId74"/>
    <p:sldId id="291" r:id="rId75"/>
    <p:sldId id="292" r:id="rId76"/>
    <p:sldId id="293" r:id="rId77"/>
    <p:sldId id="277" r:id="rId7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2787"/>
    <p:restoredTop sz="90929"/>
  </p:normalViewPr>
  <p:slideViewPr>
    <p:cSldViewPr>
      <p:cViewPr varScale="1">
        <p:scale>
          <a:sx n="46" d="100"/>
          <a:sy n="46" d="100"/>
        </p:scale>
        <p:origin x="-8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0FD73FC-C653-4CAE-B231-B997C041A55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2C64D61-728A-4543-8196-C1B7D071469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CA75E8A-E08B-485F-83F7-67E7DF0DF20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43AA94A-A1C5-49CB-B4DD-6F0380A6040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F405C56-C474-4BC4-994B-98913AFDC63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4EAF4D4-9E59-40B0-87ED-E950CE5BC1B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3306E7D-92C1-4DFB-9DA8-CB8DF93B6BB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5742984-9FF8-41FD-885F-B7FDA5BE52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5E466B8-7654-4D2D-85EB-22BB6DFC19C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06CFF07-B92B-4950-A0A5-B4486E5F4A5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ED2B120-3AAF-4923-A9FD-647A8E6B40A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9D549CA1-3B19-42CE-BB08-543007B302A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en.wikipedia.org/wiki/Developmental_disability" TargetMode="External"/><Relationship Id="rId2" Type="http://schemas.openxmlformats.org/officeDocument/2006/relationships/hyperlink" Target="http://en.wikipedia.org/wiki/Clinical_depression" TargetMode="External"/><Relationship Id="rId1" Type="http://schemas.openxmlformats.org/officeDocument/2006/relationships/slideLayout" Target="../slideLayouts/slideLayout2.xml"/><Relationship Id="rId4" Type="http://schemas.openxmlformats.org/officeDocument/2006/relationships/hyperlink" Target="http://en.wikipedia.org/wiki/Attention-deficit_hyperactivity_disorder" TargetMode="External"/></Relationships>
</file>

<file path=ppt/slides/_rels/slide57.xml.rels><?xml version="1.0" encoding="UTF-8" standalone="yes"?>
<Relationships xmlns="http://schemas.openxmlformats.org/package/2006/relationships"><Relationship Id="rId3" Type="http://schemas.openxmlformats.org/officeDocument/2006/relationships/hyperlink" Target="http://en.wikipedia.org/wiki/Alzheimer_disease" TargetMode="External"/><Relationship Id="rId2" Type="http://schemas.openxmlformats.org/officeDocument/2006/relationships/hyperlink" Target="http://en.wikipedia.org/wiki/Dementia" TargetMode="External"/><Relationship Id="rId1" Type="http://schemas.openxmlformats.org/officeDocument/2006/relationships/slideLayout" Target="../slideLayouts/slideLayout2.xml"/><Relationship Id="rId4" Type="http://schemas.openxmlformats.org/officeDocument/2006/relationships/hyperlink" Target="http://en.wikipedia.org/wiki/Huntington%27s_disease" TargetMode="External"/></Relationships>
</file>

<file path=ppt/slides/_rels/slide58.xml.rels><?xml version="1.0" encoding="UTF-8" standalone="yes"?>
<Relationships xmlns="http://schemas.openxmlformats.org/package/2006/relationships"><Relationship Id="rId2" Type="http://schemas.openxmlformats.org/officeDocument/2006/relationships/hyperlink" Target="http://en.wikipedia.org/wiki/Clinical_depression"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8" Type="http://schemas.openxmlformats.org/officeDocument/2006/relationships/hyperlink" Target="http://en.wikipedia.org/wiki/Delirium_tremens" TargetMode="External"/><Relationship Id="rId3" Type="http://schemas.openxmlformats.org/officeDocument/2006/relationships/hyperlink" Target="http://en.wikipedia.org/wiki/Hypoglycemia" TargetMode="External"/><Relationship Id="rId7" Type="http://schemas.openxmlformats.org/officeDocument/2006/relationships/hyperlink" Target="http://en.wikipedia.org/wiki/Drug_addiction" TargetMode="External"/><Relationship Id="rId2" Type="http://schemas.openxmlformats.org/officeDocument/2006/relationships/hyperlink" Target="http://en.wikipedia.org/wiki/Hypoxia_%28medical%29" TargetMode="External"/><Relationship Id="rId1" Type="http://schemas.openxmlformats.org/officeDocument/2006/relationships/slideLayout" Target="../slideLayouts/slideLayout2.xml"/><Relationship Id="rId6" Type="http://schemas.openxmlformats.org/officeDocument/2006/relationships/hyperlink" Target="http://en.wikipedia.org/wiki/Intoxication" TargetMode="External"/><Relationship Id="rId5" Type="http://schemas.openxmlformats.org/officeDocument/2006/relationships/hyperlink" Target="http://en.wikipedia.org/w/index.php?title=Delirium&amp;action=edit&amp;section=14" TargetMode="External"/><Relationship Id="rId10" Type="http://schemas.openxmlformats.org/officeDocument/2006/relationships/hyperlink" Target="http://en.wikipedia.org/wiki/Medication" TargetMode="External"/><Relationship Id="rId4" Type="http://schemas.openxmlformats.org/officeDocument/2006/relationships/hyperlink" Target="http://en.wikipedia.org/wiki/Electrolyte" TargetMode="External"/><Relationship Id="rId9" Type="http://schemas.openxmlformats.org/officeDocument/2006/relationships/hyperlink" Target="http://en.wikipedia.org/wiki/Poisons" TargetMode="Externa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smtClean="0"/>
              <a:t>MANGEMENT OF DELIRIUM </a:t>
            </a:r>
            <a:r>
              <a:rPr lang="en-GB" b="1" u="sng" smtClean="0"/>
              <a:t>DEFINITION</a:t>
            </a:r>
            <a:endParaRPr lang="en-US" b="1" u="sng" smtClean="0"/>
          </a:p>
        </p:txBody>
      </p:sp>
      <p:sp>
        <p:nvSpPr>
          <p:cNvPr id="2051" name="Rectangle 3"/>
          <p:cNvSpPr>
            <a:spLocks noGrp="1" noChangeArrowheads="1"/>
          </p:cNvSpPr>
          <p:nvPr>
            <p:ph type="body" idx="1"/>
          </p:nvPr>
        </p:nvSpPr>
        <p:spPr/>
        <p:txBody>
          <a:bodyPr/>
          <a:lstStyle/>
          <a:p>
            <a:pPr eaLnBrk="1" hangingPunct="1">
              <a:buFontTx/>
              <a:buNone/>
            </a:pPr>
            <a:r>
              <a:rPr lang="en-GB" smtClean="0">
                <a:cs typeface="Times New Roman" pitchFamily="18" charset="0"/>
              </a:rPr>
              <a:t> </a:t>
            </a:r>
          </a:p>
          <a:p>
            <a:pPr eaLnBrk="1" hangingPunct="1">
              <a:buFontTx/>
              <a:buNone/>
            </a:pPr>
            <a:r>
              <a:rPr lang="en-GB" smtClean="0">
                <a:cs typeface="Times New Roman" pitchFamily="18" charset="0"/>
              </a:rPr>
              <a:t> Is transient usually reversible dysfunction in cerebral metabolism, that has an acute or sub acute onset and is manifest clinically by a wide array of neuropsychiatric abnormalities.</a:t>
            </a:r>
          </a:p>
          <a:p>
            <a:pPr eaLnBrk="1" hangingPunct="1"/>
            <a:endParaRPr lang="en-US" smtClean="0"/>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 calcmode="lin" valueType="num">
                                      <p:cBhvr additive="base">
                                        <p:cTn id="7" dur="3000" fill="hold"/>
                                        <p:tgtEl>
                                          <p:spTgt spid="2051">
                                            <p:txEl>
                                              <p:pRg st="0" end="0"/>
                                            </p:txEl>
                                          </p:spTgt>
                                        </p:tgtEl>
                                        <p:attrNameLst>
                                          <p:attrName>ppt_x</p:attrName>
                                        </p:attrNameLst>
                                      </p:cBhvr>
                                      <p:tavLst>
                                        <p:tav tm="0">
                                          <p:val>
                                            <p:strVal val="#ppt_x"/>
                                          </p:val>
                                        </p:tav>
                                        <p:tav tm="100000">
                                          <p:val>
                                            <p:strVal val="#ppt_x"/>
                                          </p:val>
                                        </p:tav>
                                      </p:tavLst>
                                    </p:anim>
                                    <p:anim calcmode="lin" valueType="num">
                                      <p:cBhvr additive="base">
                                        <p:cTn id="8" dur="3000" fill="hold"/>
                                        <p:tgtEl>
                                          <p:spTgt spid="2051">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051">
                                            <p:txEl>
                                              <p:pRg st="1" end="1"/>
                                            </p:txEl>
                                          </p:spTgt>
                                        </p:tgtEl>
                                        <p:attrNameLst>
                                          <p:attrName>style.visibility</p:attrName>
                                        </p:attrNameLst>
                                      </p:cBhvr>
                                      <p:to>
                                        <p:strVal val="visible"/>
                                      </p:to>
                                    </p:set>
                                    <p:anim calcmode="lin" valueType="num">
                                      <p:cBhvr additive="base">
                                        <p:cTn id="11" dur="3000" fill="hold"/>
                                        <p:tgtEl>
                                          <p:spTgt spid="2051">
                                            <p:txEl>
                                              <p:pRg st="1" end="1"/>
                                            </p:txEl>
                                          </p:spTgt>
                                        </p:tgtEl>
                                        <p:attrNameLst>
                                          <p:attrName>ppt_x</p:attrName>
                                        </p:attrNameLst>
                                      </p:cBhvr>
                                      <p:tavLst>
                                        <p:tav tm="0">
                                          <p:val>
                                            <p:strVal val="#ppt_x"/>
                                          </p:val>
                                        </p:tav>
                                        <p:tav tm="100000">
                                          <p:val>
                                            <p:strVal val="#ppt_x"/>
                                          </p:val>
                                        </p:tav>
                                      </p:tavLst>
                                    </p:anim>
                                    <p:anim calcmode="lin" valueType="num">
                                      <p:cBhvr additive="base">
                                        <p:cTn id="12" dur="3000" fill="hold"/>
                                        <p:tgtEl>
                                          <p:spTgt spid="205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b="1" u="sng" smtClean="0"/>
              <a:t>EPIDEMIOLOGY</a:t>
            </a:r>
            <a:br>
              <a:rPr lang="en-GB" b="1" u="sng" smtClean="0"/>
            </a:br>
            <a:endParaRPr lang="en-US" b="1" u="sng" smtClean="0"/>
          </a:p>
        </p:txBody>
      </p:sp>
      <p:sp>
        <p:nvSpPr>
          <p:cNvPr id="12291" name="Rectangle 3"/>
          <p:cNvSpPr>
            <a:spLocks noGrp="1" noChangeArrowheads="1"/>
          </p:cNvSpPr>
          <p:nvPr>
            <p:ph type="body" idx="1"/>
          </p:nvPr>
        </p:nvSpPr>
        <p:spPr/>
        <p:txBody>
          <a:bodyPr/>
          <a:lstStyle/>
          <a:p>
            <a:pPr eaLnBrk="1" hangingPunct="1">
              <a:buFontTx/>
              <a:buNone/>
            </a:pPr>
            <a:r>
              <a:rPr lang="en-GB" smtClean="0">
                <a:cs typeface="Times New Roman" pitchFamily="18" charset="0"/>
              </a:rPr>
              <a:t>10-15% of pts on acute medical surgical wards are delirious. </a:t>
            </a:r>
            <a:r>
              <a:rPr lang="en-US" smtClean="0">
                <a:cs typeface="Times New Roman" pitchFamily="18" charset="0"/>
              </a:rPr>
              <a:t>30-40% of elderly hospitalized patients.</a:t>
            </a:r>
            <a:endParaRPr lang="en-GB" smtClean="0">
              <a:cs typeface="Times New Roman" pitchFamily="18" charset="0"/>
            </a:endParaRPr>
          </a:p>
          <a:p>
            <a:pPr eaLnBrk="1" hangingPunct="1"/>
            <a:r>
              <a:rPr lang="en-US" smtClean="0">
                <a:cs typeface="Times New Roman" pitchFamily="18" charset="0"/>
              </a:rPr>
              <a:t>Delirium is probably the single most common acute disorder affecting adults in general hospitals. </a:t>
            </a:r>
            <a:endParaRPr lang="en-GB" smtClean="0">
              <a:cs typeface="Times New Roman" pitchFamily="18" charset="0"/>
            </a:endParaRPr>
          </a:p>
          <a:p>
            <a:pPr eaLnBrk="1" hangingPunct="1"/>
            <a:endParaRPr lang="en-GB" smtClean="0">
              <a:cs typeface="Times New Roman" pitchFamily="18" charset="0"/>
            </a:endParaRPr>
          </a:p>
          <a:p>
            <a:pPr eaLnBrk="1" hangingPunct="1">
              <a:buFontTx/>
              <a:buNone/>
            </a:pPr>
            <a:endParaRPr lang="en-GB" smtClean="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u="sng" smtClean="0">
                <a:cs typeface="Times New Roman" pitchFamily="18" charset="0"/>
              </a:rPr>
              <a:t>PPT FACTORS</a:t>
            </a:r>
            <a:r>
              <a:rPr lang="en-GB" smtClean="0">
                <a:cs typeface="Times New Roman" pitchFamily="18" charset="0"/>
              </a:rPr>
              <a:t/>
            </a:r>
            <a:br>
              <a:rPr lang="en-GB" smtClean="0">
                <a:cs typeface="Times New Roman" pitchFamily="18" charset="0"/>
              </a:rPr>
            </a:br>
            <a:endParaRPr lang="en-US" smtClean="0">
              <a:cs typeface="Times New Roman" pitchFamily="18" charset="0"/>
            </a:endParaRPr>
          </a:p>
        </p:txBody>
      </p:sp>
      <p:sp>
        <p:nvSpPr>
          <p:cNvPr id="13315" name="Rectangle 3"/>
          <p:cNvSpPr>
            <a:spLocks noGrp="1" noChangeArrowheads="1"/>
          </p:cNvSpPr>
          <p:nvPr>
            <p:ph type="body" idx="1"/>
          </p:nvPr>
        </p:nvSpPr>
        <p:spPr/>
        <p:txBody>
          <a:bodyPr/>
          <a:lstStyle/>
          <a:p>
            <a:pPr eaLnBrk="1" hangingPunct="1"/>
            <a:endParaRPr lang="en-GB" smtClean="0">
              <a:cs typeface="Times New Roman" pitchFamily="18" charset="0"/>
            </a:endParaRPr>
          </a:p>
          <a:p>
            <a:pPr eaLnBrk="1" hangingPunct="1"/>
            <a:r>
              <a:rPr lang="en-GB" smtClean="0">
                <a:cs typeface="Times New Roman" pitchFamily="18" charset="0"/>
              </a:rPr>
              <a:t>1.      elderly pts 60 yrs – by 80 yrs 12%</a:t>
            </a:r>
          </a:p>
          <a:p>
            <a:pPr eaLnBrk="1" hangingPunct="1"/>
            <a:r>
              <a:rPr lang="en-GB" smtClean="0">
                <a:cs typeface="Times New Roman" pitchFamily="18" charset="0"/>
              </a:rPr>
              <a:t>2.      post cardiology pts – 13% - 67%</a:t>
            </a:r>
          </a:p>
          <a:p>
            <a:pPr eaLnBrk="1" hangingPunct="1"/>
            <a:r>
              <a:rPr lang="en-GB" smtClean="0">
                <a:cs typeface="Times New Roman" pitchFamily="18" charset="0"/>
              </a:rPr>
              <a:t>3.      burn pts – 18-30%</a:t>
            </a:r>
          </a:p>
          <a:p>
            <a:pPr eaLnBrk="1" hangingPunct="1"/>
            <a:r>
              <a:rPr lang="en-GB" smtClean="0">
                <a:cs typeface="Times New Roman" pitchFamily="18" charset="0"/>
              </a:rPr>
              <a:t>4.      pts with pre-existing brain damage (dementia, stroke) ↑81%.</a:t>
            </a:r>
          </a:p>
          <a:p>
            <a:pPr eaLnBrk="1" hangingPunct="1"/>
            <a:endParaRPr lang="en-GB" smtClean="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GB" u="sng" smtClean="0">
                <a:cs typeface="Times New Roman" pitchFamily="18" charset="0"/>
              </a:rPr>
              <a:t>PPT FACTORS</a:t>
            </a:r>
            <a:r>
              <a:rPr lang="en-GB" smtClean="0">
                <a:cs typeface="Times New Roman" pitchFamily="18" charset="0"/>
              </a:rPr>
              <a:t/>
            </a:r>
            <a:br>
              <a:rPr lang="en-GB" smtClean="0">
                <a:cs typeface="Times New Roman" pitchFamily="18" charset="0"/>
              </a:rPr>
            </a:br>
            <a:endParaRPr lang="en-US" smtClean="0">
              <a:cs typeface="Times New Roman" pitchFamily="18" charset="0"/>
            </a:endParaRPr>
          </a:p>
        </p:txBody>
      </p:sp>
      <p:sp>
        <p:nvSpPr>
          <p:cNvPr id="14339" name="Rectangle 3"/>
          <p:cNvSpPr>
            <a:spLocks noGrp="1" noChangeArrowheads="1"/>
          </p:cNvSpPr>
          <p:nvPr>
            <p:ph type="body" idx="1"/>
          </p:nvPr>
        </p:nvSpPr>
        <p:spPr/>
        <p:txBody>
          <a:bodyPr/>
          <a:lstStyle/>
          <a:p>
            <a:pPr eaLnBrk="1" hangingPunct="1"/>
            <a:r>
              <a:rPr lang="en-GB" smtClean="0">
                <a:cs typeface="Times New Roman" pitchFamily="18" charset="0"/>
              </a:rPr>
              <a:t>5.      pts with drug dependency and withdrawals</a:t>
            </a:r>
          </a:p>
          <a:p>
            <a:pPr eaLnBrk="1" hangingPunct="1"/>
            <a:r>
              <a:rPr lang="en-GB" smtClean="0">
                <a:cs typeface="Times New Roman" pitchFamily="18" charset="0"/>
              </a:rPr>
              <a:t>6.      patients with AID.</a:t>
            </a:r>
          </a:p>
          <a:p>
            <a:pPr eaLnBrk="1" hangingPunct="1">
              <a:buFontTx/>
              <a:buNone/>
            </a:pPr>
            <a:r>
              <a:rPr lang="en-GB" smtClean="0">
                <a:cs typeface="Times New Roman" pitchFamily="18" charset="0"/>
              </a:rPr>
              <a:t> </a:t>
            </a:r>
          </a:p>
          <a:p>
            <a:pPr eaLnBrk="1" hangingPunct="1"/>
            <a:endParaRPr lang="en-US" smtClean="0"/>
          </a:p>
          <a:p>
            <a:pPr eaLnBrk="1" hangingPunct="1"/>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u="sng" smtClean="0">
                <a:cs typeface="Times New Roman" pitchFamily="18" charset="0"/>
              </a:rPr>
              <a:t>PPT FACTORS</a:t>
            </a:r>
            <a:r>
              <a:rPr lang="en-GB" smtClean="0">
                <a:cs typeface="Times New Roman" pitchFamily="18" charset="0"/>
              </a:rPr>
              <a:t/>
            </a:r>
            <a:br>
              <a:rPr lang="en-GB" smtClean="0">
                <a:cs typeface="Times New Roman" pitchFamily="18" charset="0"/>
              </a:rPr>
            </a:br>
            <a:endParaRPr lang="en-US" smtClean="0">
              <a:cs typeface="Times New Roman" pitchFamily="18" charset="0"/>
            </a:endParaRPr>
          </a:p>
        </p:txBody>
      </p:sp>
      <p:sp>
        <p:nvSpPr>
          <p:cNvPr id="15363" name="Rectangle 3"/>
          <p:cNvSpPr>
            <a:spLocks noGrp="1" noChangeArrowheads="1"/>
          </p:cNvSpPr>
          <p:nvPr>
            <p:ph type="body" idx="1"/>
          </p:nvPr>
        </p:nvSpPr>
        <p:spPr/>
        <p:txBody>
          <a:bodyPr/>
          <a:lstStyle/>
          <a:p>
            <a:pPr eaLnBrk="1" hangingPunct="1"/>
            <a:r>
              <a:rPr lang="en-GB" u="sng" smtClean="0">
                <a:cs typeface="Times New Roman" pitchFamily="18" charset="0"/>
              </a:rPr>
              <a:t>In</a:t>
            </a:r>
            <a:r>
              <a:rPr lang="en-GB" smtClean="0">
                <a:cs typeface="Times New Roman" pitchFamily="18" charset="0"/>
              </a:rPr>
              <a:t> children ?? no evidence</a:t>
            </a:r>
          </a:p>
          <a:p>
            <a:pPr eaLnBrk="1" hangingPunct="1"/>
            <a:r>
              <a:rPr lang="en-GB" smtClean="0">
                <a:cs typeface="Times New Roman" pitchFamily="18" charset="0"/>
              </a:rPr>
              <a:t>psychosocial factors</a:t>
            </a:r>
          </a:p>
          <a:p>
            <a:pPr eaLnBrk="1" hangingPunct="1"/>
            <a:r>
              <a:rPr lang="en-GB" smtClean="0">
                <a:cs typeface="Times New Roman" pitchFamily="18" charset="0"/>
              </a:rPr>
              <a:t>Sensory deprivation</a:t>
            </a:r>
          </a:p>
          <a:p>
            <a:pPr eaLnBrk="1" hangingPunct="1"/>
            <a:r>
              <a:rPr lang="en-GB" smtClean="0">
                <a:cs typeface="Times New Roman" pitchFamily="18" charset="0"/>
              </a:rPr>
              <a:t>Sleep deprivation</a:t>
            </a:r>
          </a:p>
          <a:p>
            <a:pPr eaLnBrk="1" hangingPunct="1"/>
            <a:endParaRPr lang="en-GB" smtClean="0">
              <a:cs typeface="Times New Roman" pitchFamily="18" charset="0"/>
            </a:endParaRPr>
          </a:p>
          <a:p>
            <a:pPr eaLnBrk="1" hangingPunct="1"/>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b="1" u="sng" smtClean="0"/>
              <a:t>CLINICAL FEATURES</a:t>
            </a:r>
            <a:br>
              <a:rPr lang="en-GB" b="1" u="sng" smtClean="0"/>
            </a:br>
            <a:endParaRPr lang="en-US" b="1" u="sng" smtClean="0"/>
          </a:p>
        </p:txBody>
      </p:sp>
      <p:sp>
        <p:nvSpPr>
          <p:cNvPr id="16387" name="Rectangle 3"/>
          <p:cNvSpPr>
            <a:spLocks noGrp="1" noChangeArrowheads="1"/>
          </p:cNvSpPr>
          <p:nvPr>
            <p:ph type="body" idx="1"/>
          </p:nvPr>
        </p:nvSpPr>
        <p:spPr/>
        <p:txBody>
          <a:bodyPr/>
          <a:lstStyle/>
          <a:p>
            <a:pPr eaLnBrk="1" hangingPunct="1">
              <a:buFontTx/>
              <a:buNone/>
            </a:pPr>
            <a:r>
              <a:rPr lang="en-GB" u="sng" smtClean="0">
                <a:cs typeface="Times New Roman" pitchFamily="18" charset="0"/>
              </a:rPr>
              <a:t> </a:t>
            </a:r>
            <a:r>
              <a:rPr lang="en-GB" smtClean="0">
                <a:cs typeface="Times New Roman" pitchFamily="18" charset="0"/>
              </a:rPr>
              <a:t>Prodrosomal symptoms</a:t>
            </a:r>
          </a:p>
          <a:p>
            <a:pPr eaLnBrk="1" hangingPunct="1"/>
            <a:r>
              <a:rPr lang="en-GB" smtClean="0">
                <a:cs typeface="Times New Roman" pitchFamily="18" charset="0"/>
              </a:rPr>
              <a:t>Restlessness</a:t>
            </a:r>
          </a:p>
          <a:p>
            <a:pPr eaLnBrk="1" hangingPunct="1"/>
            <a:r>
              <a:rPr lang="en-GB" smtClean="0">
                <a:cs typeface="Times New Roman" pitchFamily="18" charset="0"/>
              </a:rPr>
              <a:t>Anxiety</a:t>
            </a:r>
          </a:p>
          <a:p>
            <a:pPr eaLnBrk="1" hangingPunct="1"/>
            <a:r>
              <a:rPr lang="en-GB" smtClean="0">
                <a:cs typeface="Times New Roman" pitchFamily="18" charset="0"/>
              </a:rPr>
              <a:t>Irritability</a:t>
            </a:r>
          </a:p>
          <a:p>
            <a:pPr eaLnBrk="1" hangingPunct="1"/>
            <a:r>
              <a:rPr lang="en-GB" smtClean="0">
                <a:cs typeface="Times New Roman" pitchFamily="18" charset="0"/>
              </a:rPr>
              <a:t>sleep disruption</a:t>
            </a:r>
          </a:p>
          <a:p>
            <a:pPr eaLnBrk="1" hangingPunct="1">
              <a:buFontTx/>
              <a:buNone/>
            </a:pPr>
            <a:r>
              <a:rPr lang="en-GB" smtClean="0">
                <a:cs typeface="Times New Roman" pitchFamily="18" charset="0"/>
              </a:rPr>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b="1" smtClean="0">
                <a:cs typeface="Times New Roman" pitchFamily="18" charset="0"/>
              </a:rPr>
              <a:t>Inability to focus attention, confusion and disorientation</a:t>
            </a:r>
          </a:p>
        </p:txBody>
      </p:sp>
      <p:sp>
        <p:nvSpPr>
          <p:cNvPr id="17411" name="Rectangle 3"/>
          <p:cNvSpPr>
            <a:spLocks noGrp="1" noChangeArrowheads="1"/>
          </p:cNvSpPr>
          <p:nvPr>
            <p:ph type="body" idx="1"/>
          </p:nvPr>
        </p:nvSpPr>
        <p:spPr/>
        <p:txBody>
          <a:bodyPr/>
          <a:lstStyle/>
          <a:p>
            <a:pPr eaLnBrk="1" hangingPunct="1">
              <a:buFontTx/>
              <a:buNone/>
            </a:pPr>
            <a:endParaRPr lang="en-GB" b="1" smtClean="0">
              <a:cs typeface="Times New Roman" pitchFamily="18" charset="0"/>
            </a:endParaRPr>
          </a:p>
          <a:p>
            <a:pPr eaLnBrk="1" hangingPunct="1">
              <a:buFontTx/>
              <a:buNone/>
            </a:pPr>
            <a:r>
              <a:rPr lang="en-US" b="1" smtClean="0">
                <a:cs typeface="Times New Roman" pitchFamily="18" charset="0"/>
              </a:rPr>
              <a:t>The delirium-sufferer loses the capacity for clear and coherent thought. This may be apparent in disorganised or incoherent speech, the inability to concentrate (focus attention), or in a lack of any goal-directed thinking.</a:t>
            </a:r>
            <a:endParaRPr lang="en-GB" b="1" smtClean="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endParaRPr lang="en-US" smtClean="0"/>
          </a:p>
        </p:txBody>
      </p:sp>
      <p:sp>
        <p:nvSpPr>
          <p:cNvPr id="18435" name="Rectangle 3"/>
          <p:cNvSpPr>
            <a:spLocks noGrp="1" noChangeArrowheads="1"/>
          </p:cNvSpPr>
          <p:nvPr>
            <p:ph type="body" idx="1"/>
          </p:nvPr>
        </p:nvSpPr>
        <p:spPr/>
        <p:txBody>
          <a:bodyPr/>
          <a:lstStyle/>
          <a:p>
            <a:pPr eaLnBrk="1" hangingPunct="1">
              <a:buFontTx/>
              <a:buNone/>
            </a:pPr>
            <a:r>
              <a:rPr lang="en-US" b="1" smtClean="0">
                <a:cs typeface="Times New Roman" pitchFamily="18" charset="0"/>
              </a:rPr>
              <a:t>Disorientation (another symptom of confusion, and usually a more severe one) describes the loss of awareness of the surroundings, environment and context in which the person exists. It may also appear with delirium, but it is not required, as noted below. </a:t>
            </a:r>
            <a:endParaRPr 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endParaRPr lang="en-US" smtClean="0"/>
          </a:p>
        </p:txBody>
      </p:sp>
      <p:sp>
        <p:nvSpPr>
          <p:cNvPr id="19459" name="Rectangle 3"/>
          <p:cNvSpPr>
            <a:spLocks noGrp="1" noChangeArrowheads="1"/>
          </p:cNvSpPr>
          <p:nvPr>
            <p:ph type="body" idx="1"/>
          </p:nvPr>
        </p:nvSpPr>
        <p:spPr/>
        <p:txBody>
          <a:bodyPr/>
          <a:lstStyle/>
          <a:p>
            <a:pPr eaLnBrk="1" hangingPunct="1">
              <a:buFontTx/>
              <a:buNone/>
            </a:pPr>
            <a:r>
              <a:rPr lang="en-US" b="1" smtClean="0">
                <a:cs typeface="Times New Roman" pitchFamily="18" charset="0"/>
              </a:rPr>
              <a:t>Disorientation may occur in time (not knowing what time of day, day of week, month, season or year it is), place (not knowing where one is) or person (not knowing who one is).</a:t>
            </a:r>
            <a:endParaRPr lang="en-GB" b="1" smtClean="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endParaRPr lang="en-US" smtClean="0"/>
          </a:p>
        </p:txBody>
      </p:sp>
      <p:sp>
        <p:nvSpPr>
          <p:cNvPr id="20483" name="Rectangle 3"/>
          <p:cNvSpPr>
            <a:spLocks noGrp="1" noChangeArrowheads="1"/>
          </p:cNvSpPr>
          <p:nvPr>
            <p:ph type="body" idx="1"/>
          </p:nvPr>
        </p:nvSpPr>
        <p:spPr/>
        <p:txBody>
          <a:bodyPr/>
          <a:lstStyle/>
          <a:p>
            <a:pPr eaLnBrk="1" hangingPunct="1">
              <a:buFontTx/>
              <a:buNone/>
            </a:pPr>
            <a:r>
              <a:rPr lang="en-US" b="1" smtClean="0">
                <a:cs typeface="Times New Roman" pitchFamily="18" charset="0"/>
              </a:rPr>
              <a:t>Cognitive function may be impaired enough to make medical criteria for delirium, </a:t>
            </a:r>
            <a:r>
              <a:rPr lang="en-US" b="1" i="1" smtClean="0">
                <a:cs typeface="Times New Roman" pitchFamily="18" charset="0"/>
              </a:rPr>
              <a:t>even if orientation is preserved</a:t>
            </a:r>
            <a:r>
              <a:rPr lang="en-US" b="1" smtClean="0">
                <a:cs typeface="Times New Roman" pitchFamily="18" charset="0"/>
              </a:rPr>
              <a:t>. Thus, a patient who is fully aware of where they are and who they are, but cannot think because they cannot concentrate, may be medically delirious. </a:t>
            </a:r>
            <a:endParaRPr lang="en-U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endParaRPr lang="en-US" smtClean="0"/>
          </a:p>
        </p:txBody>
      </p:sp>
      <p:sp>
        <p:nvSpPr>
          <p:cNvPr id="21507" name="Rectangle 3"/>
          <p:cNvSpPr>
            <a:spLocks noGrp="1" noChangeArrowheads="1"/>
          </p:cNvSpPr>
          <p:nvPr>
            <p:ph type="body" idx="1"/>
          </p:nvPr>
        </p:nvSpPr>
        <p:spPr/>
        <p:txBody>
          <a:bodyPr/>
          <a:lstStyle/>
          <a:p>
            <a:pPr eaLnBrk="1" hangingPunct="1">
              <a:buFontTx/>
              <a:buNone/>
            </a:pPr>
            <a:r>
              <a:rPr lang="en-US" b="1" smtClean="0">
                <a:cs typeface="Times New Roman" pitchFamily="18" charset="0"/>
              </a:rPr>
              <a:t>The state of delirium most familiar to the average person is that which occurs from extremes in pain, lack of sleep, or emotional shock.</a:t>
            </a:r>
            <a:endParaRPr lang="en-GB" b="1" smtClean="0">
              <a:cs typeface="Times New Roman" pitchFamily="18" charset="0"/>
            </a:endParaRPr>
          </a:p>
          <a:p>
            <a:pPr eaLnBrk="1" hangingPunct="1"/>
            <a:endParaRPr lang="en-US" smtClean="0"/>
          </a:p>
          <a:p>
            <a:pPr eaLnBrk="1" hangingPunct="1"/>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endParaRPr lang="en-US" smtClean="0"/>
          </a:p>
        </p:txBody>
      </p:sp>
      <p:sp>
        <p:nvSpPr>
          <p:cNvPr id="4099" name="Rectangle 3"/>
          <p:cNvSpPr>
            <a:spLocks noGrp="1" noChangeArrowheads="1"/>
          </p:cNvSpPr>
          <p:nvPr>
            <p:ph type="body" idx="1"/>
          </p:nvPr>
        </p:nvSpPr>
        <p:spPr/>
        <p:txBody>
          <a:bodyPr/>
          <a:lstStyle/>
          <a:p>
            <a:pPr eaLnBrk="1" hangingPunct="1"/>
            <a:r>
              <a:rPr lang="en-US" smtClean="0">
                <a:cs typeface="Times New Roman" pitchFamily="18" charset="0"/>
              </a:rPr>
              <a:t>In common usage, delirium is often used to refer to drowsiness and disorientation. </a:t>
            </a:r>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endParaRPr lang="en-US" smtClean="0"/>
          </a:p>
        </p:txBody>
      </p:sp>
      <p:sp>
        <p:nvSpPr>
          <p:cNvPr id="22531" name="Rectangle 3"/>
          <p:cNvSpPr>
            <a:spLocks noGrp="1" noChangeArrowheads="1"/>
          </p:cNvSpPr>
          <p:nvPr>
            <p:ph type="body" idx="1"/>
          </p:nvPr>
        </p:nvSpPr>
        <p:spPr/>
        <p:txBody>
          <a:bodyPr/>
          <a:lstStyle/>
          <a:p>
            <a:pPr eaLnBrk="1" hangingPunct="1">
              <a:buFontTx/>
              <a:buNone/>
            </a:pPr>
            <a:r>
              <a:rPr lang="en-US" b="1" smtClean="0">
                <a:cs typeface="Times New Roman" pitchFamily="18" charset="0"/>
              </a:rPr>
              <a:t>Because most high level mental skills are required for problem solving, including ability to focus attention, this ability also suffers in delirium. </a:t>
            </a:r>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endParaRPr lang="en-US" smtClean="0"/>
          </a:p>
        </p:txBody>
      </p:sp>
      <p:sp>
        <p:nvSpPr>
          <p:cNvPr id="23555" name="Rectangle 3"/>
          <p:cNvSpPr>
            <a:spLocks noGrp="1" noChangeArrowheads="1"/>
          </p:cNvSpPr>
          <p:nvPr>
            <p:ph type="body" idx="1"/>
          </p:nvPr>
        </p:nvSpPr>
        <p:spPr/>
        <p:txBody>
          <a:bodyPr/>
          <a:lstStyle/>
          <a:p>
            <a:pPr eaLnBrk="1" hangingPunct="1">
              <a:buFontTx/>
              <a:buNone/>
            </a:pPr>
            <a:r>
              <a:rPr lang="en-US" b="1" smtClean="0">
                <a:cs typeface="Times New Roman" pitchFamily="18" charset="0"/>
              </a:rPr>
              <a:t>However, this is a secondary phenomenon, since problem-solving involves many sub-skills and basic mental abilities, any of which may be impaired in a delirious patient.</a:t>
            </a:r>
            <a:endParaRPr lang="en-GB" b="1" smtClean="0">
              <a:cs typeface="Times New Roman" pitchFamily="18" charset="0"/>
            </a:endParaRPr>
          </a:p>
          <a:p>
            <a:pPr eaLnBrk="1" hangingPunct="1">
              <a:buFontTx/>
              <a:buNone/>
            </a:pPr>
            <a:endParaRPr lang="en-US" b="1" smtClean="0">
              <a:cs typeface="Times New Roman" pitchFamily="18" charset="0"/>
            </a:endParaRPr>
          </a:p>
          <a:p>
            <a:pPr eaLnBrk="1" hangingPunct="1"/>
            <a:endParaRPr 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b="1" smtClean="0">
                <a:cs typeface="Times New Roman" pitchFamily="18" charset="0"/>
              </a:rPr>
              <a:t>Memory formation disturbance</a:t>
            </a:r>
          </a:p>
        </p:txBody>
      </p:sp>
      <p:sp>
        <p:nvSpPr>
          <p:cNvPr id="24579" name="Rectangle 3"/>
          <p:cNvSpPr>
            <a:spLocks noGrp="1" noChangeArrowheads="1"/>
          </p:cNvSpPr>
          <p:nvPr>
            <p:ph type="body" idx="1"/>
          </p:nvPr>
        </p:nvSpPr>
        <p:spPr/>
        <p:txBody>
          <a:bodyPr/>
          <a:lstStyle/>
          <a:p>
            <a:pPr eaLnBrk="1" hangingPunct="1"/>
            <a:endParaRPr lang="en-GB" b="1" smtClean="0">
              <a:cs typeface="Times New Roman" pitchFamily="18" charset="0"/>
            </a:endParaRPr>
          </a:p>
          <a:p>
            <a:pPr eaLnBrk="1" hangingPunct="1"/>
            <a:r>
              <a:rPr lang="en-US" smtClean="0">
                <a:cs typeface="Times New Roman" pitchFamily="18" charset="0"/>
              </a:rPr>
              <a:t>Impairments to cognition may include temporary reduction in the ability to form short-term or long-term memory. </a:t>
            </a:r>
            <a:endParaRPr 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endParaRPr lang="en-US" smtClean="0"/>
          </a:p>
        </p:txBody>
      </p:sp>
      <p:sp>
        <p:nvSpPr>
          <p:cNvPr id="25603" name="Rectangle 3"/>
          <p:cNvSpPr>
            <a:spLocks noGrp="1" noChangeArrowheads="1"/>
          </p:cNvSpPr>
          <p:nvPr>
            <p:ph type="body" idx="1"/>
          </p:nvPr>
        </p:nvSpPr>
        <p:spPr/>
        <p:txBody>
          <a:bodyPr/>
          <a:lstStyle/>
          <a:p>
            <a:pPr eaLnBrk="1" hangingPunct="1"/>
            <a:r>
              <a:rPr lang="en-US" smtClean="0">
                <a:cs typeface="Times New Roman" pitchFamily="18" charset="0"/>
              </a:rPr>
              <a:t>Difficult short-term memory tasks like ability to repeat a phone number may be continuously disrupted during a delirium, but easier short-term memory tasks like repeating single words, or remembering simple questions long enough to give an answer, may not be impaired. </a:t>
            </a:r>
            <a:endParaRPr lang="en-US"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endParaRPr lang="en-US" smtClean="0"/>
          </a:p>
        </p:txBody>
      </p:sp>
      <p:sp>
        <p:nvSpPr>
          <p:cNvPr id="26627" name="Rectangle 3"/>
          <p:cNvSpPr>
            <a:spLocks noGrp="1" noChangeArrowheads="1"/>
          </p:cNvSpPr>
          <p:nvPr>
            <p:ph type="body" idx="1"/>
          </p:nvPr>
        </p:nvSpPr>
        <p:spPr/>
        <p:txBody>
          <a:bodyPr/>
          <a:lstStyle/>
          <a:p>
            <a:pPr eaLnBrk="1" hangingPunct="1"/>
            <a:r>
              <a:rPr lang="en-US" smtClean="0">
                <a:cs typeface="Times New Roman" pitchFamily="18" charset="0"/>
              </a:rPr>
              <a:t>Since older memories are retained without need of concentration, previously formed long-term memories (i.e., those formed before the period of delirium) are usually preserved in all but the most severe cases of delirium</a:t>
            </a:r>
            <a:endParaRPr lang="en-US"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endParaRPr lang="en-US" smtClean="0"/>
          </a:p>
        </p:txBody>
      </p:sp>
      <p:sp>
        <p:nvSpPr>
          <p:cNvPr id="27651" name="Rectangle 3"/>
          <p:cNvSpPr>
            <a:spLocks noGrp="1" noChangeArrowheads="1"/>
          </p:cNvSpPr>
          <p:nvPr>
            <p:ph type="body" idx="1"/>
          </p:nvPr>
        </p:nvSpPr>
        <p:spPr/>
        <p:txBody>
          <a:bodyPr/>
          <a:lstStyle/>
          <a:p>
            <a:pPr eaLnBrk="1" hangingPunct="1"/>
            <a:r>
              <a:rPr lang="en-US" smtClean="0">
                <a:cs typeface="Times New Roman" pitchFamily="18" charset="0"/>
              </a:rPr>
              <a:t>and when destroyed, are destroyed by the underlying brain pathology, not the delirious state per se.</a:t>
            </a:r>
            <a:endParaRPr lang="en-GB" smtClean="0">
              <a:cs typeface="Times New Roman" pitchFamily="18" charset="0"/>
            </a:endParaRPr>
          </a:p>
          <a:p>
            <a:pPr eaLnBrk="1" hangingPunct="1"/>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0"/>
            <a:ext cx="7848600" cy="1752600"/>
          </a:xfrm>
        </p:spPr>
        <p:txBody>
          <a:bodyPr/>
          <a:lstStyle/>
          <a:p>
            <a:pPr eaLnBrk="1" hangingPunct="1"/>
            <a:r>
              <a:rPr lang="en-US" b="1" smtClean="0">
                <a:cs typeface="Times New Roman" pitchFamily="18" charset="0"/>
              </a:rPr>
              <a:t>Abnormalities of awareness and affect</a:t>
            </a:r>
            <a:r>
              <a:rPr lang="en-GB" b="1" smtClean="0">
                <a:cs typeface="Times New Roman" pitchFamily="18" charset="0"/>
              </a:rPr>
              <a:t/>
            </a:r>
            <a:br>
              <a:rPr lang="en-GB" b="1" smtClean="0">
                <a:cs typeface="Times New Roman" pitchFamily="18" charset="0"/>
              </a:rPr>
            </a:br>
            <a:endParaRPr lang="en-US" b="1" smtClean="0">
              <a:cs typeface="Times New Roman" pitchFamily="18" charset="0"/>
            </a:endParaRPr>
          </a:p>
        </p:txBody>
      </p:sp>
      <p:sp>
        <p:nvSpPr>
          <p:cNvPr id="28675" name="Rectangle 3"/>
          <p:cNvSpPr>
            <a:spLocks noGrp="1" noChangeArrowheads="1"/>
          </p:cNvSpPr>
          <p:nvPr>
            <p:ph type="body" idx="1"/>
          </p:nvPr>
        </p:nvSpPr>
        <p:spPr/>
        <p:txBody>
          <a:bodyPr/>
          <a:lstStyle/>
          <a:p>
            <a:pPr eaLnBrk="1" hangingPunct="1"/>
            <a:r>
              <a:rPr lang="en-US" smtClean="0">
                <a:cs typeface="Times New Roman" pitchFamily="18" charset="0"/>
              </a:rPr>
              <a:t>HALLUCINATIONS </a:t>
            </a:r>
          </a:p>
          <a:p>
            <a:pPr eaLnBrk="1" hangingPunct="1"/>
            <a:endParaRPr lang="en-US" smtClean="0">
              <a:cs typeface="Times New Roman" pitchFamily="18" charset="0"/>
            </a:endParaRPr>
          </a:p>
          <a:p>
            <a:pPr eaLnBrk="1" hangingPunct="1">
              <a:buFontTx/>
              <a:buNone/>
            </a:pPr>
            <a:r>
              <a:rPr lang="en-US" smtClean="0">
                <a:cs typeface="Times New Roman" pitchFamily="18" charset="0"/>
              </a:rPr>
              <a:t>(perceived sensory experience with the lack of an external source) or distortions of reality may occur in delirium.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smtClean="0">
                <a:cs typeface="Times New Roman" pitchFamily="18" charset="0"/>
              </a:rPr>
              <a:t>HALLUCINATIONS</a:t>
            </a:r>
          </a:p>
        </p:txBody>
      </p:sp>
      <p:sp>
        <p:nvSpPr>
          <p:cNvPr id="29699" name="Rectangle 3"/>
          <p:cNvSpPr>
            <a:spLocks noGrp="1" noChangeArrowheads="1"/>
          </p:cNvSpPr>
          <p:nvPr>
            <p:ph type="body" idx="1"/>
          </p:nvPr>
        </p:nvSpPr>
        <p:spPr/>
        <p:txBody>
          <a:bodyPr/>
          <a:lstStyle/>
          <a:p>
            <a:pPr eaLnBrk="1" hangingPunct="1"/>
            <a:r>
              <a:rPr lang="en-US" smtClean="0">
                <a:cs typeface="Times New Roman" pitchFamily="18" charset="0"/>
              </a:rPr>
              <a:t>Commonly these are visual distortions, and can take the form of masses of small crawling creatures (particularly common in delirium tremens, caused by severe alcohol withdrawal)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smtClean="0">
                <a:cs typeface="Times New Roman" pitchFamily="18" charset="0"/>
              </a:rPr>
              <a:t>HALLUCINATIONS</a:t>
            </a:r>
          </a:p>
        </p:txBody>
      </p:sp>
      <p:sp>
        <p:nvSpPr>
          <p:cNvPr id="30723" name="Rectangle 3"/>
          <p:cNvSpPr>
            <a:spLocks noGrp="1" noChangeArrowheads="1"/>
          </p:cNvSpPr>
          <p:nvPr>
            <p:ph type="body" idx="1"/>
          </p:nvPr>
        </p:nvSpPr>
        <p:spPr/>
        <p:txBody>
          <a:bodyPr/>
          <a:lstStyle/>
          <a:p>
            <a:pPr eaLnBrk="1" hangingPunct="1"/>
            <a:endParaRPr lang="en-US" smtClean="0">
              <a:cs typeface="Times New Roman" pitchFamily="18" charset="0"/>
            </a:endParaRPr>
          </a:p>
          <a:p>
            <a:pPr eaLnBrk="1" hangingPunct="1"/>
            <a:endParaRPr lang="en-US" smtClean="0">
              <a:cs typeface="Times New Roman" pitchFamily="18" charset="0"/>
            </a:endParaRPr>
          </a:p>
          <a:p>
            <a:pPr eaLnBrk="1" hangingPunct="1"/>
            <a:r>
              <a:rPr lang="en-US" smtClean="0">
                <a:cs typeface="Times New Roman" pitchFamily="18" charset="0"/>
              </a:rPr>
              <a:t>or distortions in size or intensity of the surrounding environment.</a:t>
            </a:r>
            <a:endParaRPr lang="en-GB" smtClean="0">
              <a:cs typeface="Times New Roman" pitchFamily="18" charset="0"/>
            </a:endParaRPr>
          </a:p>
          <a:p>
            <a:pPr eaLnBrk="1" hangingPunct="1"/>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smtClean="0">
                <a:cs typeface="Times New Roman" pitchFamily="18" charset="0"/>
              </a:rPr>
              <a:t>DELUSIONS</a:t>
            </a:r>
          </a:p>
        </p:txBody>
      </p:sp>
      <p:sp>
        <p:nvSpPr>
          <p:cNvPr id="31747" name="Rectangle 3"/>
          <p:cNvSpPr>
            <a:spLocks noGrp="1" noChangeArrowheads="1"/>
          </p:cNvSpPr>
          <p:nvPr>
            <p:ph type="body" idx="1"/>
          </p:nvPr>
        </p:nvSpPr>
        <p:spPr/>
        <p:txBody>
          <a:bodyPr/>
          <a:lstStyle/>
          <a:p>
            <a:pPr eaLnBrk="1" hangingPunct="1"/>
            <a:r>
              <a:rPr lang="en-US" smtClean="0">
                <a:cs typeface="Times New Roman" pitchFamily="18" charset="0"/>
              </a:rPr>
              <a:t>Strange beliefs may also be held during a delirious state, but these are not considered fixed delusions in the clinical sense as they are considered too short-lived (i.e., they are </a:t>
            </a:r>
            <a:r>
              <a:rPr lang="en-US" i="1" smtClean="0">
                <a:cs typeface="Times New Roman" pitchFamily="18" charset="0"/>
              </a:rPr>
              <a:t>temporary</a:t>
            </a:r>
            <a:r>
              <a:rPr lang="en-US" smtClean="0">
                <a:cs typeface="Times New Roman" pitchFamily="18" charset="0"/>
              </a:rPr>
              <a:t> delusions). </a:t>
            </a:r>
            <a:endParaRPr lang="en-GB" smtClean="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endParaRPr lang="en-US" smtClean="0"/>
          </a:p>
        </p:txBody>
      </p:sp>
      <p:sp>
        <p:nvSpPr>
          <p:cNvPr id="5123" name="Rectangle 3"/>
          <p:cNvSpPr>
            <a:spLocks noGrp="1" noChangeArrowheads="1"/>
          </p:cNvSpPr>
          <p:nvPr>
            <p:ph type="body" idx="1"/>
          </p:nvPr>
        </p:nvSpPr>
        <p:spPr/>
        <p:txBody>
          <a:bodyPr/>
          <a:lstStyle/>
          <a:p>
            <a:pPr eaLnBrk="1" hangingPunct="1"/>
            <a:r>
              <a:rPr lang="en-US" smtClean="0">
                <a:cs typeface="Times New Roman" pitchFamily="18" charset="0"/>
              </a:rPr>
              <a:t>In broader medical terminology, however, a number of other symptoms, including sudden inability of focus attention, and even (occasionally) sleeplessness and severe agitation and irritability, are also defined as "delirium."</a:t>
            </a:r>
            <a:endParaRPr lang="en-GB" smtClean="0">
              <a:cs typeface="Times New Roman" pitchFamily="18" charset="0"/>
            </a:endParaRPr>
          </a:p>
          <a:p>
            <a:pPr eaLnBrk="1" hangingPunct="1"/>
            <a:endParaRPr lang="en-US"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endParaRPr lang="en-US" smtClean="0"/>
          </a:p>
        </p:txBody>
      </p:sp>
      <p:sp>
        <p:nvSpPr>
          <p:cNvPr id="32771" name="Rectangle 3"/>
          <p:cNvSpPr>
            <a:spLocks noGrp="1" noChangeArrowheads="1"/>
          </p:cNvSpPr>
          <p:nvPr>
            <p:ph type="body" idx="1"/>
          </p:nvPr>
        </p:nvSpPr>
        <p:spPr/>
        <p:txBody>
          <a:bodyPr/>
          <a:lstStyle/>
          <a:p>
            <a:pPr eaLnBrk="1" hangingPunct="1"/>
            <a:r>
              <a:rPr lang="en-US" smtClean="0">
                <a:cs typeface="Times New Roman" pitchFamily="18" charset="0"/>
              </a:rPr>
              <a:t>Interestingly, in some cases sufferers may be left with false or delusional memories after delirium, basing their memories on the confused thinking or sensory distortion which occurred during the episode of delirium. Other instances would be inability to distinguish reality from dreams.</a:t>
            </a:r>
            <a:endParaRPr lang="en-GB" smtClean="0">
              <a:cs typeface="Times New Roman" pitchFamily="18" charset="0"/>
            </a:endParaRPr>
          </a:p>
          <a:p>
            <a:pPr eaLnBrk="1" hangingPunct="1"/>
            <a:endParaRPr lang="en-US"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b="1" smtClean="0">
                <a:cs typeface="Times New Roman" pitchFamily="18" charset="0"/>
              </a:rPr>
              <a:t>DURATION</a:t>
            </a:r>
            <a:r>
              <a:rPr lang="en-GB" b="1" smtClean="0">
                <a:cs typeface="Times New Roman" pitchFamily="18" charset="0"/>
              </a:rPr>
              <a:t/>
            </a:r>
            <a:br>
              <a:rPr lang="en-GB" b="1" smtClean="0">
                <a:cs typeface="Times New Roman" pitchFamily="18" charset="0"/>
              </a:rPr>
            </a:br>
            <a:endParaRPr lang="en-US" b="1" smtClean="0">
              <a:cs typeface="Times New Roman" pitchFamily="18" charset="0"/>
            </a:endParaRPr>
          </a:p>
        </p:txBody>
      </p:sp>
      <p:sp>
        <p:nvSpPr>
          <p:cNvPr id="33795" name="Rectangle 3"/>
          <p:cNvSpPr>
            <a:spLocks noGrp="1" noChangeArrowheads="1"/>
          </p:cNvSpPr>
          <p:nvPr>
            <p:ph type="body" idx="1"/>
          </p:nvPr>
        </p:nvSpPr>
        <p:spPr/>
        <p:txBody>
          <a:bodyPr/>
          <a:lstStyle/>
          <a:p>
            <a:pPr eaLnBrk="1" hangingPunct="1">
              <a:lnSpc>
                <a:spcPct val="90000"/>
              </a:lnSpc>
            </a:pPr>
            <a:r>
              <a:rPr lang="en-US" smtClean="0">
                <a:cs typeface="Times New Roman" pitchFamily="18" charset="0"/>
              </a:rPr>
              <a:t>The duration of delirium is typically affected by the underlying cause. If caused by a fever, the delirious state often subsides as the severity of the fever subsides. However, it has long been suspected that in some cases delirium persists for months and that it may even be associated with permanent decrements in cognitive function. </a:t>
            </a:r>
            <a:endParaRPr lang="en-US"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endParaRPr lang="en-US" smtClean="0"/>
          </a:p>
        </p:txBody>
      </p:sp>
      <p:sp>
        <p:nvSpPr>
          <p:cNvPr id="34819" name="Rectangle 3"/>
          <p:cNvSpPr>
            <a:spLocks noGrp="1" noChangeArrowheads="1"/>
          </p:cNvSpPr>
          <p:nvPr>
            <p:ph type="body" idx="1"/>
          </p:nvPr>
        </p:nvSpPr>
        <p:spPr/>
        <p:txBody>
          <a:bodyPr/>
          <a:lstStyle/>
          <a:p>
            <a:pPr eaLnBrk="1" hangingPunct="1"/>
            <a:r>
              <a:rPr lang="en-US" smtClean="0">
                <a:cs typeface="Times New Roman" pitchFamily="18" charset="0"/>
              </a:rPr>
              <a:t>Barrough said in 1583 that if delirium resolves, it may be followed by a "loss of memory and reasoning power." Recent studies bear this out, with cognitively normal patients who suffer an episode of delirium carrying an increased risk of dementia in the years that follow. </a:t>
            </a:r>
            <a:endParaRPr lang="en-US"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p:txBody>
          <a:bodyPr/>
          <a:lstStyle/>
          <a:p>
            <a:pPr eaLnBrk="1" hangingPunct="1"/>
            <a:endParaRPr lang="en-US" smtClean="0"/>
          </a:p>
        </p:txBody>
      </p:sp>
      <p:sp>
        <p:nvSpPr>
          <p:cNvPr id="1028" name="Rectangle 3"/>
          <p:cNvSpPr>
            <a:spLocks noGrp="1" noChangeArrowheads="1"/>
          </p:cNvSpPr>
          <p:nvPr>
            <p:ph type="body" idx="1"/>
          </p:nvPr>
        </p:nvSpPr>
        <p:spPr/>
        <p:txBody>
          <a:bodyPr/>
          <a:lstStyle/>
          <a:p>
            <a:pPr eaLnBrk="1" hangingPunct="1"/>
            <a:r>
              <a:rPr lang="en-US" smtClean="0">
                <a:cs typeface="Times New Roman" pitchFamily="18" charset="0"/>
              </a:rPr>
              <a:t>In many such cases, however, delirium undoubtedly does not have a causal nature, but merely functions as a temporary unmasking with stress, of a previously unsuspected (but well-compensated) state of minimal brain dysfunction (early dementia).</a:t>
            </a:r>
            <a:endParaRPr lang="en-GB" smtClean="0">
              <a:cs typeface="Times New Roman" pitchFamily="18" charset="0"/>
            </a:endParaRPr>
          </a:p>
          <a:p>
            <a:pPr eaLnBrk="1" hangingPunct="1"/>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b="1" smtClean="0">
                <a:cs typeface="Times New Roman" pitchFamily="18" charset="0"/>
              </a:rPr>
              <a:t>CAUSATION</a:t>
            </a:r>
            <a:r>
              <a:rPr lang="en-GB" b="1" smtClean="0">
                <a:cs typeface="Times New Roman" pitchFamily="18" charset="0"/>
              </a:rPr>
              <a:t/>
            </a:r>
            <a:br>
              <a:rPr lang="en-GB" b="1" smtClean="0">
                <a:cs typeface="Times New Roman" pitchFamily="18" charset="0"/>
              </a:rPr>
            </a:br>
            <a:endParaRPr lang="en-US" b="1" smtClean="0">
              <a:cs typeface="Times New Roman" pitchFamily="18" charset="0"/>
            </a:endParaRPr>
          </a:p>
        </p:txBody>
      </p:sp>
      <p:sp>
        <p:nvSpPr>
          <p:cNvPr id="35843" name="Rectangle 3"/>
          <p:cNvSpPr>
            <a:spLocks noGrp="1" noChangeArrowheads="1"/>
          </p:cNvSpPr>
          <p:nvPr>
            <p:ph type="body" idx="1"/>
          </p:nvPr>
        </p:nvSpPr>
        <p:spPr/>
        <p:txBody>
          <a:bodyPr/>
          <a:lstStyle/>
          <a:p>
            <a:pPr eaLnBrk="1" hangingPunct="1"/>
            <a:r>
              <a:rPr lang="en-US" smtClean="0">
                <a:cs typeface="Times New Roman" pitchFamily="18" charset="0"/>
              </a:rPr>
              <a:t>Delirium, like mental confusion, is a very general and nonspecific symptom of organ dysfunction, where the organ in question is the brain. </a:t>
            </a:r>
            <a:endParaRPr lang="en-US"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endParaRPr lang="en-US" smtClean="0"/>
          </a:p>
        </p:txBody>
      </p:sp>
      <p:sp>
        <p:nvSpPr>
          <p:cNvPr id="36867" name="Rectangle 3"/>
          <p:cNvSpPr>
            <a:spLocks noGrp="1" noChangeArrowheads="1"/>
          </p:cNvSpPr>
          <p:nvPr>
            <p:ph type="body" idx="1"/>
          </p:nvPr>
        </p:nvSpPr>
        <p:spPr/>
        <p:txBody>
          <a:bodyPr/>
          <a:lstStyle/>
          <a:p>
            <a:pPr eaLnBrk="1" hangingPunct="1">
              <a:lnSpc>
                <a:spcPct val="90000"/>
              </a:lnSpc>
            </a:pPr>
            <a:r>
              <a:rPr lang="en-US" smtClean="0">
                <a:cs typeface="Times New Roman" pitchFamily="18" charset="0"/>
              </a:rPr>
              <a:t>In addition to many organic causes relating to a structural defect or a metabolic problem in the brain (analogous to hardware problems in a computer), there are also some psychiatric causes, which may also include a component of mental or emotional stress, mental disease, or other "programming" problems (analogous to software problems in a computer).</a:t>
            </a:r>
            <a:endParaRPr lang="en-GB" smtClean="0">
              <a:cs typeface="Times New Roman" pitchFamily="18" charset="0"/>
            </a:endParaRPr>
          </a:p>
          <a:p>
            <a:pPr eaLnBrk="1" hangingPunct="1">
              <a:lnSpc>
                <a:spcPct val="90000"/>
              </a:lnSpc>
            </a:pPr>
            <a:endParaRPr lang="en-US"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endParaRPr lang="en-US" smtClean="0"/>
          </a:p>
        </p:txBody>
      </p:sp>
      <p:sp>
        <p:nvSpPr>
          <p:cNvPr id="37891" name="Rectangle 3"/>
          <p:cNvSpPr>
            <a:spLocks noGrp="1" noChangeArrowheads="1"/>
          </p:cNvSpPr>
          <p:nvPr>
            <p:ph type="body" idx="1"/>
          </p:nvPr>
        </p:nvSpPr>
        <p:spPr/>
        <p:txBody>
          <a:bodyPr/>
          <a:lstStyle/>
          <a:p>
            <a:pPr eaLnBrk="1" hangingPunct="1"/>
            <a:r>
              <a:rPr lang="en-US" smtClean="0">
                <a:cs typeface="Times New Roman" pitchFamily="18" charset="0"/>
              </a:rPr>
              <a:t>Abnormalities of affect which may attend the state of delirium may include many distortions to perceived or communicated </a:t>
            </a:r>
          </a:p>
          <a:p>
            <a:pPr eaLnBrk="1" hangingPunct="1"/>
            <a:r>
              <a:rPr lang="en-US" smtClean="0">
                <a:cs typeface="Times New Roman" pitchFamily="18" charset="0"/>
              </a:rPr>
              <a:t>Emotional states may also fluctuate, so that a delirious person may rapidly change between, for example, terror, sadness and jocularity.</a:t>
            </a:r>
            <a:endParaRPr lang="en-GB" smtClean="0">
              <a:cs typeface="Times New Roman" pitchFamily="18" charset="0"/>
            </a:endParaRPr>
          </a:p>
          <a:p>
            <a:pPr eaLnBrk="1" hangingPunct="1"/>
            <a:endParaRPr lang="en-US" smtClean="0"/>
          </a:p>
          <a:p>
            <a:pPr eaLnBrk="1" hangingPunct="1"/>
            <a:endParaRPr lang="en-US" smtClean="0"/>
          </a:p>
          <a:p>
            <a:pPr eaLnBrk="1" hangingPunct="1"/>
            <a:endParaRPr lang="en-US" smtClean="0"/>
          </a:p>
        </p:txBody>
      </p:sp>
    </p:spTree>
  </p:cSld>
  <p:clrMapOvr>
    <a:masterClrMapping/>
  </p:clrMapOvr>
  <p:transition>
    <p:dissolv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endParaRPr lang="en-US" smtClean="0"/>
          </a:p>
        </p:txBody>
      </p:sp>
      <p:sp>
        <p:nvSpPr>
          <p:cNvPr id="38915" name="Rectangle 3"/>
          <p:cNvSpPr>
            <a:spLocks noGrp="1" noChangeArrowheads="1"/>
          </p:cNvSpPr>
          <p:nvPr>
            <p:ph type="body" idx="1"/>
          </p:nvPr>
        </p:nvSpPr>
        <p:spPr/>
        <p:txBody>
          <a:bodyPr/>
          <a:lstStyle/>
          <a:p>
            <a:pPr eaLnBrk="1" hangingPunct="1"/>
            <a:r>
              <a:rPr lang="en-US" smtClean="0">
                <a:cs typeface="Times New Roman" pitchFamily="18" charset="0"/>
              </a:rPr>
              <a:t>Reduction in formation of new long-term memory (which by definition survive withdrawal of attention), is common in delirium, because initial formation of (new) long-term memories generally requires an even higher degree of attention, than do short-term memory tasks. </a:t>
            </a:r>
            <a:endParaRPr lang="en-US" smtClean="0"/>
          </a:p>
          <a:p>
            <a:pPr eaLnBrk="1" hangingPunct="1"/>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GB" b="1" u="sng" smtClean="0"/>
              <a:t>FLUACTUATING COURSE</a:t>
            </a:r>
            <a:br>
              <a:rPr lang="en-GB" b="1" u="sng" smtClean="0"/>
            </a:br>
            <a:endParaRPr lang="en-US" b="1" u="sng" smtClean="0"/>
          </a:p>
        </p:txBody>
      </p:sp>
      <p:sp>
        <p:nvSpPr>
          <p:cNvPr id="39939" name="Rectangle 3"/>
          <p:cNvSpPr>
            <a:spLocks noGrp="1" noChangeArrowheads="1"/>
          </p:cNvSpPr>
          <p:nvPr>
            <p:ph type="body" idx="1"/>
          </p:nvPr>
        </p:nvSpPr>
        <p:spPr/>
        <p:txBody>
          <a:bodyPr/>
          <a:lstStyle/>
          <a:p>
            <a:pPr eaLnBrk="1" hangingPunct="1"/>
            <a:r>
              <a:rPr lang="en-GB" smtClean="0">
                <a:cs typeface="Times New Roman" pitchFamily="18" charset="0"/>
              </a:rPr>
              <a:t>Attention decreased (easily distract able)</a:t>
            </a:r>
          </a:p>
          <a:p>
            <a:pPr eaLnBrk="1" hangingPunct="1"/>
            <a:r>
              <a:rPr lang="en-GB" smtClean="0">
                <a:cs typeface="Times New Roman" pitchFamily="18" charset="0"/>
              </a:rPr>
              <a:t>Altered arousal and psychomotor abnormality</a:t>
            </a:r>
          </a:p>
          <a:p>
            <a:pPr eaLnBrk="1" hangingPunct="1"/>
            <a:r>
              <a:rPr lang="en-GB" smtClean="0">
                <a:cs typeface="Times New Roman" pitchFamily="18" charset="0"/>
              </a:rPr>
              <a:t>Disturbance of sleep wake cycle</a:t>
            </a:r>
          </a:p>
          <a:p>
            <a:pPr eaLnBrk="1" hangingPunct="1"/>
            <a:r>
              <a:rPr lang="en-GB" smtClean="0">
                <a:cs typeface="Times New Roman" pitchFamily="18" charset="0"/>
              </a:rPr>
              <a:t>Disorganised thinking and speech</a:t>
            </a:r>
          </a:p>
          <a:p>
            <a:pPr eaLnBrk="1" hangingPunct="1"/>
            <a:endParaRPr lang="en-GB" smtClean="0">
              <a:cs typeface="Times New Roman" pitchFamily="18"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endParaRPr lang="en-US" smtClean="0"/>
          </a:p>
        </p:txBody>
      </p:sp>
      <p:sp>
        <p:nvSpPr>
          <p:cNvPr id="40963" name="Rectangle 3"/>
          <p:cNvSpPr>
            <a:spLocks noGrp="1" noChangeArrowheads="1"/>
          </p:cNvSpPr>
          <p:nvPr>
            <p:ph type="body" idx="1"/>
          </p:nvPr>
        </p:nvSpPr>
        <p:spPr/>
        <p:txBody>
          <a:bodyPr/>
          <a:lstStyle/>
          <a:p>
            <a:pPr eaLnBrk="1" hangingPunct="1"/>
            <a:r>
              <a:rPr lang="en-GB" smtClean="0">
                <a:cs typeface="Times New Roman" pitchFamily="18" charset="0"/>
              </a:rPr>
              <a:t>Disorientation (very rarely, if ever, to person)</a:t>
            </a:r>
          </a:p>
          <a:p>
            <a:pPr eaLnBrk="1" hangingPunct="1"/>
            <a:r>
              <a:rPr lang="en-GB" smtClean="0">
                <a:cs typeface="Times New Roman" pitchFamily="18" charset="0"/>
              </a:rPr>
              <a:t>Perceptions are altered </a:t>
            </a:r>
          </a:p>
          <a:p>
            <a:pPr eaLnBrk="1" hangingPunct="1">
              <a:buFontTx/>
              <a:buNone/>
            </a:pPr>
            <a:r>
              <a:rPr lang="en-GB" smtClean="0">
                <a:cs typeface="Times New Roman" pitchFamily="18" charset="0"/>
              </a:rPr>
              <a:t> I.e (misperceptions, illusions, delusions poorly formed hallucinations).</a:t>
            </a:r>
          </a:p>
          <a:p>
            <a:pPr eaLnBrk="1" hangingPunct="1">
              <a:buFontTx/>
              <a:buNone/>
            </a:pPr>
            <a:r>
              <a:rPr lang="en-GB" smtClean="0">
                <a:cs typeface="Times New Roman" pitchFamily="18" charset="0"/>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endParaRPr lang="en-US" smtClean="0"/>
          </a:p>
        </p:txBody>
      </p:sp>
      <p:sp>
        <p:nvSpPr>
          <p:cNvPr id="6147" name="Rectangle 3"/>
          <p:cNvSpPr>
            <a:spLocks noGrp="1" noChangeArrowheads="1"/>
          </p:cNvSpPr>
          <p:nvPr>
            <p:ph type="body" idx="1"/>
          </p:nvPr>
        </p:nvSpPr>
        <p:spPr/>
        <p:txBody>
          <a:bodyPr/>
          <a:lstStyle/>
          <a:p>
            <a:pPr eaLnBrk="1" hangingPunct="1">
              <a:lnSpc>
                <a:spcPct val="90000"/>
              </a:lnSpc>
            </a:pPr>
            <a:r>
              <a:rPr lang="en-US" b="1" smtClean="0">
                <a:cs typeface="Times New Roman" pitchFamily="18" charset="0"/>
              </a:rPr>
              <a:t>Delirium</a:t>
            </a:r>
            <a:r>
              <a:rPr lang="en-US" smtClean="0">
                <a:cs typeface="Times New Roman" pitchFamily="18" charset="0"/>
              </a:rPr>
              <a:t> is an acute and relatively sudden (developing over hours to days) decline in attention-focus, perception, and cognition</a:t>
            </a:r>
          </a:p>
          <a:p>
            <a:pPr eaLnBrk="1" hangingPunct="1">
              <a:lnSpc>
                <a:spcPct val="90000"/>
              </a:lnSpc>
            </a:pPr>
            <a:r>
              <a:rPr lang="en-US" smtClean="0">
                <a:cs typeface="Times New Roman" pitchFamily="18" charset="0"/>
              </a:rPr>
              <a:t> In medical usage it is not synonymous with drowsiness, and may occur without it.</a:t>
            </a:r>
          </a:p>
          <a:p>
            <a:pPr eaLnBrk="1" hangingPunct="1">
              <a:lnSpc>
                <a:spcPct val="90000"/>
              </a:lnSpc>
            </a:pPr>
            <a:r>
              <a:rPr lang="en-US" smtClean="0">
                <a:cs typeface="Times New Roman" pitchFamily="18" charset="0"/>
              </a:rPr>
              <a:t> It is commonly associated with a disturbance of consciousness (eg, reduced clarity of awareness of the environment).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endParaRPr lang="en-US" smtClean="0"/>
          </a:p>
        </p:txBody>
      </p:sp>
      <p:sp>
        <p:nvSpPr>
          <p:cNvPr id="41987" name="Rectangle 3"/>
          <p:cNvSpPr>
            <a:spLocks noGrp="1" noChangeArrowheads="1"/>
          </p:cNvSpPr>
          <p:nvPr>
            <p:ph type="body" idx="1"/>
          </p:nvPr>
        </p:nvSpPr>
        <p:spPr/>
        <p:txBody>
          <a:bodyPr/>
          <a:lstStyle/>
          <a:p>
            <a:pPr eaLnBrk="1" hangingPunct="1"/>
            <a:r>
              <a:rPr lang="en-GB" smtClean="0">
                <a:cs typeface="Times New Roman" pitchFamily="18" charset="0"/>
              </a:rPr>
              <a:t>Neurological abnormalities </a:t>
            </a:r>
          </a:p>
          <a:p>
            <a:pPr eaLnBrk="1" hangingPunct="1"/>
            <a:r>
              <a:rPr lang="en-GB" smtClean="0">
                <a:cs typeface="Times New Roman" pitchFamily="18" charset="0"/>
              </a:rPr>
              <a:t>Dysgraphia (write a sentence)</a:t>
            </a:r>
          </a:p>
          <a:p>
            <a:pPr eaLnBrk="1" hangingPunct="1"/>
            <a:r>
              <a:rPr lang="en-GB" smtClean="0">
                <a:cs typeface="Times New Roman" pitchFamily="18" charset="0"/>
              </a:rPr>
              <a:t>Construction aprexia – draw a clock</a:t>
            </a:r>
          </a:p>
          <a:p>
            <a:pPr eaLnBrk="1" hangingPunct="1"/>
            <a:r>
              <a:rPr lang="en-GB" smtClean="0">
                <a:cs typeface="Times New Roman" pitchFamily="18" charset="0"/>
              </a:rPr>
              <a:t>Dysnomia aprexia – name objects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endParaRPr lang="en-US" smtClean="0"/>
          </a:p>
        </p:txBody>
      </p:sp>
      <p:sp>
        <p:nvSpPr>
          <p:cNvPr id="43011" name="Rectangle 3"/>
          <p:cNvSpPr>
            <a:spLocks noGrp="1" noChangeArrowheads="1"/>
          </p:cNvSpPr>
          <p:nvPr>
            <p:ph type="body" idx="1"/>
          </p:nvPr>
        </p:nvSpPr>
        <p:spPr/>
        <p:txBody>
          <a:bodyPr/>
          <a:lstStyle/>
          <a:p>
            <a:pPr eaLnBrk="1" hangingPunct="1"/>
            <a:r>
              <a:rPr lang="en-GB" smtClean="0">
                <a:cs typeface="Times New Roman" pitchFamily="18" charset="0"/>
              </a:rPr>
              <a:t>Motor abnormalities (tremors, asterixis, myoclonus reflex and tune changes</a:t>
            </a:r>
          </a:p>
          <a:p>
            <a:pPr eaLnBrk="1" hangingPunct="1">
              <a:buFontTx/>
              <a:buNone/>
            </a:pPr>
            <a:r>
              <a:rPr lang="en-GB" smtClean="0">
                <a:cs typeface="Times New Roman" pitchFamily="18" charset="0"/>
              </a:rPr>
              <a:t> </a:t>
            </a:r>
          </a:p>
          <a:p>
            <a:pPr eaLnBrk="1" hangingPunct="1"/>
            <a:r>
              <a:rPr lang="en-GB" smtClean="0">
                <a:cs typeface="Times New Roman" pitchFamily="18" charset="0"/>
              </a:rPr>
              <a:t>EEG background showing other features </a:t>
            </a:r>
          </a:p>
          <a:p>
            <a:pPr eaLnBrk="1" hangingPunct="1"/>
            <a:r>
              <a:rPr lang="en-GB" smtClean="0">
                <a:cs typeface="Times New Roman" pitchFamily="18" charset="0"/>
              </a:rPr>
              <a:t>Sadness, irritability, anger on euphoria.</a:t>
            </a:r>
          </a:p>
          <a:p>
            <a:pPr eaLnBrk="1" hangingPunct="1"/>
            <a:endParaRPr lang="en-GB" smtClean="0">
              <a:cs typeface="Times New Roman" pitchFamily="18" charset="0"/>
            </a:endParaRPr>
          </a:p>
          <a:p>
            <a:pPr eaLnBrk="1" hangingPunct="1">
              <a:buFontTx/>
              <a:buNone/>
            </a:pPr>
            <a:r>
              <a:rPr lang="en-GB" smtClean="0">
                <a:cs typeface="Times New Roman" pitchFamily="18" charset="0"/>
              </a:rPr>
              <a:t>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GB" smtClean="0">
                <a:cs typeface="Times New Roman" pitchFamily="18" charset="0"/>
              </a:rPr>
              <a:t>DSM IV diagnostic criteria</a:t>
            </a:r>
            <a:br>
              <a:rPr lang="en-GB" smtClean="0">
                <a:cs typeface="Times New Roman" pitchFamily="18" charset="0"/>
              </a:rPr>
            </a:br>
            <a:endParaRPr lang="en-US" smtClean="0">
              <a:cs typeface="Times New Roman" pitchFamily="18" charset="0"/>
            </a:endParaRPr>
          </a:p>
        </p:txBody>
      </p:sp>
      <p:sp>
        <p:nvSpPr>
          <p:cNvPr id="44035" name="Rectangle 3"/>
          <p:cNvSpPr>
            <a:spLocks noGrp="1" noChangeArrowheads="1"/>
          </p:cNvSpPr>
          <p:nvPr>
            <p:ph type="body" idx="1"/>
          </p:nvPr>
        </p:nvSpPr>
        <p:spPr/>
        <p:txBody>
          <a:bodyPr/>
          <a:lstStyle/>
          <a:p>
            <a:pPr eaLnBrk="1" hangingPunct="1"/>
            <a:endParaRPr lang="en-GB" sz="2800" smtClean="0">
              <a:cs typeface="Times New Roman" pitchFamily="18" charset="0"/>
            </a:endParaRPr>
          </a:p>
          <a:p>
            <a:pPr eaLnBrk="1" hangingPunct="1">
              <a:buFontTx/>
              <a:buAutoNum type="alphaUcPeriod"/>
            </a:pPr>
            <a:r>
              <a:rPr lang="en-GB" sz="2800" smtClean="0"/>
              <a:t>Disturbance of consciousness</a:t>
            </a:r>
            <a:endParaRPr lang="en-US" sz="2800" smtClean="0"/>
          </a:p>
          <a:p>
            <a:pPr eaLnBrk="1" hangingPunct="1">
              <a:buFontTx/>
              <a:buNone/>
            </a:pPr>
            <a:r>
              <a:rPr lang="en-GB" sz="2800" smtClean="0">
                <a:cs typeface="Times New Roman" pitchFamily="18" charset="0"/>
              </a:rPr>
              <a:t>   Reduced clarity or awareness of environment</a:t>
            </a:r>
          </a:p>
          <a:p>
            <a:pPr eaLnBrk="1" hangingPunct="1"/>
            <a:r>
              <a:rPr lang="en-GB" sz="2800" smtClean="0">
                <a:cs typeface="Times New Roman" pitchFamily="18" charset="0"/>
              </a:rPr>
              <a:t>Reduced ability to:-</a:t>
            </a:r>
          </a:p>
          <a:p>
            <a:pPr eaLnBrk="1" hangingPunct="1"/>
            <a:r>
              <a:rPr lang="en-GB" sz="2800" smtClean="0">
                <a:cs typeface="Times New Roman" pitchFamily="18" charset="0"/>
              </a:rPr>
              <a:t>Focus</a:t>
            </a:r>
          </a:p>
          <a:p>
            <a:pPr eaLnBrk="1" hangingPunct="1"/>
            <a:r>
              <a:rPr lang="en-GB" sz="2800" smtClean="0">
                <a:cs typeface="Times New Roman" pitchFamily="18" charset="0"/>
              </a:rPr>
              <a:t>Sustain</a:t>
            </a:r>
          </a:p>
          <a:p>
            <a:pPr eaLnBrk="1" hangingPunct="1"/>
            <a:r>
              <a:rPr lang="en-GB" sz="2800" smtClean="0">
                <a:cs typeface="Times New Roman" pitchFamily="18" charset="0"/>
              </a:rPr>
              <a:t>shift attention</a:t>
            </a:r>
          </a:p>
          <a:p>
            <a:pPr eaLnBrk="1" hangingPunct="1">
              <a:buFontTx/>
              <a:buNone/>
            </a:pPr>
            <a:r>
              <a:rPr lang="en-GB" sz="2800" smtClean="0">
                <a:cs typeface="Times New Roman" pitchFamily="18" charset="0"/>
              </a:rPr>
              <a:t>AND Disorientation</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GB" smtClean="0">
                <a:cs typeface="Times New Roman" pitchFamily="18" charset="0"/>
              </a:rPr>
              <a:t>DSM IV diagnostic criteria</a:t>
            </a:r>
            <a:br>
              <a:rPr lang="en-GB" smtClean="0">
                <a:cs typeface="Times New Roman" pitchFamily="18" charset="0"/>
              </a:rPr>
            </a:br>
            <a:endParaRPr lang="en-US" smtClean="0">
              <a:cs typeface="Times New Roman" pitchFamily="18" charset="0"/>
            </a:endParaRPr>
          </a:p>
        </p:txBody>
      </p:sp>
      <p:sp>
        <p:nvSpPr>
          <p:cNvPr id="45059" name="Rectangle 3"/>
          <p:cNvSpPr>
            <a:spLocks noGrp="1" noChangeArrowheads="1"/>
          </p:cNvSpPr>
          <p:nvPr>
            <p:ph type="body" idx="1"/>
          </p:nvPr>
        </p:nvSpPr>
        <p:spPr/>
        <p:txBody>
          <a:bodyPr/>
          <a:lstStyle/>
          <a:p>
            <a:pPr eaLnBrk="1" hangingPunct="1"/>
            <a:r>
              <a:rPr lang="en-GB" smtClean="0">
                <a:cs typeface="Times New Roman" pitchFamily="18" charset="0"/>
              </a:rPr>
              <a:t>B.  Change of cognition</a:t>
            </a:r>
          </a:p>
          <a:p>
            <a:pPr eaLnBrk="1" hangingPunct="1"/>
            <a:r>
              <a:rPr lang="en-GB" smtClean="0">
                <a:cs typeface="Times New Roman" pitchFamily="18" charset="0"/>
              </a:rPr>
              <a:t>memory deficit</a:t>
            </a:r>
          </a:p>
          <a:p>
            <a:pPr eaLnBrk="1" hangingPunct="1"/>
            <a:r>
              <a:rPr lang="en-GB" smtClean="0">
                <a:cs typeface="Times New Roman" pitchFamily="18" charset="0"/>
              </a:rPr>
              <a:t> Language disturbance</a:t>
            </a:r>
          </a:p>
          <a:p>
            <a:pPr eaLnBrk="1" hangingPunct="1"/>
            <a:r>
              <a:rPr lang="en-GB" smtClean="0">
                <a:cs typeface="Times New Roman" pitchFamily="18" charset="0"/>
              </a:rPr>
              <a:t> Perceptual disturbance </a:t>
            </a:r>
          </a:p>
          <a:p>
            <a:pPr eaLnBrk="1" hangingPunct="1"/>
            <a:r>
              <a:rPr lang="en-GB" u="sng" smtClean="0">
                <a:cs typeface="Times New Roman" pitchFamily="18" charset="0"/>
              </a:rPr>
              <a:t>NB:</a:t>
            </a:r>
            <a:r>
              <a:rPr lang="en-GB" smtClean="0">
                <a:cs typeface="Times New Roman" pitchFamily="18" charset="0"/>
              </a:rPr>
              <a:t>   No pre existing dementia </a:t>
            </a:r>
          </a:p>
          <a:p>
            <a:pPr eaLnBrk="1" hangingPunct="1"/>
            <a:endParaRPr lang="en-GB" smtClean="0">
              <a:cs typeface="Times New Roman"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GB" smtClean="0">
                <a:cs typeface="Times New Roman" pitchFamily="18" charset="0"/>
              </a:rPr>
              <a:t>DSM IV diagnostic criteria</a:t>
            </a:r>
            <a:br>
              <a:rPr lang="en-GB" smtClean="0">
                <a:cs typeface="Times New Roman" pitchFamily="18" charset="0"/>
              </a:rPr>
            </a:br>
            <a:endParaRPr lang="en-US" smtClean="0">
              <a:cs typeface="Times New Roman" pitchFamily="18" charset="0"/>
            </a:endParaRPr>
          </a:p>
        </p:txBody>
      </p:sp>
      <p:sp>
        <p:nvSpPr>
          <p:cNvPr id="46083" name="Rectangle 3"/>
          <p:cNvSpPr>
            <a:spLocks noGrp="1" noChangeArrowheads="1"/>
          </p:cNvSpPr>
          <p:nvPr>
            <p:ph type="body" idx="1"/>
          </p:nvPr>
        </p:nvSpPr>
        <p:spPr/>
        <p:txBody>
          <a:bodyPr/>
          <a:lstStyle/>
          <a:p>
            <a:pPr marL="609600" indent="-609600" eaLnBrk="1" hangingPunct="1">
              <a:buFontTx/>
              <a:buAutoNum type="alphaUcPeriod" startAt="4"/>
            </a:pPr>
            <a:r>
              <a:rPr lang="en-GB" smtClean="0"/>
              <a:t>Archeologically – </a:t>
            </a:r>
          </a:p>
          <a:p>
            <a:pPr marL="609600" indent="-609600" eaLnBrk="1" hangingPunct="1">
              <a:buFontTx/>
              <a:buNone/>
            </a:pPr>
            <a:r>
              <a:rPr lang="en-GB" smtClean="0"/>
              <a:t>medical condition as evident by</a:t>
            </a:r>
          </a:p>
          <a:p>
            <a:pPr marL="609600" indent="-609600" eaLnBrk="1" hangingPunct="1">
              <a:buFontTx/>
              <a:buNone/>
            </a:pPr>
            <a:r>
              <a:rPr lang="en-GB" smtClean="0"/>
              <a:t> LAB, EXAM</a:t>
            </a:r>
            <a:endParaRPr lang="en-US" smtClean="0"/>
          </a:p>
          <a:p>
            <a:pPr marL="609600" indent="-609600" eaLnBrk="1" hangingPunct="1"/>
            <a:endParaRPr lang="en-US" smtClean="0"/>
          </a:p>
          <a:p>
            <a:pPr marL="609600" indent="-609600" eaLnBrk="1" hangingPunct="1"/>
            <a:endParaRPr lang="en-US" smtClean="0"/>
          </a:p>
          <a:p>
            <a:pPr marL="609600" indent="-609600" eaLnBrk="1" hangingPunct="1"/>
            <a:endParaRPr lang="en-US"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GB" smtClean="0">
                <a:cs typeface="Times New Roman" pitchFamily="18" charset="0"/>
              </a:rPr>
              <a:t>DSM IV diagnostic criteria</a:t>
            </a:r>
            <a:br>
              <a:rPr lang="en-GB" smtClean="0">
                <a:cs typeface="Times New Roman" pitchFamily="18" charset="0"/>
              </a:rPr>
            </a:br>
            <a:endParaRPr lang="en-US" smtClean="0">
              <a:cs typeface="Times New Roman" pitchFamily="18" charset="0"/>
            </a:endParaRPr>
          </a:p>
        </p:txBody>
      </p:sp>
      <p:sp>
        <p:nvSpPr>
          <p:cNvPr id="47107" name="Rectangle 3"/>
          <p:cNvSpPr>
            <a:spLocks noGrp="1" noChangeArrowheads="1"/>
          </p:cNvSpPr>
          <p:nvPr>
            <p:ph type="body" idx="1"/>
          </p:nvPr>
        </p:nvSpPr>
        <p:spPr/>
        <p:txBody>
          <a:bodyPr/>
          <a:lstStyle/>
          <a:p>
            <a:pPr eaLnBrk="1" hangingPunct="1"/>
            <a:endParaRPr lang="en-GB" smtClean="0">
              <a:cs typeface="Times New Roman" pitchFamily="18" charset="0"/>
            </a:endParaRPr>
          </a:p>
          <a:p>
            <a:pPr eaLnBrk="1" hangingPunct="1"/>
            <a:endParaRPr lang="en-GB" smtClean="0">
              <a:cs typeface="Times New Roman" pitchFamily="18" charset="0"/>
            </a:endParaRPr>
          </a:p>
          <a:p>
            <a:pPr eaLnBrk="1" hangingPunct="1">
              <a:buFontTx/>
              <a:buAutoNum type="alphaUcPeriod" startAt="5"/>
            </a:pPr>
            <a:r>
              <a:rPr lang="en-GB" smtClean="0"/>
              <a:t>Outcome – usually reversible</a:t>
            </a:r>
            <a:endParaRPr lang="en-US" smtClean="0"/>
          </a:p>
          <a:p>
            <a:pPr eaLnBrk="1" hangingPunct="1">
              <a:buFontTx/>
              <a:buNone/>
            </a:pPr>
            <a:r>
              <a:rPr lang="en-GB" smtClean="0">
                <a:cs typeface="Times New Roman" pitchFamily="18" charset="0"/>
              </a:rPr>
              <a:t> </a:t>
            </a:r>
          </a:p>
          <a:p>
            <a:pPr eaLnBrk="1" hangingPunct="1">
              <a:buFontTx/>
              <a:buNone/>
            </a:pPr>
            <a:r>
              <a:rPr lang="en-GB" smtClean="0">
                <a:cs typeface="Times New Roman" pitchFamily="18" charset="0"/>
              </a:rPr>
              <a:t> </a:t>
            </a:r>
          </a:p>
          <a:p>
            <a:pPr eaLnBrk="1" hangingPunct="1"/>
            <a:endParaRPr lang="en-US" smtClean="0"/>
          </a:p>
          <a:p>
            <a:pPr eaLnBrk="1" hangingPunct="1"/>
            <a:endParaRPr lang="en-US"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endParaRPr lang="en-US" smtClean="0"/>
          </a:p>
        </p:txBody>
      </p:sp>
      <p:sp>
        <p:nvSpPr>
          <p:cNvPr id="48131" name="Rectangle 3"/>
          <p:cNvSpPr>
            <a:spLocks noGrp="1" noChangeArrowheads="1"/>
          </p:cNvSpPr>
          <p:nvPr>
            <p:ph type="body" idx="1"/>
          </p:nvPr>
        </p:nvSpPr>
        <p:spPr/>
        <p:txBody>
          <a:bodyPr/>
          <a:lstStyle/>
          <a:p>
            <a:pPr marL="609600" indent="-609600" eaLnBrk="1" hangingPunct="1">
              <a:buFontTx/>
              <a:buAutoNum type="alphaUcPeriod" startAt="3"/>
            </a:pPr>
            <a:r>
              <a:rPr lang="en-GB" smtClean="0"/>
              <a:t> Onset </a:t>
            </a:r>
          </a:p>
          <a:p>
            <a:pPr marL="609600" indent="-609600" eaLnBrk="1" hangingPunct="1">
              <a:buFontTx/>
              <a:buNone/>
            </a:pPr>
            <a:r>
              <a:rPr lang="en-GB" smtClean="0"/>
              <a:t> rapid hrs or days</a:t>
            </a:r>
            <a:endParaRPr lang="en-GB" smtClean="0">
              <a:cs typeface="Times New Roman" pitchFamily="18" charset="0"/>
            </a:endParaRPr>
          </a:p>
          <a:p>
            <a:pPr marL="609600" indent="-609600" eaLnBrk="1" hangingPunct="1">
              <a:buFontTx/>
              <a:buNone/>
            </a:pPr>
            <a:r>
              <a:rPr lang="en-GB" smtClean="0">
                <a:cs typeface="Times New Roman" pitchFamily="18" charset="0"/>
              </a:rPr>
              <a:t>course fluctuate in day</a:t>
            </a:r>
          </a:p>
          <a:p>
            <a:pPr marL="609600" indent="-609600" eaLnBrk="1" hangingPunct="1"/>
            <a:endParaRPr lang="en-GB" smtClean="0">
              <a:cs typeface="Times New Roman"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smtClean="0">
                <a:cs typeface="Times New Roman" pitchFamily="18" charset="0"/>
              </a:rPr>
              <a:t>The core features are:</a:t>
            </a:r>
            <a:r>
              <a:rPr lang="en-GB" smtClean="0">
                <a:cs typeface="Times New Roman" pitchFamily="18" charset="0"/>
              </a:rPr>
              <a:t/>
            </a:r>
            <a:br>
              <a:rPr lang="en-GB" smtClean="0">
                <a:cs typeface="Times New Roman" pitchFamily="18" charset="0"/>
              </a:rPr>
            </a:br>
            <a:endParaRPr lang="en-US" smtClean="0">
              <a:cs typeface="Times New Roman" pitchFamily="18" charset="0"/>
            </a:endParaRPr>
          </a:p>
        </p:txBody>
      </p:sp>
      <p:sp>
        <p:nvSpPr>
          <p:cNvPr id="49155" name="Rectangle 3"/>
          <p:cNvSpPr>
            <a:spLocks noGrp="1" noChangeArrowheads="1"/>
          </p:cNvSpPr>
          <p:nvPr>
            <p:ph type="body" idx="1"/>
          </p:nvPr>
        </p:nvSpPr>
        <p:spPr/>
        <p:txBody>
          <a:bodyPr/>
          <a:lstStyle/>
          <a:p>
            <a:pPr eaLnBrk="1" hangingPunct="1"/>
            <a:r>
              <a:rPr lang="en-US" smtClean="0"/>
              <a:t>Disturbance of consciousness (that is, reduced clarity of awareness of the environment, with reduced ability to focus, sustain, or shift attention) </a:t>
            </a:r>
          </a:p>
          <a:p>
            <a:pPr eaLnBrk="1" hangingPunct="1">
              <a:buFontTx/>
              <a:buNone/>
            </a:pPr>
            <a:r>
              <a:rPr lang="en-US" smtClean="0"/>
              <a:t>. </a:t>
            </a:r>
          </a:p>
          <a:p>
            <a:pPr eaLnBrk="1" hangingPunct="1"/>
            <a:endParaRPr lang="en-US"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endParaRPr lang="en-US" smtClean="0"/>
          </a:p>
        </p:txBody>
      </p:sp>
      <p:sp>
        <p:nvSpPr>
          <p:cNvPr id="50179" name="Rectangle 3"/>
          <p:cNvSpPr>
            <a:spLocks noGrp="1" noChangeArrowheads="1"/>
          </p:cNvSpPr>
          <p:nvPr>
            <p:ph type="body" idx="1"/>
          </p:nvPr>
        </p:nvSpPr>
        <p:spPr/>
        <p:txBody>
          <a:bodyPr/>
          <a:lstStyle/>
          <a:p>
            <a:pPr eaLnBrk="1" hangingPunct="1"/>
            <a:r>
              <a:rPr lang="en-US" smtClean="0"/>
              <a:t>Change in cognition (e.g., problem-solving</a:t>
            </a:r>
          </a:p>
          <a:p>
            <a:pPr eaLnBrk="1" hangingPunct="1"/>
            <a:endParaRPr lang="en-US" smtClean="0"/>
          </a:p>
          <a:p>
            <a:pPr eaLnBrk="1" hangingPunct="1"/>
            <a:r>
              <a:rPr lang="en-US" smtClean="0"/>
              <a:t> impairment or memory impairment) or a</a:t>
            </a:r>
          </a:p>
          <a:p>
            <a:pPr eaLnBrk="1" hangingPunct="1"/>
            <a:endParaRPr lang="en-US" smtClean="0"/>
          </a:p>
          <a:p>
            <a:pPr eaLnBrk="1" hangingPunct="1"/>
            <a:r>
              <a:rPr lang="en-US" smtClean="0"/>
              <a:t> perceptual disturbance </a:t>
            </a:r>
          </a:p>
          <a:p>
            <a:pPr eaLnBrk="1" hangingPunct="1">
              <a:buFontTx/>
              <a:buNone/>
            </a:pPr>
            <a:endParaRPr lang="en-US" smtClean="0"/>
          </a:p>
          <a:p>
            <a:pPr eaLnBrk="1" hangingPunct="1"/>
            <a:endParaRPr lang="en-US" smtClean="0"/>
          </a:p>
          <a:p>
            <a:pPr eaLnBrk="1" hangingPunct="1"/>
            <a:endParaRPr lang="en-US"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endParaRPr lang="en-US" smtClean="0"/>
          </a:p>
        </p:txBody>
      </p:sp>
      <p:sp>
        <p:nvSpPr>
          <p:cNvPr id="51203" name="Rectangle 3"/>
          <p:cNvSpPr>
            <a:spLocks noGrp="1" noChangeArrowheads="1"/>
          </p:cNvSpPr>
          <p:nvPr>
            <p:ph type="body" idx="1"/>
          </p:nvPr>
        </p:nvSpPr>
        <p:spPr/>
        <p:txBody>
          <a:bodyPr/>
          <a:lstStyle/>
          <a:p>
            <a:pPr eaLnBrk="1" hangingPunct="1"/>
            <a:r>
              <a:rPr lang="en-US" smtClean="0"/>
              <a:t>Onset of hours to days, and tendency to fluctuate. </a:t>
            </a:r>
          </a:p>
          <a:p>
            <a:pPr eaLnBrk="1" hangingPunct="1"/>
            <a:r>
              <a:rPr lang="en-US" smtClean="0">
                <a:cs typeface="Times New Roman" pitchFamily="18" charset="0"/>
              </a:rPr>
              <a:t>Common features also tend to include:</a:t>
            </a:r>
            <a:endParaRPr lang="en-GB" smtClean="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endParaRPr lang="en-US" smtClean="0"/>
          </a:p>
        </p:txBody>
      </p:sp>
      <p:sp>
        <p:nvSpPr>
          <p:cNvPr id="7171" name="Rectangle 3"/>
          <p:cNvSpPr>
            <a:spLocks noGrp="1" noChangeArrowheads="1"/>
          </p:cNvSpPr>
          <p:nvPr>
            <p:ph type="body" idx="1"/>
          </p:nvPr>
        </p:nvSpPr>
        <p:spPr/>
        <p:txBody>
          <a:bodyPr/>
          <a:lstStyle/>
          <a:p>
            <a:pPr eaLnBrk="1" hangingPunct="1">
              <a:buFontTx/>
              <a:buNone/>
            </a:pPr>
            <a:r>
              <a:rPr lang="en-US" smtClean="0">
                <a:cs typeface="Times New Roman" pitchFamily="18" charset="0"/>
              </a:rPr>
              <a:t>The change in cognition (memory deficit, disorientation, language disturbance) or the development of a perceptual disturbance, must be one that is not better accounted for by a preexisting, established, or evolving dementia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endParaRPr lang="en-US" smtClean="0"/>
          </a:p>
        </p:txBody>
      </p:sp>
      <p:sp>
        <p:nvSpPr>
          <p:cNvPr id="52227" name="Rectangle 3"/>
          <p:cNvSpPr>
            <a:spLocks noGrp="1" noChangeArrowheads="1"/>
          </p:cNvSpPr>
          <p:nvPr>
            <p:ph type="body" idx="1"/>
          </p:nvPr>
        </p:nvSpPr>
        <p:spPr/>
        <p:txBody>
          <a:bodyPr/>
          <a:lstStyle/>
          <a:p>
            <a:pPr eaLnBrk="1" hangingPunct="1"/>
            <a:r>
              <a:rPr lang="en-US" smtClean="0"/>
              <a:t>Intrusive abnormalities of awareness and affect, such as hallucinations or inappropriate emotional states</a:t>
            </a:r>
          </a:p>
          <a:p>
            <a:pPr eaLnBrk="1" hangingPunct="1"/>
            <a:endParaRPr lang="en-US"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GB" b="1" u="sng" smtClean="0"/>
              <a:t>DIFFERENTIAL DX</a:t>
            </a:r>
            <a:endParaRPr lang="en-US" b="1" u="sng" smtClean="0"/>
          </a:p>
        </p:txBody>
      </p:sp>
      <p:sp>
        <p:nvSpPr>
          <p:cNvPr id="53251" name="Rectangle 3"/>
          <p:cNvSpPr>
            <a:spLocks noGrp="1" noChangeArrowheads="1"/>
          </p:cNvSpPr>
          <p:nvPr>
            <p:ph type="body" idx="1"/>
          </p:nvPr>
        </p:nvSpPr>
        <p:spPr/>
        <p:txBody>
          <a:bodyPr/>
          <a:lstStyle/>
          <a:p>
            <a:pPr eaLnBrk="1" hangingPunct="1"/>
            <a:r>
              <a:rPr lang="en-US" smtClean="0">
                <a:cs typeface="Times New Roman" pitchFamily="18" charset="0"/>
              </a:rPr>
              <a:t>Without careful assessment, delirium can easily be confused with a number of psychiatric  disorders because many of the signs and symptoms are conditions present in dementia, depression and psychosis</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endParaRPr lang="en-US" smtClean="0"/>
          </a:p>
        </p:txBody>
      </p:sp>
      <p:sp>
        <p:nvSpPr>
          <p:cNvPr id="54275" name="Rectangle 3"/>
          <p:cNvSpPr>
            <a:spLocks noGrp="1" noChangeArrowheads="1"/>
          </p:cNvSpPr>
          <p:nvPr>
            <p:ph type="body" idx="1"/>
          </p:nvPr>
        </p:nvSpPr>
        <p:spPr/>
        <p:txBody>
          <a:bodyPr/>
          <a:lstStyle/>
          <a:p>
            <a:pPr eaLnBrk="1" hangingPunct="1">
              <a:buFontTx/>
              <a:buNone/>
            </a:pPr>
            <a:r>
              <a:rPr lang="en-US" smtClean="0">
                <a:cs typeface="Times New Roman" pitchFamily="18" charset="0"/>
              </a:rPr>
              <a:t>Differential points from other processes and </a:t>
            </a:r>
          </a:p>
          <a:p>
            <a:pPr eaLnBrk="1" hangingPunct="1"/>
            <a:endParaRPr lang="en-US" smtClean="0">
              <a:cs typeface="Times New Roman" pitchFamily="18" charset="0"/>
            </a:endParaRPr>
          </a:p>
          <a:p>
            <a:pPr eaLnBrk="1" hangingPunct="1"/>
            <a:endParaRPr lang="en-US" smtClean="0">
              <a:cs typeface="Times New Roman" pitchFamily="18" charset="0"/>
            </a:endParaRPr>
          </a:p>
          <a:p>
            <a:pPr eaLnBrk="1" hangingPunct="1">
              <a:buFontTx/>
              <a:buNone/>
            </a:pPr>
            <a:r>
              <a:rPr lang="en-US" smtClean="0">
                <a:cs typeface="Times New Roman" pitchFamily="18" charset="0"/>
              </a:rPr>
              <a:t>syndromes that cause cognitive dysfunction:</a:t>
            </a:r>
            <a:endParaRPr lang="en-GB" smtClean="0">
              <a:cs typeface="Times New Roman" pitchFamily="18" charset="0"/>
            </a:endParaRPr>
          </a:p>
          <a:p>
            <a:pPr eaLnBrk="1" hangingPunct="1"/>
            <a:endParaRPr lang="en-US" smtClean="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endParaRPr lang="en-US" smtClean="0"/>
          </a:p>
        </p:txBody>
      </p:sp>
      <p:sp>
        <p:nvSpPr>
          <p:cNvPr id="55299" name="Rectangle 3"/>
          <p:cNvSpPr>
            <a:spLocks noGrp="1" noChangeArrowheads="1"/>
          </p:cNvSpPr>
          <p:nvPr>
            <p:ph type="body" idx="1"/>
          </p:nvPr>
        </p:nvSpPr>
        <p:spPr/>
        <p:txBody>
          <a:bodyPr/>
          <a:lstStyle/>
          <a:p>
            <a:pPr eaLnBrk="1" hangingPunct="1"/>
            <a:r>
              <a:rPr lang="en-US" smtClean="0"/>
              <a:t>Delirium may be distinguished from psychosis in which consciousness and cognition may not be impaired (however, there may be overlap, as some acute psychosis, especially with mania, is capable of producing delirium-like states). </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endParaRPr lang="en-US" smtClean="0"/>
          </a:p>
        </p:txBody>
      </p:sp>
      <p:sp>
        <p:nvSpPr>
          <p:cNvPr id="56323" name="Rectangle 3"/>
          <p:cNvSpPr>
            <a:spLocks noGrp="1" noChangeArrowheads="1"/>
          </p:cNvSpPr>
          <p:nvPr>
            <p:ph type="body" idx="1"/>
          </p:nvPr>
        </p:nvSpPr>
        <p:spPr/>
        <p:txBody>
          <a:bodyPr/>
          <a:lstStyle/>
          <a:p>
            <a:pPr eaLnBrk="1" hangingPunct="1"/>
            <a:r>
              <a:rPr lang="en-US" smtClean="0"/>
              <a:t>Delirium is distinguished from dementia (chronic organic brain syndrome) which describes an "acquired" (non-congenital) and usually irreversible cognitive and psychosocial decline in function.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endParaRPr lang="en-US" smtClean="0"/>
          </a:p>
        </p:txBody>
      </p:sp>
      <p:sp>
        <p:nvSpPr>
          <p:cNvPr id="57347" name="Rectangle 3"/>
          <p:cNvSpPr>
            <a:spLocks noGrp="1" noChangeArrowheads="1"/>
          </p:cNvSpPr>
          <p:nvPr>
            <p:ph type="body" idx="1"/>
          </p:nvPr>
        </p:nvSpPr>
        <p:spPr/>
        <p:txBody>
          <a:bodyPr/>
          <a:lstStyle/>
          <a:p>
            <a:pPr eaLnBrk="1" hangingPunct="1"/>
            <a:r>
              <a:rPr lang="en-US" smtClean="0"/>
              <a:t>Dementia usually results from an identifiable degenerative brain disease (for example Alzheimer disease or Huntington's disease). Once again dementia is not associated with a change in level of consciousness. </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endParaRPr lang="en-US" smtClean="0"/>
          </a:p>
        </p:txBody>
      </p:sp>
      <p:sp>
        <p:nvSpPr>
          <p:cNvPr id="58371" name="Rectangle 3"/>
          <p:cNvSpPr>
            <a:spLocks noGrp="1" noChangeArrowheads="1"/>
          </p:cNvSpPr>
          <p:nvPr>
            <p:ph type="body" idx="1"/>
          </p:nvPr>
        </p:nvSpPr>
        <p:spPr/>
        <p:txBody>
          <a:bodyPr/>
          <a:lstStyle/>
          <a:p>
            <a:pPr eaLnBrk="1" hangingPunct="1">
              <a:lnSpc>
                <a:spcPct val="90000"/>
              </a:lnSpc>
            </a:pPr>
            <a:r>
              <a:rPr lang="en-US" sz="2800" smtClean="0"/>
              <a:t>Delirium is distinguished from </a:t>
            </a:r>
            <a:r>
              <a:rPr lang="en-US" sz="2800" smtClean="0">
                <a:hlinkClick r:id="rId2" tooltip="Clinical depression"/>
              </a:rPr>
              <a:t>depression</a:t>
            </a:r>
            <a:r>
              <a:rPr lang="en-US" sz="2800" smtClean="0"/>
              <a:t>. </a:t>
            </a:r>
          </a:p>
          <a:p>
            <a:pPr eaLnBrk="1" hangingPunct="1">
              <a:lnSpc>
                <a:spcPct val="90000"/>
              </a:lnSpc>
            </a:pPr>
            <a:r>
              <a:rPr lang="en-US" sz="2800" smtClean="0"/>
              <a:t>Delirium is distinguished by time-course from the confusion and lack of attention which result from long term learning disorders and varieties of congenital brain dysfunction. Delirium has also been referred to as 'acute confusional state' or 'acute brain syndrome'. The key word in both of these descriptions is "acute" (meaning: of </a:t>
            </a:r>
            <a:r>
              <a:rPr lang="en-US" sz="2800" i="1" smtClean="0"/>
              <a:t>recent onset</a:t>
            </a:r>
            <a:r>
              <a:rPr lang="en-US" sz="2800" smtClean="0"/>
              <a:t>), since delirium may share many of the clinical (i.e., symptomatic) features of dementia, </a:t>
            </a:r>
            <a:r>
              <a:rPr lang="en-US" sz="2800" smtClean="0">
                <a:hlinkClick r:id="rId3" tooltip="Developmental disability"/>
              </a:rPr>
              <a:t>developmental disability</a:t>
            </a:r>
            <a:r>
              <a:rPr lang="en-US" sz="2800" smtClean="0"/>
              <a:t>, or </a:t>
            </a:r>
            <a:r>
              <a:rPr lang="en-US" sz="2800" smtClean="0">
                <a:hlinkClick r:id="rId4" tooltip="Attention-deficit hyperactivity disorder"/>
              </a:rPr>
              <a:t>attention-deficit hyperactivity disorder</a:t>
            </a:r>
            <a:r>
              <a:rPr lang="en-US" sz="2800" smtClean="0"/>
              <a:t>, with the important </a:t>
            </a:r>
            <a:r>
              <a:rPr lang="en-US" sz="2800" i="1" smtClean="0"/>
              <a:t>exception</a:t>
            </a:r>
            <a:r>
              <a:rPr lang="en-US" sz="2800" smtClean="0"/>
              <a:t> of symptom duration. </a:t>
            </a:r>
          </a:p>
          <a:p>
            <a:pPr eaLnBrk="1" hangingPunct="1">
              <a:lnSpc>
                <a:spcPct val="90000"/>
              </a:lnSpc>
            </a:pPr>
            <a:endParaRPr lang="en-US" sz="2800" smtClean="0"/>
          </a:p>
          <a:p>
            <a:pPr eaLnBrk="1" hangingPunct="1">
              <a:lnSpc>
                <a:spcPct val="90000"/>
              </a:lnSpc>
            </a:pPr>
            <a:endParaRPr lang="en-US" sz="2800" smtClean="0"/>
          </a:p>
          <a:p>
            <a:pPr eaLnBrk="1" hangingPunct="1">
              <a:lnSpc>
                <a:spcPct val="90000"/>
              </a:lnSpc>
            </a:pPr>
            <a:endParaRPr lang="en-US" sz="2800" smtClean="0"/>
          </a:p>
          <a:p>
            <a:pPr eaLnBrk="1" hangingPunct="1">
              <a:lnSpc>
                <a:spcPct val="90000"/>
              </a:lnSpc>
            </a:pPr>
            <a:endParaRPr lang="en-US" sz="2800" smtClean="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endParaRPr lang="en-US" smtClean="0"/>
          </a:p>
        </p:txBody>
      </p:sp>
      <p:sp>
        <p:nvSpPr>
          <p:cNvPr id="59395" name="Rectangle 3"/>
          <p:cNvSpPr>
            <a:spLocks noGrp="1" noChangeArrowheads="1"/>
          </p:cNvSpPr>
          <p:nvPr>
            <p:ph type="body" idx="1"/>
          </p:nvPr>
        </p:nvSpPr>
        <p:spPr/>
        <p:txBody>
          <a:bodyPr/>
          <a:lstStyle/>
          <a:p>
            <a:pPr eaLnBrk="1" hangingPunct="1"/>
            <a:r>
              <a:rPr lang="en-US" sz="2800" smtClean="0"/>
              <a:t>Delirium is distinguished from </a:t>
            </a:r>
            <a:r>
              <a:rPr lang="en-US" sz="2800" smtClean="0">
                <a:hlinkClick r:id="rId2" tooltip="Dementia"/>
              </a:rPr>
              <a:t>dementia</a:t>
            </a:r>
            <a:r>
              <a:rPr lang="en-US" sz="2800" smtClean="0"/>
              <a:t> (chronic organic brain syndrome) which describes an "acquired" (non-congenital) and usually irreversible cognitive and psychosocial decline in function. Dementia usually results from an identifiable degenerative brain disease (for example </a:t>
            </a:r>
            <a:r>
              <a:rPr lang="en-US" sz="2800" smtClean="0">
                <a:hlinkClick r:id="rId3" tooltip="Alzheimer disease"/>
              </a:rPr>
              <a:t>Alzheimer disease</a:t>
            </a:r>
            <a:r>
              <a:rPr lang="en-US" sz="2800" smtClean="0"/>
              <a:t> or </a:t>
            </a:r>
            <a:r>
              <a:rPr lang="en-US" sz="2800" smtClean="0">
                <a:hlinkClick r:id="rId4" tooltip="Huntington's disease"/>
              </a:rPr>
              <a:t>Huntington's disease</a:t>
            </a:r>
            <a:r>
              <a:rPr lang="en-US" sz="2800" smtClean="0"/>
              <a:t>). Once again dementia is not associated with a change in level of consciousness. </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endParaRPr lang="en-US" smtClean="0"/>
          </a:p>
        </p:txBody>
      </p:sp>
      <p:sp>
        <p:nvSpPr>
          <p:cNvPr id="60419" name="Rectangle 3"/>
          <p:cNvSpPr>
            <a:spLocks noGrp="1" noChangeArrowheads="1"/>
          </p:cNvSpPr>
          <p:nvPr>
            <p:ph type="body" idx="1"/>
          </p:nvPr>
        </p:nvSpPr>
        <p:spPr/>
        <p:txBody>
          <a:bodyPr/>
          <a:lstStyle/>
          <a:p>
            <a:pPr eaLnBrk="1" hangingPunct="1"/>
            <a:r>
              <a:rPr lang="en-US" smtClean="0"/>
              <a:t>Delirium is distinguished from </a:t>
            </a:r>
            <a:r>
              <a:rPr lang="en-US" smtClean="0">
                <a:hlinkClick r:id="rId2" tooltip="Clinical depression"/>
              </a:rPr>
              <a:t>depression</a:t>
            </a:r>
            <a:r>
              <a:rPr lang="en-US" smtClean="0"/>
              <a:t>. </a:t>
            </a:r>
          </a:p>
          <a:p>
            <a:pPr eaLnBrk="1" hangingPunct="1"/>
            <a:r>
              <a:rPr lang="en-US" smtClean="0"/>
              <a:t>Delirium is distinguished by time-course from the confusion and lack of attention which result from long term learning disorders and varieties of congenital brain dysfunction.. </a:t>
            </a:r>
          </a:p>
          <a:p>
            <a:pPr eaLnBrk="1" hangingPunct="1"/>
            <a:endParaRPr lang="en-US" smtClean="0"/>
          </a:p>
          <a:p>
            <a:pPr eaLnBrk="1" hangingPunct="1"/>
            <a:endParaRPr lang="en-US" smtClean="0"/>
          </a:p>
          <a:p>
            <a:pPr eaLnBrk="1" hangingPunct="1"/>
            <a:endParaRPr lang="en-US" smtClean="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endParaRPr lang="en-US" smtClean="0"/>
          </a:p>
        </p:txBody>
      </p:sp>
      <p:sp>
        <p:nvSpPr>
          <p:cNvPr id="61443" name="Rectangle 3"/>
          <p:cNvSpPr>
            <a:spLocks noGrp="1" noChangeArrowheads="1"/>
          </p:cNvSpPr>
          <p:nvPr>
            <p:ph type="body" idx="1"/>
          </p:nvPr>
        </p:nvSpPr>
        <p:spPr/>
        <p:txBody>
          <a:bodyPr/>
          <a:lstStyle/>
          <a:p>
            <a:pPr eaLnBrk="1" hangingPunct="1"/>
            <a:r>
              <a:rPr lang="en-US" smtClean="0"/>
              <a:t>Delirium has also been referred to as 'acute confusional state' or 'acute brain syndrome'. The key word in both of these descriptions is "acute" (meaning: of </a:t>
            </a:r>
            <a:r>
              <a:rPr lang="en-US" i="1" smtClean="0"/>
              <a:t>recent onset</a:t>
            </a:r>
            <a:r>
              <a:rPr lang="en-US" smtClean="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endParaRPr lang="en-US" smtClean="0"/>
          </a:p>
        </p:txBody>
      </p:sp>
      <p:sp>
        <p:nvSpPr>
          <p:cNvPr id="8195" name="Rectangle 3"/>
          <p:cNvSpPr>
            <a:spLocks noGrp="1" noChangeArrowheads="1"/>
          </p:cNvSpPr>
          <p:nvPr>
            <p:ph type="body" idx="1"/>
          </p:nvPr>
        </p:nvSpPr>
        <p:spPr/>
        <p:txBody>
          <a:bodyPr/>
          <a:lstStyle/>
          <a:p>
            <a:pPr eaLnBrk="1" hangingPunct="1"/>
            <a:r>
              <a:rPr lang="en-US" smtClean="0">
                <a:cs typeface="Times New Roman" pitchFamily="18" charset="0"/>
              </a:rPr>
              <a:t>Usually the rapidly fluctuating time course </a:t>
            </a:r>
          </a:p>
          <a:p>
            <a:pPr eaLnBrk="1" hangingPunct="1">
              <a:buFontTx/>
              <a:buNone/>
            </a:pPr>
            <a:endParaRPr lang="en-US" smtClean="0">
              <a:cs typeface="Times New Roman" pitchFamily="18" charset="0"/>
            </a:endParaRPr>
          </a:p>
          <a:p>
            <a:pPr eaLnBrk="1" hangingPunct="1">
              <a:buFontTx/>
              <a:buNone/>
            </a:pPr>
            <a:r>
              <a:rPr lang="en-US" smtClean="0">
                <a:cs typeface="Times New Roman" pitchFamily="18" charset="0"/>
              </a:rPr>
              <a:t>of delirium is used to help in the distinction    of dementia.</a:t>
            </a:r>
            <a:endParaRPr lang="en-GB" smtClean="0">
              <a:cs typeface="Times New Roman" pitchFamily="18" charset="0"/>
            </a:endParaRPr>
          </a:p>
          <a:p>
            <a:pPr eaLnBrk="1" hangingPunct="1"/>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endParaRPr lang="en-US" smtClean="0"/>
          </a:p>
        </p:txBody>
      </p:sp>
      <p:sp>
        <p:nvSpPr>
          <p:cNvPr id="62467" name="Rectangle 3"/>
          <p:cNvSpPr>
            <a:spLocks noGrp="1" noChangeArrowheads="1"/>
          </p:cNvSpPr>
          <p:nvPr>
            <p:ph type="body" idx="1"/>
          </p:nvPr>
        </p:nvSpPr>
        <p:spPr/>
        <p:txBody>
          <a:bodyPr/>
          <a:lstStyle/>
          <a:p>
            <a:pPr eaLnBrk="1" hangingPunct="1"/>
            <a:r>
              <a:rPr lang="en-US" smtClean="0"/>
              <a:t>since delirium may share many of the clinical (i.e., symptomatic) features of dementia, developmental disability, or attention-deficit hyperactivity disorder, with the important </a:t>
            </a:r>
            <a:r>
              <a:rPr lang="en-US" i="1" smtClean="0"/>
              <a:t>exception</a:t>
            </a:r>
            <a:r>
              <a:rPr lang="en-US" smtClean="0"/>
              <a:t> of symptom duration</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GB" b="1" u="sng" smtClean="0"/>
              <a:t>DIFFERENTIAL DX</a:t>
            </a:r>
            <a:endParaRPr lang="en-US" b="1" u="sng" smtClean="0"/>
          </a:p>
        </p:txBody>
      </p:sp>
      <p:sp>
        <p:nvSpPr>
          <p:cNvPr id="63491" name="Rectangle 3"/>
          <p:cNvSpPr>
            <a:spLocks noGrp="1" noChangeArrowheads="1"/>
          </p:cNvSpPr>
          <p:nvPr>
            <p:ph type="body" idx="1"/>
          </p:nvPr>
        </p:nvSpPr>
        <p:spPr/>
        <p:txBody>
          <a:bodyPr/>
          <a:lstStyle/>
          <a:p>
            <a:pPr eaLnBrk="1" hangingPunct="1"/>
            <a:endParaRPr lang="en-GB" b="1" u="sng" smtClean="0"/>
          </a:p>
          <a:p>
            <a:pPr eaLnBrk="1" hangingPunct="1">
              <a:buFontTx/>
              <a:buNone/>
            </a:pPr>
            <a:r>
              <a:rPr lang="en-GB" smtClean="0">
                <a:cs typeface="Times New Roman" pitchFamily="18" charset="0"/>
              </a:rPr>
              <a:t> </a:t>
            </a:r>
          </a:p>
          <a:p>
            <a:pPr eaLnBrk="1" hangingPunct="1"/>
            <a:r>
              <a:rPr lang="en-GB" smtClean="0">
                <a:cs typeface="Times New Roman" pitchFamily="18" charset="0"/>
              </a:rPr>
              <a:t>UREMIC encephalopathy</a:t>
            </a:r>
          </a:p>
          <a:p>
            <a:pPr eaLnBrk="1" hangingPunct="1"/>
            <a:r>
              <a:rPr lang="en-GB" smtClean="0">
                <a:cs typeface="Times New Roman" pitchFamily="18" charset="0"/>
              </a:rPr>
              <a:t> Or withdrawal</a:t>
            </a:r>
          </a:p>
          <a:p>
            <a:pPr eaLnBrk="1" hangingPunct="1"/>
            <a:r>
              <a:rPr lang="en-GB" smtClean="0">
                <a:cs typeface="Times New Roman" pitchFamily="18" charset="0"/>
              </a:rPr>
              <a:t>Hypertensive encephalopathy</a:t>
            </a:r>
            <a:endParaRPr lang="en-US" smtClean="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r>
              <a:rPr lang="en-GB" b="1" u="sng" smtClean="0"/>
              <a:t>DIFFERENTIAL DX 2</a:t>
            </a:r>
            <a:endParaRPr lang="en-US" b="1" u="sng" smtClean="0"/>
          </a:p>
        </p:txBody>
      </p:sp>
      <p:sp>
        <p:nvSpPr>
          <p:cNvPr id="64515" name="Rectangle 3"/>
          <p:cNvSpPr>
            <a:spLocks noGrp="1" noChangeArrowheads="1"/>
          </p:cNvSpPr>
          <p:nvPr>
            <p:ph type="body" idx="1"/>
          </p:nvPr>
        </p:nvSpPr>
        <p:spPr/>
        <p:txBody>
          <a:bodyPr/>
          <a:lstStyle/>
          <a:p>
            <a:pPr eaLnBrk="1" hangingPunct="1"/>
            <a:r>
              <a:rPr lang="en-GB" smtClean="0">
                <a:cs typeface="Times New Roman" pitchFamily="18" charset="0"/>
              </a:rPr>
              <a:t>Hypoglycaemia</a:t>
            </a:r>
          </a:p>
          <a:p>
            <a:pPr eaLnBrk="1" hangingPunct="1"/>
            <a:endParaRPr lang="en-GB" smtClean="0">
              <a:cs typeface="Times New Roman" pitchFamily="18" charset="0"/>
            </a:endParaRPr>
          </a:p>
          <a:p>
            <a:pPr eaLnBrk="1" hangingPunct="1"/>
            <a:r>
              <a:rPr lang="en-GB" smtClean="0">
                <a:cs typeface="Times New Roman" pitchFamily="18" charset="0"/>
              </a:rPr>
              <a:t>Hypo perfusion of CNS</a:t>
            </a:r>
          </a:p>
          <a:p>
            <a:pPr eaLnBrk="1" hangingPunct="1"/>
            <a:endParaRPr lang="en-GB" smtClean="0">
              <a:cs typeface="Times New Roman" pitchFamily="18" charset="0"/>
            </a:endParaRPr>
          </a:p>
          <a:p>
            <a:pPr eaLnBrk="1" hangingPunct="1"/>
            <a:r>
              <a:rPr lang="en-GB" smtClean="0">
                <a:cs typeface="Times New Roman" pitchFamily="18" charset="0"/>
              </a:rPr>
              <a:t>Hypoxemia</a:t>
            </a:r>
          </a:p>
          <a:p>
            <a:pPr eaLnBrk="1" hangingPunct="1">
              <a:buFontTx/>
              <a:buNone/>
            </a:pPr>
            <a:r>
              <a:rPr lang="en-GB" smtClean="0">
                <a:cs typeface="Times New Roman" pitchFamily="18" charset="0"/>
              </a:rPr>
              <a:t> </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endParaRPr lang="en-US" smtClean="0"/>
          </a:p>
        </p:txBody>
      </p:sp>
      <p:sp>
        <p:nvSpPr>
          <p:cNvPr id="65539" name="Rectangle 3"/>
          <p:cNvSpPr>
            <a:spLocks noGrp="1" noChangeArrowheads="1"/>
          </p:cNvSpPr>
          <p:nvPr>
            <p:ph type="body" idx="1"/>
          </p:nvPr>
        </p:nvSpPr>
        <p:spPr/>
        <p:txBody>
          <a:bodyPr/>
          <a:lstStyle/>
          <a:p>
            <a:pPr marL="609600" indent="-609600" eaLnBrk="1" hangingPunct="1">
              <a:lnSpc>
                <a:spcPct val="90000"/>
              </a:lnSpc>
              <a:buFontTx/>
              <a:buAutoNum type="alphaUcPeriod" startAt="3"/>
            </a:pPr>
            <a:r>
              <a:rPr lang="en-GB" sz="2800" smtClean="0"/>
              <a:t> Onset 		– rapid hrs or days</a:t>
            </a:r>
            <a:endParaRPr lang="en-US" sz="2800" smtClean="0"/>
          </a:p>
          <a:p>
            <a:pPr marL="609600" indent="-609600" eaLnBrk="1" hangingPunct="1">
              <a:lnSpc>
                <a:spcPct val="90000"/>
              </a:lnSpc>
            </a:pPr>
            <a:r>
              <a:rPr lang="en-GB" sz="2800" smtClean="0">
                <a:cs typeface="Times New Roman" pitchFamily="18" charset="0"/>
              </a:rPr>
              <a:t>-         cause pactucle in day</a:t>
            </a:r>
          </a:p>
          <a:p>
            <a:pPr marL="609600" indent="-609600" eaLnBrk="1" hangingPunct="1">
              <a:lnSpc>
                <a:spcPct val="90000"/>
              </a:lnSpc>
            </a:pPr>
            <a:r>
              <a:rPr lang="en-GB" sz="2800" smtClean="0">
                <a:cs typeface="Times New Roman" pitchFamily="18" charset="0"/>
              </a:rPr>
              <a:t> </a:t>
            </a:r>
          </a:p>
          <a:p>
            <a:pPr marL="609600" indent="-609600" eaLnBrk="1" hangingPunct="1">
              <a:lnSpc>
                <a:spcPct val="90000"/>
              </a:lnSpc>
              <a:buFontTx/>
              <a:buAutoNum type="alphaUcPeriod" startAt="4"/>
            </a:pPr>
            <a:r>
              <a:rPr lang="en-GB" sz="2800" smtClean="0"/>
              <a:t>Archeologically – medical condition 	-           evident by LAB, EXAM</a:t>
            </a:r>
            <a:endParaRPr lang="en-US" sz="2800" smtClean="0"/>
          </a:p>
          <a:p>
            <a:pPr marL="609600" indent="-609600" eaLnBrk="1" hangingPunct="1">
              <a:lnSpc>
                <a:spcPct val="90000"/>
              </a:lnSpc>
            </a:pPr>
            <a:r>
              <a:rPr lang="en-GB" sz="2800" smtClean="0">
                <a:cs typeface="Times New Roman" pitchFamily="18" charset="0"/>
              </a:rPr>
              <a:t>-                      or not evident</a:t>
            </a:r>
          </a:p>
          <a:p>
            <a:pPr marL="609600" indent="-609600" eaLnBrk="1" hangingPunct="1">
              <a:lnSpc>
                <a:spcPct val="90000"/>
              </a:lnSpc>
            </a:pPr>
            <a:r>
              <a:rPr lang="en-GB" sz="2800" smtClean="0">
                <a:cs typeface="Times New Roman" pitchFamily="18" charset="0"/>
              </a:rPr>
              <a:t> </a:t>
            </a:r>
          </a:p>
          <a:p>
            <a:pPr marL="609600" indent="-609600" eaLnBrk="1" hangingPunct="1">
              <a:lnSpc>
                <a:spcPct val="90000"/>
              </a:lnSpc>
            </a:pPr>
            <a:r>
              <a:rPr lang="en-GB" sz="2800" smtClean="0">
                <a:cs typeface="Times New Roman" pitchFamily="18" charset="0"/>
              </a:rPr>
              <a:t> </a:t>
            </a:r>
          </a:p>
          <a:p>
            <a:pPr marL="609600" indent="-609600" eaLnBrk="1" hangingPunct="1">
              <a:lnSpc>
                <a:spcPct val="90000"/>
              </a:lnSpc>
              <a:buFontTx/>
              <a:buAutoNum type="alphaUcPeriod" startAt="5"/>
            </a:pPr>
            <a:r>
              <a:rPr lang="en-GB" sz="2800" smtClean="0"/>
              <a:t>Outcome – usually reversible</a:t>
            </a:r>
            <a:endParaRPr lang="en-US" sz="2800" smtClean="0"/>
          </a:p>
          <a:p>
            <a:pPr marL="609600" indent="-609600" eaLnBrk="1" hangingPunct="1">
              <a:lnSpc>
                <a:spcPct val="90000"/>
              </a:lnSpc>
            </a:pPr>
            <a:r>
              <a:rPr lang="en-GB" sz="2800" smtClean="0">
                <a:cs typeface="Times New Roman" pitchFamily="18" charset="0"/>
              </a:rPr>
              <a:t> </a:t>
            </a:r>
          </a:p>
          <a:p>
            <a:pPr marL="609600" indent="-609600" eaLnBrk="1" hangingPunct="1">
              <a:lnSpc>
                <a:spcPct val="90000"/>
              </a:lnSpc>
            </a:pPr>
            <a:r>
              <a:rPr lang="en-GB" sz="2800" smtClean="0">
                <a:cs typeface="Times New Roman" pitchFamily="18" charset="0"/>
              </a:rPr>
              <a:t> </a:t>
            </a:r>
          </a:p>
          <a:p>
            <a:pPr marL="609600" indent="-609600" eaLnBrk="1" hangingPunct="1">
              <a:lnSpc>
                <a:spcPct val="90000"/>
              </a:lnSpc>
            </a:pPr>
            <a:endParaRPr lang="en-US" sz="2800" smtClean="0"/>
          </a:p>
          <a:p>
            <a:pPr marL="609600" indent="-609600" eaLnBrk="1" hangingPunct="1">
              <a:lnSpc>
                <a:spcPct val="90000"/>
              </a:lnSpc>
            </a:pPr>
            <a:endParaRPr lang="en-US" sz="2800" smtClean="0"/>
          </a:p>
          <a:p>
            <a:pPr marL="609600" indent="-609600" eaLnBrk="1" hangingPunct="1">
              <a:lnSpc>
                <a:spcPct val="90000"/>
              </a:lnSpc>
            </a:pPr>
            <a:endParaRPr lang="en-US" sz="2800" smtClean="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eaLnBrk="1" hangingPunct="1"/>
            <a:r>
              <a:rPr lang="en-GB" b="1" u="sng" smtClean="0"/>
              <a:t>DIFFERENTIAL DX 3</a:t>
            </a:r>
            <a:endParaRPr lang="en-US" b="1" u="sng" smtClean="0"/>
          </a:p>
        </p:txBody>
      </p:sp>
      <p:sp>
        <p:nvSpPr>
          <p:cNvPr id="66563" name="Rectangle 3"/>
          <p:cNvSpPr>
            <a:spLocks noGrp="1" noChangeArrowheads="1"/>
          </p:cNvSpPr>
          <p:nvPr>
            <p:ph type="body" idx="1"/>
          </p:nvPr>
        </p:nvSpPr>
        <p:spPr/>
        <p:txBody>
          <a:bodyPr/>
          <a:lstStyle/>
          <a:p>
            <a:pPr eaLnBrk="1" hangingPunct="1"/>
            <a:r>
              <a:rPr lang="en-GB" sz="2800" smtClean="0">
                <a:cs typeface="Times New Roman" pitchFamily="18" charset="0"/>
              </a:rPr>
              <a:t>Intra-cranial</a:t>
            </a:r>
          </a:p>
          <a:p>
            <a:pPr eaLnBrk="1" hangingPunct="1">
              <a:buFontTx/>
              <a:buNone/>
            </a:pPr>
            <a:r>
              <a:rPr lang="en-GB" sz="2800" smtClean="0">
                <a:cs typeface="Times New Roman" pitchFamily="18" charset="0"/>
              </a:rPr>
              <a:t>    Bleeding or</a:t>
            </a:r>
          </a:p>
          <a:p>
            <a:pPr eaLnBrk="1" hangingPunct="1">
              <a:buFontTx/>
              <a:buNone/>
            </a:pPr>
            <a:r>
              <a:rPr lang="en-GB" sz="2800" smtClean="0">
                <a:cs typeface="Times New Roman" pitchFamily="18" charset="0"/>
              </a:rPr>
              <a:t>    Infection e g Meningitis</a:t>
            </a:r>
          </a:p>
          <a:p>
            <a:pPr eaLnBrk="1" hangingPunct="1"/>
            <a:r>
              <a:rPr lang="en-GB" sz="2800" smtClean="0">
                <a:cs typeface="Times New Roman" pitchFamily="18" charset="0"/>
              </a:rPr>
              <a:t>Poisons</a:t>
            </a:r>
          </a:p>
          <a:p>
            <a:pPr eaLnBrk="1" hangingPunct="1"/>
            <a:r>
              <a:rPr lang="en-GB" sz="2800" smtClean="0">
                <a:cs typeface="Times New Roman" pitchFamily="18" charset="0"/>
              </a:rPr>
              <a:t>medications     Antibiotics</a:t>
            </a:r>
          </a:p>
          <a:p>
            <a:pPr eaLnBrk="1" hangingPunct="1"/>
            <a:r>
              <a:rPr lang="en-GB" sz="2800" smtClean="0">
                <a:cs typeface="Times New Roman" pitchFamily="18" charset="0"/>
              </a:rPr>
              <a:t>                  Anticholinergic</a:t>
            </a:r>
          </a:p>
          <a:p>
            <a:pPr eaLnBrk="1" hangingPunct="1"/>
            <a:r>
              <a:rPr lang="en-GB" sz="2800" smtClean="0">
                <a:cs typeface="Times New Roman" pitchFamily="18" charset="0"/>
              </a:rPr>
              <a:t>                  Anticonvulsants</a:t>
            </a:r>
          </a:p>
          <a:p>
            <a:pPr eaLnBrk="1" hangingPunct="1">
              <a:buFontTx/>
              <a:buNone/>
            </a:pPr>
            <a:r>
              <a:rPr lang="en-GB" sz="2800" smtClean="0">
                <a:cs typeface="Times New Roman" pitchFamily="18" charset="0"/>
              </a:rPr>
              <a:t> </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r>
              <a:rPr lang="en-US" smtClean="0">
                <a:cs typeface="Times New Roman" pitchFamily="18" charset="0"/>
              </a:rPr>
              <a:t>A mnemonic causes of Delirium is:</a:t>
            </a:r>
          </a:p>
        </p:txBody>
      </p:sp>
      <p:sp>
        <p:nvSpPr>
          <p:cNvPr id="67587" name="Rectangle 3"/>
          <p:cNvSpPr>
            <a:spLocks noGrp="1" noChangeArrowheads="1"/>
          </p:cNvSpPr>
          <p:nvPr>
            <p:ph type="body" idx="1"/>
          </p:nvPr>
        </p:nvSpPr>
        <p:spPr/>
        <p:txBody>
          <a:bodyPr/>
          <a:lstStyle/>
          <a:p>
            <a:pPr eaLnBrk="1" hangingPunct="1">
              <a:buFontTx/>
              <a:buNone/>
            </a:pPr>
            <a:r>
              <a:rPr lang="en-US" smtClean="0"/>
              <a:t> </a:t>
            </a:r>
          </a:p>
          <a:p>
            <a:pPr eaLnBrk="1" hangingPunct="1">
              <a:buFontTx/>
              <a:buNone/>
            </a:pPr>
            <a:r>
              <a:rPr lang="en-US" smtClean="0"/>
              <a:t> </a:t>
            </a:r>
          </a:p>
          <a:p>
            <a:pPr eaLnBrk="1" hangingPunct="1">
              <a:buFontTx/>
              <a:buNone/>
            </a:pPr>
            <a:r>
              <a:rPr lang="en-GB" b="1" smtClean="0">
                <a:cs typeface="Times New Roman" pitchFamily="18" charset="0"/>
              </a:rPr>
              <a:t>           “I WATCH DEATH”.</a:t>
            </a:r>
            <a:endParaRPr lang="en-US" smtClean="0"/>
          </a:p>
          <a:p>
            <a:pPr eaLnBrk="1" hangingPunct="1"/>
            <a:endParaRPr lang="en-US" smtClean="0"/>
          </a:p>
          <a:p>
            <a:pPr eaLnBrk="1" hangingPunct="1"/>
            <a:endParaRPr lang="en-US" smtClean="0"/>
          </a:p>
          <a:p>
            <a:pPr eaLnBrk="1" hangingPunct="1"/>
            <a:endParaRPr lang="en-US" smtClean="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8"/>
          <p:cNvSpPr>
            <a:spLocks noGrp="1"/>
          </p:cNvSpPr>
          <p:nvPr>
            <p:ph type="title"/>
          </p:nvPr>
        </p:nvSpPr>
        <p:spPr/>
        <p:txBody>
          <a:bodyPr/>
          <a:lstStyle/>
          <a:p>
            <a:pPr eaLnBrk="1" hangingPunct="1"/>
            <a:endParaRPr lang="en-US" smtClean="0"/>
          </a:p>
        </p:txBody>
      </p:sp>
      <p:sp>
        <p:nvSpPr>
          <p:cNvPr id="68611" name="Rectangle 3"/>
          <p:cNvSpPr>
            <a:spLocks noGrp="1" noChangeArrowheads="1"/>
          </p:cNvSpPr>
          <p:nvPr>
            <p:ph type="body" idx="1"/>
          </p:nvPr>
        </p:nvSpPr>
        <p:spPr/>
        <p:txBody>
          <a:bodyPr/>
          <a:lstStyle/>
          <a:p>
            <a:pPr eaLnBrk="1" hangingPunct="1"/>
            <a:endParaRPr lang="en-GB" smtClean="0"/>
          </a:p>
          <a:p>
            <a:pPr eaLnBrk="1" hangingPunct="1"/>
            <a:r>
              <a:rPr lang="en-US" smtClean="0"/>
              <a:t>Circulatory</a:t>
            </a:r>
            <a:endParaRPr lang="en-GB" smtClean="0"/>
          </a:p>
          <a:p>
            <a:pPr eaLnBrk="1" hangingPunct="1"/>
            <a:r>
              <a:rPr lang="en-US" smtClean="0"/>
              <a:t>Intracranial Hypertension</a:t>
            </a:r>
          </a:p>
          <a:p>
            <a:pPr eaLnBrk="1" hangingPunct="1"/>
            <a:r>
              <a:rPr lang="en-US" smtClean="0"/>
              <a:t> Lack of essential metabolic fuels, nutrients, etc.</a:t>
            </a:r>
            <a:endParaRPr lang="en-GB" smtClean="0"/>
          </a:p>
          <a:p>
            <a:pPr eaLnBrk="1" hangingPunct="1"/>
            <a:r>
              <a:rPr lang="en-US" smtClean="0">
                <a:hlinkClick r:id="rId2" tooltip="Hypoxia (medical)"/>
              </a:rPr>
              <a:t>Hypoxia</a:t>
            </a:r>
            <a:r>
              <a:rPr lang="en-US" smtClean="0"/>
              <a:t>, </a:t>
            </a:r>
          </a:p>
          <a:p>
            <a:pPr eaLnBrk="1" hangingPunct="1"/>
            <a:r>
              <a:rPr lang="en-US" smtClean="0">
                <a:hlinkClick r:id="rId3" tooltip="Hypoglycemia"/>
              </a:rPr>
              <a:t>Hypoglycemia</a:t>
            </a:r>
            <a:r>
              <a:rPr lang="en-US" smtClean="0"/>
              <a:t> </a:t>
            </a:r>
          </a:p>
          <a:p>
            <a:pPr eaLnBrk="1" hangingPunct="1"/>
            <a:r>
              <a:rPr lang="en-US" smtClean="0">
                <a:hlinkClick r:id="rId4" tooltip="Electrolyte"/>
              </a:rPr>
              <a:t>Electrolyte</a:t>
            </a:r>
            <a:r>
              <a:rPr lang="en-US" smtClean="0"/>
              <a:t> imbalance (dehydration, water intoxication) </a:t>
            </a:r>
          </a:p>
          <a:p>
            <a:pPr eaLnBrk="1" hangingPunct="1"/>
            <a:r>
              <a:rPr lang="en-US" smtClean="0"/>
              <a:t>[</a:t>
            </a:r>
            <a:r>
              <a:rPr lang="en-US" smtClean="0">
                <a:hlinkClick r:id="rId5" tooltip="Edit section: Toxication"/>
              </a:rPr>
              <a:t>edit</a:t>
            </a:r>
            <a:r>
              <a:rPr lang="en-US" smtClean="0"/>
              <a:t>] Toxication</a:t>
            </a:r>
            <a:endParaRPr lang="en-GB" smtClean="0"/>
          </a:p>
          <a:p>
            <a:pPr eaLnBrk="1" hangingPunct="1"/>
            <a:r>
              <a:rPr lang="en-US" smtClean="0">
                <a:hlinkClick r:id="rId6" tooltip="Intoxication"/>
              </a:rPr>
              <a:t>Intoxication</a:t>
            </a:r>
            <a:r>
              <a:rPr lang="en-US" smtClean="0"/>
              <a:t> various drugs, alcohol, anesthetics </a:t>
            </a:r>
          </a:p>
          <a:p>
            <a:pPr eaLnBrk="1" hangingPunct="1"/>
            <a:r>
              <a:rPr lang="en-US" smtClean="0"/>
              <a:t>Sudden withdrawal of chronic drug use ("de-tox") in a person with certain types of </a:t>
            </a:r>
            <a:r>
              <a:rPr lang="en-US" smtClean="0">
                <a:hlinkClick r:id="rId7" tooltip="Drug addiction"/>
              </a:rPr>
              <a:t>drug addiction</a:t>
            </a:r>
            <a:r>
              <a:rPr lang="en-US" smtClean="0"/>
              <a:t> (e.g. alcohol, see </a:t>
            </a:r>
            <a:r>
              <a:rPr lang="en-US" smtClean="0">
                <a:hlinkClick r:id="rId8" tooltip="Delirium tremens"/>
              </a:rPr>
              <a:t>delirium tremens</a:t>
            </a:r>
            <a:r>
              <a:rPr lang="en-US" smtClean="0"/>
              <a:t>, and many other sedating drugs) </a:t>
            </a:r>
          </a:p>
          <a:p>
            <a:pPr eaLnBrk="1" hangingPunct="1"/>
            <a:r>
              <a:rPr lang="en-US" smtClean="0">
                <a:hlinkClick r:id="rId9" tooltip="Poisons"/>
              </a:rPr>
              <a:t>Poisons</a:t>
            </a:r>
            <a:r>
              <a:rPr lang="en-US" smtClean="0"/>
              <a:t> (including carbon monoxide and metabolic blockade) </a:t>
            </a:r>
          </a:p>
          <a:p>
            <a:pPr eaLnBrk="1" hangingPunct="1"/>
            <a:r>
              <a:rPr lang="en-US" smtClean="0">
                <a:hlinkClick r:id="rId10" tooltip="Medication"/>
              </a:rPr>
              <a:t>Medications</a:t>
            </a:r>
            <a:r>
              <a:rPr lang="en-US" smtClean="0"/>
              <a:t> including psychotropic medications </a:t>
            </a:r>
          </a:p>
          <a:p>
            <a:pPr eaLnBrk="1" hangingPunct="1"/>
            <a:endParaRPr lang="en-US" smtClean="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GB" b="1" smtClean="0">
                <a:cs typeface="Times New Roman" pitchFamily="18" charset="0"/>
              </a:rPr>
              <a:t>I WATCH DEATH”.</a:t>
            </a:r>
            <a:r>
              <a:rPr lang="en-GB" smtClean="0">
                <a:cs typeface="Times New Roman" pitchFamily="18" charset="0"/>
              </a:rPr>
              <a:t/>
            </a:r>
            <a:br>
              <a:rPr lang="en-GB" smtClean="0">
                <a:cs typeface="Times New Roman" pitchFamily="18" charset="0"/>
              </a:rPr>
            </a:br>
            <a:endParaRPr lang="en-US" smtClean="0">
              <a:cs typeface="Times New Roman" pitchFamily="18" charset="0"/>
            </a:endParaRPr>
          </a:p>
        </p:txBody>
      </p:sp>
      <p:sp>
        <p:nvSpPr>
          <p:cNvPr id="69635" name="Rectangle 3"/>
          <p:cNvSpPr>
            <a:spLocks noGrp="1" noChangeArrowheads="1"/>
          </p:cNvSpPr>
          <p:nvPr>
            <p:ph type="body" idx="1"/>
          </p:nvPr>
        </p:nvSpPr>
        <p:spPr/>
        <p:txBody>
          <a:bodyPr/>
          <a:lstStyle/>
          <a:p>
            <a:pPr eaLnBrk="1" hangingPunct="1">
              <a:buFontTx/>
              <a:buNone/>
            </a:pPr>
            <a:r>
              <a:rPr lang="en-GB" smtClean="0">
                <a:cs typeface="Times New Roman" pitchFamily="18" charset="0"/>
              </a:rPr>
              <a:t> </a:t>
            </a:r>
          </a:p>
          <a:p>
            <a:pPr eaLnBrk="1" hangingPunct="1"/>
            <a:r>
              <a:rPr lang="en-GB" smtClean="0">
                <a:cs typeface="Times New Roman" pitchFamily="18" charset="0"/>
              </a:rPr>
              <a:t> </a:t>
            </a:r>
            <a:r>
              <a:rPr lang="en-GB" b="1" u="sng" smtClean="0">
                <a:cs typeface="Times New Roman" pitchFamily="18" charset="0"/>
              </a:rPr>
              <a:t>I    INFECTIONS</a:t>
            </a:r>
            <a:r>
              <a:rPr lang="en-GB" smtClean="0">
                <a:cs typeface="Times New Roman" pitchFamily="18" charset="0"/>
              </a:rPr>
              <a:t>    -   encephalitis, meningitis, syphilis,</a:t>
            </a:r>
            <a:r>
              <a:rPr lang="en-US" smtClean="0"/>
              <a:t>Pneumonia, Urinary Tract Infections</a:t>
            </a:r>
            <a:endParaRPr lang="en-GB" smtClean="0">
              <a:cs typeface="Times New Roman" pitchFamily="18" charset="0"/>
            </a:endParaRPr>
          </a:p>
          <a:p>
            <a:pPr eaLnBrk="1" hangingPunct="1"/>
            <a:endParaRPr lang="en-GB" smtClean="0">
              <a:cs typeface="Times New Roman" pitchFamily="18" charset="0"/>
            </a:endParaRPr>
          </a:p>
          <a:p>
            <a:pPr eaLnBrk="1" hangingPunct="1"/>
            <a:r>
              <a:rPr lang="en-GB" b="1" u="sng" smtClean="0">
                <a:cs typeface="Times New Roman" pitchFamily="18" charset="0"/>
              </a:rPr>
              <a:t>W  WITHDRAWAL</a:t>
            </a:r>
            <a:r>
              <a:rPr lang="en-GB" smtClean="0">
                <a:cs typeface="Times New Roman" pitchFamily="18" charset="0"/>
              </a:rPr>
              <a:t>	  -   Alcohol	  barbiturates, sedatives, hypnotics</a:t>
            </a:r>
            <a:r>
              <a:rPr lang="en-US" smtClean="0"/>
              <a:t>,opiate</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eaLnBrk="1" hangingPunct="1"/>
            <a:endParaRPr lang="en-US" smtClean="0"/>
          </a:p>
        </p:txBody>
      </p:sp>
      <p:sp>
        <p:nvSpPr>
          <p:cNvPr id="70659" name="Rectangle 3"/>
          <p:cNvSpPr>
            <a:spLocks noGrp="1" noChangeArrowheads="1"/>
          </p:cNvSpPr>
          <p:nvPr>
            <p:ph type="body" idx="1"/>
          </p:nvPr>
        </p:nvSpPr>
        <p:spPr/>
        <p:txBody>
          <a:bodyPr/>
          <a:lstStyle/>
          <a:p>
            <a:pPr eaLnBrk="1" hangingPunct="1"/>
            <a:r>
              <a:rPr lang="en-GB" smtClean="0">
                <a:cs typeface="Times New Roman" pitchFamily="18" charset="0"/>
              </a:rPr>
              <a:t>A   </a:t>
            </a:r>
            <a:r>
              <a:rPr lang="en-GB" b="1" u="sng" smtClean="0">
                <a:cs typeface="Times New Roman" pitchFamily="18" charset="0"/>
              </a:rPr>
              <a:t>ACUTE METABOLIC</a:t>
            </a:r>
            <a:r>
              <a:rPr lang="en-GB" smtClean="0">
                <a:cs typeface="Times New Roman" pitchFamily="18" charset="0"/>
              </a:rPr>
              <a:t> – acidosis alkalosis, electrolyte imbalance hepatic failure, renal failure</a:t>
            </a:r>
            <a:r>
              <a:rPr lang="en-US" smtClean="0"/>
              <a:t>. </a:t>
            </a:r>
            <a:endParaRPr lang="en-GB" smtClean="0">
              <a:cs typeface="Times New Roman" pitchFamily="18" charset="0"/>
            </a:endParaRPr>
          </a:p>
          <a:p>
            <a:pPr eaLnBrk="1" hangingPunct="1"/>
            <a:endParaRPr lang="en-GB" smtClean="0">
              <a:cs typeface="Times New Roman" pitchFamily="18" charset="0"/>
            </a:endParaRPr>
          </a:p>
          <a:p>
            <a:pPr eaLnBrk="1" hangingPunct="1"/>
            <a:r>
              <a:rPr lang="en-GB" b="1" u="sng" smtClean="0">
                <a:cs typeface="Times New Roman" pitchFamily="18" charset="0"/>
              </a:rPr>
              <a:t>T  - TRAUMA</a:t>
            </a:r>
            <a:r>
              <a:rPr lang="en-GB" smtClean="0">
                <a:cs typeface="Times New Roman" pitchFamily="18" charset="0"/>
              </a:rPr>
              <a:t>  post operative severe burns.</a:t>
            </a:r>
            <a:r>
              <a:rPr lang="en-US" smtClean="0"/>
              <a:t>acute to severe pain</a:t>
            </a:r>
          </a:p>
          <a:p>
            <a:pPr eaLnBrk="1" hangingPunct="1"/>
            <a:endParaRPr lang="en-GB" smtClean="0">
              <a:cs typeface="Times New Roman" pitchFamily="18" charset="0"/>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endParaRPr lang="en-US" smtClean="0"/>
          </a:p>
        </p:txBody>
      </p:sp>
      <p:sp>
        <p:nvSpPr>
          <p:cNvPr id="71683" name="Rectangle 3"/>
          <p:cNvSpPr>
            <a:spLocks noGrp="1" noChangeArrowheads="1"/>
          </p:cNvSpPr>
          <p:nvPr>
            <p:ph type="body" idx="1"/>
          </p:nvPr>
        </p:nvSpPr>
        <p:spPr/>
        <p:txBody>
          <a:bodyPr/>
          <a:lstStyle/>
          <a:p>
            <a:pPr eaLnBrk="1" hangingPunct="1">
              <a:lnSpc>
                <a:spcPct val="90000"/>
              </a:lnSpc>
            </a:pPr>
            <a:r>
              <a:rPr lang="en-GB" sz="2800" b="1" u="sng" smtClean="0">
                <a:cs typeface="Times New Roman" pitchFamily="18" charset="0"/>
              </a:rPr>
              <a:t>C	-   CNS PATHOLOGY</a:t>
            </a:r>
            <a:r>
              <a:rPr lang="en-GB" sz="2800" smtClean="0">
                <a:cs typeface="Times New Roman" pitchFamily="18" charset="0"/>
              </a:rPr>
              <a:t> – abscesses, normal pressure Hydrocephalus, seizures, strokes,</a:t>
            </a:r>
            <a:r>
              <a:rPr lang="en-US" sz="2800" smtClean="0"/>
              <a:t> cerebral haemorrhage,Head trauma (i.e., concussion, traumatic  penetrating injury, etc.) gross structural damage from brain disease , tumor, etc.) </a:t>
            </a:r>
          </a:p>
          <a:p>
            <a:pPr eaLnBrk="1" hangingPunct="1">
              <a:lnSpc>
                <a:spcPct val="90000"/>
              </a:lnSpc>
              <a:buFontTx/>
              <a:buNone/>
            </a:pPr>
            <a:r>
              <a:rPr lang="en-US" sz="2800" smtClean="0"/>
              <a:t>Various neurological disorders </a:t>
            </a:r>
          </a:p>
          <a:p>
            <a:pPr eaLnBrk="1" hangingPunct="1">
              <a:lnSpc>
                <a:spcPct val="90000"/>
              </a:lnSpc>
            </a:pPr>
            <a:r>
              <a:rPr lang="en-US" sz="2800" smtClean="0"/>
              <a:t>Lack of sleep</a:t>
            </a:r>
          </a:p>
          <a:p>
            <a:pPr eaLnBrk="1" hangingPunct="1">
              <a:lnSpc>
                <a:spcPct val="90000"/>
              </a:lnSpc>
            </a:pPr>
            <a:r>
              <a:rPr lang="en-US" sz="2800" smtClean="0"/>
              <a:t>Hypoxia </a:t>
            </a:r>
          </a:p>
          <a:p>
            <a:pPr eaLnBrk="1" hangingPunct="1">
              <a:lnSpc>
                <a:spcPct val="90000"/>
              </a:lnSpc>
            </a:pPr>
            <a:endParaRPr lang="en-GB" sz="2800" smtClean="0">
              <a:cs typeface="Times New Roman" pitchFamily="18" charset="0"/>
            </a:endParaRPr>
          </a:p>
          <a:p>
            <a:pPr eaLnBrk="1" hangingPunct="1">
              <a:lnSpc>
                <a:spcPct val="90000"/>
              </a:lnSpc>
              <a:buFontTx/>
              <a:buNone/>
            </a:pPr>
            <a:endParaRPr lang="en-GB" sz="2800" b="1" u="sng" smtClean="0">
              <a:cs typeface="Times New Roman" pitchFamily="18" charset="0"/>
            </a:endParaRPr>
          </a:p>
          <a:p>
            <a:pPr eaLnBrk="1" hangingPunct="1">
              <a:lnSpc>
                <a:spcPct val="90000"/>
              </a:lnSpc>
              <a:buFontTx/>
              <a:buNone/>
            </a:pPr>
            <a:r>
              <a:rPr lang="en-GB" sz="2800" b="1" u="sng" smtClean="0">
                <a:cs typeface="Times New Roman" pitchFamily="18" charset="0"/>
              </a:rPr>
              <a:t>H	-   HYPOXIA</a:t>
            </a:r>
            <a:r>
              <a:rPr lang="en-GB" sz="2800" smtClean="0">
                <a:cs typeface="Times New Roman" pitchFamily="18" charset="0"/>
              </a:rPr>
              <a:t>  - anaemia, carbon monoxide poisoning hypo tension and pulmonary or cardiac  failure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endParaRPr lang="en-US" smtClean="0"/>
          </a:p>
        </p:txBody>
      </p:sp>
      <p:sp>
        <p:nvSpPr>
          <p:cNvPr id="9219" name="Rectangle 3"/>
          <p:cNvSpPr>
            <a:spLocks noGrp="1" noChangeArrowheads="1"/>
          </p:cNvSpPr>
          <p:nvPr>
            <p:ph type="body" idx="1"/>
          </p:nvPr>
        </p:nvSpPr>
        <p:spPr/>
        <p:txBody>
          <a:bodyPr/>
          <a:lstStyle/>
          <a:p>
            <a:pPr eaLnBrk="1" hangingPunct="1"/>
            <a:r>
              <a:rPr lang="en-US" smtClean="0">
                <a:cs typeface="Times New Roman" pitchFamily="18" charset="0"/>
              </a:rPr>
              <a:t>Because it represents a change in cognitive function, the diagnosis cannot be made without knowledge of the affected person's baseline level of cognitive function.</a:t>
            </a:r>
            <a:endParaRPr lang="en-GB" smtClean="0">
              <a:cs typeface="Times New Roman" pitchFamily="18" charset="0"/>
            </a:endParaRPr>
          </a:p>
          <a:p>
            <a:pPr eaLnBrk="1" hangingPunct="1"/>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eaLnBrk="1" hangingPunct="1"/>
            <a:endParaRPr lang="en-US" smtClean="0"/>
          </a:p>
        </p:txBody>
      </p:sp>
      <p:sp>
        <p:nvSpPr>
          <p:cNvPr id="72707" name="Rectangle 3"/>
          <p:cNvSpPr>
            <a:spLocks noGrp="1" noChangeArrowheads="1"/>
          </p:cNvSpPr>
          <p:nvPr>
            <p:ph type="body" idx="1"/>
          </p:nvPr>
        </p:nvSpPr>
        <p:spPr/>
        <p:txBody>
          <a:bodyPr/>
          <a:lstStyle/>
          <a:p>
            <a:pPr eaLnBrk="1" hangingPunct="1"/>
            <a:r>
              <a:rPr lang="en-GB" b="1" u="sng" smtClean="0">
                <a:cs typeface="Times New Roman" pitchFamily="18" charset="0"/>
              </a:rPr>
              <a:t>D </a:t>
            </a:r>
            <a:r>
              <a:rPr lang="en-US" smtClean="0"/>
              <a:t>Deficiencies .vitamin B12, thiamine</a:t>
            </a:r>
            <a:r>
              <a:rPr lang="en-GB" smtClean="0">
                <a:cs typeface="Times New Roman" pitchFamily="18" charset="0"/>
              </a:rPr>
              <a:t> niacin and thiamine (hypo vitaminosis)</a:t>
            </a:r>
          </a:p>
          <a:p>
            <a:pPr eaLnBrk="1" hangingPunct="1"/>
            <a:endParaRPr lang="en-GB" smtClean="0">
              <a:cs typeface="Times New Roman" pitchFamily="18" charset="0"/>
            </a:endParaRPr>
          </a:p>
          <a:p>
            <a:pPr eaLnBrk="1" hangingPunct="1"/>
            <a:r>
              <a:rPr lang="en-GB" b="1" u="sng" smtClean="0">
                <a:cs typeface="Times New Roman" pitchFamily="18" charset="0"/>
              </a:rPr>
              <a:t>E	-   ENDOCRINOPATHIES</a:t>
            </a:r>
            <a:r>
              <a:rPr lang="en-GB" smtClean="0">
                <a:cs typeface="Times New Roman" pitchFamily="18" charset="0"/>
              </a:rPr>
              <a:t> </a:t>
            </a:r>
            <a:r>
              <a:rPr lang="en-US" smtClean="0"/>
              <a:t> (thyroid, parathyroid, hypopituitarism, hyper/hypoglycemia, Cushing's) </a:t>
            </a:r>
            <a:endParaRPr lang="en-GB" smtClean="0">
              <a:cs typeface="Times New Roman" pitchFamily="18" charset="0"/>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eaLnBrk="1" hangingPunct="1"/>
            <a:endParaRPr lang="en-US" smtClean="0"/>
          </a:p>
        </p:txBody>
      </p:sp>
      <p:sp>
        <p:nvSpPr>
          <p:cNvPr id="73731" name="Rectangle 3"/>
          <p:cNvSpPr>
            <a:spLocks noGrp="1" noChangeArrowheads="1"/>
          </p:cNvSpPr>
          <p:nvPr>
            <p:ph type="body" idx="1"/>
          </p:nvPr>
        </p:nvSpPr>
        <p:spPr/>
        <p:txBody>
          <a:bodyPr/>
          <a:lstStyle/>
          <a:p>
            <a:pPr eaLnBrk="1" hangingPunct="1">
              <a:lnSpc>
                <a:spcPct val="90000"/>
              </a:lnSpc>
            </a:pPr>
            <a:r>
              <a:rPr lang="en-GB" sz="2800" b="1" u="sng" smtClean="0">
                <a:cs typeface="Times New Roman" pitchFamily="18" charset="0"/>
              </a:rPr>
              <a:t>A	-   ACUTE VASCULAR</a:t>
            </a:r>
            <a:r>
              <a:rPr lang="en-GB" sz="2800" smtClean="0">
                <a:cs typeface="Times New Roman" pitchFamily="18" charset="0"/>
              </a:rPr>
              <a:t> – hypertensive encephalopathy and shock,</a:t>
            </a:r>
            <a:r>
              <a:rPr lang="en-US" sz="2800" smtClean="0"/>
              <a:t>Stroke, MI, PE, heart failure) </a:t>
            </a:r>
            <a:endParaRPr lang="en-GB" sz="2800" smtClean="0">
              <a:cs typeface="Times New Roman" pitchFamily="18" charset="0"/>
            </a:endParaRPr>
          </a:p>
          <a:p>
            <a:pPr eaLnBrk="1" hangingPunct="1">
              <a:lnSpc>
                <a:spcPct val="90000"/>
              </a:lnSpc>
            </a:pPr>
            <a:endParaRPr lang="en-GB" sz="2800" b="1" u="sng" smtClean="0">
              <a:cs typeface="Times New Roman" pitchFamily="18" charset="0"/>
            </a:endParaRPr>
          </a:p>
          <a:p>
            <a:pPr eaLnBrk="1" hangingPunct="1">
              <a:lnSpc>
                <a:spcPct val="90000"/>
              </a:lnSpc>
            </a:pPr>
            <a:r>
              <a:rPr lang="en-GB" sz="2800" b="1" u="sng" smtClean="0">
                <a:cs typeface="Times New Roman" pitchFamily="18" charset="0"/>
              </a:rPr>
              <a:t>T	-   TOXINS</a:t>
            </a:r>
            <a:r>
              <a:rPr lang="en-GB" sz="2800" smtClean="0">
                <a:cs typeface="Times New Roman" pitchFamily="18" charset="0"/>
              </a:rPr>
              <a:t> or drug – medications </a:t>
            </a:r>
            <a:r>
              <a:rPr lang="en-US" sz="2800" smtClean="0"/>
              <a:t>(prescribed - Tramadol, recreational) </a:t>
            </a:r>
            <a:endParaRPr lang="en-GB" sz="2800" smtClean="0">
              <a:cs typeface="Times New Roman" pitchFamily="18" charset="0"/>
            </a:endParaRPr>
          </a:p>
          <a:p>
            <a:pPr eaLnBrk="1" hangingPunct="1">
              <a:lnSpc>
                <a:spcPct val="90000"/>
              </a:lnSpc>
            </a:pPr>
            <a:endParaRPr lang="en-GB" sz="2800" b="1" u="sng" smtClean="0">
              <a:cs typeface="Times New Roman" pitchFamily="18" charset="0"/>
            </a:endParaRPr>
          </a:p>
          <a:p>
            <a:pPr eaLnBrk="1" hangingPunct="1">
              <a:lnSpc>
                <a:spcPct val="90000"/>
              </a:lnSpc>
            </a:pPr>
            <a:r>
              <a:rPr lang="en-GB" sz="2800" b="1" u="sng" smtClean="0">
                <a:cs typeface="Times New Roman" pitchFamily="18" charset="0"/>
              </a:rPr>
              <a:t>H	-   HEAVY METALS</a:t>
            </a:r>
            <a:r>
              <a:rPr lang="en-GB" sz="2800" smtClean="0">
                <a:cs typeface="Times New Roman" pitchFamily="18" charset="0"/>
              </a:rPr>
              <a:t> – lead, manganese, mercury.</a:t>
            </a:r>
          </a:p>
          <a:p>
            <a:pPr eaLnBrk="1" hangingPunct="1">
              <a:lnSpc>
                <a:spcPct val="90000"/>
              </a:lnSpc>
            </a:pPr>
            <a:r>
              <a:rPr lang="en-GB" sz="2800" smtClean="0">
                <a:cs typeface="Times New Roman" pitchFamily="18" charset="0"/>
              </a:rPr>
              <a:t> </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GB" b="1" u="sng" smtClean="0"/>
              <a:t>MAKING THE DIAGNOSIS OF DELIRIUM</a:t>
            </a:r>
            <a:br>
              <a:rPr lang="en-GB" b="1" u="sng" smtClean="0"/>
            </a:br>
            <a:endParaRPr lang="en-US" b="1" u="sng" smtClean="0"/>
          </a:p>
        </p:txBody>
      </p:sp>
      <p:sp>
        <p:nvSpPr>
          <p:cNvPr id="74755" name="Rectangle 3"/>
          <p:cNvSpPr>
            <a:spLocks noGrp="1" noChangeArrowheads="1"/>
          </p:cNvSpPr>
          <p:nvPr>
            <p:ph type="body" idx="1"/>
          </p:nvPr>
        </p:nvSpPr>
        <p:spPr>
          <a:xfrm>
            <a:off x="762000" y="2057400"/>
            <a:ext cx="7772400" cy="4114800"/>
          </a:xfrm>
        </p:spPr>
        <p:txBody>
          <a:bodyPr/>
          <a:lstStyle/>
          <a:p>
            <a:pPr eaLnBrk="1" hangingPunct="1">
              <a:buFontTx/>
              <a:buNone/>
            </a:pPr>
            <a:endParaRPr lang="en-GB" smtClean="0">
              <a:cs typeface="Times New Roman" pitchFamily="18" charset="0"/>
            </a:endParaRPr>
          </a:p>
          <a:p>
            <a:pPr eaLnBrk="1" hangingPunct="1">
              <a:buFontTx/>
              <a:buAutoNum type="arabicPeriod"/>
            </a:pPr>
            <a:r>
              <a:rPr lang="en-GB" smtClean="0"/>
              <a:t>Mental status</a:t>
            </a:r>
            <a:endParaRPr lang="en-US" smtClean="0"/>
          </a:p>
          <a:p>
            <a:pPr eaLnBrk="1" hangingPunct="1">
              <a:buFontTx/>
              <a:buAutoNum type="arabicPeriod"/>
            </a:pPr>
            <a:r>
              <a:rPr lang="en-GB" smtClean="0"/>
              <a:t>physical status</a:t>
            </a:r>
            <a:endParaRPr lang="en-US" smtClean="0"/>
          </a:p>
          <a:p>
            <a:pPr eaLnBrk="1" hangingPunct="1">
              <a:buFontTx/>
              <a:buAutoNum type="arabicPeriod"/>
            </a:pPr>
            <a:r>
              <a:rPr lang="en-GB" smtClean="0"/>
              <a:t>laboratory examination – basic</a:t>
            </a:r>
            <a:endParaRPr lang="en-US" smtClean="0"/>
          </a:p>
          <a:p>
            <a:pPr eaLnBrk="1" hangingPunct="1"/>
            <a:r>
              <a:rPr lang="en-GB" smtClean="0">
                <a:cs typeface="Times New Roman" pitchFamily="18" charset="0"/>
              </a:rPr>
              <a:t>-         other e.g. L.P</a:t>
            </a:r>
          </a:p>
          <a:p>
            <a:pPr eaLnBrk="1" hangingPunct="1"/>
            <a:r>
              <a:rPr lang="en-GB" smtClean="0">
                <a:cs typeface="Times New Roman" pitchFamily="18" charset="0"/>
              </a:rPr>
              <a:t> </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eaLnBrk="1" hangingPunct="1"/>
            <a:r>
              <a:rPr lang="en-GB" b="1" u="sng" smtClean="0"/>
              <a:t>TREATMENT</a:t>
            </a:r>
            <a:br>
              <a:rPr lang="en-GB" b="1" u="sng" smtClean="0"/>
            </a:br>
            <a:endParaRPr lang="en-US" b="1" u="sng" smtClean="0"/>
          </a:p>
        </p:txBody>
      </p:sp>
      <p:sp>
        <p:nvSpPr>
          <p:cNvPr id="75779" name="Rectangle 3"/>
          <p:cNvSpPr>
            <a:spLocks noGrp="1" noChangeArrowheads="1"/>
          </p:cNvSpPr>
          <p:nvPr>
            <p:ph type="body" idx="1"/>
          </p:nvPr>
        </p:nvSpPr>
        <p:spPr/>
        <p:txBody>
          <a:bodyPr/>
          <a:lstStyle/>
          <a:p>
            <a:pPr eaLnBrk="1" hangingPunct="1">
              <a:buFontTx/>
              <a:buNone/>
            </a:pPr>
            <a:endParaRPr lang="en-GB" sz="2800" smtClean="0">
              <a:cs typeface="Times New Roman" pitchFamily="18" charset="0"/>
            </a:endParaRPr>
          </a:p>
          <a:p>
            <a:pPr eaLnBrk="1" hangingPunct="1"/>
            <a:r>
              <a:rPr lang="en-GB" sz="2800" smtClean="0">
                <a:cs typeface="Times New Roman" pitchFamily="18" charset="0"/>
              </a:rPr>
              <a:t>1.      when aetiology or aetiologies are known</a:t>
            </a:r>
          </a:p>
          <a:p>
            <a:pPr eaLnBrk="1" hangingPunct="1"/>
            <a:r>
              <a:rPr lang="en-GB" sz="2800" smtClean="0">
                <a:cs typeface="Times New Roman" pitchFamily="18" charset="0"/>
              </a:rPr>
              <a:t>2.      when aetiology or aetiologies are unknown </a:t>
            </a:r>
          </a:p>
          <a:p>
            <a:pPr eaLnBrk="1" hangingPunct="1"/>
            <a:r>
              <a:rPr lang="en-GB" sz="2800" smtClean="0">
                <a:cs typeface="Times New Roman" pitchFamily="18" charset="0"/>
              </a:rPr>
              <a:t>a)      medical</a:t>
            </a:r>
          </a:p>
          <a:p>
            <a:pPr eaLnBrk="1" hangingPunct="1"/>
            <a:r>
              <a:rPr lang="en-GB" sz="2800" smtClean="0">
                <a:cs typeface="Times New Roman" pitchFamily="18" charset="0"/>
              </a:rPr>
              <a:t>b)      pharmacological</a:t>
            </a:r>
          </a:p>
          <a:p>
            <a:pPr eaLnBrk="1" hangingPunct="1"/>
            <a:r>
              <a:rPr lang="en-GB" sz="2800" smtClean="0">
                <a:cs typeface="Times New Roman" pitchFamily="18" charset="0"/>
              </a:rPr>
              <a:t>c)      psychosocial</a:t>
            </a:r>
          </a:p>
          <a:p>
            <a:pPr eaLnBrk="1" hangingPunct="1">
              <a:buFontTx/>
              <a:buNone/>
            </a:pPr>
            <a:r>
              <a:rPr lang="en-GB" sz="2800" smtClean="0">
                <a:cs typeface="Times New Roman" pitchFamily="18" charset="0"/>
              </a:rPr>
              <a:t> </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hangingPunct="1"/>
            <a:endParaRPr lang="en-US" smtClean="0"/>
          </a:p>
        </p:txBody>
      </p:sp>
      <p:sp>
        <p:nvSpPr>
          <p:cNvPr id="76803" name="Rectangle 3"/>
          <p:cNvSpPr>
            <a:spLocks noGrp="1" noChangeArrowheads="1"/>
          </p:cNvSpPr>
          <p:nvPr>
            <p:ph type="body" idx="1"/>
          </p:nvPr>
        </p:nvSpPr>
        <p:spPr/>
        <p:txBody>
          <a:bodyPr/>
          <a:lstStyle/>
          <a:p>
            <a:pPr eaLnBrk="1" hangingPunct="1"/>
            <a:r>
              <a:rPr lang="en-US" smtClean="0">
                <a:cs typeface="Times New Roman" pitchFamily="18" charset="0"/>
              </a:rPr>
              <a:t>Distressing symptoms of delirium are sometimes treated with antipsychotics, preferably those with minimal anticholinergic activity, such as haloperidol or risperidone </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eaLnBrk="1" hangingPunct="1"/>
            <a:endParaRPr lang="en-US" smtClean="0"/>
          </a:p>
        </p:txBody>
      </p:sp>
      <p:sp>
        <p:nvSpPr>
          <p:cNvPr id="77827" name="Rectangle 3"/>
          <p:cNvSpPr>
            <a:spLocks noGrp="1" noChangeArrowheads="1"/>
          </p:cNvSpPr>
          <p:nvPr>
            <p:ph type="body" idx="1"/>
          </p:nvPr>
        </p:nvSpPr>
        <p:spPr/>
        <p:txBody>
          <a:bodyPr/>
          <a:lstStyle/>
          <a:p>
            <a:pPr eaLnBrk="1" hangingPunct="1"/>
            <a:r>
              <a:rPr lang="en-US" smtClean="0">
                <a:cs typeface="Times New Roman" pitchFamily="18" charset="0"/>
              </a:rPr>
              <a:t>or else with benzodiazepines, which decrease the anxiety felt by a person who may also be disoriented, and has difficulty completing tasks. </a:t>
            </a:r>
            <a:endParaRPr lang="en-US" smtClean="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eaLnBrk="1" hangingPunct="1"/>
            <a:endParaRPr lang="en-US" smtClean="0"/>
          </a:p>
        </p:txBody>
      </p:sp>
      <p:sp>
        <p:nvSpPr>
          <p:cNvPr id="78851" name="Rectangle 3"/>
          <p:cNvSpPr>
            <a:spLocks noGrp="1" noChangeArrowheads="1"/>
          </p:cNvSpPr>
          <p:nvPr>
            <p:ph type="body" idx="1"/>
          </p:nvPr>
        </p:nvSpPr>
        <p:spPr/>
        <p:txBody>
          <a:bodyPr/>
          <a:lstStyle/>
          <a:p>
            <a:pPr eaLnBrk="1" hangingPunct="1"/>
            <a:r>
              <a:rPr lang="en-US" smtClean="0">
                <a:cs typeface="Times New Roman" pitchFamily="18" charset="0"/>
              </a:rPr>
              <a:t>However, since these drug treatments do not address the underlying cause of delirium, and may mask changes in delirium which themselves may be helpful in assessing the patient's underlying changes in health, their use is difficult. </a:t>
            </a:r>
            <a:endParaRPr lang="en-US" smtClean="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r>
              <a:rPr lang="en-GB" b="1" u="sng" smtClean="0"/>
              <a:t>PROGNOSIS</a:t>
            </a:r>
            <a:br>
              <a:rPr lang="en-GB" b="1" u="sng" smtClean="0"/>
            </a:br>
            <a:endParaRPr lang="en-US" b="1" u="sng" smtClean="0"/>
          </a:p>
        </p:txBody>
      </p:sp>
      <p:sp>
        <p:nvSpPr>
          <p:cNvPr id="79875" name="Rectangle 3"/>
          <p:cNvSpPr>
            <a:spLocks noGrp="1" noChangeArrowheads="1"/>
          </p:cNvSpPr>
          <p:nvPr>
            <p:ph type="body" idx="1"/>
          </p:nvPr>
        </p:nvSpPr>
        <p:spPr/>
        <p:txBody>
          <a:bodyPr/>
          <a:lstStyle/>
          <a:p>
            <a:pPr eaLnBrk="1" hangingPunct="1">
              <a:buFontTx/>
              <a:buNone/>
            </a:pPr>
            <a:endParaRPr lang="en-GB" smtClean="0">
              <a:cs typeface="Times New Roman" pitchFamily="18" charset="0"/>
            </a:endParaRPr>
          </a:p>
          <a:p>
            <a:pPr eaLnBrk="1" hangingPunct="1"/>
            <a:r>
              <a:rPr lang="en-GB" smtClean="0">
                <a:cs typeface="Times New Roman" pitchFamily="18" charset="0"/>
              </a:rPr>
              <a:t>25% depending on care.</a:t>
            </a:r>
            <a:endParaRPr lang="en-US"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endParaRPr lang="en-US" smtClean="0"/>
          </a:p>
        </p:txBody>
      </p:sp>
      <p:sp>
        <p:nvSpPr>
          <p:cNvPr id="10243" name="Rectangle 3"/>
          <p:cNvSpPr>
            <a:spLocks noGrp="1" noChangeArrowheads="1"/>
          </p:cNvSpPr>
          <p:nvPr>
            <p:ph type="body" idx="1"/>
          </p:nvPr>
        </p:nvSpPr>
        <p:spPr/>
        <p:txBody>
          <a:bodyPr/>
          <a:lstStyle/>
          <a:p>
            <a:pPr eaLnBrk="1" hangingPunct="1"/>
            <a:r>
              <a:rPr lang="en-US" smtClean="0">
                <a:cs typeface="Times New Roman" pitchFamily="18" charset="0"/>
              </a:rPr>
              <a:t>Delirium itself is not a disease, </a:t>
            </a:r>
          </a:p>
          <a:p>
            <a:pPr eaLnBrk="1" hangingPunct="1">
              <a:buFontTx/>
              <a:buNone/>
            </a:pPr>
            <a:endParaRPr lang="en-US" smtClean="0">
              <a:cs typeface="Times New Roman" pitchFamily="18" charset="0"/>
            </a:endParaRPr>
          </a:p>
          <a:p>
            <a:pPr eaLnBrk="1" hangingPunct="1"/>
            <a:r>
              <a:rPr lang="en-US" smtClean="0">
                <a:cs typeface="Times New Roman" pitchFamily="18" charset="0"/>
              </a:rPr>
              <a:t>but rather a clinical syndrome(a set of symptoms), which result from an underlying disease or new problem with mentation.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endParaRPr lang="en-US" smtClean="0"/>
          </a:p>
        </p:txBody>
      </p:sp>
      <p:sp>
        <p:nvSpPr>
          <p:cNvPr id="11267" name="Rectangle 3"/>
          <p:cNvSpPr>
            <a:spLocks noGrp="1" noChangeArrowheads="1"/>
          </p:cNvSpPr>
          <p:nvPr>
            <p:ph type="body" idx="1"/>
          </p:nvPr>
        </p:nvSpPr>
        <p:spPr/>
        <p:txBody>
          <a:bodyPr/>
          <a:lstStyle/>
          <a:p>
            <a:pPr eaLnBrk="1" hangingPunct="1"/>
            <a:r>
              <a:rPr lang="en-US" smtClean="0">
                <a:cs typeface="Times New Roman" pitchFamily="18" charset="0"/>
              </a:rPr>
              <a:t>Like its components (inability to focus attention and various impairments in awareness and temporal and spacial orientation), delirium is simply the common symptomatic manifestation of early brain or mental dysfunction (for any reason).</a:t>
            </a:r>
            <a:endParaRPr lang="en-GB" smtClean="0">
              <a:cs typeface="Times New Roman" pitchFamily="18" charset="0"/>
            </a:endParaRPr>
          </a:p>
          <a:p>
            <a:pPr eaLnBrk="1" hangingPunct="1"/>
            <a:endParaRPr lang="en-US" smtClean="0"/>
          </a:p>
          <a:p>
            <a:pPr eaLnBrk="1" hangingPunct="1"/>
            <a:endParaRPr 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175</TotalTime>
  <Words>2107</Words>
  <Application>Microsoft PowerPoint</Application>
  <PresentationFormat>On-screen Show (4:3)</PresentationFormat>
  <Paragraphs>257</Paragraphs>
  <Slides>77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77</vt:i4>
      </vt:variant>
    </vt:vector>
  </HeadingPairs>
  <TitlesOfParts>
    <vt:vector size="81" baseType="lpstr">
      <vt:lpstr>Times New Roman</vt:lpstr>
      <vt:lpstr>Arial</vt:lpstr>
      <vt:lpstr>Calibri</vt:lpstr>
      <vt:lpstr>Default Design</vt:lpstr>
      <vt:lpstr>MANGEMENT OF DELIRIUM DEFINITION</vt:lpstr>
      <vt:lpstr>Slide 2</vt:lpstr>
      <vt:lpstr>Slide 3</vt:lpstr>
      <vt:lpstr>Slide 4</vt:lpstr>
      <vt:lpstr>Slide 5</vt:lpstr>
      <vt:lpstr>Slide 6</vt:lpstr>
      <vt:lpstr>Slide 7</vt:lpstr>
      <vt:lpstr>Slide 8</vt:lpstr>
      <vt:lpstr>Slide 9</vt:lpstr>
      <vt:lpstr>EPIDEMIOLOGY </vt:lpstr>
      <vt:lpstr>PPT FACTORS </vt:lpstr>
      <vt:lpstr>PPT FACTORS </vt:lpstr>
      <vt:lpstr>PPT FACTORS </vt:lpstr>
      <vt:lpstr>CLINICAL FEATURES </vt:lpstr>
      <vt:lpstr>Inability to focus attention, confusion and disorientation</vt:lpstr>
      <vt:lpstr>Slide 16</vt:lpstr>
      <vt:lpstr>Slide 17</vt:lpstr>
      <vt:lpstr>Slide 18</vt:lpstr>
      <vt:lpstr>Slide 19</vt:lpstr>
      <vt:lpstr>Slide 20</vt:lpstr>
      <vt:lpstr>Slide 21</vt:lpstr>
      <vt:lpstr>Memory formation disturbance</vt:lpstr>
      <vt:lpstr>Slide 23</vt:lpstr>
      <vt:lpstr>Slide 24</vt:lpstr>
      <vt:lpstr>Slide 25</vt:lpstr>
      <vt:lpstr>Abnormalities of awareness and affect </vt:lpstr>
      <vt:lpstr>HALLUCINATIONS</vt:lpstr>
      <vt:lpstr>HALLUCINATIONS</vt:lpstr>
      <vt:lpstr>DELUSIONS</vt:lpstr>
      <vt:lpstr>Slide 30</vt:lpstr>
      <vt:lpstr>DURATION </vt:lpstr>
      <vt:lpstr>Slide 32</vt:lpstr>
      <vt:lpstr>Slide 33</vt:lpstr>
      <vt:lpstr>CAUSATION </vt:lpstr>
      <vt:lpstr>Slide 35</vt:lpstr>
      <vt:lpstr>Slide 36</vt:lpstr>
      <vt:lpstr>Slide 37</vt:lpstr>
      <vt:lpstr>FLUACTUATING COURSE </vt:lpstr>
      <vt:lpstr>Slide 39</vt:lpstr>
      <vt:lpstr>Slide 40</vt:lpstr>
      <vt:lpstr>Slide 41</vt:lpstr>
      <vt:lpstr>DSM IV diagnostic criteria </vt:lpstr>
      <vt:lpstr>DSM IV diagnostic criteria </vt:lpstr>
      <vt:lpstr>DSM IV diagnostic criteria </vt:lpstr>
      <vt:lpstr>DSM IV diagnostic criteria </vt:lpstr>
      <vt:lpstr>Slide 46</vt:lpstr>
      <vt:lpstr>The core features are: </vt:lpstr>
      <vt:lpstr>Slide 48</vt:lpstr>
      <vt:lpstr>Slide 49</vt:lpstr>
      <vt:lpstr>Slide 50</vt:lpstr>
      <vt:lpstr>DIFFERENTIAL DX</vt:lpstr>
      <vt:lpstr>Slide 52</vt:lpstr>
      <vt:lpstr>Slide 53</vt:lpstr>
      <vt:lpstr>Slide 54</vt:lpstr>
      <vt:lpstr>Slide 55</vt:lpstr>
      <vt:lpstr>Slide 56</vt:lpstr>
      <vt:lpstr>Slide 57</vt:lpstr>
      <vt:lpstr>Slide 58</vt:lpstr>
      <vt:lpstr>Slide 59</vt:lpstr>
      <vt:lpstr>Slide 60</vt:lpstr>
      <vt:lpstr>DIFFERENTIAL DX</vt:lpstr>
      <vt:lpstr>DIFFERENTIAL DX 2</vt:lpstr>
      <vt:lpstr>Slide 63</vt:lpstr>
      <vt:lpstr>DIFFERENTIAL DX 3</vt:lpstr>
      <vt:lpstr>A mnemonic causes of Delirium is:</vt:lpstr>
      <vt:lpstr>Slide 66</vt:lpstr>
      <vt:lpstr>I WATCH DEATH”. </vt:lpstr>
      <vt:lpstr>Slide 68</vt:lpstr>
      <vt:lpstr>Slide 69</vt:lpstr>
      <vt:lpstr>Slide 70</vt:lpstr>
      <vt:lpstr>Slide 71</vt:lpstr>
      <vt:lpstr>MAKING THE DIAGNOSIS OF DELIRIUM </vt:lpstr>
      <vt:lpstr>TREATMENT </vt:lpstr>
      <vt:lpstr>Slide 74</vt:lpstr>
      <vt:lpstr>Slide 75</vt:lpstr>
      <vt:lpstr>Slide 76</vt:lpstr>
      <vt:lpstr>PROGNOSIS </vt:lpstr>
    </vt:vector>
  </TitlesOfParts>
  <Company>muya memorial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dc:creator>
  <cp:lastModifiedBy>Dr. Mburu</cp:lastModifiedBy>
  <cp:revision>96</cp:revision>
  <dcterms:created xsi:type="dcterms:W3CDTF">2008-03-20T02:00:08Z</dcterms:created>
  <dcterms:modified xsi:type="dcterms:W3CDTF">2015-11-11T13:20:28Z</dcterms:modified>
</cp:coreProperties>
</file>