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F878D6-F0D8-4E1A-BF1D-5EAF9B3D4AFE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C3BC20-3C94-43AE-BD81-3CB2F4E550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BC20-3C94-43AE-BD81-3CB2F4E55003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1420B-434D-414F-A1D2-394787EB48FD}" type="datetimeFigureOut">
              <a:rPr lang="ar-SA" smtClean="0"/>
              <a:pPr/>
              <a:t>13/04/1434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1CAF-A9A3-4543-97AB-4B7196CAAB0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/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OSCE</a:t>
            </a:r>
            <a:endParaRPr lang="ar-SA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Dr. Ahmed Mohamed Adam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Consultant General Surgeon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9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manage this patient.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What are the possible structures affected.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When you remove this knife.</a:t>
            </a:r>
            <a:endParaRPr lang="ar-SA" dirty="0"/>
          </a:p>
        </p:txBody>
      </p:sp>
      <p:pic>
        <p:nvPicPr>
          <p:cNvPr id="5" name="Content Placeholder 4" descr="wound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14488"/>
            <a:ext cx="4643438" cy="428627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10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calculate his burned surface areas.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prescribe his I.V fluid.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Plan of management at casualty.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Content Placeholder 4" descr="burn0009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71612"/>
            <a:ext cx="4495800" cy="38060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11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this complication.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how to prevent it.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its treatment.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3 early and 3 late complications.</a:t>
            </a:r>
            <a:endParaRPr lang="ar-SA" dirty="0"/>
          </a:p>
        </p:txBody>
      </p:sp>
      <p:pic>
        <p:nvPicPr>
          <p:cNvPr id="5" name="Content Placeholder 4" descr="Chisec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600200"/>
            <a:ext cx="4286280" cy="4829196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214282" y="5929330"/>
            <a:ext cx="4357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>
                <a:solidFill>
                  <a:srgbClr val="FF0000"/>
                </a:solidFill>
              </a:rPr>
              <a:t>Omdurman Teaching Hospital Department of Plastic Surgery</a:t>
            </a:r>
            <a:endParaRPr lang="ar-SA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12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495800" cy="5857916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Prescribe the findings in this pictures.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2 possible clinical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You are the house officer in charge, prescribe your initial plan of management.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Prescribe the procedure done for him in details.</a:t>
            </a:r>
          </a:p>
          <a:p>
            <a:pPr marL="514350" indent="-514350" algn="l" rtl="0">
              <a:buNone/>
            </a:pPr>
            <a:endParaRPr lang="en-US" dirty="0"/>
          </a:p>
        </p:txBody>
      </p:sp>
      <p:pic>
        <p:nvPicPr>
          <p:cNvPr id="5" name="Content Placeholder 4" descr="wound000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43050"/>
            <a:ext cx="4643438" cy="373460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13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this ulcer.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Describe this ulcer.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Common cause.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Best treatment.</a:t>
            </a:r>
            <a:endParaRPr lang="ar-SA" dirty="0"/>
          </a:p>
        </p:txBody>
      </p:sp>
      <p:pic>
        <p:nvPicPr>
          <p:cNvPr id="5" name="Content Placeholder 4" descr="1655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643050"/>
            <a:ext cx="4071965" cy="464347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14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28638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Describe the finding in 1 &amp; 2.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Describe management in each.</a:t>
            </a:r>
            <a:endParaRPr lang="ar-SA" dirty="0"/>
          </a:p>
        </p:txBody>
      </p:sp>
      <p:pic>
        <p:nvPicPr>
          <p:cNvPr id="5" name="Content Placeholder 4" descr="cold_nodu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1357298"/>
            <a:ext cx="2428892" cy="2571767"/>
          </a:xfrm>
          <a:noFill/>
          <a:ln/>
        </p:spPr>
      </p:pic>
      <p:pic>
        <p:nvPicPr>
          <p:cNvPr id="6" name="Picture 7" descr="hot_nodu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4143380"/>
            <a:ext cx="2816225" cy="2714620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928662" y="1714488"/>
            <a:ext cx="2600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1</a:t>
            </a:r>
            <a:endParaRPr lang="ar-S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74614" y="6286520"/>
            <a:ext cx="3674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2</a:t>
            </a:r>
            <a:endParaRPr lang="ar-S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15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this anomaly.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can you diagnose it.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treat it.</a:t>
            </a:r>
            <a:endParaRPr lang="ar-SA" dirty="0"/>
          </a:p>
        </p:txBody>
      </p:sp>
      <p:pic>
        <p:nvPicPr>
          <p:cNvPr id="5" name="Content Placeholder 4" descr="coveredAn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571612"/>
            <a:ext cx="4143404" cy="45720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16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 the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treat it.</a:t>
            </a:r>
            <a:endParaRPr lang="ar-SA" dirty="0"/>
          </a:p>
        </p:txBody>
      </p:sp>
      <p:pic>
        <p:nvPicPr>
          <p:cNvPr id="5" name="Content Placeholder 4" descr="DermoidCystEyebr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85926"/>
            <a:ext cx="4495800" cy="33399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17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Treatment.</a:t>
            </a:r>
            <a:endParaRPr lang="ar-SA" dirty="0"/>
          </a:p>
        </p:txBody>
      </p:sp>
      <p:pic>
        <p:nvPicPr>
          <p:cNvPr id="5" name="Content Placeholder 4" descr="ext_ang_dermo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43050"/>
            <a:ext cx="4643438" cy="38576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1000108"/>
          </a:xfrm>
        </p:spPr>
        <p:txBody>
          <a:bodyPr/>
          <a:lstStyle/>
          <a:p>
            <a:pPr algn="l" rtl="0"/>
            <a:r>
              <a:rPr lang="en-US" dirty="0" smtClean="0"/>
              <a:t>Question 24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abnormal finding.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Gives 3 possible differential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Outline management of one of your differential.</a:t>
            </a:r>
            <a:endParaRPr lang="ar-SA" dirty="0"/>
          </a:p>
        </p:txBody>
      </p:sp>
      <p:pic>
        <p:nvPicPr>
          <p:cNvPr id="1026" name="Picture 2" descr="C:\Dr.Ahmed Academic\Radiology\free_gas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4958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71612"/>
          </a:xfrm>
        </p:spPr>
        <p:txBody>
          <a:bodyPr/>
          <a:lstStyle/>
          <a:p>
            <a:pPr algn="l" rtl="0"/>
            <a:r>
              <a:rPr lang="en-US" dirty="0" smtClean="0"/>
              <a:t>Question 1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0694" y="1600200"/>
            <a:ext cx="3643306" cy="52578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Name the finding.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Possible clinical presentation.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4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Enumerate the plan of management.</a:t>
            </a:r>
            <a:endParaRPr lang="ar-SA" sz="2400" dirty="0"/>
          </a:p>
        </p:txBody>
      </p:sp>
      <p:pic>
        <p:nvPicPr>
          <p:cNvPr id="5" name="Content Placeholder 4" descr="11f1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71612"/>
            <a:ext cx="5643570" cy="492922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18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Finding.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Major complication.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Who you treat it.</a:t>
            </a:r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Content Placeholder 4" descr="FB_Bronchus_CX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928802"/>
            <a:ext cx="4500594" cy="371477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19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48" y="3714752"/>
            <a:ext cx="4857752" cy="3143248"/>
          </a:xfrm>
        </p:spPr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Diagnosis in slide </a:t>
            </a:r>
            <a:r>
              <a:rPr lang="en-US" b="1" dirty="0" smtClean="0"/>
              <a:t>A </a:t>
            </a:r>
            <a:r>
              <a:rPr lang="en-US" dirty="0" smtClean="0"/>
              <a:t>and</a:t>
            </a:r>
            <a:r>
              <a:rPr lang="en-US" b="1" dirty="0" smtClean="0"/>
              <a:t> B</a:t>
            </a:r>
            <a:r>
              <a:rPr lang="en-US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Causes of death in slide </a:t>
            </a:r>
            <a:r>
              <a:rPr lang="en-US" b="1" dirty="0" smtClean="0"/>
              <a:t>B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What is the difference between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.</a:t>
            </a:r>
            <a:endParaRPr lang="ar-SA" dirty="0" smtClean="0"/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Treatment in </a:t>
            </a:r>
            <a:r>
              <a:rPr lang="en-US" b="1" dirty="0" smtClean="0"/>
              <a:t>A </a:t>
            </a:r>
            <a:r>
              <a:rPr lang="en-US" dirty="0" smtClean="0"/>
              <a:t>and</a:t>
            </a:r>
            <a:r>
              <a:rPr lang="en-US" b="1" dirty="0" smtClean="0"/>
              <a:t> B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C:\Dr.Ahmed Academic\Paediatric Surgery\Surgery\Exomphalus major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929090" cy="2786082"/>
          </a:xfrm>
          <a:prstGeom prst="rect">
            <a:avLst/>
          </a:prstGeom>
          <a:noFill/>
        </p:spPr>
      </p:pic>
      <p:pic>
        <p:nvPicPr>
          <p:cNvPr id="1027" name="Picture 3" descr="C:\Dr.Ahmed Academic\Paediatric Surgery\Surgery\Exomphalus maj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929090" cy="2714620"/>
          </a:xfrm>
          <a:prstGeom prst="rect">
            <a:avLst/>
          </a:prstGeom>
          <a:noFill/>
        </p:spPr>
      </p:pic>
      <p:pic>
        <p:nvPicPr>
          <p:cNvPr id="7" name="Content Placeholder 4" descr="Gastroschisis%2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8200" y="285728"/>
            <a:ext cx="4210080" cy="3429024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571472" y="2857496"/>
            <a:ext cx="40267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A</a:t>
            </a:r>
            <a:endParaRPr lang="ar-S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5786454"/>
            <a:ext cx="402739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SA" sz="2800" b="1" dirty="0" smtClean="0"/>
          </a:p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357166"/>
            <a:ext cx="38664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B</a:t>
            </a:r>
            <a:endParaRPr lang="ar-SA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1214422"/>
            <a:ext cx="13573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b="1" dirty="0" smtClean="0"/>
              <a:t>Department of Pediatric Surgery Khartoum Teaching Hospital</a:t>
            </a:r>
            <a:endParaRPr lang="ar-SA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143381"/>
            <a:ext cx="392909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b="1" dirty="0" smtClean="0"/>
              <a:t>Department of Pediatric Surgery-Khartoum Teaching Hospital</a:t>
            </a:r>
            <a:endParaRPr lang="ar-SA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20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4143372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how you are going to manage this child.</a:t>
            </a:r>
            <a:endParaRPr lang="ar-SA" dirty="0"/>
          </a:p>
        </p:txBody>
      </p:sp>
      <p:pic>
        <p:nvPicPr>
          <p:cNvPr id="2050" name="Picture 2" descr="C:\Dr.Ahmed Academic\Paediatric Surgery\Surgery\Rectal prolap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929190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500174"/>
            <a:ext cx="49291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Khartoum teaching Hospital-Department of Pediatric Surgery.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21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28638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Spot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other 3 complications.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are going to manage this complication.</a:t>
            </a:r>
            <a:endParaRPr lang="ar-SA" dirty="0"/>
          </a:p>
        </p:txBody>
      </p:sp>
      <p:pic>
        <p:nvPicPr>
          <p:cNvPr id="3074" name="Picture 2" descr="C:\Dr.Ahmed Academic\Paediatric Surgery\Surgery\Prolapsed colostom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1785926"/>
            <a:ext cx="3714744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86256"/>
            <a:ext cx="37147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Khartoum Teaching Hospital-Department of Pediatric Surgery</a:t>
            </a:r>
            <a:endParaRPr lang="ar-S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57148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Question 22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9190" y="0"/>
            <a:ext cx="4214810" cy="6858000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Courier New" pitchFamily="49" charset="0"/>
              <a:buChar char="o"/>
            </a:pPr>
            <a:r>
              <a:rPr lang="en-US" dirty="0" smtClean="0"/>
              <a:t>33 years lady presented with anterior neck swelling for 2 years, which moves with swallowing, with no other systemic symptoms.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Diagnosis.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are going to prepare her for surgery.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possible </a:t>
            </a:r>
            <a:r>
              <a:rPr lang="en-US" dirty="0" smtClean="0">
                <a:solidFill>
                  <a:srgbClr val="C00000"/>
                </a:solidFill>
              </a:rPr>
              <a:t>intraoperative</a:t>
            </a:r>
            <a:r>
              <a:rPr lang="en-US" dirty="0" smtClean="0"/>
              <a:t> ,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early</a:t>
            </a:r>
            <a:r>
              <a:rPr lang="en-US" dirty="0" smtClean="0"/>
              <a:t>  and </a:t>
            </a:r>
            <a:r>
              <a:rPr lang="en-US" dirty="0" smtClean="0">
                <a:solidFill>
                  <a:schemeClr val="tx2"/>
                </a:solidFill>
              </a:rPr>
              <a:t>3 late postoperative </a:t>
            </a:r>
            <a:r>
              <a:rPr lang="en-US" dirty="0" smtClean="0"/>
              <a:t>complications.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how you are going to treat one of them.</a:t>
            </a:r>
          </a:p>
        </p:txBody>
      </p:sp>
      <p:pic>
        <p:nvPicPr>
          <p:cNvPr id="4098" name="Picture 2" descr="C:\Dr.Ahmed Academic\Paediatric Surgery\Surgical Images\Huge goit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714744" cy="2643206"/>
          </a:xfrm>
          <a:prstGeom prst="rect">
            <a:avLst/>
          </a:prstGeom>
          <a:noFill/>
        </p:spPr>
      </p:pic>
      <p:pic>
        <p:nvPicPr>
          <p:cNvPr id="4099" name="Picture 3" descr="C:\Dr.Ahmed Academic\Paediatric Surgery\Surgical Images\Huge goit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2547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Question 23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78647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3 differential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Most likely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Two important signs for one of the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Treatment of one of the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ar-SA" dirty="0"/>
          </a:p>
        </p:txBody>
      </p:sp>
      <p:pic>
        <p:nvPicPr>
          <p:cNvPr id="5" name="Content Placeholder 4" descr="herni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000109"/>
            <a:ext cx="3471858" cy="2786082"/>
          </a:xfrm>
          <a:noFill/>
          <a:ln/>
        </p:spPr>
      </p:pic>
      <p:pic>
        <p:nvPicPr>
          <p:cNvPr id="6" name="Picture 7" descr="herni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3857628"/>
            <a:ext cx="3500462" cy="300037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428596" y="6286520"/>
            <a:ext cx="3500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Khartoum Teaching Hospital Department of General Surgery</a:t>
            </a:r>
            <a:endParaRPr lang="ar-SA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000108"/>
            <a:ext cx="3500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b="1" dirty="0" smtClean="0"/>
              <a:t>Khartoum Teaching Hospital Department of General Surgery</a:t>
            </a:r>
            <a:endParaRPr lang="ar-S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25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finding.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3 surgical complications, might encountered in this patient. </a:t>
            </a:r>
            <a:endParaRPr lang="ar-SA" dirty="0"/>
          </a:p>
        </p:txBody>
      </p:sp>
      <p:pic>
        <p:nvPicPr>
          <p:cNvPr id="2050" name="Picture 2" descr="C:\Dr.Ahmed Academic\Radiology\goit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7196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26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643438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radiological sign.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What is the most likely diagnosis. </a:t>
            </a:r>
          </a:p>
        </p:txBody>
      </p:sp>
      <p:pic>
        <p:nvPicPr>
          <p:cNvPr id="3074" name="Picture 2" descr="C:\Dr.Ahmed Academic\Radiology\duodenal_atresi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1"/>
            <a:ext cx="4352956" cy="4066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27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5214942" cy="525780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are you going to prepare this patient for this investigation. </a:t>
            </a:r>
            <a:endParaRPr lang="ar-SA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abnormal findings.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are you going to deal with this problem.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098" name="Picture 2" descr="C:\Dr.Ahmed Academic\Radiology\erc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28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43510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this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Describe the finding.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Gives likely 3 differential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If this patient developed femoral neck fracture how are you going to treat him.</a:t>
            </a:r>
          </a:p>
        </p:txBody>
      </p:sp>
      <p:pic>
        <p:nvPicPr>
          <p:cNvPr id="5122" name="Picture 2" descr="C:\Dr.Ahmed Academic\Radiology\bone_metastas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486275" cy="3682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72560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Question 2   </a:t>
            </a:r>
            <a:br>
              <a:rPr lang="en-US" dirty="0" smtClean="0"/>
            </a:br>
            <a:endParaRPr lang="ar-SA" sz="2700" dirty="0"/>
          </a:p>
        </p:txBody>
      </p:sp>
      <p:pic>
        <p:nvPicPr>
          <p:cNvPr id="7" name="Content Placeholder 4" descr="4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115" y="2285992"/>
            <a:ext cx="3620770" cy="4286280"/>
          </a:xfrm>
          <a:noFill/>
          <a:ln/>
        </p:spPr>
      </p:pic>
      <p:pic>
        <p:nvPicPr>
          <p:cNvPr id="8" name="Content Placeholder 7" descr="4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285992"/>
            <a:ext cx="4038600" cy="4286280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643042" y="5357826"/>
            <a:ext cx="2561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1</a:t>
            </a:r>
            <a:endParaRPr lang="ar-SA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5246" y="5429264"/>
            <a:ext cx="3930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42852"/>
            <a:ext cx="42862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400" dirty="0" smtClean="0"/>
              <a:t>Name the type of the incision.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sz="2400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sz="2400" dirty="0" smtClean="0"/>
              <a:t>Spot Diagnosis.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sz="2400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en-US" sz="2400" dirty="0" smtClean="0"/>
              <a:t>Treatment.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3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04351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this eye sign.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other 3 eye signs in toxic goiter.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How you prepare her for surgery.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5 postoperative complications.</a:t>
            </a:r>
            <a:endParaRPr lang="ar-SA" dirty="0"/>
          </a:p>
        </p:txBody>
      </p:sp>
      <p:pic>
        <p:nvPicPr>
          <p:cNvPr id="5" name="Content Placeholder 4" descr="exophthalmos_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500174"/>
            <a:ext cx="3929090" cy="51435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4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2 Differential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Best Single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Best Treatment.</a:t>
            </a:r>
            <a:endParaRPr lang="ar-SA" dirty="0"/>
          </a:p>
        </p:txBody>
      </p:sp>
      <p:pic>
        <p:nvPicPr>
          <p:cNvPr id="5" name="Content Placeholder 4" descr="forehead_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1428736"/>
            <a:ext cx="3929090" cy="521497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5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Spot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3 important symptoms in the history.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Describe your plan of management.</a:t>
            </a:r>
            <a:endParaRPr lang="ar-SA" dirty="0"/>
          </a:p>
        </p:txBody>
      </p:sp>
      <p:pic>
        <p:nvPicPr>
          <p:cNvPr id="5" name="Content Placeholder 4" descr="hernia1_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571612"/>
            <a:ext cx="3929090" cy="47149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6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Name the lesion.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Common Causes.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Other sites.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Treatment.</a:t>
            </a:r>
            <a:endParaRPr lang="en-US" dirty="0"/>
          </a:p>
        </p:txBody>
      </p:sp>
      <p:pic>
        <p:nvPicPr>
          <p:cNvPr id="7" name="Picture 4" descr="AuricleKeloid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1285860"/>
            <a:ext cx="4071966" cy="478634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7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5072066" cy="4972072"/>
          </a:xfrm>
        </p:spPr>
        <p:txBody>
          <a:bodyPr>
            <a:normAutofit fontScale="850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diagnosis.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2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What is the system affected.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one bedside clinical test.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3 complications.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2 modalities of treatment.</a:t>
            </a:r>
            <a:endParaRPr lang="ar-SA" dirty="0"/>
          </a:p>
        </p:txBody>
      </p:sp>
      <p:pic>
        <p:nvPicPr>
          <p:cNvPr id="5" name="Content Placeholder 4" descr="v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9" y="1428736"/>
            <a:ext cx="3643337" cy="54292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Question 8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643438" cy="4525963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investigation.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Mention the findings.</a:t>
            </a:r>
            <a:endParaRPr lang="ar-SA" dirty="0"/>
          </a:p>
        </p:txBody>
      </p:sp>
      <p:pic>
        <p:nvPicPr>
          <p:cNvPr id="5" name="Content Placeholder 4" descr="mammogram_and_nodes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8390" y="1600200"/>
            <a:ext cx="397622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713</Words>
  <Application>Microsoft Office PowerPoint</Application>
  <PresentationFormat>On-screen Show (4:3)</PresentationFormat>
  <Paragraphs>240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OSCE</vt:lpstr>
      <vt:lpstr>Question 1</vt:lpstr>
      <vt:lpstr>Question 2    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24</vt:lpstr>
      <vt:lpstr>Question 18</vt:lpstr>
      <vt:lpstr>Question 19</vt:lpstr>
      <vt:lpstr>Question 20</vt:lpstr>
      <vt:lpstr>Question 21</vt:lpstr>
      <vt:lpstr>Question 22</vt:lpstr>
      <vt:lpstr>Question 23</vt:lpstr>
      <vt:lpstr>Question 25</vt:lpstr>
      <vt:lpstr>Question 26</vt:lpstr>
      <vt:lpstr>Question 27</vt:lpstr>
      <vt:lpstr>Question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</dc:title>
  <dc:creator>Dr. Ahmed M. Adam</dc:creator>
  <cp:lastModifiedBy>Jimmy</cp:lastModifiedBy>
  <cp:revision>68</cp:revision>
  <dcterms:created xsi:type="dcterms:W3CDTF">2007-04-23T09:53:56Z</dcterms:created>
  <dcterms:modified xsi:type="dcterms:W3CDTF">2013-02-23T09:44:08Z</dcterms:modified>
</cp:coreProperties>
</file>