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272" r:id="rId4"/>
    <p:sldId id="268" r:id="rId5"/>
    <p:sldId id="269" r:id="rId6"/>
    <p:sldId id="271" r:id="rId7"/>
    <p:sldId id="273" r:id="rId8"/>
    <p:sldId id="261" r:id="rId9"/>
    <p:sldId id="260" r:id="rId10"/>
    <p:sldId id="26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7" r:id="rId25"/>
    <p:sldId id="265" r:id="rId26"/>
    <p:sldId id="264" r:id="rId27"/>
    <p:sldId id="263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4" r:id="rId51"/>
    <p:sldId id="315" r:id="rId52"/>
    <p:sldId id="3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78B9C-60A0-4EF6-BDA8-6C2A7DAFCDC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6201-2C08-49DC-8C59-1499F1E1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OSCE WEEK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52" r="26985"/>
          <a:stretch>
            <a:fillRect/>
          </a:stretch>
        </p:blipFill>
        <p:spPr bwMode="auto">
          <a:xfrm rot="5400000">
            <a:off x="946829" y="196171"/>
            <a:ext cx="6858001" cy="646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Q1.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8700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Interpret the </a:t>
            </a:r>
            <a:r>
              <a:rPr lang="en-US" dirty="0" err="1" smtClean="0"/>
              <a:t>Xray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smtClean="0"/>
              <a:t>Describe the clinical presentation of this fracture.</a:t>
            </a:r>
          </a:p>
          <a:p>
            <a:pPr marL="514350" indent="-514350">
              <a:buAutoNum type="alphaLcParenR"/>
            </a:pPr>
            <a:r>
              <a:rPr lang="en-US" dirty="0" smtClean="0"/>
              <a:t>Classify the fracture.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definitive management?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6400800"/>
          </a:xfrm>
        </p:spPr>
        <p:txBody>
          <a:bodyPr/>
          <a:lstStyle/>
          <a:p>
            <a:r>
              <a:rPr lang="en-US" dirty="0" smtClean="0"/>
              <a:t>1.a) </a:t>
            </a:r>
            <a:r>
              <a:rPr lang="en-US" dirty="0" err="1" smtClean="0"/>
              <a:t>Biodata</a:t>
            </a:r>
            <a:endParaRPr lang="en-US" dirty="0"/>
          </a:p>
          <a:p>
            <a:r>
              <a:rPr lang="en-US" dirty="0" smtClean="0"/>
              <a:t>b)Quality of </a:t>
            </a:r>
            <a:r>
              <a:rPr lang="en-US" dirty="0" err="1" smtClean="0"/>
              <a:t>xray</a:t>
            </a:r>
            <a:r>
              <a:rPr lang="en-US" dirty="0" smtClean="0"/>
              <a:t>(2 joints, 2views, 2 opinions, 2 limbs, 2 occasions, 2 evaluations.)</a:t>
            </a:r>
          </a:p>
          <a:p>
            <a:r>
              <a:rPr lang="en-US" dirty="0" smtClean="0"/>
              <a:t>c) Continuity of bone( proximal femur #)</a:t>
            </a:r>
          </a:p>
          <a:p>
            <a:r>
              <a:rPr lang="en-US" dirty="0" smtClean="0"/>
              <a:t>d) Pattern of fracture( Comminuted, wedge shaped)</a:t>
            </a:r>
          </a:p>
          <a:p>
            <a:r>
              <a:rPr lang="en-US" dirty="0" smtClean="0"/>
              <a:t>e) Mechanism of Injury( </a:t>
            </a:r>
            <a:r>
              <a:rPr lang="en-US" dirty="0" err="1" smtClean="0"/>
              <a:t>Twisting,compression</a:t>
            </a:r>
            <a:r>
              <a:rPr lang="en-US" dirty="0" smtClean="0"/>
              <a:t>, bending, tension, High energy, Low energy, direct injury, Indirect injury)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629400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 smtClean="0"/>
              <a:t>Clinical presentation.</a:t>
            </a:r>
          </a:p>
          <a:p>
            <a:r>
              <a:rPr lang="en-US" sz="5900" dirty="0" smtClean="0"/>
              <a:t>Pain, swelling, limb shortening, open/  closed injury.+ FADIR.</a:t>
            </a:r>
            <a:endParaRPr lang="en-US" dirty="0"/>
          </a:p>
          <a:p>
            <a:r>
              <a:rPr lang="en-US" dirty="0" err="1"/>
              <a:t>Winquist</a:t>
            </a:r>
            <a:r>
              <a:rPr lang="en-US" dirty="0"/>
              <a:t> and Hansen classification is used for comminuted</a:t>
            </a:r>
          </a:p>
          <a:p>
            <a:r>
              <a:rPr lang="en-US" dirty="0"/>
              <a:t>fractures.</a:t>
            </a:r>
          </a:p>
          <a:p>
            <a:r>
              <a:rPr lang="en-US" dirty="0"/>
              <a:t>Displacements In Fracture Shaft Femur.</a:t>
            </a:r>
          </a:p>
          <a:p>
            <a:r>
              <a:rPr lang="en-US" b="1" dirty="0"/>
              <a:t>Proximal Third Fracture</a:t>
            </a:r>
          </a:p>
          <a:p>
            <a:r>
              <a:rPr lang="en-US" dirty="0"/>
              <a:t>• Proximal fragment flexes, abducts and externally rotates</a:t>
            </a:r>
          </a:p>
          <a:p>
            <a:r>
              <a:rPr lang="en-US" dirty="0"/>
              <a:t>because of gluteus </a:t>
            </a:r>
            <a:r>
              <a:rPr lang="en-US" dirty="0" err="1"/>
              <a:t>medius</a:t>
            </a:r>
            <a:r>
              <a:rPr lang="en-US" dirty="0"/>
              <a:t> and </a:t>
            </a:r>
            <a:r>
              <a:rPr lang="en-US" dirty="0" err="1"/>
              <a:t>iliopsoas</a:t>
            </a:r>
            <a:endParaRPr lang="en-US" dirty="0"/>
          </a:p>
          <a:p>
            <a:r>
              <a:rPr lang="en-US" dirty="0"/>
              <a:t>• Distal fragment is adducted (adductor </a:t>
            </a:r>
            <a:r>
              <a:rPr lang="en-US" dirty="0" err="1"/>
              <a:t>longus</a:t>
            </a:r>
            <a:r>
              <a:rPr lang="en-US" dirty="0"/>
              <a:t>, </a:t>
            </a:r>
            <a:r>
              <a:rPr lang="en-US" dirty="0" err="1"/>
              <a:t>minimus</a:t>
            </a:r>
            <a:r>
              <a:rPr lang="en-US" dirty="0"/>
              <a:t>,</a:t>
            </a:r>
          </a:p>
          <a:p>
            <a:r>
              <a:rPr lang="en-US" dirty="0" err="1"/>
              <a:t>magnus</a:t>
            </a:r>
            <a:r>
              <a:rPr lang="en-US" dirty="0"/>
              <a:t> and </a:t>
            </a:r>
            <a:r>
              <a:rPr lang="en-US" dirty="0" err="1"/>
              <a:t>pectineus</a:t>
            </a:r>
            <a:r>
              <a:rPr lang="en-US" dirty="0"/>
              <a:t>).</a:t>
            </a:r>
          </a:p>
          <a:p>
            <a:r>
              <a:rPr lang="en-US" b="1" dirty="0"/>
              <a:t>Middle Third Fracture</a:t>
            </a:r>
          </a:p>
          <a:p>
            <a:r>
              <a:rPr lang="en-US" dirty="0"/>
              <a:t>• Proximal fragments abducts relatively less because of balancing</a:t>
            </a:r>
          </a:p>
          <a:p>
            <a:r>
              <a:rPr lang="en-US" dirty="0"/>
              <a:t>effect of gluteus </a:t>
            </a:r>
            <a:r>
              <a:rPr lang="en-US" dirty="0" err="1"/>
              <a:t>medius</a:t>
            </a:r>
            <a:r>
              <a:rPr lang="en-US" dirty="0"/>
              <a:t> and adductors; but flexion and external</a:t>
            </a:r>
          </a:p>
          <a:p>
            <a:r>
              <a:rPr lang="en-US" dirty="0"/>
              <a:t>rotation by </a:t>
            </a:r>
            <a:r>
              <a:rPr lang="en-US" dirty="0" err="1"/>
              <a:t>iliopsoas</a:t>
            </a:r>
            <a:r>
              <a:rPr lang="en-US" dirty="0"/>
              <a:t> persists.</a:t>
            </a:r>
          </a:p>
          <a:p>
            <a:r>
              <a:rPr lang="en-US" dirty="0"/>
              <a:t>• Distal fragment is adducted.</a:t>
            </a:r>
          </a:p>
          <a:p>
            <a:r>
              <a:rPr lang="en-US" b="1" dirty="0"/>
              <a:t>Distal Third Fracture</a:t>
            </a:r>
          </a:p>
          <a:p>
            <a:r>
              <a:rPr lang="en-US" dirty="0"/>
              <a:t>• Proximal Fragment adducts (because adductor over power</a:t>
            </a:r>
          </a:p>
          <a:p>
            <a:r>
              <a:rPr lang="en-US" dirty="0"/>
              <a:t>gluteus </a:t>
            </a:r>
            <a:r>
              <a:rPr lang="en-US" dirty="0" err="1"/>
              <a:t>medius</a:t>
            </a:r>
            <a:r>
              <a:rPr lang="en-US" dirty="0"/>
              <a:t> because of long lever arm). Distal fragment is</a:t>
            </a:r>
          </a:p>
          <a:p>
            <a:r>
              <a:rPr lang="en-US" dirty="0" err="1"/>
              <a:t>hyperextended</a:t>
            </a:r>
            <a:r>
              <a:rPr lang="en-US" dirty="0"/>
              <a:t> by </a:t>
            </a:r>
            <a:r>
              <a:rPr lang="en-US" dirty="0" err="1"/>
              <a:t>gastrocnemius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b="1" dirty="0"/>
              <a:t>“Lower limb injures associated with maximum shortening are</a:t>
            </a:r>
          </a:p>
          <a:p>
            <a:r>
              <a:rPr lang="en-US" b="1" dirty="0"/>
              <a:t>posterior dislocation of hip &gt; fracture shaft femur &gt; Fracture</a:t>
            </a:r>
          </a:p>
          <a:p>
            <a:r>
              <a:rPr lang="en-US" b="1" dirty="0" err="1"/>
              <a:t>subtrochanteric</a:t>
            </a:r>
            <a:r>
              <a:rPr lang="en-US" b="1" dirty="0"/>
              <a:t> femur &gt; </a:t>
            </a:r>
            <a:r>
              <a:rPr lang="en-US" b="1" dirty="0" err="1"/>
              <a:t>Intertrochanteric</a:t>
            </a:r>
            <a:r>
              <a:rPr lang="en-US" b="1" dirty="0"/>
              <a:t> fracture &gt; Fracture</a:t>
            </a:r>
          </a:p>
          <a:p>
            <a:r>
              <a:rPr lang="en-US" b="1" dirty="0"/>
              <a:t>Neck Femur”.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Definitive management.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a)Traction.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Skeletalvtraction</a:t>
            </a:r>
            <a:r>
              <a:rPr lang="en-US" dirty="0" smtClean="0"/>
              <a:t>(</a:t>
            </a:r>
            <a:r>
              <a:rPr lang="en-US" dirty="0" err="1" smtClean="0"/>
              <a:t>russels</a:t>
            </a:r>
            <a:r>
              <a:rPr lang="en-US" dirty="0" smtClean="0"/>
              <a:t>). Perkins . Once fracture is sticky , discontinue traction and allow </a:t>
            </a:r>
            <a:r>
              <a:rPr lang="en-US" dirty="0" err="1" smtClean="0"/>
              <a:t>ptnt</a:t>
            </a:r>
            <a:r>
              <a:rPr lang="en-US" dirty="0" smtClean="0"/>
              <a:t> weight bearing in cast or function bracing or plaster </a:t>
            </a:r>
            <a:r>
              <a:rPr lang="en-US" dirty="0" err="1" smtClean="0"/>
              <a:t>spica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b) ORIF. (plating, </a:t>
            </a:r>
            <a:r>
              <a:rPr lang="en-US" dirty="0" err="1" smtClean="0"/>
              <a:t>Knail</a:t>
            </a:r>
            <a:r>
              <a:rPr lang="en-US" dirty="0" smtClean="0"/>
              <a:t>, Interlocking Nail)</a:t>
            </a:r>
          </a:p>
          <a:p>
            <a:pPr>
              <a:buNone/>
            </a:pPr>
            <a:r>
              <a:rPr lang="en-US" dirty="0" smtClean="0"/>
              <a:t>c) EXOFIX. ( Severe open #, Multiple Injuries, Severe bone loss)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 the fixation technique shown. Give 2 shortcomings of this technique.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877"/>
          <a:stretch>
            <a:fillRect/>
          </a:stretch>
        </p:blipFill>
        <p:spPr bwMode="auto">
          <a:xfrm>
            <a:off x="1524000" y="1371600"/>
            <a:ext cx="663453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 plate technique.</a:t>
            </a:r>
          </a:p>
          <a:p>
            <a:r>
              <a:rPr lang="en-US" dirty="0" smtClean="0"/>
              <a:t>It does not resist bending force. Unstable.</a:t>
            </a:r>
          </a:p>
          <a:p>
            <a:r>
              <a:rPr lang="en-US" dirty="0" smtClean="0"/>
              <a:t>It is very invasive.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457200"/>
            <a:ext cx="446467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867400" y="1600200"/>
            <a:ext cx="3008313" cy="46910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a). Name the technique shown.</a:t>
            </a:r>
          </a:p>
          <a:p>
            <a:endParaRPr lang="en-US" sz="3200" dirty="0"/>
          </a:p>
          <a:p>
            <a:r>
              <a:rPr lang="en-US" sz="3200" dirty="0" smtClean="0"/>
              <a:t>b) Give one indication.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Gallows traction.</a:t>
            </a:r>
          </a:p>
          <a:p>
            <a:endParaRPr lang="en-US" dirty="0"/>
          </a:p>
          <a:p>
            <a:r>
              <a:rPr lang="en-US" dirty="0" smtClean="0"/>
              <a:t>Fracture shaft femur in children above 5 yrs.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Q1: This is a 11 year old child who presents to you at the Casualty.</a:t>
            </a:r>
            <a:endParaRPr lang="en-US" dirty="0"/>
          </a:p>
        </p:txBody>
      </p:sp>
      <p:pic>
        <p:nvPicPr>
          <p:cNvPr id="4" name="Picture 5" descr="Copy (2) of 28th sept preo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881656" cy="439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</a:t>
            </a:r>
            <a:r>
              <a:rPr lang="en-US" dirty="0"/>
              <a:t>t</a:t>
            </a:r>
            <a:r>
              <a:rPr lang="en-US" dirty="0" smtClean="0"/>
              <a:t>he amputations at the levels shown.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37"/>
            <a:ext cx="5029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48141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Symes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B </a:t>
            </a:r>
            <a:r>
              <a:rPr lang="en-US" dirty="0" err="1" smtClean="0"/>
              <a:t>Chowparts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 </a:t>
            </a:r>
            <a:r>
              <a:rPr lang="en-US" dirty="0" err="1" smtClean="0"/>
              <a:t>Lishfranc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Knee disarticulation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List the parameters in MESS score.</a:t>
            </a:r>
          </a:p>
          <a:p>
            <a:pPr marL="514350" indent="-514350">
              <a:buAutoNum type="alphaLcParenR"/>
            </a:pPr>
            <a:r>
              <a:rPr lang="en-US" dirty="0" smtClean="0"/>
              <a:t>3 indications and 3 complications of amputations</a:t>
            </a:r>
          </a:p>
          <a:p>
            <a:pPr marL="514350" indent="-514350">
              <a:buAutoNum type="alphaLcParenR"/>
            </a:pPr>
            <a:r>
              <a:rPr lang="en-US" dirty="0" smtClean="0"/>
              <a:t>List 6 surgical principles considered during amputation.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a) Shock, </a:t>
            </a:r>
            <a:r>
              <a:rPr lang="en-US" dirty="0" err="1" smtClean="0"/>
              <a:t>Age,Limb</a:t>
            </a:r>
            <a:r>
              <a:rPr lang="en-US" dirty="0" smtClean="0"/>
              <a:t> Ischemia, Skeletal and soft tissue injury.</a:t>
            </a:r>
          </a:p>
          <a:p>
            <a:r>
              <a:rPr lang="en-US" dirty="0" smtClean="0"/>
              <a:t>b) Dead or dying limb, Damned Nuisance, Dangerous limb.</a:t>
            </a:r>
          </a:p>
          <a:p>
            <a:r>
              <a:rPr lang="en-US" dirty="0" smtClean="0"/>
              <a:t>c) Pain( phantom limb), Psychological, Stump infections, others.</a:t>
            </a:r>
          </a:p>
          <a:p>
            <a:r>
              <a:rPr lang="en-US" dirty="0" smtClean="0"/>
              <a:t>Surgical Principles.</a:t>
            </a:r>
          </a:p>
          <a:p>
            <a:r>
              <a:rPr lang="en-US" dirty="0" smtClean="0"/>
              <a:t>1. Design flaps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Ligate</a:t>
            </a:r>
            <a:r>
              <a:rPr lang="en-US" dirty="0" smtClean="0"/>
              <a:t> vessels</a:t>
            </a:r>
          </a:p>
          <a:p>
            <a:r>
              <a:rPr lang="en-US" dirty="0" smtClean="0"/>
              <a:t>3.Retract and cut nerves. Cushion under muscle or fat.</a:t>
            </a:r>
          </a:p>
          <a:p>
            <a:r>
              <a:rPr lang="en-US" dirty="0" smtClean="0"/>
              <a:t>4.Myoplasty. </a:t>
            </a:r>
            <a:r>
              <a:rPr lang="en-US" dirty="0" err="1" smtClean="0"/>
              <a:t>Myodesis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5. Cut bone.</a:t>
            </a:r>
          </a:p>
          <a:p>
            <a:r>
              <a:rPr lang="en-US" dirty="0" smtClean="0"/>
              <a:t>6. Suture skin flaps together.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 shoulder examination.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255"/>
          <a:stretch>
            <a:fillRect/>
          </a:stretch>
        </p:blipFill>
        <p:spPr bwMode="auto">
          <a:xfrm rot="5400000">
            <a:off x="1219200" y="990601"/>
            <a:ext cx="68580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881"/>
          <a:stretch>
            <a:fillRect/>
          </a:stretch>
        </p:blipFill>
        <p:spPr bwMode="auto">
          <a:xfrm rot="5400000">
            <a:off x="1480961" y="871361"/>
            <a:ext cx="6867879" cy="510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:\Users\CFO\Desktop\images (8)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767681"/>
            <a:ext cx="523875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QUESTIONS</a:t>
            </a:r>
          </a:p>
          <a:p>
            <a:pPr lvl="0"/>
            <a:r>
              <a:rPr lang="en-US" dirty="0" smtClean="0"/>
              <a:t>Interpret the above radiograph.</a:t>
            </a:r>
          </a:p>
          <a:p>
            <a:pPr lvl="0"/>
            <a:r>
              <a:rPr lang="en-US" dirty="0" smtClean="0"/>
              <a:t> Describe how you will manage this patient.</a:t>
            </a:r>
          </a:p>
          <a:p>
            <a:pPr lvl="0"/>
            <a:r>
              <a:rPr lang="en-US" dirty="0" smtClean="0"/>
              <a:t> What are the possible complications.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ANSWERS</a:t>
            </a:r>
          </a:p>
          <a:p>
            <a:r>
              <a:rPr lang="en-US" dirty="0" smtClean="0"/>
              <a:t>QSN 1- POSTERIOR DISLOCATION OF THE LEFT HIP</a:t>
            </a:r>
          </a:p>
          <a:p>
            <a:r>
              <a:rPr lang="en-US" dirty="0" smtClean="0"/>
              <a:t>Post dislocation MC 90%</a:t>
            </a:r>
          </a:p>
          <a:p>
            <a:r>
              <a:rPr lang="en-US" dirty="0" smtClean="0"/>
              <a:t>Presentation-  FADIR+ SHORTENING and femoral head can be palpated </a:t>
            </a:r>
            <a:r>
              <a:rPr lang="en-US" dirty="0" err="1" smtClean="0"/>
              <a:t>posteriorly</a:t>
            </a:r>
            <a:r>
              <a:rPr lang="en-US" dirty="0" smtClean="0"/>
              <a:t>(</a:t>
            </a:r>
            <a:r>
              <a:rPr lang="en-US" dirty="0" err="1" smtClean="0"/>
              <a:t>gluteal</a:t>
            </a:r>
            <a:r>
              <a:rPr lang="en-US" dirty="0" smtClean="0"/>
              <a:t>).</a:t>
            </a:r>
          </a:p>
          <a:p>
            <a:r>
              <a:rPr lang="en-US" dirty="0" smtClean="0"/>
              <a:t>Vascular sign of </a:t>
            </a:r>
            <a:r>
              <a:rPr lang="en-US" dirty="0" err="1" smtClean="0"/>
              <a:t>Narath</a:t>
            </a:r>
            <a:r>
              <a:rPr lang="en-US" dirty="0" smtClean="0"/>
              <a:t> is positive.</a:t>
            </a:r>
          </a:p>
          <a:p>
            <a:r>
              <a:rPr lang="en-US" dirty="0" smtClean="0"/>
              <a:t>NB. First interpret b4 stating the pathology.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QSN 2	</a:t>
            </a:r>
          </a:p>
          <a:p>
            <a:r>
              <a:rPr lang="en-US" dirty="0" smtClean="0"/>
              <a:t>The proper treatment of a dislocation or fracture-dislocation </a:t>
            </a:r>
          </a:p>
          <a:p>
            <a:r>
              <a:rPr lang="en-US" dirty="0" smtClean="0"/>
              <a:t>of the hip depends primarily on the type of injury, but regardless </a:t>
            </a:r>
          </a:p>
          <a:p>
            <a:r>
              <a:rPr lang="en-US" dirty="0" smtClean="0"/>
              <a:t>of the type of dislocation, some general guidelines apply: (1) </a:t>
            </a:r>
          </a:p>
          <a:p>
            <a:r>
              <a:rPr lang="en-US" dirty="0" smtClean="0"/>
              <a:t>long-term results are directly related to the severity of the initial </a:t>
            </a:r>
          </a:p>
          <a:p>
            <a:r>
              <a:rPr lang="en-US" dirty="0" smtClean="0"/>
              <a:t>trauma; (2) reduction, open or closed, should be performed within </a:t>
            </a:r>
          </a:p>
          <a:p>
            <a:r>
              <a:rPr lang="en-US" dirty="0" smtClean="0"/>
              <a:t>12 hours; and (3) only one or two attempts at closed reduction </a:t>
            </a:r>
          </a:p>
          <a:p>
            <a:r>
              <a:rPr lang="en-US" dirty="0" smtClean="0"/>
              <a:t>should be made; if these fail, open reduction is indicated to prevent </a:t>
            </a:r>
          </a:p>
          <a:p>
            <a:r>
              <a:rPr lang="en-US" dirty="0" smtClean="0"/>
              <a:t>further damage to the femoral head.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REDUCTION.</a:t>
            </a:r>
          </a:p>
          <a:p>
            <a:pPr lvl="0"/>
            <a:r>
              <a:rPr lang="en-US" dirty="0" smtClean="0"/>
              <a:t>Open under GA, one assistant needed.</a:t>
            </a:r>
          </a:p>
          <a:p>
            <a:pPr lvl="0"/>
            <a:r>
              <a:rPr lang="en-US" dirty="0" smtClean="0"/>
              <a:t> Closed reduction; 3 assistants</a:t>
            </a:r>
          </a:p>
          <a:p>
            <a:r>
              <a:rPr lang="en-US" dirty="0" smtClean="0"/>
              <a:t>Closed reduction </a:t>
            </a:r>
            <a:r>
              <a:rPr lang="en-US" dirty="0" err="1" smtClean="0"/>
              <a:t>Manoeuvres</a:t>
            </a:r>
            <a:endParaRPr lang="en-US" dirty="0" smtClean="0"/>
          </a:p>
          <a:p>
            <a:r>
              <a:rPr lang="en-US" dirty="0" smtClean="0"/>
              <a:t>1.Stimpsons gravity method</a:t>
            </a:r>
          </a:p>
          <a:p>
            <a:r>
              <a:rPr lang="en-US" dirty="0" smtClean="0"/>
              <a:t>2.Allis </a:t>
            </a:r>
            <a:r>
              <a:rPr lang="en-US" dirty="0" err="1" smtClean="0"/>
              <a:t>maneuvre</a:t>
            </a:r>
            <a:endParaRPr lang="en-US" dirty="0" smtClean="0"/>
          </a:p>
          <a:p>
            <a:r>
              <a:rPr lang="en-US" dirty="0" smtClean="0"/>
              <a:t>3.Bigelows </a:t>
            </a:r>
            <a:r>
              <a:rPr lang="en-US" dirty="0" err="1" smtClean="0"/>
              <a:t>maneuvre</a:t>
            </a:r>
            <a:endParaRPr lang="en-US" dirty="0" smtClean="0"/>
          </a:p>
          <a:p>
            <a:r>
              <a:rPr lang="en-US" dirty="0" smtClean="0"/>
              <a:t>4. East Baltimore maneuver</a:t>
            </a:r>
          </a:p>
          <a:p>
            <a:r>
              <a:rPr lang="en-US" dirty="0" smtClean="0"/>
              <a:t>NB. </a:t>
            </a:r>
            <a:r>
              <a:rPr lang="en-US" dirty="0" err="1" smtClean="0"/>
              <a:t>Familiarise</a:t>
            </a:r>
            <a:r>
              <a:rPr lang="en-US" dirty="0" smtClean="0"/>
              <a:t> </a:t>
            </a:r>
            <a:r>
              <a:rPr lang="en-US" dirty="0" err="1" smtClean="0"/>
              <a:t>yourselt</a:t>
            </a:r>
            <a:r>
              <a:rPr lang="en-US" dirty="0" smtClean="0"/>
              <a:t> with one maneuver.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lphaLcParenR"/>
            </a:pPr>
            <a:r>
              <a:rPr lang="en-US" dirty="0" smtClean="0"/>
              <a:t>Describe what you see.(2mrks)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Perform an Eye Exam on this Child(8 </a:t>
            </a:r>
            <a:r>
              <a:rPr lang="en-US" dirty="0" err="1" smtClean="0"/>
              <a:t>mrks</a:t>
            </a:r>
            <a:r>
              <a:rPr lang="en-US" dirty="0" smtClean="0"/>
              <a:t>)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On further evaluation, the above presentation was acute on onset and progression( 2 week history). List the most likely causes of this presentation.(5mrks)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Outline the priority investigations you would carry out.(3mrks)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REDUCTION MANAGEMENT</a:t>
            </a:r>
          </a:p>
          <a:p>
            <a:r>
              <a:rPr lang="en-US" dirty="0" smtClean="0"/>
              <a:t>Depends on severity.</a:t>
            </a:r>
          </a:p>
          <a:p>
            <a:r>
              <a:rPr lang="en-US" dirty="0" smtClean="0"/>
              <a:t>At </a:t>
            </a:r>
            <a:r>
              <a:rPr lang="en-US" dirty="0" err="1" smtClean="0"/>
              <a:t>leasts</a:t>
            </a:r>
            <a:r>
              <a:rPr lang="en-US" dirty="0" smtClean="0"/>
              <a:t> 2wks of traction. The </a:t>
            </a:r>
            <a:r>
              <a:rPr lang="en-US" dirty="0" err="1" smtClean="0"/>
              <a:t>mobilise</a:t>
            </a:r>
            <a:r>
              <a:rPr lang="en-US" dirty="0" smtClean="0"/>
              <a:t> on crutches but NO weight bearing till 6wks or 12wks if associated with </a:t>
            </a:r>
            <a:r>
              <a:rPr lang="en-US" dirty="0" err="1" smtClean="0"/>
              <a:t>acetabular</a:t>
            </a:r>
            <a:r>
              <a:rPr lang="en-US" dirty="0" smtClean="0"/>
              <a:t> fracture.</a:t>
            </a:r>
          </a:p>
          <a:p>
            <a:r>
              <a:rPr lang="en-US" dirty="0" smtClean="0"/>
              <a:t>CT scan is the best </a:t>
            </a:r>
            <a:r>
              <a:rPr lang="en-US" dirty="0" err="1" smtClean="0"/>
              <a:t>invex</a:t>
            </a:r>
            <a:r>
              <a:rPr lang="en-US" dirty="0" smtClean="0"/>
              <a:t> to judge dislocations.</a:t>
            </a:r>
          </a:p>
          <a:p>
            <a:r>
              <a:rPr lang="en-US" dirty="0" smtClean="0"/>
              <a:t>Confirm with imaging (</a:t>
            </a:r>
            <a:r>
              <a:rPr lang="en-US" dirty="0" err="1" smtClean="0"/>
              <a:t>xray</a:t>
            </a:r>
            <a:r>
              <a:rPr lang="en-US" dirty="0" smtClean="0"/>
              <a:t>) immediately after reduction.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QSN 3</a:t>
            </a:r>
          </a:p>
          <a:p>
            <a:r>
              <a:rPr lang="en-US" dirty="0" smtClean="0"/>
              <a:t>Early complications</a:t>
            </a:r>
          </a:p>
          <a:p>
            <a:r>
              <a:rPr lang="en-US" dirty="0" smtClean="0"/>
              <a:t>Sciatic nerve injury, vascular injury(sup </a:t>
            </a:r>
            <a:r>
              <a:rPr lang="en-US" dirty="0" err="1" smtClean="0"/>
              <a:t>gluteal</a:t>
            </a:r>
            <a:r>
              <a:rPr lang="en-US" dirty="0" smtClean="0"/>
              <a:t> artery) and associated # femoral shaft.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LATE COMPLICATIONS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Avascular</a:t>
            </a:r>
            <a:r>
              <a:rPr lang="en-US" dirty="0" smtClean="0"/>
              <a:t> necrosis, </a:t>
            </a:r>
            <a:r>
              <a:rPr lang="en-US" dirty="0" err="1" smtClean="0"/>
              <a:t>myositis</a:t>
            </a:r>
            <a:r>
              <a:rPr lang="en-US" dirty="0" smtClean="0"/>
              <a:t> </a:t>
            </a:r>
            <a:r>
              <a:rPr lang="en-US" dirty="0" err="1" smtClean="0"/>
              <a:t>ossificans</a:t>
            </a:r>
            <a:r>
              <a:rPr lang="en-US" dirty="0" smtClean="0"/>
              <a:t>, OA and unreduced dislocation.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EP\Desktop\New folder (2)\New folder (2)\IMG-20190827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572098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Diagnosis and 3 findings.</a:t>
            </a:r>
          </a:p>
          <a:p>
            <a:pPr>
              <a:buNone/>
            </a:pPr>
            <a:r>
              <a:rPr lang="en-US" dirty="0" err="1" smtClean="0"/>
              <a:t>Hirschprungs</a:t>
            </a:r>
            <a:r>
              <a:rPr lang="en-US" dirty="0" smtClean="0"/>
              <a:t> disease (</a:t>
            </a:r>
            <a:r>
              <a:rPr lang="en-US" dirty="0" err="1" smtClean="0"/>
              <a:t>aganglionic</a:t>
            </a:r>
            <a:r>
              <a:rPr lang="en-US" dirty="0" smtClean="0"/>
              <a:t> </a:t>
            </a:r>
            <a:r>
              <a:rPr lang="en-US" dirty="0" err="1" smtClean="0"/>
              <a:t>megacolon</a:t>
            </a:r>
            <a:r>
              <a:rPr lang="en-US" dirty="0" smtClean="0"/>
              <a:t>). Proximal dilatation, distal constriction, funnel shaped narrowing </a:t>
            </a:r>
            <a:r>
              <a:rPr lang="en-US" dirty="0" err="1" smtClean="0"/>
              <a:t>tranzition</a:t>
            </a:r>
            <a:r>
              <a:rPr lang="en-US" dirty="0" smtClean="0"/>
              <a:t> zone.</a:t>
            </a:r>
          </a:p>
          <a:p>
            <a:pPr>
              <a:buNone/>
            </a:pPr>
            <a:r>
              <a:rPr lang="en-US" dirty="0" smtClean="0"/>
              <a:t>Signs and symptoms: abdominal distension, Pain, vomiting, constipation, empty rectal vault on DRE with spurt of  flatus and stool upon withdrawal..</a:t>
            </a:r>
          </a:p>
          <a:p>
            <a:pPr>
              <a:buNone/>
            </a:pPr>
            <a:r>
              <a:rPr lang="en-US" dirty="0" err="1" smtClean="0"/>
              <a:t>Histopathological</a:t>
            </a:r>
            <a:r>
              <a:rPr lang="en-US" dirty="0" smtClean="0"/>
              <a:t> findings: </a:t>
            </a:r>
            <a:r>
              <a:rPr lang="en-US" dirty="0" err="1" smtClean="0"/>
              <a:t>Aganglionic</a:t>
            </a:r>
            <a:r>
              <a:rPr lang="en-US" dirty="0" smtClean="0"/>
              <a:t> segment, Hypertrophied nerve bundles.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EP\Desktop\New folder (2)\New folder (2)\IMG-20190827-WA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Inguinoscrotal</a:t>
            </a:r>
            <a:r>
              <a:rPr lang="en-US" dirty="0" smtClean="0"/>
              <a:t> Swelling. </a:t>
            </a:r>
          </a:p>
          <a:p>
            <a:r>
              <a:rPr lang="en-US" dirty="0" smtClean="0"/>
              <a:t>DDX: Indirect inguinal hernia, Infantile </a:t>
            </a:r>
            <a:r>
              <a:rPr lang="en-US" dirty="0" err="1" smtClean="0"/>
              <a:t>hydrocele</a:t>
            </a:r>
            <a:r>
              <a:rPr lang="en-US" dirty="0" smtClean="0"/>
              <a:t>, </a:t>
            </a:r>
            <a:r>
              <a:rPr lang="en-US" dirty="0" err="1" smtClean="0"/>
              <a:t>Varicocele</a:t>
            </a:r>
            <a:r>
              <a:rPr lang="en-US" dirty="0" smtClean="0"/>
              <a:t>, testicular tumor, </a:t>
            </a:r>
            <a:r>
              <a:rPr lang="en-US" dirty="0" err="1" smtClean="0"/>
              <a:t>undescended</a:t>
            </a:r>
            <a:r>
              <a:rPr lang="en-US" dirty="0" smtClean="0"/>
              <a:t> testes, </a:t>
            </a:r>
            <a:r>
              <a:rPr lang="en-US" dirty="0" err="1" smtClean="0"/>
              <a:t>Epididymoochitis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EP\Desktop\New folder (2)\New folder (2)\IMG-20190827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84737" y="273050"/>
            <a:ext cx="3292376" cy="5853113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Phimosis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EP\Desktop\New folder (2)\New folder (2)\IMG-20190827-WA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Hypospadias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EP\Desktop\New folder (2)\New folder (2)\IMG-20190827-WA0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92036"/>
            <a:ext cx="4038600" cy="334229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Unilateral left sided cleft lip and palate.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EP\Desktop\New folder (2)\New folder (2)\IMG-20190827-WA0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Imperforate anus.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8922" y="457199"/>
            <a:ext cx="8046156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EP\Desktop\New folder (2)\New folder (2)\IMG-20190827-WA0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Hypospadias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EP\Desktop\New folder (2)\New folder (2)\IMG-20190827-WA0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Double bubble sign.</a:t>
            </a:r>
          </a:p>
          <a:p>
            <a:r>
              <a:rPr lang="en-US" dirty="0" smtClean="0"/>
              <a:t>Duodenal </a:t>
            </a:r>
            <a:r>
              <a:rPr lang="en-US" dirty="0" err="1" smtClean="0"/>
              <a:t>atresia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EP\Desktop\New folder (2)\New folder (2)\IMG-20190827-WA0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Meckels</a:t>
            </a:r>
            <a:r>
              <a:rPr lang="en-US" dirty="0" smtClean="0"/>
              <a:t> </a:t>
            </a:r>
            <a:r>
              <a:rPr lang="en-US" dirty="0" err="1" smtClean="0"/>
              <a:t>Diverticulum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Complications: Ulcerations, Bleeding, Perforation, Diverticulitis.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2644"/>
          <a:stretch>
            <a:fillRect/>
          </a:stretch>
        </p:blipFill>
        <p:spPr bwMode="auto">
          <a:xfrm>
            <a:off x="9906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222"/>
          <a:stretch>
            <a:fillRect/>
          </a:stretch>
        </p:blipFill>
        <p:spPr bwMode="auto">
          <a:xfrm>
            <a:off x="16002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Cortical </a:t>
            </a:r>
          </a:p>
          <a:p>
            <a:r>
              <a:rPr lang="en-US" dirty="0" err="1" smtClean="0"/>
              <a:t>Cancellous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Austin </a:t>
            </a:r>
            <a:r>
              <a:rPr lang="en-US" dirty="0" err="1" smtClean="0"/>
              <a:t>mOOre</a:t>
            </a:r>
            <a:r>
              <a:rPr lang="en-US" dirty="0" smtClean="0"/>
              <a:t> </a:t>
            </a:r>
            <a:r>
              <a:rPr lang="en-US" dirty="0" err="1" smtClean="0"/>
              <a:t>implant.Fenestrated</a:t>
            </a:r>
            <a:r>
              <a:rPr lang="en-US" dirty="0" smtClean="0"/>
              <a:t>( With two holes). Non fenestrated(Thompson)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2247"/>
            <a:ext cx="4495800" cy="33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19400"/>
            <a:ext cx="5049314" cy="453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Intramedullary</a:t>
            </a:r>
            <a:r>
              <a:rPr lang="en-US" dirty="0" smtClean="0"/>
              <a:t> </a:t>
            </a:r>
            <a:r>
              <a:rPr lang="en-US" dirty="0" err="1" smtClean="0"/>
              <a:t>Kuntschner</a:t>
            </a:r>
            <a:r>
              <a:rPr lang="en-US" dirty="0" smtClean="0"/>
              <a:t> Nail. Clover leaf/club shaped cross section.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8001000" cy="50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Traction pins .</a:t>
            </a:r>
            <a:br>
              <a:rPr lang="en-US" dirty="0" smtClean="0"/>
            </a:br>
            <a:r>
              <a:rPr lang="en-US" dirty="0" err="1" smtClean="0"/>
              <a:t>Deinham</a:t>
            </a:r>
            <a:r>
              <a:rPr lang="en-US" dirty="0" smtClean="0"/>
              <a:t> is threaded at the centre. Steinmann is a smooth rod with one blunt end and one end pointed  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3276600"/>
            <a:ext cx="109278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Osteotome</a:t>
            </a:r>
            <a:r>
              <a:rPr lang="en-US" sz="3600" dirty="0" smtClean="0"/>
              <a:t>( </a:t>
            </a:r>
            <a:r>
              <a:rPr lang="en-US" sz="3600" dirty="0" err="1" smtClean="0"/>
              <a:t>Bevelled</a:t>
            </a:r>
            <a:r>
              <a:rPr lang="en-US" sz="3600" dirty="0" smtClean="0"/>
              <a:t> on both sides at the tip.)</a:t>
            </a:r>
            <a:br>
              <a:rPr lang="en-US" sz="3600" dirty="0" smtClean="0"/>
            </a:br>
            <a:r>
              <a:rPr lang="en-US" sz="3600" dirty="0" smtClean="0"/>
              <a:t>Chisel( </a:t>
            </a:r>
            <a:r>
              <a:rPr lang="en-US" sz="3600" dirty="0" err="1" smtClean="0"/>
              <a:t>bevelled</a:t>
            </a:r>
            <a:r>
              <a:rPr lang="en-US" sz="3600" dirty="0" smtClean="0"/>
              <a:t> on one side at the tip.)</a:t>
            </a:r>
            <a:br>
              <a:rPr lang="en-US" sz="3600" dirty="0" smtClean="0"/>
            </a:br>
            <a:r>
              <a:rPr lang="en-US" sz="3600" dirty="0" smtClean="0"/>
              <a:t>Function: Break bone during </a:t>
            </a:r>
            <a:r>
              <a:rPr lang="en-US" sz="3600" dirty="0" err="1" smtClean="0"/>
              <a:t>Osteotomy</a:t>
            </a:r>
            <a:r>
              <a:rPr lang="en-US" sz="36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46852"/>
            <a:ext cx="5209442" cy="471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981" r="21303"/>
          <a:stretch>
            <a:fillRect/>
          </a:stretch>
        </p:blipFill>
        <p:spPr bwMode="auto">
          <a:xfrm rot="5400000">
            <a:off x="1143001" y="-1143001"/>
            <a:ext cx="68580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61998" cy="52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565" b="22826"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DEEP\Downloads\jazakallah khe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33" t="15592" r="7500" b="31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000"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330" b="18124"/>
          <a:stretch>
            <a:fillRect/>
          </a:stretch>
        </p:blipFill>
        <p:spPr bwMode="auto">
          <a:xfrm>
            <a:off x="1" y="914400"/>
            <a:ext cx="911020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Q2:</a:t>
            </a:r>
            <a:endParaRPr lang="en-US" dirty="0"/>
          </a:p>
        </p:txBody>
      </p:sp>
      <p:pic>
        <p:nvPicPr>
          <p:cNvPr id="4" name="Content Placeholder 3" descr="conjunctivitis-b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609600"/>
            <a:ext cx="7152737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Spot Diagnosis?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List the various ocular </a:t>
            </a:r>
            <a:r>
              <a:rPr lang="en-US" dirty="0" err="1" smtClean="0"/>
              <a:t>manifestions</a:t>
            </a:r>
            <a:r>
              <a:rPr lang="en-US" dirty="0" smtClean="0"/>
              <a:t>/signs associated with this presentation.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List the risk factors associated with  the development of above condition?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839</Words>
  <Application>Microsoft Office PowerPoint</Application>
  <PresentationFormat>On-screen Show (4:3)</PresentationFormat>
  <Paragraphs>147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OSCE WEEK 2</vt:lpstr>
      <vt:lpstr>Q1: This is a 11 year old child who presents to you at the Casualty.</vt:lpstr>
      <vt:lpstr>Slide 3</vt:lpstr>
      <vt:lpstr>Slide 4</vt:lpstr>
      <vt:lpstr>Slide 5</vt:lpstr>
      <vt:lpstr>Slide 6</vt:lpstr>
      <vt:lpstr>Slide 7</vt:lpstr>
      <vt:lpstr>Q2:</vt:lpstr>
      <vt:lpstr>Slide 9</vt:lpstr>
      <vt:lpstr>Slide 10</vt:lpstr>
      <vt:lpstr>Q1.</vt:lpstr>
      <vt:lpstr>Slide 12</vt:lpstr>
      <vt:lpstr>Slide 13</vt:lpstr>
      <vt:lpstr>Slide 14</vt:lpstr>
      <vt:lpstr>Definitive management.</vt:lpstr>
      <vt:lpstr>Name the fixation technique shown. Give 2 shortcomings of this technique.</vt:lpstr>
      <vt:lpstr>Slide 17</vt:lpstr>
      <vt:lpstr>Slide 18</vt:lpstr>
      <vt:lpstr>Slide 19</vt:lpstr>
      <vt:lpstr>Name the amputations at the levels shown.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Austin mOOre implant.Fenestrated( With two holes). Non fenestrated(Thompson)</vt:lpstr>
      <vt:lpstr>Intramedullary Kuntschner Nail. Clover leaf/club shaped cross section. </vt:lpstr>
      <vt:lpstr> Traction pins . Deinham is threaded at the centre. Steinmann is a smooth rod with one blunt end and one end pointed  </vt:lpstr>
      <vt:lpstr>Osteotome( Bevelled on both sides at the tip.) Chisel( bevelled on one side at the tip.) Function: Break bone during Osteotomy. </vt:lpstr>
      <vt:lpstr>Slide 50</vt:lpstr>
      <vt:lpstr>Slide 51</vt:lpstr>
      <vt:lpstr>Slide 52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OPTHALMOLOGY </dc:title>
  <dc:creator>DEEP</dc:creator>
  <cp:lastModifiedBy>DEEP</cp:lastModifiedBy>
  <cp:revision>4</cp:revision>
  <dcterms:created xsi:type="dcterms:W3CDTF">2019-08-25T23:08:42Z</dcterms:created>
  <dcterms:modified xsi:type="dcterms:W3CDTF">2019-09-03T23:21:51Z</dcterms:modified>
</cp:coreProperties>
</file>