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tags/tag238.xml" ContentType="application/vnd.openxmlformats-officedocument.presentationml.tags+xml"/>
  <Override PartName="/ppt/notesSlides/notesSlide286.xml" ContentType="application/vnd.openxmlformats-officedocument.presentationml.notesSlide+xml"/>
  <Override PartName="/ppt/slides/slide218.xml" ContentType="application/vnd.openxmlformats-officedocument.presentationml.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242.xml" ContentType="application/vnd.openxmlformats-officedocument.presentationml.notesSlide+xml"/>
  <Override PartName="/ppt/notesSlides/notesSlide41.xml" ContentType="application/vnd.openxmlformats-officedocument.presentationml.notesSlide+xml"/>
  <Override PartName="/ppt/tags/tag63.xml" ContentType="application/vnd.openxmlformats-officedocument.presentationml.tags+xml"/>
  <Override PartName="/ppt/tags/tag178.xml" ContentType="application/vnd.openxmlformats-officedocument.presentationml.tags+xml"/>
  <Override PartName="/ppt/slides/slide158.xml" ContentType="application/vnd.openxmlformats-officedocument.presentationml.slide+xml"/>
  <Override PartName="/ppt/tags/tag109.xml" ContentType="application/vnd.openxmlformats-officedocument.presentationml.tags+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tags/tag279.xml" ContentType="application/vnd.openxmlformats-officedocument.presentationml.tags+xml"/>
  <Override PartName="/ppt/slides/slide259.xml" ContentType="application/vnd.openxmlformats-officedocument.presentationml.slide+xml"/>
  <Override PartName="/ppt/tags/tag134.xml" ContentType="application/vnd.openxmlformats-officedocument.presentationml.tags+xml"/>
  <Override PartName="/ppt/notesSlides/notesSlide182.xml" ContentType="application/vnd.openxmlformats-officedocument.presentationml.notes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notesSlides/notesSlide258.xml" ContentType="application/vnd.openxmlformats-officedocument.presentationml.notesSlide+xml"/>
  <Override PartName="/ppt/slides/slide284.xml" ContentType="application/vnd.openxmlformats-officedocument.presentationml.slide+xml"/>
  <Override PartName="/ppt/tags/tag5.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notesSlides/notesSlide113.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tags/tag235.xml" ContentType="application/vnd.openxmlformats-officedocument.presentationml.tags+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tags/tag260.xml" ContentType="application/vnd.openxmlformats-officedocument.presentationml.tags+xml"/>
  <Override PartName="/ppt/slides/slide240.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98.xml" ContentType="application/vnd.openxmlformats-officedocument.presentationml.notesSlide+xml"/>
  <Override PartName="/ppt/notesSlides/notesSlide129.xml" ContentType="application/vnd.openxmlformats-officedocument.presentationml.notesSlide+xml"/>
  <Override PartName="/ppt/tags/tag175.xml" ContentType="application/vnd.openxmlformats-officedocument.presentationml.tags+xml"/>
  <Override PartName="/ppt/slides/slide155.xml" ContentType="application/vnd.openxmlformats-officedocument.presentationml.slide+xml"/>
  <Override PartName="/ppt/tags/tag6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notesSlides/notesSlide15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tags/tag131.xml" ContentType="application/vnd.openxmlformats-officedocument.presentationml.tags+xml"/>
  <Override PartName="/ppt/tags/tag276.xml" ContentType="application/vnd.openxmlformats-officedocument.presentationml.tags+xml"/>
  <Override PartName="/ppt/slides/slide111.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tags/tag207.xml" ContentType="application/vnd.openxmlformats-officedocument.presentationml.tags+xml"/>
  <Override PartName="/ppt/slides/slide63.xml" ContentType="application/vnd.openxmlformats-officedocument.presentationml.slide+xml"/>
  <Override PartName="/ppt/slides/slide281.xml" ContentType="application/vnd.openxmlformats-officedocument.presentationml.slide+xml"/>
  <Override PartName="/ppt/tags/tag2.xml" ContentType="application/vnd.openxmlformats-officedocument.presentationml.tags+xml"/>
  <Override PartName="/ppt/notesSlides/notesSlide110.xml" ContentType="application/vnd.openxmlformats-officedocument.presentationml.notesSlide+xml"/>
  <Override PartName="/ppt/notesSlides/notesSlide255.xml" ContentType="application/vnd.openxmlformats-officedocument.presentationml.notesSlide+xml"/>
  <Override PartName="/ppt/notesSlides/notesSlide54.xml" ContentType="application/vnd.openxmlformats-officedocument.presentationml.notesSlide+xml"/>
  <Override PartName="/ppt/tags/tag76.xml" ContentType="application/vnd.openxmlformats-officedocument.presentationml.tags+xml"/>
  <Override PartName="/ppt/tags/tag232.xml" ContentType="application/vnd.openxmlformats-officedocument.presentationml.tags+xml"/>
  <Override PartName="/ppt/notesSlides/notesSlide280.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tags/tag147.xml" ContentType="application/vnd.openxmlformats-officedocument.presentationml.tags+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26.xml" ContentType="application/vnd.openxmlformats-officedocument.presentationml.notesSlide+xml"/>
  <Override PartName="/ppt/tags/tag172.xml" ContentType="application/vnd.openxmlformats-officedocument.presentationml.tags+xml"/>
  <Override PartName="/ppt/slides/slide152.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notesSlides/notesSlide151.xml" ContentType="application/vnd.openxmlformats-officedocument.presentationml.notesSlide+xml"/>
  <Override PartName="/ppt/tags/tag248.xml" ContentType="application/vnd.openxmlformats-officedocument.presentationml.tags+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tags/tag226.xml" ContentType="application/vnd.openxmlformats-officedocument.presentationml.tags+xml"/>
  <Override PartName="/ppt/tags/tag273.xml" ContentType="application/vnd.openxmlformats-officedocument.presentationml.tags+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73.xml" ContentType="application/vnd.openxmlformats-officedocument.presentationml.notesSlide+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notesSlides/notesSlide205.xml" ContentType="application/vnd.openxmlformats-officedocument.presentationml.notesSlide+xml"/>
  <Override PartName="/ppt/tags/tag251.xml" ContentType="application/vnd.openxmlformats-officedocument.presentationml.tags+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notesSlides/notesSlide189.xml" ContentType="application/vnd.openxmlformats-officedocument.presentationml.notesSlide+xml"/>
  <Override PartName="/ppt/tags/tag119.xml" ContentType="application/vnd.openxmlformats-officedocument.presentationml.tags+xml"/>
  <Override PartName="/ppt/tags/tag166.xml" ContentType="application/vnd.openxmlformats-officedocument.presentationml.tags+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tags/tag144.xml" ContentType="application/vnd.openxmlformats-officedocument.presentationml.tags+xml"/>
  <Override PartName="/ppt/notesSlides/notesSlide145.xml" ContentType="application/vnd.openxmlformats-officedocument.presentationml.notesSlide+xml"/>
  <Override PartName="/ppt/tags/tag191.xml" ContentType="application/vnd.openxmlformats-officedocument.presentationml.tags+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tags/tag267.xml" ContentType="application/vnd.openxmlformats-officedocument.presentationml.tags+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tags/tag89.xml" ContentType="application/vnd.openxmlformats-officedocument.presentationml.tags+xml"/>
  <Override PartName="/ppt/tags/tag245.xml" ContentType="application/vnd.openxmlformats-officedocument.presentationml.tags+xml"/>
  <Override PartName="/ppt/notesSlides/notesSlide246.xml" ContentType="application/vnd.openxmlformats-officedocument.presentationml.notesSlide+xml"/>
  <Override PartName="/ppt/tags/tag292.xml" ContentType="application/vnd.openxmlformats-officedocument.presentationml.tags+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tags/tag100.xml" ContentType="application/vnd.openxmlformats-officedocument.presentationml.tags+xml"/>
  <Override PartName="/ppt/notesSlides/notesSlide101.xml" ContentType="application/vnd.openxmlformats-officedocument.presentationml.notesSlide+xml"/>
  <Override PartName="/ppt/slides/slide32.xml" ContentType="application/vnd.openxmlformats-officedocument.presentationml.slide+xml"/>
  <Override PartName="/ppt/tags/tag67.xml" ContentType="application/vnd.openxmlformats-officedocument.presentationml.tags+xml"/>
  <Override PartName="/ppt/tags/tag223.xml" ContentType="application/vnd.openxmlformats-officedocument.presentationml.tags+xml"/>
  <Override PartName="/ppt/notesSlides/notesSlide224.xml" ContentType="application/vnd.openxmlformats-officedocument.presentationml.notesSlide+xml"/>
  <Override PartName="/ppt/tags/tag270.xml" ContentType="application/vnd.openxmlformats-officedocument.presentationml.tags+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tags/tag92.xml" ContentType="application/vnd.openxmlformats-officedocument.presentationml.tags+xml"/>
  <Override PartName="/ppt/tags/tag201.xml" ContentType="application/vnd.openxmlformats-officedocument.presentationml.tags+xml"/>
  <Override PartName="/ppt/tags/tag138.xml" ContentType="application/vnd.openxmlformats-officedocument.presentationml.tags+xml"/>
  <Override PartName="/ppt/notesSlides/notesSlide139.xml" ContentType="application/vnd.openxmlformats-officedocument.presentationml.notesSlide+xml"/>
  <Override PartName="/ppt/tags/tag185.xml" ContentType="application/vnd.openxmlformats-officedocument.presentationml.tags+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tags/tag9.xml" ContentType="application/vnd.openxmlformats-officedocument.presentationml.tags+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notesSlides/notesSlide142.xml" ContentType="application/vnd.openxmlformats-officedocument.presentationml.notesSlide+xml"/>
  <Override PartName="/ppt/tags/tag239.xml" ContentType="application/vnd.openxmlformats-officedocument.presentationml.tags+xml"/>
  <Override PartName="/ppt/tags/tag286.xml" ContentType="application/vnd.openxmlformats-officedocument.presentationml.tags+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tags/tag217.xml" ContentType="application/vnd.openxmlformats-officedocument.presentationml.tags+xml"/>
  <Override PartName="/ppt/notesSlides/notesSlide218.xml" ContentType="application/vnd.openxmlformats-officedocument.presentationml.notesSlide+xml"/>
  <Override PartName="/ppt/tags/tag264.xml" ContentType="application/vnd.openxmlformats-officedocument.presentationml.tags+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tags/tag86.xml" ContentType="application/vnd.openxmlformats-officedocument.presentationml.tags+xml"/>
  <Override PartName="/ppt/notesSlides/notesSlide120.xml" ContentType="application/vnd.openxmlformats-officedocument.presentationml.notesSlide+xml"/>
  <Override PartName="/ppt/slides/slide51.xml" ContentType="application/vnd.openxmlformats-officedocument.presentationml.slide+xml"/>
  <Override PartName="/ppt/tags/tag179.xml" ContentType="application/vnd.openxmlformats-officedocument.presentationml.tags+xml"/>
  <Override PartName="/ppt/tags/tag242.xml" ContentType="application/vnd.openxmlformats-officedocument.presentationml.tags+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tags/tag220.xml" ContentType="application/vnd.openxmlformats-officedocument.presentationml.tags+xml"/>
  <Override PartName="/ppt/notesSlides/notesSlide221.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tags/tag157.xml" ContentType="application/vnd.openxmlformats-officedocument.presentationml.tags+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slides/slide115.xml" ContentType="application/vnd.openxmlformats-officedocument.presentationml.slide+xml"/>
  <Override PartName="/ppt/slides/slide162.xml" ContentType="application/vnd.openxmlformats-officedocument.presentationml.slide+xml"/>
  <Override PartName="/ppt/tags/tag20.xml" ContentType="application/vnd.openxmlformats-officedocument.presentationml.tags+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tags/tag6.xml" ContentType="application/vnd.openxmlformats-officedocument.presentationml.tags+xml"/>
  <Override PartName="/ppt/tags/tag113.xml" ContentType="application/vnd.openxmlformats-officedocument.presentationml.tags+xml"/>
  <Override PartName="/ppt/notesSlides/notesSlide114.xml" ContentType="application/vnd.openxmlformats-officedocument.presentationml.notesSlide+xml"/>
  <Override PartName="/ppt/tags/tag160.xml" ContentType="application/vnd.openxmlformats-officedocument.presentationml.tags+xml"/>
  <Override PartName="/ppt/notesSlides/notesSlide161.xml" ContentType="application/vnd.openxmlformats-officedocument.presentationml.notesSlide+xml"/>
  <Override PartName="/ppt/tags/tag258.xml" ContentType="application/vnd.openxmlformats-officedocument.presentationml.tags+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58.xml" ContentType="application/vnd.openxmlformats-officedocument.presentationml.notesSlide+xml"/>
  <Override PartName="/ppt/tags/tag236.xml" ContentType="application/vnd.openxmlformats-officedocument.presentationml.tags+xml"/>
  <Override PartName="/ppt/notesSlides/notesSlide237.xml" ContentType="application/vnd.openxmlformats-officedocument.presentationml.notesSlide+xml"/>
  <Override PartName="/ppt/tags/tag283.xml" ContentType="application/vnd.openxmlformats-officedocument.presentationml.tags+xml"/>
  <Override PartName="/ppt/notesSlides/notesSlide284.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tags/tag198.xml" ContentType="application/vnd.openxmlformats-officedocument.presentationml.tags+xml"/>
  <Override PartName="/ppt/notesSlides/notesSlide199.xml" ContentType="application/vnd.openxmlformats-officedocument.presentationml.notesSlide+xml"/>
  <Override PartName="/ppt/tags/tag214.xml" ContentType="application/vnd.openxmlformats-officedocument.presentationml.tags+xml"/>
  <Override PartName="/ppt/notesSlides/notesSlide215.xml" ContentType="application/vnd.openxmlformats-officedocument.presentationml.notesSlide+xml"/>
  <Override PartName="/ppt/tags/tag261.xml" ContentType="application/vnd.openxmlformats-officedocument.presentationml.tags+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notesSlides/notesSlide240.xml" ContentType="application/vnd.openxmlformats-officedocument.presentationml.notesSlide+xml"/>
  <Override PartName="/ppt/tags/tag14.xml" ContentType="application/vnd.openxmlformats-officedocument.presentationml.tags+xml"/>
  <Override PartName="/ppt/tags/tag61.xml" ContentType="application/vnd.openxmlformats-officedocument.presentationml.tags+xml"/>
  <Override PartName="/ppt/tags/tag129.xml" ContentType="application/vnd.openxmlformats-officedocument.presentationml.tags+xml"/>
  <Override PartName="/ppt/tags/tag176.xml" ContentType="application/vnd.openxmlformats-officedocument.presentationml.tags+xml"/>
  <Override PartName="/ppt/notesSlides/notesSlide177.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tags/tag107.xml" ContentType="application/vnd.openxmlformats-officedocument.presentationml.tags+xml"/>
  <Override PartName="/ppt/notesSlides/notesSlide108.xml" ContentType="application/vnd.openxmlformats-officedocument.presentationml.notesSlide+xml"/>
  <Override PartName="/ppt/tags/tag154.xml" ContentType="application/vnd.openxmlformats-officedocument.presentationml.tags+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tags/tag277.xml" ContentType="application/vnd.openxmlformats-officedocument.presentationml.tags+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tags/tag132.xml" ContentType="application/vnd.openxmlformats-officedocument.presentationml.tags+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notesSlides/notesSlide77.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tags/tag208.xml" ContentType="application/vnd.openxmlformats-officedocument.presentationml.tags+xml"/>
  <Override PartName="/ppt/notesSlides/notesSlide209.xml" ContentType="application/vnd.openxmlformats-officedocument.presentationml.notesSlide+xml"/>
  <Override PartName="/ppt/tags/tag255.xml" ContentType="application/vnd.openxmlformats-officedocument.presentationml.tags+xml"/>
  <Override PartName="/ppt/notesSlides/notesSlide256.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tags/tag3.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ppt/notesSlides/notesSlide111.xml" ContentType="application/vnd.openxmlformats-officedocument.presentationml.notesSlide+xml"/>
  <Override PartName="/ppt/tags/tag233.xml" ContentType="application/vnd.openxmlformats-officedocument.presentationml.tags+xml"/>
  <Override PartName="/ppt/tags/tag280.xml" ContentType="application/vnd.openxmlformats-officedocument.presentationml.tags+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notesSlides/notesSlide234.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tags/tag211.xml" ContentType="application/vnd.openxmlformats-officedocument.presentationml.tags+xml"/>
  <Override PartName="/ppt/notesSlides/notesSlide212.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tags/tag80.xml" ContentType="application/vnd.openxmlformats-officedocument.presentationml.tags+xml"/>
  <Override PartName="/ppt/tags/tag148.xml" ContentType="application/vnd.openxmlformats-officedocument.presentationml.tags+xml"/>
  <Override PartName="/ppt/notesSlides/notesSlide149.xml" ContentType="application/vnd.openxmlformats-officedocument.presentationml.notesSlide+xml"/>
  <Override PartName="/ppt/tags/tag195.xml" ContentType="application/vnd.openxmlformats-officedocument.presentationml.tags+xml"/>
  <Override PartName="/ppt/notesSlides/notesSlide196.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tags/tag126.xml" ContentType="application/vnd.openxmlformats-officedocument.presentationml.tags+xml"/>
  <Override PartName="/ppt/notesSlides/notesSlide127.xml" ContentType="application/vnd.openxmlformats-officedocument.presentationml.notesSlide+xml"/>
  <Override PartName="/ppt/tags/tag173.xml" ContentType="application/vnd.openxmlformats-officedocument.presentationml.tags+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tags/tag249.xml" ContentType="application/vnd.openxmlformats-officedocument.presentationml.tags+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notesSlides/notesSlide105.xml" ContentType="application/vnd.openxmlformats-officedocument.presentationml.notesSlide+xml"/>
  <Override PartName="/ppt/tags/tag151.xml" ContentType="application/vnd.openxmlformats-officedocument.presentationml.tags+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tags/tag227.xml" ContentType="application/vnd.openxmlformats-officedocument.presentationml.tags+xml"/>
  <Override PartName="/ppt/notesSlides/notesSlide228.xml" ContentType="application/vnd.openxmlformats-officedocument.presentationml.notesSlide+xml"/>
  <Override PartName="/ppt/tags/tag274.xml" ContentType="application/vnd.openxmlformats-officedocument.presentationml.tags+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tags/tag27.xml" ContentType="application/vnd.openxmlformats-officedocument.presentationml.tags+xml"/>
  <Override PartName="/ppt/notesSlides/notesSlide52.xml" ContentType="application/vnd.openxmlformats-officedocument.presentationml.notesSlide+xml"/>
  <Override PartName="/ppt/tags/tag74.xml" ContentType="application/vnd.openxmlformats-officedocument.presentationml.tags+xml"/>
  <Override PartName="/ppt/tags/tag230.xml" ContentType="application/vnd.openxmlformats-officedocument.presentationml.tags+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tags/tag52.xml" ContentType="application/vnd.openxmlformats-officedocument.presentationml.tags+xml"/>
  <Override PartName="/ppt/tags/tag167.xml" ContentType="application/vnd.openxmlformats-officedocument.presentationml.tags+xml"/>
  <Override PartName="/ppt/notesSlides/notesSlide168.xml" ContentType="application/vnd.openxmlformats-officedocument.presentationml.notesSlide+xml"/>
  <Override PartName="/ppt/slides/slide99.xml" ContentType="application/vnd.openxmlformats-officedocument.presentationml.slide+xml"/>
  <Override PartName="/ppt/tags/tag145.xml" ContentType="application/vnd.openxmlformats-officedocument.presentationml.tags+xml"/>
  <Override PartName="/ppt/notesSlides/notesSlide146.xml" ContentType="application/vnd.openxmlformats-officedocument.presentationml.notesSlide+xml"/>
  <Override PartName="/ppt/tags/tag192.xml" ContentType="application/vnd.openxmlformats-officedocument.presentationml.tags+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tags/tag123.xml" ContentType="application/vnd.openxmlformats-officedocument.presentationml.tags+xml"/>
  <Override PartName="/ppt/notesSlides/notesSlide124.xml" ContentType="application/vnd.openxmlformats-officedocument.presentationml.notesSlide+xml"/>
  <Override PartName="/ppt/tags/tag170.xml" ContentType="application/vnd.openxmlformats-officedocument.presentationml.tags+xml"/>
  <Override PartName="/ppt/notesSlides/notesSlide171.xml" ContentType="application/vnd.openxmlformats-officedocument.presentationml.notesSlide+xml"/>
  <Override PartName="/ppt/slides/slide55.xml" ContentType="application/vnd.openxmlformats-officedocument.presentationml.slide+xml"/>
  <Override PartName="/ppt/tags/tag101.xml" ContentType="application/vnd.openxmlformats-officedocument.presentationml.tags+xml"/>
  <Override PartName="/ppt/notesSlides/notesSlide102.xml" ContentType="application/vnd.openxmlformats-officedocument.presentationml.notesSlide+xml"/>
  <Override PartName="/ppt/tags/tag246.xml" ContentType="application/vnd.openxmlformats-officedocument.presentationml.tags+xml"/>
  <Override PartName="/ppt/notesSlides/notesSlide247.xml" ContentType="application/vnd.openxmlformats-officedocument.presentationml.notesSlide+xml"/>
  <Override PartName="/ppt/tags/tag293.xml" ContentType="application/vnd.openxmlformats-officedocument.presentationml.tags+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tags/tag68.xml" ContentType="application/vnd.openxmlformats-officedocument.presentationml.tags+xml"/>
  <Override PartName="/ppt/notesSlides/notesSlide93.xml" ContentType="application/vnd.openxmlformats-officedocument.presentationml.notesSlide+xml"/>
  <Override PartName="/ppt/tags/tag224.xml" ContentType="application/vnd.openxmlformats-officedocument.presentationml.tags+xml"/>
  <Override PartName="/ppt/notesSlides/notesSlide225.xml" ContentType="application/vnd.openxmlformats-officedocument.presentationml.notesSlide+xml"/>
  <Override PartName="/ppt/tags/tag271.xml" ContentType="application/vnd.openxmlformats-officedocument.presentationml.tags+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notesSlides/notesSlide187.xml" ContentType="application/vnd.openxmlformats-officedocument.presentationml.notesSlide+xml"/>
  <Override PartName="/ppt/tags/tag117.xml" ContentType="application/vnd.openxmlformats-officedocument.presentationml.tags+xml"/>
  <Override PartName="/ppt/notesSlides/notesSlide118.xml" ContentType="application/vnd.openxmlformats-officedocument.presentationml.notesSlide+xml"/>
  <Override PartName="/ppt/tags/tag164.xml" ContentType="application/vnd.openxmlformats-officedocument.presentationml.tags+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notesSlides/notesSlide288.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notesSlides/notesSlide121.xml" ContentType="application/vnd.openxmlformats-officedocument.presentationml.notesSlide+xml"/>
  <Override PartName="/ppt/tags/tag218.xml" ContentType="application/vnd.openxmlformats-officedocument.presentationml.tags+xml"/>
  <Override PartName="/ppt/notesSlides/notesSlide219.xml" ContentType="application/vnd.openxmlformats-officedocument.presentationml.notesSlide+xml"/>
  <Override PartName="/ppt/tags/tag265.xml" ContentType="application/vnd.openxmlformats-officedocument.presentationml.tags+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87.xml" ContentType="application/vnd.openxmlformats-officedocument.presentationml.tags+xml"/>
  <Override PartName="/ppt/tags/tag243.xml" ContentType="application/vnd.openxmlformats-officedocument.presentationml.tags+xml"/>
  <Override PartName="/ppt/notesSlides/notesSlide244.xml" ContentType="application/vnd.openxmlformats-officedocument.presentationml.notesSlide+xml"/>
  <Override PartName="/ppt/tags/tag290.xml" ContentType="application/vnd.openxmlformats-officedocument.presentationml.tags+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tags/tag136.xml" ContentType="application/vnd.openxmlformats-officedocument.presentationml.tags+xml"/>
  <Override PartName="/ppt/notesSlides/notesSlide137.xml" ContentType="application/vnd.openxmlformats-officedocument.presentationml.notesSlide+xml"/>
  <Override PartName="/ppt/tags/tag183.xml" ContentType="application/vnd.openxmlformats-officedocument.presentationml.tags+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tags/tag237.xml" ContentType="application/vnd.openxmlformats-officedocument.presentationml.tags+xml"/>
  <Override PartName="/ppt/notesSlides/notesSlide238.xml" ContentType="application/vnd.openxmlformats-officedocument.presentationml.notesSlide+xml"/>
  <Override PartName="/ppt/tags/tag284.xml" ContentType="application/vnd.openxmlformats-officedocument.presentationml.tags+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tags/tag215.xml" ContentType="application/vnd.openxmlformats-officedocument.presentationml.tags+xml"/>
  <Override PartName="/ppt/notesSlides/notesSlide216.xml" ContentType="application/vnd.openxmlformats-officedocument.presentationml.notesSlide+xml"/>
  <Override PartName="/ppt/tags/tag262.xml" ContentType="application/vnd.openxmlformats-officedocument.presentationml.tags+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62.xml" ContentType="application/vnd.openxmlformats-officedocument.presentationml.notesSlide+xml"/>
  <Override PartName="/ppt/tags/tag84.xml" ContentType="application/vnd.openxmlformats-officedocument.presentationml.tags+xml"/>
  <Override PartName="/ppt/tags/tag199.xml" ContentType="application/vnd.openxmlformats-officedocument.presentationml.tags+xml"/>
  <Override PartName="/ppt/slides/slide179.xml" ContentType="application/vnd.openxmlformats-officedocument.presentationml.slide+xml"/>
  <Override PartName="/ppt/tags/tag177.xml" ContentType="application/vnd.openxmlformats-officedocument.presentationml.tags+xml"/>
  <Override PartName="/ppt/notesSlides/notesSlide178.xml" ContentType="application/vnd.openxmlformats-officedocument.presentationml.notesSlide+xml"/>
  <Override PartName="/ppt/tags/tag240.xml" ContentType="application/vnd.openxmlformats-officedocument.presentationml.tags+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tags/tag15.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108.xml" ContentType="application/vnd.openxmlformats-officedocument.presentationml.tags+xml"/>
  <Override PartName="/ppt/notesSlides/notesSlide109.xml" ContentType="application/vnd.openxmlformats-officedocument.presentationml.notesSlide+xml"/>
  <Override PartName="/ppt/tags/tag155.xml" ContentType="application/vnd.openxmlformats-officedocument.presentationml.tags+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tags/tag278.xml" ContentType="application/vnd.openxmlformats-officedocument.presentationml.tags+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tags/tag209.xml" ContentType="application/vnd.openxmlformats-officedocument.presentationml.tags+xml"/>
  <Override PartName="/ppt/tags/tag256.xml" ContentType="application/vnd.openxmlformats-officedocument.presentationml.tags+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tags/tag78.xml" ContentType="application/vnd.openxmlformats-officedocument.presentationml.tags+xml"/>
  <Override PartName="/ppt/tags/tag234.xml" ContentType="application/vnd.openxmlformats-officedocument.presentationml.tags+xml"/>
  <Override PartName="/ppt/notesSlides/notesSlide235.xml" ContentType="application/vnd.openxmlformats-officedocument.presentationml.notesSlide+xml"/>
  <Override PartName="/ppt/tags/tag281.xml" ContentType="application/vnd.openxmlformats-officedocument.presentationml.tags+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notesSlides/notesSlide197.xml" ContentType="application/vnd.openxmlformats-officedocument.presentationml.notesSlide+xml"/>
  <Override PartName="/ppt/tags/tag212.xml" ContentType="application/vnd.openxmlformats-officedocument.presentationml.tags+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notesSlides/notesSlide128.xml" ContentType="application/vnd.openxmlformats-officedocument.presentationml.notesSlide+xml"/>
  <Override PartName="/ppt/tags/tag174.xml" ContentType="application/vnd.openxmlformats-officedocument.presentationml.tags+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notesSlides/notesSlide106.xml" ContentType="application/vnd.openxmlformats-officedocument.presentationml.notesSlide+xml"/>
  <Override PartName="/ppt/tags/tag152.xml" ContentType="application/vnd.openxmlformats-officedocument.presentationml.tags+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tags/tag228.xml" ContentType="application/vnd.openxmlformats-officedocument.presentationml.tags+xml"/>
  <Override PartName="/ppt/tags/tag275.xml" ContentType="application/vnd.openxmlformats-officedocument.presentationml.tags+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tags/tag97.xml" ContentType="application/vnd.openxmlformats-officedocument.presentationml.tags+xml"/>
  <Override PartName="/ppt/tags/tag206.xml" ContentType="application/vnd.openxmlformats-officedocument.presentationml.tags+xml"/>
  <Override PartName="/ppt/notesSlides/notesSlide207.xml" ContentType="application/vnd.openxmlformats-officedocument.presentationml.notesSlide+xml"/>
  <Override PartName="/ppt/tags/tag253.xml" ContentType="application/vnd.openxmlformats-officedocument.presentationml.tags+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tags/tag231.xml" ContentType="application/vnd.openxmlformats-officedocument.presentationml.tags+xml"/>
  <Override PartName="/ppt/slides/slide40.xml" ContentType="application/vnd.openxmlformats-officedocument.presentationml.slide+xml"/>
  <Override PartName="/ppt/slides/slide211.xml" ContentType="application/vnd.openxmlformats-officedocument.presentationml.slide+xml"/>
  <Override PartName="/ppt/tags/tag168.xml" ContentType="application/vnd.openxmlformats-officedocument.presentationml.tags+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210.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tags/tag31.xml" ContentType="application/vnd.openxmlformats-officedocument.presentationml.tags+xml"/>
  <Override PartName="/ppt/tags/tag146.xml" ContentType="application/vnd.openxmlformats-officedocument.presentationml.tags+xml"/>
  <Override PartName="/ppt/notesSlides/notesSlide147.xml" ContentType="application/vnd.openxmlformats-officedocument.presentationml.notesSlide+xml"/>
  <Override PartName="/ppt/tags/tag193.xml" ContentType="application/vnd.openxmlformats-officedocument.presentationml.tags+xml"/>
  <Override PartName="/ppt/notesSlides/notesSlide194.xml" ContentType="application/vnd.openxmlformats-officedocument.presentationml.notesSlide+xml"/>
  <Override PartName="/ppt/slides/slide78.xml" ContentType="application/vnd.openxmlformats-officedocument.presentationml.slide+xml"/>
  <Override PartName="/ppt/tags/tag124.xml" ContentType="application/vnd.openxmlformats-officedocument.presentationml.tags+xml"/>
  <Override PartName="/ppt/notesSlides/notesSlide125.xml" ContentType="application/vnd.openxmlformats-officedocument.presentationml.notesSlide+xml"/>
  <Override PartName="/ppt/tags/tag171.xml" ContentType="application/vnd.openxmlformats-officedocument.presentationml.tags+xml"/>
  <Override PartName="/ppt/notesSlides/notesSlide172.xml" ContentType="application/vnd.openxmlformats-officedocument.presentationml.notesSlide+xml"/>
  <Override PartName="/ppt/tags/tag269.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tags/tag247.xml" ContentType="application/vnd.openxmlformats-officedocument.presentationml.tags+xml"/>
  <Override PartName="/ppt/notesSlides/notesSlide248.xml" ContentType="application/vnd.openxmlformats-officedocument.presentationml.notesSlide+xml"/>
  <Override PartName="/ppt/tags/tag294.xml" ContentType="application/vnd.openxmlformats-officedocument.presentationml.tags+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tags/tag102.xml" ContentType="application/vnd.openxmlformats-officedocument.presentationml.tags+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69.xml" ContentType="application/vnd.openxmlformats-officedocument.presentationml.tags+xml"/>
  <Override PartName="/ppt/tags/tag225.xml" ContentType="application/vnd.openxmlformats-officedocument.presentationml.tags+xml"/>
  <Override PartName="/ppt/notesSlides/notesSlide226.xml" ContentType="application/vnd.openxmlformats-officedocument.presentationml.notesSlide+xml"/>
  <Override PartName="/ppt/tags/tag272.xml" ContentType="application/vnd.openxmlformats-officedocument.presentationml.tags+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tags/tag94.xml" ContentType="application/vnd.openxmlformats-officedocument.presentationml.tags+xml"/>
  <Override PartName="/ppt/tags/tag203.xml" ContentType="application/vnd.openxmlformats-officedocument.presentationml.tags+xml"/>
  <Override PartName="/ppt/tags/tag250.xml" ContentType="application/vnd.openxmlformats-officedocument.presentationml.tags+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tags/tag187.xml" ContentType="application/vnd.openxmlformats-officedocument.presentationml.tags+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tags/tag25.xml" ContentType="application/vnd.openxmlformats-officedocument.presentationml.tags+xml"/>
  <Override PartName="/ppt/notesSlides/notesSlide50.xml" ContentType="application/vnd.openxmlformats-officedocument.presentationml.notesSlide+xml"/>
  <Override PartName="/ppt/tags/tag72.xml" ContentType="application/vnd.openxmlformats-officedocument.presentationml.tags+xml"/>
  <Override PartName="/ppt/tags/tag118.xml" ContentType="application/vnd.openxmlformats-officedocument.presentationml.tags+xml"/>
  <Override PartName="/ppt/tags/tag165.xml" ContentType="application/vnd.openxmlformats-officedocument.presentationml.tags+xml"/>
  <Override PartName="/ppt/slides/slide145.xml" ContentType="application/vnd.openxmlformats-officedocument.presentationml.slide+xml"/>
  <Override PartName="/ppt/slides/slide192.xml" ContentType="application/vnd.openxmlformats-officedocument.presentationml.slide+xml"/>
  <Override PartName="/ppt/tags/tag50.xml" ContentType="application/vnd.openxmlformats-officedocument.presentationml.tags+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tags/tag143.xml" ContentType="application/vnd.openxmlformats-officedocument.presentationml.tags+xml"/>
  <Override PartName="/ppt/notesSlides/notesSlide144.xml" ContentType="application/vnd.openxmlformats-officedocument.presentationml.notesSlide+xml"/>
  <Override PartName="/ppt/tags/tag190.xml" ContentType="application/vnd.openxmlformats-officedocument.presentationml.tags+xml"/>
  <Override PartName="/ppt/notesSlides/notesSlide191.xml" ContentType="application/vnd.openxmlformats-officedocument.presentationml.notesSlide+xml"/>
  <Override PartName="/ppt/tags/tag288.xml" ContentType="application/vnd.openxmlformats-officedocument.presentationml.tags+xml"/>
  <Override PartName="/ppt/notesSlides/notesSlide289.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tags/tag219.xml" ContentType="application/vnd.openxmlformats-officedocument.presentationml.tags+xml"/>
  <Override PartName="/ppt/tags/tag266.xml" ContentType="application/vnd.openxmlformats-officedocument.presentationml.tags+xml"/>
  <Override PartName="/ppt/notesSlides/notesSlide267.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tags/tag121.xml" ContentType="application/vnd.openxmlformats-officedocument.presentationml.tags+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tags/tag88.xml" ContentType="application/vnd.openxmlformats-officedocument.presentationml.tags+xml"/>
  <Override PartName="/ppt/notesSlides/notesSlide100.xml" ContentType="application/vnd.openxmlformats-officedocument.presentationml.notesSlide+xml"/>
  <Override PartName="/ppt/tags/tag244.xml" ContentType="application/vnd.openxmlformats-officedocument.presentationml.tags+xml"/>
  <Override PartName="/ppt/notesSlides/notesSlide245.xml" ContentType="application/vnd.openxmlformats-officedocument.presentationml.notesSlide+xml"/>
  <Override PartName="/ppt/tags/tag291.xml" ContentType="application/vnd.openxmlformats-officedocument.presentationml.tags+xml"/>
  <Override PartName="/ppt/notesSlides/notesSlide292.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tags/tag19.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91.xml" ContentType="application/vnd.openxmlformats-officedocument.presentationml.notesSlide+xml"/>
  <Override PartName="/ppt/tags/tag222.xml" ContentType="application/vnd.openxmlformats-officedocument.presentationml.tags+xml"/>
  <Override PartName="/ppt/notesSlides/notesSlide223.xml" ContentType="application/vnd.openxmlformats-officedocument.presentationml.notesSlide+xml"/>
  <Override PartName="/ppt/notesSlides/notesSlide270.xml" ContentType="application/vnd.openxmlformats-officedocument.presentationml.notesSlide+xml"/>
  <Override PartName="/ppt/slides/slide202.xml" ContentType="application/vnd.openxmlformats-officedocument.presentationml.slide+xml"/>
  <Override PartName="/ppt/notesSlides/notesSlide22.xml" ContentType="application/vnd.openxmlformats-officedocument.presentationml.notesSlide+xml"/>
  <Override PartName="/ppt/tags/tag159.xml" ContentType="application/vnd.openxmlformats-officedocument.presentationml.tags+xml"/>
  <Override PartName="/ppt/slides/slide139.xml" ContentType="application/vnd.openxmlformats-officedocument.presentationml.slide+xml"/>
  <Override PartName="/ppt/slides/slide186.xml" ContentType="application/vnd.openxmlformats-officedocument.presentationml.slide+xml"/>
  <Override PartName="/ppt/tags/tag44.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84.xml" ContentType="application/vnd.openxmlformats-officedocument.presentationml.tags+xml"/>
  <Override PartName="/ppt/tags/tag200.xml" ContentType="application/vnd.openxmlformats-officedocument.presentationml.tags+xml"/>
  <Override PartName="/ppt/notesSlides/notesSlide201.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tags/tag22.xml" ContentType="application/vnd.openxmlformats-officedocument.presentationml.tags+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tags/tag115.xml" ContentType="application/vnd.openxmlformats-officedocument.presentationml.tags+xml"/>
  <Override PartName="/ppt/notesSlides/notesSlide116.xml" ContentType="application/vnd.openxmlformats-officedocument.presentationml.notesSlide+xml"/>
  <Override PartName="/ppt/tags/tag162.xml" ContentType="application/vnd.openxmlformats-officedocument.presentationml.tags+xml"/>
  <Override PartName="/ppt/notesSlides/notesSlide163.xml" ContentType="application/vnd.openxmlformats-officedocument.presentationml.notesSlide+xml"/>
  <Override PartName="/ppt/slides/slide47.xml" ContentType="application/vnd.openxmlformats-officedocument.presentationml.slide+xml"/>
  <Override PartName="/ppt/tags/tag140.xml" ContentType="application/vnd.openxmlformats-officedocument.presentationml.tags+xml"/>
  <Override PartName="/ppt/notesSlides/notesSlide239.xml" ContentType="application/vnd.openxmlformats-officedocument.presentationml.notesSlide+xml"/>
  <Override PartName="/ppt/tags/tag285.xml" ContentType="application/vnd.openxmlformats-officedocument.presentationml.tags+xml"/>
  <Override PartName="/ppt/slides/slide120.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tags/tag216.xml" ContentType="application/vnd.openxmlformats-officedocument.presentationml.tags+xml"/>
  <Override PartName="/ppt/notesSlides/notesSlide264.xml" ContentType="application/vnd.openxmlformats-officedocument.presentationml.notesSlide+xml"/>
  <Override PartName="/ppt/slides/slide290.xml" ContentType="application/vnd.openxmlformats-officedocument.presentationml.slide+xml"/>
  <Override PartName="/ppt/notesSlides/notesSlide63.xml" ContentType="application/vnd.openxmlformats-officedocument.presentationml.notesSlide+xml"/>
  <Override PartName="/ppt/tags/tag85.xml" ContentType="application/vnd.openxmlformats-officedocument.presentationml.tags+xml"/>
  <Override PartName="/ppt/tags/tag241.xml" ContentType="application/vnd.openxmlformats-officedocument.presentationml.tags+xml"/>
  <Override PartName="/ppt/slides/slide221.xml" ContentType="application/vnd.openxmlformats-officedocument.presentationml.slide+xml"/>
  <Override PartName="/ppt/tags/tag16.xml" ContentType="application/vnd.openxmlformats-officedocument.presentationml.tags+xml"/>
  <Override PartName="/ppt/notesSlides/notesSlide179.xml" ContentType="application/vnd.openxmlformats-officedocument.presentationml.notesSlide+xml"/>
  <Override PartName="/ppt/tags/tag156.xml" ContentType="application/vnd.openxmlformats-officedocument.presentationml.tags+xml"/>
  <Override PartName="/ppt/notesSlides/notesSlide220.xml" ContentType="application/vnd.openxmlformats-officedocument.presentationml.notesSlide+xml"/>
  <Override PartName="/ppt/slides/slide136.xml" ContentType="application/vnd.openxmlformats-officedocument.presentationml.slide+xml"/>
  <Override PartName="/ppt/tags/tag41.xml" ContentType="application/vnd.openxmlformats-officedocument.presentationml.tags+xml"/>
  <Override PartName="/ppt/slides/slide88.xml" ContentType="application/vnd.openxmlformats-officedocument.presentationml.slide+xml"/>
  <Override PartName="/ppt/notesSlides/notesSlide135.xml" ContentType="application/vnd.openxmlformats-officedocument.presentationml.notesSlide+xml"/>
  <Override PartName="/ppt/tags/tag181.xml" ContentType="application/vnd.openxmlformats-officedocument.presentationml.tags+xml"/>
  <Override PartName="/ppt/slides/slide19.xml" ContentType="application/vnd.openxmlformats-officedocument.presentationml.slide+xml"/>
  <Override PartName="/ppt/slides/slide161.xml" ContentType="application/vnd.openxmlformats-officedocument.presentationml.slide+xml"/>
  <Override PartName="/ppt/notesSlides/notesSlide79.xml" ContentType="application/vnd.openxmlformats-officedocument.presentationml.notesSlide+xml"/>
  <Override PartName="/ppt/tags/tag112.xml" ContentType="application/vnd.openxmlformats-officedocument.presentationml.tags+xml"/>
  <Override PartName="/ppt/tags/tag257.xml" ContentType="application/vnd.openxmlformats-officedocument.presentationml.tags+xml"/>
  <Override PartName="/ppt/slides/slide237.xml" ContentType="application/vnd.openxmlformats-officedocument.presentationml.slide+xml"/>
  <Override PartName="/ppt/theme/theme2.xml" ContentType="application/vnd.openxmlformats-officedocument.theme+xml"/>
  <Override PartName="/ppt/notesSlides/notesSlide160.xml" ContentType="application/vnd.openxmlformats-officedocument.presentationml.notesSlide+xml"/>
  <Override PartName="/ppt/slides/slide44.xml" ContentType="application/vnd.openxmlformats-officedocument.presentationml.slide+xml"/>
  <Override PartName="/ppt/slides/slide262.xml" ContentType="application/vnd.openxmlformats-officedocument.presentationml.slide+xml"/>
  <Override PartName="/ppt/notesSlides/notesSlide236.xml" ContentType="application/vnd.openxmlformats-officedocument.presentationml.notesSlide+xml"/>
  <Override PartName="/ppt/tags/tag282.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tags/tag213.xml" ContentType="application/vnd.openxmlformats-officedocument.presentationml.tags+xml"/>
  <Override PartName="/ppt/notesSlides/notesSlide261.xml" ContentType="application/vnd.openxmlformats-officedocument.presentationml.notesSlide+xml"/>
  <Override PartName="/ppt/notesSlides/notesSlide60.xml" ContentType="application/vnd.openxmlformats-officedocument.presentationml.notesSlide+xml"/>
  <Override PartName="/ppt/tags/tag82.xml" ContentType="application/vnd.openxmlformats-officedocument.presentationml.tags+xml"/>
  <Override PartName="/ppt/tags/tag197.xml" ContentType="application/vnd.openxmlformats-officedocument.presentationml.tags+xml"/>
  <Override PartName="/ppt/slides/slide177.xml" ContentType="application/vnd.openxmlformats-officedocument.presentationml.slide+xml"/>
  <Override PartName="/ppt/tags/tag128.xml" ContentType="application/vnd.openxmlformats-officedocument.presentationml.tags+xml"/>
  <Override PartName="/ppt/notesSlides/notesSlide176.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slides/slide278.xml" ContentType="application/vnd.openxmlformats-officedocument.presentationml.slide+xml"/>
  <Override PartName="/ppt/notesSlides/notesSlide107.xml" ContentType="application/vnd.openxmlformats-officedocument.presentationml.notesSlide+xml"/>
  <Override PartName="/ppt/tags/tag153.xml" ContentType="application/vnd.openxmlformats-officedocument.presentationml.tags+xml"/>
  <Override PartName="/ppt/slides/slide85.xml" ContentType="application/vnd.openxmlformats-officedocument.presentationml.slide+xml"/>
  <Override PartName="/ppt/slides/slide133.xml" ContentType="application/vnd.openxmlformats-officedocument.presentationml.slide+xml"/>
  <Override PartName="/ppt/notesSlides/notesSlide132.xml" ContentType="application/vnd.openxmlformats-officedocument.presentationml.notesSlide+xml"/>
  <Override PartName="/ppt/tags/tag229.xml" ContentType="application/vnd.openxmlformats-officedocument.presentationml.tags+xml"/>
  <Override PartName="/ppt/notesSlides/notesSlide277.xml" ContentType="application/vnd.openxmlformats-officedocument.presentationml.notesSlide+xml"/>
  <Override PartName="/ppt/slides/slide209.xml" ContentType="application/vnd.openxmlformats-officedocument.presentationml.slide+xml"/>
  <Override PartName="/ppt/notesSlides/notesSlide76.xml" ContentType="application/vnd.openxmlformats-officedocument.presentationml.notesSlide+xml"/>
  <Override PartName="/ppt/tags/tag98.xml" ContentType="application/vnd.openxmlformats-officedocument.presentationml.tags+xml"/>
  <Override PartName="/ppt/tags/tag254.xml" ContentType="application/vnd.openxmlformats-officedocument.presentationml.tags+xml"/>
  <Override PartName="/ppt/slides/slide16.xml" ContentType="application/vnd.openxmlformats-officedocument.presentationml.slide+xml"/>
  <Override PartName="/ppt/slides/slide234.xml" ContentType="application/vnd.openxmlformats-officedocument.presentationml.slide+xml"/>
  <Override PartName="/ppt/notesSlides/notesSlide208.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notesSlides/notesSlide233.xml" ContentType="application/vnd.openxmlformats-officedocument.presentationml.notesSlide+xml"/>
  <Override PartName="/ppt/slides/slide149.xml" ContentType="application/vnd.openxmlformats-officedocument.presentationml.slide+xml"/>
  <Override PartName="/ppt/notesSlides/notesSlide32.xml" ContentType="application/vnd.openxmlformats-officedocument.presentationml.notesSlide+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notesSlides/notesSlide148.xml" ContentType="application/vnd.openxmlformats-officedocument.presentationml.notesSlide+xml"/>
  <Override PartName="/ppt/tags/tag194.xml" ContentType="application/vnd.openxmlformats-officedocument.presentationml.tags+xml"/>
  <Override PartName="/ppt/slides/slide174.xml" ContentType="application/vnd.openxmlformats-officedocument.presentationml.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04.xml" ContentType="application/vnd.openxmlformats-officedocument.presentationml.notesSlide+xml"/>
  <Override PartName="/ppt/tags/tag150.xml" ContentType="application/vnd.openxmlformats-officedocument.presentationml.tags+xml"/>
  <Override PartName="/ppt/notesSlides/notesSlide249.xml" ContentType="application/vnd.openxmlformats-officedocument.presentationml.notesSlide+xml"/>
  <Override PartName="/ppt/tags/tag29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97"/>
  </p:notesMasterIdLst>
  <p:sldIdLst>
    <p:sldId id="286" r:id="rId2"/>
    <p:sldId id="258" r:id="rId3"/>
    <p:sldId id="260" r:id="rId4"/>
    <p:sldId id="265" r:id="rId5"/>
    <p:sldId id="550" r:id="rId6"/>
    <p:sldId id="264" r:id="rId7"/>
    <p:sldId id="263" r:id="rId8"/>
    <p:sldId id="549" r:id="rId9"/>
    <p:sldId id="262" r:id="rId10"/>
    <p:sldId id="274" r:id="rId11"/>
    <p:sldId id="273" r:id="rId12"/>
    <p:sldId id="556" r:id="rId13"/>
    <p:sldId id="559" r:id="rId14"/>
    <p:sldId id="272" r:id="rId15"/>
    <p:sldId id="269" r:id="rId16"/>
    <p:sldId id="551" r:id="rId17"/>
    <p:sldId id="552" r:id="rId18"/>
    <p:sldId id="553" r:id="rId19"/>
    <p:sldId id="554" r:id="rId20"/>
    <p:sldId id="555" r:id="rId21"/>
    <p:sldId id="268" r:id="rId22"/>
    <p:sldId id="280" r:id="rId23"/>
    <p:sldId id="279" r:id="rId24"/>
    <p:sldId id="558" r:id="rId25"/>
    <p:sldId id="278" r:id="rId26"/>
    <p:sldId id="557" r:id="rId27"/>
    <p:sldId id="267" r:id="rId28"/>
    <p:sldId id="270" r:id="rId29"/>
    <p:sldId id="271" r:id="rId30"/>
    <p:sldId id="282" r:id="rId31"/>
    <p:sldId id="285" r:id="rId32"/>
    <p:sldId id="284" r:id="rId33"/>
    <p:sldId id="290" r:id="rId34"/>
    <p:sldId id="291" r:id="rId35"/>
    <p:sldId id="292" r:id="rId36"/>
    <p:sldId id="293" r:id="rId37"/>
    <p:sldId id="294" r:id="rId38"/>
    <p:sldId id="296" r:id="rId39"/>
    <p:sldId id="297" r:id="rId40"/>
    <p:sldId id="298" r:id="rId41"/>
    <p:sldId id="299" r:id="rId42"/>
    <p:sldId id="300" r:id="rId43"/>
    <p:sldId id="302" r:id="rId44"/>
    <p:sldId id="303" r:id="rId45"/>
    <p:sldId id="304"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4" r:id="rId72"/>
    <p:sldId id="335" r:id="rId73"/>
    <p:sldId id="336" r:id="rId74"/>
    <p:sldId id="337" r:id="rId75"/>
    <p:sldId id="338" r:id="rId76"/>
    <p:sldId id="339" r:id="rId77"/>
    <p:sldId id="340" r:id="rId78"/>
    <p:sldId id="341" r:id="rId79"/>
    <p:sldId id="343" r:id="rId80"/>
    <p:sldId id="344" r:id="rId81"/>
    <p:sldId id="346" r:id="rId82"/>
    <p:sldId id="347" r:id="rId83"/>
    <p:sldId id="348" r:id="rId84"/>
    <p:sldId id="349" r:id="rId85"/>
    <p:sldId id="350" r:id="rId86"/>
    <p:sldId id="351" r:id="rId87"/>
    <p:sldId id="354" r:id="rId88"/>
    <p:sldId id="356" r:id="rId89"/>
    <p:sldId id="357" r:id="rId90"/>
    <p:sldId id="358"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 id="391" r:id="rId123"/>
    <p:sldId id="392" r:id="rId124"/>
    <p:sldId id="393" r:id="rId125"/>
    <p:sldId id="394" r:id="rId126"/>
    <p:sldId id="395" r:id="rId127"/>
    <p:sldId id="396" r:id="rId128"/>
    <p:sldId id="397" r:id="rId129"/>
    <p:sldId id="404" r:id="rId130"/>
    <p:sldId id="405" r:id="rId131"/>
    <p:sldId id="406" r:id="rId132"/>
    <p:sldId id="407" r:id="rId133"/>
    <p:sldId id="408" r:id="rId134"/>
    <p:sldId id="409" r:id="rId135"/>
    <p:sldId id="411" r:id="rId136"/>
    <p:sldId id="412" r:id="rId137"/>
    <p:sldId id="413" r:id="rId138"/>
    <p:sldId id="415" r:id="rId139"/>
    <p:sldId id="416" r:id="rId140"/>
    <p:sldId id="417" r:id="rId141"/>
    <p:sldId id="418" r:id="rId142"/>
    <p:sldId id="419" r:id="rId143"/>
    <p:sldId id="420" r:id="rId144"/>
    <p:sldId id="421" r:id="rId145"/>
    <p:sldId id="422" r:id="rId146"/>
    <p:sldId id="423" r:id="rId147"/>
    <p:sldId id="424" r:id="rId148"/>
    <p:sldId id="425" r:id="rId149"/>
    <p:sldId id="426" r:id="rId150"/>
    <p:sldId id="427" r:id="rId151"/>
    <p:sldId id="428" r:id="rId152"/>
    <p:sldId id="429" r:id="rId153"/>
    <p:sldId id="430" r:id="rId154"/>
    <p:sldId id="431" r:id="rId155"/>
    <p:sldId id="432" r:id="rId156"/>
    <p:sldId id="433" r:id="rId157"/>
    <p:sldId id="434" r:id="rId158"/>
    <p:sldId id="435" r:id="rId159"/>
    <p:sldId id="436" r:id="rId160"/>
    <p:sldId id="437" r:id="rId161"/>
    <p:sldId id="438" r:id="rId162"/>
    <p:sldId id="439" r:id="rId163"/>
    <p:sldId id="440" r:id="rId164"/>
    <p:sldId id="441" r:id="rId165"/>
    <p:sldId id="442" r:id="rId166"/>
    <p:sldId id="443" r:id="rId167"/>
    <p:sldId id="444" r:id="rId168"/>
    <p:sldId id="451" r:id="rId169"/>
    <p:sldId id="452" r:id="rId170"/>
    <p:sldId id="453" r:id="rId171"/>
    <p:sldId id="456" r:id="rId172"/>
    <p:sldId id="459" r:id="rId173"/>
    <p:sldId id="460" r:id="rId174"/>
    <p:sldId id="462" r:id="rId175"/>
    <p:sldId id="463" r:id="rId176"/>
    <p:sldId id="464" r:id="rId177"/>
    <p:sldId id="465" r:id="rId178"/>
    <p:sldId id="466" r:id="rId179"/>
    <p:sldId id="467" r:id="rId180"/>
    <p:sldId id="468" r:id="rId181"/>
    <p:sldId id="469" r:id="rId182"/>
    <p:sldId id="470" r:id="rId183"/>
    <p:sldId id="471" r:id="rId184"/>
    <p:sldId id="472" r:id="rId185"/>
    <p:sldId id="473" r:id="rId186"/>
    <p:sldId id="474" r:id="rId187"/>
    <p:sldId id="475" r:id="rId188"/>
    <p:sldId id="476" r:id="rId189"/>
    <p:sldId id="477" r:id="rId190"/>
    <p:sldId id="478" r:id="rId191"/>
    <p:sldId id="479" r:id="rId192"/>
    <p:sldId id="480" r:id="rId193"/>
    <p:sldId id="481" r:id="rId194"/>
    <p:sldId id="482" r:id="rId195"/>
    <p:sldId id="483" r:id="rId196"/>
    <p:sldId id="484" r:id="rId197"/>
    <p:sldId id="485" r:id="rId198"/>
    <p:sldId id="486" r:id="rId199"/>
    <p:sldId id="487" r:id="rId200"/>
    <p:sldId id="489" r:id="rId201"/>
    <p:sldId id="490" r:id="rId202"/>
    <p:sldId id="491" r:id="rId203"/>
    <p:sldId id="492" r:id="rId204"/>
    <p:sldId id="493" r:id="rId205"/>
    <p:sldId id="494" r:id="rId206"/>
    <p:sldId id="495" r:id="rId207"/>
    <p:sldId id="496" r:id="rId208"/>
    <p:sldId id="497" r:id="rId209"/>
    <p:sldId id="498" r:id="rId210"/>
    <p:sldId id="499" r:id="rId211"/>
    <p:sldId id="500" r:id="rId212"/>
    <p:sldId id="502" r:id="rId213"/>
    <p:sldId id="503" r:id="rId214"/>
    <p:sldId id="504" r:id="rId215"/>
    <p:sldId id="506" r:id="rId216"/>
    <p:sldId id="507" r:id="rId217"/>
    <p:sldId id="508" r:id="rId218"/>
    <p:sldId id="509" r:id="rId219"/>
    <p:sldId id="510" r:id="rId220"/>
    <p:sldId id="511" r:id="rId221"/>
    <p:sldId id="512" r:id="rId222"/>
    <p:sldId id="514" r:id="rId223"/>
    <p:sldId id="515" r:id="rId224"/>
    <p:sldId id="517" r:id="rId225"/>
    <p:sldId id="518" r:id="rId226"/>
    <p:sldId id="519" r:id="rId227"/>
    <p:sldId id="520" r:id="rId228"/>
    <p:sldId id="521" r:id="rId229"/>
    <p:sldId id="522" r:id="rId230"/>
    <p:sldId id="523" r:id="rId231"/>
    <p:sldId id="524" r:id="rId232"/>
    <p:sldId id="525" r:id="rId233"/>
    <p:sldId id="526" r:id="rId234"/>
    <p:sldId id="527" r:id="rId235"/>
    <p:sldId id="529" r:id="rId236"/>
    <p:sldId id="530" r:id="rId237"/>
    <p:sldId id="531" r:id="rId238"/>
    <p:sldId id="532" r:id="rId239"/>
    <p:sldId id="533" r:id="rId240"/>
    <p:sldId id="534" r:id="rId241"/>
    <p:sldId id="535" r:id="rId242"/>
    <p:sldId id="536" r:id="rId243"/>
    <p:sldId id="537" r:id="rId244"/>
    <p:sldId id="538" r:id="rId245"/>
    <p:sldId id="539" r:id="rId246"/>
    <p:sldId id="540" r:id="rId247"/>
    <p:sldId id="541" r:id="rId248"/>
    <p:sldId id="542" r:id="rId249"/>
    <p:sldId id="543" r:id="rId250"/>
    <p:sldId id="544" r:id="rId251"/>
    <p:sldId id="545" r:id="rId252"/>
    <p:sldId id="546" r:id="rId253"/>
    <p:sldId id="547" r:id="rId254"/>
    <p:sldId id="560" r:id="rId255"/>
    <p:sldId id="561" r:id="rId256"/>
    <p:sldId id="562" r:id="rId257"/>
    <p:sldId id="563" r:id="rId258"/>
    <p:sldId id="564" r:id="rId259"/>
    <p:sldId id="565" r:id="rId260"/>
    <p:sldId id="566" r:id="rId261"/>
    <p:sldId id="567" r:id="rId262"/>
    <p:sldId id="568" r:id="rId263"/>
    <p:sldId id="569" r:id="rId264"/>
    <p:sldId id="570" r:id="rId265"/>
    <p:sldId id="571" r:id="rId266"/>
    <p:sldId id="572" r:id="rId267"/>
    <p:sldId id="573" r:id="rId268"/>
    <p:sldId id="574" r:id="rId269"/>
    <p:sldId id="575" r:id="rId270"/>
    <p:sldId id="576" r:id="rId271"/>
    <p:sldId id="577" r:id="rId272"/>
    <p:sldId id="578" r:id="rId273"/>
    <p:sldId id="579" r:id="rId274"/>
    <p:sldId id="580" r:id="rId275"/>
    <p:sldId id="581" r:id="rId276"/>
    <p:sldId id="582" r:id="rId277"/>
    <p:sldId id="583" r:id="rId278"/>
    <p:sldId id="584" r:id="rId279"/>
    <p:sldId id="585" r:id="rId280"/>
    <p:sldId id="586" r:id="rId281"/>
    <p:sldId id="587" r:id="rId282"/>
    <p:sldId id="588" r:id="rId283"/>
    <p:sldId id="589" r:id="rId284"/>
    <p:sldId id="590" r:id="rId285"/>
    <p:sldId id="591" r:id="rId286"/>
    <p:sldId id="592" r:id="rId287"/>
    <p:sldId id="593" r:id="rId288"/>
    <p:sldId id="594" r:id="rId289"/>
    <p:sldId id="595" r:id="rId290"/>
    <p:sldId id="598" r:id="rId291"/>
    <p:sldId id="597" r:id="rId292"/>
    <p:sldId id="599" r:id="rId293"/>
    <p:sldId id="596" r:id="rId294"/>
    <p:sldId id="600" r:id="rId295"/>
    <p:sldId id="548" r:id="rId2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9999"/>
    <a:srgbClr val="6699FF"/>
    <a:srgbClr val="9900CC"/>
    <a:srgbClr val="FFCC00"/>
    <a:srgbClr val="99CC00"/>
    <a:srgbClr val="FF3399"/>
    <a:srgbClr val="FF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17" autoAdjust="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38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8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38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74D8809-69A4-4BBA-A334-DA9E00327E9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A0D33-EF8A-4711-97E2-53A325D57F48}" type="slidenum">
              <a:rPr lang="en-US"/>
              <a:pPr/>
              <a:t>100</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t>Diagnosis?</a:t>
            </a:r>
          </a:p>
          <a:p>
            <a:r>
              <a:rPr lang="en-US"/>
              <a:t>Other site can be involved?</a:t>
            </a:r>
          </a:p>
          <a:p>
            <a:r>
              <a:rPr lang="en-US"/>
              <a:t>What important thing you are going to look for?</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605CA-B6E0-4E4F-B6E9-0FB0253BB5BD}" type="slidenum">
              <a:rPr lang="en-US"/>
              <a:pPr/>
              <a:t>101</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t>2 important finding?</a:t>
            </a:r>
          </a:p>
          <a:p>
            <a:r>
              <a:rPr lang="en-US"/>
              <a:t>Name the investigation ?</a:t>
            </a:r>
          </a:p>
          <a:p>
            <a:r>
              <a:rPr lang="en-US"/>
              <a:t>Diagnosis ?</a:t>
            </a:r>
          </a:p>
          <a:p>
            <a:r>
              <a:rPr lang="en-US"/>
              <a:t>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5EC9CF-A351-4CCA-A4F7-C4B23DEBEC9F}" type="slidenum">
              <a:rPr lang="en-US"/>
              <a:pPr/>
              <a:t>103</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t>Mention 2 main complain of this pt?</a:t>
            </a:r>
          </a:p>
          <a:p>
            <a:r>
              <a:rPr lang="en-US"/>
              <a:t>Diagnosis ?</a:t>
            </a:r>
          </a:p>
          <a:p>
            <a:r>
              <a:rPr lang="en-US"/>
              <a:t>Non surgical treatment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A17D12-F09F-4BE4-A9DD-33458A5653E9}" type="slidenum">
              <a:rPr lang="en-US"/>
              <a:pPr/>
              <a:t>104</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t>Diagnosis ?</a:t>
            </a:r>
          </a:p>
          <a:p>
            <a:r>
              <a:rPr lang="en-US"/>
              <a:t>Which group of persons are usually affected?</a:t>
            </a:r>
          </a:p>
          <a:p>
            <a:r>
              <a:rPr lang="en-US"/>
              <a:t>Best treatment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162</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163</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176</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177</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186</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187</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190</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193</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194</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196</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197</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198</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199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200</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201</a:t>
            </a:fld>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202</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203</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205</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206</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207</a:t>
            </a:fld>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208</a:t>
            </a:fld>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209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210</a:t>
            </a:fld>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213</a:t>
            </a:fld>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214</a:t>
            </a:fld>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215</a:t>
            </a:fld>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216</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217</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218</a:t>
            </a:fld>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219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a:t>
            </a:fld>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220</a:t>
            </a:fld>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221</a:t>
            </a:fld>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222</a:t>
            </a:fld>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223</a:t>
            </a:fld>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224</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225</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226</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227</a:t>
            </a:fld>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228</a:t>
            </a:fld>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230</a:t>
            </a:fld>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231</a:t>
            </a:fld>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232</a:t>
            </a:fld>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235</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236</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237</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238</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a:t>
            </a:fld>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240</a:t>
            </a:fld>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241</a:t>
            </a:fld>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242</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243</a:t>
            </a:fld>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246</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247</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248</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249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a:t>
            </a:fld>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250</a:t>
            </a:fld>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252</a:t>
            </a:fld>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253</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254</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255</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256</a:t>
            </a:fld>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257</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258</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a:t>
            </a:fld>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260</a:t>
            </a:fld>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261</a:t>
            </a:fld>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262</a:t>
            </a:fld>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263</a:t>
            </a:fld>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264</a:t>
            </a:fld>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265</a:t>
            </a:fld>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266</a:t>
            </a:fld>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267</a:t>
            </a:fld>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268</a:t>
            </a:fld>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269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a:t>
            </a:fld>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270</a:t>
            </a:fld>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271</a:t>
            </a:fld>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272</a:t>
            </a:fld>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273</a:t>
            </a:fld>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274</a:t>
            </a:fld>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275</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276</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277</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278</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279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280</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281</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282</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283</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284</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285</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286</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287</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288</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289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a:t>
            </a:fld>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290</a:t>
            </a:fld>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291</a:t>
            </a:fld>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292</a:t>
            </a:fld>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293</a:t>
            </a:fld>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294</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295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774D8809-69A4-4BBA-A334-DA9E00327E95}"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A6517-634B-4E95-A16A-63FE957FE769}" type="slidenum">
              <a:rPr lang="en-US"/>
              <a:pPr/>
              <a:t>97</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t>Enumerate  10 structures that may injured in this trauma</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2613E-3479-43EF-976B-4013A6C035CF}" type="slidenum">
              <a:rPr lang="en-US"/>
              <a:pPr/>
              <a:t>98</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Mention 6 abnormal signs in this pt?</a:t>
            </a:r>
          </a:p>
          <a:p>
            <a:r>
              <a:rPr lang="en-US"/>
              <a:t>Possible diagnosis?</a:t>
            </a:r>
          </a:p>
          <a:p>
            <a:r>
              <a:rPr lang="en-US"/>
              <a:t>Most common cause of death?</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88117E-D5E3-46CE-9350-877021D71F60}" type="slidenum">
              <a:rPr lang="en-US"/>
              <a:pPr/>
              <a:t>99</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Case of hydrocephalus</a:t>
            </a:r>
          </a:p>
          <a:p>
            <a:r>
              <a:rPr lang="en-US"/>
              <a:t>DD of the retroauricular swelling </a:t>
            </a:r>
          </a:p>
          <a:p>
            <a:r>
              <a:rPr lang="en-US"/>
              <a:t>Treatment of the possible diagnosis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4274" name="Group 2"/>
          <p:cNvGrpSpPr>
            <a:grpSpLocks/>
          </p:cNvGrpSpPr>
          <p:nvPr/>
        </p:nvGrpSpPr>
        <p:grpSpPr bwMode="auto">
          <a:xfrm>
            <a:off x="1658938" y="1600200"/>
            <a:ext cx="6837362" cy="3200400"/>
            <a:chOff x="1045" y="1008"/>
            <a:chExt cx="4307" cy="2016"/>
          </a:xfrm>
        </p:grpSpPr>
        <p:sp>
          <p:nvSpPr>
            <p:cNvPr id="5427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endParaRPr lang="ar-SA" sz="2400">
                <a:latin typeface="Times New Roman" pitchFamily="18" charset="0"/>
              </a:endParaRPr>
            </a:p>
          </p:txBody>
        </p:sp>
        <p:sp>
          <p:nvSpPr>
            <p:cNvPr id="5427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endParaRPr lang="ar-SA" sz="2400">
                <a:latin typeface="Times New Roman" pitchFamily="18" charset="0"/>
              </a:endParaRPr>
            </a:p>
          </p:txBody>
        </p:sp>
        <p:sp>
          <p:nvSpPr>
            <p:cNvPr id="5427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endParaRPr lang="ar-SA" sz="2400">
                <a:latin typeface="Times New Roman" pitchFamily="18" charset="0"/>
              </a:endParaRPr>
            </a:p>
          </p:txBody>
        </p:sp>
        <p:sp>
          <p:nvSpPr>
            <p:cNvPr id="5427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endParaRPr lang="ar-SA" sz="2400">
                <a:latin typeface="Times New Roman" pitchFamily="18" charset="0"/>
              </a:endParaRPr>
            </a:p>
          </p:txBody>
        </p:sp>
        <p:sp>
          <p:nvSpPr>
            <p:cNvPr id="5427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endParaRPr lang="ar-SA" sz="2400">
                <a:latin typeface="Times New Roman" pitchFamily="18" charset="0"/>
              </a:endParaRPr>
            </a:p>
          </p:txBody>
        </p:sp>
        <p:sp>
          <p:nvSpPr>
            <p:cNvPr id="5428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endParaRPr lang="ar-SA" sz="2400">
                <a:latin typeface="Times New Roman" pitchFamily="18" charset="0"/>
              </a:endParaRPr>
            </a:p>
          </p:txBody>
        </p:sp>
      </p:grpSp>
      <p:sp>
        <p:nvSpPr>
          <p:cNvPr id="54281" name="Rectangle 9"/>
          <p:cNvSpPr>
            <a:spLocks noGrp="1" noChangeArrowheads="1"/>
          </p:cNvSpPr>
          <p:nvPr>
            <p:ph type="dt" sz="half" idx="2"/>
          </p:nvPr>
        </p:nvSpPr>
        <p:spPr/>
        <p:txBody>
          <a:bodyPr/>
          <a:lstStyle>
            <a:lvl1pPr>
              <a:defRPr/>
            </a:lvl1pPr>
          </a:lstStyle>
          <a:p>
            <a:endParaRPr lang="en-US"/>
          </a:p>
        </p:txBody>
      </p:sp>
      <p:sp>
        <p:nvSpPr>
          <p:cNvPr id="54282" name="Rectangle 10"/>
          <p:cNvSpPr>
            <a:spLocks noGrp="1" noChangeArrowheads="1"/>
          </p:cNvSpPr>
          <p:nvPr>
            <p:ph type="ftr" sz="quarter" idx="3"/>
          </p:nvPr>
        </p:nvSpPr>
        <p:spPr/>
        <p:txBody>
          <a:bodyPr/>
          <a:lstStyle>
            <a:lvl1pPr>
              <a:defRPr/>
            </a:lvl1pPr>
          </a:lstStyle>
          <a:p>
            <a:endParaRPr lang="en-US"/>
          </a:p>
        </p:txBody>
      </p:sp>
      <p:sp>
        <p:nvSpPr>
          <p:cNvPr id="54283" name="Rectangle 11"/>
          <p:cNvSpPr>
            <a:spLocks noGrp="1" noChangeArrowheads="1"/>
          </p:cNvSpPr>
          <p:nvPr>
            <p:ph type="sldNum" sz="quarter" idx="4"/>
          </p:nvPr>
        </p:nvSpPr>
        <p:spPr/>
        <p:txBody>
          <a:bodyPr/>
          <a:lstStyle>
            <a:lvl1pPr>
              <a:defRPr/>
            </a:lvl1pPr>
          </a:lstStyle>
          <a:p>
            <a:fld id="{875DC3BA-DC86-44CC-94D7-90B372467C1B}" type="slidenum">
              <a:rPr lang="en-US"/>
              <a:pPr/>
              <a:t>‹#›</a:t>
            </a:fld>
            <a:endParaRPr lang="en-US"/>
          </a:p>
        </p:txBody>
      </p:sp>
      <p:sp>
        <p:nvSpPr>
          <p:cNvPr id="54284"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smtClean="0"/>
              <a:t>Click to edit Master title style</a:t>
            </a:r>
            <a:endParaRPr lang="en-US"/>
          </a:p>
        </p:txBody>
      </p:sp>
      <p:sp>
        <p:nvSpPr>
          <p:cNvPr id="54285"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BAEC06-3A4F-4582-B52F-52C2A14D6BA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25697B-70DD-494F-B292-F0CA36625BC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ar-SA"/>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a:xfrm>
            <a:off x="457200" y="6248400"/>
            <a:ext cx="21336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2133600" cy="457200"/>
          </a:xfrm>
        </p:spPr>
        <p:txBody>
          <a:bodyPr/>
          <a:lstStyle>
            <a:lvl1pPr>
              <a:defRPr/>
            </a:lvl1pPr>
          </a:lstStyle>
          <a:p>
            <a:fld id="{BE1239B5-B8F3-41F6-BA45-9713DA6D670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B50F816E-EFA8-483E-A4C0-0074FF414D1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E3C52B-0D73-440A-8816-1A1E89B1DC5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5D48F4-987C-435C-913C-CAB931C6A82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E404D1-5C9E-4CDC-9A6C-BFEFAE15C91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B31A753-773A-4863-BBCC-817C84CE7CC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AE6E4C-581B-4928-B6A0-C97398A2D0F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0CC3FF9-DB94-4F3F-B39D-D5672DC7178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BC9AB4A-FEB6-4EC3-BFED-5FCFDE2B7D6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S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744BA2-EDE0-4231-98FD-84953D54ECA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1071563" y="304800"/>
            <a:ext cx="7615237" cy="1106488"/>
            <a:chOff x="675" y="192"/>
            <a:chExt cx="4797" cy="697"/>
          </a:xfrm>
        </p:grpSpPr>
        <p:sp>
          <p:nvSpPr>
            <p:cNvPr id="53251"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endParaRPr lang="ar-SA" sz="2400">
                <a:latin typeface="Times New Roman" pitchFamily="18" charset="0"/>
              </a:endParaRPr>
            </a:p>
          </p:txBody>
        </p:sp>
        <p:sp>
          <p:nvSpPr>
            <p:cNvPr id="53252"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endParaRPr lang="ar-SA" sz="2400">
                <a:latin typeface="Times New Roman" pitchFamily="18" charset="0"/>
              </a:endParaRPr>
            </a:p>
          </p:txBody>
        </p:sp>
        <p:sp>
          <p:nvSpPr>
            <p:cNvPr id="53253"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endParaRPr lang="ar-SA" sz="2400">
                <a:latin typeface="Times New Roman" pitchFamily="18" charset="0"/>
              </a:endParaRPr>
            </a:p>
          </p:txBody>
        </p:sp>
        <p:sp>
          <p:nvSpPr>
            <p:cNvPr id="53254"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endParaRPr lang="ar-SA" sz="2400">
                <a:latin typeface="Times New Roman" pitchFamily="18" charset="0"/>
              </a:endParaRPr>
            </a:p>
          </p:txBody>
        </p:sp>
        <p:sp>
          <p:nvSpPr>
            <p:cNvPr id="53255"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endParaRPr lang="ar-SA" sz="2400">
                <a:latin typeface="Times New Roman" pitchFamily="18" charset="0"/>
              </a:endParaRPr>
            </a:p>
          </p:txBody>
        </p:sp>
      </p:grpSp>
      <p:sp>
        <p:nvSpPr>
          <p:cNvPr id="53256"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57"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p>
        </p:txBody>
      </p:sp>
      <p:sp>
        <p:nvSpPr>
          <p:cNvPr id="53258"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n-US"/>
          </a:p>
        </p:txBody>
      </p:sp>
      <p:sp>
        <p:nvSpPr>
          <p:cNvPr id="53259"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F0B4588C-413B-4F2B-A540-121C88D44F6A}" type="slidenum">
              <a:rPr lang="en-US"/>
              <a:pPr/>
              <a:t>‹#›</a:t>
            </a:fld>
            <a:endParaRPr lang="en-US"/>
          </a:p>
        </p:txBody>
      </p:sp>
      <p:sp>
        <p:nvSpPr>
          <p:cNvPr id="53260"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iming>
    <p:tnLst>
      <p:par>
        <p:cTn id="1" dur="indefinite" restart="never" nodeType="tmRoot"/>
      </p:par>
    </p:tnLst>
  </p:timing>
  <p:txStyles>
    <p:titleStyle>
      <a:lvl1pPr algn="l" rtl="1" eaLnBrk="1" fontAlgn="base" hangingPunct="1">
        <a:spcBef>
          <a:spcPct val="0"/>
        </a:spcBef>
        <a:spcAft>
          <a:spcPct val="0"/>
        </a:spcAft>
        <a:defRPr sz="3800">
          <a:solidFill>
            <a:schemeClr val="tx2"/>
          </a:solidFill>
          <a:latin typeface="+mj-lt"/>
          <a:ea typeface="+mj-ea"/>
          <a:cs typeface="+mj-cs"/>
        </a:defRPr>
      </a:lvl1pPr>
      <a:lvl2pPr algn="l" rtl="1" eaLnBrk="1" fontAlgn="base" hangingPunct="1">
        <a:spcBef>
          <a:spcPct val="0"/>
        </a:spcBef>
        <a:spcAft>
          <a:spcPct val="0"/>
        </a:spcAft>
        <a:defRPr sz="3800">
          <a:solidFill>
            <a:schemeClr val="tx2"/>
          </a:solidFill>
          <a:latin typeface="Arial" pitchFamily="34" charset="0"/>
          <a:cs typeface="Arial" pitchFamily="34" charset="0"/>
        </a:defRPr>
      </a:lvl2pPr>
      <a:lvl3pPr algn="l" rtl="1" eaLnBrk="1" fontAlgn="base" hangingPunct="1">
        <a:spcBef>
          <a:spcPct val="0"/>
        </a:spcBef>
        <a:spcAft>
          <a:spcPct val="0"/>
        </a:spcAft>
        <a:defRPr sz="3800">
          <a:solidFill>
            <a:schemeClr val="tx2"/>
          </a:solidFill>
          <a:latin typeface="Arial" pitchFamily="34" charset="0"/>
          <a:cs typeface="Arial" pitchFamily="34" charset="0"/>
        </a:defRPr>
      </a:lvl3pPr>
      <a:lvl4pPr algn="l" rtl="1" eaLnBrk="1" fontAlgn="base" hangingPunct="1">
        <a:spcBef>
          <a:spcPct val="0"/>
        </a:spcBef>
        <a:spcAft>
          <a:spcPct val="0"/>
        </a:spcAft>
        <a:defRPr sz="3800">
          <a:solidFill>
            <a:schemeClr val="tx2"/>
          </a:solidFill>
          <a:latin typeface="Arial" pitchFamily="34" charset="0"/>
          <a:cs typeface="Arial" pitchFamily="34" charset="0"/>
        </a:defRPr>
      </a:lvl4pPr>
      <a:lvl5pPr algn="l" rtl="1" eaLnBrk="1" fontAlgn="base" hangingPunct="1">
        <a:spcBef>
          <a:spcPct val="0"/>
        </a:spcBef>
        <a:spcAft>
          <a:spcPct val="0"/>
        </a:spcAft>
        <a:defRPr sz="3800">
          <a:solidFill>
            <a:schemeClr val="tx2"/>
          </a:solidFill>
          <a:latin typeface="Arial" pitchFamily="34" charset="0"/>
          <a:cs typeface="Arial" pitchFamily="34" charset="0"/>
        </a:defRPr>
      </a:lvl5pPr>
      <a:lvl6pPr marL="457200" algn="l" rtl="1" eaLnBrk="1" fontAlgn="base" hangingPunct="1">
        <a:spcBef>
          <a:spcPct val="0"/>
        </a:spcBef>
        <a:spcAft>
          <a:spcPct val="0"/>
        </a:spcAft>
        <a:defRPr sz="3800">
          <a:solidFill>
            <a:schemeClr val="tx2"/>
          </a:solidFill>
          <a:latin typeface="Arial" pitchFamily="34" charset="0"/>
          <a:cs typeface="Arial" pitchFamily="34" charset="0"/>
        </a:defRPr>
      </a:lvl6pPr>
      <a:lvl7pPr marL="914400" algn="l" rtl="1" eaLnBrk="1" fontAlgn="base" hangingPunct="1">
        <a:spcBef>
          <a:spcPct val="0"/>
        </a:spcBef>
        <a:spcAft>
          <a:spcPct val="0"/>
        </a:spcAft>
        <a:defRPr sz="3800">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800">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8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r" rtl="1" eaLnBrk="1" fontAlgn="base" hangingPunct="1">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r" rtl="1" eaLnBrk="1" fontAlgn="base" hangingPunct="1">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r" rtl="1" eaLnBrk="1" fontAlgn="base" hangingPunct="1">
        <a:spcBef>
          <a:spcPct val="20000"/>
        </a:spcBef>
        <a:spcAft>
          <a:spcPct val="0"/>
        </a:spcAft>
        <a:buClr>
          <a:schemeClr val="accent1"/>
        </a:buClr>
        <a:buChar char="•"/>
        <a:defRPr sz="2000">
          <a:solidFill>
            <a:schemeClr val="tx1"/>
          </a:solidFill>
          <a:latin typeface="+mn-lt"/>
          <a:cs typeface="+mn-cs"/>
        </a:defRPr>
      </a:lvl4pPr>
      <a:lvl5pPr marL="20574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115.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121.jpeg"/><Relationship Id="rId4"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12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123.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25.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26.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127.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128.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29.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130.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31.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18.xml"/><Relationship Id="rId4" Type="http://schemas.openxmlformats.org/officeDocument/2006/relationships/image" Target="../media/image132.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3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134.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35.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36.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137.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38.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27.xml"/><Relationship Id="rId4" Type="http://schemas.openxmlformats.org/officeDocument/2006/relationships/image" Target="../media/image140.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28.xml"/><Relationship Id="rId4" Type="http://schemas.openxmlformats.org/officeDocument/2006/relationships/image" Target="../media/image141.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29.xml"/><Relationship Id="rId5" Type="http://schemas.openxmlformats.org/officeDocument/2006/relationships/image" Target="../media/image142.jpeg"/><Relationship Id="rId4" Type="http://schemas.openxmlformats.org/officeDocument/2006/relationships/hyperlink" Target="http://www.emedicine.com/cgi-bin/foxweb.exe/makezoom@/em/makezoom?picture=\websites\emedicine\med\images\Large\795girl_hydrocele.jpg&amp;template=izoom2"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43.jpeg"/><Relationship Id="rId4" Type="http://schemas.openxmlformats.org/officeDocument/2006/relationships/hyperlink" Target="http://www.emedicine.com/cgi-bin/foxweb.exe/makezoom@/em/makezoom?picture=\websites\emedicine\ped\images\Large\843843Figure1.jpg&amp;template=izoom2" TargetMode="Externa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31.xml"/><Relationship Id="rId4" Type="http://schemas.openxmlformats.org/officeDocument/2006/relationships/image" Target="../media/image144.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145.png"/><Relationship Id="rId4" Type="http://schemas.openxmlformats.org/officeDocument/2006/relationships/hyperlink" Target="http://bmj.com/content/vol323/issue7322/images/large/upgich11.f3.jpeg" TargetMode="Externa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33.xml"/><Relationship Id="rId4" Type="http://schemas.openxmlformats.org/officeDocument/2006/relationships/image" Target="../media/image146.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147.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36.xml"/><Relationship Id="rId4" Type="http://schemas.openxmlformats.org/officeDocument/2006/relationships/image" Target="../media/image149.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150.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151.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15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40.xml"/><Relationship Id="rId4" Type="http://schemas.openxmlformats.org/officeDocument/2006/relationships/image" Target="../media/image153.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41.xml"/><Relationship Id="rId4" Type="http://schemas.openxmlformats.org/officeDocument/2006/relationships/image" Target="../media/image154.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42.xml"/><Relationship Id="rId4" Type="http://schemas.openxmlformats.org/officeDocument/2006/relationships/image" Target="../media/image155.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43.xml"/><Relationship Id="rId4" Type="http://schemas.openxmlformats.org/officeDocument/2006/relationships/image" Target="../media/image156.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44.xml"/><Relationship Id="rId4"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45.xml"/><Relationship Id="rId4" Type="http://schemas.openxmlformats.org/officeDocument/2006/relationships/image" Target="../media/image158.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160.jpeg"/><Relationship Id="rId4" Type="http://schemas.openxmlformats.org/officeDocument/2006/relationships/image" Target="../media/image159.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161.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48.xml"/><Relationship Id="rId4" Type="http://schemas.openxmlformats.org/officeDocument/2006/relationships/image" Target="../media/image162.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49.xml"/><Relationship Id="rId4" Type="http://schemas.openxmlformats.org/officeDocument/2006/relationships/image" Target="../media/image16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50.xml"/><Relationship Id="rId4" Type="http://schemas.openxmlformats.org/officeDocument/2006/relationships/image" Target="../media/image164.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51.xml"/><Relationship Id="rId4" Type="http://schemas.openxmlformats.org/officeDocument/2006/relationships/image" Target="../media/image165.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166.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53.xml"/><Relationship Id="rId4" Type="http://schemas.openxmlformats.org/officeDocument/2006/relationships/image" Target="../media/image167.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168.jpe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170.jpeg"/><Relationship Id="rId4" Type="http://schemas.openxmlformats.org/officeDocument/2006/relationships/image" Target="../media/image169.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171.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172.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173.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17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5.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175.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176.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177.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63.xml"/><Relationship Id="rId4" Type="http://schemas.openxmlformats.org/officeDocument/2006/relationships/image" Target="../media/image178.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179.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180.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181.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182.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4.xml"/><Relationship Id="rId1" Type="http://schemas.openxmlformats.org/officeDocument/2006/relationships/tags" Target="../tags/tag168.xml"/><Relationship Id="rId5" Type="http://schemas.openxmlformats.org/officeDocument/2006/relationships/image" Target="../media/image184.jpeg"/><Relationship Id="rId4" Type="http://schemas.openxmlformats.org/officeDocument/2006/relationships/image" Target="../media/image183.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69.xml"/><Relationship Id="rId4" Type="http://schemas.openxmlformats.org/officeDocument/2006/relationships/image" Target="../media/image18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gif"/></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4.xml"/><Relationship Id="rId1" Type="http://schemas.openxmlformats.org/officeDocument/2006/relationships/tags" Target="../tags/tag170.xml"/><Relationship Id="rId5" Type="http://schemas.openxmlformats.org/officeDocument/2006/relationships/image" Target="../media/image187.jpeg"/><Relationship Id="rId4" Type="http://schemas.openxmlformats.org/officeDocument/2006/relationships/image" Target="../media/image186.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71.xml"/><Relationship Id="rId4" Type="http://schemas.openxmlformats.org/officeDocument/2006/relationships/image" Target="../media/image188.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ags" Target="../tags/tag17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73.xml"/><Relationship Id="rId4" Type="http://schemas.openxmlformats.org/officeDocument/2006/relationships/image" Target="../media/image189.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190.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191.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76.xml"/><Relationship Id="rId5" Type="http://schemas.openxmlformats.org/officeDocument/2006/relationships/image" Target="../media/image193.jpeg"/><Relationship Id="rId4" Type="http://schemas.openxmlformats.org/officeDocument/2006/relationships/image" Target="../media/image192.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77.xml"/><Relationship Id="rId4" Type="http://schemas.openxmlformats.org/officeDocument/2006/relationships/image" Target="../media/image194.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78.xml"/><Relationship Id="rId4" Type="http://schemas.openxmlformats.org/officeDocument/2006/relationships/image" Target="../media/image19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79.xml"/><Relationship Id="rId4" Type="http://schemas.openxmlformats.org/officeDocument/2006/relationships/image" Target="../media/image19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7.gif"/></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197.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81.xml"/><Relationship Id="rId4" Type="http://schemas.openxmlformats.org/officeDocument/2006/relationships/image" Target="../media/image198.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199.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image" Target="../media/image200.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7" Type="http://schemas.openxmlformats.org/officeDocument/2006/relationships/image" Target="../media/image204.jpeg"/><Relationship Id="rId2" Type="http://schemas.openxmlformats.org/officeDocument/2006/relationships/slideLayout" Target="../slideLayouts/slideLayout2.xml"/><Relationship Id="rId1" Type="http://schemas.openxmlformats.org/officeDocument/2006/relationships/tags" Target="../tags/tag184.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205.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20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187.xml"/><Relationship Id="rId5" Type="http://schemas.openxmlformats.org/officeDocument/2006/relationships/image" Target="../media/image208.jpeg"/><Relationship Id="rId4" Type="http://schemas.openxmlformats.org/officeDocument/2006/relationships/image" Target="../media/image207.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188.xml"/><Relationship Id="rId5" Type="http://schemas.openxmlformats.org/officeDocument/2006/relationships/image" Target="../media/image210.jpeg"/><Relationship Id="rId4" Type="http://schemas.openxmlformats.org/officeDocument/2006/relationships/image" Target="../media/image209.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189.xml"/><Relationship Id="rId5" Type="http://schemas.openxmlformats.org/officeDocument/2006/relationships/image" Target="../media/image212.jpeg"/><Relationship Id="rId4" Type="http://schemas.openxmlformats.org/officeDocument/2006/relationships/image" Target="../media/image21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8.gif"/></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190.xml"/><Relationship Id="rId4" Type="http://schemas.openxmlformats.org/officeDocument/2006/relationships/image" Target="../media/image213.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214.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192.xml"/><Relationship Id="rId4" Type="http://schemas.openxmlformats.org/officeDocument/2006/relationships/image" Target="../media/image215.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193.xml"/><Relationship Id="rId4" Type="http://schemas.openxmlformats.org/officeDocument/2006/relationships/image" Target="../media/image216.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194.xml"/><Relationship Id="rId4" Type="http://schemas.openxmlformats.org/officeDocument/2006/relationships/image" Target="../media/image21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195.xml"/><Relationship Id="rId4" Type="http://schemas.openxmlformats.org/officeDocument/2006/relationships/image" Target="../media/image21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196.xml"/><Relationship Id="rId5" Type="http://schemas.openxmlformats.org/officeDocument/2006/relationships/image" Target="../media/image220.jpeg"/><Relationship Id="rId4" Type="http://schemas.openxmlformats.org/officeDocument/2006/relationships/image" Target="../media/image219.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197.xml"/><Relationship Id="rId4" Type="http://schemas.openxmlformats.org/officeDocument/2006/relationships/image" Target="../media/image221.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198.xml"/><Relationship Id="rId4" Type="http://schemas.openxmlformats.org/officeDocument/2006/relationships/image" Target="../media/image222.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199.xml"/><Relationship Id="rId4" Type="http://schemas.openxmlformats.org/officeDocument/2006/relationships/image" Target="../media/image1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9.jpe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00.xml"/><Relationship Id="rId5" Type="http://schemas.openxmlformats.org/officeDocument/2006/relationships/image" Target="../media/image224.jpeg"/><Relationship Id="rId4" Type="http://schemas.openxmlformats.org/officeDocument/2006/relationships/image" Target="../media/image223.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01.xml"/><Relationship Id="rId4" Type="http://schemas.openxmlformats.org/officeDocument/2006/relationships/image" Target="../media/image225.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02.xml"/><Relationship Id="rId4" Type="http://schemas.openxmlformats.org/officeDocument/2006/relationships/image" Target="../media/image226.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03.xml"/><Relationship Id="rId5" Type="http://schemas.openxmlformats.org/officeDocument/2006/relationships/image" Target="../media/image228.jpeg"/><Relationship Id="rId4" Type="http://schemas.openxmlformats.org/officeDocument/2006/relationships/image" Target="../media/image227.jpe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7" Type="http://schemas.openxmlformats.org/officeDocument/2006/relationships/image" Target="../media/image232.jpeg"/><Relationship Id="rId2" Type="http://schemas.openxmlformats.org/officeDocument/2006/relationships/slideLayout" Target="../slideLayouts/slideLayout2.xml"/><Relationship Id="rId1" Type="http://schemas.openxmlformats.org/officeDocument/2006/relationships/tags" Target="../tags/tag204.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05.xml"/><Relationship Id="rId4" Type="http://schemas.openxmlformats.org/officeDocument/2006/relationships/image" Target="../media/image233.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234.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07.xml"/><Relationship Id="rId5" Type="http://schemas.openxmlformats.org/officeDocument/2006/relationships/image" Target="../media/image160.jpeg"/><Relationship Id="rId4" Type="http://schemas.openxmlformats.org/officeDocument/2006/relationships/image" Target="../media/image235.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4.xml"/><Relationship Id="rId1" Type="http://schemas.openxmlformats.org/officeDocument/2006/relationships/tags" Target="../tags/tag208.xml"/><Relationship Id="rId5" Type="http://schemas.openxmlformats.org/officeDocument/2006/relationships/image" Target="../media/image237.jpeg"/><Relationship Id="rId4" Type="http://schemas.openxmlformats.org/officeDocument/2006/relationships/image" Target="../media/image236.jpe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09.xml"/><Relationship Id="rId4" Type="http://schemas.openxmlformats.org/officeDocument/2006/relationships/image" Target="../media/image2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10.xml"/><Relationship Id="rId4" Type="http://schemas.openxmlformats.org/officeDocument/2006/relationships/image" Target="../media/image239.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11.xml"/><Relationship Id="rId4" Type="http://schemas.openxmlformats.org/officeDocument/2006/relationships/image" Target="../media/image240.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12.xml"/><Relationship Id="rId4" Type="http://schemas.openxmlformats.org/officeDocument/2006/relationships/image" Target="../media/image241.jpe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13.xml"/><Relationship Id="rId5" Type="http://schemas.openxmlformats.org/officeDocument/2006/relationships/image" Target="../media/image243.jpeg"/><Relationship Id="rId4" Type="http://schemas.openxmlformats.org/officeDocument/2006/relationships/image" Target="../media/image242.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14.xml"/><Relationship Id="rId4" Type="http://schemas.openxmlformats.org/officeDocument/2006/relationships/image" Target="../media/image244.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15.xml"/><Relationship Id="rId4" Type="http://schemas.openxmlformats.org/officeDocument/2006/relationships/image" Target="../media/image245.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16.xml"/><Relationship Id="rId5" Type="http://schemas.openxmlformats.org/officeDocument/2006/relationships/image" Target="../media/image247.jpeg"/><Relationship Id="rId4" Type="http://schemas.openxmlformats.org/officeDocument/2006/relationships/image" Target="../media/image246.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17.xml"/><Relationship Id="rId4" Type="http://schemas.openxmlformats.org/officeDocument/2006/relationships/image" Target="../media/image248.jpe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18.xml"/><Relationship Id="rId4" Type="http://schemas.openxmlformats.org/officeDocument/2006/relationships/image" Target="../media/image249.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19.xml"/><Relationship Id="rId4" Type="http://schemas.openxmlformats.org/officeDocument/2006/relationships/image" Target="../media/image2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20.xml"/><Relationship Id="rId4" Type="http://schemas.openxmlformats.org/officeDocument/2006/relationships/image" Target="../media/image251.jpe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21.xml"/><Relationship Id="rId4" Type="http://schemas.openxmlformats.org/officeDocument/2006/relationships/image" Target="../media/image252.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2.xml"/><Relationship Id="rId1" Type="http://schemas.openxmlformats.org/officeDocument/2006/relationships/tags" Target="../tags/tag222.xml"/><Relationship Id="rId5" Type="http://schemas.openxmlformats.org/officeDocument/2006/relationships/image" Target="../media/image254.jpeg"/><Relationship Id="rId4" Type="http://schemas.openxmlformats.org/officeDocument/2006/relationships/image" Target="../media/image253.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23.xml"/><Relationship Id="rId4" Type="http://schemas.openxmlformats.org/officeDocument/2006/relationships/image" Target="../media/image255.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256.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25.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7" Type="http://schemas.openxmlformats.org/officeDocument/2006/relationships/image" Target="../media/image260.jpeg"/><Relationship Id="rId2" Type="http://schemas.openxmlformats.org/officeDocument/2006/relationships/slideLayout" Target="../slideLayouts/slideLayout2.xml"/><Relationship Id="rId1" Type="http://schemas.openxmlformats.org/officeDocument/2006/relationships/tags" Target="../tags/tag226.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27.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28.xml"/><Relationship Id="rId5" Type="http://schemas.openxmlformats.org/officeDocument/2006/relationships/image" Target="../media/image262.jpeg"/><Relationship Id="rId4" Type="http://schemas.openxmlformats.org/officeDocument/2006/relationships/image" Target="../media/image261.jpe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29.xml"/><Relationship Id="rId4" Type="http://schemas.openxmlformats.org/officeDocument/2006/relationships/image" Target="../media/image26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3.jpeg"/><Relationship Id="rId4" Type="http://schemas.openxmlformats.org/officeDocument/2006/relationships/image" Target="../media/image22.jpe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30.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31.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32.xml"/><Relationship Id="rId5" Type="http://schemas.openxmlformats.org/officeDocument/2006/relationships/image" Target="../media/image265.jpeg"/><Relationship Id="rId4" Type="http://schemas.openxmlformats.org/officeDocument/2006/relationships/image" Target="../media/image264.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33.xml"/><Relationship Id="rId5" Type="http://schemas.openxmlformats.org/officeDocument/2006/relationships/image" Target="../media/image212.jpeg"/><Relationship Id="rId4" Type="http://schemas.openxmlformats.org/officeDocument/2006/relationships/image" Target="../media/image211.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266.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35.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hyperlink" Target="file:///E:\hakim-net22\&#1575;&#1604;&#1610;&#1608;&#1605;%20&#1575;&#1604;&#1575;&#1585;&#1576;&#1593;&#1575;&#1569;\s,%20Bennett's,%20Barton" TargetMode="Externa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38.xml"/><Relationship Id="rId4" Type="http://schemas.openxmlformats.org/officeDocument/2006/relationships/image" Target="../media/image269.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39.xml"/><Relationship Id="rId4" Type="http://schemas.openxmlformats.org/officeDocument/2006/relationships/image" Target="../media/image27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271.jpe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41.xml"/><Relationship Id="rId4" Type="http://schemas.openxmlformats.org/officeDocument/2006/relationships/image" Target="../media/image272.jpe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274.jpeg"/><Relationship Id="rId4" Type="http://schemas.openxmlformats.org/officeDocument/2006/relationships/image" Target="../media/image273.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275.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276.jpe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45.xml"/><Relationship Id="rId4" Type="http://schemas.openxmlformats.org/officeDocument/2006/relationships/image" Target="../media/image277.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46.xml"/><Relationship Id="rId4" Type="http://schemas.openxmlformats.org/officeDocument/2006/relationships/image" Target="../media/image278.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279.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280.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49.xml"/><Relationship Id="rId4" Type="http://schemas.openxmlformats.org/officeDocument/2006/relationships/image" Target="../media/image28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8.jpe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282.jpeg"/></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283.jpeg"/></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284.jpeg"/></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53.xml"/><Relationship Id="rId5" Type="http://schemas.openxmlformats.org/officeDocument/2006/relationships/image" Target="../media/image286.jpeg"/><Relationship Id="rId4" Type="http://schemas.openxmlformats.org/officeDocument/2006/relationships/image" Target="../media/image285.jpe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7.xml"/><Relationship Id="rId1" Type="http://schemas.openxmlformats.org/officeDocument/2006/relationships/tags" Target="../tags/tag254.xml"/><Relationship Id="rId4" Type="http://schemas.openxmlformats.org/officeDocument/2006/relationships/image" Target="../media/image287.jpe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55.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56.xml"/><Relationship Id="rId4" Type="http://schemas.openxmlformats.org/officeDocument/2006/relationships/image" Target="../media/image288.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289.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290.jpe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59.xml"/><Relationship Id="rId4" Type="http://schemas.openxmlformats.org/officeDocument/2006/relationships/image" Target="../media/image29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9.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292.jpe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7.xml"/><Relationship Id="rId1" Type="http://schemas.openxmlformats.org/officeDocument/2006/relationships/tags" Target="../tags/tag261.xml"/><Relationship Id="rId4" Type="http://schemas.openxmlformats.org/officeDocument/2006/relationships/image" Target="../media/image293.jpe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294.jpe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7.xml"/><Relationship Id="rId1" Type="http://schemas.openxmlformats.org/officeDocument/2006/relationships/tags" Target="../tags/tag263.xml"/><Relationship Id="rId4" Type="http://schemas.openxmlformats.org/officeDocument/2006/relationships/image" Target="../media/image295.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265.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7.xml"/><Relationship Id="rId1" Type="http://schemas.openxmlformats.org/officeDocument/2006/relationships/tags" Target="../tags/tag266.xml"/><Relationship Id="rId4" Type="http://schemas.openxmlformats.org/officeDocument/2006/relationships/image" Target="../media/image296.jpe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267.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7.xml"/><Relationship Id="rId1" Type="http://schemas.openxmlformats.org/officeDocument/2006/relationships/tags" Target="../tags/tag268.xml"/><Relationship Id="rId4" Type="http://schemas.openxmlformats.org/officeDocument/2006/relationships/image" Target="../media/image297.png"/></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7.xml"/><Relationship Id="rId1" Type="http://schemas.openxmlformats.org/officeDocument/2006/relationships/tags" Target="../tags/tag269.xml"/><Relationship Id="rId4" Type="http://schemas.openxmlformats.org/officeDocument/2006/relationships/image" Target="../media/image29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0.jpeg"/></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7.xml"/><Relationship Id="rId1" Type="http://schemas.openxmlformats.org/officeDocument/2006/relationships/tags" Target="../tags/tag270.xml"/><Relationship Id="rId4" Type="http://schemas.openxmlformats.org/officeDocument/2006/relationships/image" Target="../media/image299.jpe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7.xml"/><Relationship Id="rId1" Type="http://schemas.openxmlformats.org/officeDocument/2006/relationships/tags" Target="../tags/tag271.xml"/><Relationship Id="rId4" Type="http://schemas.openxmlformats.org/officeDocument/2006/relationships/image" Target="../media/image300.pn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272.xml"/><Relationship Id="rId4" Type="http://schemas.openxmlformats.org/officeDocument/2006/relationships/image" Target="../media/image301.jpe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7.xml"/><Relationship Id="rId1" Type="http://schemas.openxmlformats.org/officeDocument/2006/relationships/tags" Target="../tags/tag273.xml"/><Relationship Id="rId4" Type="http://schemas.openxmlformats.org/officeDocument/2006/relationships/image" Target="../media/image302.jpe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7.xml"/><Relationship Id="rId1" Type="http://schemas.openxmlformats.org/officeDocument/2006/relationships/tags" Target="../tags/tag274.xml"/><Relationship Id="rId4" Type="http://schemas.openxmlformats.org/officeDocument/2006/relationships/image" Target="../media/image303.jpeg"/></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7.xml"/><Relationship Id="rId1" Type="http://schemas.openxmlformats.org/officeDocument/2006/relationships/tags" Target="../tags/tag275.xml"/><Relationship Id="rId4" Type="http://schemas.openxmlformats.org/officeDocument/2006/relationships/image" Target="../media/image304.jpe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7.xml"/><Relationship Id="rId1" Type="http://schemas.openxmlformats.org/officeDocument/2006/relationships/tags" Target="../tags/tag276.xml"/><Relationship Id="rId4" Type="http://schemas.openxmlformats.org/officeDocument/2006/relationships/image" Target="../media/image305.jpeg"/></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7.xml"/><Relationship Id="rId1" Type="http://schemas.openxmlformats.org/officeDocument/2006/relationships/tags" Target="../tags/tag277.xml"/><Relationship Id="rId4" Type="http://schemas.openxmlformats.org/officeDocument/2006/relationships/image" Target="../media/image306.jpe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07.jpeg"/></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30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309.jpeg"/></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310.jpeg"/></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311.png"/></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3.xml"/><Relationship Id="rId7" Type="http://schemas.openxmlformats.org/officeDocument/2006/relationships/image" Target="../media/image313.jpeg"/><Relationship Id="rId2" Type="http://schemas.openxmlformats.org/officeDocument/2006/relationships/slideLayout" Target="../slideLayouts/slideLayout2.xml"/><Relationship Id="rId1" Type="http://schemas.openxmlformats.org/officeDocument/2006/relationships/tags" Target="../tags/tag283.xml"/><Relationship Id="rId6" Type="http://schemas.openxmlformats.org/officeDocument/2006/relationships/hyperlink" Target="http://www.dermnet.org.nz/common/image.php?path=/systemic/img/acanth-nigricans4.jpg" TargetMode="External"/><Relationship Id="rId5" Type="http://schemas.openxmlformats.org/officeDocument/2006/relationships/image" Target="../media/image312.jpeg"/><Relationship Id="rId4" Type="http://schemas.openxmlformats.org/officeDocument/2006/relationships/hyperlink" Target="http://www.dermnet.org.nz/common/image.php?path=/systemic/img/s/acanth-nigricans1.jpg" TargetMode="Externa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hyperlink" Target="http://www.dermnet.org.nz/colour/" TargetMode="Externa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314.jpe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286.xml"/><Relationship Id="rId4" Type="http://schemas.openxmlformats.org/officeDocument/2006/relationships/image" Target="../media/image315.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287.xml"/><Relationship Id="rId4" Type="http://schemas.openxmlformats.org/officeDocument/2006/relationships/image" Target="../media/image316.jpe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288.xml"/><Relationship Id="rId4" Type="http://schemas.openxmlformats.org/officeDocument/2006/relationships/image" Target="../media/image317.jpe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3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4.jpe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290.xml"/><Relationship Id="rId4" Type="http://schemas.openxmlformats.org/officeDocument/2006/relationships/image" Target="../media/image319.jpeg"/></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320.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321.jpeg"/></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322.jpe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323.jpe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3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76.jpeg"/><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88.jpeg"/><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90.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0.xml"/><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95.jpe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83.xml"/><Relationship Id="rId4" Type="http://schemas.openxmlformats.org/officeDocument/2006/relationships/image" Target="../media/image97.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98.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9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102.jpe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0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06.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07.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09.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110.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12.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113.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p:txBody>
          <a:bodyPr/>
          <a:lstStyle/>
          <a:p>
            <a:pPr algn="ctr"/>
            <a:r>
              <a:rPr lang="en-US" sz="18900" dirty="0">
                <a:latin typeface="AntigoniBd" pitchFamily="34" charset="0"/>
              </a:rPr>
              <a:t>OSCE</a:t>
            </a:r>
          </a:p>
        </p:txBody>
      </p:sp>
      <p:sp>
        <p:nvSpPr>
          <p:cNvPr id="55299" name="Rectangle 3"/>
          <p:cNvSpPr>
            <a:spLocks noGrp="1" noChangeArrowheads="1"/>
          </p:cNvSpPr>
          <p:nvPr>
            <p:ph type="subTitle" idx="1"/>
          </p:nvPr>
        </p:nvSpPr>
        <p:spPr/>
        <p:txBody>
          <a:bodyPr/>
          <a:lstStyle/>
          <a:p>
            <a:pPr algn="l"/>
            <a:r>
              <a:rPr lang="en-US" b="1" dirty="0" smtClean="0"/>
              <a:t>Dr. Ahmed Mohamed Adam</a:t>
            </a:r>
          </a:p>
          <a:p>
            <a:pPr algn="l"/>
            <a:r>
              <a:rPr lang="en-US" b="1" dirty="0" smtClean="0"/>
              <a:t>Consultant General Surgeon</a:t>
            </a:r>
            <a:endParaRPr lang="en-US" b="1" dirty="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ar-SA"/>
          </a:p>
        </p:txBody>
      </p:sp>
      <p:pic>
        <p:nvPicPr>
          <p:cNvPr id="23555" name="Picture 3" descr="Ca%20of%20esophagus"/>
          <p:cNvPicPr>
            <a:picLocks noGrp="1" noChangeAspect="1" noChangeArrowheads="1"/>
          </p:cNvPicPr>
          <p:nvPr>
            <p:ph idx="1"/>
          </p:nvPr>
        </p:nvPicPr>
        <p:blipFill>
          <a:blip r:embed="rId4"/>
          <a:srcRect/>
          <a:stretch>
            <a:fillRect/>
          </a:stretch>
        </p:blipFill>
        <p:spPr>
          <a:xfrm>
            <a:off x="4857750" y="0"/>
            <a:ext cx="4286250" cy="6858000"/>
          </a:xfrm>
          <a:noFill/>
          <a:ln/>
        </p:spPr>
      </p:pic>
      <p:sp>
        <p:nvSpPr>
          <p:cNvPr id="23556" name="Text Box 4"/>
          <p:cNvSpPr txBox="1">
            <a:spLocks noChangeArrowheads="1"/>
          </p:cNvSpPr>
          <p:nvPr/>
        </p:nvSpPr>
        <p:spPr bwMode="auto">
          <a:xfrm>
            <a:off x="685800" y="2362200"/>
            <a:ext cx="3657600" cy="2465388"/>
          </a:xfrm>
          <a:prstGeom prst="rect">
            <a:avLst/>
          </a:prstGeom>
          <a:noFill/>
          <a:ln w="9525">
            <a:noFill/>
            <a:miter lim="800000"/>
            <a:headEnd/>
            <a:tailEnd/>
          </a:ln>
          <a:effectLst/>
        </p:spPr>
        <p:txBody>
          <a:bodyPr>
            <a:spAutoFit/>
          </a:bodyPr>
          <a:lstStyle/>
          <a:p>
            <a:pPr>
              <a:spcBef>
                <a:spcPct val="50000"/>
              </a:spcBef>
            </a:pPr>
            <a:r>
              <a:rPr lang="en-US" sz="2400" b="1"/>
              <a:t>Name the investigation?</a:t>
            </a:r>
          </a:p>
          <a:p>
            <a:pPr>
              <a:spcBef>
                <a:spcPct val="50000"/>
              </a:spcBef>
            </a:pPr>
            <a:r>
              <a:rPr lang="en-US" sz="2400" b="1"/>
              <a:t>Findings ?</a:t>
            </a:r>
          </a:p>
          <a:p>
            <a:pPr>
              <a:spcBef>
                <a:spcPct val="50000"/>
              </a:spcBef>
            </a:pPr>
            <a:r>
              <a:rPr lang="en-US" sz="2400" b="1"/>
              <a:t>Diagnosis ?</a:t>
            </a:r>
          </a:p>
          <a:p>
            <a:pPr>
              <a:spcBef>
                <a:spcPct val="50000"/>
              </a:spcBef>
            </a:pPr>
            <a:r>
              <a:rPr lang="en-US" sz="2400" b="1"/>
              <a:t>Options of treatment ?</a:t>
            </a:r>
          </a:p>
        </p:txBody>
      </p:sp>
    </p:spTree>
    <p:custDataLst>
      <p:tags r:id="rId1"/>
    </p:custData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endParaRPr lang="ar-SA"/>
          </a:p>
        </p:txBody>
      </p:sp>
      <p:sp>
        <p:nvSpPr>
          <p:cNvPr id="144387" name="Rectangle 3"/>
          <p:cNvSpPr>
            <a:spLocks noGrp="1" noChangeArrowheads="1"/>
          </p:cNvSpPr>
          <p:nvPr>
            <p:ph type="body" idx="1"/>
          </p:nvPr>
        </p:nvSpPr>
        <p:spPr/>
        <p:txBody>
          <a:bodyPr/>
          <a:lstStyle/>
          <a:p>
            <a:endParaRPr lang="ar-SA"/>
          </a:p>
        </p:txBody>
      </p:sp>
      <p:pic>
        <p:nvPicPr>
          <p:cNvPr id="144388" name="Picture 4" descr="Acanthosis nigracans."/>
          <p:cNvPicPr>
            <a:picLocks noChangeAspect="1" noChangeArrowheads="1"/>
          </p:cNvPicPr>
          <p:nvPr/>
        </p:nvPicPr>
        <p:blipFill>
          <a:blip r:embed="rId4"/>
          <a:srcRect/>
          <a:stretch>
            <a:fillRect/>
          </a:stretch>
        </p:blipFill>
        <p:spPr bwMode="auto">
          <a:xfrm>
            <a:off x="4643438" y="0"/>
            <a:ext cx="4572000" cy="6858000"/>
          </a:xfrm>
          <a:prstGeom prst="rect">
            <a:avLst/>
          </a:prstGeom>
          <a:noFill/>
        </p:spPr>
      </p:pic>
      <p:sp>
        <p:nvSpPr>
          <p:cNvPr id="144389" name="Rectangle 5"/>
          <p:cNvSpPr>
            <a:spLocks noChangeArrowheads="1"/>
          </p:cNvSpPr>
          <p:nvPr/>
        </p:nvSpPr>
        <p:spPr bwMode="auto">
          <a:xfrm>
            <a:off x="0" y="1916113"/>
            <a:ext cx="4419600" cy="1187450"/>
          </a:xfrm>
          <a:prstGeom prst="rect">
            <a:avLst/>
          </a:prstGeom>
          <a:solidFill>
            <a:srgbClr val="FFCCFF"/>
          </a:solidFill>
          <a:ln w="9525">
            <a:noFill/>
            <a:miter lim="800000"/>
            <a:headEnd/>
            <a:tailEnd/>
          </a:ln>
          <a:effectLst/>
        </p:spPr>
        <p:txBody>
          <a:bodyPr>
            <a:spAutoFit/>
          </a:bodyPr>
          <a:lstStyle/>
          <a:p>
            <a:pPr>
              <a:buFontTx/>
              <a:buChar char="•"/>
            </a:pPr>
            <a:r>
              <a:rPr lang="en-US" sz="2400" b="1">
                <a:latin typeface="Verdana" pitchFamily="34" charset="0"/>
              </a:rPr>
              <a:t>Diagnosis?</a:t>
            </a:r>
          </a:p>
          <a:p>
            <a:pPr>
              <a:buFontTx/>
              <a:buChar char="•"/>
            </a:pPr>
            <a:r>
              <a:rPr lang="en-US" sz="2400" b="1">
                <a:latin typeface="Verdana" pitchFamily="34" charset="0"/>
              </a:rPr>
              <a:t>Other site can be involved?</a:t>
            </a:r>
          </a:p>
        </p:txBody>
      </p:sp>
      <p:sp>
        <p:nvSpPr>
          <p:cNvPr id="144390" name="Rectangle 6" descr="Narrow horizontal"/>
          <p:cNvSpPr>
            <a:spLocks noChangeArrowheads="1"/>
          </p:cNvSpPr>
          <p:nvPr/>
        </p:nvSpPr>
        <p:spPr bwMode="auto">
          <a:xfrm>
            <a:off x="0" y="3170238"/>
            <a:ext cx="4384675" cy="1406525"/>
          </a:xfrm>
          <a:prstGeom prst="rect">
            <a:avLst/>
          </a:prstGeom>
          <a:pattFill prst="narHorz">
            <a:fgClr>
              <a:schemeClr val="folHlink"/>
            </a:fgClr>
            <a:bgClr>
              <a:srgbClr val="FFFFFF"/>
            </a:bgClr>
          </a:pattFill>
          <a:ln w="9525">
            <a:noFill/>
            <a:miter lim="800000"/>
            <a:headEnd/>
            <a:tailEnd/>
          </a:ln>
          <a:effectLst/>
        </p:spPr>
        <p:txBody>
          <a:bodyPr>
            <a:spAutoFit/>
          </a:bodyPr>
          <a:lstStyle/>
          <a:p>
            <a:pPr rtl="1">
              <a:spcBef>
                <a:spcPct val="30000"/>
              </a:spcBef>
            </a:pPr>
            <a:r>
              <a:rPr lang="en-US" sz="2400" b="1">
                <a:latin typeface="Verdana" pitchFamily="34" charset="0"/>
              </a:rPr>
              <a:t>What important thing </a:t>
            </a:r>
          </a:p>
          <a:p>
            <a:pPr rtl="1">
              <a:spcBef>
                <a:spcPct val="30000"/>
              </a:spcBef>
            </a:pPr>
            <a:r>
              <a:rPr lang="en-US" sz="2400" b="1">
                <a:latin typeface="Verdana" pitchFamily="34" charset="0"/>
              </a:rPr>
              <a:t>you are going to </a:t>
            </a:r>
          </a:p>
          <a:p>
            <a:pPr rtl="1">
              <a:spcBef>
                <a:spcPct val="30000"/>
              </a:spcBef>
            </a:pPr>
            <a:r>
              <a:rPr lang="en-US" sz="2400" b="1">
                <a:latin typeface="Verdana" pitchFamily="34" charset="0"/>
              </a:rPr>
              <a:t>look for?</a:t>
            </a:r>
          </a:p>
        </p:txBody>
      </p:sp>
    </p:spTree>
    <p:custDataLst>
      <p:tags r:id="rId1"/>
    </p:custData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endParaRPr lang="ar-SA"/>
          </a:p>
        </p:txBody>
      </p:sp>
      <p:sp>
        <p:nvSpPr>
          <p:cNvPr id="146435" name="Rectangle 3"/>
          <p:cNvSpPr>
            <a:spLocks noGrp="1" noChangeArrowheads="1"/>
          </p:cNvSpPr>
          <p:nvPr>
            <p:ph type="body" idx="1"/>
          </p:nvPr>
        </p:nvSpPr>
        <p:spPr/>
        <p:txBody>
          <a:bodyPr/>
          <a:lstStyle/>
          <a:p>
            <a:endParaRPr lang="ar-SA"/>
          </a:p>
        </p:txBody>
      </p:sp>
      <p:pic>
        <p:nvPicPr>
          <p:cNvPr id="146436" name="Picture 4" descr="CT of acute pancreatitis."/>
          <p:cNvPicPr>
            <a:picLocks noChangeAspect="1" noChangeArrowheads="1"/>
          </p:cNvPicPr>
          <p:nvPr/>
        </p:nvPicPr>
        <p:blipFill>
          <a:blip r:embed="rId4"/>
          <a:srcRect/>
          <a:stretch>
            <a:fillRect/>
          </a:stretch>
        </p:blipFill>
        <p:spPr bwMode="auto">
          <a:xfrm>
            <a:off x="3348038" y="-26988"/>
            <a:ext cx="5832475" cy="4487863"/>
          </a:xfrm>
          <a:prstGeom prst="rect">
            <a:avLst/>
          </a:prstGeom>
          <a:noFill/>
        </p:spPr>
      </p:pic>
      <p:sp>
        <p:nvSpPr>
          <p:cNvPr id="146437" name="Rectangle 5"/>
          <p:cNvSpPr>
            <a:spLocks noChangeArrowheads="1"/>
          </p:cNvSpPr>
          <p:nvPr/>
        </p:nvSpPr>
        <p:spPr bwMode="auto">
          <a:xfrm>
            <a:off x="2286000" y="4837113"/>
            <a:ext cx="5022850" cy="1735137"/>
          </a:xfrm>
          <a:prstGeom prst="rect">
            <a:avLst/>
          </a:prstGeom>
          <a:noFill/>
          <a:ln w="9525">
            <a:noFill/>
            <a:miter lim="800000"/>
            <a:headEnd/>
            <a:tailEnd/>
          </a:ln>
          <a:effectLst/>
        </p:spPr>
        <p:txBody>
          <a:bodyPr>
            <a:spAutoFit/>
          </a:bodyPr>
          <a:lstStyle/>
          <a:p>
            <a:pPr>
              <a:buFontTx/>
              <a:buChar char="•"/>
            </a:pPr>
            <a:r>
              <a:rPr lang="en-US" sz="2400" b="1">
                <a:latin typeface="Verdana" pitchFamily="34" charset="0"/>
              </a:rPr>
              <a:t>Name the investigation ?</a:t>
            </a:r>
          </a:p>
          <a:p>
            <a:pPr>
              <a:buFontTx/>
              <a:buChar char="•"/>
            </a:pPr>
            <a:r>
              <a:rPr lang="en-US" sz="2400" b="1">
                <a:latin typeface="Verdana" pitchFamily="34" charset="0"/>
              </a:rPr>
              <a:t>2 important finding?</a:t>
            </a:r>
          </a:p>
          <a:p>
            <a:pPr>
              <a:buFontTx/>
              <a:buChar char="•"/>
            </a:pPr>
            <a:r>
              <a:rPr lang="en-US" sz="2400" b="1">
                <a:latin typeface="Verdana" pitchFamily="34" charset="0"/>
              </a:rPr>
              <a:t>Diagnosis ?</a:t>
            </a:r>
          </a:p>
          <a:p>
            <a:pPr rtl="1">
              <a:spcBef>
                <a:spcPct val="50000"/>
              </a:spcBef>
            </a:pPr>
            <a:r>
              <a:rPr lang="en-US" sz="2400" b="1">
                <a:latin typeface="Verdana" pitchFamily="34" charset="0"/>
              </a:rPr>
              <a:t> </a:t>
            </a:r>
          </a:p>
        </p:txBody>
      </p:sp>
    </p:spTree>
    <p:custDataLst>
      <p:tags r:id="rId1"/>
    </p:custData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endParaRPr lang="ar-SA"/>
          </a:p>
        </p:txBody>
      </p:sp>
      <p:sp>
        <p:nvSpPr>
          <p:cNvPr id="148483" name="Rectangle 3"/>
          <p:cNvSpPr>
            <a:spLocks noGrp="1" noChangeArrowheads="1"/>
          </p:cNvSpPr>
          <p:nvPr>
            <p:ph type="body" idx="1"/>
          </p:nvPr>
        </p:nvSpPr>
        <p:spPr/>
        <p:txBody>
          <a:bodyPr/>
          <a:lstStyle/>
          <a:p>
            <a:r>
              <a:rPr lang="en-US"/>
              <a:t>The spiral CECT shows satisfactory enhancement of pancreatic tissue, but there is some loss of marginal definition, in keeping with edema, and there is moderate swelling of Gerota's fascia (between arrowheads). </a:t>
            </a:r>
            <a:br>
              <a:rPr lang="en-US"/>
            </a:br>
            <a:endParaRPr lang="en-US"/>
          </a:p>
        </p:txBody>
      </p:sp>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endParaRPr lang="ar-SA"/>
          </a:p>
        </p:txBody>
      </p:sp>
      <p:sp>
        <p:nvSpPr>
          <p:cNvPr id="149507" name="Rectangle 3"/>
          <p:cNvSpPr>
            <a:spLocks noGrp="1" noChangeArrowheads="1"/>
          </p:cNvSpPr>
          <p:nvPr>
            <p:ph type="body" idx="1"/>
          </p:nvPr>
        </p:nvSpPr>
        <p:spPr/>
        <p:txBody>
          <a:bodyPr/>
          <a:lstStyle/>
          <a:p>
            <a:endParaRPr lang="ar-SA"/>
          </a:p>
        </p:txBody>
      </p:sp>
      <p:pic>
        <p:nvPicPr>
          <p:cNvPr id="149508" name="Picture 4" descr="Anal fissure."/>
          <p:cNvPicPr>
            <a:picLocks noChangeAspect="1" noChangeArrowheads="1"/>
          </p:cNvPicPr>
          <p:nvPr/>
        </p:nvPicPr>
        <p:blipFill>
          <a:blip r:embed="rId4"/>
          <a:srcRect/>
          <a:stretch>
            <a:fillRect/>
          </a:stretch>
        </p:blipFill>
        <p:spPr bwMode="auto">
          <a:xfrm>
            <a:off x="4579938" y="0"/>
            <a:ext cx="4529137" cy="6858000"/>
          </a:xfrm>
          <a:prstGeom prst="rect">
            <a:avLst/>
          </a:prstGeom>
          <a:noFill/>
        </p:spPr>
      </p:pic>
      <p:sp>
        <p:nvSpPr>
          <p:cNvPr id="149509" name="Rectangle 5"/>
          <p:cNvSpPr>
            <a:spLocks noChangeArrowheads="1"/>
          </p:cNvSpPr>
          <p:nvPr/>
        </p:nvSpPr>
        <p:spPr bwMode="auto">
          <a:xfrm>
            <a:off x="250825" y="5594350"/>
            <a:ext cx="6607175" cy="1187450"/>
          </a:xfrm>
          <a:prstGeom prst="rect">
            <a:avLst/>
          </a:prstGeom>
          <a:solidFill>
            <a:schemeClr val="bg1"/>
          </a:solidFill>
          <a:ln w="9525">
            <a:noFill/>
            <a:miter lim="800000"/>
            <a:headEnd/>
            <a:tailEnd/>
          </a:ln>
          <a:effectLst/>
        </p:spPr>
        <p:txBody>
          <a:bodyPr>
            <a:spAutoFit/>
          </a:bodyPr>
          <a:lstStyle/>
          <a:p>
            <a:r>
              <a:rPr lang="en-US" sz="2400" b="1">
                <a:latin typeface="Verdana" pitchFamily="34" charset="0"/>
              </a:rPr>
              <a:t>Mention 2 main complain of this pt?</a:t>
            </a:r>
          </a:p>
          <a:p>
            <a:r>
              <a:rPr lang="en-US" sz="2400" b="1">
                <a:latin typeface="Verdana" pitchFamily="34" charset="0"/>
              </a:rPr>
              <a:t>Diagnosis ?</a:t>
            </a:r>
          </a:p>
          <a:p>
            <a:r>
              <a:rPr lang="en-US" sz="2400" b="1">
                <a:latin typeface="Verdana" pitchFamily="34" charset="0"/>
              </a:rPr>
              <a:t>Non surgical treatment ?</a:t>
            </a:r>
          </a:p>
        </p:txBody>
      </p:sp>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endParaRPr lang="ar-SA"/>
          </a:p>
        </p:txBody>
      </p:sp>
      <p:pic>
        <p:nvPicPr>
          <p:cNvPr id="151555" name="Picture 3" descr="Perianal warts."/>
          <p:cNvPicPr>
            <a:picLocks noGrp="1" noChangeAspect="1" noChangeArrowheads="1"/>
          </p:cNvPicPr>
          <p:nvPr>
            <p:ph type="body" idx="1"/>
          </p:nvPr>
        </p:nvPicPr>
        <p:blipFill>
          <a:blip r:embed="rId4"/>
          <a:srcRect/>
          <a:stretch>
            <a:fillRect/>
          </a:stretch>
        </p:blipFill>
        <p:spPr>
          <a:xfrm>
            <a:off x="4675188" y="0"/>
            <a:ext cx="4505325" cy="6858000"/>
          </a:xfrm>
          <a:noFill/>
          <a:ln/>
        </p:spPr>
      </p:pic>
      <p:sp>
        <p:nvSpPr>
          <p:cNvPr id="151556" name="Rectangle 4"/>
          <p:cNvSpPr>
            <a:spLocks noChangeArrowheads="1"/>
          </p:cNvSpPr>
          <p:nvPr/>
        </p:nvSpPr>
        <p:spPr bwMode="auto">
          <a:xfrm>
            <a:off x="0" y="2971800"/>
            <a:ext cx="4648200" cy="2647950"/>
          </a:xfrm>
          <a:prstGeom prst="rect">
            <a:avLst/>
          </a:prstGeom>
          <a:solidFill>
            <a:srgbClr val="CCFF33"/>
          </a:solidFill>
          <a:ln w="9525">
            <a:noFill/>
            <a:miter lim="800000"/>
            <a:headEnd/>
            <a:tailEnd/>
          </a:ln>
          <a:effectLst/>
        </p:spPr>
        <p:txBody>
          <a:bodyPr>
            <a:spAutoFit/>
          </a:bodyPr>
          <a:lstStyle/>
          <a:p>
            <a:pPr marL="342900" indent="-342900">
              <a:buFontTx/>
              <a:buAutoNum type="arabicPeriod"/>
            </a:pPr>
            <a:r>
              <a:rPr lang="en-US" sz="2400" b="1">
                <a:latin typeface="Verdana" pitchFamily="34" charset="0"/>
              </a:rPr>
              <a:t>Diagnosis ?</a:t>
            </a:r>
          </a:p>
          <a:p>
            <a:pPr marL="342900" indent="-342900">
              <a:buFontTx/>
              <a:buAutoNum type="arabicPeriod"/>
            </a:pPr>
            <a:endParaRPr lang="en-US" sz="2400" b="1">
              <a:latin typeface="Verdana" pitchFamily="34" charset="0"/>
            </a:endParaRPr>
          </a:p>
          <a:p>
            <a:pPr marL="342900" indent="-342900">
              <a:buFontTx/>
              <a:buAutoNum type="arabicPeriod"/>
            </a:pPr>
            <a:r>
              <a:rPr lang="en-US" sz="2400" b="1">
                <a:latin typeface="Verdana" pitchFamily="34" charset="0"/>
              </a:rPr>
              <a:t>Which group of persons are usually affected?</a:t>
            </a:r>
          </a:p>
          <a:p>
            <a:pPr marL="342900" indent="-342900">
              <a:buFontTx/>
              <a:buAutoNum type="arabicPeriod"/>
            </a:pPr>
            <a:endParaRPr lang="en-US" sz="2400" b="1">
              <a:latin typeface="Verdana" pitchFamily="34" charset="0"/>
            </a:endParaRPr>
          </a:p>
          <a:p>
            <a:pPr marL="342900" indent="-342900">
              <a:buFontTx/>
              <a:buAutoNum type="arabicPeriod"/>
            </a:pPr>
            <a:r>
              <a:rPr lang="en-US" sz="2400" b="1">
                <a:latin typeface="Verdana" pitchFamily="34" charset="0"/>
              </a:rPr>
              <a:t>Treatment </a:t>
            </a:r>
          </a:p>
          <a:p>
            <a:pPr marL="342900" indent="-342900">
              <a:buFontTx/>
              <a:buAutoNum type="arabicPeriod"/>
            </a:pPr>
            <a:endParaRPr lang="en-US" sz="2400" b="1">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endParaRPr lang="ar-SA"/>
          </a:p>
        </p:txBody>
      </p:sp>
      <p:sp>
        <p:nvSpPr>
          <p:cNvPr id="153603" name="Rectangle 3"/>
          <p:cNvSpPr>
            <a:spLocks noGrp="1" noChangeArrowheads="1"/>
          </p:cNvSpPr>
          <p:nvPr>
            <p:ph type="body" idx="1"/>
          </p:nvPr>
        </p:nvSpPr>
        <p:spPr/>
        <p:txBody>
          <a:bodyPr/>
          <a:lstStyle/>
          <a:p>
            <a:endParaRPr lang="ar-SA"/>
          </a:p>
        </p:txBody>
      </p:sp>
      <p:pic>
        <p:nvPicPr>
          <p:cNvPr id="153604" name="Picture 4" descr="Para-umbilical hernia and ascites."/>
          <p:cNvPicPr>
            <a:picLocks noChangeAspect="1" noChangeArrowheads="1"/>
          </p:cNvPicPr>
          <p:nvPr/>
        </p:nvPicPr>
        <p:blipFill>
          <a:blip r:embed="rId4"/>
          <a:srcRect/>
          <a:stretch>
            <a:fillRect/>
          </a:stretch>
        </p:blipFill>
        <p:spPr bwMode="auto">
          <a:xfrm>
            <a:off x="4537075" y="0"/>
            <a:ext cx="4572000" cy="6858000"/>
          </a:xfrm>
          <a:prstGeom prst="rect">
            <a:avLst/>
          </a:prstGeom>
          <a:noFill/>
        </p:spPr>
      </p:pic>
      <p:sp>
        <p:nvSpPr>
          <p:cNvPr id="153605" name="Text Box 5"/>
          <p:cNvSpPr txBox="1">
            <a:spLocks noChangeArrowheads="1"/>
          </p:cNvSpPr>
          <p:nvPr/>
        </p:nvSpPr>
        <p:spPr bwMode="auto">
          <a:xfrm>
            <a:off x="0" y="2852738"/>
            <a:ext cx="4495800" cy="3013075"/>
          </a:xfrm>
          <a:prstGeom prst="rect">
            <a:avLst/>
          </a:prstGeom>
          <a:solidFill>
            <a:srgbClr val="FFCCFF"/>
          </a:solidFill>
          <a:ln w="9525">
            <a:noFill/>
            <a:miter lim="800000"/>
            <a:headEnd/>
            <a:tailEnd/>
          </a:ln>
          <a:effectLst/>
        </p:spPr>
        <p:txBody>
          <a:bodyPr>
            <a:spAutoFit/>
          </a:bodyPr>
          <a:lstStyle/>
          <a:p>
            <a:pPr marL="342900" indent="-342900">
              <a:spcBef>
                <a:spcPct val="50000"/>
              </a:spcBef>
              <a:buFontTx/>
              <a:buAutoNum type="arabicPeriod"/>
            </a:pPr>
            <a:r>
              <a:rPr lang="en-US" sz="2400" b="1">
                <a:latin typeface="Verdana" pitchFamily="34" charset="0"/>
              </a:rPr>
              <a:t>Findings in the two pictures?</a:t>
            </a:r>
          </a:p>
          <a:p>
            <a:pPr marL="342900" indent="-342900">
              <a:spcBef>
                <a:spcPct val="50000"/>
              </a:spcBef>
              <a:buFontTx/>
              <a:buAutoNum type="arabicPeriod"/>
            </a:pPr>
            <a:endParaRPr lang="en-US" sz="2400" b="1">
              <a:latin typeface="Verdana" pitchFamily="34" charset="0"/>
            </a:endParaRPr>
          </a:p>
          <a:p>
            <a:pPr marL="342900" indent="-342900">
              <a:spcBef>
                <a:spcPct val="50000"/>
              </a:spcBef>
              <a:buFontTx/>
              <a:buAutoNum type="arabicPeriod"/>
            </a:pPr>
            <a:r>
              <a:rPr lang="en-US" sz="2400" b="1">
                <a:latin typeface="Verdana" pitchFamily="34" charset="0"/>
              </a:rPr>
              <a:t>Possible diagnosis?</a:t>
            </a:r>
          </a:p>
          <a:p>
            <a:pPr marL="342900" indent="-342900">
              <a:spcBef>
                <a:spcPct val="50000"/>
              </a:spcBef>
              <a:buFontTx/>
              <a:buAutoNum type="arabicPeriod"/>
            </a:pPr>
            <a:endParaRPr lang="en-US" sz="2400" b="1">
              <a:latin typeface="Verdana" pitchFamily="34" charset="0"/>
            </a:endParaRPr>
          </a:p>
          <a:p>
            <a:pPr marL="342900" indent="-342900">
              <a:spcBef>
                <a:spcPct val="50000"/>
              </a:spcBef>
              <a:buFontTx/>
              <a:buAutoNum type="arabicPeriod"/>
            </a:pPr>
            <a:r>
              <a:rPr lang="en-US" sz="2400" b="1">
                <a:latin typeface="Verdana" pitchFamily="34" charset="0"/>
              </a:rPr>
              <a:t>Best treatment ?</a:t>
            </a:r>
          </a:p>
        </p:txBody>
      </p:sp>
    </p:spTree>
    <p:custDataLst>
      <p:tags r:id="rId1"/>
    </p:custData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endParaRPr lang="ar-SA"/>
          </a:p>
        </p:txBody>
      </p:sp>
      <p:sp>
        <p:nvSpPr>
          <p:cNvPr id="154627" name="Rectangle 3"/>
          <p:cNvSpPr>
            <a:spLocks noGrp="1" noChangeArrowheads="1"/>
          </p:cNvSpPr>
          <p:nvPr>
            <p:ph type="body" idx="1"/>
          </p:nvPr>
        </p:nvSpPr>
        <p:spPr/>
        <p:txBody>
          <a:bodyPr/>
          <a:lstStyle/>
          <a:p>
            <a:endParaRPr lang="ar-SA"/>
          </a:p>
        </p:txBody>
      </p:sp>
      <p:pic>
        <p:nvPicPr>
          <p:cNvPr id="154628" name="Picture 4" descr="Diverticular disease:  sigmoid colon."/>
          <p:cNvPicPr>
            <a:picLocks noChangeAspect="1" noChangeArrowheads="1"/>
          </p:cNvPicPr>
          <p:nvPr/>
        </p:nvPicPr>
        <p:blipFill>
          <a:blip r:embed="rId4"/>
          <a:srcRect/>
          <a:stretch>
            <a:fillRect/>
          </a:stretch>
        </p:blipFill>
        <p:spPr bwMode="auto">
          <a:xfrm>
            <a:off x="2339975" y="0"/>
            <a:ext cx="6838950" cy="6858000"/>
          </a:xfrm>
          <a:prstGeom prst="rect">
            <a:avLst/>
          </a:prstGeom>
          <a:noFill/>
        </p:spPr>
      </p:pic>
      <p:sp>
        <p:nvSpPr>
          <p:cNvPr id="154629" name="Text Box 5" descr="White marble"/>
          <p:cNvSpPr txBox="1">
            <a:spLocks noChangeArrowheads="1"/>
          </p:cNvSpPr>
          <p:nvPr/>
        </p:nvSpPr>
        <p:spPr bwMode="auto">
          <a:xfrm>
            <a:off x="0" y="2781300"/>
            <a:ext cx="2411413" cy="1879600"/>
          </a:xfrm>
          <a:prstGeom prst="rect">
            <a:avLst/>
          </a:prstGeom>
          <a:blipFill dpi="0" rotWithShape="1">
            <a:blip r:embed="rId5"/>
            <a:srcRect/>
            <a:tile tx="0" ty="0" sx="100000" sy="100000" flip="none" algn="tl"/>
          </a:blipFill>
          <a:ln w="9525">
            <a:noFill/>
            <a:miter lim="800000"/>
            <a:headEnd/>
            <a:tailEnd/>
          </a:ln>
          <a:effectLst/>
        </p:spPr>
        <p:txBody>
          <a:bodyPr>
            <a:spAutoFit/>
          </a:bodyPr>
          <a:lstStyle/>
          <a:p>
            <a:pPr>
              <a:spcBef>
                <a:spcPct val="50000"/>
              </a:spcBef>
            </a:pPr>
            <a:r>
              <a:rPr lang="en-US" b="1">
                <a:latin typeface="Verdana" pitchFamily="34" charset="0"/>
              </a:rPr>
              <a:t>Name the investigation??</a:t>
            </a:r>
          </a:p>
          <a:p>
            <a:pPr>
              <a:spcBef>
                <a:spcPct val="50000"/>
              </a:spcBef>
            </a:pPr>
            <a:r>
              <a:rPr lang="en-US" b="1">
                <a:latin typeface="Verdana" pitchFamily="34" charset="0"/>
              </a:rPr>
              <a:t>Diagnosis ?</a:t>
            </a:r>
          </a:p>
          <a:p>
            <a:pPr>
              <a:spcBef>
                <a:spcPct val="50000"/>
              </a:spcBef>
            </a:pPr>
            <a:r>
              <a:rPr lang="en-US" b="1">
                <a:latin typeface="Verdana" pitchFamily="34" charset="0"/>
              </a:rPr>
              <a:t>Pathophysiolgy ?</a:t>
            </a:r>
          </a:p>
          <a:p>
            <a:pPr>
              <a:spcBef>
                <a:spcPct val="50000"/>
              </a:spcBef>
            </a:pPr>
            <a:r>
              <a:rPr lang="en-US" b="1">
                <a:latin typeface="Verdana" pitchFamily="34" charset="0"/>
              </a:rPr>
              <a:t>5 complications</a:t>
            </a:r>
          </a:p>
        </p:txBody>
      </p:sp>
    </p:spTree>
    <p:custDataLst>
      <p:tags r:id="rId1"/>
    </p:custData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endParaRPr lang="ar-SA"/>
          </a:p>
        </p:txBody>
      </p:sp>
      <p:sp>
        <p:nvSpPr>
          <p:cNvPr id="155651" name="Rectangle 3"/>
          <p:cNvSpPr>
            <a:spLocks noGrp="1" noChangeArrowheads="1"/>
          </p:cNvSpPr>
          <p:nvPr>
            <p:ph type="body" idx="1"/>
          </p:nvPr>
        </p:nvSpPr>
        <p:spPr/>
        <p:txBody>
          <a:bodyPr/>
          <a:lstStyle/>
          <a:p>
            <a:endParaRPr lang="ar-SA"/>
          </a:p>
        </p:txBody>
      </p:sp>
      <p:pic>
        <p:nvPicPr>
          <p:cNvPr id="155652" name="Picture 4" descr="Diverticular disease of the colon."/>
          <p:cNvPicPr>
            <a:picLocks noChangeAspect="1" noChangeArrowheads="1"/>
          </p:cNvPicPr>
          <p:nvPr/>
        </p:nvPicPr>
        <p:blipFill>
          <a:blip r:embed="rId4"/>
          <a:srcRect/>
          <a:stretch>
            <a:fillRect/>
          </a:stretch>
        </p:blipFill>
        <p:spPr bwMode="auto">
          <a:xfrm>
            <a:off x="468313" y="249238"/>
            <a:ext cx="8675687" cy="650716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endParaRPr lang="ar-SA"/>
          </a:p>
        </p:txBody>
      </p:sp>
      <p:sp>
        <p:nvSpPr>
          <p:cNvPr id="156675" name="Rectangle 3"/>
          <p:cNvSpPr>
            <a:spLocks noGrp="1" noChangeArrowheads="1"/>
          </p:cNvSpPr>
          <p:nvPr>
            <p:ph type="body" idx="1"/>
          </p:nvPr>
        </p:nvSpPr>
        <p:spPr/>
        <p:txBody>
          <a:bodyPr/>
          <a:lstStyle/>
          <a:p>
            <a:endParaRPr lang="ar-SA"/>
          </a:p>
        </p:txBody>
      </p:sp>
      <p:pic>
        <p:nvPicPr>
          <p:cNvPr id="156676" name="Picture 4" descr="Perforated diverticular disease of the colon."/>
          <p:cNvPicPr>
            <a:picLocks noChangeAspect="1" noChangeArrowheads="1"/>
          </p:cNvPicPr>
          <p:nvPr/>
        </p:nvPicPr>
        <p:blipFill>
          <a:blip r:embed="rId4"/>
          <a:srcRect/>
          <a:stretch>
            <a:fillRect/>
          </a:stretch>
        </p:blipFill>
        <p:spPr bwMode="auto">
          <a:xfrm>
            <a:off x="1706563" y="0"/>
            <a:ext cx="4572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endParaRPr lang="ar-SA"/>
          </a:p>
        </p:txBody>
      </p:sp>
      <p:sp>
        <p:nvSpPr>
          <p:cNvPr id="157699" name="Rectangle 3"/>
          <p:cNvSpPr>
            <a:spLocks noGrp="1" noChangeArrowheads="1"/>
          </p:cNvSpPr>
          <p:nvPr>
            <p:ph type="body" idx="1"/>
          </p:nvPr>
        </p:nvSpPr>
        <p:spPr/>
        <p:txBody>
          <a:bodyPr/>
          <a:lstStyle/>
          <a:p>
            <a:endParaRPr lang="ar-SA"/>
          </a:p>
        </p:txBody>
      </p:sp>
      <p:pic>
        <p:nvPicPr>
          <p:cNvPr id="157700" name="Picture 4" descr="Soft-tissue emphysema in the neck associated with perforation of the thoracic oesophagus."/>
          <p:cNvPicPr>
            <a:picLocks noChangeAspect="1" noChangeArrowheads="1"/>
          </p:cNvPicPr>
          <p:nvPr/>
        </p:nvPicPr>
        <p:blipFill>
          <a:blip r:embed="rId4"/>
          <a:srcRect/>
          <a:stretch>
            <a:fillRect/>
          </a:stretch>
        </p:blipFill>
        <p:spPr bwMode="auto">
          <a:xfrm>
            <a:off x="4192588" y="0"/>
            <a:ext cx="4916487" cy="5229225"/>
          </a:xfrm>
          <a:prstGeom prst="rect">
            <a:avLst/>
          </a:prstGeom>
          <a:noFill/>
        </p:spPr>
      </p:pic>
      <p:sp>
        <p:nvSpPr>
          <p:cNvPr id="157701" name="Text Box 5"/>
          <p:cNvSpPr txBox="1">
            <a:spLocks noChangeArrowheads="1"/>
          </p:cNvSpPr>
          <p:nvPr/>
        </p:nvSpPr>
        <p:spPr bwMode="auto">
          <a:xfrm>
            <a:off x="1403350" y="5300663"/>
            <a:ext cx="7200900" cy="1552575"/>
          </a:xfrm>
          <a:prstGeom prst="rect">
            <a:avLst/>
          </a:prstGeom>
          <a:solidFill>
            <a:srgbClr val="996633"/>
          </a:solidFill>
          <a:ln w="9525">
            <a:noFill/>
            <a:miter lim="800000"/>
            <a:headEnd/>
            <a:tailEnd/>
          </a:ln>
          <a:effectLst/>
        </p:spPr>
        <p:txBody>
          <a:bodyPr>
            <a:spAutoFit/>
          </a:bodyPr>
          <a:lstStyle/>
          <a:p>
            <a:pPr>
              <a:spcBef>
                <a:spcPct val="50000"/>
              </a:spcBef>
            </a:pPr>
            <a:r>
              <a:rPr lang="en-US" sz="2400" b="1">
                <a:latin typeface="Verdana" pitchFamily="34" charset="0"/>
              </a:rPr>
              <a:t>After stab wound to the anterior neck</a:t>
            </a:r>
          </a:p>
          <a:p>
            <a:pPr>
              <a:spcBef>
                <a:spcPct val="50000"/>
              </a:spcBef>
            </a:pPr>
            <a:r>
              <a:rPr lang="en-US" sz="2400" b="1">
                <a:latin typeface="Verdana" pitchFamily="34" charset="0"/>
              </a:rPr>
              <a:t>Mention 2 findings?</a:t>
            </a:r>
          </a:p>
          <a:p>
            <a:pPr>
              <a:spcBef>
                <a:spcPct val="50000"/>
              </a:spcBef>
            </a:pPr>
            <a:r>
              <a:rPr lang="en-US" sz="2400" b="1">
                <a:latin typeface="Verdana" pitchFamily="34" charset="0"/>
              </a:rPr>
              <a:t>Possible causes?</a:t>
            </a:r>
          </a:p>
        </p:txBody>
      </p:sp>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ar-SA"/>
          </a:p>
        </p:txBody>
      </p:sp>
      <p:sp>
        <p:nvSpPr>
          <p:cNvPr id="22531" name="Rectangle 3"/>
          <p:cNvSpPr>
            <a:spLocks noGrp="1" noChangeArrowheads="1"/>
          </p:cNvSpPr>
          <p:nvPr>
            <p:ph type="body" idx="1"/>
          </p:nvPr>
        </p:nvSpPr>
        <p:spPr/>
        <p:txBody>
          <a:bodyPr/>
          <a:lstStyle/>
          <a:p>
            <a:endParaRPr lang="ar-SA"/>
          </a:p>
        </p:txBody>
      </p:sp>
      <p:pic>
        <p:nvPicPr>
          <p:cNvPr id="22532" name="Picture 4" descr="Plain flim of abdomen - erect film"/>
          <p:cNvPicPr>
            <a:picLocks noChangeAspect="1" noChangeArrowheads="1"/>
          </p:cNvPicPr>
          <p:nvPr/>
        </p:nvPicPr>
        <p:blipFill>
          <a:blip r:embed="rId4"/>
          <a:srcRect/>
          <a:stretch>
            <a:fillRect/>
          </a:stretch>
        </p:blipFill>
        <p:spPr bwMode="auto">
          <a:xfrm>
            <a:off x="2786050" y="500042"/>
            <a:ext cx="6000750" cy="6858000"/>
          </a:xfrm>
          <a:prstGeom prst="rect">
            <a:avLst/>
          </a:prstGeom>
          <a:noFill/>
        </p:spPr>
      </p:pic>
      <p:sp>
        <p:nvSpPr>
          <p:cNvPr id="22533" name="Text Box 5"/>
          <p:cNvSpPr txBox="1">
            <a:spLocks noChangeArrowheads="1"/>
          </p:cNvSpPr>
          <p:nvPr/>
        </p:nvSpPr>
        <p:spPr bwMode="auto">
          <a:xfrm>
            <a:off x="0" y="2514600"/>
            <a:ext cx="2895600" cy="2378075"/>
          </a:xfrm>
          <a:prstGeom prst="rect">
            <a:avLst/>
          </a:prstGeom>
          <a:noFill/>
          <a:ln w="9525">
            <a:noFill/>
            <a:miter lim="800000"/>
            <a:headEnd/>
            <a:tailEnd/>
          </a:ln>
          <a:effectLst/>
        </p:spPr>
        <p:txBody>
          <a:bodyPr>
            <a:spAutoFit/>
          </a:bodyPr>
          <a:lstStyle/>
          <a:p>
            <a:pPr marL="342900" indent="-342900">
              <a:spcBef>
                <a:spcPct val="50000"/>
              </a:spcBef>
              <a:buFontTx/>
              <a:buAutoNum type="arabicPeriod"/>
            </a:pPr>
            <a:r>
              <a:rPr lang="en-US" sz="2000" b="1"/>
              <a:t>Type of investigation?</a:t>
            </a:r>
          </a:p>
          <a:p>
            <a:pPr marL="342900" indent="-342900">
              <a:spcBef>
                <a:spcPct val="50000"/>
              </a:spcBef>
              <a:buFontTx/>
              <a:buAutoNum type="arabicPeriod"/>
            </a:pPr>
            <a:r>
              <a:rPr lang="en-US" sz="2000" b="1"/>
              <a:t>Position of the patient ?</a:t>
            </a:r>
          </a:p>
          <a:p>
            <a:pPr marL="342900" indent="-342900">
              <a:spcBef>
                <a:spcPct val="50000"/>
              </a:spcBef>
              <a:buFontTx/>
              <a:buAutoNum type="arabicPeriod"/>
            </a:pPr>
            <a:r>
              <a:rPr lang="en-US" sz="2000" b="1"/>
              <a:t>Finding ?</a:t>
            </a:r>
          </a:p>
          <a:p>
            <a:pPr marL="342900" indent="-342900">
              <a:spcBef>
                <a:spcPct val="50000"/>
              </a:spcBef>
              <a:buFontTx/>
              <a:buAutoNum type="arabicPeriod"/>
            </a:pPr>
            <a:r>
              <a:rPr lang="en-US" sz="2000" b="1"/>
              <a:t>Diagnosis ?</a:t>
            </a:r>
          </a:p>
        </p:txBody>
      </p:sp>
    </p:spTree>
    <p:custDataLst>
      <p:tags r:id="rId1"/>
    </p:custData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endParaRPr lang="ar-SA"/>
          </a:p>
        </p:txBody>
      </p:sp>
      <p:sp>
        <p:nvSpPr>
          <p:cNvPr id="158723" name="Rectangle 3"/>
          <p:cNvSpPr>
            <a:spLocks noGrp="1" noChangeArrowheads="1"/>
          </p:cNvSpPr>
          <p:nvPr>
            <p:ph type="body" idx="1"/>
          </p:nvPr>
        </p:nvSpPr>
        <p:spPr/>
        <p:txBody>
          <a:bodyPr/>
          <a:lstStyle/>
          <a:p>
            <a:endParaRPr lang="ar-SA"/>
          </a:p>
        </p:txBody>
      </p:sp>
      <p:pic>
        <p:nvPicPr>
          <p:cNvPr id="158724" name="Picture 4" descr="Fistula-in-ano."/>
          <p:cNvPicPr>
            <a:picLocks noChangeAspect="1" noChangeArrowheads="1"/>
          </p:cNvPicPr>
          <p:nvPr/>
        </p:nvPicPr>
        <p:blipFill>
          <a:blip r:embed="rId4"/>
          <a:srcRect/>
          <a:stretch>
            <a:fillRect/>
          </a:stretch>
        </p:blipFill>
        <p:spPr bwMode="auto">
          <a:xfrm>
            <a:off x="4764088" y="0"/>
            <a:ext cx="4416425" cy="4797425"/>
          </a:xfrm>
          <a:prstGeom prst="rect">
            <a:avLst/>
          </a:prstGeom>
          <a:noFill/>
        </p:spPr>
      </p:pic>
      <p:sp>
        <p:nvSpPr>
          <p:cNvPr id="158725" name="Text Box 5"/>
          <p:cNvSpPr txBox="1">
            <a:spLocks noChangeArrowheads="1"/>
          </p:cNvSpPr>
          <p:nvPr/>
        </p:nvSpPr>
        <p:spPr bwMode="auto">
          <a:xfrm>
            <a:off x="1476375" y="4941888"/>
            <a:ext cx="6840538" cy="1768475"/>
          </a:xfrm>
          <a:prstGeom prst="rect">
            <a:avLst/>
          </a:prstGeom>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1"/>
          </a:gradFill>
          <a:ln w="9525">
            <a:noFill/>
            <a:miter lim="800000"/>
            <a:headEnd/>
            <a:tailEnd/>
          </a:ln>
          <a:effectLst/>
        </p:spPr>
        <p:txBody>
          <a:bodyPr>
            <a:spAutoFit/>
          </a:bodyPr>
          <a:lstStyle/>
          <a:p>
            <a:pPr>
              <a:spcBef>
                <a:spcPct val="50000"/>
              </a:spcBef>
            </a:pPr>
            <a:r>
              <a:rPr lang="en-US" sz="2000" b="1">
                <a:latin typeface="Verdana" pitchFamily="34" charset="0"/>
              </a:rPr>
              <a:t>Diagnosis ?</a:t>
            </a:r>
          </a:p>
          <a:p>
            <a:pPr>
              <a:spcBef>
                <a:spcPct val="50000"/>
              </a:spcBef>
            </a:pPr>
            <a:r>
              <a:rPr lang="en-US" sz="2000" b="1">
                <a:latin typeface="Verdana" pitchFamily="34" charset="0"/>
              </a:rPr>
              <a:t>2 main causes ?</a:t>
            </a:r>
          </a:p>
          <a:p>
            <a:pPr>
              <a:spcBef>
                <a:spcPct val="50000"/>
              </a:spcBef>
            </a:pPr>
            <a:r>
              <a:rPr lang="en-US" sz="2000" b="1">
                <a:latin typeface="Verdana" pitchFamily="34" charset="0"/>
              </a:rPr>
              <a:t>3 classifications ?</a:t>
            </a:r>
          </a:p>
          <a:p>
            <a:pPr>
              <a:spcBef>
                <a:spcPct val="50000"/>
              </a:spcBef>
            </a:pPr>
            <a:r>
              <a:rPr lang="en-US" sz="2000" b="1">
                <a:latin typeface="Verdana" pitchFamily="34" charset="0"/>
              </a:rPr>
              <a:t>3 options of treatment ?</a:t>
            </a:r>
          </a:p>
        </p:txBody>
      </p:sp>
    </p:spTree>
    <p:custDataLst>
      <p:tags r:id="rId1"/>
    </p:custData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ar-SA"/>
          </a:p>
        </p:txBody>
      </p:sp>
      <p:sp>
        <p:nvSpPr>
          <p:cNvPr id="159747" name="Rectangle 3"/>
          <p:cNvSpPr>
            <a:spLocks noGrp="1" noChangeArrowheads="1"/>
          </p:cNvSpPr>
          <p:nvPr>
            <p:ph type="body" idx="1"/>
          </p:nvPr>
        </p:nvSpPr>
        <p:spPr/>
        <p:txBody>
          <a:bodyPr/>
          <a:lstStyle/>
          <a:p>
            <a:endParaRPr lang="ar-SA"/>
          </a:p>
        </p:txBody>
      </p:sp>
      <p:pic>
        <p:nvPicPr>
          <p:cNvPr id="159748" name="Picture 4" descr="Esophago-tracheal fistula"/>
          <p:cNvPicPr>
            <a:picLocks noChangeAspect="1" noChangeArrowheads="1"/>
          </p:cNvPicPr>
          <p:nvPr/>
        </p:nvPicPr>
        <p:blipFill>
          <a:blip r:embed="rId4"/>
          <a:srcRect/>
          <a:stretch>
            <a:fillRect/>
          </a:stretch>
        </p:blipFill>
        <p:spPr bwMode="auto">
          <a:xfrm>
            <a:off x="5868988" y="0"/>
            <a:ext cx="3240087" cy="6858000"/>
          </a:xfrm>
          <a:prstGeom prst="rect">
            <a:avLst/>
          </a:prstGeom>
          <a:noFill/>
        </p:spPr>
      </p:pic>
      <p:sp>
        <p:nvSpPr>
          <p:cNvPr id="159749" name="Text Box 5"/>
          <p:cNvSpPr txBox="1">
            <a:spLocks noChangeArrowheads="1"/>
          </p:cNvSpPr>
          <p:nvPr/>
        </p:nvSpPr>
        <p:spPr bwMode="auto">
          <a:xfrm>
            <a:off x="395288" y="3068638"/>
            <a:ext cx="4897437" cy="1004887"/>
          </a:xfrm>
          <a:prstGeom prst="rect">
            <a:avLst/>
          </a:prstGeom>
          <a:solidFill>
            <a:schemeClr val="bg2"/>
          </a:solidFill>
          <a:ln w="9525">
            <a:noFill/>
            <a:miter lim="800000"/>
            <a:headEnd/>
            <a:tailEnd/>
          </a:ln>
          <a:effectLst/>
        </p:spPr>
        <p:txBody>
          <a:bodyPr>
            <a:spAutoFit/>
          </a:bodyPr>
          <a:lstStyle/>
          <a:p>
            <a:pPr>
              <a:spcBef>
                <a:spcPct val="50000"/>
              </a:spcBef>
            </a:pPr>
            <a:r>
              <a:rPr lang="en-US" sz="2400" b="1">
                <a:latin typeface="Verdana" pitchFamily="34" charset="0"/>
              </a:rPr>
              <a:t>Name the investigation ?</a:t>
            </a:r>
          </a:p>
          <a:p>
            <a:pPr>
              <a:spcBef>
                <a:spcPct val="50000"/>
              </a:spcBef>
            </a:pPr>
            <a:r>
              <a:rPr lang="en-US" sz="2400" b="1">
                <a:latin typeface="Verdana" pitchFamily="34" charset="0"/>
              </a:rPr>
              <a:t>Findings ?</a:t>
            </a:r>
          </a:p>
        </p:txBody>
      </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endParaRPr lang="ar-SA"/>
          </a:p>
        </p:txBody>
      </p:sp>
      <p:sp>
        <p:nvSpPr>
          <p:cNvPr id="160771" name="Rectangle 3"/>
          <p:cNvSpPr>
            <a:spLocks noGrp="1" noChangeArrowheads="1"/>
          </p:cNvSpPr>
          <p:nvPr>
            <p:ph type="body" idx="1"/>
          </p:nvPr>
        </p:nvSpPr>
        <p:spPr/>
        <p:txBody>
          <a:bodyPr/>
          <a:lstStyle/>
          <a:p>
            <a:endParaRPr lang="ar-SA"/>
          </a:p>
        </p:txBody>
      </p:sp>
      <p:pic>
        <p:nvPicPr>
          <p:cNvPr id="160772" name="Picture 4" descr="Duodenal perforation"/>
          <p:cNvPicPr>
            <a:picLocks noChangeAspect="1" noChangeArrowheads="1"/>
          </p:cNvPicPr>
          <p:nvPr/>
        </p:nvPicPr>
        <p:blipFill>
          <a:blip r:embed="rId4"/>
          <a:srcRect/>
          <a:stretch>
            <a:fillRect/>
          </a:stretch>
        </p:blipFill>
        <p:spPr bwMode="auto">
          <a:xfrm>
            <a:off x="4249738" y="0"/>
            <a:ext cx="4859337" cy="6858000"/>
          </a:xfrm>
          <a:prstGeom prst="rect">
            <a:avLst/>
          </a:prstGeom>
          <a:noFill/>
        </p:spPr>
      </p:pic>
      <p:sp>
        <p:nvSpPr>
          <p:cNvPr id="160773" name="Text Box 5"/>
          <p:cNvSpPr txBox="1">
            <a:spLocks noChangeArrowheads="1"/>
          </p:cNvSpPr>
          <p:nvPr/>
        </p:nvSpPr>
        <p:spPr bwMode="auto">
          <a:xfrm>
            <a:off x="0" y="2708275"/>
            <a:ext cx="4067175" cy="1552575"/>
          </a:xfrm>
          <a:prstGeom prst="rect">
            <a:avLst/>
          </a:prstGeom>
          <a:solidFill>
            <a:srgbClr val="CCFF33"/>
          </a:solidFill>
          <a:ln w="9525">
            <a:noFill/>
            <a:miter lim="800000"/>
            <a:headEnd/>
            <a:tailEnd/>
          </a:ln>
          <a:effectLst/>
        </p:spPr>
        <p:txBody>
          <a:bodyPr>
            <a:spAutoFit/>
          </a:bodyPr>
          <a:lstStyle/>
          <a:p>
            <a:pPr>
              <a:spcBef>
                <a:spcPct val="50000"/>
              </a:spcBef>
            </a:pPr>
            <a:r>
              <a:rPr lang="en-US" sz="2400" b="1">
                <a:latin typeface="Verdana" pitchFamily="34" charset="0"/>
              </a:rPr>
              <a:t>Finding on CT?</a:t>
            </a:r>
          </a:p>
          <a:p>
            <a:pPr>
              <a:spcBef>
                <a:spcPct val="50000"/>
              </a:spcBef>
            </a:pPr>
            <a:r>
              <a:rPr lang="en-US" sz="2400" b="1">
                <a:latin typeface="Verdana" pitchFamily="34" charset="0"/>
              </a:rPr>
              <a:t>Finding on lapratomy?</a:t>
            </a:r>
          </a:p>
          <a:p>
            <a:pPr>
              <a:spcBef>
                <a:spcPct val="50000"/>
              </a:spcBef>
            </a:pPr>
            <a:r>
              <a:rPr lang="en-US" sz="2400" b="1">
                <a:latin typeface="Verdana" pitchFamily="34" charset="0"/>
              </a:rPr>
              <a:t>Diagnosis ?</a:t>
            </a:r>
          </a:p>
        </p:txBody>
      </p:sp>
    </p:spTree>
    <p:custDataLst>
      <p:tags r:id="rId1"/>
    </p:custData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endParaRPr lang="ar-SA"/>
          </a:p>
        </p:txBody>
      </p:sp>
      <p:sp>
        <p:nvSpPr>
          <p:cNvPr id="161795" name="Rectangle 3"/>
          <p:cNvSpPr>
            <a:spLocks noGrp="1" noChangeArrowheads="1"/>
          </p:cNvSpPr>
          <p:nvPr>
            <p:ph type="body" idx="1"/>
          </p:nvPr>
        </p:nvSpPr>
        <p:spPr/>
        <p:txBody>
          <a:bodyPr/>
          <a:lstStyle/>
          <a:p>
            <a:endParaRPr lang="ar-SA"/>
          </a:p>
        </p:txBody>
      </p:sp>
      <p:pic>
        <p:nvPicPr>
          <p:cNvPr id="161796" name="Picture 4" descr="Rectal prolapse."/>
          <p:cNvPicPr>
            <a:picLocks noChangeAspect="1" noChangeArrowheads="1"/>
          </p:cNvPicPr>
          <p:nvPr/>
        </p:nvPicPr>
        <p:blipFill>
          <a:blip r:embed="rId4"/>
          <a:srcRect/>
          <a:stretch>
            <a:fillRect/>
          </a:stretch>
        </p:blipFill>
        <p:spPr bwMode="auto">
          <a:xfrm>
            <a:off x="3460750" y="0"/>
            <a:ext cx="5648325" cy="6858000"/>
          </a:xfrm>
          <a:prstGeom prst="rect">
            <a:avLst/>
          </a:prstGeom>
          <a:noFill/>
        </p:spPr>
      </p:pic>
      <p:sp>
        <p:nvSpPr>
          <p:cNvPr id="161797" name="Text Box 5"/>
          <p:cNvSpPr txBox="1">
            <a:spLocks noChangeArrowheads="1"/>
          </p:cNvSpPr>
          <p:nvPr/>
        </p:nvSpPr>
        <p:spPr bwMode="auto">
          <a:xfrm>
            <a:off x="0" y="3068638"/>
            <a:ext cx="3492500" cy="2647950"/>
          </a:xfrm>
          <a:prstGeom prst="rect">
            <a:avLst/>
          </a:prstGeom>
          <a:solidFill>
            <a:srgbClr val="99FF66"/>
          </a:solidFill>
          <a:ln w="9525">
            <a:noFill/>
            <a:miter lim="800000"/>
            <a:headEnd/>
            <a:tailEnd/>
          </a:ln>
          <a:effectLst/>
        </p:spPr>
        <p:txBody>
          <a:bodyPr>
            <a:spAutoFit/>
          </a:bodyPr>
          <a:lstStyle/>
          <a:p>
            <a:pPr>
              <a:spcBef>
                <a:spcPct val="50000"/>
              </a:spcBef>
            </a:pPr>
            <a:r>
              <a:rPr lang="en-US" sz="2400" b="1">
                <a:latin typeface="Verdana" pitchFamily="34" charset="0"/>
              </a:rPr>
              <a:t>2 DD?</a:t>
            </a:r>
          </a:p>
          <a:p>
            <a:pPr>
              <a:spcBef>
                <a:spcPct val="50000"/>
              </a:spcBef>
            </a:pPr>
            <a:r>
              <a:rPr lang="en-US" sz="2400" b="1">
                <a:latin typeface="Verdana" pitchFamily="34" charset="0"/>
              </a:rPr>
              <a:t>How can you differentiate between them?</a:t>
            </a:r>
          </a:p>
          <a:p>
            <a:pPr>
              <a:spcBef>
                <a:spcPct val="50000"/>
              </a:spcBef>
            </a:pPr>
            <a:r>
              <a:rPr lang="en-US" sz="2400" b="1">
                <a:latin typeface="Verdana" pitchFamily="34" charset="0"/>
              </a:rPr>
              <a:t>Options of treatment?</a:t>
            </a:r>
          </a:p>
        </p:txBody>
      </p:sp>
    </p:spTree>
    <p:custDataLst>
      <p:tags r:id="rId1"/>
    </p:custData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endParaRPr lang="ar-SA"/>
          </a:p>
        </p:txBody>
      </p:sp>
      <p:sp>
        <p:nvSpPr>
          <p:cNvPr id="162819" name="Rectangle 3"/>
          <p:cNvSpPr>
            <a:spLocks noGrp="1" noChangeArrowheads="1"/>
          </p:cNvSpPr>
          <p:nvPr>
            <p:ph type="body" idx="1"/>
          </p:nvPr>
        </p:nvSpPr>
        <p:spPr/>
        <p:txBody>
          <a:bodyPr/>
          <a:lstStyle/>
          <a:p>
            <a:endParaRPr lang="ar-SA"/>
          </a:p>
        </p:txBody>
      </p:sp>
      <p:pic>
        <p:nvPicPr>
          <p:cNvPr id="162820" name="Picture 4" descr="Savary-Miller classification of reflux esophagitis. Grades 1, 2, 3, 4 and 5."/>
          <p:cNvPicPr>
            <a:picLocks noChangeAspect="1" noChangeArrowheads="1"/>
          </p:cNvPicPr>
          <p:nvPr/>
        </p:nvPicPr>
        <p:blipFill>
          <a:blip r:embed="rId4"/>
          <a:srcRect/>
          <a:stretch>
            <a:fillRect/>
          </a:stretch>
        </p:blipFill>
        <p:spPr bwMode="auto">
          <a:xfrm>
            <a:off x="3960813" y="0"/>
            <a:ext cx="5219700" cy="6858000"/>
          </a:xfrm>
          <a:prstGeom prst="rect">
            <a:avLst/>
          </a:prstGeom>
          <a:noFill/>
        </p:spPr>
      </p:pic>
      <p:sp>
        <p:nvSpPr>
          <p:cNvPr id="162821" name="Text Box 5"/>
          <p:cNvSpPr txBox="1">
            <a:spLocks noChangeArrowheads="1"/>
          </p:cNvSpPr>
          <p:nvPr/>
        </p:nvSpPr>
        <p:spPr bwMode="auto">
          <a:xfrm>
            <a:off x="0" y="2060575"/>
            <a:ext cx="3995738" cy="3205163"/>
          </a:xfrm>
          <a:prstGeom prst="rect">
            <a:avLst/>
          </a:prstGeom>
          <a:solidFill>
            <a:srgbClr val="CCCC00"/>
          </a:solidFill>
          <a:ln w="9525">
            <a:solidFill>
              <a:schemeClr val="folHlink"/>
            </a:solidFill>
            <a:miter lim="800000"/>
            <a:headEnd/>
            <a:tailEnd/>
          </a:ln>
          <a:effectLst/>
        </p:spPr>
        <p:txBody>
          <a:bodyPr>
            <a:spAutoFit/>
          </a:bodyPr>
          <a:lstStyle/>
          <a:p>
            <a:pPr>
              <a:spcBef>
                <a:spcPct val="50000"/>
              </a:spcBef>
            </a:pPr>
            <a:r>
              <a:rPr lang="en-US" sz="2400" b="1">
                <a:latin typeface="Verdana" pitchFamily="34" charset="0"/>
              </a:rPr>
              <a:t>Male pt. with long standing epigastric pain and pyrosis</a:t>
            </a:r>
          </a:p>
          <a:p>
            <a:pPr>
              <a:spcBef>
                <a:spcPct val="50000"/>
              </a:spcBef>
              <a:buFontTx/>
              <a:buChar char="•"/>
            </a:pPr>
            <a:r>
              <a:rPr lang="en-US" sz="2400" b="1">
                <a:latin typeface="Verdana" pitchFamily="34" charset="0"/>
              </a:rPr>
              <a:t>Endoscopic finding?</a:t>
            </a:r>
          </a:p>
          <a:p>
            <a:pPr>
              <a:spcBef>
                <a:spcPct val="50000"/>
              </a:spcBef>
              <a:buFontTx/>
              <a:buChar char="•"/>
            </a:pPr>
            <a:r>
              <a:rPr lang="en-US" sz="2400" b="1">
                <a:latin typeface="Verdana" pitchFamily="34" charset="0"/>
              </a:rPr>
              <a:t>Options of treatment</a:t>
            </a:r>
            <a:br>
              <a:rPr lang="en-US" sz="2400" b="1">
                <a:latin typeface="Verdana" pitchFamily="34" charset="0"/>
              </a:rPr>
            </a:br>
            <a:r>
              <a:rPr lang="en-US" sz="2400" b="1">
                <a:latin typeface="Verdana" pitchFamily="34" charset="0"/>
              </a:rPr>
              <a:t>??</a:t>
            </a:r>
          </a:p>
          <a:p>
            <a:pPr>
              <a:spcBef>
                <a:spcPct val="50000"/>
              </a:spcBef>
            </a:pPr>
            <a:endParaRPr lang="en-US" sz="2400" b="1">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t>GERD</a:t>
            </a:r>
          </a:p>
        </p:txBody>
      </p:sp>
      <p:sp>
        <p:nvSpPr>
          <p:cNvPr id="163843" name="Rectangle 3"/>
          <p:cNvSpPr>
            <a:spLocks noGrp="1" noChangeArrowheads="1"/>
          </p:cNvSpPr>
          <p:nvPr>
            <p:ph type="body" idx="1"/>
          </p:nvPr>
        </p:nvSpPr>
        <p:spPr/>
        <p:txBody>
          <a:bodyPr/>
          <a:lstStyle/>
          <a:p>
            <a:pPr>
              <a:lnSpc>
                <a:spcPct val="80000"/>
              </a:lnSpc>
            </a:pPr>
            <a:r>
              <a:rPr lang="en-US" sz="2800"/>
              <a:t>Grade 1: single erosion above gastro-esophageal mucosal junction.</a:t>
            </a:r>
            <a:br>
              <a:rPr lang="en-US" sz="2800"/>
            </a:br>
            <a:r>
              <a:rPr lang="en-US" sz="2800"/>
              <a:t>Grade 2: multiple, non-circumferential erosions above gastro-esophageal mucosal junction.</a:t>
            </a:r>
            <a:br>
              <a:rPr lang="en-US" sz="2800"/>
            </a:br>
            <a:r>
              <a:rPr lang="en-US" sz="2800"/>
              <a:t>Grade 3: circumferential erosion above mucosal junction.</a:t>
            </a:r>
            <a:br>
              <a:rPr lang="en-US" sz="2800"/>
            </a:br>
            <a:r>
              <a:rPr lang="en-US" sz="2800"/>
              <a:t>Grade 4: chronic change with esophageal ulceration and associated stricture.</a:t>
            </a:r>
            <a:br>
              <a:rPr lang="en-US" sz="2800"/>
            </a:br>
            <a:r>
              <a:rPr lang="en-US" sz="2800"/>
              <a:t>Grade 5: Barrett's esophagus with histologically confirmed intestinal differentiation within columnar epithelium. </a:t>
            </a:r>
            <a:br>
              <a:rPr lang="en-US" sz="2800"/>
            </a:br>
            <a:endParaRPr lang="en-US" sz="2800"/>
          </a:p>
        </p:txBody>
      </p:sp>
    </p:spTree>
    <p:custDataLst>
      <p:tags r:id="rId1"/>
    </p:custData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endParaRPr lang="ar-SA"/>
          </a:p>
        </p:txBody>
      </p:sp>
      <p:sp>
        <p:nvSpPr>
          <p:cNvPr id="164867" name="Rectangle 3"/>
          <p:cNvSpPr>
            <a:spLocks noGrp="1" noChangeArrowheads="1"/>
          </p:cNvSpPr>
          <p:nvPr>
            <p:ph type="body" idx="1"/>
          </p:nvPr>
        </p:nvSpPr>
        <p:spPr/>
        <p:txBody>
          <a:bodyPr/>
          <a:lstStyle/>
          <a:p>
            <a:endParaRPr lang="ar-SA"/>
          </a:p>
        </p:txBody>
      </p:sp>
      <p:pic>
        <p:nvPicPr>
          <p:cNvPr id="164868" name="Picture 4" descr="Hiatus hernia of the diaphragm."/>
          <p:cNvPicPr>
            <a:picLocks noChangeAspect="1" noChangeArrowheads="1"/>
          </p:cNvPicPr>
          <p:nvPr/>
        </p:nvPicPr>
        <p:blipFill>
          <a:blip r:embed="rId4"/>
          <a:srcRect/>
          <a:stretch>
            <a:fillRect/>
          </a:stretch>
        </p:blipFill>
        <p:spPr bwMode="auto">
          <a:xfrm>
            <a:off x="3995738" y="20638"/>
            <a:ext cx="5184775" cy="4867275"/>
          </a:xfrm>
          <a:prstGeom prst="rect">
            <a:avLst/>
          </a:prstGeom>
          <a:noFill/>
        </p:spPr>
      </p:pic>
      <p:sp>
        <p:nvSpPr>
          <p:cNvPr id="164869" name="Text Box 5"/>
          <p:cNvSpPr txBox="1">
            <a:spLocks noChangeArrowheads="1"/>
          </p:cNvSpPr>
          <p:nvPr/>
        </p:nvSpPr>
        <p:spPr bwMode="auto">
          <a:xfrm>
            <a:off x="1476375" y="4868863"/>
            <a:ext cx="5759450" cy="2225675"/>
          </a:xfrm>
          <a:prstGeom prst="rect">
            <a:avLst/>
          </a:prstGeom>
          <a:solidFill>
            <a:srgbClr val="FF66CC"/>
          </a:solidFill>
          <a:ln w="9525">
            <a:noFill/>
            <a:miter lim="800000"/>
            <a:headEnd/>
            <a:tailEnd/>
          </a:ln>
          <a:effectLst/>
        </p:spPr>
        <p:txBody>
          <a:bodyPr>
            <a:spAutoFit/>
          </a:bodyPr>
          <a:lstStyle/>
          <a:p>
            <a:pPr>
              <a:spcBef>
                <a:spcPct val="50000"/>
              </a:spcBef>
            </a:pPr>
            <a:r>
              <a:rPr lang="en-US" sz="2000" b="1">
                <a:latin typeface="Verdana" pitchFamily="34" charset="0"/>
              </a:rPr>
              <a:t>Type of investigation?</a:t>
            </a:r>
          </a:p>
          <a:p>
            <a:pPr>
              <a:spcBef>
                <a:spcPct val="50000"/>
              </a:spcBef>
            </a:pPr>
            <a:r>
              <a:rPr lang="en-US" sz="2000" b="1">
                <a:latin typeface="Verdana" pitchFamily="34" charset="0"/>
              </a:rPr>
              <a:t>Finding  ?</a:t>
            </a:r>
          </a:p>
          <a:p>
            <a:pPr>
              <a:spcBef>
                <a:spcPct val="50000"/>
              </a:spcBef>
            </a:pPr>
            <a:r>
              <a:rPr lang="en-US" sz="2000" b="1">
                <a:latin typeface="Verdana" pitchFamily="34" charset="0"/>
              </a:rPr>
              <a:t>Diagnosis ?</a:t>
            </a:r>
          </a:p>
          <a:p>
            <a:pPr>
              <a:spcBef>
                <a:spcPct val="50000"/>
              </a:spcBef>
            </a:pPr>
            <a:r>
              <a:rPr lang="en-US" sz="2000" b="1">
                <a:latin typeface="Verdana" pitchFamily="34" charset="0"/>
              </a:rPr>
              <a:t>2 complications?</a:t>
            </a:r>
          </a:p>
          <a:p>
            <a:pPr>
              <a:spcBef>
                <a:spcPct val="50000"/>
              </a:spcBef>
            </a:pPr>
            <a:endParaRPr lang="en-US" sz="2000" b="1">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endParaRPr lang="ar-SA"/>
          </a:p>
        </p:txBody>
      </p:sp>
      <p:sp>
        <p:nvSpPr>
          <p:cNvPr id="165891" name="Rectangle 3"/>
          <p:cNvSpPr>
            <a:spLocks noGrp="1" noChangeArrowheads="1"/>
          </p:cNvSpPr>
          <p:nvPr>
            <p:ph type="body" idx="1"/>
          </p:nvPr>
        </p:nvSpPr>
        <p:spPr>
          <a:xfrm>
            <a:off x="457200" y="4343400"/>
            <a:ext cx="8229600" cy="2514600"/>
          </a:xfrm>
          <a:solidFill>
            <a:srgbClr val="FF9933"/>
          </a:solidFill>
        </p:spPr>
        <p:txBody>
          <a:bodyPr/>
          <a:lstStyle/>
          <a:p>
            <a:pPr>
              <a:lnSpc>
                <a:spcPct val="80000"/>
              </a:lnSpc>
            </a:pPr>
            <a:endParaRPr lang="en-US" sz="1400"/>
          </a:p>
          <a:p>
            <a:pPr>
              <a:lnSpc>
                <a:spcPct val="80000"/>
              </a:lnSpc>
            </a:pPr>
            <a:endParaRPr lang="en-US" sz="1400"/>
          </a:p>
          <a:p>
            <a:pPr>
              <a:lnSpc>
                <a:spcPct val="80000"/>
              </a:lnSpc>
            </a:pPr>
            <a:endParaRPr lang="en-US" sz="1400"/>
          </a:p>
          <a:p>
            <a:pPr>
              <a:lnSpc>
                <a:spcPct val="80000"/>
              </a:lnSpc>
            </a:pPr>
            <a:endParaRPr lang="en-US" sz="1400"/>
          </a:p>
          <a:p>
            <a:pPr>
              <a:lnSpc>
                <a:spcPct val="80000"/>
              </a:lnSpc>
            </a:pPr>
            <a:endParaRPr lang="en-US" sz="1400"/>
          </a:p>
          <a:p>
            <a:pPr>
              <a:lnSpc>
                <a:spcPct val="80000"/>
              </a:lnSpc>
            </a:pPr>
            <a:r>
              <a:rPr lang="en-US" sz="2800" b="1"/>
              <a:t>Diagnosis ?</a:t>
            </a:r>
          </a:p>
          <a:p>
            <a:pPr>
              <a:lnSpc>
                <a:spcPct val="80000"/>
              </a:lnSpc>
            </a:pPr>
            <a:r>
              <a:rPr lang="en-US" sz="2800" b="1"/>
              <a:t>5 DD?</a:t>
            </a:r>
          </a:p>
          <a:p>
            <a:pPr>
              <a:lnSpc>
                <a:spcPct val="80000"/>
              </a:lnSpc>
            </a:pPr>
            <a:r>
              <a:rPr lang="en-US" sz="2800" b="1"/>
              <a:t>Options of treatment?</a:t>
            </a:r>
          </a:p>
        </p:txBody>
      </p:sp>
      <p:pic>
        <p:nvPicPr>
          <p:cNvPr id="165892" name="Picture 4" descr="Inguinal hernia."/>
          <p:cNvPicPr>
            <a:picLocks noChangeAspect="1" noChangeArrowheads="1"/>
          </p:cNvPicPr>
          <p:nvPr/>
        </p:nvPicPr>
        <p:blipFill>
          <a:blip r:embed="rId4"/>
          <a:srcRect/>
          <a:stretch>
            <a:fillRect/>
          </a:stretch>
        </p:blipFill>
        <p:spPr bwMode="auto">
          <a:xfrm>
            <a:off x="2627313" y="-26988"/>
            <a:ext cx="6516687" cy="4379913"/>
          </a:xfrm>
          <a:prstGeom prst="rect">
            <a:avLst/>
          </a:prstGeom>
          <a:noFill/>
        </p:spPr>
      </p:pic>
      <p:sp>
        <p:nvSpPr>
          <p:cNvPr id="165893" name="Text Box 5"/>
          <p:cNvSpPr txBox="1">
            <a:spLocks noChangeArrowheads="1"/>
          </p:cNvSpPr>
          <p:nvPr/>
        </p:nvSpPr>
        <p:spPr bwMode="auto">
          <a:xfrm>
            <a:off x="1187450" y="1412875"/>
            <a:ext cx="5761038" cy="366713"/>
          </a:xfrm>
          <a:prstGeom prst="rect">
            <a:avLst/>
          </a:prstGeom>
          <a:noFill/>
          <a:ln w="9525">
            <a:noFill/>
            <a:miter lim="800000"/>
            <a:headEnd/>
            <a:tailEnd/>
          </a:ln>
          <a:effectLst/>
        </p:spPr>
        <p:txBody>
          <a:bodyPr>
            <a:spAutoFit/>
          </a:bodyPr>
          <a:lstStyle/>
          <a:p>
            <a:pPr>
              <a:spcBef>
                <a:spcPct val="50000"/>
              </a:spcBef>
            </a:pPr>
            <a:endParaRPr lang="ar-SA">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endParaRPr lang="ar-SA"/>
          </a:p>
        </p:txBody>
      </p:sp>
      <p:sp>
        <p:nvSpPr>
          <p:cNvPr id="166915" name="Rectangle 3"/>
          <p:cNvSpPr>
            <a:spLocks noGrp="1" noChangeArrowheads="1"/>
          </p:cNvSpPr>
          <p:nvPr>
            <p:ph type="body" idx="1"/>
          </p:nvPr>
        </p:nvSpPr>
        <p:spPr/>
        <p:txBody>
          <a:bodyPr/>
          <a:lstStyle/>
          <a:p>
            <a:endParaRPr lang="ar-SA"/>
          </a:p>
        </p:txBody>
      </p:sp>
      <p:pic>
        <p:nvPicPr>
          <p:cNvPr id="166916" name="Picture 4" descr="Ischemic bowel."/>
          <p:cNvPicPr>
            <a:picLocks noChangeAspect="1" noChangeArrowheads="1"/>
          </p:cNvPicPr>
          <p:nvPr/>
        </p:nvPicPr>
        <p:blipFill>
          <a:blip r:embed="rId4"/>
          <a:srcRect/>
          <a:stretch>
            <a:fillRect/>
          </a:stretch>
        </p:blipFill>
        <p:spPr bwMode="auto">
          <a:xfrm>
            <a:off x="4140200" y="9525"/>
            <a:ext cx="5040313" cy="4746625"/>
          </a:xfrm>
          <a:prstGeom prst="rect">
            <a:avLst/>
          </a:prstGeom>
          <a:noFill/>
        </p:spPr>
      </p:pic>
      <p:sp>
        <p:nvSpPr>
          <p:cNvPr id="166917" name="Text Box 5"/>
          <p:cNvSpPr txBox="1">
            <a:spLocks noChangeArrowheads="1"/>
          </p:cNvSpPr>
          <p:nvPr/>
        </p:nvSpPr>
        <p:spPr bwMode="auto">
          <a:xfrm>
            <a:off x="1116013" y="5445125"/>
            <a:ext cx="7127875" cy="1311275"/>
          </a:xfrm>
          <a:prstGeom prst="rect">
            <a:avLst/>
          </a:prstGeom>
          <a:solidFill>
            <a:srgbClr val="CCFF33"/>
          </a:solidFill>
          <a:ln w="9525">
            <a:noFill/>
            <a:miter lim="800000"/>
            <a:headEnd/>
            <a:tailEnd/>
          </a:ln>
          <a:effectLst/>
        </p:spPr>
        <p:txBody>
          <a:bodyPr>
            <a:spAutoFit/>
          </a:bodyPr>
          <a:lstStyle/>
          <a:p>
            <a:pPr>
              <a:spcBef>
                <a:spcPct val="50000"/>
              </a:spcBef>
            </a:pPr>
            <a:r>
              <a:rPr lang="en-US" sz="2000" b="1">
                <a:latin typeface="Verdana" pitchFamily="34" charset="0"/>
              </a:rPr>
              <a:t>Mention 5 character of non viable bowel?</a:t>
            </a:r>
          </a:p>
          <a:p>
            <a:pPr>
              <a:spcBef>
                <a:spcPct val="50000"/>
              </a:spcBef>
            </a:pPr>
            <a:r>
              <a:rPr lang="en-US" sz="2000" b="1">
                <a:latin typeface="Verdana" pitchFamily="34" charset="0"/>
              </a:rPr>
              <a:t>How you will treat it?</a:t>
            </a:r>
          </a:p>
          <a:p>
            <a:pPr>
              <a:spcBef>
                <a:spcPct val="50000"/>
              </a:spcBef>
            </a:pPr>
            <a:r>
              <a:rPr lang="en-US" sz="2000" b="1">
                <a:latin typeface="Verdana" pitchFamily="34" charset="0"/>
              </a:rPr>
              <a:t>3 causes of such condition?</a:t>
            </a:r>
          </a:p>
        </p:txBody>
      </p:sp>
    </p:spTree>
    <p:custDataLst>
      <p:tags r:id="rId1"/>
    </p:custData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endParaRPr lang="ar-SA"/>
          </a:p>
        </p:txBody>
      </p:sp>
      <p:sp>
        <p:nvSpPr>
          <p:cNvPr id="167939" name="Rectangle 3"/>
          <p:cNvSpPr>
            <a:spLocks noGrp="1" noChangeArrowheads="1"/>
          </p:cNvSpPr>
          <p:nvPr>
            <p:ph type="body" idx="1"/>
          </p:nvPr>
        </p:nvSpPr>
        <p:spPr/>
        <p:txBody>
          <a:bodyPr/>
          <a:lstStyle/>
          <a:p>
            <a:endParaRPr lang="ar-SA"/>
          </a:p>
        </p:txBody>
      </p:sp>
      <p:pic>
        <p:nvPicPr>
          <p:cNvPr id="167940" name="Picture 4" descr="Perforated umbilical hernia."/>
          <p:cNvPicPr>
            <a:picLocks noChangeAspect="1" noChangeArrowheads="1"/>
          </p:cNvPicPr>
          <p:nvPr/>
        </p:nvPicPr>
        <p:blipFill>
          <a:blip r:embed="rId4"/>
          <a:srcRect/>
          <a:stretch>
            <a:fillRect/>
          </a:stretch>
        </p:blipFill>
        <p:spPr bwMode="auto">
          <a:xfrm>
            <a:off x="3779838" y="-66675"/>
            <a:ext cx="5472112" cy="4635500"/>
          </a:xfrm>
          <a:prstGeom prst="rect">
            <a:avLst/>
          </a:prstGeom>
          <a:noFill/>
        </p:spPr>
      </p:pic>
      <p:sp>
        <p:nvSpPr>
          <p:cNvPr id="167941" name="Text Box 5"/>
          <p:cNvSpPr txBox="1">
            <a:spLocks noChangeArrowheads="1"/>
          </p:cNvSpPr>
          <p:nvPr/>
        </p:nvSpPr>
        <p:spPr bwMode="auto">
          <a:xfrm>
            <a:off x="1187450" y="4797425"/>
            <a:ext cx="6840538" cy="1552575"/>
          </a:xfrm>
          <a:prstGeom prst="rect">
            <a:avLst/>
          </a:prstGeom>
          <a:gradFill rotWithShape="1">
            <a:gsLst>
              <a:gs pos="0">
                <a:srgbClr val="FF66CC"/>
              </a:gs>
              <a:gs pos="100000">
                <a:schemeClr val="accent1"/>
              </a:gs>
            </a:gsLst>
            <a:lin ang="5400000" scaled="1"/>
          </a:gradFill>
          <a:ln w="9525">
            <a:noFill/>
            <a:miter lim="800000"/>
            <a:headEnd/>
            <a:tailEnd/>
          </a:ln>
          <a:effectLst/>
        </p:spPr>
        <p:txBody>
          <a:bodyPr>
            <a:spAutoFit/>
          </a:bodyPr>
          <a:lstStyle/>
          <a:p>
            <a:pPr>
              <a:spcBef>
                <a:spcPct val="50000"/>
              </a:spcBef>
            </a:pPr>
            <a:r>
              <a:rPr lang="en-US" sz="2400" b="1">
                <a:latin typeface="Verdana" pitchFamily="34" charset="0"/>
              </a:rPr>
              <a:t>Diagnosis ?</a:t>
            </a:r>
          </a:p>
          <a:p>
            <a:pPr>
              <a:spcBef>
                <a:spcPct val="50000"/>
              </a:spcBef>
            </a:pPr>
            <a:r>
              <a:rPr lang="en-US" sz="2400" b="1">
                <a:latin typeface="Verdana" pitchFamily="34" charset="0"/>
              </a:rPr>
              <a:t>Present complication?</a:t>
            </a:r>
          </a:p>
          <a:p>
            <a:pPr>
              <a:spcBef>
                <a:spcPct val="50000"/>
              </a:spcBef>
            </a:pPr>
            <a:r>
              <a:rPr lang="en-US" sz="2400" b="1">
                <a:latin typeface="Verdana" pitchFamily="34" charset="0"/>
              </a:rPr>
              <a:t>Best treatment ?</a:t>
            </a:r>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endParaRPr lang="ar-SA"/>
          </a:p>
        </p:txBody>
      </p:sp>
      <p:sp>
        <p:nvSpPr>
          <p:cNvPr id="339971" name="Rectangle 3"/>
          <p:cNvSpPr>
            <a:spLocks noGrp="1" noChangeArrowheads="1"/>
          </p:cNvSpPr>
          <p:nvPr>
            <p:ph type="body" idx="1"/>
          </p:nvPr>
        </p:nvSpPr>
        <p:spPr/>
        <p:txBody>
          <a:bodyPr/>
          <a:lstStyle/>
          <a:p>
            <a:endParaRPr lang="ar-SA"/>
          </a:p>
        </p:txBody>
      </p:sp>
      <p:pic>
        <p:nvPicPr>
          <p:cNvPr id="339972" name="Picture 4" descr="Plain flim of abdomen - supine  film"/>
          <p:cNvPicPr>
            <a:picLocks noChangeAspect="1" noChangeArrowheads="1"/>
          </p:cNvPicPr>
          <p:nvPr/>
        </p:nvPicPr>
        <p:blipFill>
          <a:blip r:embed="rId4"/>
          <a:srcRect/>
          <a:stretch>
            <a:fillRect/>
          </a:stretch>
        </p:blipFill>
        <p:spPr bwMode="auto">
          <a:xfrm>
            <a:off x="3143250" y="0"/>
            <a:ext cx="600075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endParaRPr lang="ar-SA"/>
          </a:p>
        </p:txBody>
      </p:sp>
      <p:sp>
        <p:nvSpPr>
          <p:cNvPr id="168963" name="Rectangle 3"/>
          <p:cNvSpPr>
            <a:spLocks noGrp="1" noChangeArrowheads="1"/>
          </p:cNvSpPr>
          <p:nvPr>
            <p:ph type="body" idx="1"/>
          </p:nvPr>
        </p:nvSpPr>
        <p:spPr/>
        <p:txBody>
          <a:bodyPr/>
          <a:lstStyle/>
          <a:p>
            <a:endParaRPr lang="ar-SA"/>
          </a:p>
        </p:txBody>
      </p:sp>
      <p:pic>
        <p:nvPicPr>
          <p:cNvPr id="168964" name="Picture 4" descr="Pharyngeal pouch."/>
          <p:cNvPicPr>
            <a:picLocks noChangeAspect="1" noChangeArrowheads="1"/>
          </p:cNvPicPr>
          <p:nvPr/>
        </p:nvPicPr>
        <p:blipFill>
          <a:blip r:embed="rId4"/>
          <a:srcRect/>
          <a:stretch>
            <a:fillRect/>
          </a:stretch>
        </p:blipFill>
        <p:spPr bwMode="auto">
          <a:xfrm>
            <a:off x="4787900" y="0"/>
            <a:ext cx="4392613" cy="6858000"/>
          </a:xfrm>
          <a:prstGeom prst="rect">
            <a:avLst/>
          </a:prstGeom>
          <a:noFill/>
        </p:spPr>
      </p:pic>
      <p:sp>
        <p:nvSpPr>
          <p:cNvPr id="168965" name="Text Box 5"/>
          <p:cNvSpPr txBox="1">
            <a:spLocks noChangeArrowheads="1"/>
          </p:cNvSpPr>
          <p:nvPr/>
        </p:nvSpPr>
        <p:spPr bwMode="auto">
          <a:xfrm>
            <a:off x="0" y="2276475"/>
            <a:ext cx="4572000" cy="3205163"/>
          </a:xfrm>
          <a:prstGeom prst="rect">
            <a:avLst/>
          </a:prstGeom>
          <a:solidFill>
            <a:srgbClr val="CCFF33"/>
          </a:solidFill>
          <a:ln w="9525">
            <a:solidFill>
              <a:schemeClr val="folHlink"/>
            </a:solidFill>
            <a:miter lim="800000"/>
            <a:headEnd/>
            <a:tailEnd/>
          </a:ln>
          <a:effectLst/>
        </p:spPr>
        <p:txBody>
          <a:bodyPr>
            <a:spAutoFit/>
          </a:bodyPr>
          <a:lstStyle/>
          <a:p>
            <a:pPr>
              <a:spcBef>
                <a:spcPct val="50000"/>
              </a:spcBef>
            </a:pPr>
            <a:r>
              <a:rPr lang="en-US" sz="2400" b="1">
                <a:latin typeface="Verdana" pitchFamily="34" charset="0"/>
              </a:rPr>
              <a:t>Name the study?</a:t>
            </a:r>
          </a:p>
          <a:p>
            <a:pPr>
              <a:spcBef>
                <a:spcPct val="50000"/>
              </a:spcBef>
            </a:pPr>
            <a:r>
              <a:rPr lang="en-US" sz="2400" b="1">
                <a:latin typeface="Verdana" pitchFamily="34" charset="0"/>
              </a:rPr>
              <a:t>Findings?</a:t>
            </a:r>
          </a:p>
          <a:p>
            <a:pPr>
              <a:spcBef>
                <a:spcPct val="50000"/>
              </a:spcBef>
            </a:pPr>
            <a:r>
              <a:rPr lang="en-US" sz="2400" b="1">
                <a:latin typeface="Verdana" pitchFamily="34" charset="0"/>
              </a:rPr>
              <a:t>Diagnosis ?</a:t>
            </a:r>
          </a:p>
          <a:p>
            <a:pPr>
              <a:spcBef>
                <a:spcPct val="50000"/>
              </a:spcBef>
            </a:pPr>
            <a:r>
              <a:rPr lang="en-US" sz="2400" b="1">
                <a:latin typeface="Verdana" pitchFamily="34" charset="0"/>
              </a:rPr>
              <a:t>2 main symptoms?</a:t>
            </a:r>
          </a:p>
          <a:p>
            <a:pPr>
              <a:spcBef>
                <a:spcPct val="50000"/>
              </a:spcBef>
            </a:pPr>
            <a:r>
              <a:rPr lang="en-US" sz="2400" b="1">
                <a:latin typeface="Verdana" pitchFamily="34" charset="0"/>
              </a:rPr>
              <a:t>2 main signs ?</a:t>
            </a:r>
          </a:p>
          <a:p>
            <a:pPr>
              <a:spcBef>
                <a:spcPct val="50000"/>
              </a:spcBef>
            </a:pPr>
            <a:r>
              <a:rPr lang="en-US" sz="2400" b="1">
                <a:latin typeface="Verdana" pitchFamily="34" charset="0"/>
              </a:rPr>
              <a:t>Options of treatment?</a:t>
            </a:r>
          </a:p>
        </p:txBody>
      </p:sp>
    </p:spTree>
    <p:custDataLst>
      <p:tags r:id="rId1"/>
    </p:custData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endParaRPr lang="ar-SA"/>
          </a:p>
        </p:txBody>
      </p:sp>
      <p:sp>
        <p:nvSpPr>
          <p:cNvPr id="169987" name="Rectangle 3"/>
          <p:cNvSpPr>
            <a:spLocks noGrp="1" noChangeArrowheads="1"/>
          </p:cNvSpPr>
          <p:nvPr>
            <p:ph type="body" idx="1"/>
          </p:nvPr>
        </p:nvSpPr>
        <p:spPr/>
        <p:txBody>
          <a:bodyPr/>
          <a:lstStyle/>
          <a:p>
            <a:endParaRPr lang="ar-SA"/>
          </a:p>
        </p:txBody>
      </p:sp>
      <p:pic>
        <p:nvPicPr>
          <p:cNvPr id="169988" name="Picture 4" descr="Pharyngeal pouch."/>
          <p:cNvPicPr>
            <a:picLocks noChangeAspect="1" noChangeArrowheads="1"/>
          </p:cNvPicPr>
          <p:nvPr/>
        </p:nvPicPr>
        <p:blipFill>
          <a:blip r:embed="rId4"/>
          <a:srcRect/>
          <a:stretch>
            <a:fillRect/>
          </a:stretch>
        </p:blipFill>
        <p:spPr bwMode="auto">
          <a:xfrm>
            <a:off x="5973763" y="0"/>
            <a:ext cx="3278187"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endParaRPr lang="ar-SA"/>
          </a:p>
        </p:txBody>
      </p:sp>
      <p:sp>
        <p:nvSpPr>
          <p:cNvPr id="171011" name="Rectangle 3"/>
          <p:cNvSpPr>
            <a:spLocks noGrp="1" noChangeArrowheads="1"/>
          </p:cNvSpPr>
          <p:nvPr>
            <p:ph type="body" idx="1"/>
          </p:nvPr>
        </p:nvSpPr>
        <p:spPr/>
        <p:txBody>
          <a:bodyPr/>
          <a:lstStyle/>
          <a:p>
            <a:endParaRPr lang="ar-SA"/>
          </a:p>
        </p:txBody>
      </p:sp>
      <p:pic>
        <p:nvPicPr>
          <p:cNvPr id="171012" name="Picture 4" descr="Prolapsed and strangulated internal hemorrhoids."/>
          <p:cNvPicPr>
            <a:picLocks noChangeAspect="1" noChangeArrowheads="1"/>
          </p:cNvPicPr>
          <p:nvPr/>
        </p:nvPicPr>
        <p:blipFill>
          <a:blip r:embed="rId4"/>
          <a:srcRect/>
          <a:stretch>
            <a:fillRect/>
          </a:stretch>
        </p:blipFill>
        <p:spPr bwMode="auto">
          <a:xfrm>
            <a:off x="2125663" y="95250"/>
            <a:ext cx="6983412" cy="5237163"/>
          </a:xfrm>
          <a:prstGeom prst="rect">
            <a:avLst/>
          </a:prstGeom>
          <a:noFill/>
        </p:spPr>
      </p:pic>
      <p:sp>
        <p:nvSpPr>
          <p:cNvPr id="171013" name="Text Box 5"/>
          <p:cNvSpPr txBox="1">
            <a:spLocks noChangeArrowheads="1"/>
          </p:cNvSpPr>
          <p:nvPr/>
        </p:nvSpPr>
        <p:spPr bwMode="auto">
          <a:xfrm>
            <a:off x="1979613" y="5445125"/>
            <a:ext cx="6264275" cy="1004888"/>
          </a:xfrm>
          <a:prstGeom prst="rect">
            <a:avLst/>
          </a:prstGeom>
          <a:gradFill rotWithShape="1">
            <a:gsLst>
              <a:gs pos="0">
                <a:srgbClr val="FF9933"/>
              </a:gs>
              <a:gs pos="100000">
                <a:srgbClr val="CCFF33"/>
              </a:gs>
            </a:gsLst>
            <a:lin ang="5400000" scaled="1"/>
          </a:gradFill>
          <a:ln w="9525">
            <a:noFill/>
            <a:miter lim="800000"/>
            <a:headEnd/>
            <a:tailEnd/>
          </a:ln>
          <a:effectLst/>
        </p:spPr>
        <p:txBody>
          <a:bodyPr>
            <a:spAutoFit/>
          </a:bodyPr>
          <a:lstStyle/>
          <a:p>
            <a:pPr>
              <a:spcBef>
                <a:spcPct val="50000"/>
              </a:spcBef>
            </a:pPr>
            <a:r>
              <a:rPr lang="en-US" sz="2400">
                <a:latin typeface="Verdana" pitchFamily="34" charset="0"/>
              </a:rPr>
              <a:t>Diagnosis ?</a:t>
            </a:r>
          </a:p>
          <a:p>
            <a:pPr>
              <a:spcBef>
                <a:spcPct val="50000"/>
              </a:spcBef>
            </a:pPr>
            <a:r>
              <a:rPr lang="en-US" sz="2400">
                <a:latin typeface="Verdana" pitchFamily="34" charset="0"/>
              </a:rPr>
              <a:t>Options of treatment?</a:t>
            </a:r>
          </a:p>
        </p:txBody>
      </p:sp>
    </p:spTree>
    <p:custDataLst>
      <p:tags r:id="rId1"/>
    </p:custData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endParaRPr lang="ar-SA"/>
          </a:p>
        </p:txBody>
      </p:sp>
      <p:sp>
        <p:nvSpPr>
          <p:cNvPr id="172035" name="Rectangle 3"/>
          <p:cNvSpPr>
            <a:spLocks noGrp="1" noChangeArrowheads="1"/>
          </p:cNvSpPr>
          <p:nvPr>
            <p:ph type="body" idx="1"/>
          </p:nvPr>
        </p:nvSpPr>
        <p:spPr/>
        <p:txBody>
          <a:bodyPr/>
          <a:lstStyle/>
          <a:p>
            <a:endParaRPr lang="ar-SA"/>
          </a:p>
        </p:txBody>
      </p:sp>
      <p:pic>
        <p:nvPicPr>
          <p:cNvPr id="172036" name="Picture 4" descr="Pancreatic pseudocyst"/>
          <p:cNvPicPr>
            <a:picLocks noChangeAspect="1" noChangeArrowheads="1"/>
          </p:cNvPicPr>
          <p:nvPr/>
        </p:nvPicPr>
        <p:blipFill>
          <a:blip r:embed="rId4"/>
          <a:srcRect/>
          <a:stretch>
            <a:fillRect/>
          </a:stretch>
        </p:blipFill>
        <p:spPr bwMode="auto">
          <a:xfrm>
            <a:off x="3421063" y="-49213"/>
            <a:ext cx="5688012" cy="4676776"/>
          </a:xfrm>
          <a:prstGeom prst="rect">
            <a:avLst/>
          </a:prstGeom>
          <a:noFill/>
        </p:spPr>
      </p:pic>
      <p:sp>
        <p:nvSpPr>
          <p:cNvPr id="172037" name="Text Box 5"/>
          <p:cNvSpPr txBox="1">
            <a:spLocks noChangeArrowheads="1"/>
          </p:cNvSpPr>
          <p:nvPr/>
        </p:nvSpPr>
        <p:spPr bwMode="auto">
          <a:xfrm>
            <a:off x="1476375" y="4797425"/>
            <a:ext cx="6480175" cy="2100263"/>
          </a:xfrm>
          <a:prstGeom prst="rect">
            <a:avLst/>
          </a:prstGeom>
          <a:solidFill>
            <a:srgbClr val="FF0066"/>
          </a:solidFill>
          <a:ln w="9525">
            <a:noFill/>
            <a:miter lim="800000"/>
            <a:headEnd/>
            <a:tailEnd/>
          </a:ln>
          <a:effectLst/>
        </p:spPr>
        <p:txBody>
          <a:bodyPr>
            <a:spAutoFit/>
          </a:bodyPr>
          <a:lstStyle/>
          <a:p>
            <a:pPr>
              <a:spcBef>
                <a:spcPct val="50000"/>
              </a:spcBef>
            </a:pPr>
            <a:r>
              <a:rPr lang="en-US" sz="2400" b="1">
                <a:latin typeface="Verdana" pitchFamily="34" charset="0"/>
              </a:rPr>
              <a:t>Investigation ?</a:t>
            </a:r>
          </a:p>
          <a:p>
            <a:pPr>
              <a:spcBef>
                <a:spcPct val="50000"/>
              </a:spcBef>
            </a:pPr>
            <a:r>
              <a:rPr lang="en-US" sz="2400" b="1">
                <a:latin typeface="Verdana" pitchFamily="34" charset="0"/>
              </a:rPr>
              <a:t>Finding ?</a:t>
            </a:r>
          </a:p>
          <a:p>
            <a:pPr>
              <a:spcBef>
                <a:spcPct val="50000"/>
              </a:spcBef>
            </a:pPr>
            <a:r>
              <a:rPr lang="en-US" sz="2400" b="1">
                <a:latin typeface="Verdana" pitchFamily="34" charset="0"/>
              </a:rPr>
              <a:t>Diagnosis ?</a:t>
            </a:r>
          </a:p>
          <a:p>
            <a:pPr>
              <a:spcBef>
                <a:spcPct val="50000"/>
              </a:spcBef>
            </a:pPr>
            <a:r>
              <a:rPr lang="en-US" sz="2400" b="1">
                <a:latin typeface="Verdana" pitchFamily="34" charset="0"/>
              </a:rPr>
              <a:t>2 main causes ?</a:t>
            </a:r>
          </a:p>
        </p:txBody>
      </p:sp>
    </p:spTree>
    <p:custDataLst>
      <p:tags r:id="rId1"/>
    </p:custData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endParaRPr lang="ar-SA"/>
          </a:p>
        </p:txBody>
      </p:sp>
      <p:sp>
        <p:nvSpPr>
          <p:cNvPr id="173059" name="Rectangle 3"/>
          <p:cNvSpPr>
            <a:spLocks noGrp="1" noChangeArrowheads="1"/>
          </p:cNvSpPr>
          <p:nvPr>
            <p:ph type="body" idx="1"/>
          </p:nvPr>
        </p:nvSpPr>
        <p:spPr/>
        <p:txBody>
          <a:bodyPr/>
          <a:lstStyle/>
          <a:p>
            <a:r>
              <a:rPr lang="en-US"/>
              <a:t>On examination there was a large mass in the epigastrium and the CT confirmed a pancreatic pseudocyst. This was treated by percutaneous cyst-gastrostomy</a:t>
            </a:r>
            <a:r>
              <a:rPr lang="ar-SA"/>
              <a:t> </a:t>
            </a:r>
            <a:endParaRPr lang="en-US"/>
          </a:p>
        </p:txBody>
      </p:sp>
    </p:spTree>
    <p:custDataLst>
      <p:tags r:id="rId1"/>
    </p:custData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endParaRPr lang="ar-SA"/>
          </a:p>
        </p:txBody>
      </p:sp>
      <p:sp>
        <p:nvSpPr>
          <p:cNvPr id="174083" name="Rectangle 3"/>
          <p:cNvSpPr>
            <a:spLocks noGrp="1" noChangeArrowheads="1"/>
          </p:cNvSpPr>
          <p:nvPr>
            <p:ph type="body" idx="1"/>
          </p:nvPr>
        </p:nvSpPr>
        <p:spPr/>
        <p:txBody>
          <a:bodyPr/>
          <a:lstStyle/>
          <a:p>
            <a:endParaRPr lang="ar-SA"/>
          </a:p>
        </p:txBody>
      </p:sp>
      <p:pic>
        <p:nvPicPr>
          <p:cNvPr id="174084" name="Picture 4" descr="Scrotal hernia."/>
          <p:cNvPicPr>
            <a:picLocks noChangeAspect="1" noChangeArrowheads="1"/>
          </p:cNvPicPr>
          <p:nvPr/>
        </p:nvPicPr>
        <p:blipFill>
          <a:blip r:embed="rId4"/>
          <a:srcRect/>
          <a:stretch>
            <a:fillRect/>
          </a:stretch>
        </p:blipFill>
        <p:spPr bwMode="auto">
          <a:xfrm>
            <a:off x="4598988" y="0"/>
            <a:ext cx="4581525" cy="6858000"/>
          </a:xfrm>
          <a:prstGeom prst="rect">
            <a:avLst/>
          </a:prstGeom>
          <a:noFill/>
        </p:spPr>
      </p:pic>
      <p:sp>
        <p:nvSpPr>
          <p:cNvPr id="174085" name="Text Box 5"/>
          <p:cNvSpPr txBox="1">
            <a:spLocks noChangeArrowheads="1"/>
          </p:cNvSpPr>
          <p:nvPr/>
        </p:nvSpPr>
        <p:spPr bwMode="auto">
          <a:xfrm>
            <a:off x="0" y="2420938"/>
            <a:ext cx="4500563" cy="1370012"/>
          </a:xfrm>
          <a:prstGeom prst="rect">
            <a:avLst/>
          </a:prstGeom>
          <a:solidFill>
            <a:srgbClr val="FF0066"/>
          </a:solidFill>
          <a:ln w="9525">
            <a:noFill/>
            <a:miter lim="800000"/>
            <a:headEnd/>
            <a:tailEnd/>
          </a:ln>
          <a:effectLst/>
        </p:spPr>
        <p:txBody>
          <a:bodyPr>
            <a:spAutoFit/>
          </a:bodyPr>
          <a:lstStyle/>
          <a:p>
            <a:pPr>
              <a:spcBef>
                <a:spcPct val="50000"/>
              </a:spcBef>
            </a:pPr>
            <a:r>
              <a:rPr lang="en-US" sz="2400" b="1">
                <a:latin typeface="Verdana" pitchFamily="34" charset="0"/>
              </a:rPr>
              <a:t>5 abnormal clinical findings?</a:t>
            </a:r>
          </a:p>
          <a:p>
            <a:pPr>
              <a:spcBef>
                <a:spcPct val="50000"/>
              </a:spcBef>
            </a:pPr>
            <a:endParaRPr lang="en-US" sz="2400" b="1">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endParaRPr lang="ar-SA"/>
          </a:p>
        </p:txBody>
      </p:sp>
      <p:sp>
        <p:nvSpPr>
          <p:cNvPr id="175107" name="Rectangle 3"/>
          <p:cNvSpPr>
            <a:spLocks noGrp="1" noChangeArrowheads="1"/>
          </p:cNvSpPr>
          <p:nvPr>
            <p:ph type="body" idx="1"/>
          </p:nvPr>
        </p:nvSpPr>
        <p:spPr/>
        <p:txBody>
          <a:bodyPr/>
          <a:lstStyle/>
          <a:p>
            <a:endParaRPr lang="ar-SA"/>
          </a:p>
        </p:txBody>
      </p:sp>
      <p:pic>
        <p:nvPicPr>
          <p:cNvPr id="175108" name="Picture 4" descr="Veress needle perforation of jejunum."/>
          <p:cNvPicPr>
            <a:picLocks noChangeAspect="1" noChangeArrowheads="1"/>
          </p:cNvPicPr>
          <p:nvPr/>
        </p:nvPicPr>
        <p:blipFill>
          <a:blip r:embed="rId4"/>
          <a:srcRect/>
          <a:stretch>
            <a:fillRect/>
          </a:stretch>
        </p:blipFill>
        <p:spPr bwMode="auto">
          <a:xfrm>
            <a:off x="2843213" y="-39688"/>
            <a:ext cx="6300787" cy="4725988"/>
          </a:xfrm>
          <a:prstGeom prst="rect">
            <a:avLst/>
          </a:prstGeom>
          <a:noFill/>
        </p:spPr>
      </p:pic>
      <p:sp>
        <p:nvSpPr>
          <p:cNvPr id="175109" name="Text Box 5"/>
          <p:cNvSpPr txBox="1">
            <a:spLocks noChangeArrowheads="1"/>
          </p:cNvSpPr>
          <p:nvPr/>
        </p:nvSpPr>
        <p:spPr bwMode="auto">
          <a:xfrm>
            <a:off x="1476375" y="4868863"/>
            <a:ext cx="6696075" cy="2073275"/>
          </a:xfrm>
          <a:prstGeom prst="rect">
            <a:avLst/>
          </a:prstGeom>
          <a:solidFill>
            <a:srgbClr val="FF3399"/>
          </a:solidFill>
          <a:ln w="9525">
            <a:noFill/>
            <a:miter lim="800000"/>
            <a:headEnd/>
            <a:tailEnd/>
          </a:ln>
          <a:effectLst/>
        </p:spPr>
        <p:txBody>
          <a:bodyPr>
            <a:spAutoFit/>
          </a:bodyPr>
          <a:lstStyle/>
          <a:p>
            <a:pPr marL="342900" indent="-342900">
              <a:spcBef>
                <a:spcPct val="50000"/>
              </a:spcBef>
            </a:pPr>
            <a:r>
              <a:rPr lang="en-US" sz="2000" b="1">
                <a:latin typeface="Verdana" pitchFamily="34" charset="0"/>
              </a:rPr>
              <a:t>40 years female 24h after Lap cholecystectomy</a:t>
            </a:r>
          </a:p>
          <a:p>
            <a:pPr marL="342900" indent="-342900">
              <a:spcBef>
                <a:spcPct val="50000"/>
              </a:spcBef>
              <a:buFontTx/>
              <a:buAutoNum type="arabicPeriod"/>
            </a:pPr>
            <a:r>
              <a:rPr lang="en-US" sz="2000" b="1">
                <a:latin typeface="Verdana" pitchFamily="34" charset="0"/>
              </a:rPr>
              <a:t>Findings ?</a:t>
            </a:r>
          </a:p>
          <a:p>
            <a:pPr marL="342900" indent="-342900">
              <a:spcBef>
                <a:spcPct val="50000"/>
              </a:spcBef>
              <a:buFontTx/>
              <a:buAutoNum type="arabicPeriod"/>
            </a:pPr>
            <a:r>
              <a:rPr lang="en-US" sz="2000" b="1">
                <a:latin typeface="Verdana" pitchFamily="34" charset="0"/>
              </a:rPr>
              <a:t>Cause ?</a:t>
            </a:r>
          </a:p>
          <a:p>
            <a:pPr marL="342900" indent="-342900">
              <a:spcBef>
                <a:spcPct val="50000"/>
              </a:spcBef>
              <a:buFontTx/>
              <a:buAutoNum type="arabicPeriod"/>
            </a:pPr>
            <a:r>
              <a:rPr lang="en-US" sz="2000" b="1">
                <a:latin typeface="Verdana" pitchFamily="34" charset="0"/>
              </a:rPr>
              <a:t>Treatment ?</a:t>
            </a:r>
          </a:p>
        </p:txBody>
      </p:sp>
    </p:spTree>
    <p:custDataLst>
      <p:tags r:id="rId1"/>
    </p:custData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endParaRPr lang="ar-SA"/>
          </a:p>
        </p:txBody>
      </p:sp>
      <p:sp>
        <p:nvSpPr>
          <p:cNvPr id="176131" name="Rectangle 3"/>
          <p:cNvSpPr>
            <a:spLocks noGrp="1" noChangeArrowheads="1"/>
          </p:cNvSpPr>
          <p:nvPr>
            <p:ph type="body" idx="1"/>
          </p:nvPr>
        </p:nvSpPr>
        <p:spPr/>
        <p:txBody>
          <a:bodyPr/>
          <a:lstStyle/>
          <a:p>
            <a:endParaRPr lang="ar-SA"/>
          </a:p>
        </p:txBody>
      </p:sp>
      <p:pic>
        <p:nvPicPr>
          <p:cNvPr id="176132" name="Picture 4" descr="DSC01269"/>
          <p:cNvPicPr>
            <a:picLocks noChangeAspect="1" noChangeArrowheads="1"/>
          </p:cNvPicPr>
          <p:nvPr/>
        </p:nvPicPr>
        <p:blipFill>
          <a:blip r:embed="rId4"/>
          <a:srcRect/>
          <a:stretch>
            <a:fillRect/>
          </a:stretch>
        </p:blipFill>
        <p:spPr bwMode="auto">
          <a:xfrm>
            <a:off x="508000" y="381000"/>
            <a:ext cx="8128000" cy="6096000"/>
          </a:xfrm>
          <a:prstGeom prst="rect">
            <a:avLst/>
          </a:prstGeom>
          <a:noFill/>
        </p:spPr>
      </p:pic>
      <p:sp>
        <p:nvSpPr>
          <p:cNvPr id="176133" name="WordArt 5"/>
          <p:cNvSpPr>
            <a:spLocks noChangeArrowheads="1" noChangeShapeType="1" noTextEdit="1"/>
          </p:cNvSpPr>
          <p:nvPr/>
        </p:nvSpPr>
        <p:spPr bwMode="auto">
          <a:xfrm>
            <a:off x="781050" y="3013075"/>
            <a:ext cx="2638425" cy="838200"/>
          </a:xfrm>
          <a:prstGeom prst="rect">
            <a:avLst/>
          </a:prstGeom>
        </p:spPr>
        <p:txBody>
          <a:bodyPr wrap="none" fromWordArt="1">
            <a:prstTxWarp prst="textPlain">
              <a:avLst>
                <a:gd name="adj" fmla="val 50000"/>
              </a:avLst>
            </a:prstTxWarp>
          </a:bodyPr>
          <a:lstStyle/>
          <a:p>
            <a:pPr algn="ctr"/>
            <a:r>
              <a:rPr lang="en-US" sz="2400" i="1" kern="10">
                <a:ln w="9525">
                  <a:solidFill>
                    <a:schemeClr val="bg1"/>
                  </a:solidFill>
                  <a:round/>
                  <a:headEnd/>
                  <a:tailEnd/>
                </a:ln>
                <a:solidFill>
                  <a:srgbClr val="FF3399"/>
                </a:solidFill>
                <a:effectLst>
                  <a:outerShdw dist="35921" dir="2700000" algn="ctr" rotWithShape="0">
                    <a:srgbClr val="808080">
                      <a:alpha val="80000"/>
                    </a:srgbClr>
                  </a:outerShdw>
                </a:effectLst>
                <a:latin typeface="Arial Black"/>
              </a:rPr>
              <a:t>clinical finding?</a:t>
            </a:r>
          </a:p>
          <a:p>
            <a:pPr algn="ctr"/>
            <a:r>
              <a:rPr lang="en-US" sz="2400" i="1" kern="10">
                <a:ln w="9525">
                  <a:solidFill>
                    <a:schemeClr val="bg1"/>
                  </a:solidFill>
                  <a:round/>
                  <a:headEnd/>
                  <a:tailEnd/>
                </a:ln>
                <a:solidFill>
                  <a:srgbClr val="FF3399"/>
                </a:solidFill>
                <a:effectLst>
                  <a:outerShdw dist="35921" dir="2700000" algn="ctr" rotWithShape="0">
                    <a:srgbClr val="808080">
                      <a:alpha val="80000"/>
                    </a:srgbClr>
                  </a:outerShdw>
                </a:effectLst>
                <a:latin typeface="Arial Black"/>
              </a:rPr>
              <a:t>treatment ?</a:t>
            </a:r>
            <a:endParaRPr lang="ar-SA" sz="2400" i="1" kern="10">
              <a:ln w="9525">
                <a:solidFill>
                  <a:schemeClr val="bg1"/>
                </a:solidFill>
                <a:round/>
                <a:headEnd/>
                <a:tailEnd/>
              </a:ln>
              <a:solidFill>
                <a:srgbClr val="FF3399"/>
              </a:solidFill>
              <a:effectLst>
                <a:outerShdw dist="35921" dir="2700000" algn="ctr" rotWithShape="0">
                  <a:srgbClr val="808080">
                    <a:alpha val="80000"/>
                  </a:srgbClr>
                </a:outerShdw>
              </a:effectLst>
              <a:latin typeface="Arial Black"/>
            </a:endParaRPr>
          </a:p>
        </p:txBody>
      </p:sp>
    </p:spTree>
    <p:custDataLst>
      <p:tags r:id="rId1"/>
    </p:custData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endParaRPr lang="ar-SA"/>
          </a:p>
        </p:txBody>
      </p:sp>
      <p:sp>
        <p:nvSpPr>
          <p:cNvPr id="177155" name="Rectangle 3"/>
          <p:cNvSpPr>
            <a:spLocks noGrp="1" noChangeArrowheads="1"/>
          </p:cNvSpPr>
          <p:nvPr>
            <p:ph type="body" idx="1"/>
          </p:nvPr>
        </p:nvSpPr>
        <p:spPr/>
        <p:txBody>
          <a:bodyPr/>
          <a:lstStyle/>
          <a:p>
            <a:endParaRPr lang="ar-SA"/>
          </a:p>
        </p:txBody>
      </p:sp>
      <p:pic>
        <p:nvPicPr>
          <p:cNvPr id="177156" name="Picture 4" descr="DSC01772"/>
          <p:cNvPicPr>
            <a:picLocks noChangeAspect="1" noChangeArrowheads="1"/>
          </p:cNvPicPr>
          <p:nvPr/>
        </p:nvPicPr>
        <p:blipFill>
          <a:blip r:embed="rId4"/>
          <a:srcRect/>
          <a:stretch>
            <a:fillRect/>
          </a:stretch>
        </p:blipFill>
        <p:spPr bwMode="auto">
          <a:xfrm>
            <a:off x="0" y="0"/>
            <a:ext cx="9144000" cy="6858000"/>
          </a:xfrm>
          <a:prstGeom prst="rect">
            <a:avLst/>
          </a:prstGeom>
          <a:noFill/>
        </p:spPr>
      </p:pic>
      <p:sp>
        <p:nvSpPr>
          <p:cNvPr id="177157" name="WordArt 5"/>
          <p:cNvSpPr>
            <a:spLocks noChangeArrowheads="1" noChangeShapeType="1" noTextEdit="1"/>
          </p:cNvSpPr>
          <p:nvPr/>
        </p:nvSpPr>
        <p:spPr bwMode="auto">
          <a:xfrm rot="1509446">
            <a:off x="2362200" y="3959225"/>
            <a:ext cx="4503738" cy="3948113"/>
          </a:xfrm>
          <a:prstGeom prst="rect">
            <a:avLst/>
          </a:prstGeom>
        </p:spPr>
        <p:txBody>
          <a:bodyPr wrap="none" fromWordArt="1">
            <a:prstTxWarp prst="textSlantUp">
              <a:avLst>
                <a:gd name="adj" fmla="val 54523"/>
              </a:avLst>
            </a:prstTxWarp>
          </a:bodyPr>
          <a:lstStyle/>
          <a:p>
            <a:pPr algn="ctr"/>
            <a:r>
              <a:rPr lang="en-US" sz="1600" kern="10">
                <a:ln w="9525">
                  <a:solidFill>
                    <a:srgbClr val="000000"/>
                  </a:solidFill>
                  <a:round/>
                  <a:headEnd/>
                  <a:tailEnd/>
                </a:ln>
                <a:solidFill>
                  <a:srgbClr val="FF0066"/>
                </a:solidFill>
                <a:latin typeface="Arial Black"/>
              </a:rPr>
              <a:t>what is this?</a:t>
            </a:r>
          </a:p>
          <a:p>
            <a:pPr algn="ctr"/>
            <a:r>
              <a:rPr lang="en-US" sz="1600" kern="10">
                <a:ln w="9525">
                  <a:solidFill>
                    <a:srgbClr val="000000"/>
                  </a:solidFill>
                  <a:round/>
                  <a:headEnd/>
                  <a:tailEnd/>
                </a:ln>
                <a:solidFill>
                  <a:srgbClr val="FF0066"/>
                </a:solidFill>
                <a:latin typeface="Arial Black"/>
              </a:rPr>
              <a:t>composition?</a:t>
            </a:r>
          </a:p>
          <a:p>
            <a:pPr algn="ctr"/>
            <a:r>
              <a:rPr lang="en-US" sz="1600" kern="10">
                <a:ln w="9525">
                  <a:solidFill>
                    <a:srgbClr val="000000"/>
                  </a:solidFill>
                  <a:round/>
                  <a:headEnd/>
                  <a:tailEnd/>
                </a:ln>
                <a:solidFill>
                  <a:srgbClr val="FF0066"/>
                </a:solidFill>
                <a:latin typeface="Arial Black"/>
              </a:rPr>
              <a:t>common presentation</a:t>
            </a:r>
          </a:p>
          <a:p>
            <a:pPr algn="ctr"/>
            <a:r>
              <a:rPr lang="en-US" sz="1600" kern="10">
                <a:ln w="9525">
                  <a:solidFill>
                    <a:srgbClr val="000000"/>
                  </a:solidFill>
                  <a:round/>
                  <a:headEnd/>
                  <a:tailEnd/>
                </a:ln>
                <a:solidFill>
                  <a:srgbClr val="FF0066"/>
                </a:solidFill>
                <a:latin typeface="Arial Black"/>
              </a:rPr>
              <a:t>2 complications</a:t>
            </a:r>
            <a:endParaRPr lang="ar-SA" sz="1600" kern="10">
              <a:ln w="9525">
                <a:solidFill>
                  <a:srgbClr val="000000"/>
                </a:solidFill>
                <a:round/>
                <a:headEnd/>
                <a:tailEnd/>
              </a:ln>
              <a:solidFill>
                <a:srgbClr val="FF0066"/>
              </a:solidFill>
              <a:latin typeface="Arial Black"/>
            </a:endParaRPr>
          </a:p>
        </p:txBody>
      </p:sp>
    </p:spTree>
    <p:custDataLst>
      <p:tags r:id="rId1"/>
    </p:custData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endParaRPr lang="ar-SA"/>
          </a:p>
        </p:txBody>
      </p:sp>
      <p:pic>
        <p:nvPicPr>
          <p:cNvPr id="184323" name="Picture 3" descr="Click to see larger picture">
            <a:hlinkClick r:id="rId4"/>
          </p:cNvPr>
          <p:cNvPicPr>
            <a:picLocks noGrp="1" noChangeAspect="1" noChangeArrowheads="1"/>
          </p:cNvPicPr>
          <p:nvPr>
            <p:ph type="body" idx="1"/>
          </p:nvPr>
        </p:nvPicPr>
        <p:blipFill>
          <a:blip r:embed="rId5"/>
          <a:srcRect/>
          <a:stretch>
            <a:fillRect/>
          </a:stretch>
        </p:blipFill>
        <p:spPr>
          <a:xfrm>
            <a:off x="3132138" y="44450"/>
            <a:ext cx="6011862" cy="4148138"/>
          </a:xfrm>
          <a:noFill/>
          <a:ln/>
        </p:spPr>
      </p:pic>
      <p:sp>
        <p:nvSpPr>
          <p:cNvPr id="184324" name="Text Box 4"/>
          <p:cNvSpPr txBox="1">
            <a:spLocks noChangeArrowheads="1"/>
          </p:cNvSpPr>
          <p:nvPr/>
        </p:nvSpPr>
        <p:spPr bwMode="auto">
          <a:xfrm>
            <a:off x="1835150" y="4868863"/>
            <a:ext cx="6553200" cy="1768475"/>
          </a:xfrm>
          <a:prstGeom prst="rect">
            <a:avLst/>
          </a:prstGeom>
          <a:solidFill>
            <a:srgbClr val="CC3300"/>
          </a:solidFill>
          <a:ln w="9525">
            <a:noFill/>
            <a:miter lim="800000"/>
            <a:headEnd/>
            <a:tailEnd/>
          </a:ln>
          <a:effectLst/>
        </p:spPr>
        <p:txBody>
          <a:bodyPr>
            <a:spAutoFit/>
          </a:bodyPr>
          <a:lstStyle/>
          <a:p>
            <a:pPr>
              <a:spcBef>
                <a:spcPct val="50000"/>
              </a:spcBef>
            </a:pPr>
            <a:r>
              <a:rPr lang="en-US" sz="2000" b="1">
                <a:latin typeface="Verdana" pitchFamily="34" charset="0"/>
              </a:rPr>
              <a:t>Diagnosis ?</a:t>
            </a:r>
          </a:p>
          <a:p>
            <a:pPr>
              <a:spcBef>
                <a:spcPct val="50000"/>
              </a:spcBef>
            </a:pPr>
            <a:r>
              <a:rPr lang="en-US" sz="2000" b="1">
                <a:latin typeface="Verdana" pitchFamily="34" charset="0"/>
              </a:rPr>
              <a:t>Pathogenesis ?</a:t>
            </a:r>
          </a:p>
          <a:p>
            <a:pPr>
              <a:spcBef>
                <a:spcPct val="50000"/>
              </a:spcBef>
            </a:pPr>
            <a:r>
              <a:rPr lang="en-US" sz="2000" b="1">
                <a:latin typeface="Verdana" pitchFamily="34" charset="0"/>
              </a:rPr>
              <a:t>At what age are you going to operate?</a:t>
            </a:r>
          </a:p>
          <a:p>
            <a:pPr>
              <a:spcBef>
                <a:spcPct val="50000"/>
              </a:spcBef>
            </a:pPr>
            <a:r>
              <a:rPr lang="en-US" sz="2000" b="1">
                <a:latin typeface="Verdana" pitchFamily="34" charset="0"/>
              </a:rPr>
              <a:t>Best treatment ?</a:t>
            </a:r>
          </a:p>
        </p:txBody>
      </p:sp>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5" name="Rectangle 5"/>
          <p:cNvSpPr>
            <a:spLocks noGrp="1" noChangeArrowheads="1"/>
          </p:cNvSpPr>
          <p:nvPr>
            <p:ph type="title"/>
          </p:nvPr>
        </p:nvSpPr>
        <p:spPr/>
        <p:txBody>
          <a:bodyPr/>
          <a:lstStyle/>
          <a:p>
            <a:endParaRPr lang="ar-SA"/>
          </a:p>
        </p:txBody>
      </p:sp>
      <p:pic>
        <p:nvPicPr>
          <p:cNvPr id="343044" name="Picture 4" descr="Fig07-09"/>
          <p:cNvPicPr>
            <a:picLocks noGrp="1" noChangeAspect="1" noChangeArrowheads="1"/>
          </p:cNvPicPr>
          <p:nvPr>
            <p:ph idx="1"/>
          </p:nvPr>
        </p:nvPicPr>
        <p:blipFill>
          <a:blip r:embed="rId4"/>
          <a:srcRect l="6300" t="4286" r="6300" b="50714"/>
          <a:stretch>
            <a:fillRect/>
          </a:stretch>
        </p:blipFill>
        <p:spPr>
          <a:xfrm>
            <a:off x="0" y="1600200"/>
            <a:ext cx="8534400" cy="4530725"/>
          </a:xfrm>
          <a:noFill/>
          <a:ln/>
        </p:spPr>
      </p:pic>
    </p:spTree>
    <p:custDataLst>
      <p:tags r:id="rId1"/>
    </p:custData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endParaRPr lang="ar-SA"/>
          </a:p>
        </p:txBody>
      </p:sp>
      <p:pic>
        <p:nvPicPr>
          <p:cNvPr id="185347" name="Picture 3" descr="Click to see larger picture">
            <a:hlinkClick r:id="rId4"/>
          </p:cNvPr>
          <p:cNvPicPr>
            <a:picLocks noGrp="1" noChangeAspect="1" noChangeArrowheads="1"/>
          </p:cNvPicPr>
          <p:nvPr>
            <p:ph type="body" idx="1"/>
          </p:nvPr>
        </p:nvPicPr>
        <p:blipFill>
          <a:blip r:embed="rId5"/>
          <a:srcRect/>
          <a:stretch>
            <a:fillRect/>
          </a:stretch>
        </p:blipFill>
        <p:spPr>
          <a:xfrm>
            <a:off x="3492500" y="42863"/>
            <a:ext cx="5651500" cy="3673475"/>
          </a:xfrm>
          <a:noFill/>
          <a:ln/>
        </p:spPr>
      </p:pic>
      <p:sp>
        <p:nvSpPr>
          <p:cNvPr id="185348" name="Text Box 4"/>
          <p:cNvSpPr txBox="1">
            <a:spLocks noChangeArrowheads="1"/>
          </p:cNvSpPr>
          <p:nvPr/>
        </p:nvSpPr>
        <p:spPr bwMode="auto">
          <a:xfrm>
            <a:off x="1116013" y="4868863"/>
            <a:ext cx="6840537" cy="1801812"/>
          </a:xfrm>
          <a:prstGeom prst="rect">
            <a:avLst/>
          </a:prstGeom>
          <a:solidFill>
            <a:srgbClr val="99FF66"/>
          </a:solidFill>
          <a:ln w="9525">
            <a:noFill/>
            <a:miter lim="800000"/>
            <a:headEnd/>
            <a:tailEnd/>
          </a:ln>
          <a:effectLst/>
        </p:spPr>
        <p:txBody>
          <a:bodyPr>
            <a:spAutoFit/>
          </a:bodyPr>
          <a:lstStyle/>
          <a:p>
            <a:pPr>
              <a:spcBef>
                <a:spcPct val="50000"/>
              </a:spcBef>
            </a:pPr>
            <a:r>
              <a:rPr lang="en-US" sz="2800" b="1">
                <a:latin typeface="Verdana" pitchFamily="34" charset="0"/>
              </a:rPr>
              <a:t>2 DD?</a:t>
            </a:r>
          </a:p>
          <a:p>
            <a:pPr>
              <a:spcBef>
                <a:spcPct val="50000"/>
              </a:spcBef>
            </a:pPr>
            <a:r>
              <a:rPr lang="en-US" sz="2800" b="1">
                <a:latin typeface="Verdana" pitchFamily="34" charset="0"/>
              </a:rPr>
              <a:t>Major complications ?</a:t>
            </a:r>
          </a:p>
          <a:p>
            <a:pPr>
              <a:spcBef>
                <a:spcPct val="50000"/>
              </a:spcBef>
            </a:pPr>
            <a:endParaRPr lang="en-US" sz="2800" b="1">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endParaRPr lang="ar-SA"/>
          </a:p>
        </p:txBody>
      </p:sp>
      <p:pic>
        <p:nvPicPr>
          <p:cNvPr id="186371" name="Picture 3" descr="19472"/>
          <p:cNvPicPr>
            <a:picLocks noGrp="1" noChangeAspect="1" noChangeArrowheads="1"/>
          </p:cNvPicPr>
          <p:nvPr>
            <p:ph type="body" idx="1"/>
          </p:nvPr>
        </p:nvPicPr>
        <p:blipFill>
          <a:blip r:embed="rId4"/>
          <a:srcRect/>
          <a:stretch>
            <a:fillRect/>
          </a:stretch>
        </p:blipFill>
        <p:spPr>
          <a:xfrm>
            <a:off x="0" y="31750"/>
            <a:ext cx="9144000" cy="6999288"/>
          </a:xfrm>
          <a:noFill/>
          <a:ln/>
        </p:spPr>
      </p:pic>
      <p:sp>
        <p:nvSpPr>
          <p:cNvPr id="186372" name="Text Box 4"/>
          <p:cNvSpPr txBox="1">
            <a:spLocks noChangeArrowheads="1"/>
          </p:cNvSpPr>
          <p:nvPr/>
        </p:nvSpPr>
        <p:spPr bwMode="auto">
          <a:xfrm>
            <a:off x="0" y="5105400"/>
            <a:ext cx="9144000" cy="1768475"/>
          </a:xfrm>
          <a:prstGeom prst="rect">
            <a:avLst/>
          </a:prstGeom>
          <a:solidFill>
            <a:srgbClr val="FF3399"/>
          </a:solidFill>
          <a:ln w="9525">
            <a:noFill/>
            <a:miter lim="800000"/>
            <a:headEnd/>
            <a:tailEnd/>
          </a:ln>
          <a:effectLst/>
        </p:spPr>
        <p:txBody>
          <a:bodyPr>
            <a:spAutoFit/>
          </a:bodyPr>
          <a:lstStyle/>
          <a:p>
            <a:pPr>
              <a:spcBef>
                <a:spcPct val="50000"/>
              </a:spcBef>
            </a:pPr>
            <a:r>
              <a:rPr lang="en-US" sz="2000" b="1"/>
              <a:t>Diagnosis ?</a:t>
            </a:r>
          </a:p>
          <a:p>
            <a:pPr>
              <a:spcBef>
                <a:spcPct val="50000"/>
              </a:spcBef>
            </a:pPr>
            <a:r>
              <a:rPr lang="en-US" sz="2000" b="1"/>
              <a:t>Common site effected ?why ?</a:t>
            </a:r>
          </a:p>
          <a:p>
            <a:pPr>
              <a:spcBef>
                <a:spcPct val="50000"/>
              </a:spcBef>
            </a:pPr>
            <a:r>
              <a:rPr lang="en-US" sz="2000" b="1"/>
              <a:t>Clinical sign (single important )</a:t>
            </a:r>
          </a:p>
          <a:p>
            <a:pPr>
              <a:spcBef>
                <a:spcPct val="50000"/>
              </a:spcBef>
            </a:pPr>
            <a:r>
              <a:rPr lang="en-US" sz="2000" b="1"/>
              <a:t>Treatment </a:t>
            </a:r>
          </a:p>
        </p:txBody>
      </p:sp>
    </p:spTree>
    <p:custDataLst>
      <p:tags r:id="rId1"/>
    </p:custData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endParaRPr lang="ar-SA"/>
          </a:p>
        </p:txBody>
      </p:sp>
      <p:sp>
        <p:nvSpPr>
          <p:cNvPr id="187395" name="Rectangle 3"/>
          <p:cNvSpPr>
            <a:spLocks noGrp="1" noChangeArrowheads="1"/>
          </p:cNvSpPr>
          <p:nvPr>
            <p:ph type="body" idx="1"/>
          </p:nvPr>
        </p:nvSpPr>
        <p:spPr/>
        <p:txBody>
          <a:bodyPr/>
          <a:lstStyle/>
          <a:p>
            <a:endParaRPr lang="ar-SA"/>
          </a:p>
        </p:txBody>
      </p:sp>
      <p:pic>
        <p:nvPicPr>
          <p:cNvPr id="187396" name="Picture 4" descr="upgich11">
            <a:hlinkClick r:id="rId4"/>
          </p:cNvPr>
          <p:cNvPicPr>
            <a:picLocks noChangeAspect="1" noChangeArrowheads="1"/>
          </p:cNvPicPr>
          <p:nvPr/>
        </p:nvPicPr>
        <p:blipFill>
          <a:blip r:embed="rId5"/>
          <a:srcRect/>
          <a:stretch>
            <a:fillRect/>
          </a:stretch>
        </p:blipFill>
        <p:spPr bwMode="auto">
          <a:xfrm>
            <a:off x="3717925" y="0"/>
            <a:ext cx="539115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endParaRPr lang="ar-SA"/>
          </a:p>
        </p:txBody>
      </p:sp>
      <p:sp>
        <p:nvSpPr>
          <p:cNvPr id="188419" name="Rectangle 3"/>
          <p:cNvSpPr>
            <a:spLocks noGrp="1" noChangeArrowheads="1"/>
          </p:cNvSpPr>
          <p:nvPr>
            <p:ph type="body" idx="1"/>
          </p:nvPr>
        </p:nvSpPr>
        <p:spPr/>
        <p:txBody>
          <a:bodyPr/>
          <a:lstStyle/>
          <a:p>
            <a:endParaRPr lang="ar-SA"/>
          </a:p>
        </p:txBody>
      </p:sp>
      <p:pic>
        <p:nvPicPr>
          <p:cNvPr id="188420" name="Picture 4" descr="lipoma"/>
          <p:cNvPicPr>
            <a:picLocks noChangeAspect="1" noChangeArrowheads="1"/>
          </p:cNvPicPr>
          <p:nvPr/>
        </p:nvPicPr>
        <p:blipFill>
          <a:blip r:embed="rId4"/>
          <a:srcRect/>
          <a:stretch>
            <a:fillRect/>
          </a:stretch>
        </p:blipFill>
        <p:spPr bwMode="auto">
          <a:xfrm>
            <a:off x="2627313" y="0"/>
            <a:ext cx="6516687" cy="4521200"/>
          </a:xfrm>
          <a:prstGeom prst="rect">
            <a:avLst/>
          </a:prstGeom>
          <a:noFill/>
        </p:spPr>
      </p:pic>
      <p:sp>
        <p:nvSpPr>
          <p:cNvPr id="188421" name="Text Box 5"/>
          <p:cNvSpPr txBox="1">
            <a:spLocks noChangeArrowheads="1"/>
          </p:cNvSpPr>
          <p:nvPr/>
        </p:nvSpPr>
        <p:spPr bwMode="auto">
          <a:xfrm>
            <a:off x="0" y="4495800"/>
            <a:ext cx="9144000" cy="2225675"/>
          </a:xfrm>
          <a:prstGeom prst="rect">
            <a:avLst/>
          </a:prstGeom>
          <a:solidFill>
            <a:srgbClr val="9CC795"/>
          </a:solidFill>
          <a:ln w="9525">
            <a:noFill/>
            <a:miter lim="800000"/>
            <a:headEnd/>
            <a:tailEnd/>
          </a:ln>
          <a:effectLst/>
        </p:spPr>
        <p:txBody>
          <a:bodyPr>
            <a:spAutoFit/>
          </a:bodyPr>
          <a:lstStyle/>
          <a:p>
            <a:pPr marL="342900" indent="-342900">
              <a:spcBef>
                <a:spcPct val="50000"/>
              </a:spcBef>
            </a:pPr>
            <a:r>
              <a:rPr lang="en-US" sz="2000" b="1">
                <a:solidFill>
                  <a:srgbClr val="FF3300"/>
                </a:solidFill>
                <a:latin typeface="Verdana" pitchFamily="34" charset="0"/>
              </a:rPr>
              <a:t>This is a mass excised from the back of 23 y healthy man</a:t>
            </a:r>
          </a:p>
          <a:p>
            <a:pPr marL="342900" indent="-342900">
              <a:spcBef>
                <a:spcPct val="50000"/>
              </a:spcBef>
              <a:buFontTx/>
              <a:buAutoNum type="arabicPeriod"/>
            </a:pPr>
            <a:r>
              <a:rPr lang="en-US" sz="2000" b="1">
                <a:solidFill>
                  <a:srgbClr val="FF3300"/>
                </a:solidFill>
                <a:latin typeface="Verdana" pitchFamily="34" charset="0"/>
              </a:rPr>
              <a:t>Diagnosis ? </a:t>
            </a:r>
          </a:p>
          <a:p>
            <a:pPr marL="342900" indent="-342900">
              <a:spcBef>
                <a:spcPct val="50000"/>
              </a:spcBef>
              <a:buFontTx/>
              <a:buAutoNum type="arabicPeriod"/>
            </a:pPr>
            <a:r>
              <a:rPr lang="en-US" sz="2000" b="1">
                <a:solidFill>
                  <a:srgbClr val="FF3300"/>
                </a:solidFill>
                <a:latin typeface="Verdana" pitchFamily="34" charset="0"/>
              </a:rPr>
              <a:t>Common anatomical sites ?</a:t>
            </a:r>
          </a:p>
          <a:p>
            <a:pPr marL="342900" indent="-342900">
              <a:spcBef>
                <a:spcPct val="50000"/>
              </a:spcBef>
              <a:buFontTx/>
              <a:buAutoNum type="arabicPeriod"/>
            </a:pPr>
            <a:r>
              <a:rPr lang="en-US" sz="2000" b="1">
                <a:solidFill>
                  <a:srgbClr val="FF3300"/>
                </a:solidFill>
                <a:latin typeface="Verdana" pitchFamily="34" charset="0"/>
              </a:rPr>
              <a:t>The 2 arrows indicates…..?</a:t>
            </a:r>
          </a:p>
          <a:p>
            <a:pPr marL="342900" indent="-342900">
              <a:spcBef>
                <a:spcPct val="50000"/>
              </a:spcBef>
              <a:buFontTx/>
              <a:buAutoNum type="arabicPeriod"/>
            </a:pPr>
            <a:r>
              <a:rPr lang="en-US" sz="2000" b="1">
                <a:solidFill>
                  <a:srgbClr val="FF3300"/>
                </a:solidFill>
                <a:latin typeface="Verdana" pitchFamily="34" charset="0"/>
              </a:rPr>
              <a:t>3 danger sites ?</a:t>
            </a:r>
          </a:p>
        </p:txBody>
      </p:sp>
    </p:spTree>
    <p:custDataLst>
      <p:tags r:id="rId1"/>
    </p:custData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endParaRPr lang="ar-SA"/>
          </a:p>
        </p:txBody>
      </p:sp>
      <p:sp>
        <p:nvSpPr>
          <p:cNvPr id="189443" name="Rectangle 3"/>
          <p:cNvSpPr>
            <a:spLocks noGrp="1" noChangeArrowheads="1"/>
          </p:cNvSpPr>
          <p:nvPr>
            <p:ph type="body" idx="1"/>
          </p:nvPr>
        </p:nvSpPr>
        <p:spPr/>
        <p:txBody>
          <a:bodyPr/>
          <a:lstStyle/>
          <a:p>
            <a:endParaRPr lang="ar-SA"/>
          </a:p>
        </p:txBody>
      </p:sp>
      <p:pic>
        <p:nvPicPr>
          <p:cNvPr id="189444" name="Picture 4" descr="266724a"/>
          <p:cNvPicPr>
            <a:picLocks noChangeAspect="1" noChangeArrowheads="1"/>
          </p:cNvPicPr>
          <p:nvPr/>
        </p:nvPicPr>
        <p:blipFill>
          <a:blip r:embed="rId4"/>
          <a:srcRect/>
          <a:stretch>
            <a:fillRect/>
          </a:stretch>
        </p:blipFill>
        <p:spPr bwMode="auto">
          <a:xfrm>
            <a:off x="0" y="76200"/>
            <a:ext cx="9144000" cy="6781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endParaRPr lang="ar-SA"/>
          </a:p>
        </p:txBody>
      </p:sp>
      <p:sp>
        <p:nvSpPr>
          <p:cNvPr id="191491" name="Rectangle 3"/>
          <p:cNvSpPr>
            <a:spLocks noGrp="1" noChangeArrowheads="1"/>
          </p:cNvSpPr>
          <p:nvPr>
            <p:ph type="body" idx="1"/>
          </p:nvPr>
        </p:nvSpPr>
        <p:spPr/>
        <p:txBody>
          <a:bodyPr/>
          <a:lstStyle/>
          <a:p>
            <a:endParaRPr lang="ar-SA"/>
          </a:p>
        </p:txBody>
      </p:sp>
      <p:pic>
        <p:nvPicPr>
          <p:cNvPr id="191492" name="Picture 4" descr="Image 4"/>
          <p:cNvPicPr>
            <a:picLocks noChangeAspect="1" noChangeArrowheads="1"/>
          </p:cNvPicPr>
          <p:nvPr/>
        </p:nvPicPr>
        <p:blipFill>
          <a:blip r:embed="rId4"/>
          <a:srcRect/>
          <a:stretch>
            <a:fillRect/>
          </a:stretch>
        </p:blipFill>
        <p:spPr bwMode="auto">
          <a:xfrm>
            <a:off x="0" y="44450"/>
            <a:ext cx="9144000" cy="6096000"/>
          </a:xfrm>
          <a:prstGeom prst="rect">
            <a:avLst/>
          </a:prstGeom>
          <a:noFill/>
        </p:spPr>
      </p:pic>
      <p:sp>
        <p:nvSpPr>
          <p:cNvPr id="191493" name="Text Box 5"/>
          <p:cNvSpPr txBox="1">
            <a:spLocks noChangeArrowheads="1"/>
          </p:cNvSpPr>
          <p:nvPr/>
        </p:nvSpPr>
        <p:spPr bwMode="auto">
          <a:xfrm>
            <a:off x="827088" y="6381750"/>
            <a:ext cx="7273925" cy="396875"/>
          </a:xfrm>
          <a:prstGeom prst="rect">
            <a:avLst/>
          </a:prstGeom>
          <a:solidFill>
            <a:schemeClr val="hlink"/>
          </a:solidFill>
          <a:ln w="9525">
            <a:noFill/>
            <a:miter lim="800000"/>
            <a:headEnd/>
            <a:tailEnd/>
          </a:ln>
          <a:effectLst/>
        </p:spPr>
        <p:txBody>
          <a:bodyPr>
            <a:spAutoFit/>
          </a:bodyPr>
          <a:lstStyle/>
          <a:p>
            <a:pPr>
              <a:spcBef>
                <a:spcPct val="50000"/>
              </a:spcBef>
            </a:pPr>
            <a:r>
              <a:rPr lang="en-US" sz="2000" b="1">
                <a:solidFill>
                  <a:srgbClr val="FF3300"/>
                </a:solidFill>
                <a:latin typeface="Verdana" pitchFamily="34" charset="0"/>
              </a:rPr>
              <a:t>Diagnosis  ? Patient affected?</a:t>
            </a:r>
          </a:p>
        </p:txBody>
      </p:sp>
    </p:spTree>
    <p:custDataLst>
      <p:tags r:id="rId1"/>
    </p:custData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endParaRPr lang="ar-SA"/>
          </a:p>
        </p:txBody>
      </p:sp>
      <p:sp>
        <p:nvSpPr>
          <p:cNvPr id="192515" name="Rectangle 3"/>
          <p:cNvSpPr>
            <a:spLocks noGrp="1" noChangeArrowheads="1"/>
          </p:cNvSpPr>
          <p:nvPr>
            <p:ph type="body" idx="1"/>
          </p:nvPr>
        </p:nvSpPr>
        <p:spPr/>
        <p:txBody>
          <a:bodyPr/>
          <a:lstStyle/>
          <a:p>
            <a:endParaRPr lang="ar-SA"/>
          </a:p>
        </p:txBody>
      </p:sp>
      <p:pic>
        <p:nvPicPr>
          <p:cNvPr id="192516" name="Picture 4" descr="Abdomen-Caput-Medusa"/>
          <p:cNvPicPr>
            <a:picLocks noChangeAspect="1" noChangeArrowheads="1"/>
          </p:cNvPicPr>
          <p:nvPr/>
        </p:nvPicPr>
        <p:blipFill>
          <a:blip r:embed="rId4"/>
          <a:srcRect/>
          <a:stretch>
            <a:fillRect/>
          </a:stretch>
        </p:blipFill>
        <p:spPr bwMode="auto">
          <a:xfrm>
            <a:off x="3203575" y="0"/>
            <a:ext cx="5976938" cy="4646613"/>
          </a:xfrm>
          <a:prstGeom prst="rect">
            <a:avLst/>
          </a:prstGeom>
          <a:noFill/>
        </p:spPr>
      </p:pic>
      <p:sp>
        <p:nvSpPr>
          <p:cNvPr id="192517" name="Text Box 5"/>
          <p:cNvSpPr txBox="1">
            <a:spLocks noChangeArrowheads="1"/>
          </p:cNvSpPr>
          <p:nvPr/>
        </p:nvSpPr>
        <p:spPr bwMode="auto">
          <a:xfrm>
            <a:off x="1203325" y="5722938"/>
            <a:ext cx="6464300" cy="457200"/>
          </a:xfrm>
          <a:prstGeom prst="rect">
            <a:avLst/>
          </a:prstGeom>
          <a:gradFill rotWithShape="1">
            <a:gsLst>
              <a:gs pos="0">
                <a:schemeClr val="accent1"/>
              </a:gs>
              <a:gs pos="100000">
                <a:schemeClr val="bg1"/>
              </a:gs>
            </a:gsLst>
            <a:lin ang="5400000" scaled="1"/>
          </a:gradFill>
          <a:ln w="9525">
            <a:noFill/>
            <a:miter lim="800000"/>
            <a:headEnd/>
            <a:tailEnd/>
          </a:ln>
          <a:effectLst/>
        </p:spPr>
        <p:txBody>
          <a:bodyPr>
            <a:spAutoFit/>
          </a:bodyPr>
          <a:lstStyle/>
          <a:p>
            <a:pPr algn="ctr">
              <a:spcBef>
                <a:spcPct val="50000"/>
              </a:spcBef>
            </a:pPr>
            <a:r>
              <a:rPr lang="en-US" sz="2400" b="1">
                <a:solidFill>
                  <a:srgbClr val="FF3300"/>
                </a:solidFill>
                <a:latin typeface="Verdana" pitchFamily="34" charset="0"/>
              </a:rPr>
              <a:t>5 signs in the abdomen ?</a:t>
            </a:r>
          </a:p>
        </p:txBody>
      </p:sp>
    </p:spTree>
    <p:custDataLst>
      <p:tags r:id="rId1"/>
    </p:custData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endParaRPr lang="ar-SA"/>
          </a:p>
        </p:txBody>
      </p:sp>
      <p:sp>
        <p:nvSpPr>
          <p:cNvPr id="193539" name="Rectangle 3"/>
          <p:cNvSpPr>
            <a:spLocks noGrp="1" noChangeArrowheads="1"/>
          </p:cNvSpPr>
          <p:nvPr>
            <p:ph type="body" idx="1"/>
          </p:nvPr>
        </p:nvSpPr>
        <p:spPr/>
        <p:txBody>
          <a:bodyPr/>
          <a:lstStyle/>
          <a:p>
            <a:endParaRPr lang="ar-SA"/>
          </a:p>
        </p:txBody>
      </p:sp>
      <p:pic>
        <p:nvPicPr>
          <p:cNvPr id="193540" name="Picture 4" descr="Assessing for a fluid wave"/>
          <p:cNvPicPr>
            <a:picLocks noChangeAspect="1" noChangeArrowheads="1"/>
          </p:cNvPicPr>
          <p:nvPr/>
        </p:nvPicPr>
        <p:blipFill>
          <a:blip r:embed="rId4"/>
          <a:srcRect/>
          <a:stretch>
            <a:fillRect/>
          </a:stretch>
        </p:blipFill>
        <p:spPr bwMode="auto">
          <a:xfrm>
            <a:off x="2771775" y="-42863"/>
            <a:ext cx="6372225" cy="4648201"/>
          </a:xfrm>
          <a:prstGeom prst="rect">
            <a:avLst/>
          </a:prstGeom>
          <a:solidFill>
            <a:srgbClr val="99FF33"/>
          </a:solidFill>
        </p:spPr>
      </p:pic>
      <p:sp>
        <p:nvSpPr>
          <p:cNvPr id="193541" name="Text Box 5"/>
          <p:cNvSpPr txBox="1">
            <a:spLocks noChangeArrowheads="1"/>
          </p:cNvSpPr>
          <p:nvPr/>
        </p:nvSpPr>
        <p:spPr bwMode="auto">
          <a:xfrm>
            <a:off x="1042988" y="4797425"/>
            <a:ext cx="7200900" cy="1552575"/>
          </a:xfrm>
          <a:prstGeom prst="rect">
            <a:avLst/>
          </a:prstGeom>
          <a:solidFill>
            <a:srgbClr val="99FF33"/>
          </a:solidFill>
          <a:ln w="9525">
            <a:noFill/>
            <a:miter lim="800000"/>
            <a:headEnd/>
            <a:tailEnd/>
          </a:ln>
          <a:effectLst/>
        </p:spPr>
        <p:txBody>
          <a:bodyPr>
            <a:spAutoFit/>
          </a:bodyPr>
          <a:lstStyle/>
          <a:p>
            <a:pPr>
              <a:spcBef>
                <a:spcPct val="50000"/>
              </a:spcBef>
            </a:pPr>
            <a:r>
              <a:rPr lang="en-US" sz="2400" b="1">
                <a:solidFill>
                  <a:srgbClr val="FF3300"/>
                </a:solidFill>
                <a:latin typeface="Verdana" pitchFamily="34" charset="0"/>
              </a:rPr>
              <a:t>What is this test ?</a:t>
            </a:r>
          </a:p>
          <a:p>
            <a:pPr>
              <a:spcBef>
                <a:spcPct val="50000"/>
              </a:spcBef>
            </a:pPr>
            <a:r>
              <a:rPr lang="en-US" sz="2400" b="1">
                <a:solidFill>
                  <a:srgbClr val="FF3300"/>
                </a:solidFill>
                <a:latin typeface="Verdana" pitchFamily="34" charset="0"/>
              </a:rPr>
              <a:t>When  you apply it?</a:t>
            </a:r>
          </a:p>
          <a:p>
            <a:pPr>
              <a:spcBef>
                <a:spcPct val="50000"/>
              </a:spcBef>
            </a:pPr>
            <a:r>
              <a:rPr lang="en-US" sz="2400" b="1">
                <a:solidFill>
                  <a:srgbClr val="FF3300"/>
                </a:solidFill>
                <a:latin typeface="Verdana" pitchFamily="34" charset="0"/>
              </a:rPr>
              <a:t>Interpretation ?</a:t>
            </a:r>
          </a:p>
        </p:txBody>
      </p:sp>
    </p:spTree>
    <p:custDataLst>
      <p:tags r:id="rId1"/>
    </p:custData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endParaRPr lang="ar-SA"/>
          </a:p>
        </p:txBody>
      </p:sp>
      <p:sp>
        <p:nvSpPr>
          <p:cNvPr id="195587" name="Rectangle 3"/>
          <p:cNvSpPr>
            <a:spLocks noGrp="1" noChangeArrowheads="1"/>
          </p:cNvSpPr>
          <p:nvPr>
            <p:ph type="body" idx="1"/>
          </p:nvPr>
        </p:nvSpPr>
        <p:spPr/>
        <p:txBody>
          <a:bodyPr/>
          <a:lstStyle/>
          <a:p>
            <a:endParaRPr lang="ar-SA"/>
          </a:p>
        </p:txBody>
      </p:sp>
      <p:pic>
        <p:nvPicPr>
          <p:cNvPr id="195588" name="Picture 4" descr="Gynecomastia"/>
          <p:cNvPicPr>
            <a:picLocks noChangeAspect="1" noChangeArrowheads="1"/>
          </p:cNvPicPr>
          <p:nvPr/>
        </p:nvPicPr>
        <p:blipFill>
          <a:blip r:embed="rId4"/>
          <a:srcRect/>
          <a:stretch>
            <a:fillRect/>
          </a:stretch>
        </p:blipFill>
        <p:spPr bwMode="auto">
          <a:xfrm>
            <a:off x="647700" y="-26988"/>
            <a:ext cx="8532813" cy="5019676"/>
          </a:xfrm>
          <a:prstGeom prst="rect">
            <a:avLst/>
          </a:prstGeom>
          <a:noFill/>
        </p:spPr>
      </p:pic>
      <p:sp>
        <p:nvSpPr>
          <p:cNvPr id="195589" name="Text Box 5"/>
          <p:cNvSpPr txBox="1">
            <a:spLocks noChangeArrowheads="1"/>
          </p:cNvSpPr>
          <p:nvPr/>
        </p:nvSpPr>
        <p:spPr bwMode="auto">
          <a:xfrm>
            <a:off x="0" y="5064125"/>
            <a:ext cx="9144000" cy="1604963"/>
          </a:xfrm>
          <a:prstGeom prst="rect">
            <a:avLst/>
          </a:prstGeom>
          <a:solidFill>
            <a:schemeClr val="tx1"/>
          </a:solidFill>
          <a:ln w="9525">
            <a:noFill/>
            <a:miter lim="800000"/>
            <a:headEnd/>
            <a:tailEnd/>
          </a:ln>
          <a:effectLst/>
        </p:spPr>
        <p:txBody>
          <a:bodyPr>
            <a:spAutoFit/>
          </a:bodyPr>
          <a:lstStyle/>
          <a:p>
            <a:pPr marL="342900" indent="-342900">
              <a:spcBef>
                <a:spcPct val="50000"/>
              </a:spcBef>
            </a:pPr>
            <a:r>
              <a:rPr lang="en-US" b="1">
                <a:solidFill>
                  <a:schemeClr val="bg1"/>
                </a:solidFill>
                <a:latin typeface="Verdana" pitchFamily="34" charset="0"/>
              </a:rPr>
              <a:t>43 year old male </a:t>
            </a:r>
          </a:p>
          <a:p>
            <a:pPr marL="342900" indent="-342900">
              <a:spcBef>
                <a:spcPct val="50000"/>
              </a:spcBef>
              <a:buFontTx/>
              <a:buAutoNum type="arabicPeriod"/>
            </a:pPr>
            <a:r>
              <a:rPr lang="en-US" b="1">
                <a:solidFill>
                  <a:schemeClr val="bg1"/>
                </a:solidFill>
                <a:latin typeface="Verdana" pitchFamily="34" charset="0"/>
              </a:rPr>
              <a:t>Diagnosis ?</a:t>
            </a:r>
          </a:p>
          <a:p>
            <a:pPr marL="342900" indent="-342900">
              <a:spcBef>
                <a:spcPct val="50000"/>
              </a:spcBef>
              <a:buFontTx/>
              <a:buAutoNum type="arabicPeriod"/>
            </a:pPr>
            <a:r>
              <a:rPr lang="en-US" b="1">
                <a:solidFill>
                  <a:schemeClr val="bg1"/>
                </a:solidFill>
                <a:latin typeface="Verdana" pitchFamily="34" charset="0"/>
              </a:rPr>
              <a:t>5 common causes ?</a:t>
            </a:r>
          </a:p>
          <a:p>
            <a:pPr marL="342900" indent="-342900">
              <a:spcBef>
                <a:spcPct val="50000"/>
              </a:spcBef>
              <a:buFontTx/>
              <a:buAutoNum type="arabicPeriod"/>
            </a:pPr>
            <a:r>
              <a:rPr lang="en-US" b="1">
                <a:solidFill>
                  <a:schemeClr val="bg1"/>
                </a:solidFill>
                <a:latin typeface="Verdana" pitchFamily="34" charset="0"/>
              </a:rPr>
              <a:t>Ideal treatment ?</a:t>
            </a:r>
          </a:p>
        </p:txBody>
      </p:sp>
    </p:spTree>
    <p:custDataLst>
      <p:tags r:id="rId1"/>
    </p:custData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endParaRPr lang="ar-SA"/>
          </a:p>
        </p:txBody>
      </p:sp>
      <p:sp>
        <p:nvSpPr>
          <p:cNvPr id="196611" name="Rectangle 3"/>
          <p:cNvSpPr>
            <a:spLocks noGrp="1" noChangeArrowheads="1"/>
          </p:cNvSpPr>
          <p:nvPr>
            <p:ph type="body" idx="1"/>
          </p:nvPr>
        </p:nvSpPr>
        <p:spPr>
          <a:xfrm>
            <a:off x="0" y="1600200"/>
            <a:ext cx="9144000" cy="5257800"/>
          </a:xfrm>
          <a:solidFill>
            <a:srgbClr val="99FF33"/>
          </a:solidFill>
        </p:spPr>
        <p:txBody>
          <a:bodyPr/>
          <a:lstStyle/>
          <a:p>
            <a:endParaRPr lang="en-US"/>
          </a:p>
          <a:p>
            <a:endParaRPr lang="en-US"/>
          </a:p>
          <a:p>
            <a:endParaRPr lang="en-US"/>
          </a:p>
          <a:p>
            <a:r>
              <a:rPr lang="en-US">
                <a:solidFill>
                  <a:srgbClr val="FF3300"/>
                </a:solidFill>
              </a:rPr>
              <a:t>Abnormal eye sign?</a:t>
            </a:r>
          </a:p>
          <a:p>
            <a:r>
              <a:rPr lang="en-US">
                <a:solidFill>
                  <a:srgbClr val="FF3300"/>
                </a:solidFill>
              </a:rPr>
              <a:t>Common 2 surgical causes?</a:t>
            </a:r>
          </a:p>
          <a:p>
            <a:r>
              <a:rPr lang="en-US">
                <a:solidFill>
                  <a:srgbClr val="FF3300"/>
                </a:solidFill>
              </a:rPr>
              <a:t>Best investigation ?</a:t>
            </a:r>
          </a:p>
        </p:txBody>
      </p:sp>
      <p:pic>
        <p:nvPicPr>
          <p:cNvPr id="196612" name="Picture 4" descr="Icterus"/>
          <p:cNvPicPr>
            <a:picLocks noChangeAspect="1" noChangeArrowheads="1"/>
          </p:cNvPicPr>
          <p:nvPr/>
        </p:nvPicPr>
        <p:blipFill>
          <a:blip r:embed="rId4"/>
          <a:srcRect/>
          <a:stretch>
            <a:fillRect/>
          </a:stretch>
        </p:blipFill>
        <p:spPr bwMode="auto">
          <a:xfrm>
            <a:off x="0" y="-26988"/>
            <a:ext cx="9144000" cy="30241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ar-SA"/>
          </a:p>
        </p:txBody>
      </p:sp>
      <p:sp>
        <p:nvSpPr>
          <p:cNvPr id="18435" name="Rectangle 3"/>
          <p:cNvSpPr>
            <a:spLocks noGrp="1" noChangeArrowheads="1"/>
          </p:cNvSpPr>
          <p:nvPr>
            <p:ph type="body" idx="1"/>
          </p:nvPr>
        </p:nvSpPr>
        <p:spPr/>
        <p:txBody>
          <a:bodyPr/>
          <a:lstStyle/>
          <a:p>
            <a:endParaRPr lang="ar-SA"/>
          </a:p>
        </p:txBody>
      </p:sp>
      <p:pic>
        <p:nvPicPr>
          <p:cNvPr id="18436" name="Picture 4" descr="i18-sengstakenblakemoretube[1]"/>
          <p:cNvPicPr>
            <a:picLocks noChangeAspect="1" noChangeArrowheads="1"/>
          </p:cNvPicPr>
          <p:nvPr/>
        </p:nvPicPr>
        <p:blipFill>
          <a:blip r:embed="rId4"/>
          <a:srcRect/>
          <a:stretch>
            <a:fillRect/>
          </a:stretch>
        </p:blipFill>
        <p:spPr bwMode="auto">
          <a:xfrm>
            <a:off x="1828800" y="0"/>
            <a:ext cx="7315200" cy="5059363"/>
          </a:xfrm>
          <a:prstGeom prst="rect">
            <a:avLst/>
          </a:prstGeom>
          <a:noFill/>
        </p:spPr>
      </p:pic>
      <p:sp>
        <p:nvSpPr>
          <p:cNvPr id="18437" name="Text Box 5"/>
          <p:cNvSpPr txBox="1">
            <a:spLocks noChangeArrowheads="1"/>
          </p:cNvSpPr>
          <p:nvPr/>
        </p:nvSpPr>
        <p:spPr bwMode="auto">
          <a:xfrm>
            <a:off x="609600" y="5029200"/>
            <a:ext cx="8001000" cy="1768475"/>
          </a:xfrm>
          <a:prstGeom prst="rect">
            <a:avLst/>
          </a:prstGeom>
          <a:solidFill>
            <a:schemeClr val="accent1"/>
          </a:solidFill>
          <a:ln w="9525">
            <a:noFill/>
            <a:miter lim="800000"/>
            <a:headEnd/>
            <a:tailEnd/>
          </a:ln>
          <a:effectLst/>
        </p:spPr>
        <p:txBody>
          <a:bodyPr>
            <a:spAutoFit/>
          </a:bodyPr>
          <a:lstStyle/>
          <a:p>
            <a:pPr>
              <a:spcBef>
                <a:spcPct val="50000"/>
              </a:spcBef>
            </a:pPr>
            <a:r>
              <a:rPr lang="en-US" sz="2000" b="1"/>
              <a:t>Name the item ?</a:t>
            </a:r>
          </a:p>
          <a:p>
            <a:pPr>
              <a:spcBef>
                <a:spcPct val="50000"/>
              </a:spcBef>
            </a:pPr>
            <a:r>
              <a:rPr lang="en-US" sz="2000" b="1"/>
              <a:t>How you insert it ?</a:t>
            </a:r>
          </a:p>
          <a:p>
            <a:pPr>
              <a:spcBef>
                <a:spcPct val="50000"/>
              </a:spcBef>
            </a:pPr>
            <a:r>
              <a:rPr lang="en-US" sz="2000" b="1"/>
              <a:t>Main use?</a:t>
            </a:r>
          </a:p>
          <a:p>
            <a:pPr>
              <a:spcBef>
                <a:spcPct val="50000"/>
              </a:spcBef>
            </a:pPr>
            <a:r>
              <a:rPr lang="en-US" sz="2000" b="1"/>
              <a:t>4 complications?</a:t>
            </a:r>
          </a:p>
        </p:txBody>
      </p:sp>
    </p:spTree>
    <p:custDataLst>
      <p:tags r:id="rId1"/>
    </p:custData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endParaRPr lang="ar-SA"/>
          </a:p>
        </p:txBody>
      </p:sp>
      <p:sp>
        <p:nvSpPr>
          <p:cNvPr id="197635" name="Rectangle 3"/>
          <p:cNvSpPr>
            <a:spLocks noGrp="1" noChangeArrowheads="1"/>
          </p:cNvSpPr>
          <p:nvPr>
            <p:ph type="body" idx="1"/>
          </p:nvPr>
        </p:nvSpPr>
        <p:spPr/>
        <p:txBody>
          <a:bodyPr/>
          <a:lstStyle/>
          <a:p>
            <a:endParaRPr lang="ar-SA"/>
          </a:p>
        </p:txBody>
      </p:sp>
      <p:pic>
        <p:nvPicPr>
          <p:cNvPr id="197636" name="Picture 4" descr="head-cn7palsey4"/>
          <p:cNvPicPr>
            <a:picLocks noChangeAspect="1" noChangeArrowheads="1"/>
          </p:cNvPicPr>
          <p:nvPr/>
        </p:nvPicPr>
        <p:blipFill>
          <a:blip r:embed="rId4"/>
          <a:srcRect/>
          <a:stretch>
            <a:fillRect/>
          </a:stretch>
        </p:blipFill>
        <p:spPr bwMode="auto">
          <a:xfrm>
            <a:off x="2051050" y="-26988"/>
            <a:ext cx="7092950" cy="5245101"/>
          </a:xfrm>
          <a:prstGeom prst="rect">
            <a:avLst/>
          </a:prstGeom>
          <a:noFill/>
        </p:spPr>
      </p:pic>
      <p:sp>
        <p:nvSpPr>
          <p:cNvPr id="197637" name="Text Box 5"/>
          <p:cNvSpPr txBox="1">
            <a:spLocks noChangeArrowheads="1"/>
          </p:cNvSpPr>
          <p:nvPr/>
        </p:nvSpPr>
        <p:spPr bwMode="auto">
          <a:xfrm>
            <a:off x="1187450" y="5805488"/>
            <a:ext cx="7129463" cy="396875"/>
          </a:xfrm>
          <a:prstGeom prst="rect">
            <a:avLst/>
          </a:prstGeom>
          <a:solidFill>
            <a:srgbClr val="99FF33"/>
          </a:solidFill>
          <a:ln w="9525">
            <a:noFill/>
            <a:miter lim="800000"/>
            <a:headEnd/>
            <a:tailEnd/>
          </a:ln>
          <a:effectLst/>
        </p:spPr>
        <p:txBody>
          <a:bodyPr>
            <a:spAutoFit/>
          </a:bodyPr>
          <a:lstStyle/>
          <a:p>
            <a:pPr algn="ctr">
              <a:spcBef>
                <a:spcPct val="50000"/>
              </a:spcBef>
            </a:pPr>
            <a:r>
              <a:rPr lang="en-US" sz="2000" b="1">
                <a:latin typeface="Verdana" pitchFamily="34" charset="0"/>
              </a:rPr>
              <a:t>2 surgical causes ?</a:t>
            </a:r>
          </a:p>
        </p:txBody>
      </p:sp>
    </p:spTree>
    <p:custDataLst>
      <p:tags r:id="rId1"/>
    </p:custData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endParaRPr lang="ar-SA"/>
          </a:p>
        </p:txBody>
      </p:sp>
      <p:sp>
        <p:nvSpPr>
          <p:cNvPr id="198659" name="Rectangle 3"/>
          <p:cNvSpPr>
            <a:spLocks noGrp="1" noChangeArrowheads="1"/>
          </p:cNvSpPr>
          <p:nvPr>
            <p:ph type="body" idx="1"/>
          </p:nvPr>
        </p:nvSpPr>
        <p:spPr/>
        <p:txBody>
          <a:bodyPr/>
          <a:lstStyle/>
          <a:p>
            <a:endParaRPr lang="ar-SA"/>
          </a:p>
        </p:txBody>
      </p:sp>
      <p:pic>
        <p:nvPicPr>
          <p:cNvPr id="198660" name="Picture 4" descr="venous ulcer5"/>
          <p:cNvPicPr>
            <a:picLocks noChangeAspect="1" noChangeArrowheads="1"/>
          </p:cNvPicPr>
          <p:nvPr/>
        </p:nvPicPr>
        <p:blipFill>
          <a:blip r:embed="rId4"/>
          <a:srcRect/>
          <a:stretch>
            <a:fillRect/>
          </a:stretch>
        </p:blipFill>
        <p:spPr bwMode="auto">
          <a:xfrm>
            <a:off x="2916238" y="17463"/>
            <a:ext cx="6227762" cy="4757737"/>
          </a:xfrm>
          <a:prstGeom prst="rect">
            <a:avLst/>
          </a:prstGeom>
          <a:noFill/>
        </p:spPr>
      </p:pic>
      <p:sp>
        <p:nvSpPr>
          <p:cNvPr id="198661" name="Text Box 5"/>
          <p:cNvSpPr txBox="1">
            <a:spLocks noChangeArrowheads="1"/>
          </p:cNvSpPr>
          <p:nvPr/>
        </p:nvSpPr>
        <p:spPr bwMode="auto">
          <a:xfrm>
            <a:off x="1258888" y="5661025"/>
            <a:ext cx="6842125" cy="854075"/>
          </a:xfrm>
          <a:prstGeom prst="rect">
            <a:avLst/>
          </a:prstGeom>
          <a:solidFill>
            <a:srgbClr val="FF3300"/>
          </a:solidFill>
          <a:ln w="9525">
            <a:noFill/>
            <a:miter lim="800000"/>
            <a:headEnd/>
            <a:tailEnd/>
          </a:ln>
          <a:effectLst/>
        </p:spPr>
        <p:txBody>
          <a:bodyPr>
            <a:spAutoFit/>
          </a:bodyPr>
          <a:lstStyle/>
          <a:p>
            <a:pPr>
              <a:spcBef>
                <a:spcPct val="50000"/>
              </a:spcBef>
            </a:pPr>
            <a:r>
              <a:rPr lang="en-US" sz="2000" b="1">
                <a:solidFill>
                  <a:srgbClr val="000000"/>
                </a:solidFill>
                <a:latin typeface="Verdana" pitchFamily="34" charset="0"/>
              </a:rPr>
              <a:t>Finding ?</a:t>
            </a:r>
          </a:p>
          <a:p>
            <a:pPr>
              <a:spcBef>
                <a:spcPct val="50000"/>
              </a:spcBef>
            </a:pPr>
            <a:r>
              <a:rPr lang="en-US" sz="2000" b="1">
                <a:solidFill>
                  <a:srgbClr val="000000"/>
                </a:solidFill>
                <a:latin typeface="Verdana" pitchFamily="34" charset="0"/>
              </a:rPr>
              <a:t>Diagnosis ?</a:t>
            </a:r>
          </a:p>
        </p:txBody>
      </p:sp>
    </p:spTree>
    <p:custDataLst>
      <p:tags r:id="rId1"/>
    </p:custData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endParaRPr lang="ar-SA"/>
          </a:p>
        </p:txBody>
      </p:sp>
      <p:sp>
        <p:nvSpPr>
          <p:cNvPr id="199683" name="Rectangle 3"/>
          <p:cNvSpPr>
            <a:spLocks noGrp="1" noChangeArrowheads="1"/>
          </p:cNvSpPr>
          <p:nvPr>
            <p:ph type="body" idx="1"/>
          </p:nvPr>
        </p:nvSpPr>
        <p:spPr/>
        <p:txBody>
          <a:bodyPr/>
          <a:lstStyle/>
          <a:p>
            <a:endParaRPr lang="ar-SA"/>
          </a:p>
        </p:txBody>
      </p:sp>
      <p:pic>
        <p:nvPicPr>
          <p:cNvPr id="199684" name="Picture 4" descr="07-22[1]"/>
          <p:cNvPicPr>
            <a:picLocks noChangeAspect="1" noChangeArrowheads="1"/>
          </p:cNvPicPr>
          <p:nvPr/>
        </p:nvPicPr>
        <p:blipFill>
          <a:blip r:embed="rId4"/>
          <a:srcRect/>
          <a:stretch>
            <a:fillRect/>
          </a:stretch>
        </p:blipFill>
        <p:spPr bwMode="auto">
          <a:xfrm>
            <a:off x="2843213" y="-26988"/>
            <a:ext cx="6264275" cy="5203826"/>
          </a:xfrm>
          <a:prstGeom prst="rect">
            <a:avLst/>
          </a:prstGeom>
          <a:noFill/>
        </p:spPr>
      </p:pic>
      <p:sp>
        <p:nvSpPr>
          <p:cNvPr id="199685" name="Text Box 5" descr="Dotted diamond"/>
          <p:cNvSpPr txBox="1">
            <a:spLocks noChangeArrowheads="1"/>
          </p:cNvSpPr>
          <p:nvPr/>
        </p:nvSpPr>
        <p:spPr bwMode="auto">
          <a:xfrm>
            <a:off x="1476375" y="5157788"/>
            <a:ext cx="6551613" cy="1552575"/>
          </a:xfrm>
          <a:prstGeom prst="rect">
            <a:avLst/>
          </a:prstGeom>
          <a:pattFill prst="dotDmnd">
            <a:fgClr>
              <a:srgbClr val="FF3300"/>
            </a:fgClr>
            <a:bgClr>
              <a:srgbClr val="CFD40C"/>
            </a:bgClr>
          </a:pattFill>
          <a:ln w="9525">
            <a:noFill/>
            <a:miter lim="800000"/>
            <a:headEnd/>
            <a:tailEnd/>
          </a:ln>
          <a:effectLst/>
        </p:spPr>
        <p:txBody>
          <a:bodyPr>
            <a:spAutoFit/>
          </a:bodyPr>
          <a:lstStyle/>
          <a:p>
            <a:pPr marL="342900" indent="-342900">
              <a:spcBef>
                <a:spcPct val="50000"/>
              </a:spcBef>
              <a:buFontTx/>
              <a:buAutoNum type="arabicPeriod"/>
            </a:pPr>
            <a:r>
              <a:rPr lang="en-US" sz="2400" b="1">
                <a:solidFill>
                  <a:srgbClr val="000000"/>
                </a:solidFill>
                <a:latin typeface="Verdana" pitchFamily="34" charset="0"/>
              </a:rPr>
              <a:t>Name the investigation?</a:t>
            </a:r>
          </a:p>
          <a:p>
            <a:pPr marL="342900" indent="-342900">
              <a:spcBef>
                <a:spcPct val="50000"/>
              </a:spcBef>
              <a:buFontTx/>
              <a:buAutoNum type="arabicPeriod"/>
            </a:pPr>
            <a:r>
              <a:rPr lang="en-US" sz="2400" b="1">
                <a:solidFill>
                  <a:srgbClr val="000000"/>
                </a:solidFill>
                <a:latin typeface="Verdana" pitchFamily="34" charset="0"/>
              </a:rPr>
              <a:t>Findings ?</a:t>
            </a:r>
          </a:p>
          <a:p>
            <a:pPr marL="342900" indent="-342900">
              <a:spcBef>
                <a:spcPct val="50000"/>
              </a:spcBef>
              <a:buFontTx/>
              <a:buAutoNum type="arabicPeriod"/>
            </a:pPr>
            <a:r>
              <a:rPr lang="en-US" sz="2400" b="1">
                <a:solidFill>
                  <a:srgbClr val="000000"/>
                </a:solidFill>
                <a:latin typeface="Verdana" pitchFamily="34" charset="0"/>
              </a:rPr>
              <a:t>Common sources of this findings ?</a:t>
            </a:r>
          </a:p>
        </p:txBody>
      </p:sp>
    </p:spTree>
    <p:custDataLst>
      <p:tags r:id="rId1"/>
    </p:custData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endParaRPr lang="ar-SA"/>
          </a:p>
        </p:txBody>
      </p:sp>
      <p:sp>
        <p:nvSpPr>
          <p:cNvPr id="200707" name="Rectangle 3"/>
          <p:cNvSpPr>
            <a:spLocks noGrp="1" noChangeArrowheads="1"/>
          </p:cNvSpPr>
          <p:nvPr>
            <p:ph type="body" idx="1"/>
          </p:nvPr>
        </p:nvSpPr>
        <p:spPr/>
        <p:txBody>
          <a:bodyPr/>
          <a:lstStyle/>
          <a:p>
            <a:endParaRPr lang="ar-SA"/>
          </a:p>
        </p:txBody>
      </p:sp>
      <p:pic>
        <p:nvPicPr>
          <p:cNvPr id="200708" name="Picture 4" descr="1149hemorrhage__epidural__0006[1]"/>
          <p:cNvPicPr>
            <a:picLocks noChangeAspect="1" noChangeArrowheads="1"/>
          </p:cNvPicPr>
          <p:nvPr/>
        </p:nvPicPr>
        <p:blipFill>
          <a:blip r:embed="rId4"/>
          <a:srcRect/>
          <a:stretch>
            <a:fillRect/>
          </a:stretch>
        </p:blipFill>
        <p:spPr bwMode="auto">
          <a:xfrm>
            <a:off x="3762375" y="0"/>
            <a:ext cx="5418138" cy="5445125"/>
          </a:xfrm>
          <a:prstGeom prst="rect">
            <a:avLst/>
          </a:prstGeom>
          <a:noFill/>
        </p:spPr>
      </p:pic>
      <p:sp>
        <p:nvSpPr>
          <p:cNvPr id="200709" name="Text Box 5"/>
          <p:cNvSpPr txBox="1">
            <a:spLocks noChangeArrowheads="1"/>
          </p:cNvSpPr>
          <p:nvPr/>
        </p:nvSpPr>
        <p:spPr bwMode="auto">
          <a:xfrm>
            <a:off x="1116013" y="5445125"/>
            <a:ext cx="7056437" cy="1311275"/>
          </a:xfrm>
          <a:prstGeom prst="rect">
            <a:avLst/>
          </a:prstGeom>
          <a:solidFill>
            <a:srgbClr val="99FF33"/>
          </a:solidFill>
          <a:ln w="9525">
            <a:noFill/>
            <a:miter lim="800000"/>
            <a:headEnd/>
            <a:tailEnd/>
          </a:ln>
          <a:effectLst/>
        </p:spPr>
        <p:txBody>
          <a:bodyPr>
            <a:spAutoFit/>
          </a:bodyPr>
          <a:lstStyle/>
          <a:p>
            <a:pPr marL="342900" indent="-342900">
              <a:spcBef>
                <a:spcPct val="50000"/>
              </a:spcBef>
              <a:buFontTx/>
              <a:buAutoNum type="arabicPeriod"/>
            </a:pPr>
            <a:r>
              <a:rPr lang="en-US" sz="2000" b="1">
                <a:solidFill>
                  <a:srgbClr val="000000"/>
                </a:solidFill>
                <a:latin typeface="Verdana" pitchFamily="34" charset="0"/>
              </a:rPr>
              <a:t>Mention the investigation ?</a:t>
            </a:r>
          </a:p>
          <a:p>
            <a:pPr marL="342900" indent="-342900">
              <a:spcBef>
                <a:spcPct val="50000"/>
              </a:spcBef>
              <a:buFontTx/>
              <a:buAutoNum type="arabicPeriod"/>
            </a:pPr>
            <a:r>
              <a:rPr lang="en-US" sz="2000" b="1">
                <a:solidFill>
                  <a:srgbClr val="000000"/>
                </a:solidFill>
                <a:latin typeface="Verdana" pitchFamily="34" charset="0"/>
              </a:rPr>
              <a:t>Main causes ?</a:t>
            </a:r>
          </a:p>
          <a:p>
            <a:pPr marL="342900" indent="-342900">
              <a:spcBef>
                <a:spcPct val="50000"/>
              </a:spcBef>
              <a:buFontTx/>
              <a:buAutoNum type="arabicPeriod"/>
            </a:pPr>
            <a:r>
              <a:rPr lang="en-US" sz="2000" b="1">
                <a:solidFill>
                  <a:srgbClr val="000000"/>
                </a:solidFill>
                <a:latin typeface="Verdana" pitchFamily="34" charset="0"/>
              </a:rPr>
              <a:t>Steps in treatment ?</a:t>
            </a:r>
          </a:p>
        </p:txBody>
      </p:sp>
    </p:spTree>
    <p:custDataLst>
      <p:tags r:id="rId1"/>
    </p:custData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endParaRPr lang="ar-SA"/>
          </a:p>
        </p:txBody>
      </p:sp>
      <p:sp>
        <p:nvSpPr>
          <p:cNvPr id="201731" name="Rectangle 3"/>
          <p:cNvSpPr>
            <a:spLocks noGrp="1" noChangeArrowheads="1"/>
          </p:cNvSpPr>
          <p:nvPr>
            <p:ph type="body" idx="1"/>
          </p:nvPr>
        </p:nvSpPr>
        <p:spPr/>
        <p:txBody>
          <a:bodyPr/>
          <a:lstStyle/>
          <a:p>
            <a:endParaRPr lang="ar-SA"/>
          </a:p>
        </p:txBody>
      </p:sp>
      <p:pic>
        <p:nvPicPr>
          <p:cNvPr id="201732" name="Picture 4" descr="a"/>
          <p:cNvPicPr>
            <a:picLocks noChangeAspect="1" noChangeArrowheads="1"/>
          </p:cNvPicPr>
          <p:nvPr/>
        </p:nvPicPr>
        <p:blipFill>
          <a:blip r:embed="rId4"/>
          <a:srcRect/>
          <a:stretch>
            <a:fillRect/>
          </a:stretch>
        </p:blipFill>
        <p:spPr bwMode="auto">
          <a:xfrm>
            <a:off x="4645025" y="26988"/>
            <a:ext cx="4535488" cy="6858000"/>
          </a:xfrm>
          <a:prstGeom prst="rect">
            <a:avLst/>
          </a:prstGeom>
          <a:noFill/>
        </p:spPr>
      </p:pic>
      <p:sp>
        <p:nvSpPr>
          <p:cNvPr id="201733" name="Text Box 5"/>
          <p:cNvSpPr txBox="1">
            <a:spLocks noChangeArrowheads="1"/>
          </p:cNvSpPr>
          <p:nvPr/>
        </p:nvSpPr>
        <p:spPr bwMode="auto">
          <a:xfrm>
            <a:off x="323850" y="4365625"/>
            <a:ext cx="4248150" cy="1917700"/>
          </a:xfrm>
          <a:prstGeom prst="rect">
            <a:avLst/>
          </a:prstGeom>
          <a:solidFill>
            <a:srgbClr val="FF3300"/>
          </a:solidFill>
          <a:ln w="9525">
            <a:noFill/>
            <a:miter lim="800000"/>
            <a:headEnd/>
            <a:tailEnd/>
          </a:ln>
          <a:effectLst/>
        </p:spPr>
        <p:txBody>
          <a:bodyPr>
            <a:spAutoFit/>
          </a:bodyPr>
          <a:lstStyle/>
          <a:p>
            <a:pPr marL="342900" indent="-342900">
              <a:spcBef>
                <a:spcPct val="50000"/>
              </a:spcBef>
              <a:buFontTx/>
              <a:buAutoNum type="arabicPeriod"/>
            </a:pPr>
            <a:r>
              <a:rPr lang="en-US" sz="2400" b="1">
                <a:latin typeface="Verdana" pitchFamily="34" charset="0"/>
              </a:rPr>
              <a:t>This specimen show ?</a:t>
            </a:r>
          </a:p>
          <a:p>
            <a:pPr marL="342900" indent="-342900">
              <a:spcBef>
                <a:spcPct val="50000"/>
              </a:spcBef>
              <a:buFontTx/>
              <a:buAutoNum type="arabicPeriod"/>
            </a:pPr>
            <a:r>
              <a:rPr lang="en-US" sz="2400" b="1">
                <a:latin typeface="Verdana" pitchFamily="34" charset="0"/>
              </a:rPr>
              <a:t>Pathology ?</a:t>
            </a:r>
          </a:p>
          <a:p>
            <a:pPr marL="342900" indent="-342900">
              <a:spcBef>
                <a:spcPct val="50000"/>
              </a:spcBef>
              <a:buFontTx/>
              <a:buAutoNum type="arabicPeriod"/>
            </a:pPr>
            <a:endParaRPr lang="en-US" sz="2400" b="1">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endParaRPr lang="ar-SA"/>
          </a:p>
        </p:txBody>
      </p:sp>
      <p:sp>
        <p:nvSpPr>
          <p:cNvPr id="202755" name="Rectangle 3"/>
          <p:cNvSpPr>
            <a:spLocks noGrp="1" noChangeArrowheads="1"/>
          </p:cNvSpPr>
          <p:nvPr>
            <p:ph type="body" idx="1"/>
          </p:nvPr>
        </p:nvSpPr>
        <p:spPr/>
        <p:txBody>
          <a:bodyPr/>
          <a:lstStyle/>
          <a:p>
            <a:endParaRPr lang="ar-SA"/>
          </a:p>
        </p:txBody>
      </p:sp>
      <p:pic>
        <p:nvPicPr>
          <p:cNvPr id="202756" name="Picture 4" descr="anal ca"/>
          <p:cNvPicPr>
            <a:picLocks noChangeAspect="1" noChangeArrowheads="1"/>
          </p:cNvPicPr>
          <p:nvPr/>
        </p:nvPicPr>
        <p:blipFill>
          <a:blip r:embed="rId4"/>
          <a:srcRect/>
          <a:stretch>
            <a:fillRect/>
          </a:stretch>
        </p:blipFill>
        <p:spPr bwMode="auto">
          <a:xfrm>
            <a:off x="3979863" y="0"/>
            <a:ext cx="5200650" cy="5229225"/>
          </a:xfrm>
          <a:prstGeom prst="rect">
            <a:avLst/>
          </a:prstGeom>
          <a:noFill/>
        </p:spPr>
      </p:pic>
      <p:sp>
        <p:nvSpPr>
          <p:cNvPr id="202757" name="Text Box 5"/>
          <p:cNvSpPr txBox="1">
            <a:spLocks noChangeArrowheads="1"/>
          </p:cNvSpPr>
          <p:nvPr/>
        </p:nvSpPr>
        <p:spPr bwMode="auto">
          <a:xfrm>
            <a:off x="1403350" y="5157788"/>
            <a:ext cx="6408738" cy="1004887"/>
          </a:xfrm>
          <a:prstGeom prst="rect">
            <a:avLst/>
          </a:prstGeom>
          <a:solidFill>
            <a:srgbClr val="99FF33"/>
          </a:solidFill>
          <a:ln w="9525">
            <a:noFill/>
            <a:miter lim="800000"/>
            <a:headEnd/>
            <a:tailEnd/>
          </a:ln>
          <a:effectLst/>
        </p:spPr>
        <p:txBody>
          <a:bodyPr>
            <a:spAutoFit/>
          </a:bodyPr>
          <a:lstStyle/>
          <a:p>
            <a:pPr>
              <a:spcBef>
                <a:spcPct val="50000"/>
              </a:spcBef>
            </a:pPr>
            <a:r>
              <a:rPr lang="en-US" sz="2400" b="1">
                <a:solidFill>
                  <a:srgbClr val="000000"/>
                </a:solidFill>
                <a:latin typeface="Verdana" pitchFamily="34" charset="0"/>
              </a:rPr>
              <a:t>3 DD ?</a:t>
            </a:r>
          </a:p>
          <a:p>
            <a:pPr>
              <a:spcBef>
                <a:spcPct val="50000"/>
              </a:spcBef>
            </a:pPr>
            <a:r>
              <a:rPr lang="en-US" sz="2400" b="1">
                <a:solidFill>
                  <a:srgbClr val="000000"/>
                </a:solidFill>
                <a:latin typeface="Verdana" pitchFamily="34" charset="0"/>
              </a:rPr>
              <a:t>Options of treatment ?</a:t>
            </a:r>
          </a:p>
        </p:txBody>
      </p:sp>
    </p:spTree>
    <p:custDataLst>
      <p:tags r:id="rId1"/>
    </p:custData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endParaRPr lang="ar-SA"/>
          </a:p>
        </p:txBody>
      </p:sp>
      <p:sp>
        <p:nvSpPr>
          <p:cNvPr id="203779" name="Rectangle 3"/>
          <p:cNvSpPr>
            <a:spLocks noGrp="1" noChangeArrowheads="1"/>
          </p:cNvSpPr>
          <p:nvPr>
            <p:ph type="body" idx="1"/>
          </p:nvPr>
        </p:nvSpPr>
        <p:spPr/>
        <p:txBody>
          <a:bodyPr/>
          <a:lstStyle/>
          <a:p>
            <a:endParaRPr lang="ar-SA"/>
          </a:p>
        </p:txBody>
      </p:sp>
      <p:pic>
        <p:nvPicPr>
          <p:cNvPr id="203780" name="Picture 4" descr="melanoma"/>
          <p:cNvPicPr>
            <a:picLocks noChangeAspect="1" noChangeArrowheads="1"/>
          </p:cNvPicPr>
          <p:nvPr/>
        </p:nvPicPr>
        <p:blipFill>
          <a:blip r:embed="rId4"/>
          <a:srcRect/>
          <a:stretch>
            <a:fillRect/>
          </a:stretch>
        </p:blipFill>
        <p:spPr bwMode="auto">
          <a:xfrm>
            <a:off x="395288" y="-26988"/>
            <a:ext cx="8748712" cy="5727701"/>
          </a:xfrm>
          <a:prstGeom prst="rect">
            <a:avLst/>
          </a:prstGeom>
          <a:noFill/>
        </p:spPr>
      </p:pic>
      <p:sp>
        <p:nvSpPr>
          <p:cNvPr id="203781" name="Text Box 5" descr="Denim"/>
          <p:cNvSpPr txBox="1">
            <a:spLocks noChangeArrowheads="1"/>
          </p:cNvSpPr>
          <p:nvPr/>
        </p:nvSpPr>
        <p:spPr bwMode="auto">
          <a:xfrm>
            <a:off x="1835150" y="5734050"/>
            <a:ext cx="5832475" cy="1004888"/>
          </a:xfrm>
          <a:prstGeom prst="rect">
            <a:avLst/>
          </a:prstGeom>
          <a:blipFill dpi="0" rotWithShape="1">
            <a:blip r:embed="rId5"/>
            <a:srcRect/>
            <a:tile tx="0" ty="0" sx="100000" sy="100000" flip="none" algn="tl"/>
          </a:blipFill>
          <a:ln w="9525">
            <a:noFill/>
            <a:miter lim="800000"/>
            <a:headEnd/>
            <a:tailEnd/>
          </a:ln>
          <a:effectLst/>
        </p:spPr>
        <p:txBody>
          <a:bodyPr>
            <a:spAutoFit/>
          </a:bodyPr>
          <a:lstStyle/>
          <a:p>
            <a:pPr marL="342900" indent="-342900">
              <a:spcBef>
                <a:spcPct val="50000"/>
              </a:spcBef>
              <a:buFontTx/>
              <a:buAutoNum type="arabicPeriod"/>
            </a:pPr>
            <a:r>
              <a:rPr lang="en-US" sz="2400" b="1">
                <a:solidFill>
                  <a:srgbClr val="000000"/>
                </a:solidFill>
                <a:latin typeface="Verdana" pitchFamily="34" charset="0"/>
              </a:rPr>
              <a:t>2 DD?</a:t>
            </a:r>
          </a:p>
          <a:p>
            <a:pPr marL="342900" indent="-342900">
              <a:spcBef>
                <a:spcPct val="50000"/>
              </a:spcBef>
              <a:buFontTx/>
              <a:buAutoNum type="arabicPeriod"/>
            </a:pPr>
            <a:r>
              <a:rPr lang="en-US" sz="2400" b="1">
                <a:solidFill>
                  <a:srgbClr val="000000"/>
                </a:solidFill>
                <a:latin typeface="Verdana" pitchFamily="34" charset="0"/>
              </a:rPr>
              <a:t>Options of treatment ?</a:t>
            </a:r>
          </a:p>
        </p:txBody>
      </p:sp>
    </p:spTree>
    <p:custDataLst>
      <p:tags r:id="rId1"/>
    </p:custData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endParaRPr lang="ar-SA"/>
          </a:p>
        </p:txBody>
      </p:sp>
      <p:sp>
        <p:nvSpPr>
          <p:cNvPr id="204803" name="Rectangle 3"/>
          <p:cNvSpPr>
            <a:spLocks noGrp="1" noChangeArrowheads="1"/>
          </p:cNvSpPr>
          <p:nvPr>
            <p:ph type="body" idx="1"/>
          </p:nvPr>
        </p:nvSpPr>
        <p:spPr/>
        <p:txBody>
          <a:bodyPr/>
          <a:lstStyle/>
          <a:p>
            <a:endParaRPr lang="ar-SA"/>
          </a:p>
        </p:txBody>
      </p:sp>
      <p:pic>
        <p:nvPicPr>
          <p:cNvPr id="204804" name="Picture 4" descr="Wei4"/>
          <p:cNvPicPr>
            <a:picLocks noChangeAspect="1" noChangeArrowheads="1"/>
          </p:cNvPicPr>
          <p:nvPr/>
        </p:nvPicPr>
        <p:blipFill>
          <a:blip r:embed="rId4"/>
          <a:srcRect/>
          <a:stretch>
            <a:fillRect/>
          </a:stretch>
        </p:blipFill>
        <p:spPr bwMode="auto">
          <a:xfrm>
            <a:off x="3924300" y="-26988"/>
            <a:ext cx="5256213" cy="5213351"/>
          </a:xfrm>
          <a:prstGeom prst="rect">
            <a:avLst/>
          </a:prstGeom>
          <a:noFill/>
        </p:spPr>
      </p:pic>
      <p:sp>
        <p:nvSpPr>
          <p:cNvPr id="204805" name="Text Box 5"/>
          <p:cNvSpPr txBox="1">
            <a:spLocks noChangeArrowheads="1"/>
          </p:cNvSpPr>
          <p:nvPr/>
        </p:nvSpPr>
        <p:spPr bwMode="auto">
          <a:xfrm>
            <a:off x="1476375" y="5157788"/>
            <a:ext cx="6840538" cy="1552575"/>
          </a:xfrm>
          <a:prstGeom prst="rect">
            <a:avLst/>
          </a:prstGeom>
          <a:solidFill>
            <a:srgbClr val="99FF33"/>
          </a:solidFill>
          <a:ln w="9525">
            <a:noFill/>
            <a:miter lim="800000"/>
            <a:headEnd/>
            <a:tailEnd/>
          </a:ln>
          <a:effectLst/>
        </p:spPr>
        <p:txBody>
          <a:bodyPr>
            <a:spAutoFit/>
          </a:bodyPr>
          <a:lstStyle/>
          <a:p>
            <a:pPr marL="342900" indent="-342900">
              <a:spcBef>
                <a:spcPct val="50000"/>
              </a:spcBef>
              <a:buFontTx/>
              <a:buAutoNum type="arabicPeriod"/>
            </a:pPr>
            <a:r>
              <a:rPr lang="en-US" sz="2400" b="1">
                <a:solidFill>
                  <a:srgbClr val="000000"/>
                </a:solidFill>
                <a:latin typeface="Verdana" pitchFamily="34" charset="0"/>
              </a:rPr>
              <a:t>3 DD?</a:t>
            </a:r>
          </a:p>
          <a:p>
            <a:pPr marL="342900" indent="-342900">
              <a:spcBef>
                <a:spcPct val="50000"/>
              </a:spcBef>
              <a:buFontTx/>
              <a:buAutoNum type="arabicPeriod"/>
            </a:pPr>
            <a:r>
              <a:rPr lang="en-US" sz="2400" b="1">
                <a:solidFill>
                  <a:srgbClr val="000000"/>
                </a:solidFill>
                <a:latin typeface="Verdana" pitchFamily="34" charset="0"/>
              </a:rPr>
              <a:t>Important clinical examination?</a:t>
            </a:r>
          </a:p>
          <a:p>
            <a:pPr marL="342900" indent="-342900">
              <a:spcBef>
                <a:spcPct val="50000"/>
              </a:spcBef>
              <a:buFontTx/>
              <a:buAutoNum type="arabicPeriod"/>
            </a:pPr>
            <a:r>
              <a:rPr lang="en-US" sz="2400" b="1">
                <a:solidFill>
                  <a:srgbClr val="000000"/>
                </a:solidFill>
                <a:latin typeface="Verdana" pitchFamily="34" charset="0"/>
              </a:rPr>
              <a:t>Best treatment ?</a:t>
            </a:r>
          </a:p>
        </p:txBody>
      </p:sp>
    </p:spTree>
    <p:custDataLst>
      <p:tags r:id="rId1"/>
    </p:custData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endParaRPr lang="ar-SA"/>
          </a:p>
        </p:txBody>
      </p:sp>
      <p:sp>
        <p:nvSpPr>
          <p:cNvPr id="205827" name="Rectangle 3"/>
          <p:cNvSpPr>
            <a:spLocks noGrp="1" noChangeArrowheads="1"/>
          </p:cNvSpPr>
          <p:nvPr>
            <p:ph type="body" idx="1"/>
          </p:nvPr>
        </p:nvSpPr>
        <p:spPr/>
        <p:txBody>
          <a:bodyPr/>
          <a:lstStyle/>
          <a:p>
            <a:endParaRPr lang="ar-SA"/>
          </a:p>
        </p:txBody>
      </p:sp>
      <p:pic>
        <p:nvPicPr>
          <p:cNvPr id="205828" name="Picture 4" descr="Harvesting of a spli skin graft"/>
          <p:cNvPicPr>
            <a:picLocks noChangeAspect="1" noChangeArrowheads="1"/>
          </p:cNvPicPr>
          <p:nvPr/>
        </p:nvPicPr>
        <p:blipFill>
          <a:blip r:embed="rId4"/>
          <a:srcRect/>
          <a:stretch>
            <a:fillRect/>
          </a:stretch>
        </p:blipFill>
        <p:spPr bwMode="auto">
          <a:xfrm>
            <a:off x="4137025" y="0"/>
            <a:ext cx="5043488" cy="6858000"/>
          </a:xfrm>
          <a:prstGeom prst="rect">
            <a:avLst/>
          </a:prstGeom>
          <a:noFill/>
        </p:spPr>
      </p:pic>
      <p:sp>
        <p:nvSpPr>
          <p:cNvPr id="205829" name="Text Box 5"/>
          <p:cNvSpPr txBox="1">
            <a:spLocks noChangeArrowheads="1"/>
          </p:cNvSpPr>
          <p:nvPr/>
        </p:nvSpPr>
        <p:spPr bwMode="auto">
          <a:xfrm>
            <a:off x="395288" y="2997200"/>
            <a:ext cx="3671887" cy="1311275"/>
          </a:xfrm>
          <a:prstGeom prst="rect">
            <a:avLst/>
          </a:prstGeom>
          <a:solidFill>
            <a:srgbClr val="FF3300"/>
          </a:solidFill>
          <a:ln w="9525">
            <a:noFill/>
            <a:miter lim="800000"/>
            <a:headEnd/>
            <a:tailEnd/>
          </a:ln>
          <a:effectLst/>
        </p:spPr>
        <p:txBody>
          <a:bodyPr>
            <a:spAutoFit/>
          </a:bodyPr>
          <a:lstStyle/>
          <a:p>
            <a:pPr>
              <a:spcBef>
                <a:spcPct val="50000"/>
              </a:spcBef>
            </a:pPr>
            <a:r>
              <a:rPr lang="en-US" sz="2000" b="1">
                <a:latin typeface="Verdana" pitchFamily="34" charset="0"/>
              </a:rPr>
              <a:t>Types of skin grafting?</a:t>
            </a:r>
          </a:p>
          <a:p>
            <a:pPr>
              <a:spcBef>
                <a:spcPct val="50000"/>
              </a:spcBef>
            </a:pPr>
            <a:r>
              <a:rPr lang="en-US" sz="2000" b="1">
                <a:latin typeface="Verdana" pitchFamily="34" charset="0"/>
              </a:rPr>
              <a:t>Major complication ?</a:t>
            </a:r>
          </a:p>
          <a:p>
            <a:pPr>
              <a:spcBef>
                <a:spcPct val="50000"/>
              </a:spcBef>
            </a:pPr>
            <a:r>
              <a:rPr lang="en-US" sz="2000" b="1">
                <a:latin typeface="Verdana" pitchFamily="34" charset="0"/>
              </a:rPr>
              <a:t>Best prevention ?</a:t>
            </a:r>
          </a:p>
        </p:txBody>
      </p:sp>
    </p:spTree>
    <p:custDataLst>
      <p:tags r:id="rId1"/>
    </p:custData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endParaRPr lang="ar-SA"/>
          </a:p>
        </p:txBody>
      </p:sp>
      <p:sp>
        <p:nvSpPr>
          <p:cNvPr id="206851" name="Rectangle 3"/>
          <p:cNvSpPr>
            <a:spLocks noGrp="1" noChangeArrowheads="1"/>
          </p:cNvSpPr>
          <p:nvPr>
            <p:ph type="body" idx="1"/>
          </p:nvPr>
        </p:nvSpPr>
        <p:spPr/>
        <p:txBody>
          <a:bodyPr/>
          <a:lstStyle/>
          <a:p>
            <a:endParaRPr lang="ar-SA"/>
          </a:p>
        </p:txBody>
      </p:sp>
      <p:pic>
        <p:nvPicPr>
          <p:cNvPr id="206852" name="Picture 4" descr="aaa4"/>
          <p:cNvPicPr>
            <a:picLocks noChangeAspect="1" noChangeArrowheads="1"/>
          </p:cNvPicPr>
          <p:nvPr/>
        </p:nvPicPr>
        <p:blipFill>
          <a:blip r:embed="rId4"/>
          <a:srcRect/>
          <a:stretch>
            <a:fillRect/>
          </a:stretch>
        </p:blipFill>
        <p:spPr bwMode="auto">
          <a:xfrm>
            <a:off x="2411413" y="-26988"/>
            <a:ext cx="6732587" cy="5040313"/>
          </a:xfrm>
          <a:prstGeom prst="rect">
            <a:avLst/>
          </a:prstGeom>
          <a:noFill/>
        </p:spPr>
      </p:pic>
      <p:sp>
        <p:nvSpPr>
          <p:cNvPr id="206853" name="Text Box 5" descr="40%"/>
          <p:cNvSpPr txBox="1">
            <a:spLocks noChangeArrowheads="1"/>
          </p:cNvSpPr>
          <p:nvPr/>
        </p:nvSpPr>
        <p:spPr bwMode="auto">
          <a:xfrm>
            <a:off x="1116013" y="4365625"/>
            <a:ext cx="6840537" cy="2465388"/>
          </a:xfrm>
          <a:prstGeom prst="rect">
            <a:avLst/>
          </a:prstGeom>
          <a:pattFill prst="pct40">
            <a:fgClr>
              <a:srgbClr val="72EA8F"/>
            </a:fgClr>
            <a:bgClr>
              <a:srgbClr val="FF3300"/>
            </a:bgClr>
          </a:pattFill>
          <a:ln w="9525">
            <a:noFill/>
            <a:miter lim="800000"/>
            <a:headEnd/>
            <a:tailEnd/>
          </a:ln>
          <a:effectLst/>
        </p:spPr>
        <p:txBody>
          <a:bodyPr>
            <a:spAutoFit/>
          </a:bodyPr>
          <a:lstStyle/>
          <a:p>
            <a:pPr marL="342900" indent="-342900">
              <a:spcBef>
                <a:spcPct val="50000"/>
              </a:spcBef>
            </a:pPr>
            <a:r>
              <a:rPr lang="en-US" sz="2400" b="1">
                <a:solidFill>
                  <a:srgbClr val="000000"/>
                </a:solidFill>
                <a:latin typeface="Verdana" pitchFamily="34" charset="0"/>
              </a:rPr>
              <a:t>55 years with pulsating abdominal mass</a:t>
            </a:r>
          </a:p>
          <a:p>
            <a:pPr marL="342900" indent="-342900">
              <a:spcBef>
                <a:spcPct val="50000"/>
              </a:spcBef>
              <a:buFontTx/>
              <a:buAutoNum type="arabicPeriod"/>
            </a:pPr>
            <a:r>
              <a:rPr lang="en-US" sz="2400" b="1">
                <a:solidFill>
                  <a:srgbClr val="000000"/>
                </a:solidFill>
                <a:latin typeface="Verdana" pitchFamily="34" charset="0"/>
              </a:rPr>
              <a:t>Diagnosis ?</a:t>
            </a:r>
          </a:p>
          <a:p>
            <a:pPr marL="342900" indent="-342900">
              <a:spcBef>
                <a:spcPct val="50000"/>
              </a:spcBef>
              <a:buFontTx/>
              <a:buAutoNum type="arabicPeriod"/>
            </a:pPr>
            <a:r>
              <a:rPr lang="en-US" sz="2400" b="1">
                <a:solidFill>
                  <a:srgbClr val="000000"/>
                </a:solidFill>
                <a:latin typeface="Verdana" pitchFamily="34" charset="0"/>
              </a:rPr>
              <a:t>Two investigations</a:t>
            </a:r>
          </a:p>
          <a:p>
            <a:pPr marL="342900" indent="-342900">
              <a:spcBef>
                <a:spcPct val="50000"/>
              </a:spcBef>
              <a:buFontTx/>
              <a:buAutoNum type="arabicPeriod"/>
            </a:pPr>
            <a:r>
              <a:rPr lang="en-US" sz="2400" b="1">
                <a:solidFill>
                  <a:srgbClr val="000000"/>
                </a:solidFill>
                <a:latin typeface="Verdana" pitchFamily="34" charset="0"/>
              </a:rPr>
              <a:t>Indications for surgery ?</a:t>
            </a:r>
          </a:p>
        </p:txBody>
      </p:sp>
    </p:spTree>
    <p:custDataLst>
      <p:tags r:id="rId1"/>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ar-SA"/>
          </a:p>
        </p:txBody>
      </p:sp>
      <p:pic>
        <p:nvPicPr>
          <p:cNvPr id="15363" name="Picture 3" descr="hydrcltr"/>
          <p:cNvPicPr>
            <a:picLocks noGrp="1" noChangeAspect="1" noChangeArrowheads="1"/>
          </p:cNvPicPr>
          <p:nvPr>
            <p:ph type="body" idx="1"/>
          </p:nvPr>
        </p:nvPicPr>
        <p:blipFill>
          <a:blip r:embed="rId4"/>
          <a:srcRect/>
          <a:stretch>
            <a:fillRect/>
          </a:stretch>
        </p:blipFill>
        <p:spPr>
          <a:xfrm>
            <a:off x="2627313" y="-26988"/>
            <a:ext cx="6516687" cy="4664076"/>
          </a:xfrm>
          <a:noFill/>
          <a:ln/>
        </p:spPr>
      </p:pic>
      <p:sp>
        <p:nvSpPr>
          <p:cNvPr id="15364" name="Text Box 4"/>
          <p:cNvSpPr txBox="1">
            <a:spLocks noChangeArrowheads="1"/>
          </p:cNvSpPr>
          <p:nvPr/>
        </p:nvSpPr>
        <p:spPr bwMode="auto">
          <a:xfrm>
            <a:off x="900113" y="4797425"/>
            <a:ext cx="7272337" cy="1768475"/>
          </a:xfrm>
          <a:prstGeom prst="rect">
            <a:avLst/>
          </a:prstGeom>
          <a:noFill/>
          <a:ln w="9525">
            <a:noFill/>
            <a:miter lim="800000"/>
            <a:headEnd/>
            <a:tailEnd/>
          </a:ln>
          <a:effectLst/>
        </p:spPr>
        <p:txBody>
          <a:bodyPr>
            <a:spAutoFit/>
          </a:bodyPr>
          <a:lstStyle/>
          <a:p>
            <a:pPr>
              <a:spcBef>
                <a:spcPct val="50000"/>
              </a:spcBef>
            </a:pPr>
            <a:r>
              <a:rPr lang="en-US" sz="2000" b="1">
                <a:latin typeface="Verdana" pitchFamily="34" charset="0"/>
              </a:rPr>
              <a:t>Mention the test ?</a:t>
            </a:r>
          </a:p>
          <a:p>
            <a:pPr>
              <a:spcBef>
                <a:spcPct val="50000"/>
              </a:spcBef>
            </a:pPr>
            <a:r>
              <a:rPr lang="en-US" sz="2000" b="1">
                <a:latin typeface="Verdana" pitchFamily="34" charset="0"/>
              </a:rPr>
              <a:t>What is the diagnosis ?</a:t>
            </a:r>
          </a:p>
          <a:p>
            <a:pPr>
              <a:spcBef>
                <a:spcPct val="50000"/>
              </a:spcBef>
            </a:pPr>
            <a:r>
              <a:rPr lang="en-US" sz="2000" b="1">
                <a:latin typeface="Verdana" pitchFamily="34" charset="0"/>
              </a:rPr>
              <a:t>2 DD?</a:t>
            </a:r>
          </a:p>
          <a:p>
            <a:pPr>
              <a:spcBef>
                <a:spcPct val="50000"/>
              </a:spcBef>
            </a:pPr>
            <a:r>
              <a:rPr lang="en-US" sz="2000" b="1">
                <a:latin typeface="Verdana" pitchFamily="34" charset="0"/>
              </a:rPr>
              <a:t>Best treatment ?</a:t>
            </a:r>
          </a:p>
        </p:txBody>
      </p:sp>
    </p:spTree>
    <p:custDataLst>
      <p:tags r:id="rId1"/>
    </p:custData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endParaRPr lang="ar-SA"/>
          </a:p>
        </p:txBody>
      </p:sp>
      <p:sp>
        <p:nvSpPr>
          <p:cNvPr id="207875" name="Rectangle 3"/>
          <p:cNvSpPr>
            <a:spLocks noGrp="1" noChangeArrowheads="1"/>
          </p:cNvSpPr>
          <p:nvPr>
            <p:ph type="body" idx="1"/>
          </p:nvPr>
        </p:nvSpPr>
        <p:spPr/>
        <p:txBody>
          <a:bodyPr/>
          <a:lstStyle/>
          <a:p>
            <a:endParaRPr lang="ar-SA"/>
          </a:p>
        </p:txBody>
      </p:sp>
      <p:pic>
        <p:nvPicPr>
          <p:cNvPr id="207876" name="Picture 4" descr="aaa"/>
          <p:cNvPicPr>
            <a:picLocks noChangeAspect="1" noChangeArrowheads="1"/>
          </p:cNvPicPr>
          <p:nvPr/>
        </p:nvPicPr>
        <p:blipFill>
          <a:blip r:embed="rId4"/>
          <a:srcRect/>
          <a:stretch>
            <a:fillRect/>
          </a:stretch>
        </p:blipFill>
        <p:spPr bwMode="auto">
          <a:xfrm>
            <a:off x="0" y="355600"/>
            <a:ext cx="9144000" cy="6146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endParaRPr lang="ar-SA"/>
          </a:p>
        </p:txBody>
      </p:sp>
      <p:sp>
        <p:nvSpPr>
          <p:cNvPr id="208899" name="Rectangle 3"/>
          <p:cNvSpPr>
            <a:spLocks noGrp="1" noChangeArrowheads="1"/>
          </p:cNvSpPr>
          <p:nvPr>
            <p:ph type="body" idx="1"/>
          </p:nvPr>
        </p:nvSpPr>
        <p:spPr/>
        <p:txBody>
          <a:bodyPr/>
          <a:lstStyle/>
          <a:p>
            <a:endParaRPr lang="ar-SA"/>
          </a:p>
        </p:txBody>
      </p:sp>
      <p:pic>
        <p:nvPicPr>
          <p:cNvPr id="208900" name="Picture 4" descr="aka"/>
          <p:cNvPicPr>
            <a:picLocks noChangeAspect="1" noChangeArrowheads="1"/>
          </p:cNvPicPr>
          <p:nvPr/>
        </p:nvPicPr>
        <p:blipFill>
          <a:blip r:embed="rId4"/>
          <a:srcRect/>
          <a:stretch>
            <a:fillRect/>
          </a:stretch>
        </p:blipFill>
        <p:spPr bwMode="auto">
          <a:xfrm>
            <a:off x="2916238" y="-26988"/>
            <a:ext cx="6227762" cy="4090988"/>
          </a:xfrm>
          <a:prstGeom prst="rect">
            <a:avLst/>
          </a:prstGeom>
          <a:noFill/>
        </p:spPr>
      </p:pic>
      <p:sp>
        <p:nvSpPr>
          <p:cNvPr id="208901" name="Text Box 5"/>
          <p:cNvSpPr txBox="1">
            <a:spLocks noChangeArrowheads="1"/>
          </p:cNvSpPr>
          <p:nvPr/>
        </p:nvSpPr>
        <p:spPr bwMode="auto">
          <a:xfrm>
            <a:off x="1258888" y="5373688"/>
            <a:ext cx="6842125" cy="854075"/>
          </a:xfrm>
          <a:prstGeom prst="rect">
            <a:avLst/>
          </a:prstGeom>
          <a:solidFill>
            <a:srgbClr val="FF3300"/>
          </a:solidFill>
          <a:ln w="9525">
            <a:noFill/>
            <a:miter lim="800000"/>
            <a:headEnd/>
            <a:tailEnd/>
          </a:ln>
          <a:effectLst/>
        </p:spPr>
        <p:txBody>
          <a:bodyPr>
            <a:spAutoFit/>
          </a:bodyPr>
          <a:lstStyle/>
          <a:p>
            <a:pPr marL="342900" indent="-342900">
              <a:spcBef>
                <a:spcPct val="50000"/>
              </a:spcBef>
              <a:buFontTx/>
              <a:buAutoNum type="arabicPeriod"/>
            </a:pPr>
            <a:r>
              <a:rPr lang="en-US" sz="2000" b="1">
                <a:solidFill>
                  <a:srgbClr val="000000"/>
                </a:solidFill>
                <a:latin typeface="Verdana" pitchFamily="34" charset="0"/>
              </a:rPr>
              <a:t>Type of amputation ?</a:t>
            </a:r>
          </a:p>
          <a:p>
            <a:pPr marL="342900" indent="-342900">
              <a:spcBef>
                <a:spcPct val="50000"/>
              </a:spcBef>
              <a:buFontTx/>
              <a:buAutoNum type="arabicPeriod"/>
            </a:pPr>
            <a:r>
              <a:rPr lang="en-US" sz="2000" b="1">
                <a:solidFill>
                  <a:srgbClr val="000000"/>
                </a:solidFill>
                <a:latin typeface="Verdana" pitchFamily="34" charset="0"/>
              </a:rPr>
              <a:t>5 complications?</a:t>
            </a:r>
          </a:p>
        </p:txBody>
      </p:sp>
    </p:spTree>
    <p:custDataLst>
      <p:tags r:id="rId1"/>
    </p:custData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endParaRPr lang="ar-SA"/>
          </a:p>
        </p:txBody>
      </p:sp>
      <p:sp>
        <p:nvSpPr>
          <p:cNvPr id="209923" name="Rectangle 3"/>
          <p:cNvSpPr>
            <a:spLocks noGrp="1" noChangeArrowheads="1"/>
          </p:cNvSpPr>
          <p:nvPr>
            <p:ph type="body" idx="1"/>
          </p:nvPr>
        </p:nvSpPr>
        <p:spPr/>
        <p:txBody>
          <a:bodyPr/>
          <a:lstStyle/>
          <a:p>
            <a:endParaRPr lang="ar-SA"/>
          </a:p>
        </p:txBody>
      </p:sp>
      <p:pic>
        <p:nvPicPr>
          <p:cNvPr id="209924" name="Picture 4" descr="breast_abscess"/>
          <p:cNvPicPr>
            <a:picLocks noChangeAspect="1" noChangeArrowheads="1"/>
          </p:cNvPicPr>
          <p:nvPr/>
        </p:nvPicPr>
        <p:blipFill>
          <a:blip r:embed="rId4"/>
          <a:srcRect/>
          <a:stretch>
            <a:fillRect/>
          </a:stretch>
        </p:blipFill>
        <p:spPr bwMode="auto">
          <a:xfrm>
            <a:off x="3348038" y="22225"/>
            <a:ext cx="5795962" cy="4319588"/>
          </a:xfrm>
          <a:prstGeom prst="rect">
            <a:avLst/>
          </a:prstGeom>
          <a:noFill/>
        </p:spPr>
      </p:pic>
      <p:sp>
        <p:nvSpPr>
          <p:cNvPr id="209925" name="Text Box 5"/>
          <p:cNvSpPr txBox="1">
            <a:spLocks noChangeArrowheads="1"/>
          </p:cNvSpPr>
          <p:nvPr/>
        </p:nvSpPr>
        <p:spPr bwMode="auto">
          <a:xfrm>
            <a:off x="1258888" y="4437063"/>
            <a:ext cx="6553200" cy="1768475"/>
          </a:xfrm>
          <a:prstGeom prst="rect">
            <a:avLst/>
          </a:prstGeom>
          <a:gradFill rotWithShape="1">
            <a:gsLst>
              <a:gs pos="0">
                <a:srgbClr val="FF3300"/>
              </a:gs>
              <a:gs pos="100000">
                <a:srgbClr val="99FF33"/>
              </a:gs>
            </a:gsLst>
            <a:lin ang="5400000" scaled="1"/>
          </a:gradFill>
          <a:ln w="9525">
            <a:noFill/>
            <a:miter lim="800000"/>
            <a:headEnd/>
            <a:tailEnd/>
          </a:ln>
          <a:effectLst/>
        </p:spPr>
        <p:txBody>
          <a:bodyPr>
            <a:spAutoFit/>
          </a:bodyPr>
          <a:lstStyle/>
          <a:p>
            <a:pPr marL="342900" indent="-342900">
              <a:spcBef>
                <a:spcPct val="50000"/>
              </a:spcBef>
              <a:buFontTx/>
              <a:buAutoNum type="arabicPeriod"/>
            </a:pPr>
            <a:r>
              <a:rPr lang="en-US" sz="2000" b="1">
                <a:solidFill>
                  <a:srgbClr val="000000"/>
                </a:solidFill>
                <a:latin typeface="Verdana" pitchFamily="34" charset="0"/>
              </a:rPr>
              <a:t>Lesion in the breast ?</a:t>
            </a:r>
          </a:p>
          <a:p>
            <a:pPr marL="342900" indent="-342900">
              <a:spcBef>
                <a:spcPct val="50000"/>
              </a:spcBef>
              <a:buFontTx/>
              <a:buAutoNum type="arabicPeriod"/>
            </a:pPr>
            <a:r>
              <a:rPr lang="en-US" sz="2000" b="1">
                <a:solidFill>
                  <a:srgbClr val="000000"/>
                </a:solidFill>
                <a:latin typeface="Verdana" pitchFamily="34" charset="0"/>
              </a:rPr>
              <a:t>Common causes (2)?</a:t>
            </a:r>
          </a:p>
          <a:p>
            <a:pPr marL="342900" indent="-342900">
              <a:spcBef>
                <a:spcPct val="50000"/>
              </a:spcBef>
              <a:buFontTx/>
              <a:buAutoNum type="arabicPeriod"/>
            </a:pPr>
            <a:r>
              <a:rPr lang="en-US" sz="2000" b="1">
                <a:solidFill>
                  <a:srgbClr val="000000"/>
                </a:solidFill>
                <a:latin typeface="Verdana" pitchFamily="34" charset="0"/>
              </a:rPr>
              <a:t>Presentations ?</a:t>
            </a:r>
          </a:p>
          <a:p>
            <a:pPr marL="342900" indent="-342900">
              <a:spcBef>
                <a:spcPct val="50000"/>
              </a:spcBef>
              <a:buFontTx/>
              <a:buAutoNum type="arabicPeriod"/>
            </a:pPr>
            <a:r>
              <a:rPr lang="en-US" sz="2000" b="1">
                <a:solidFill>
                  <a:srgbClr val="000000"/>
                </a:solidFill>
                <a:latin typeface="Verdana" pitchFamily="34" charset="0"/>
              </a:rPr>
              <a:t>Treatment ?</a:t>
            </a:r>
          </a:p>
        </p:txBody>
      </p:sp>
    </p:spTree>
    <p:custDataLst>
      <p:tags r:id="rId1"/>
    </p:custData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endParaRPr lang="ar-SA"/>
          </a:p>
        </p:txBody>
      </p:sp>
      <p:sp>
        <p:nvSpPr>
          <p:cNvPr id="210947" name="Rectangle 3"/>
          <p:cNvSpPr>
            <a:spLocks noGrp="1" noChangeArrowheads="1"/>
          </p:cNvSpPr>
          <p:nvPr>
            <p:ph type="body" idx="1"/>
          </p:nvPr>
        </p:nvSpPr>
        <p:spPr/>
        <p:txBody>
          <a:bodyPr/>
          <a:lstStyle/>
          <a:p>
            <a:endParaRPr lang="ar-SA"/>
          </a:p>
        </p:txBody>
      </p:sp>
      <p:pic>
        <p:nvPicPr>
          <p:cNvPr id="210948" name="Picture 4" descr="phyllodes3"/>
          <p:cNvPicPr>
            <a:picLocks noChangeAspect="1" noChangeArrowheads="1"/>
          </p:cNvPicPr>
          <p:nvPr/>
        </p:nvPicPr>
        <p:blipFill>
          <a:blip r:embed="rId4"/>
          <a:srcRect/>
          <a:stretch>
            <a:fillRect/>
          </a:stretch>
        </p:blipFill>
        <p:spPr bwMode="auto">
          <a:xfrm>
            <a:off x="1763713" y="9525"/>
            <a:ext cx="7416800" cy="6773863"/>
          </a:xfrm>
          <a:prstGeom prst="rect">
            <a:avLst/>
          </a:prstGeom>
          <a:noFill/>
        </p:spPr>
      </p:pic>
      <p:sp>
        <p:nvSpPr>
          <p:cNvPr id="210949" name="Text Box 5"/>
          <p:cNvSpPr txBox="1">
            <a:spLocks noChangeArrowheads="1"/>
          </p:cNvSpPr>
          <p:nvPr/>
        </p:nvSpPr>
        <p:spPr bwMode="auto">
          <a:xfrm>
            <a:off x="395288" y="5229225"/>
            <a:ext cx="3455987" cy="854075"/>
          </a:xfrm>
          <a:prstGeom prst="rect">
            <a:avLst/>
          </a:prstGeom>
          <a:solidFill>
            <a:srgbClr val="FF3300"/>
          </a:solidFill>
          <a:ln w="9525">
            <a:noFill/>
            <a:miter lim="800000"/>
            <a:headEnd/>
            <a:tailEnd/>
          </a:ln>
          <a:effectLst/>
        </p:spPr>
        <p:txBody>
          <a:bodyPr>
            <a:spAutoFit/>
          </a:bodyPr>
          <a:lstStyle/>
          <a:p>
            <a:pPr marL="342900" indent="-342900">
              <a:spcBef>
                <a:spcPct val="50000"/>
              </a:spcBef>
              <a:buFontTx/>
              <a:buAutoNum type="arabicPeriod"/>
            </a:pPr>
            <a:r>
              <a:rPr lang="en-US" sz="2000" b="1">
                <a:latin typeface="Verdana" pitchFamily="34" charset="0"/>
              </a:rPr>
              <a:t>Abnormal findings ?</a:t>
            </a:r>
          </a:p>
          <a:p>
            <a:pPr marL="342900" indent="-342900">
              <a:spcBef>
                <a:spcPct val="50000"/>
              </a:spcBef>
              <a:buFontTx/>
              <a:buAutoNum type="arabicPeriod"/>
            </a:pPr>
            <a:r>
              <a:rPr lang="en-US" sz="2000" b="1">
                <a:latin typeface="Verdana" pitchFamily="34" charset="0"/>
              </a:rPr>
              <a:t>Diagnosis </a:t>
            </a:r>
          </a:p>
        </p:txBody>
      </p:sp>
    </p:spTree>
    <p:custDataLst>
      <p:tags r:id="rId1"/>
    </p:custData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endParaRPr lang="ar-SA"/>
          </a:p>
        </p:txBody>
      </p:sp>
      <p:sp>
        <p:nvSpPr>
          <p:cNvPr id="211971" name="Rectangle 3"/>
          <p:cNvSpPr>
            <a:spLocks noGrp="1" noChangeArrowheads="1"/>
          </p:cNvSpPr>
          <p:nvPr>
            <p:ph type="body" idx="1"/>
          </p:nvPr>
        </p:nvSpPr>
        <p:spPr/>
        <p:txBody>
          <a:bodyPr/>
          <a:lstStyle/>
          <a:p>
            <a:endParaRPr lang="ar-SA"/>
          </a:p>
        </p:txBody>
      </p:sp>
      <p:pic>
        <p:nvPicPr>
          <p:cNvPr id="211972" name="Picture 4" descr="nipple_discharge"/>
          <p:cNvPicPr>
            <a:picLocks noChangeAspect="1" noChangeArrowheads="1"/>
          </p:cNvPicPr>
          <p:nvPr/>
        </p:nvPicPr>
        <p:blipFill>
          <a:blip r:embed="rId4"/>
          <a:srcRect/>
          <a:stretch>
            <a:fillRect/>
          </a:stretch>
        </p:blipFill>
        <p:spPr bwMode="auto">
          <a:xfrm>
            <a:off x="3708400" y="-76200"/>
            <a:ext cx="5435600" cy="4167188"/>
          </a:xfrm>
          <a:prstGeom prst="rect">
            <a:avLst/>
          </a:prstGeom>
          <a:noFill/>
        </p:spPr>
      </p:pic>
      <p:sp>
        <p:nvSpPr>
          <p:cNvPr id="211973" name="Text Box 5" descr="Solid diamond"/>
          <p:cNvSpPr txBox="1">
            <a:spLocks noChangeArrowheads="1"/>
          </p:cNvSpPr>
          <p:nvPr/>
        </p:nvSpPr>
        <p:spPr bwMode="auto">
          <a:xfrm>
            <a:off x="1258888" y="5084763"/>
            <a:ext cx="6626225" cy="1311275"/>
          </a:xfrm>
          <a:prstGeom prst="rect">
            <a:avLst/>
          </a:prstGeom>
          <a:pattFill prst="solidDmnd">
            <a:fgClr>
              <a:srgbClr val="FF3300"/>
            </a:fgClr>
            <a:bgClr>
              <a:schemeClr val="bg1"/>
            </a:bgClr>
          </a:pattFill>
          <a:ln w="9525">
            <a:noFill/>
            <a:miter lim="800000"/>
            <a:headEnd/>
            <a:tailEnd/>
          </a:ln>
          <a:effectLst/>
        </p:spPr>
        <p:txBody>
          <a:bodyPr>
            <a:spAutoFit/>
          </a:bodyPr>
          <a:lstStyle/>
          <a:p>
            <a:pPr>
              <a:spcBef>
                <a:spcPct val="50000"/>
              </a:spcBef>
            </a:pPr>
            <a:r>
              <a:rPr lang="en-US" sz="2000" b="1">
                <a:solidFill>
                  <a:srgbClr val="000000"/>
                </a:solidFill>
                <a:latin typeface="Verdana" pitchFamily="34" charset="0"/>
              </a:rPr>
              <a:t>Pathology ?</a:t>
            </a:r>
          </a:p>
          <a:p>
            <a:pPr>
              <a:spcBef>
                <a:spcPct val="50000"/>
              </a:spcBef>
            </a:pPr>
            <a:r>
              <a:rPr lang="en-US" sz="2000" b="1">
                <a:solidFill>
                  <a:srgbClr val="000000"/>
                </a:solidFill>
                <a:latin typeface="Verdana" pitchFamily="34" charset="0"/>
              </a:rPr>
              <a:t>Single common cause ?</a:t>
            </a:r>
          </a:p>
          <a:p>
            <a:pPr>
              <a:spcBef>
                <a:spcPct val="50000"/>
              </a:spcBef>
            </a:pPr>
            <a:r>
              <a:rPr lang="en-US" sz="2000" b="1">
                <a:solidFill>
                  <a:srgbClr val="000000"/>
                </a:solidFill>
                <a:latin typeface="Verdana" pitchFamily="34" charset="0"/>
              </a:rPr>
              <a:t>Treatment ?</a:t>
            </a:r>
          </a:p>
        </p:txBody>
      </p:sp>
    </p:spTree>
    <p:custDataLst>
      <p:tags r:id="rId1"/>
    </p:custData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endParaRPr lang="ar-SA"/>
          </a:p>
        </p:txBody>
      </p:sp>
      <p:sp>
        <p:nvSpPr>
          <p:cNvPr id="212995" name="Rectangle 3"/>
          <p:cNvSpPr>
            <a:spLocks noGrp="1" noChangeArrowheads="1"/>
          </p:cNvSpPr>
          <p:nvPr>
            <p:ph type="body" idx="1"/>
          </p:nvPr>
        </p:nvSpPr>
        <p:spPr/>
        <p:txBody>
          <a:bodyPr/>
          <a:lstStyle/>
          <a:p>
            <a:endParaRPr lang="ar-SA"/>
          </a:p>
        </p:txBody>
      </p:sp>
      <p:pic>
        <p:nvPicPr>
          <p:cNvPr id="212996" name="Picture 4" descr="spleen_itp"/>
          <p:cNvPicPr>
            <a:picLocks noChangeAspect="1" noChangeArrowheads="1"/>
          </p:cNvPicPr>
          <p:nvPr/>
        </p:nvPicPr>
        <p:blipFill>
          <a:blip r:embed="rId4"/>
          <a:srcRect/>
          <a:stretch>
            <a:fillRect/>
          </a:stretch>
        </p:blipFill>
        <p:spPr bwMode="auto">
          <a:xfrm>
            <a:off x="3419475" y="0"/>
            <a:ext cx="5724525" cy="4294188"/>
          </a:xfrm>
          <a:prstGeom prst="rect">
            <a:avLst/>
          </a:prstGeom>
          <a:noFill/>
        </p:spPr>
      </p:pic>
      <p:sp>
        <p:nvSpPr>
          <p:cNvPr id="212997" name="Text Box 5" descr="Purple mesh"/>
          <p:cNvSpPr txBox="1">
            <a:spLocks noChangeArrowheads="1"/>
          </p:cNvSpPr>
          <p:nvPr/>
        </p:nvSpPr>
        <p:spPr bwMode="auto">
          <a:xfrm>
            <a:off x="1042988" y="3933825"/>
            <a:ext cx="7273925" cy="2830513"/>
          </a:xfrm>
          <a:prstGeom prst="rect">
            <a:avLst/>
          </a:prstGeom>
          <a:blipFill dpi="0" rotWithShape="1">
            <a:blip r:embed="rId5"/>
            <a:srcRect/>
            <a:tile tx="0" ty="0" sx="100000" sy="100000" flip="none" algn="tl"/>
          </a:blipFill>
          <a:ln w="9525">
            <a:noFill/>
            <a:miter lim="800000"/>
            <a:headEnd/>
            <a:tailEnd/>
          </a:ln>
          <a:effectLst/>
        </p:spPr>
        <p:txBody>
          <a:bodyPr>
            <a:spAutoFit/>
          </a:bodyPr>
          <a:lstStyle/>
          <a:p>
            <a:pPr>
              <a:spcBef>
                <a:spcPct val="50000"/>
              </a:spcBef>
            </a:pPr>
            <a:r>
              <a:rPr lang="en-US" sz="2400" b="1">
                <a:solidFill>
                  <a:schemeClr val="bg1"/>
                </a:solidFill>
                <a:latin typeface="Verdana" pitchFamily="34" charset="0"/>
              </a:rPr>
              <a:t>What is this organ ?</a:t>
            </a:r>
          </a:p>
          <a:p>
            <a:pPr>
              <a:spcBef>
                <a:spcPct val="50000"/>
              </a:spcBef>
            </a:pPr>
            <a:r>
              <a:rPr lang="en-US" sz="2400" b="1">
                <a:solidFill>
                  <a:schemeClr val="bg1"/>
                </a:solidFill>
                <a:latin typeface="Verdana" pitchFamily="34" charset="0"/>
              </a:rPr>
              <a:t>Mention 5 causes of such huge enlargement?</a:t>
            </a:r>
          </a:p>
          <a:p>
            <a:pPr>
              <a:spcBef>
                <a:spcPct val="50000"/>
              </a:spcBef>
            </a:pPr>
            <a:r>
              <a:rPr lang="en-US" sz="2400" b="1">
                <a:solidFill>
                  <a:schemeClr val="bg1"/>
                </a:solidFill>
                <a:latin typeface="Verdana" pitchFamily="34" charset="0"/>
              </a:rPr>
              <a:t>3 main differences between it and the kidney ?</a:t>
            </a:r>
          </a:p>
          <a:p>
            <a:pPr>
              <a:spcBef>
                <a:spcPct val="50000"/>
              </a:spcBef>
            </a:pPr>
            <a:r>
              <a:rPr lang="en-US" sz="2400" b="1">
                <a:solidFill>
                  <a:schemeClr val="bg1"/>
                </a:solidFill>
                <a:latin typeface="Verdana" pitchFamily="34" charset="0"/>
              </a:rPr>
              <a:t>2 complications after removal ?</a:t>
            </a:r>
          </a:p>
        </p:txBody>
      </p:sp>
    </p:spTree>
    <p:custDataLst>
      <p:tags r:id="rId1"/>
    </p:custData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endParaRPr lang="ar-SA"/>
          </a:p>
        </p:txBody>
      </p:sp>
      <p:sp>
        <p:nvSpPr>
          <p:cNvPr id="214019" name="Rectangle 3"/>
          <p:cNvSpPr>
            <a:spLocks noGrp="1" noChangeArrowheads="1"/>
          </p:cNvSpPr>
          <p:nvPr>
            <p:ph type="body" idx="1"/>
          </p:nvPr>
        </p:nvSpPr>
        <p:spPr/>
        <p:txBody>
          <a:bodyPr/>
          <a:lstStyle/>
          <a:p>
            <a:endParaRPr lang="ar-SA"/>
          </a:p>
        </p:txBody>
      </p:sp>
      <p:pic>
        <p:nvPicPr>
          <p:cNvPr id="214020" name="Picture 4" descr="keloid3"/>
          <p:cNvPicPr>
            <a:picLocks noChangeAspect="1" noChangeArrowheads="1"/>
          </p:cNvPicPr>
          <p:nvPr/>
        </p:nvPicPr>
        <p:blipFill>
          <a:blip r:embed="rId4"/>
          <a:srcRect/>
          <a:stretch>
            <a:fillRect/>
          </a:stretch>
        </p:blipFill>
        <p:spPr bwMode="auto">
          <a:xfrm>
            <a:off x="3276600" y="-117475"/>
            <a:ext cx="5867400" cy="4551363"/>
          </a:xfrm>
          <a:prstGeom prst="rect">
            <a:avLst/>
          </a:prstGeom>
          <a:noFill/>
        </p:spPr>
      </p:pic>
      <p:sp>
        <p:nvSpPr>
          <p:cNvPr id="214021" name="Text Box 5" descr="Large confetti"/>
          <p:cNvSpPr txBox="1">
            <a:spLocks noChangeArrowheads="1"/>
          </p:cNvSpPr>
          <p:nvPr/>
        </p:nvSpPr>
        <p:spPr bwMode="auto">
          <a:xfrm>
            <a:off x="1403350" y="4437063"/>
            <a:ext cx="6769100" cy="2705100"/>
          </a:xfrm>
          <a:prstGeom prst="rect">
            <a:avLst/>
          </a:prstGeom>
          <a:pattFill prst="lgConfetti">
            <a:fgClr>
              <a:srgbClr val="FF3300"/>
            </a:fgClr>
            <a:bgClr>
              <a:srgbClr val="A9AC34"/>
            </a:bgClr>
          </a:pattFill>
          <a:ln w="9525">
            <a:noFill/>
            <a:miter lim="800000"/>
            <a:headEnd/>
            <a:tailEnd/>
          </a:ln>
          <a:effectLst/>
        </p:spPr>
        <p:txBody>
          <a:bodyPr>
            <a:spAutoFit/>
          </a:bodyPr>
          <a:lstStyle/>
          <a:p>
            <a:pPr marL="342900" indent="-342900">
              <a:spcBef>
                <a:spcPct val="50000"/>
              </a:spcBef>
            </a:pPr>
            <a:r>
              <a:rPr lang="en-US" b="1">
                <a:solidFill>
                  <a:srgbClr val="000000"/>
                </a:solidFill>
                <a:latin typeface="Verdana" pitchFamily="34" charset="0"/>
              </a:rPr>
              <a:t>After cautary mark at the shoulder region this lesion appears</a:t>
            </a:r>
          </a:p>
          <a:p>
            <a:pPr marL="342900" indent="-342900">
              <a:spcBef>
                <a:spcPct val="50000"/>
              </a:spcBef>
              <a:buFontTx/>
              <a:buAutoNum type="arabicPeriod"/>
            </a:pPr>
            <a:r>
              <a:rPr lang="en-US" b="1">
                <a:solidFill>
                  <a:srgbClr val="000000"/>
                </a:solidFill>
                <a:latin typeface="Verdana" pitchFamily="34" charset="0"/>
              </a:rPr>
              <a:t>Name? </a:t>
            </a:r>
          </a:p>
          <a:p>
            <a:pPr marL="342900" indent="-342900">
              <a:spcBef>
                <a:spcPct val="50000"/>
              </a:spcBef>
              <a:buFontTx/>
              <a:buAutoNum type="arabicPeriod"/>
            </a:pPr>
            <a:r>
              <a:rPr lang="en-US" b="1">
                <a:solidFill>
                  <a:srgbClr val="000000"/>
                </a:solidFill>
                <a:latin typeface="Verdana" pitchFamily="34" charset="0"/>
              </a:rPr>
              <a:t>Other common sites ?</a:t>
            </a:r>
          </a:p>
          <a:p>
            <a:pPr marL="342900" indent="-342900">
              <a:spcBef>
                <a:spcPct val="50000"/>
              </a:spcBef>
              <a:buFontTx/>
              <a:buAutoNum type="arabicPeriod"/>
            </a:pPr>
            <a:r>
              <a:rPr lang="en-US" b="1">
                <a:solidFill>
                  <a:srgbClr val="000000"/>
                </a:solidFill>
                <a:latin typeface="Verdana" pitchFamily="34" charset="0"/>
              </a:rPr>
              <a:t>Clinical marks?</a:t>
            </a:r>
          </a:p>
          <a:p>
            <a:pPr marL="342900" indent="-342900">
              <a:spcBef>
                <a:spcPct val="50000"/>
              </a:spcBef>
              <a:buFontTx/>
              <a:buAutoNum type="arabicPeriod"/>
            </a:pPr>
            <a:r>
              <a:rPr lang="en-US" b="1">
                <a:solidFill>
                  <a:srgbClr val="000000"/>
                </a:solidFill>
                <a:latin typeface="Verdana" pitchFamily="34" charset="0"/>
              </a:rPr>
              <a:t>Treatment ?</a:t>
            </a:r>
          </a:p>
          <a:p>
            <a:pPr marL="342900" indent="-342900">
              <a:spcBef>
                <a:spcPct val="50000"/>
              </a:spcBef>
            </a:pPr>
            <a:endParaRPr lang="en-US" b="1">
              <a:solidFill>
                <a:srgbClr val="000000"/>
              </a:solidFill>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endParaRPr lang="ar-SA"/>
          </a:p>
        </p:txBody>
      </p:sp>
      <p:sp>
        <p:nvSpPr>
          <p:cNvPr id="215043" name="Rectangle 3"/>
          <p:cNvSpPr>
            <a:spLocks noGrp="1" noChangeArrowheads="1"/>
          </p:cNvSpPr>
          <p:nvPr>
            <p:ph type="body" idx="1"/>
          </p:nvPr>
        </p:nvSpPr>
        <p:spPr/>
        <p:txBody>
          <a:bodyPr/>
          <a:lstStyle/>
          <a:p>
            <a:endParaRPr lang="ar-SA"/>
          </a:p>
        </p:txBody>
      </p:sp>
      <p:pic>
        <p:nvPicPr>
          <p:cNvPr id="215044" name="Picture 4" descr="gloves"/>
          <p:cNvPicPr>
            <a:picLocks noChangeAspect="1" noChangeArrowheads="1"/>
          </p:cNvPicPr>
          <p:nvPr/>
        </p:nvPicPr>
        <p:blipFill>
          <a:blip r:embed="rId4"/>
          <a:srcRect/>
          <a:stretch>
            <a:fillRect/>
          </a:stretch>
        </p:blipFill>
        <p:spPr bwMode="auto">
          <a:xfrm>
            <a:off x="5383213" y="0"/>
            <a:ext cx="3797300" cy="6858000"/>
          </a:xfrm>
          <a:prstGeom prst="rect">
            <a:avLst/>
          </a:prstGeom>
          <a:noFill/>
        </p:spPr>
      </p:pic>
      <p:sp>
        <p:nvSpPr>
          <p:cNvPr id="215045" name="Text Box 5"/>
          <p:cNvSpPr txBox="1">
            <a:spLocks noChangeArrowheads="1"/>
          </p:cNvSpPr>
          <p:nvPr/>
        </p:nvSpPr>
        <p:spPr bwMode="auto">
          <a:xfrm>
            <a:off x="755650" y="2565400"/>
            <a:ext cx="4176713" cy="1768475"/>
          </a:xfrm>
          <a:prstGeom prst="rect">
            <a:avLst/>
          </a:prstGeom>
          <a:solidFill>
            <a:srgbClr val="FF3300"/>
          </a:solidFill>
          <a:ln w="9525">
            <a:noFill/>
            <a:miter lim="800000"/>
            <a:headEnd/>
            <a:tailEnd/>
          </a:ln>
          <a:effectLst/>
        </p:spPr>
        <p:txBody>
          <a:bodyPr>
            <a:spAutoFit/>
          </a:bodyPr>
          <a:lstStyle/>
          <a:p>
            <a:pPr marL="342900" indent="-342900">
              <a:spcBef>
                <a:spcPct val="50000"/>
              </a:spcBef>
              <a:buFontTx/>
              <a:buAutoNum type="arabicPeriod"/>
            </a:pPr>
            <a:r>
              <a:rPr lang="en-US" sz="2000" b="1">
                <a:solidFill>
                  <a:srgbClr val="000000"/>
                </a:solidFill>
                <a:latin typeface="Verdana" pitchFamily="34" charset="0"/>
              </a:rPr>
              <a:t>Name the item ?</a:t>
            </a:r>
          </a:p>
          <a:p>
            <a:pPr marL="342900" indent="-342900">
              <a:spcBef>
                <a:spcPct val="50000"/>
              </a:spcBef>
              <a:buFontTx/>
              <a:buAutoNum type="arabicPeriod"/>
            </a:pPr>
            <a:r>
              <a:rPr lang="en-US" sz="2000" b="1">
                <a:solidFill>
                  <a:srgbClr val="000000"/>
                </a:solidFill>
                <a:latin typeface="Verdana" pitchFamily="34" charset="0"/>
              </a:rPr>
              <a:t>3 uses ?</a:t>
            </a:r>
          </a:p>
          <a:p>
            <a:pPr marL="342900" indent="-342900">
              <a:spcBef>
                <a:spcPct val="50000"/>
              </a:spcBef>
              <a:buFontTx/>
              <a:buAutoNum type="arabicPeriod"/>
            </a:pPr>
            <a:r>
              <a:rPr lang="en-US" sz="2000" b="1">
                <a:solidFill>
                  <a:srgbClr val="000000"/>
                </a:solidFill>
                <a:latin typeface="Verdana" pitchFamily="34" charset="0"/>
              </a:rPr>
              <a:t>Sterilization method?</a:t>
            </a:r>
          </a:p>
          <a:p>
            <a:pPr marL="342900" indent="-342900">
              <a:spcBef>
                <a:spcPct val="50000"/>
              </a:spcBef>
              <a:buFontTx/>
              <a:buAutoNum type="arabicPeriod"/>
            </a:pPr>
            <a:endParaRPr lang="en-US" sz="2000" b="1">
              <a:solidFill>
                <a:srgbClr val="000000"/>
              </a:solidFill>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endParaRPr lang="ar-SA"/>
          </a:p>
        </p:txBody>
      </p:sp>
      <p:sp>
        <p:nvSpPr>
          <p:cNvPr id="216067" name="Rectangle 3"/>
          <p:cNvSpPr>
            <a:spLocks noGrp="1" noChangeArrowheads="1"/>
          </p:cNvSpPr>
          <p:nvPr>
            <p:ph type="body" idx="1"/>
          </p:nvPr>
        </p:nvSpPr>
        <p:spPr/>
        <p:txBody>
          <a:bodyPr/>
          <a:lstStyle/>
          <a:p>
            <a:endParaRPr lang="ar-SA"/>
          </a:p>
        </p:txBody>
      </p:sp>
      <p:pic>
        <p:nvPicPr>
          <p:cNvPr id="216068" name="Picture 4" descr="catheter"/>
          <p:cNvPicPr>
            <a:picLocks noChangeAspect="1" noChangeArrowheads="1"/>
          </p:cNvPicPr>
          <p:nvPr/>
        </p:nvPicPr>
        <p:blipFill>
          <a:blip r:embed="rId4"/>
          <a:srcRect/>
          <a:stretch>
            <a:fillRect/>
          </a:stretch>
        </p:blipFill>
        <p:spPr bwMode="auto">
          <a:xfrm>
            <a:off x="2916238" y="-26988"/>
            <a:ext cx="6196012" cy="4445001"/>
          </a:xfrm>
          <a:prstGeom prst="rect">
            <a:avLst/>
          </a:prstGeom>
          <a:noFill/>
        </p:spPr>
      </p:pic>
      <p:sp>
        <p:nvSpPr>
          <p:cNvPr id="216069" name="Text Box 5"/>
          <p:cNvSpPr txBox="1">
            <a:spLocks noChangeArrowheads="1"/>
          </p:cNvSpPr>
          <p:nvPr/>
        </p:nvSpPr>
        <p:spPr bwMode="auto">
          <a:xfrm>
            <a:off x="1619250" y="4437063"/>
            <a:ext cx="6192838" cy="2225675"/>
          </a:xfrm>
          <a:prstGeom prst="rect">
            <a:avLst/>
          </a:prstGeom>
          <a:solidFill>
            <a:srgbClr val="FF3300"/>
          </a:solidFill>
          <a:ln w="9525">
            <a:noFill/>
            <a:miter lim="800000"/>
            <a:headEnd/>
            <a:tailEnd/>
          </a:ln>
          <a:effectLst/>
        </p:spPr>
        <p:txBody>
          <a:bodyPr>
            <a:spAutoFit/>
          </a:bodyPr>
          <a:lstStyle/>
          <a:p>
            <a:pPr marL="342900" indent="-342900">
              <a:spcBef>
                <a:spcPct val="50000"/>
              </a:spcBef>
              <a:buFontTx/>
              <a:buAutoNum type="arabicPeriod"/>
            </a:pPr>
            <a:r>
              <a:rPr lang="en-US" sz="2000" b="1">
                <a:latin typeface="Verdana" pitchFamily="34" charset="0"/>
              </a:rPr>
              <a:t>Name the item ?</a:t>
            </a:r>
          </a:p>
          <a:p>
            <a:pPr marL="342900" indent="-342900">
              <a:spcBef>
                <a:spcPct val="50000"/>
              </a:spcBef>
              <a:buFontTx/>
              <a:buAutoNum type="arabicPeriod"/>
            </a:pPr>
            <a:r>
              <a:rPr lang="en-US" sz="2000" b="1">
                <a:latin typeface="Verdana" pitchFamily="34" charset="0"/>
              </a:rPr>
              <a:t>Uses ?</a:t>
            </a:r>
          </a:p>
          <a:p>
            <a:pPr marL="342900" indent="-342900">
              <a:spcBef>
                <a:spcPct val="50000"/>
              </a:spcBef>
              <a:buFontTx/>
              <a:buAutoNum type="arabicPeriod"/>
            </a:pPr>
            <a:r>
              <a:rPr lang="en-US" sz="2000" b="1">
                <a:latin typeface="Verdana" pitchFamily="34" charset="0"/>
              </a:rPr>
              <a:t>Complications</a:t>
            </a:r>
          </a:p>
          <a:p>
            <a:pPr marL="342900" indent="-342900">
              <a:spcBef>
                <a:spcPct val="50000"/>
              </a:spcBef>
              <a:buFontTx/>
              <a:buAutoNum type="arabicPeriod"/>
            </a:pPr>
            <a:r>
              <a:rPr lang="en-US" sz="2000" b="1">
                <a:latin typeface="Verdana" pitchFamily="34" charset="0"/>
              </a:rPr>
              <a:t>Parts ?</a:t>
            </a:r>
          </a:p>
          <a:p>
            <a:pPr marL="342900" indent="-342900">
              <a:spcBef>
                <a:spcPct val="50000"/>
              </a:spcBef>
              <a:buFontTx/>
              <a:buAutoNum type="arabicPeriod"/>
            </a:pPr>
            <a:r>
              <a:rPr lang="en-US" sz="2000" b="1">
                <a:latin typeface="Verdana" pitchFamily="34" charset="0"/>
              </a:rPr>
              <a:t>How you insert it ?</a:t>
            </a:r>
          </a:p>
        </p:txBody>
      </p:sp>
    </p:spTree>
    <p:custDataLst>
      <p:tags r:id="rId1"/>
    </p:custData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endParaRPr lang="ar-SA"/>
          </a:p>
        </p:txBody>
      </p:sp>
      <p:sp>
        <p:nvSpPr>
          <p:cNvPr id="217091" name="Rectangle 3"/>
          <p:cNvSpPr>
            <a:spLocks noGrp="1" noChangeArrowheads="1"/>
          </p:cNvSpPr>
          <p:nvPr>
            <p:ph type="body" idx="1"/>
          </p:nvPr>
        </p:nvSpPr>
        <p:spPr/>
        <p:txBody>
          <a:bodyPr/>
          <a:lstStyle/>
          <a:p>
            <a:endParaRPr lang="ar-SA"/>
          </a:p>
        </p:txBody>
      </p:sp>
      <p:pic>
        <p:nvPicPr>
          <p:cNvPr id="217092" name="Picture 4" descr="an002f"/>
          <p:cNvPicPr>
            <a:picLocks noChangeAspect="1" noChangeArrowheads="1"/>
          </p:cNvPicPr>
          <p:nvPr/>
        </p:nvPicPr>
        <p:blipFill>
          <a:blip r:embed="rId4"/>
          <a:srcRect/>
          <a:stretch>
            <a:fillRect/>
          </a:stretch>
        </p:blipFill>
        <p:spPr bwMode="auto">
          <a:xfrm>
            <a:off x="0" y="-26988"/>
            <a:ext cx="9144000" cy="4391026"/>
          </a:xfrm>
          <a:prstGeom prst="rect">
            <a:avLst/>
          </a:prstGeom>
          <a:noFill/>
        </p:spPr>
      </p:pic>
      <p:sp>
        <p:nvSpPr>
          <p:cNvPr id="217093" name="Text Box 5"/>
          <p:cNvSpPr txBox="1">
            <a:spLocks noChangeArrowheads="1"/>
          </p:cNvSpPr>
          <p:nvPr/>
        </p:nvSpPr>
        <p:spPr bwMode="auto">
          <a:xfrm>
            <a:off x="1258888" y="4508500"/>
            <a:ext cx="6481762" cy="1004888"/>
          </a:xfrm>
          <a:prstGeom prst="rect">
            <a:avLst/>
          </a:prstGeom>
          <a:solidFill>
            <a:schemeClr val="accent1"/>
          </a:solidFill>
          <a:ln w="9525">
            <a:noFill/>
            <a:miter lim="800000"/>
            <a:headEnd/>
            <a:tailEnd/>
          </a:ln>
          <a:effectLst/>
        </p:spPr>
        <p:txBody>
          <a:bodyPr>
            <a:spAutoFit/>
          </a:bodyPr>
          <a:lstStyle/>
          <a:p>
            <a:pPr>
              <a:spcBef>
                <a:spcPct val="50000"/>
              </a:spcBef>
            </a:pPr>
            <a:r>
              <a:rPr lang="en-US" sz="2400" b="1">
                <a:solidFill>
                  <a:srgbClr val="000000"/>
                </a:solidFill>
                <a:latin typeface="Verdana" pitchFamily="34" charset="0"/>
              </a:rPr>
              <a:t>Name the item?</a:t>
            </a:r>
          </a:p>
          <a:p>
            <a:pPr>
              <a:spcBef>
                <a:spcPct val="50000"/>
              </a:spcBef>
            </a:pPr>
            <a:r>
              <a:rPr lang="en-US" sz="2400" b="1">
                <a:solidFill>
                  <a:srgbClr val="000000"/>
                </a:solidFill>
                <a:latin typeface="Verdana" pitchFamily="34" charset="0"/>
              </a:rPr>
              <a:t>When you will use it ?</a:t>
            </a:r>
          </a:p>
        </p:txBody>
      </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endParaRPr lang="ar-SA"/>
          </a:p>
        </p:txBody>
      </p:sp>
      <p:pic>
        <p:nvPicPr>
          <p:cNvPr id="334851" name="Picture 3" descr="hydrocele1"/>
          <p:cNvPicPr>
            <a:picLocks noGrp="1" noChangeAspect="1" noChangeArrowheads="1"/>
          </p:cNvPicPr>
          <p:nvPr>
            <p:ph type="body" idx="1"/>
          </p:nvPr>
        </p:nvPicPr>
        <p:blipFill>
          <a:blip r:embed="rId4"/>
          <a:srcRect/>
          <a:stretch>
            <a:fillRect/>
          </a:stretch>
        </p:blipFill>
        <p:spPr>
          <a:xfrm>
            <a:off x="611188" y="425450"/>
            <a:ext cx="8532812" cy="6413500"/>
          </a:xfrm>
          <a:noFill/>
          <a:ln/>
        </p:spPr>
      </p:pic>
    </p:spTree>
    <p:custDataLst>
      <p:tags r:id="rId1"/>
    </p:custData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endParaRPr lang="ar-SA"/>
          </a:p>
        </p:txBody>
      </p:sp>
      <p:sp>
        <p:nvSpPr>
          <p:cNvPr id="218115" name="Rectangle 3"/>
          <p:cNvSpPr>
            <a:spLocks noGrp="1" noChangeArrowheads="1"/>
          </p:cNvSpPr>
          <p:nvPr>
            <p:ph type="body" idx="1"/>
          </p:nvPr>
        </p:nvSpPr>
        <p:spPr/>
        <p:txBody>
          <a:bodyPr/>
          <a:lstStyle/>
          <a:p>
            <a:endParaRPr lang="ar-SA"/>
          </a:p>
        </p:txBody>
      </p:sp>
      <p:pic>
        <p:nvPicPr>
          <p:cNvPr id="218116" name="Picture 4" descr="20204001"/>
          <p:cNvPicPr>
            <a:picLocks noChangeAspect="1" noChangeArrowheads="1"/>
          </p:cNvPicPr>
          <p:nvPr/>
        </p:nvPicPr>
        <p:blipFill>
          <a:blip r:embed="rId4"/>
          <a:srcRect/>
          <a:stretch>
            <a:fillRect/>
          </a:stretch>
        </p:blipFill>
        <p:spPr bwMode="auto">
          <a:xfrm>
            <a:off x="3419475" y="-26988"/>
            <a:ext cx="5761038" cy="4321176"/>
          </a:xfrm>
          <a:prstGeom prst="rect">
            <a:avLst/>
          </a:prstGeom>
          <a:noFill/>
        </p:spPr>
      </p:pic>
      <p:sp>
        <p:nvSpPr>
          <p:cNvPr id="218117" name="Text Box 5"/>
          <p:cNvSpPr txBox="1">
            <a:spLocks noChangeArrowheads="1"/>
          </p:cNvSpPr>
          <p:nvPr/>
        </p:nvSpPr>
        <p:spPr bwMode="auto">
          <a:xfrm>
            <a:off x="1187450" y="4365625"/>
            <a:ext cx="6769100" cy="2100263"/>
          </a:xfrm>
          <a:prstGeom prst="rect">
            <a:avLst/>
          </a:prstGeom>
          <a:solidFill>
            <a:schemeClr val="accent1"/>
          </a:solidFill>
          <a:ln w="9525">
            <a:noFill/>
            <a:miter lim="800000"/>
            <a:headEnd/>
            <a:tailEnd/>
          </a:ln>
          <a:effectLst/>
        </p:spPr>
        <p:txBody>
          <a:bodyPr>
            <a:spAutoFit/>
          </a:bodyPr>
          <a:lstStyle/>
          <a:p>
            <a:pPr marL="342900" indent="-342900">
              <a:spcBef>
                <a:spcPct val="50000"/>
              </a:spcBef>
              <a:buFontTx/>
              <a:buAutoNum type="arabicPeriod"/>
            </a:pPr>
            <a:r>
              <a:rPr lang="en-US" sz="2400" b="1">
                <a:solidFill>
                  <a:srgbClr val="000000"/>
                </a:solidFill>
                <a:latin typeface="Verdana" pitchFamily="34" charset="0"/>
              </a:rPr>
              <a:t>Name the item ?</a:t>
            </a:r>
          </a:p>
          <a:p>
            <a:pPr marL="342900" indent="-342900">
              <a:spcBef>
                <a:spcPct val="50000"/>
              </a:spcBef>
              <a:buFontTx/>
              <a:buAutoNum type="arabicPeriod"/>
            </a:pPr>
            <a:r>
              <a:rPr lang="en-US" sz="2400" b="1">
                <a:solidFill>
                  <a:srgbClr val="000000"/>
                </a:solidFill>
                <a:latin typeface="Verdana" pitchFamily="34" charset="0"/>
              </a:rPr>
              <a:t>Use?</a:t>
            </a:r>
          </a:p>
          <a:p>
            <a:pPr marL="342900" indent="-342900">
              <a:spcBef>
                <a:spcPct val="50000"/>
              </a:spcBef>
              <a:buFontTx/>
              <a:buAutoNum type="arabicPeriod"/>
            </a:pPr>
            <a:r>
              <a:rPr lang="en-US" sz="2400" b="1">
                <a:solidFill>
                  <a:srgbClr val="000000"/>
                </a:solidFill>
                <a:latin typeface="Verdana" pitchFamily="34" charset="0"/>
              </a:rPr>
              <a:t>Best site ?</a:t>
            </a:r>
          </a:p>
          <a:p>
            <a:pPr marL="342900" indent="-342900">
              <a:spcBef>
                <a:spcPct val="50000"/>
              </a:spcBef>
              <a:buFontTx/>
              <a:buAutoNum type="arabicPeriod"/>
            </a:pPr>
            <a:r>
              <a:rPr lang="en-US" sz="2400" b="1">
                <a:solidFill>
                  <a:srgbClr val="000000"/>
                </a:solidFill>
                <a:latin typeface="Verdana" pitchFamily="34" charset="0"/>
              </a:rPr>
              <a:t>complications</a:t>
            </a:r>
          </a:p>
        </p:txBody>
      </p:sp>
    </p:spTree>
    <p:custDataLst>
      <p:tags r:id="rId1"/>
    </p:custData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endParaRPr lang="ar-SA"/>
          </a:p>
        </p:txBody>
      </p:sp>
      <p:sp>
        <p:nvSpPr>
          <p:cNvPr id="219139" name="Rectangle 3"/>
          <p:cNvSpPr>
            <a:spLocks noGrp="1" noChangeArrowheads="1"/>
          </p:cNvSpPr>
          <p:nvPr>
            <p:ph type="body" idx="1"/>
          </p:nvPr>
        </p:nvSpPr>
        <p:spPr/>
        <p:txBody>
          <a:bodyPr/>
          <a:lstStyle/>
          <a:p>
            <a:endParaRPr lang="ar-SA"/>
          </a:p>
        </p:txBody>
      </p:sp>
      <p:pic>
        <p:nvPicPr>
          <p:cNvPr id="219140" name="Picture 4" descr="17J_capsule_forceps"/>
          <p:cNvPicPr>
            <a:picLocks noChangeAspect="1" noChangeArrowheads="1"/>
          </p:cNvPicPr>
          <p:nvPr/>
        </p:nvPicPr>
        <p:blipFill>
          <a:blip r:embed="rId4"/>
          <a:srcRect/>
          <a:stretch>
            <a:fillRect/>
          </a:stretch>
        </p:blipFill>
        <p:spPr bwMode="auto">
          <a:xfrm>
            <a:off x="2771775" y="-26988"/>
            <a:ext cx="6372225" cy="4264026"/>
          </a:xfrm>
          <a:prstGeom prst="rect">
            <a:avLst/>
          </a:prstGeom>
          <a:noFill/>
        </p:spPr>
      </p:pic>
      <p:sp>
        <p:nvSpPr>
          <p:cNvPr id="219141" name="Text Box 5"/>
          <p:cNvSpPr txBox="1">
            <a:spLocks noChangeArrowheads="1"/>
          </p:cNvSpPr>
          <p:nvPr/>
        </p:nvSpPr>
        <p:spPr bwMode="auto">
          <a:xfrm>
            <a:off x="1258888" y="5589588"/>
            <a:ext cx="6626225" cy="1004887"/>
          </a:xfrm>
          <a:prstGeom prst="rect">
            <a:avLst/>
          </a:prstGeom>
          <a:solidFill>
            <a:schemeClr val="hlink"/>
          </a:solidFill>
          <a:ln w="9525">
            <a:noFill/>
            <a:miter lim="800000"/>
            <a:headEnd/>
            <a:tailEnd/>
          </a:ln>
          <a:effectLst/>
        </p:spPr>
        <p:txBody>
          <a:bodyPr>
            <a:spAutoFit/>
          </a:bodyPr>
          <a:lstStyle/>
          <a:p>
            <a:pPr>
              <a:spcBef>
                <a:spcPct val="50000"/>
              </a:spcBef>
            </a:pPr>
            <a:r>
              <a:rPr lang="en-US" sz="2400" b="1">
                <a:solidFill>
                  <a:srgbClr val="000000"/>
                </a:solidFill>
                <a:latin typeface="Verdana" pitchFamily="34" charset="0"/>
              </a:rPr>
              <a:t>Name the item?</a:t>
            </a:r>
          </a:p>
          <a:p>
            <a:pPr>
              <a:spcBef>
                <a:spcPct val="50000"/>
              </a:spcBef>
            </a:pPr>
            <a:r>
              <a:rPr lang="en-US" sz="2400" b="1">
                <a:solidFill>
                  <a:srgbClr val="000000"/>
                </a:solidFill>
                <a:latin typeface="Verdana" pitchFamily="34" charset="0"/>
              </a:rPr>
              <a:t>Two main uses ?</a:t>
            </a:r>
          </a:p>
        </p:txBody>
      </p:sp>
    </p:spTree>
    <p:custDataLst>
      <p:tags r:id="rId1"/>
    </p:custData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endParaRPr lang="ar-SA"/>
          </a:p>
        </p:txBody>
      </p:sp>
      <p:sp>
        <p:nvSpPr>
          <p:cNvPr id="220163" name="Rectangle 3"/>
          <p:cNvSpPr>
            <a:spLocks noGrp="1" noChangeArrowheads="1"/>
          </p:cNvSpPr>
          <p:nvPr>
            <p:ph type="body" idx="1"/>
          </p:nvPr>
        </p:nvSpPr>
        <p:spPr/>
        <p:txBody>
          <a:bodyPr/>
          <a:lstStyle/>
          <a:p>
            <a:endParaRPr lang="ar-SA"/>
          </a:p>
        </p:txBody>
      </p:sp>
      <p:pic>
        <p:nvPicPr>
          <p:cNvPr id="220164" name="Picture 4" descr="Jejunal diverticula."/>
          <p:cNvPicPr>
            <a:picLocks noChangeAspect="1" noChangeArrowheads="1"/>
          </p:cNvPicPr>
          <p:nvPr/>
        </p:nvPicPr>
        <p:blipFill>
          <a:blip r:embed="rId4"/>
          <a:srcRect/>
          <a:stretch>
            <a:fillRect/>
          </a:stretch>
        </p:blipFill>
        <p:spPr bwMode="auto">
          <a:xfrm>
            <a:off x="3635375" y="-26988"/>
            <a:ext cx="5508625" cy="4238626"/>
          </a:xfrm>
          <a:prstGeom prst="rect">
            <a:avLst/>
          </a:prstGeom>
          <a:noFill/>
        </p:spPr>
      </p:pic>
      <p:sp>
        <p:nvSpPr>
          <p:cNvPr id="220165" name="Text Box 5"/>
          <p:cNvSpPr txBox="1">
            <a:spLocks noChangeArrowheads="1"/>
          </p:cNvSpPr>
          <p:nvPr/>
        </p:nvSpPr>
        <p:spPr bwMode="auto">
          <a:xfrm>
            <a:off x="1476375" y="5661025"/>
            <a:ext cx="6624638" cy="1249363"/>
          </a:xfrm>
          <a:prstGeom prst="rect">
            <a:avLst/>
          </a:prstGeom>
          <a:solidFill>
            <a:srgbClr val="99FF33"/>
          </a:solidFill>
          <a:ln w="57150">
            <a:solidFill>
              <a:schemeClr val="tx1"/>
            </a:solidFill>
            <a:miter lim="800000"/>
            <a:headEnd/>
            <a:tailEnd/>
          </a:ln>
          <a:effectLst/>
        </p:spPr>
        <p:txBody>
          <a:bodyPr>
            <a:spAutoFit/>
          </a:bodyPr>
          <a:lstStyle/>
          <a:p>
            <a:pPr marL="342900" indent="-342900">
              <a:spcBef>
                <a:spcPct val="50000"/>
              </a:spcBef>
              <a:buFontTx/>
              <a:buAutoNum type="arabicPeriod"/>
            </a:pPr>
            <a:r>
              <a:rPr lang="en-US">
                <a:solidFill>
                  <a:srgbClr val="000000"/>
                </a:solidFill>
                <a:latin typeface="Verdana" pitchFamily="34" charset="0"/>
              </a:rPr>
              <a:t>This specimen show??</a:t>
            </a:r>
          </a:p>
          <a:p>
            <a:pPr marL="342900" indent="-342900">
              <a:spcBef>
                <a:spcPct val="50000"/>
              </a:spcBef>
              <a:buFontTx/>
              <a:buAutoNum type="arabicPeriod"/>
            </a:pPr>
            <a:r>
              <a:rPr lang="en-US">
                <a:solidFill>
                  <a:srgbClr val="000000"/>
                </a:solidFill>
                <a:latin typeface="Verdana" pitchFamily="34" charset="0"/>
              </a:rPr>
              <a:t>Major single complication ?</a:t>
            </a:r>
          </a:p>
          <a:p>
            <a:pPr marL="342900" indent="-342900">
              <a:spcBef>
                <a:spcPct val="50000"/>
              </a:spcBef>
            </a:pPr>
            <a:endParaRPr lang="en-US">
              <a:solidFill>
                <a:srgbClr val="000000"/>
              </a:solidFill>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endParaRPr lang="ar-SA"/>
          </a:p>
        </p:txBody>
      </p:sp>
      <p:sp>
        <p:nvSpPr>
          <p:cNvPr id="221187" name="Rectangle 3"/>
          <p:cNvSpPr>
            <a:spLocks noGrp="1" noChangeArrowheads="1"/>
          </p:cNvSpPr>
          <p:nvPr>
            <p:ph type="body" idx="1"/>
          </p:nvPr>
        </p:nvSpPr>
        <p:spPr/>
        <p:txBody>
          <a:bodyPr/>
          <a:lstStyle/>
          <a:p>
            <a:r>
              <a:rPr lang="en-US"/>
              <a:t>Young chap 22 years,</a:t>
            </a:r>
          </a:p>
          <a:p>
            <a:pPr>
              <a:buFont typeface="Wingdings" pitchFamily="2" charset="2"/>
              <a:buNone/>
            </a:pPr>
            <a:r>
              <a:rPr lang="en-US"/>
              <a:t>abdominal pain , </a:t>
            </a:r>
          </a:p>
          <a:p>
            <a:pPr>
              <a:buFont typeface="Wingdings" pitchFamily="2" charset="2"/>
              <a:buNone/>
            </a:pPr>
            <a:r>
              <a:rPr lang="en-US"/>
              <a:t>vomiting, constipation,</a:t>
            </a:r>
          </a:p>
          <a:p>
            <a:pPr>
              <a:buFont typeface="Wingdings" pitchFamily="2" charset="2"/>
              <a:buNone/>
            </a:pPr>
            <a:r>
              <a:rPr lang="en-US"/>
              <a:t>abdomen distended </a:t>
            </a:r>
          </a:p>
        </p:txBody>
      </p:sp>
      <p:pic>
        <p:nvPicPr>
          <p:cNvPr id="221188" name="Picture 4" descr="Meckel's diverticulum causing intussusception."/>
          <p:cNvPicPr>
            <a:picLocks noChangeAspect="1" noChangeArrowheads="1"/>
          </p:cNvPicPr>
          <p:nvPr/>
        </p:nvPicPr>
        <p:blipFill>
          <a:blip r:embed="rId4"/>
          <a:srcRect/>
          <a:stretch>
            <a:fillRect/>
          </a:stretch>
        </p:blipFill>
        <p:spPr bwMode="auto">
          <a:xfrm>
            <a:off x="5680075" y="0"/>
            <a:ext cx="3429000" cy="7172325"/>
          </a:xfrm>
          <a:prstGeom prst="rect">
            <a:avLst/>
          </a:prstGeom>
          <a:noFill/>
        </p:spPr>
      </p:pic>
      <p:sp>
        <p:nvSpPr>
          <p:cNvPr id="221189" name="Text Box 5"/>
          <p:cNvSpPr txBox="1">
            <a:spLocks noChangeArrowheads="1"/>
          </p:cNvSpPr>
          <p:nvPr/>
        </p:nvSpPr>
        <p:spPr bwMode="auto">
          <a:xfrm>
            <a:off x="900113" y="4652963"/>
            <a:ext cx="4535487" cy="1587500"/>
          </a:xfrm>
          <a:prstGeom prst="rect">
            <a:avLst/>
          </a:prstGeom>
          <a:solidFill>
            <a:srgbClr val="FF3399"/>
          </a:solidFill>
          <a:ln w="9525">
            <a:noFill/>
            <a:miter lim="800000"/>
            <a:headEnd/>
            <a:tailEnd/>
          </a:ln>
          <a:effectLst/>
        </p:spPr>
        <p:txBody>
          <a:bodyPr>
            <a:spAutoFit/>
          </a:bodyPr>
          <a:lstStyle/>
          <a:p>
            <a:pPr>
              <a:spcBef>
                <a:spcPct val="50000"/>
              </a:spcBef>
            </a:pPr>
            <a:r>
              <a:rPr lang="en-US" sz="2800" b="1">
                <a:latin typeface="Verdana" pitchFamily="34" charset="0"/>
              </a:rPr>
              <a:t>The possible cause ?</a:t>
            </a:r>
          </a:p>
          <a:p>
            <a:pPr>
              <a:spcBef>
                <a:spcPct val="50000"/>
              </a:spcBef>
            </a:pPr>
            <a:r>
              <a:rPr lang="en-US" sz="2800" b="1">
                <a:latin typeface="Verdana" pitchFamily="34" charset="0"/>
              </a:rPr>
              <a:t>Principle of management ?</a:t>
            </a:r>
          </a:p>
        </p:txBody>
      </p:sp>
    </p:spTree>
    <p:custDataLst>
      <p:tags r:id="rId1"/>
    </p:custData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endParaRPr lang="ar-SA"/>
          </a:p>
        </p:txBody>
      </p:sp>
      <p:sp>
        <p:nvSpPr>
          <p:cNvPr id="222211" name="Rectangle 3"/>
          <p:cNvSpPr>
            <a:spLocks noGrp="1" noChangeArrowheads="1"/>
          </p:cNvSpPr>
          <p:nvPr>
            <p:ph type="body" idx="1"/>
          </p:nvPr>
        </p:nvSpPr>
        <p:spPr/>
        <p:txBody>
          <a:bodyPr/>
          <a:lstStyle/>
          <a:p>
            <a:endParaRPr lang="ar-SA"/>
          </a:p>
        </p:txBody>
      </p:sp>
      <p:pic>
        <p:nvPicPr>
          <p:cNvPr id="222212" name="Picture 4" descr="Infarcted Meckel's diverticulum."/>
          <p:cNvPicPr>
            <a:picLocks noChangeAspect="1" noChangeArrowheads="1"/>
          </p:cNvPicPr>
          <p:nvPr/>
        </p:nvPicPr>
        <p:blipFill>
          <a:blip r:embed="rId4"/>
          <a:srcRect/>
          <a:stretch>
            <a:fillRect/>
          </a:stretch>
        </p:blipFill>
        <p:spPr bwMode="auto">
          <a:xfrm>
            <a:off x="323850" y="149225"/>
            <a:ext cx="8208963" cy="61579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endParaRPr lang="ar-SA"/>
          </a:p>
        </p:txBody>
      </p:sp>
      <p:sp>
        <p:nvSpPr>
          <p:cNvPr id="223235" name="Rectangle 3"/>
          <p:cNvSpPr>
            <a:spLocks noGrp="1" noChangeArrowheads="1"/>
          </p:cNvSpPr>
          <p:nvPr>
            <p:ph type="body" idx="1"/>
          </p:nvPr>
        </p:nvSpPr>
        <p:spPr/>
        <p:txBody>
          <a:bodyPr/>
          <a:lstStyle/>
          <a:p>
            <a:endParaRPr lang="ar-SA"/>
          </a:p>
        </p:txBody>
      </p:sp>
      <p:pic>
        <p:nvPicPr>
          <p:cNvPr id="223236" name="Picture 4" descr="Pancreatic pseudocyst."/>
          <p:cNvPicPr>
            <a:picLocks noChangeAspect="1" noChangeArrowheads="1"/>
          </p:cNvPicPr>
          <p:nvPr/>
        </p:nvPicPr>
        <p:blipFill>
          <a:blip r:embed="rId4"/>
          <a:srcRect/>
          <a:stretch>
            <a:fillRect/>
          </a:stretch>
        </p:blipFill>
        <p:spPr bwMode="auto">
          <a:xfrm>
            <a:off x="2268538" y="-26988"/>
            <a:ext cx="6911975" cy="4857751"/>
          </a:xfrm>
          <a:prstGeom prst="rect">
            <a:avLst/>
          </a:prstGeom>
          <a:noFill/>
        </p:spPr>
      </p:pic>
      <p:sp>
        <p:nvSpPr>
          <p:cNvPr id="223237" name="Text Box 5"/>
          <p:cNvSpPr txBox="1">
            <a:spLocks noChangeArrowheads="1"/>
          </p:cNvSpPr>
          <p:nvPr/>
        </p:nvSpPr>
        <p:spPr bwMode="auto">
          <a:xfrm>
            <a:off x="0" y="4800600"/>
            <a:ext cx="9144000" cy="2073275"/>
          </a:xfrm>
          <a:prstGeom prst="rect">
            <a:avLst/>
          </a:prstGeom>
          <a:solidFill>
            <a:srgbClr val="FFFF00"/>
          </a:solidFill>
          <a:ln w="9525">
            <a:noFill/>
            <a:miter lim="800000"/>
            <a:headEnd/>
            <a:tailEnd/>
          </a:ln>
          <a:effectLst/>
        </p:spPr>
        <p:txBody>
          <a:bodyPr>
            <a:spAutoFit/>
          </a:bodyPr>
          <a:lstStyle/>
          <a:p>
            <a:pPr marL="342900" indent="-342900">
              <a:spcBef>
                <a:spcPct val="50000"/>
              </a:spcBef>
            </a:pPr>
            <a:r>
              <a:rPr lang="en-US" sz="2000" b="1">
                <a:latin typeface="Verdana" pitchFamily="34" charset="0"/>
              </a:rPr>
              <a:t>After episodes of severe epigastric pain , 7 days later a big cystic lesion appears in the lesser sac.</a:t>
            </a:r>
          </a:p>
          <a:p>
            <a:pPr marL="342900" indent="-342900">
              <a:spcBef>
                <a:spcPct val="50000"/>
              </a:spcBef>
              <a:buFontTx/>
              <a:buAutoNum type="arabicPeriod"/>
            </a:pPr>
            <a:r>
              <a:rPr lang="en-US" sz="2000" b="1">
                <a:latin typeface="Verdana" pitchFamily="34" charset="0"/>
              </a:rPr>
              <a:t>Diagnosis?</a:t>
            </a:r>
          </a:p>
          <a:p>
            <a:pPr marL="342900" indent="-342900">
              <a:spcBef>
                <a:spcPct val="50000"/>
              </a:spcBef>
              <a:buFontTx/>
              <a:buAutoNum type="arabicPeriod"/>
            </a:pPr>
            <a:r>
              <a:rPr lang="en-US" sz="2000" b="1">
                <a:latin typeface="Verdana" pitchFamily="34" charset="0"/>
              </a:rPr>
              <a:t>2 investigations</a:t>
            </a:r>
          </a:p>
          <a:p>
            <a:pPr marL="342900" indent="-342900">
              <a:spcBef>
                <a:spcPct val="50000"/>
              </a:spcBef>
              <a:buFontTx/>
              <a:buAutoNum type="arabicPeriod"/>
            </a:pPr>
            <a:r>
              <a:rPr lang="en-US" sz="2000" b="1">
                <a:latin typeface="Verdana" pitchFamily="34" charset="0"/>
              </a:rPr>
              <a:t>Treatment ?</a:t>
            </a:r>
          </a:p>
        </p:txBody>
      </p:sp>
    </p:spTree>
    <p:custDataLst>
      <p:tags r:id="rId1"/>
    </p:custData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endParaRPr lang="ar-SA"/>
          </a:p>
        </p:txBody>
      </p:sp>
      <p:sp>
        <p:nvSpPr>
          <p:cNvPr id="224259" name="Rectangle 3"/>
          <p:cNvSpPr>
            <a:spLocks noGrp="1" noChangeArrowheads="1"/>
          </p:cNvSpPr>
          <p:nvPr>
            <p:ph type="body" idx="1"/>
          </p:nvPr>
        </p:nvSpPr>
        <p:spPr/>
        <p:txBody>
          <a:bodyPr/>
          <a:lstStyle/>
          <a:p>
            <a:endParaRPr lang="ar-SA"/>
          </a:p>
        </p:txBody>
      </p:sp>
      <p:pic>
        <p:nvPicPr>
          <p:cNvPr id="224260" name="Picture 4" descr="Acute pancreatitis."/>
          <p:cNvPicPr>
            <a:picLocks noChangeAspect="1" noChangeArrowheads="1"/>
          </p:cNvPicPr>
          <p:nvPr/>
        </p:nvPicPr>
        <p:blipFill>
          <a:blip r:embed="rId4"/>
          <a:srcRect/>
          <a:stretch>
            <a:fillRect/>
          </a:stretch>
        </p:blipFill>
        <p:spPr bwMode="auto">
          <a:xfrm>
            <a:off x="0" y="92075"/>
            <a:ext cx="8820150" cy="646747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endParaRPr lang="ar-SA"/>
          </a:p>
        </p:txBody>
      </p:sp>
      <p:sp>
        <p:nvSpPr>
          <p:cNvPr id="225283" name="Rectangle 3"/>
          <p:cNvSpPr>
            <a:spLocks noGrp="1" noChangeArrowheads="1"/>
          </p:cNvSpPr>
          <p:nvPr>
            <p:ph type="body" idx="1"/>
          </p:nvPr>
        </p:nvSpPr>
        <p:spPr/>
        <p:txBody>
          <a:bodyPr/>
          <a:lstStyle/>
          <a:p>
            <a:endParaRPr lang="ar-SA"/>
          </a:p>
        </p:txBody>
      </p:sp>
      <p:pic>
        <p:nvPicPr>
          <p:cNvPr id="225284" name="Picture 4" descr="Acute pancreatitis and pseudocyst."/>
          <p:cNvPicPr>
            <a:picLocks noChangeAspect="1" noChangeArrowheads="1"/>
          </p:cNvPicPr>
          <p:nvPr/>
        </p:nvPicPr>
        <p:blipFill>
          <a:blip r:embed="rId4"/>
          <a:srcRect/>
          <a:stretch>
            <a:fillRect/>
          </a:stretch>
        </p:blipFill>
        <p:spPr bwMode="auto">
          <a:xfrm>
            <a:off x="2330450" y="0"/>
            <a:ext cx="4572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endParaRPr lang="ar-SA"/>
          </a:p>
        </p:txBody>
      </p:sp>
      <p:pic>
        <p:nvPicPr>
          <p:cNvPr id="232451" name="Picture 3" descr="Cong%20Absence%20Diaphragm1"/>
          <p:cNvPicPr>
            <a:picLocks noGrp="1" noChangeAspect="1" noChangeArrowheads="1"/>
          </p:cNvPicPr>
          <p:nvPr>
            <p:ph sz="half" idx="1"/>
          </p:nvPr>
        </p:nvPicPr>
        <p:blipFill>
          <a:blip r:embed="rId4"/>
          <a:srcRect/>
          <a:stretch>
            <a:fillRect/>
          </a:stretch>
        </p:blipFill>
        <p:spPr>
          <a:xfrm>
            <a:off x="549275" y="2286000"/>
            <a:ext cx="3854450" cy="4533900"/>
          </a:xfrm>
          <a:noFill/>
          <a:ln/>
        </p:spPr>
      </p:pic>
      <p:pic>
        <p:nvPicPr>
          <p:cNvPr id="232452" name="Picture 4" descr="Cong%20Absence%20Diaphragm2"/>
          <p:cNvPicPr>
            <a:picLocks noGrp="1" noChangeAspect="1" noChangeArrowheads="1"/>
          </p:cNvPicPr>
          <p:nvPr>
            <p:ph sz="half" idx="2"/>
          </p:nvPr>
        </p:nvPicPr>
        <p:blipFill>
          <a:blip r:embed="rId5"/>
          <a:srcRect/>
          <a:stretch>
            <a:fillRect/>
          </a:stretch>
        </p:blipFill>
        <p:spPr>
          <a:xfrm>
            <a:off x="4872038" y="2324100"/>
            <a:ext cx="3589337" cy="4533900"/>
          </a:xfrm>
          <a:noFill/>
          <a:ln/>
        </p:spPr>
      </p:pic>
      <p:sp>
        <p:nvSpPr>
          <p:cNvPr id="232453" name="Text Box 5"/>
          <p:cNvSpPr txBox="1">
            <a:spLocks noChangeArrowheads="1"/>
          </p:cNvSpPr>
          <p:nvPr/>
        </p:nvSpPr>
        <p:spPr bwMode="auto">
          <a:xfrm>
            <a:off x="990600" y="0"/>
            <a:ext cx="7086600" cy="2100263"/>
          </a:xfrm>
          <a:prstGeom prst="rect">
            <a:avLst/>
          </a:prstGeom>
          <a:gradFill rotWithShape="1">
            <a:gsLst>
              <a:gs pos="0">
                <a:srgbClr val="CCCC00"/>
              </a:gs>
              <a:gs pos="100000">
                <a:srgbClr val="FFFF00"/>
              </a:gs>
            </a:gsLst>
            <a:lin ang="5400000" scaled="1"/>
          </a:gradFill>
          <a:ln w="9525">
            <a:noFill/>
            <a:miter lim="800000"/>
            <a:headEnd/>
            <a:tailEnd/>
          </a:ln>
          <a:effectLst/>
        </p:spPr>
        <p:txBody>
          <a:bodyPr>
            <a:spAutoFit/>
          </a:bodyPr>
          <a:lstStyle/>
          <a:p>
            <a:pPr>
              <a:spcBef>
                <a:spcPct val="50000"/>
              </a:spcBef>
            </a:pPr>
            <a:r>
              <a:rPr lang="en-US" sz="2400" b="1"/>
              <a:t>Compare between the 2 films?</a:t>
            </a:r>
          </a:p>
          <a:p>
            <a:pPr>
              <a:spcBef>
                <a:spcPct val="50000"/>
              </a:spcBef>
            </a:pPr>
            <a:r>
              <a:rPr lang="en-US" sz="2400" b="1"/>
              <a:t>Diagnosis ?</a:t>
            </a:r>
          </a:p>
          <a:p>
            <a:pPr>
              <a:spcBef>
                <a:spcPct val="50000"/>
              </a:spcBef>
            </a:pPr>
            <a:r>
              <a:rPr lang="en-US" sz="2400" b="1"/>
              <a:t>Time of treatment ?</a:t>
            </a:r>
          </a:p>
          <a:p>
            <a:pPr>
              <a:spcBef>
                <a:spcPct val="50000"/>
              </a:spcBef>
            </a:pPr>
            <a:r>
              <a:rPr lang="en-US" sz="2400" b="1"/>
              <a:t>Best treatment </a:t>
            </a:r>
          </a:p>
        </p:txBody>
      </p:sp>
    </p:spTree>
    <p:custDataLst>
      <p:tags r:id="rId1"/>
    </p:custData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endParaRPr lang="ar-SA"/>
          </a:p>
        </p:txBody>
      </p:sp>
      <p:pic>
        <p:nvPicPr>
          <p:cNvPr id="233475" name="Picture 3" descr="Duodenal%20atresia"/>
          <p:cNvPicPr>
            <a:picLocks noGrp="1" noChangeAspect="1" noChangeArrowheads="1"/>
          </p:cNvPicPr>
          <p:nvPr>
            <p:ph idx="1"/>
          </p:nvPr>
        </p:nvPicPr>
        <p:blipFill>
          <a:blip r:embed="rId4"/>
          <a:srcRect/>
          <a:stretch>
            <a:fillRect/>
          </a:stretch>
        </p:blipFill>
        <p:spPr>
          <a:xfrm>
            <a:off x="3714750" y="0"/>
            <a:ext cx="5429250" cy="6858000"/>
          </a:xfrm>
          <a:noFill/>
          <a:ln/>
        </p:spPr>
      </p:pic>
      <p:sp>
        <p:nvSpPr>
          <p:cNvPr id="233476" name="Text Box 4"/>
          <p:cNvSpPr txBox="1">
            <a:spLocks noChangeArrowheads="1"/>
          </p:cNvSpPr>
          <p:nvPr/>
        </p:nvSpPr>
        <p:spPr bwMode="auto">
          <a:xfrm>
            <a:off x="304800" y="2362200"/>
            <a:ext cx="3200400" cy="1801813"/>
          </a:xfrm>
          <a:prstGeom prst="rect">
            <a:avLst/>
          </a:prstGeom>
          <a:solidFill>
            <a:srgbClr val="99FF66"/>
          </a:solidFill>
          <a:ln w="9525">
            <a:noFill/>
            <a:miter lim="800000"/>
            <a:headEnd/>
            <a:tailEnd/>
          </a:ln>
          <a:effectLst/>
        </p:spPr>
        <p:txBody>
          <a:bodyPr>
            <a:spAutoFit/>
          </a:bodyPr>
          <a:lstStyle/>
          <a:p>
            <a:pPr>
              <a:spcBef>
                <a:spcPct val="50000"/>
              </a:spcBef>
            </a:pPr>
            <a:r>
              <a:rPr lang="en-US" sz="2800" b="1"/>
              <a:t>X-ray findings?</a:t>
            </a:r>
          </a:p>
          <a:p>
            <a:pPr>
              <a:spcBef>
                <a:spcPct val="50000"/>
              </a:spcBef>
            </a:pPr>
            <a:r>
              <a:rPr lang="en-US" sz="2800" b="1"/>
              <a:t>Diagnosis ?</a:t>
            </a:r>
          </a:p>
          <a:p>
            <a:pPr>
              <a:spcBef>
                <a:spcPct val="50000"/>
              </a:spcBef>
            </a:pPr>
            <a:r>
              <a:rPr lang="en-US" sz="2800" b="1"/>
              <a:t>Treatment ?</a:t>
            </a:r>
          </a:p>
        </p:txBody>
      </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endParaRPr lang="ar-SA"/>
          </a:p>
        </p:txBody>
      </p:sp>
      <p:pic>
        <p:nvPicPr>
          <p:cNvPr id="335875" name="Picture 3" descr="hydrocele2"/>
          <p:cNvPicPr>
            <a:picLocks noGrp="1" noChangeAspect="1" noChangeArrowheads="1" noCrop="1"/>
          </p:cNvPicPr>
          <p:nvPr>
            <p:ph type="body" idx="1"/>
          </p:nvPr>
        </p:nvPicPr>
        <p:blipFill>
          <a:blip r:embed="rId4"/>
          <a:srcRect/>
          <a:stretch>
            <a:fillRect/>
          </a:stretch>
        </p:blipFill>
        <p:spPr>
          <a:xfrm>
            <a:off x="539750" y="1441450"/>
            <a:ext cx="8604250" cy="4556125"/>
          </a:xfrm>
          <a:noFill/>
          <a:ln/>
        </p:spPr>
      </p:pic>
    </p:spTree>
    <p:custDataLst>
      <p:tags r:id="rId1"/>
    </p:custData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endParaRPr lang="ar-SA"/>
          </a:p>
        </p:txBody>
      </p:sp>
      <p:pic>
        <p:nvPicPr>
          <p:cNvPr id="234499" name="Picture 3" descr="Perforated%20rectum-BE"/>
          <p:cNvPicPr>
            <a:picLocks noGrp="1" noChangeAspect="1" noChangeArrowheads="1"/>
          </p:cNvPicPr>
          <p:nvPr>
            <p:ph sz="half" idx="1"/>
          </p:nvPr>
        </p:nvPicPr>
        <p:blipFill>
          <a:blip r:embed="rId4"/>
          <a:srcRect/>
          <a:stretch>
            <a:fillRect/>
          </a:stretch>
        </p:blipFill>
        <p:spPr>
          <a:xfrm>
            <a:off x="661988" y="2324100"/>
            <a:ext cx="3627437" cy="4533900"/>
          </a:xfrm>
          <a:noFill/>
          <a:ln/>
        </p:spPr>
      </p:pic>
      <p:pic>
        <p:nvPicPr>
          <p:cNvPr id="234500" name="Picture 4" descr="Perforated%20rectum-post"/>
          <p:cNvPicPr>
            <a:picLocks noGrp="1" noChangeAspect="1" noChangeArrowheads="1"/>
          </p:cNvPicPr>
          <p:nvPr>
            <p:ph sz="half" idx="2"/>
          </p:nvPr>
        </p:nvPicPr>
        <p:blipFill>
          <a:blip r:embed="rId5"/>
          <a:srcRect/>
          <a:stretch>
            <a:fillRect/>
          </a:stretch>
        </p:blipFill>
        <p:spPr>
          <a:xfrm>
            <a:off x="4910138" y="2324100"/>
            <a:ext cx="3513137" cy="4533900"/>
          </a:xfrm>
          <a:noFill/>
          <a:ln/>
        </p:spPr>
      </p:pic>
      <p:sp>
        <p:nvSpPr>
          <p:cNvPr id="234501" name="Text Box 5"/>
          <p:cNvSpPr txBox="1">
            <a:spLocks noChangeArrowheads="1"/>
          </p:cNvSpPr>
          <p:nvPr/>
        </p:nvSpPr>
        <p:spPr bwMode="auto">
          <a:xfrm>
            <a:off x="1447800" y="0"/>
            <a:ext cx="6477000" cy="1917700"/>
          </a:xfrm>
          <a:prstGeom prst="rect">
            <a:avLst/>
          </a:prstGeom>
          <a:solidFill>
            <a:srgbClr val="CCFFCC"/>
          </a:solidFill>
          <a:ln w="9525">
            <a:noFill/>
            <a:miter lim="800000"/>
            <a:headEnd/>
            <a:tailEnd/>
          </a:ln>
          <a:effectLst/>
        </p:spPr>
        <p:txBody>
          <a:bodyPr>
            <a:spAutoFit/>
          </a:bodyPr>
          <a:lstStyle/>
          <a:p>
            <a:pPr marL="342900" indent="-342900">
              <a:spcBef>
                <a:spcPct val="50000"/>
              </a:spcBef>
            </a:pPr>
            <a:r>
              <a:rPr lang="en-US" sz="2400" b="1"/>
              <a:t>Young adult male exposed to hypogastric stab wound</a:t>
            </a:r>
          </a:p>
          <a:p>
            <a:pPr marL="342900" indent="-342900">
              <a:spcBef>
                <a:spcPct val="50000"/>
              </a:spcBef>
              <a:buFontTx/>
              <a:buAutoNum type="arabicPeriod"/>
            </a:pPr>
            <a:r>
              <a:rPr lang="en-US" sz="2400" b="1"/>
              <a:t>Name and findings of the investigation?</a:t>
            </a:r>
          </a:p>
          <a:p>
            <a:pPr marL="342900" indent="-342900">
              <a:spcBef>
                <a:spcPct val="50000"/>
              </a:spcBef>
              <a:buFontTx/>
              <a:buAutoNum type="arabicPeriod"/>
            </a:pPr>
            <a:r>
              <a:rPr lang="en-US" sz="2400" b="1"/>
              <a:t>Best single surgical treatment ?</a:t>
            </a:r>
          </a:p>
        </p:txBody>
      </p:sp>
    </p:spTree>
    <p:custDataLst>
      <p:tags r:id="rId1"/>
    </p:custData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endParaRPr lang="ar-SA"/>
          </a:p>
        </p:txBody>
      </p:sp>
      <p:sp>
        <p:nvSpPr>
          <p:cNvPr id="237571" name="Rectangle 3"/>
          <p:cNvSpPr>
            <a:spLocks noGrp="1" noChangeArrowheads="1"/>
          </p:cNvSpPr>
          <p:nvPr>
            <p:ph type="body" idx="1"/>
          </p:nvPr>
        </p:nvSpPr>
        <p:spPr/>
        <p:txBody>
          <a:bodyPr/>
          <a:lstStyle/>
          <a:p>
            <a:endParaRPr lang="ar-SA"/>
          </a:p>
        </p:txBody>
      </p:sp>
      <p:pic>
        <p:nvPicPr>
          <p:cNvPr id="237572" name="Picture 4" descr="Thorax-InvertedNipple2"/>
          <p:cNvPicPr>
            <a:picLocks noChangeAspect="1" noChangeArrowheads="1"/>
          </p:cNvPicPr>
          <p:nvPr/>
        </p:nvPicPr>
        <p:blipFill>
          <a:blip r:embed="rId4"/>
          <a:srcRect/>
          <a:stretch>
            <a:fillRect/>
          </a:stretch>
        </p:blipFill>
        <p:spPr bwMode="auto">
          <a:xfrm>
            <a:off x="155575" y="46038"/>
            <a:ext cx="6357938" cy="6811962"/>
          </a:xfrm>
          <a:prstGeom prst="rect">
            <a:avLst/>
          </a:prstGeom>
          <a:noFill/>
        </p:spPr>
      </p:pic>
      <p:sp>
        <p:nvSpPr>
          <p:cNvPr id="237573" name="Text Box 5"/>
          <p:cNvSpPr txBox="1">
            <a:spLocks noChangeArrowheads="1"/>
          </p:cNvSpPr>
          <p:nvPr/>
        </p:nvSpPr>
        <p:spPr bwMode="auto">
          <a:xfrm>
            <a:off x="6553200" y="1676400"/>
            <a:ext cx="2590800" cy="2041525"/>
          </a:xfrm>
          <a:prstGeom prst="rect">
            <a:avLst/>
          </a:prstGeom>
          <a:solidFill>
            <a:srgbClr val="CCFFCC"/>
          </a:solidFill>
          <a:ln w="9525">
            <a:noFill/>
            <a:miter lim="800000"/>
            <a:headEnd/>
            <a:tailEnd/>
          </a:ln>
          <a:effectLst/>
        </p:spPr>
        <p:txBody>
          <a:bodyPr>
            <a:spAutoFit/>
          </a:bodyPr>
          <a:lstStyle/>
          <a:p>
            <a:pPr>
              <a:spcBef>
                <a:spcPct val="50000"/>
              </a:spcBef>
            </a:pPr>
            <a:r>
              <a:rPr lang="en-US" sz="3200" b="1"/>
              <a:t>2 signs of malignancy in this breast ?</a:t>
            </a:r>
          </a:p>
        </p:txBody>
      </p:sp>
    </p:spTree>
    <p:custDataLst>
      <p:tags r:id="rId1"/>
    </p:custData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990600" y="0"/>
            <a:ext cx="6781800" cy="1371600"/>
          </a:xfrm>
          <a:prstGeom prst="rect">
            <a:avLst/>
          </a:prstGeom>
          <a:noFill/>
          <a:ln w="9525">
            <a:noFill/>
            <a:miter lim="800000"/>
            <a:headEnd/>
            <a:tailEnd/>
          </a:ln>
          <a:effectLst/>
        </p:spPr>
        <p:txBody>
          <a:bodyPr anchor="ctr">
            <a:spAutoFit/>
          </a:bodyPr>
          <a:lstStyle/>
          <a:p>
            <a:pPr algn="ctr"/>
            <a:r>
              <a:rPr lang="en-US" sz="2400" b="1">
                <a:solidFill>
                  <a:srgbClr val="000000"/>
                </a:solidFill>
              </a:rPr>
              <a:t>Classification of Sutures </a:t>
            </a:r>
            <a:endParaRPr lang="en-US" sz="1700" b="1"/>
          </a:p>
          <a:p>
            <a:pPr algn="ctr" eaLnBrk="0" hangingPunct="0"/>
            <a:r>
              <a:rPr lang="en-US" sz="2000" b="1">
                <a:solidFill>
                  <a:srgbClr val="000000"/>
                </a:solidFill>
              </a:rPr>
              <a:t>Absorbable - Non absorbable</a:t>
            </a:r>
            <a:r>
              <a:rPr lang="en-US" sz="1700" b="1"/>
              <a:t> </a:t>
            </a:r>
            <a:br>
              <a:rPr lang="en-US" sz="1700" b="1"/>
            </a:br>
            <a:r>
              <a:rPr lang="en-US" sz="2000" b="1">
                <a:solidFill>
                  <a:srgbClr val="000000"/>
                </a:solidFill>
              </a:rPr>
              <a:t>Synthetic - Natural</a:t>
            </a:r>
            <a:r>
              <a:rPr lang="en-US" sz="1700" b="1"/>
              <a:t> </a:t>
            </a:r>
            <a:br>
              <a:rPr lang="en-US" sz="1700" b="1"/>
            </a:br>
            <a:r>
              <a:rPr lang="en-US" sz="2000" b="1">
                <a:solidFill>
                  <a:srgbClr val="000000"/>
                </a:solidFill>
              </a:rPr>
              <a:t>Monofilament - Polyfilamement</a:t>
            </a:r>
            <a:r>
              <a:rPr lang="en-US" sz="1700" b="1"/>
              <a:t> </a:t>
            </a:r>
            <a:r>
              <a:rPr lang="en-US" sz="2000" b="1">
                <a:solidFill>
                  <a:srgbClr val="000000"/>
                </a:solidFill>
              </a:rPr>
              <a:t>  </a:t>
            </a:r>
            <a:endParaRPr lang="en-US" sz="2800" b="1"/>
          </a:p>
        </p:txBody>
      </p:sp>
      <p:graphicFrame>
        <p:nvGraphicFramePr>
          <p:cNvPr id="240643" name="Group 3"/>
          <p:cNvGraphicFramePr>
            <a:graphicFrameLocks noGrp="1"/>
          </p:cNvGraphicFramePr>
          <p:nvPr/>
        </p:nvGraphicFramePr>
        <p:xfrm>
          <a:off x="0" y="1600200"/>
          <a:ext cx="8915400" cy="5257800"/>
        </p:xfrm>
        <a:graphic>
          <a:graphicData uri="http://schemas.openxmlformats.org/drawingml/2006/table">
            <a:tbl>
              <a:tblPr/>
              <a:tblGrid>
                <a:gridCol w="2228850"/>
                <a:gridCol w="2228850"/>
                <a:gridCol w="2228850"/>
                <a:gridCol w="2228850"/>
              </a:tblGrid>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cs typeface="Arial" pitchFamily="34" charset="0"/>
                        </a:rPr>
                        <a:t>Synthetic monofilament</a:t>
                      </a:r>
                      <a:endParaRPr kumimoji="0" lang="en-US" sz="2000" b="1"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cs typeface="Arial" pitchFamily="34" charset="0"/>
                        </a:rPr>
                        <a:t>Synthetic polyfilament</a:t>
                      </a:r>
                      <a:endParaRPr kumimoji="0" lang="en-US" sz="2000" b="1"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cs typeface="Arial" pitchFamily="34" charset="0"/>
                        </a:rPr>
                        <a:t>Natural monofilament</a:t>
                      </a:r>
                      <a:endParaRPr kumimoji="0" lang="en-US" sz="2000" b="1"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cs typeface="Arial" pitchFamily="34" charset="0"/>
                        </a:rPr>
                        <a:t>Natural polyfilament</a:t>
                      </a:r>
                      <a:endParaRPr kumimoji="0" lang="en-US" sz="2000" b="1"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Polydioxanone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Polyglycolic acid</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Catgut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Polyglyconate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Polyglactin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Collagen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844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Polyamide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Braided Polyamide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Hair</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Silk</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Polypropelene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Polyester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Linen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Stainless steel</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Stainless steel</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Cotton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Polyvinylidene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Polybutylester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56761"/>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DF8AF"/>
                    </a:solidFill>
                  </a:tcPr>
                </a:tc>
              </a:tr>
            </a:tbl>
          </a:graphicData>
        </a:graphic>
      </p:graphicFrame>
      <p:sp>
        <p:nvSpPr>
          <p:cNvPr id="240690" name="Rectangle 50"/>
          <p:cNvSpPr>
            <a:spLocks noChangeArrowheads="1"/>
          </p:cNvSpPr>
          <p:nvPr/>
        </p:nvSpPr>
        <p:spPr bwMode="auto">
          <a:xfrm>
            <a:off x="4479925" y="6443663"/>
            <a:ext cx="184150" cy="641350"/>
          </a:xfrm>
          <a:prstGeom prst="rect">
            <a:avLst/>
          </a:prstGeom>
          <a:noFill/>
          <a:ln w="9525">
            <a:noFill/>
            <a:miter lim="800000"/>
            <a:headEnd/>
            <a:tailEnd/>
          </a:ln>
          <a:effectLst/>
        </p:spPr>
        <p:txBody>
          <a:bodyPr wrap="none" anchor="ctr">
            <a:spAutoFit/>
          </a:bodyPr>
          <a:lstStyle/>
          <a:p>
            <a:pPr algn="ctr"/>
            <a:endParaRPr lang="en-US"/>
          </a:p>
          <a:p>
            <a:pPr algn="ctr" eaLnBrk="0" hangingPunct="0"/>
            <a:endParaRPr lang="en-US"/>
          </a:p>
        </p:txBody>
      </p:sp>
    </p:spTree>
    <p:custDataLst>
      <p:tags r:id="rId1"/>
    </p:custData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ar-SA"/>
          </a:p>
        </p:txBody>
      </p:sp>
      <p:sp>
        <p:nvSpPr>
          <p:cNvPr id="241667" name="Rectangle 3"/>
          <p:cNvSpPr>
            <a:spLocks noGrp="1" noChangeArrowheads="1"/>
          </p:cNvSpPr>
          <p:nvPr>
            <p:ph type="body" idx="1"/>
          </p:nvPr>
        </p:nvSpPr>
        <p:spPr/>
        <p:txBody>
          <a:bodyPr/>
          <a:lstStyle/>
          <a:p>
            <a:endParaRPr lang="ar-SA"/>
          </a:p>
        </p:txBody>
      </p:sp>
      <p:pic>
        <p:nvPicPr>
          <p:cNvPr id="241668" name="Picture 4" descr="Double Contrast Barium Enema"/>
          <p:cNvPicPr>
            <a:picLocks noChangeAspect="1" noChangeArrowheads="1"/>
          </p:cNvPicPr>
          <p:nvPr/>
        </p:nvPicPr>
        <p:blipFill>
          <a:blip r:embed="rId4"/>
          <a:srcRect/>
          <a:stretch>
            <a:fillRect/>
          </a:stretch>
        </p:blipFill>
        <p:spPr bwMode="auto">
          <a:xfrm>
            <a:off x="3182938" y="46038"/>
            <a:ext cx="5961062" cy="6811962"/>
          </a:xfrm>
          <a:prstGeom prst="rect">
            <a:avLst/>
          </a:prstGeom>
          <a:noFill/>
        </p:spPr>
      </p:pic>
      <p:sp>
        <p:nvSpPr>
          <p:cNvPr id="241669" name="Text Box 5"/>
          <p:cNvSpPr txBox="1">
            <a:spLocks noChangeArrowheads="1"/>
          </p:cNvSpPr>
          <p:nvPr/>
        </p:nvSpPr>
        <p:spPr bwMode="auto">
          <a:xfrm>
            <a:off x="0" y="2819400"/>
            <a:ext cx="3048000" cy="2228850"/>
          </a:xfrm>
          <a:prstGeom prst="rect">
            <a:avLst/>
          </a:prstGeom>
          <a:solidFill>
            <a:srgbClr val="FFFF00"/>
          </a:solidFill>
          <a:ln w="9525">
            <a:noFill/>
            <a:miter lim="800000"/>
            <a:headEnd/>
            <a:tailEnd/>
          </a:ln>
          <a:effectLst/>
        </p:spPr>
        <p:txBody>
          <a:bodyPr>
            <a:spAutoFit/>
          </a:bodyPr>
          <a:lstStyle/>
          <a:p>
            <a:pPr marL="342900" indent="-342900">
              <a:spcBef>
                <a:spcPct val="50000"/>
              </a:spcBef>
              <a:buFontTx/>
              <a:buAutoNum type="arabicPeriod"/>
            </a:pPr>
            <a:r>
              <a:rPr lang="en-US" sz="2800" b="1"/>
              <a:t>Name this item ?</a:t>
            </a:r>
          </a:p>
          <a:p>
            <a:pPr marL="342900" indent="-342900">
              <a:spcBef>
                <a:spcPct val="50000"/>
              </a:spcBef>
              <a:buFontTx/>
              <a:buAutoNum type="arabicPeriod"/>
            </a:pPr>
            <a:r>
              <a:rPr lang="en-US" sz="2800" b="1"/>
              <a:t>Finding ?</a:t>
            </a:r>
          </a:p>
          <a:p>
            <a:pPr marL="342900" indent="-342900">
              <a:spcBef>
                <a:spcPct val="50000"/>
              </a:spcBef>
              <a:buFontTx/>
              <a:buAutoNum type="arabicPeriod"/>
            </a:pPr>
            <a:r>
              <a:rPr lang="en-US" sz="2800" b="1"/>
              <a:t>Diagnosis ?</a:t>
            </a:r>
          </a:p>
        </p:txBody>
      </p:sp>
    </p:spTree>
    <p:custDataLst>
      <p:tags r:id="rId1"/>
    </p:custData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endParaRPr lang="ar-SA"/>
          </a:p>
        </p:txBody>
      </p:sp>
      <p:sp>
        <p:nvSpPr>
          <p:cNvPr id="243715" name="Rectangle 3"/>
          <p:cNvSpPr>
            <a:spLocks noGrp="1" noChangeArrowheads="1"/>
          </p:cNvSpPr>
          <p:nvPr>
            <p:ph type="body" idx="1"/>
          </p:nvPr>
        </p:nvSpPr>
        <p:spPr/>
        <p:txBody>
          <a:bodyPr/>
          <a:lstStyle/>
          <a:p>
            <a:endParaRPr lang="ar-SA"/>
          </a:p>
        </p:txBody>
      </p:sp>
      <p:pic>
        <p:nvPicPr>
          <p:cNvPr id="243716" name="Picture 4" descr="Double Contrast Barium Enema"/>
          <p:cNvPicPr>
            <a:picLocks noChangeAspect="1" noChangeArrowheads="1"/>
          </p:cNvPicPr>
          <p:nvPr/>
        </p:nvPicPr>
        <p:blipFill>
          <a:blip r:embed="rId4"/>
          <a:srcRect/>
          <a:stretch>
            <a:fillRect/>
          </a:stretch>
        </p:blipFill>
        <p:spPr bwMode="auto">
          <a:xfrm>
            <a:off x="3182938" y="0"/>
            <a:ext cx="5961062" cy="6811963"/>
          </a:xfrm>
          <a:prstGeom prst="rect">
            <a:avLst/>
          </a:prstGeom>
          <a:noFill/>
        </p:spPr>
      </p:pic>
      <p:sp>
        <p:nvSpPr>
          <p:cNvPr id="243717" name="Text Box 5"/>
          <p:cNvSpPr txBox="1">
            <a:spLocks noChangeArrowheads="1"/>
          </p:cNvSpPr>
          <p:nvPr/>
        </p:nvSpPr>
        <p:spPr bwMode="auto">
          <a:xfrm>
            <a:off x="0" y="2819400"/>
            <a:ext cx="3048000" cy="2655888"/>
          </a:xfrm>
          <a:prstGeom prst="rect">
            <a:avLst/>
          </a:prstGeom>
          <a:solidFill>
            <a:srgbClr val="CCFFCC"/>
          </a:solidFill>
          <a:ln w="9525">
            <a:noFill/>
            <a:miter lim="800000"/>
            <a:headEnd/>
            <a:tailEnd/>
          </a:ln>
          <a:effectLst/>
        </p:spPr>
        <p:txBody>
          <a:bodyPr>
            <a:spAutoFit/>
          </a:bodyPr>
          <a:lstStyle/>
          <a:p>
            <a:pPr>
              <a:spcBef>
                <a:spcPct val="50000"/>
              </a:spcBef>
            </a:pPr>
            <a:r>
              <a:rPr lang="en-US" sz="2800" b="1"/>
              <a:t>Name this investigation?</a:t>
            </a:r>
          </a:p>
          <a:p>
            <a:pPr>
              <a:spcBef>
                <a:spcPct val="50000"/>
              </a:spcBef>
            </a:pPr>
            <a:r>
              <a:rPr lang="en-US" sz="2800" b="1"/>
              <a:t>Findings ?</a:t>
            </a:r>
          </a:p>
          <a:p>
            <a:pPr>
              <a:spcBef>
                <a:spcPct val="50000"/>
              </a:spcBef>
            </a:pPr>
            <a:r>
              <a:rPr lang="en-US" sz="2800" b="1"/>
              <a:t>Surgical treatment ?</a:t>
            </a:r>
          </a:p>
        </p:txBody>
      </p:sp>
    </p:spTree>
    <p:custDataLst>
      <p:tags r:id="rId1"/>
    </p:custData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endParaRPr lang="ar-SA"/>
          </a:p>
        </p:txBody>
      </p:sp>
      <p:sp>
        <p:nvSpPr>
          <p:cNvPr id="244739" name="Rectangle 3"/>
          <p:cNvSpPr>
            <a:spLocks noGrp="1" noChangeArrowheads="1"/>
          </p:cNvSpPr>
          <p:nvPr>
            <p:ph type="body" idx="1"/>
          </p:nvPr>
        </p:nvSpPr>
        <p:spPr/>
        <p:txBody>
          <a:bodyPr/>
          <a:lstStyle/>
          <a:p>
            <a:endParaRPr lang="ar-SA"/>
          </a:p>
        </p:txBody>
      </p:sp>
      <p:pic>
        <p:nvPicPr>
          <p:cNvPr id="244740" name="Picture 4" descr="Double Contrast Upper G.I. Series - showing the stomach"/>
          <p:cNvPicPr>
            <a:picLocks noChangeAspect="1" noChangeArrowheads="1"/>
          </p:cNvPicPr>
          <p:nvPr/>
        </p:nvPicPr>
        <p:blipFill>
          <a:blip r:embed="rId4"/>
          <a:srcRect/>
          <a:stretch>
            <a:fillRect/>
          </a:stretch>
        </p:blipFill>
        <p:spPr bwMode="auto">
          <a:xfrm>
            <a:off x="136525" y="46038"/>
            <a:ext cx="5961063" cy="6811962"/>
          </a:xfrm>
          <a:prstGeom prst="rect">
            <a:avLst/>
          </a:prstGeom>
          <a:noFill/>
        </p:spPr>
      </p:pic>
      <p:sp>
        <p:nvSpPr>
          <p:cNvPr id="244741" name="Text Box 5"/>
          <p:cNvSpPr txBox="1">
            <a:spLocks noChangeArrowheads="1"/>
          </p:cNvSpPr>
          <p:nvPr/>
        </p:nvSpPr>
        <p:spPr bwMode="auto">
          <a:xfrm>
            <a:off x="6096000" y="2895600"/>
            <a:ext cx="2895600" cy="2530475"/>
          </a:xfrm>
          <a:prstGeom prst="rect">
            <a:avLst/>
          </a:prstGeom>
          <a:solidFill>
            <a:srgbClr val="CCCC00"/>
          </a:solidFill>
          <a:ln w="9525">
            <a:noFill/>
            <a:miter lim="800000"/>
            <a:headEnd/>
            <a:tailEnd/>
          </a:ln>
          <a:effectLst/>
        </p:spPr>
        <p:txBody>
          <a:bodyPr>
            <a:spAutoFit/>
          </a:bodyPr>
          <a:lstStyle/>
          <a:p>
            <a:pPr>
              <a:spcBef>
                <a:spcPct val="50000"/>
              </a:spcBef>
            </a:pPr>
            <a:r>
              <a:rPr lang="en-US" sz="2000" b="1"/>
              <a:t>Name this investigation?</a:t>
            </a:r>
          </a:p>
          <a:p>
            <a:pPr>
              <a:spcBef>
                <a:spcPct val="50000"/>
              </a:spcBef>
            </a:pPr>
            <a:r>
              <a:rPr lang="en-US" sz="2000" b="1"/>
              <a:t>Possible diagnosis?</a:t>
            </a:r>
          </a:p>
          <a:p>
            <a:pPr>
              <a:spcBef>
                <a:spcPct val="50000"/>
              </a:spcBef>
            </a:pPr>
            <a:r>
              <a:rPr lang="en-US" sz="2000" b="1"/>
              <a:t>Other superior investigation give you a clue to the diagnosis ?</a:t>
            </a:r>
          </a:p>
        </p:txBody>
      </p:sp>
    </p:spTree>
    <p:custDataLst>
      <p:tags r:id="rId1"/>
    </p:custData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endParaRPr lang="ar-SA"/>
          </a:p>
        </p:txBody>
      </p:sp>
      <p:sp>
        <p:nvSpPr>
          <p:cNvPr id="245763" name="Rectangle 3"/>
          <p:cNvSpPr>
            <a:spLocks noGrp="1" noChangeArrowheads="1"/>
          </p:cNvSpPr>
          <p:nvPr>
            <p:ph type="body" idx="1"/>
          </p:nvPr>
        </p:nvSpPr>
        <p:spPr/>
        <p:txBody>
          <a:bodyPr/>
          <a:lstStyle/>
          <a:p>
            <a:endParaRPr lang="ar-SA"/>
          </a:p>
        </p:txBody>
      </p:sp>
      <p:pic>
        <p:nvPicPr>
          <p:cNvPr id="245764" name="Picture 4" descr="7D"/>
          <p:cNvPicPr>
            <a:picLocks noChangeAspect="1" noChangeArrowheads="1"/>
          </p:cNvPicPr>
          <p:nvPr/>
        </p:nvPicPr>
        <p:blipFill>
          <a:blip r:embed="rId4"/>
          <a:srcRect/>
          <a:stretch>
            <a:fillRect/>
          </a:stretch>
        </p:blipFill>
        <p:spPr bwMode="auto">
          <a:xfrm>
            <a:off x="0" y="46038"/>
            <a:ext cx="4876800" cy="3648075"/>
          </a:xfrm>
          <a:prstGeom prst="rect">
            <a:avLst/>
          </a:prstGeom>
          <a:noFill/>
        </p:spPr>
      </p:pic>
      <p:pic>
        <p:nvPicPr>
          <p:cNvPr id="245765" name="Picture 5" descr="7C"/>
          <p:cNvPicPr>
            <a:picLocks noChangeAspect="1" noChangeArrowheads="1"/>
          </p:cNvPicPr>
          <p:nvPr/>
        </p:nvPicPr>
        <p:blipFill>
          <a:blip r:embed="rId5"/>
          <a:srcRect/>
          <a:stretch>
            <a:fillRect/>
          </a:stretch>
        </p:blipFill>
        <p:spPr bwMode="auto">
          <a:xfrm>
            <a:off x="4191000" y="3121025"/>
            <a:ext cx="4953000" cy="3736975"/>
          </a:xfrm>
          <a:prstGeom prst="rect">
            <a:avLst/>
          </a:prstGeom>
          <a:noFill/>
        </p:spPr>
      </p:pic>
      <p:sp>
        <p:nvSpPr>
          <p:cNvPr id="245766" name="Text Box 6"/>
          <p:cNvSpPr txBox="1">
            <a:spLocks noChangeArrowheads="1"/>
          </p:cNvSpPr>
          <p:nvPr/>
        </p:nvSpPr>
        <p:spPr bwMode="auto">
          <a:xfrm>
            <a:off x="533400" y="4724400"/>
            <a:ext cx="3048000" cy="1735138"/>
          </a:xfrm>
          <a:prstGeom prst="rect">
            <a:avLst/>
          </a:prstGeom>
          <a:solidFill>
            <a:srgbClr val="FF3399"/>
          </a:solidFill>
          <a:ln w="9525">
            <a:noFill/>
            <a:miter lim="800000"/>
            <a:headEnd/>
            <a:tailEnd/>
          </a:ln>
          <a:effectLst/>
        </p:spPr>
        <p:txBody>
          <a:bodyPr>
            <a:spAutoFit/>
          </a:bodyPr>
          <a:lstStyle/>
          <a:p>
            <a:pPr>
              <a:spcBef>
                <a:spcPct val="50000"/>
              </a:spcBef>
            </a:pPr>
            <a:r>
              <a:rPr lang="en-US" sz="2400" b="1"/>
              <a:t>Abnormal finding in this CT?</a:t>
            </a:r>
          </a:p>
          <a:p>
            <a:pPr>
              <a:spcBef>
                <a:spcPct val="50000"/>
              </a:spcBef>
            </a:pPr>
            <a:r>
              <a:rPr lang="en-US" sz="2400" b="1"/>
              <a:t>Possible diagnosis?</a:t>
            </a:r>
          </a:p>
        </p:txBody>
      </p:sp>
    </p:spTree>
    <p:custDataLst>
      <p:tags r:id="rId1"/>
    </p:custData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endParaRPr lang="ar-SA"/>
          </a:p>
        </p:txBody>
      </p:sp>
      <p:pic>
        <p:nvPicPr>
          <p:cNvPr id="246787" name="Picture 3" descr="Leadpipe"/>
          <p:cNvPicPr>
            <a:picLocks noGrp="1" noChangeAspect="1" noChangeArrowheads="1"/>
          </p:cNvPicPr>
          <p:nvPr>
            <p:ph idx="1"/>
          </p:nvPr>
        </p:nvPicPr>
        <p:blipFill>
          <a:blip r:embed="rId4"/>
          <a:srcRect/>
          <a:stretch>
            <a:fillRect/>
          </a:stretch>
        </p:blipFill>
        <p:spPr>
          <a:xfrm>
            <a:off x="3429000" y="0"/>
            <a:ext cx="5716588" cy="6858000"/>
          </a:xfrm>
          <a:noFill/>
          <a:ln/>
        </p:spPr>
      </p:pic>
      <p:sp>
        <p:nvSpPr>
          <p:cNvPr id="246788" name="Text Box 4"/>
          <p:cNvSpPr txBox="1">
            <a:spLocks noChangeArrowheads="1"/>
          </p:cNvSpPr>
          <p:nvPr/>
        </p:nvSpPr>
        <p:spPr bwMode="auto">
          <a:xfrm>
            <a:off x="0" y="2819400"/>
            <a:ext cx="3429000" cy="1552575"/>
          </a:xfrm>
          <a:prstGeom prst="rect">
            <a:avLst/>
          </a:prstGeom>
          <a:solidFill>
            <a:srgbClr val="CCCC00"/>
          </a:solidFill>
          <a:ln w="9525">
            <a:noFill/>
            <a:miter lim="800000"/>
            <a:headEnd/>
            <a:tailEnd/>
          </a:ln>
          <a:effectLst/>
        </p:spPr>
        <p:txBody>
          <a:bodyPr>
            <a:spAutoFit/>
          </a:bodyPr>
          <a:lstStyle/>
          <a:p>
            <a:pPr>
              <a:spcBef>
                <a:spcPct val="50000"/>
              </a:spcBef>
            </a:pPr>
            <a:r>
              <a:rPr lang="en-US" sz="2400" b="1"/>
              <a:t>The investigation ?</a:t>
            </a:r>
          </a:p>
          <a:p>
            <a:pPr>
              <a:spcBef>
                <a:spcPct val="50000"/>
              </a:spcBef>
            </a:pPr>
            <a:r>
              <a:rPr lang="en-US" sz="2400" b="1"/>
              <a:t>This sign called ?</a:t>
            </a:r>
          </a:p>
          <a:p>
            <a:pPr>
              <a:spcBef>
                <a:spcPct val="50000"/>
              </a:spcBef>
            </a:pPr>
            <a:r>
              <a:rPr lang="en-US" sz="2400" b="1"/>
              <a:t>Diagnosis ?</a:t>
            </a:r>
          </a:p>
        </p:txBody>
      </p:sp>
    </p:spTree>
    <p:custDataLst>
      <p:tags r:id="rId1"/>
    </p:custData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endParaRPr lang="ar-SA"/>
          </a:p>
        </p:txBody>
      </p:sp>
      <p:pic>
        <p:nvPicPr>
          <p:cNvPr id="247811" name="Picture 3" descr="lingual thyroid"/>
          <p:cNvPicPr>
            <a:picLocks noGrp="1" noChangeAspect="1" noChangeArrowheads="1"/>
          </p:cNvPicPr>
          <p:nvPr>
            <p:ph idx="1"/>
          </p:nvPr>
        </p:nvPicPr>
        <p:blipFill>
          <a:blip r:embed="rId4"/>
          <a:srcRect/>
          <a:stretch>
            <a:fillRect/>
          </a:stretch>
        </p:blipFill>
        <p:spPr>
          <a:xfrm>
            <a:off x="1676400" y="1890713"/>
            <a:ext cx="7467600" cy="4967287"/>
          </a:xfrm>
          <a:noFill/>
          <a:ln/>
        </p:spPr>
      </p:pic>
      <p:sp>
        <p:nvSpPr>
          <p:cNvPr id="247812" name="Text Box 4"/>
          <p:cNvSpPr txBox="1">
            <a:spLocks noChangeArrowheads="1"/>
          </p:cNvSpPr>
          <p:nvPr/>
        </p:nvSpPr>
        <p:spPr bwMode="auto">
          <a:xfrm>
            <a:off x="2209800" y="609600"/>
            <a:ext cx="5791200" cy="1160463"/>
          </a:xfrm>
          <a:prstGeom prst="rect">
            <a:avLst/>
          </a:prstGeom>
          <a:solidFill>
            <a:srgbClr val="9900CC"/>
          </a:solidFill>
          <a:ln w="9525">
            <a:noFill/>
            <a:miter lim="800000"/>
            <a:headEnd/>
            <a:tailEnd/>
          </a:ln>
          <a:effectLst/>
        </p:spPr>
        <p:txBody>
          <a:bodyPr>
            <a:spAutoFit/>
          </a:bodyPr>
          <a:lstStyle/>
          <a:p>
            <a:pPr>
              <a:spcBef>
                <a:spcPct val="50000"/>
              </a:spcBef>
            </a:pPr>
            <a:r>
              <a:rPr lang="en-US" sz="2800" b="1"/>
              <a:t>2 DD</a:t>
            </a:r>
          </a:p>
          <a:p>
            <a:pPr>
              <a:spcBef>
                <a:spcPct val="50000"/>
              </a:spcBef>
            </a:pPr>
            <a:r>
              <a:rPr lang="en-US" sz="2800" b="1"/>
              <a:t>Best treatment ?</a:t>
            </a:r>
          </a:p>
        </p:txBody>
      </p:sp>
    </p:spTree>
    <p:custDataLst>
      <p:tags r:id="rId1"/>
    </p:custData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endParaRPr lang="ar-SA"/>
          </a:p>
        </p:txBody>
      </p:sp>
      <p:pic>
        <p:nvPicPr>
          <p:cNvPr id="248835" name="Picture 3" descr="lingual_thyroid"/>
          <p:cNvPicPr>
            <a:picLocks noGrp="1" noChangeAspect="1" noChangeArrowheads="1"/>
          </p:cNvPicPr>
          <p:nvPr>
            <p:ph idx="1"/>
          </p:nvPr>
        </p:nvPicPr>
        <p:blipFill>
          <a:blip r:embed="rId4"/>
          <a:srcRect/>
          <a:stretch>
            <a:fillRect/>
          </a:stretch>
        </p:blipFill>
        <p:spPr>
          <a:xfrm>
            <a:off x="0" y="441325"/>
            <a:ext cx="9144000" cy="6413500"/>
          </a:xfrm>
          <a:noFill/>
          <a:ln/>
        </p:spPr>
      </p:pic>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endParaRPr lang="ar-SA"/>
          </a:p>
        </p:txBody>
      </p:sp>
      <p:pic>
        <p:nvPicPr>
          <p:cNvPr id="336899" name="Picture 3" descr="hydrocele3"/>
          <p:cNvPicPr>
            <a:picLocks noGrp="1" noChangeAspect="1" noChangeArrowheads="1" noCrop="1"/>
          </p:cNvPicPr>
          <p:nvPr>
            <p:ph type="body" idx="1"/>
          </p:nvPr>
        </p:nvPicPr>
        <p:blipFill>
          <a:blip r:embed="rId4"/>
          <a:srcRect/>
          <a:stretch>
            <a:fillRect/>
          </a:stretch>
        </p:blipFill>
        <p:spPr>
          <a:xfrm>
            <a:off x="0" y="793750"/>
            <a:ext cx="9144000" cy="6137275"/>
          </a:xfrm>
          <a:noFill/>
          <a:ln/>
        </p:spPr>
      </p:pic>
    </p:spTree>
    <p:custDataLst>
      <p:tags r:id="rId1"/>
    </p:custData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endParaRPr lang="ar-SA"/>
          </a:p>
        </p:txBody>
      </p:sp>
      <p:pic>
        <p:nvPicPr>
          <p:cNvPr id="249859" name="Picture 3" descr="ranula"/>
          <p:cNvPicPr>
            <a:picLocks noGrp="1" noChangeAspect="1" noChangeArrowheads="1"/>
          </p:cNvPicPr>
          <p:nvPr>
            <p:ph idx="1"/>
          </p:nvPr>
        </p:nvPicPr>
        <p:blipFill>
          <a:blip r:embed="rId4"/>
          <a:srcRect/>
          <a:stretch>
            <a:fillRect/>
          </a:stretch>
        </p:blipFill>
        <p:spPr>
          <a:xfrm>
            <a:off x="1981200" y="0"/>
            <a:ext cx="7162800" cy="5103813"/>
          </a:xfrm>
          <a:noFill/>
          <a:ln/>
        </p:spPr>
      </p:pic>
      <p:sp>
        <p:nvSpPr>
          <p:cNvPr id="249860" name="Text Box 4"/>
          <p:cNvSpPr txBox="1">
            <a:spLocks noChangeArrowheads="1"/>
          </p:cNvSpPr>
          <p:nvPr/>
        </p:nvSpPr>
        <p:spPr bwMode="auto">
          <a:xfrm>
            <a:off x="1066800" y="5181600"/>
            <a:ext cx="7239000" cy="1552575"/>
          </a:xfrm>
          <a:prstGeom prst="rect">
            <a:avLst/>
          </a:prstGeom>
          <a:solidFill>
            <a:srgbClr val="6699FF"/>
          </a:solidFill>
          <a:ln w="9525">
            <a:noFill/>
            <a:miter lim="800000"/>
            <a:headEnd/>
            <a:tailEnd/>
          </a:ln>
          <a:effectLst/>
        </p:spPr>
        <p:txBody>
          <a:bodyPr>
            <a:spAutoFit/>
          </a:bodyPr>
          <a:lstStyle/>
          <a:p>
            <a:pPr>
              <a:spcBef>
                <a:spcPct val="50000"/>
              </a:spcBef>
            </a:pPr>
            <a:r>
              <a:rPr lang="en-US" sz="2400" b="1"/>
              <a:t>3 DD?</a:t>
            </a:r>
          </a:p>
          <a:p>
            <a:pPr>
              <a:spcBef>
                <a:spcPct val="50000"/>
              </a:spcBef>
            </a:pPr>
            <a:r>
              <a:rPr lang="en-US" sz="2400" b="1"/>
              <a:t>Pathology ?</a:t>
            </a:r>
          </a:p>
          <a:p>
            <a:pPr>
              <a:spcBef>
                <a:spcPct val="50000"/>
              </a:spcBef>
            </a:pPr>
            <a:r>
              <a:rPr lang="en-US" sz="2400" b="1"/>
              <a:t>Best treatment ?</a:t>
            </a:r>
          </a:p>
        </p:txBody>
      </p:sp>
    </p:spTree>
    <p:custDataLst>
      <p:tags r:id="rId1"/>
    </p:custData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endParaRPr lang="ar-SA"/>
          </a:p>
        </p:txBody>
      </p:sp>
      <p:pic>
        <p:nvPicPr>
          <p:cNvPr id="250883" name="Picture 3" descr="thyroid2"/>
          <p:cNvPicPr>
            <a:picLocks noGrp="1" noChangeAspect="1" noChangeArrowheads="1"/>
          </p:cNvPicPr>
          <p:nvPr>
            <p:ph idx="1"/>
          </p:nvPr>
        </p:nvPicPr>
        <p:blipFill>
          <a:blip r:embed="rId4"/>
          <a:srcRect/>
          <a:stretch>
            <a:fillRect/>
          </a:stretch>
        </p:blipFill>
        <p:spPr>
          <a:xfrm>
            <a:off x="3352800" y="33338"/>
            <a:ext cx="5791200" cy="5200650"/>
          </a:xfrm>
          <a:noFill/>
          <a:ln/>
        </p:spPr>
      </p:pic>
      <p:sp>
        <p:nvSpPr>
          <p:cNvPr id="250884" name="Text Box 4"/>
          <p:cNvSpPr txBox="1">
            <a:spLocks noChangeArrowheads="1"/>
          </p:cNvSpPr>
          <p:nvPr/>
        </p:nvSpPr>
        <p:spPr bwMode="auto">
          <a:xfrm>
            <a:off x="838200" y="5181600"/>
            <a:ext cx="7848600" cy="1768475"/>
          </a:xfrm>
          <a:prstGeom prst="rect">
            <a:avLst/>
          </a:prstGeom>
          <a:solidFill>
            <a:schemeClr val="accent1"/>
          </a:solidFill>
          <a:ln w="9525">
            <a:noFill/>
            <a:miter lim="800000"/>
            <a:headEnd/>
            <a:tailEnd/>
          </a:ln>
          <a:effectLst/>
        </p:spPr>
        <p:txBody>
          <a:bodyPr>
            <a:spAutoFit/>
          </a:bodyPr>
          <a:lstStyle/>
          <a:p>
            <a:pPr marL="342900" indent="-342900">
              <a:spcBef>
                <a:spcPct val="50000"/>
              </a:spcBef>
            </a:pPr>
            <a:r>
              <a:rPr lang="en-US" sz="2000" b="1"/>
              <a:t>In 56 year old female , neck swelling  for 4 months</a:t>
            </a:r>
          </a:p>
          <a:p>
            <a:pPr marL="342900" indent="-342900">
              <a:spcBef>
                <a:spcPct val="50000"/>
              </a:spcBef>
              <a:buFontTx/>
              <a:buAutoNum type="arabicPeriod"/>
            </a:pPr>
            <a:r>
              <a:rPr lang="en-US" sz="2000" b="1"/>
              <a:t>Possible diagnosis?</a:t>
            </a:r>
          </a:p>
          <a:p>
            <a:pPr marL="342900" indent="-342900">
              <a:spcBef>
                <a:spcPct val="50000"/>
              </a:spcBef>
              <a:buFontTx/>
              <a:buAutoNum type="arabicPeriod"/>
            </a:pPr>
            <a:r>
              <a:rPr lang="en-US" sz="2000" b="1"/>
              <a:t>4 investigation give you a clue for the diagnosis ?</a:t>
            </a:r>
          </a:p>
          <a:p>
            <a:pPr marL="342900" indent="-342900">
              <a:spcBef>
                <a:spcPct val="50000"/>
              </a:spcBef>
              <a:buFontTx/>
              <a:buAutoNum type="arabicPeriod"/>
            </a:pPr>
            <a:r>
              <a:rPr lang="en-US" sz="2000" b="1"/>
              <a:t>Best treatment ?</a:t>
            </a:r>
          </a:p>
        </p:txBody>
      </p:sp>
    </p:spTree>
    <p:custDataLst>
      <p:tags r:id="rId1"/>
    </p:custData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endParaRPr lang="ar-SA"/>
          </a:p>
        </p:txBody>
      </p:sp>
      <p:pic>
        <p:nvPicPr>
          <p:cNvPr id="251907" name="Picture 3" descr="thyroid_tumour"/>
          <p:cNvPicPr>
            <a:picLocks noGrp="1" noChangeAspect="1" noChangeArrowheads="1"/>
          </p:cNvPicPr>
          <p:nvPr>
            <p:ph idx="1"/>
          </p:nvPr>
        </p:nvPicPr>
        <p:blipFill>
          <a:blip r:embed="rId4"/>
          <a:srcRect/>
          <a:stretch>
            <a:fillRect/>
          </a:stretch>
        </p:blipFill>
        <p:spPr>
          <a:xfrm>
            <a:off x="0" y="-76200"/>
            <a:ext cx="9144000" cy="5851525"/>
          </a:xfrm>
          <a:noFill/>
          <a:ln/>
        </p:spPr>
      </p:pic>
      <p:sp>
        <p:nvSpPr>
          <p:cNvPr id="251908" name="Text Box 4"/>
          <p:cNvSpPr txBox="1">
            <a:spLocks noChangeArrowheads="1"/>
          </p:cNvSpPr>
          <p:nvPr/>
        </p:nvSpPr>
        <p:spPr bwMode="auto">
          <a:xfrm>
            <a:off x="2057400" y="5791200"/>
            <a:ext cx="6248400" cy="1004888"/>
          </a:xfrm>
          <a:prstGeom prst="rect">
            <a:avLst/>
          </a:prstGeom>
          <a:solidFill>
            <a:srgbClr val="9900CC"/>
          </a:solidFill>
          <a:ln w="9525">
            <a:noFill/>
            <a:miter lim="800000"/>
            <a:headEnd/>
            <a:tailEnd/>
          </a:ln>
          <a:effectLst/>
        </p:spPr>
        <p:txBody>
          <a:bodyPr>
            <a:spAutoFit/>
          </a:bodyPr>
          <a:lstStyle/>
          <a:p>
            <a:pPr>
              <a:spcBef>
                <a:spcPct val="50000"/>
              </a:spcBef>
            </a:pPr>
            <a:r>
              <a:rPr lang="en-US" sz="2400" b="1"/>
              <a:t>4 DD?</a:t>
            </a:r>
          </a:p>
          <a:p>
            <a:pPr>
              <a:spcBef>
                <a:spcPct val="50000"/>
              </a:spcBef>
            </a:pPr>
            <a:r>
              <a:rPr lang="en-US" sz="2400" b="1"/>
              <a:t>Treatment ?</a:t>
            </a:r>
          </a:p>
        </p:txBody>
      </p:sp>
    </p:spTree>
    <p:custDataLst>
      <p:tags r:id="rId1"/>
    </p:custData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endParaRPr lang="ar-SA"/>
          </a:p>
        </p:txBody>
      </p:sp>
      <p:sp>
        <p:nvSpPr>
          <p:cNvPr id="252931" name="Rectangle 3"/>
          <p:cNvSpPr>
            <a:spLocks noGrp="1" noChangeArrowheads="1"/>
          </p:cNvSpPr>
          <p:nvPr>
            <p:ph type="body" idx="1"/>
          </p:nvPr>
        </p:nvSpPr>
        <p:spPr/>
        <p:txBody>
          <a:bodyPr/>
          <a:lstStyle/>
          <a:p>
            <a:endParaRPr lang="ar-SA"/>
          </a:p>
        </p:txBody>
      </p:sp>
      <p:sp>
        <p:nvSpPr>
          <p:cNvPr id="252932" name="Text Box 4" descr="Oak"/>
          <p:cNvSpPr txBox="1">
            <a:spLocks noChangeArrowheads="1"/>
          </p:cNvSpPr>
          <p:nvPr/>
        </p:nvSpPr>
        <p:spPr bwMode="auto">
          <a:xfrm>
            <a:off x="1143000" y="2895600"/>
            <a:ext cx="6781800" cy="3017838"/>
          </a:xfrm>
          <a:prstGeom prst="rect">
            <a:avLst/>
          </a:prstGeom>
          <a:blipFill dpi="0" rotWithShape="1">
            <a:blip r:embed="rId4"/>
            <a:srcRect/>
            <a:tile tx="0" ty="0" sx="100000" sy="100000" flip="none" algn="tl"/>
          </a:blipFill>
          <a:ln w="9525">
            <a:noFill/>
            <a:miter lim="800000"/>
            <a:headEnd/>
            <a:tailEnd/>
          </a:ln>
          <a:effectLst/>
        </p:spPr>
        <p:txBody>
          <a:bodyPr>
            <a:spAutoFit/>
          </a:bodyPr>
          <a:lstStyle/>
          <a:p>
            <a:pPr marL="342900" indent="-342900">
              <a:spcBef>
                <a:spcPct val="50000"/>
              </a:spcBef>
              <a:buFontTx/>
              <a:buAutoNum type="arabicPeriod"/>
            </a:pPr>
            <a:r>
              <a:rPr lang="en-US" sz="3200" b="1"/>
              <a:t>Explain what you see in the four pictures?</a:t>
            </a:r>
          </a:p>
          <a:p>
            <a:pPr marL="342900" indent="-342900">
              <a:spcBef>
                <a:spcPct val="50000"/>
              </a:spcBef>
            </a:pPr>
            <a:endParaRPr lang="en-US" sz="3200" b="1"/>
          </a:p>
          <a:p>
            <a:pPr marL="342900" indent="-342900">
              <a:spcBef>
                <a:spcPct val="50000"/>
              </a:spcBef>
            </a:pPr>
            <a:r>
              <a:rPr lang="en-US" sz="3200" b="1"/>
              <a:t>2.In four lines write the proper treatment ?</a:t>
            </a:r>
          </a:p>
        </p:txBody>
      </p:sp>
    </p:spTree>
    <p:custDataLst>
      <p:tags r:id="rId1"/>
    </p:custData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endParaRPr lang="ar-SA"/>
          </a:p>
        </p:txBody>
      </p:sp>
      <p:sp>
        <p:nvSpPr>
          <p:cNvPr id="253955" name="Rectangle 3"/>
          <p:cNvSpPr>
            <a:spLocks noGrp="1" noChangeArrowheads="1"/>
          </p:cNvSpPr>
          <p:nvPr>
            <p:ph type="body" idx="1"/>
          </p:nvPr>
        </p:nvSpPr>
        <p:spPr/>
        <p:txBody>
          <a:bodyPr/>
          <a:lstStyle/>
          <a:p>
            <a:endParaRPr lang="ar-SA"/>
          </a:p>
        </p:txBody>
      </p:sp>
      <p:pic>
        <p:nvPicPr>
          <p:cNvPr id="253956" name="Picture 4" descr="Open Ulcer"/>
          <p:cNvPicPr>
            <a:picLocks noChangeAspect="1" noChangeArrowheads="1"/>
          </p:cNvPicPr>
          <p:nvPr/>
        </p:nvPicPr>
        <p:blipFill>
          <a:blip r:embed="rId4"/>
          <a:srcRect/>
          <a:stretch>
            <a:fillRect/>
          </a:stretch>
        </p:blipFill>
        <p:spPr bwMode="auto">
          <a:xfrm>
            <a:off x="0" y="0"/>
            <a:ext cx="4572000" cy="4071938"/>
          </a:xfrm>
          <a:prstGeom prst="rect">
            <a:avLst/>
          </a:prstGeom>
          <a:noFill/>
        </p:spPr>
      </p:pic>
      <p:pic>
        <p:nvPicPr>
          <p:cNvPr id="253957" name="Picture 5" descr="Open Ulcer"/>
          <p:cNvPicPr>
            <a:picLocks noChangeAspect="1" noChangeArrowheads="1"/>
          </p:cNvPicPr>
          <p:nvPr/>
        </p:nvPicPr>
        <p:blipFill>
          <a:blip r:embed="rId5"/>
          <a:srcRect/>
          <a:stretch>
            <a:fillRect/>
          </a:stretch>
        </p:blipFill>
        <p:spPr bwMode="auto">
          <a:xfrm>
            <a:off x="4495800" y="0"/>
            <a:ext cx="4648200" cy="3800475"/>
          </a:xfrm>
          <a:prstGeom prst="rect">
            <a:avLst/>
          </a:prstGeom>
          <a:noFill/>
        </p:spPr>
      </p:pic>
      <p:pic>
        <p:nvPicPr>
          <p:cNvPr id="253958" name="Picture 6" descr="Healed Ulcer"/>
          <p:cNvPicPr>
            <a:picLocks noChangeAspect="1" noChangeArrowheads="1"/>
          </p:cNvPicPr>
          <p:nvPr/>
        </p:nvPicPr>
        <p:blipFill>
          <a:blip r:embed="rId6"/>
          <a:srcRect/>
          <a:stretch>
            <a:fillRect/>
          </a:stretch>
        </p:blipFill>
        <p:spPr bwMode="auto">
          <a:xfrm>
            <a:off x="0" y="3192463"/>
            <a:ext cx="4495800" cy="3665537"/>
          </a:xfrm>
          <a:prstGeom prst="rect">
            <a:avLst/>
          </a:prstGeom>
          <a:noFill/>
        </p:spPr>
      </p:pic>
      <p:pic>
        <p:nvPicPr>
          <p:cNvPr id="253959" name="Picture 7" descr="SolarMed™ Healing Shoe"/>
          <p:cNvPicPr>
            <a:picLocks noChangeAspect="1" noChangeArrowheads="1"/>
          </p:cNvPicPr>
          <p:nvPr/>
        </p:nvPicPr>
        <p:blipFill>
          <a:blip r:embed="rId7"/>
          <a:srcRect/>
          <a:stretch>
            <a:fillRect/>
          </a:stretch>
        </p:blipFill>
        <p:spPr bwMode="auto">
          <a:xfrm>
            <a:off x="4343400" y="3257550"/>
            <a:ext cx="4800600" cy="36004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endParaRPr lang="ar-SA"/>
          </a:p>
        </p:txBody>
      </p:sp>
      <p:sp>
        <p:nvSpPr>
          <p:cNvPr id="254979" name="Rectangle 3"/>
          <p:cNvSpPr>
            <a:spLocks noGrp="1" noChangeArrowheads="1"/>
          </p:cNvSpPr>
          <p:nvPr>
            <p:ph type="body" idx="1"/>
          </p:nvPr>
        </p:nvSpPr>
        <p:spPr/>
        <p:txBody>
          <a:bodyPr/>
          <a:lstStyle/>
          <a:p>
            <a:endParaRPr lang="ar-SA" b="1"/>
          </a:p>
        </p:txBody>
      </p:sp>
      <p:pic>
        <p:nvPicPr>
          <p:cNvPr id="254980" name="Picture 4" descr="stn"/>
          <p:cNvPicPr>
            <a:picLocks noChangeAspect="1" noChangeArrowheads="1"/>
          </p:cNvPicPr>
          <p:nvPr/>
        </p:nvPicPr>
        <p:blipFill>
          <a:blip r:embed="rId4"/>
          <a:srcRect/>
          <a:stretch>
            <a:fillRect/>
          </a:stretch>
        </p:blipFill>
        <p:spPr bwMode="auto">
          <a:xfrm>
            <a:off x="4927600" y="0"/>
            <a:ext cx="4216400" cy="6858000"/>
          </a:xfrm>
          <a:prstGeom prst="rect">
            <a:avLst/>
          </a:prstGeom>
          <a:noFill/>
        </p:spPr>
      </p:pic>
      <p:sp>
        <p:nvSpPr>
          <p:cNvPr id="254981" name="Text Box 5"/>
          <p:cNvSpPr txBox="1">
            <a:spLocks noChangeArrowheads="1"/>
          </p:cNvSpPr>
          <p:nvPr/>
        </p:nvSpPr>
        <p:spPr bwMode="auto">
          <a:xfrm>
            <a:off x="381000" y="2590800"/>
            <a:ext cx="4343400" cy="3743325"/>
          </a:xfrm>
          <a:prstGeom prst="rect">
            <a:avLst/>
          </a:prstGeom>
          <a:solidFill>
            <a:srgbClr val="FFFF00"/>
          </a:solidFill>
          <a:ln w="9525">
            <a:noFill/>
            <a:miter lim="800000"/>
            <a:headEnd/>
            <a:tailEnd/>
          </a:ln>
          <a:effectLst/>
        </p:spPr>
        <p:txBody>
          <a:bodyPr>
            <a:spAutoFit/>
          </a:bodyPr>
          <a:lstStyle/>
          <a:p>
            <a:pPr marL="342900" indent="-342900">
              <a:spcBef>
                <a:spcPct val="50000"/>
              </a:spcBef>
              <a:buFontTx/>
              <a:buAutoNum type="arabicPeriod"/>
            </a:pPr>
            <a:r>
              <a:rPr lang="en-US" sz="2400" b="1"/>
              <a:t>What u see in the neck of this patient ?</a:t>
            </a:r>
          </a:p>
          <a:p>
            <a:pPr marL="342900" indent="-342900">
              <a:spcBef>
                <a:spcPct val="50000"/>
              </a:spcBef>
              <a:buFontTx/>
              <a:buAutoNum type="arabicPeriod"/>
            </a:pPr>
            <a:r>
              <a:rPr lang="en-US" sz="2400" b="1"/>
              <a:t>5 DD?</a:t>
            </a:r>
          </a:p>
          <a:p>
            <a:pPr marL="342900" indent="-342900">
              <a:spcBef>
                <a:spcPct val="50000"/>
              </a:spcBef>
              <a:buFontTx/>
              <a:buAutoNum type="arabicPeriod"/>
            </a:pPr>
            <a:r>
              <a:rPr lang="en-US" sz="2400" b="1"/>
              <a:t>Best differentiating investigation ?</a:t>
            </a:r>
          </a:p>
          <a:p>
            <a:pPr marL="342900" indent="-342900">
              <a:spcBef>
                <a:spcPct val="50000"/>
              </a:spcBef>
              <a:buFontTx/>
              <a:buAutoNum type="arabicPeriod"/>
            </a:pPr>
            <a:r>
              <a:rPr lang="en-US" sz="2400" b="1"/>
              <a:t>Best definitive investigation ?</a:t>
            </a:r>
          </a:p>
          <a:p>
            <a:pPr marL="342900" indent="-342900">
              <a:spcBef>
                <a:spcPct val="50000"/>
              </a:spcBef>
              <a:buFontTx/>
              <a:buAutoNum type="arabicPeriod"/>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endParaRPr lang="ar-SA"/>
          </a:p>
        </p:txBody>
      </p:sp>
      <p:sp>
        <p:nvSpPr>
          <p:cNvPr id="256003" name="Rectangle 3"/>
          <p:cNvSpPr>
            <a:spLocks noGrp="1" noChangeArrowheads="1"/>
          </p:cNvSpPr>
          <p:nvPr>
            <p:ph type="body" idx="1"/>
          </p:nvPr>
        </p:nvSpPr>
        <p:spPr/>
        <p:txBody>
          <a:bodyPr/>
          <a:lstStyle/>
          <a:p>
            <a:endParaRPr lang="ar-SA"/>
          </a:p>
        </p:txBody>
      </p:sp>
      <p:pic>
        <p:nvPicPr>
          <p:cNvPr id="256004" name="Picture 4" descr="300"/>
          <p:cNvPicPr>
            <a:picLocks noChangeAspect="1" noChangeArrowheads="1"/>
          </p:cNvPicPr>
          <p:nvPr/>
        </p:nvPicPr>
        <p:blipFill>
          <a:blip r:embed="rId4"/>
          <a:srcRect/>
          <a:stretch>
            <a:fillRect/>
          </a:stretch>
        </p:blipFill>
        <p:spPr bwMode="auto">
          <a:xfrm>
            <a:off x="3733800" y="46038"/>
            <a:ext cx="5410200" cy="4616450"/>
          </a:xfrm>
          <a:prstGeom prst="rect">
            <a:avLst/>
          </a:prstGeom>
          <a:noFill/>
        </p:spPr>
      </p:pic>
      <p:sp>
        <p:nvSpPr>
          <p:cNvPr id="256005" name="Text Box 5"/>
          <p:cNvSpPr txBox="1">
            <a:spLocks noChangeArrowheads="1"/>
          </p:cNvSpPr>
          <p:nvPr/>
        </p:nvSpPr>
        <p:spPr bwMode="auto">
          <a:xfrm>
            <a:off x="0" y="1752600"/>
            <a:ext cx="3657600" cy="2530475"/>
          </a:xfrm>
          <a:prstGeom prst="rect">
            <a:avLst/>
          </a:prstGeom>
          <a:solidFill>
            <a:srgbClr val="FF9933"/>
          </a:solidFill>
          <a:ln w="9525">
            <a:noFill/>
            <a:miter lim="800000"/>
            <a:headEnd/>
            <a:tailEnd/>
          </a:ln>
          <a:effectLst/>
        </p:spPr>
        <p:txBody>
          <a:bodyPr>
            <a:spAutoFit/>
          </a:bodyPr>
          <a:lstStyle/>
          <a:p>
            <a:pPr>
              <a:spcBef>
                <a:spcPct val="50000"/>
              </a:spcBef>
            </a:pPr>
            <a:r>
              <a:rPr lang="en-US" sz="2000" b="1"/>
              <a:t>Young boy operated for acute appendicitis 3 month ago, after  8 day develop infection at the site of surgery with fecal fistula and persist as continuous sinus discharging purulent material until now.</a:t>
            </a:r>
          </a:p>
        </p:txBody>
      </p:sp>
      <p:sp>
        <p:nvSpPr>
          <p:cNvPr id="256006" name="Text Box 6"/>
          <p:cNvSpPr txBox="1">
            <a:spLocks noChangeArrowheads="1"/>
          </p:cNvSpPr>
          <p:nvPr/>
        </p:nvSpPr>
        <p:spPr bwMode="auto">
          <a:xfrm>
            <a:off x="838200" y="5181600"/>
            <a:ext cx="7315200" cy="1552575"/>
          </a:xfrm>
          <a:prstGeom prst="rect">
            <a:avLst/>
          </a:prstGeom>
          <a:solidFill>
            <a:srgbClr val="FF9999"/>
          </a:solidFill>
          <a:ln w="9525">
            <a:noFill/>
            <a:miter lim="800000"/>
            <a:headEnd/>
            <a:tailEnd/>
          </a:ln>
          <a:effectLst/>
        </p:spPr>
        <p:txBody>
          <a:bodyPr>
            <a:spAutoFit/>
          </a:bodyPr>
          <a:lstStyle/>
          <a:p>
            <a:pPr marL="342900" indent="-342900">
              <a:spcBef>
                <a:spcPct val="50000"/>
              </a:spcBef>
              <a:buFontTx/>
              <a:buAutoNum type="arabicPeriod"/>
            </a:pPr>
            <a:r>
              <a:rPr lang="en-US" sz="2400" b="1"/>
              <a:t>What  you see on the x-ray?</a:t>
            </a:r>
          </a:p>
          <a:p>
            <a:pPr marL="342900" indent="-342900">
              <a:spcBef>
                <a:spcPct val="50000"/>
              </a:spcBef>
              <a:buFontTx/>
              <a:buAutoNum type="arabicPeriod"/>
            </a:pPr>
            <a:r>
              <a:rPr lang="en-US" sz="2400" b="1"/>
              <a:t>Possible causes of the infection ? Mention 3</a:t>
            </a:r>
          </a:p>
          <a:p>
            <a:pPr marL="342900" indent="-342900">
              <a:spcBef>
                <a:spcPct val="50000"/>
              </a:spcBef>
              <a:buFontTx/>
              <a:buAutoNum type="arabicPeriod"/>
            </a:pPr>
            <a:r>
              <a:rPr lang="en-US" sz="2400" b="1"/>
              <a:t>Treatment of choice ?</a:t>
            </a:r>
          </a:p>
        </p:txBody>
      </p:sp>
    </p:spTree>
    <p:custDataLst>
      <p:tags r:id="rId1"/>
    </p:custData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endParaRPr lang="ar-SA"/>
          </a:p>
        </p:txBody>
      </p:sp>
      <p:sp>
        <p:nvSpPr>
          <p:cNvPr id="257027" name="Rectangle 3"/>
          <p:cNvSpPr>
            <a:spLocks noGrp="1" noChangeArrowheads="1"/>
          </p:cNvSpPr>
          <p:nvPr>
            <p:ph type="body" idx="1"/>
          </p:nvPr>
        </p:nvSpPr>
        <p:spPr/>
        <p:txBody>
          <a:bodyPr/>
          <a:lstStyle/>
          <a:p>
            <a:endParaRPr lang="ar-SA"/>
          </a:p>
        </p:txBody>
      </p:sp>
      <p:pic>
        <p:nvPicPr>
          <p:cNvPr id="257028" name="Picture 4" descr="ranulaxray"/>
          <p:cNvPicPr>
            <a:picLocks noChangeAspect="1" noChangeArrowheads="1"/>
          </p:cNvPicPr>
          <p:nvPr/>
        </p:nvPicPr>
        <p:blipFill>
          <a:blip r:embed="rId4"/>
          <a:srcRect/>
          <a:stretch>
            <a:fillRect/>
          </a:stretch>
        </p:blipFill>
        <p:spPr bwMode="auto">
          <a:xfrm>
            <a:off x="0" y="0"/>
            <a:ext cx="3421063" cy="3505200"/>
          </a:xfrm>
          <a:prstGeom prst="rect">
            <a:avLst/>
          </a:prstGeom>
          <a:noFill/>
        </p:spPr>
      </p:pic>
      <p:pic>
        <p:nvPicPr>
          <p:cNvPr id="257029" name="Picture 5" descr="ranulagross"/>
          <p:cNvPicPr>
            <a:picLocks noChangeAspect="1" noChangeArrowheads="1"/>
          </p:cNvPicPr>
          <p:nvPr/>
        </p:nvPicPr>
        <p:blipFill>
          <a:blip r:embed="rId5"/>
          <a:srcRect/>
          <a:stretch>
            <a:fillRect/>
          </a:stretch>
        </p:blipFill>
        <p:spPr bwMode="auto">
          <a:xfrm>
            <a:off x="4800600" y="76200"/>
            <a:ext cx="4343400" cy="3176588"/>
          </a:xfrm>
          <a:prstGeom prst="rect">
            <a:avLst/>
          </a:prstGeom>
          <a:noFill/>
        </p:spPr>
      </p:pic>
      <p:sp>
        <p:nvSpPr>
          <p:cNvPr id="257030" name="Text Box 6"/>
          <p:cNvSpPr txBox="1">
            <a:spLocks noChangeArrowheads="1"/>
          </p:cNvSpPr>
          <p:nvPr/>
        </p:nvSpPr>
        <p:spPr bwMode="auto">
          <a:xfrm>
            <a:off x="609600" y="4572000"/>
            <a:ext cx="8077200" cy="2100263"/>
          </a:xfrm>
          <a:prstGeom prst="rect">
            <a:avLst/>
          </a:prstGeom>
          <a:solidFill>
            <a:srgbClr val="FFFF00"/>
          </a:solidFill>
          <a:ln w="9525">
            <a:noFill/>
            <a:miter lim="800000"/>
            <a:headEnd/>
            <a:tailEnd/>
          </a:ln>
          <a:effectLst/>
        </p:spPr>
        <p:txBody>
          <a:bodyPr>
            <a:spAutoFit/>
          </a:bodyPr>
          <a:lstStyle/>
          <a:p>
            <a:pPr marL="342900" indent="-342900">
              <a:spcBef>
                <a:spcPct val="50000"/>
              </a:spcBef>
              <a:buFontTx/>
              <a:buAutoNum type="arabicPeriod"/>
            </a:pPr>
            <a:r>
              <a:rPr lang="en-US" sz="2400" b="1"/>
              <a:t>Finding on the X-ray ?</a:t>
            </a:r>
          </a:p>
          <a:p>
            <a:pPr marL="342900" indent="-342900">
              <a:spcBef>
                <a:spcPct val="50000"/>
              </a:spcBef>
              <a:buFontTx/>
              <a:buAutoNum type="arabicPeriod"/>
            </a:pPr>
            <a:r>
              <a:rPr lang="en-US" sz="2400" b="1"/>
              <a:t>Main clinical presentation ?</a:t>
            </a:r>
          </a:p>
          <a:p>
            <a:pPr marL="342900" indent="-342900">
              <a:spcBef>
                <a:spcPct val="50000"/>
              </a:spcBef>
              <a:buFontTx/>
              <a:buAutoNum type="arabicPeriod"/>
            </a:pPr>
            <a:r>
              <a:rPr lang="en-US" sz="2400" b="1"/>
              <a:t>Complications ?</a:t>
            </a:r>
          </a:p>
          <a:p>
            <a:pPr marL="342900" indent="-342900">
              <a:spcBef>
                <a:spcPct val="50000"/>
              </a:spcBef>
              <a:buFontTx/>
              <a:buAutoNum type="arabicPeriod"/>
            </a:pPr>
            <a:r>
              <a:rPr lang="en-US" sz="2400" b="1"/>
              <a:t>Best treatment ?</a:t>
            </a:r>
          </a:p>
        </p:txBody>
      </p:sp>
    </p:spTree>
    <p:custDataLst>
      <p:tags r:id="rId1"/>
    </p:custData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body" idx="1"/>
          </p:nvPr>
        </p:nvSpPr>
        <p:spPr/>
        <p:txBody>
          <a:bodyPr/>
          <a:lstStyle/>
          <a:p>
            <a:endParaRPr lang="ar-SA"/>
          </a:p>
        </p:txBody>
      </p:sp>
      <p:pic>
        <p:nvPicPr>
          <p:cNvPr id="258051" name="Picture 3" descr="Ruptured subcapsular splenic haematoma"/>
          <p:cNvPicPr>
            <a:picLocks noChangeAspect="1" noChangeArrowheads="1"/>
          </p:cNvPicPr>
          <p:nvPr/>
        </p:nvPicPr>
        <p:blipFill>
          <a:blip r:embed="rId4"/>
          <a:srcRect/>
          <a:stretch>
            <a:fillRect/>
          </a:stretch>
        </p:blipFill>
        <p:spPr bwMode="auto">
          <a:xfrm>
            <a:off x="3048000" y="46038"/>
            <a:ext cx="6096000" cy="4648200"/>
          </a:xfrm>
          <a:prstGeom prst="rect">
            <a:avLst/>
          </a:prstGeom>
          <a:noFill/>
        </p:spPr>
      </p:pic>
      <p:sp>
        <p:nvSpPr>
          <p:cNvPr id="258052" name="Text Box 4"/>
          <p:cNvSpPr txBox="1">
            <a:spLocks noChangeArrowheads="1"/>
          </p:cNvSpPr>
          <p:nvPr/>
        </p:nvSpPr>
        <p:spPr bwMode="auto">
          <a:xfrm>
            <a:off x="457200" y="2667000"/>
            <a:ext cx="2590800" cy="1552575"/>
          </a:xfrm>
          <a:prstGeom prst="rect">
            <a:avLst/>
          </a:prstGeom>
          <a:solidFill>
            <a:srgbClr val="FF3399"/>
          </a:solidFill>
          <a:ln w="9525">
            <a:noFill/>
            <a:miter lim="800000"/>
            <a:headEnd/>
            <a:tailEnd/>
          </a:ln>
          <a:effectLst/>
        </p:spPr>
        <p:txBody>
          <a:bodyPr>
            <a:spAutoFit/>
          </a:bodyPr>
          <a:lstStyle/>
          <a:p>
            <a:pPr>
              <a:spcBef>
                <a:spcPct val="50000"/>
              </a:spcBef>
            </a:pPr>
            <a:r>
              <a:rPr lang="en-US" sz="2400" b="1"/>
              <a:t>Young boy had been involved in road traffic accident</a:t>
            </a:r>
          </a:p>
        </p:txBody>
      </p:sp>
      <p:sp>
        <p:nvSpPr>
          <p:cNvPr id="258053" name="Text Box 5"/>
          <p:cNvSpPr txBox="1">
            <a:spLocks noChangeArrowheads="1"/>
          </p:cNvSpPr>
          <p:nvPr/>
        </p:nvSpPr>
        <p:spPr bwMode="auto">
          <a:xfrm>
            <a:off x="914400" y="4724400"/>
            <a:ext cx="7543800" cy="2430463"/>
          </a:xfrm>
          <a:prstGeom prst="rect">
            <a:avLst/>
          </a:prstGeom>
          <a:solidFill>
            <a:srgbClr val="CCFF66"/>
          </a:solidFill>
          <a:ln w="9525">
            <a:noFill/>
            <a:miter lim="800000"/>
            <a:headEnd/>
            <a:tailEnd/>
          </a:ln>
          <a:effectLst/>
        </p:spPr>
        <p:txBody>
          <a:bodyPr>
            <a:spAutoFit/>
          </a:bodyPr>
          <a:lstStyle/>
          <a:p>
            <a:pPr marL="342900" indent="-342900">
              <a:spcBef>
                <a:spcPct val="50000"/>
              </a:spcBef>
              <a:buFontTx/>
              <a:buAutoNum type="arabicPeriod"/>
            </a:pPr>
            <a:r>
              <a:rPr lang="en-US" b="1"/>
              <a:t>Diagnosis ?</a:t>
            </a:r>
          </a:p>
          <a:p>
            <a:pPr marL="342900" indent="-342900">
              <a:spcBef>
                <a:spcPct val="50000"/>
              </a:spcBef>
              <a:buFontTx/>
              <a:buAutoNum type="arabicPeriod"/>
            </a:pPr>
            <a:r>
              <a:rPr lang="en-US" b="1"/>
              <a:t>Possible indications for surgery ?</a:t>
            </a:r>
          </a:p>
          <a:p>
            <a:pPr marL="342900" indent="-342900">
              <a:spcBef>
                <a:spcPct val="50000"/>
              </a:spcBef>
              <a:buFontTx/>
              <a:buAutoNum type="arabicPeriod"/>
            </a:pPr>
            <a:r>
              <a:rPr lang="en-US" b="1"/>
              <a:t>Best investigation before surgery?</a:t>
            </a:r>
          </a:p>
          <a:p>
            <a:pPr marL="342900" indent="-342900">
              <a:spcBef>
                <a:spcPct val="50000"/>
              </a:spcBef>
              <a:buFontTx/>
              <a:buAutoNum type="arabicPeriod"/>
            </a:pPr>
            <a:r>
              <a:rPr lang="en-US" b="1"/>
              <a:t>Option of treatment ?</a:t>
            </a:r>
          </a:p>
          <a:p>
            <a:pPr marL="342900" indent="-342900">
              <a:spcBef>
                <a:spcPct val="50000"/>
              </a:spcBef>
              <a:buFontTx/>
              <a:buAutoNum type="arabicPeriod"/>
            </a:pPr>
            <a:r>
              <a:rPr lang="en-US" b="1"/>
              <a:t>Complications of surgery ?</a:t>
            </a:r>
          </a:p>
          <a:p>
            <a:pPr marL="342900" indent="-342900">
              <a:spcBef>
                <a:spcPct val="50000"/>
              </a:spcBef>
            </a:pPr>
            <a:endParaRPr lang="en-US" b="1"/>
          </a:p>
        </p:txBody>
      </p:sp>
      <p:pic>
        <p:nvPicPr>
          <p:cNvPr id="258054" name="Picture 6" descr="Grade 3 splenic injury"/>
          <p:cNvPicPr>
            <a:picLocks noGrp="1" noChangeAspect="1" noChangeArrowheads="1"/>
          </p:cNvPicPr>
          <p:nvPr>
            <p:ph type="title"/>
          </p:nvPr>
        </p:nvPicPr>
        <p:blipFill>
          <a:blip r:embed="rId5"/>
          <a:srcRect/>
          <a:stretch>
            <a:fillRect/>
          </a:stretch>
        </p:blipFill>
        <p:spPr>
          <a:xfrm>
            <a:off x="0" y="0"/>
            <a:ext cx="3048000" cy="2682875"/>
          </a:xfrm>
          <a:noFill/>
          <a:ln/>
        </p:spPr>
      </p:pic>
    </p:spTree>
    <p:custDataLst>
      <p:tags r:id="rId1"/>
    </p:custData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endParaRPr lang="ar-SA"/>
          </a:p>
        </p:txBody>
      </p:sp>
      <p:sp>
        <p:nvSpPr>
          <p:cNvPr id="259075" name="Rectangle 3"/>
          <p:cNvSpPr>
            <a:spLocks noGrp="1" noChangeArrowheads="1"/>
          </p:cNvSpPr>
          <p:nvPr>
            <p:ph type="body" idx="1"/>
          </p:nvPr>
        </p:nvSpPr>
        <p:spPr/>
        <p:txBody>
          <a:bodyPr/>
          <a:lstStyle/>
          <a:p>
            <a:endParaRPr lang="ar-SA"/>
          </a:p>
        </p:txBody>
      </p:sp>
      <p:pic>
        <p:nvPicPr>
          <p:cNvPr id="259076" name="Picture 4" descr="Figure 1A"/>
          <p:cNvPicPr>
            <a:picLocks noChangeAspect="1" noChangeArrowheads="1"/>
          </p:cNvPicPr>
          <p:nvPr/>
        </p:nvPicPr>
        <p:blipFill>
          <a:blip r:embed="rId4"/>
          <a:srcRect/>
          <a:stretch>
            <a:fillRect/>
          </a:stretch>
        </p:blipFill>
        <p:spPr bwMode="auto">
          <a:xfrm>
            <a:off x="0" y="46038"/>
            <a:ext cx="5638800" cy="2452687"/>
          </a:xfrm>
          <a:prstGeom prst="rect">
            <a:avLst/>
          </a:prstGeom>
          <a:noFill/>
        </p:spPr>
      </p:pic>
      <p:pic>
        <p:nvPicPr>
          <p:cNvPr id="259077" name="Picture 5" descr="Figure 1B"/>
          <p:cNvPicPr>
            <a:picLocks noChangeAspect="1" noChangeArrowheads="1"/>
          </p:cNvPicPr>
          <p:nvPr/>
        </p:nvPicPr>
        <p:blipFill>
          <a:blip r:embed="rId5"/>
          <a:srcRect/>
          <a:stretch>
            <a:fillRect/>
          </a:stretch>
        </p:blipFill>
        <p:spPr bwMode="auto">
          <a:xfrm>
            <a:off x="5295900" y="0"/>
            <a:ext cx="3895725" cy="5334000"/>
          </a:xfrm>
          <a:prstGeom prst="rect">
            <a:avLst/>
          </a:prstGeom>
          <a:noFill/>
        </p:spPr>
      </p:pic>
      <p:sp>
        <p:nvSpPr>
          <p:cNvPr id="259078" name="Text Box 6"/>
          <p:cNvSpPr txBox="1">
            <a:spLocks noChangeArrowheads="1"/>
          </p:cNvSpPr>
          <p:nvPr/>
        </p:nvSpPr>
        <p:spPr bwMode="auto">
          <a:xfrm>
            <a:off x="381000" y="3657600"/>
            <a:ext cx="4419600" cy="2282825"/>
          </a:xfrm>
          <a:prstGeom prst="rect">
            <a:avLst/>
          </a:prstGeom>
          <a:solidFill>
            <a:srgbClr val="CCCC00"/>
          </a:solidFill>
          <a:ln w="9525">
            <a:noFill/>
            <a:miter lim="800000"/>
            <a:headEnd/>
            <a:tailEnd/>
          </a:ln>
          <a:effectLst/>
        </p:spPr>
        <p:txBody>
          <a:bodyPr>
            <a:spAutoFit/>
          </a:bodyPr>
          <a:lstStyle/>
          <a:p>
            <a:pPr>
              <a:spcBef>
                <a:spcPct val="50000"/>
              </a:spcBef>
            </a:pPr>
            <a:r>
              <a:rPr lang="en-US" sz="2400" b="1"/>
              <a:t>What these pictures shows ?</a:t>
            </a:r>
          </a:p>
          <a:p>
            <a:pPr>
              <a:spcBef>
                <a:spcPct val="50000"/>
              </a:spcBef>
            </a:pPr>
            <a:r>
              <a:rPr lang="en-US" sz="2400" b="1"/>
              <a:t>In which disease you do this?</a:t>
            </a:r>
          </a:p>
          <a:p>
            <a:pPr>
              <a:spcBef>
                <a:spcPct val="50000"/>
              </a:spcBef>
            </a:pPr>
            <a:r>
              <a:rPr lang="en-US" sz="2400" b="1"/>
              <a:t>How it is significance in diagnosis?</a:t>
            </a:r>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endParaRPr lang="ar-SA"/>
          </a:p>
        </p:txBody>
      </p:sp>
      <p:pic>
        <p:nvPicPr>
          <p:cNvPr id="337923" name="Picture 3" descr="hydrocele5"/>
          <p:cNvPicPr>
            <a:picLocks noGrp="1" noChangeAspect="1" noChangeArrowheads="1" noCrop="1"/>
          </p:cNvPicPr>
          <p:nvPr>
            <p:ph type="body" idx="1"/>
          </p:nvPr>
        </p:nvPicPr>
        <p:blipFill>
          <a:blip r:embed="rId4"/>
          <a:srcRect/>
          <a:stretch>
            <a:fillRect/>
          </a:stretch>
        </p:blipFill>
        <p:spPr>
          <a:xfrm>
            <a:off x="611188" y="1225550"/>
            <a:ext cx="8064500" cy="5181600"/>
          </a:xfrm>
          <a:noFill/>
          <a:ln/>
        </p:spPr>
      </p:pic>
    </p:spTree>
    <p:custDataLst>
      <p:tags r:id="rId1"/>
    </p:custData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endParaRPr lang="ar-SA"/>
          </a:p>
        </p:txBody>
      </p:sp>
      <p:sp>
        <p:nvSpPr>
          <p:cNvPr id="260099" name="Rectangle 3"/>
          <p:cNvSpPr>
            <a:spLocks noGrp="1" noChangeArrowheads="1"/>
          </p:cNvSpPr>
          <p:nvPr>
            <p:ph type="body" idx="1"/>
          </p:nvPr>
        </p:nvSpPr>
        <p:spPr/>
        <p:txBody>
          <a:bodyPr/>
          <a:lstStyle/>
          <a:p>
            <a:endParaRPr lang="ar-SA"/>
          </a:p>
        </p:txBody>
      </p:sp>
      <p:pic>
        <p:nvPicPr>
          <p:cNvPr id="260100" name="Picture 4" descr="case22"/>
          <p:cNvPicPr>
            <a:picLocks noChangeAspect="1" noChangeArrowheads="1"/>
          </p:cNvPicPr>
          <p:nvPr/>
        </p:nvPicPr>
        <p:blipFill>
          <a:blip r:embed="rId4"/>
          <a:srcRect/>
          <a:stretch>
            <a:fillRect/>
          </a:stretch>
        </p:blipFill>
        <p:spPr bwMode="auto">
          <a:xfrm>
            <a:off x="3684588" y="0"/>
            <a:ext cx="5459412" cy="5486400"/>
          </a:xfrm>
          <a:prstGeom prst="rect">
            <a:avLst/>
          </a:prstGeom>
          <a:noFill/>
        </p:spPr>
      </p:pic>
      <p:sp>
        <p:nvSpPr>
          <p:cNvPr id="260101" name="Text Box 5"/>
          <p:cNvSpPr txBox="1">
            <a:spLocks noChangeArrowheads="1"/>
          </p:cNvSpPr>
          <p:nvPr/>
        </p:nvSpPr>
        <p:spPr bwMode="auto">
          <a:xfrm>
            <a:off x="304800" y="2895600"/>
            <a:ext cx="3276600" cy="1917700"/>
          </a:xfrm>
          <a:prstGeom prst="rect">
            <a:avLst/>
          </a:prstGeom>
          <a:solidFill>
            <a:srgbClr val="CCCC00"/>
          </a:solidFill>
          <a:ln w="9525">
            <a:noFill/>
            <a:miter lim="800000"/>
            <a:headEnd/>
            <a:tailEnd/>
          </a:ln>
          <a:effectLst/>
        </p:spPr>
        <p:txBody>
          <a:bodyPr>
            <a:spAutoFit/>
          </a:bodyPr>
          <a:lstStyle/>
          <a:p>
            <a:pPr>
              <a:spcBef>
                <a:spcPct val="50000"/>
              </a:spcBef>
            </a:pPr>
            <a:r>
              <a:rPr lang="en-US" sz="2400" b="1"/>
              <a:t>Name the investigation ?</a:t>
            </a:r>
          </a:p>
          <a:p>
            <a:pPr>
              <a:spcBef>
                <a:spcPct val="50000"/>
              </a:spcBef>
            </a:pPr>
            <a:r>
              <a:rPr lang="en-US" sz="2400" b="1"/>
              <a:t>Diagnosis ?</a:t>
            </a:r>
          </a:p>
          <a:p>
            <a:pPr>
              <a:spcBef>
                <a:spcPct val="50000"/>
              </a:spcBef>
            </a:pPr>
            <a:r>
              <a:rPr lang="en-US" sz="2400" b="1"/>
              <a:t>Treatment options?</a:t>
            </a:r>
          </a:p>
        </p:txBody>
      </p:sp>
    </p:spTree>
    <p:custDataLst>
      <p:tags r:id="rId1"/>
    </p:custData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endParaRPr lang="ar-SA"/>
          </a:p>
        </p:txBody>
      </p:sp>
      <p:sp>
        <p:nvSpPr>
          <p:cNvPr id="261123" name="Rectangle 3"/>
          <p:cNvSpPr>
            <a:spLocks noGrp="1" noChangeArrowheads="1"/>
          </p:cNvSpPr>
          <p:nvPr>
            <p:ph type="body" idx="1"/>
          </p:nvPr>
        </p:nvSpPr>
        <p:spPr/>
        <p:txBody>
          <a:bodyPr/>
          <a:lstStyle/>
          <a:p>
            <a:endParaRPr lang="ar-SA"/>
          </a:p>
        </p:txBody>
      </p:sp>
      <p:pic>
        <p:nvPicPr>
          <p:cNvPr id="261124" name="Picture 4" descr="case20a"/>
          <p:cNvPicPr>
            <a:picLocks noChangeAspect="1" noChangeArrowheads="1"/>
          </p:cNvPicPr>
          <p:nvPr/>
        </p:nvPicPr>
        <p:blipFill>
          <a:blip r:embed="rId4"/>
          <a:srcRect/>
          <a:stretch>
            <a:fillRect/>
          </a:stretch>
        </p:blipFill>
        <p:spPr bwMode="auto">
          <a:xfrm>
            <a:off x="0" y="46038"/>
            <a:ext cx="5884863" cy="6811962"/>
          </a:xfrm>
          <a:prstGeom prst="rect">
            <a:avLst/>
          </a:prstGeom>
          <a:noFill/>
        </p:spPr>
      </p:pic>
      <p:sp>
        <p:nvSpPr>
          <p:cNvPr id="261125" name="Text Box 5"/>
          <p:cNvSpPr txBox="1">
            <a:spLocks noChangeArrowheads="1"/>
          </p:cNvSpPr>
          <p:nvPr/>
        </p:nvSpPr>
        <p:spPr bwMode="auto">
          <a:xfrm>
            <a:off x="6400800" y="2209800"/>
            <a:ext cx="2286000" cy="1616075"/>
          </a:xfrm>
          <a:prstGeom prst="rect">
            <a:avLst/>
          </a:prstGeom>
          <a:solidFill>
            <a:srgbClr val="FFFF00"/>
          </a:solidFill>
          <a:ln w="9525">
            <a:noFill/>
            <a:miter lim="800000"/>
            <a:headEnd/>
            <a:tailEnd/>
          </a:ln>
          <a:effectLst/>
        </p:spPr>
        <p:txBody>
          <a:bodyPr>
            <a:spAutoFit/>
          </a:bodyPr>
          <a:lstStyle/>
          <a:p>
            <a:pPr marL="342900" indent="-342900">
              <a:spcBef>
                <a:spcPct val="50000"/>
              </a:spcBef>
              <a:buFontTx/>
              <a:buAutoNum type="arabicPeriod"/>
            </a:pPr>
            <a:r>
              <a:rPr lang="en-US" sz="2000" b="1"/>
              <a:t>Clinical presentation?</a:t>
            </a:r>
          </a:p>
          <a:p>
            <a:pPr marL="342900" indent="-342900">
              <a:spcBef>
                <a:spcPct val="50000"/>
              </a:spcBef>
              <a:buFontTx/>
              <a:buAutoNum type="arabicPeriod"/>
            </a:pPr>
            <a:r>
              <a:rPr lang="en-US" sz="2000" b="1"/>
              <a:t>Treatment ?</a:t>
            </a:r>
          </a:p>
          <a:p>
            <a:pPr marL="342900" indent="-342900">
              <a:spcBef>
                <a:spcPct val="50000"/>
              </a:spcBef>
              <a:buFontTx/>
              <a:buChar char="•"/>
            </a:pPr>
            <a:endParaRPr lang="en-US" sz="2000" b="1"/>
          </a:p>
        </p:txBody>
      </p:sp>
    </p:spTree>
    <p:custDataLst>
      <p:tags r:id="rId1"/>
    </p:custData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endParaRPr lang="ar-SA"/>
          </a:p>
        </p:txBody>
      </p:sp>
      <p:sp>
        <p:nvSpPr>
          <p:cNvPr id="262147" name="Rectangle 3"/>
          <p:cNvSpPr>
            <a:spLocks noGrp="1" noChangeArrowheads="1"/>
          </p:cNvSpPr>
          <p:nvPr>
            <p:ph type="body" idx="1"/>
          </p:nvPr>
        </p:nvSpPr>
        <p:spPr/>
        <p:txBody>
          <a:bodyPr/>
          <a:lstStyle/>
          <a:p>
            <a:endParaRPr lang="ar-SA"/>
          </a:p>
        </p:txBody>
      </p:sp>
      <p:pic>
        <p:nvPicPr>
          <p:cNvPr id="262148" name="Picture 4" descr="case16"/>
          <p:cNvPicPr>
            <a:picLocks noChangeAspect="1" noChangeArrowheads="1"/>
          </p:cNvPicPr>
          <p:nvPr/>
        </p:nvPicPr>
        <p:blipFill>
          <a:blip r:embed="rId4"/>
          <a:srcRect/>
          <a:stretch>
            <a:fillRect/>
          </a:stretch>
        </p:blipFill>
        <p:spPr bwMode="auto">
          <a:xfrm>
            <a:off x="0" y="46038"/>
            <a:ext cx="5334000" cy="4867275"/>
          </a:xfrm>
          <a:prstGeom prst="rect">
            <a:avLst/>
          </a:prstGeom>
          <a:noFill/>
        </p:spPr>
      </p:pic>
      <p:sp>
        <p:nvSpPr>
          <p:cNvPr id="262149" name="Text Box 5"/>
          <p:cNvSpPr txBox="1">
            <a:spLocks noChangeArrowheads="1"/>
          </p:cNvSpPr>
          <p:nvPr/>
        </p:nvSpPr>
        <p:spPr bwMode="auto">
          <a:xfrm>
            <a:off x="1066800" y="5638800"/>
            <a:ext cx="7239000" cy="854075"/>
          </a:xfrm>
          <a:prstGeom prst="rect">
            <a:avLst/>
          </a:prstGeom>
          <a:solidFill>
            <a:srgbClr val="3366FF"/>
          </a:solidFill>
          <a:ln w="9525">
            <a:noFill/>
            <a:miter lim="800000"/>
            <a:headEnd/>
            <a:tailEnd/>
          </a:ln>
          <a:effectLst/>
        </p:spPr>
        <p:txBody>
          <a:bodyPr>
            <a:spAutoFit/>
          </a:bodyPr>
          <a:lstStyle/>
          <a:p>
            <a:pPr marL="342900" indent="-342900">
              <a:spcBef>
                <a:spcPct val="50000"/>
              </a:spcBef>
              <a:buFontTx/>
              <a:buAutoNum type="arabicPeriod"/>
            </a:pPr>
            <a:r>
              <a:rPr lang="en-US" sz="2000" b="1"/>
              <a:t>What is the item ?</a:t>
            </a:r>
          </a:p>
          <a:p>
            <a:pPr marL="342900" indent="-342900">
              <a:spcBef>
                <a:spcPct val="50000"/>
              </a:spcBef>
              <a:buFontTx/>
              <a:buAutoNum type="arabicPeriod"/>
            </a:pPr>
            <a:r>
              <a:rPr lang="en-US" sz="2000" b="1"/>
              <a:t>Finding ?</a:t>
            </a:r>
          </a:p>
        </p:txBody>
      </p:sp>
    </p:spTree>
    <p:custDataLst>
      <p:tags r:id="rId1"/>
    </p:custData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endParaRPr lang="ar-SA"/>
          </a:p>
        </p:txBody>
      </p:sp>
      <p:sp>
        <p:nvSpPr>
          <p:cNvPr id="263171" name="Rectangle 3"/>
          <p:cNvSpPr>
            <a:spLocks noGrp="1" noChangeArrowheads="1"/>
          </p:cNvSpPr>
          <p:nvPr>
            <p:ph type="body" idx="1"/>
          </p:nvPr>
        </p:nvSpPr>
        <p:spPr/>
        <p:txBody>
          <a:bodyPr/>
          <a:lstStyle/>
          <a:p>
            <a:endParaRPr lang="ar-SA"/>
          </a:p>
        </p:txBody>
      </p:sp>
      <p:pic>
        <p:nvPicPr>
          <p:cNvPr id="263172" name="Picture 4" descr="case1"/>
          <p:cNvPicPr>
            <a:picLocks noChangeAspect="1" noChangeArrowheads="1"/>
          </p:cNvPicPr>
          <p:nvPr/>
        </p:nvPicPr>
        <p:blipFill>
          <a:blip r:embed="rId4"/>
          <a:srcRect/>
          <a:stretch>
            <a:fillRect/>
          </a:stretch>
        </p:blipFill>
        <p:spPr bwMode="auto">
          <a:xfrm>
            <a:off x="7938" y="46038"/>
            <a:ext cx="4421187" cy="6811962"/>
          </a:xfrm>
          <a:prstGeom prst="rect">
            <a:avLst/>
          </a:prstGeom>
          <a:noFill/>
        </p:spPr>
      </p:pic>
      <p:sp>
        <p:nvSpPr>
          <p:cNvPr id="263173" name="Text Box 5"/>
          <p:cNvSpPr txBox="1">
            <a:spLocks noChangeArrowheads="1"/>
          </p:cNvSpPr>
          <p:nvPr/>
        </p:nvSpPr>
        <p:spPr bwMode="auto">
          <a:xfrm>
            <a:off x="4953000" y="2667000"/>
            <a:ext cx="4191000" cy="1768475"/>
          </a:xfrm>
          <a:prstGeom prst="rect">
            <a:avLst/>
          </a:prstGeom>
          <a:solidFill>
            <a:srgbClr val="FF9999"/>
          </a:solidFill>
          <a:ln w="9525">
            <a:noFill/>
            <a:miter lim="800000"/>
            <a:headEnd/>
            <a:tailEnd/>
          </a:ln>
          <a:effectLst/>
        </p:spPr>
        <p:txBody>
          <a:bodyPr>
            <a:spAutoFit/>
          </a:bodyPr>
          <a:lstStyle/>
          <a:p>
            <a:pPr>
              <a:spcBef>
                <a:spcPct val="50000"/>
              </a:spcBef>
              <a:buFontTx/>
              <a:buChar char="•"/>
            </a:pPr>
            <a:r>
              <a:rPr lang="en-US" sz="2000" b="1"/>
              <a:t>Name the investigation ?</a:t>
            </a:r>
          </a:p>
          <a:p>
            <a:pPr>
              <a:spcBef>
                <a:spcPct val="50000"/>
              </a:spcBef>
              <a:buFontTx/>
              <a:buChar char="•"/>
            </a:pPr>
            <a:r>
              <a:rPr lang="en-US" sz="2000" b="1"/>
              <a:t>Diagnosis ?</a:t>
            </a:r>
          </a:p>
          <a:p>
            <a:pPr>
              <a:spcBef>
                <a:spcPct val="50000"/>
              </a:spcBef>
              <a:buFontTx/>
              <a:buChar char="•"/>
            </a:pPr>
            <a:r>
              <a:rPr lang="en-US" sz="2000" b="1"/>
              <a:t>3 clinical finding ?</a:t>
            </a:r>
          </a:p>
          <a:p>
            <a:pPr>
              <a:spcBef>
                <a:spcPct val="50000"/>
              </a:spcBef>
              <a:buFontTx/>
              <a:buChar char="•"/>
            </a:pPr>
            <a:r>
              <a:rPr lang="en-US" sz="2000" b="1"/>
              <a:t>Treatment ?</a:t>
            </a:r>
          </a:p>
        </p:txBody>
      </p:sp>
    </p:spTree>
    <p:custDataLst>
      <p:tags r:id="rId1"/>
    </p:custData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endParaRPr lang="ar-SA"/>
          </a:p>
        </p:txBody>
      </p:sp>
      <p:sp>
        <p:nvSpPr>
          <p:cNvPr id="264195" name="Rectangle 3"/>
          <p:cNvSpPr>
            <a:spLocks noGrp="1" noChangeArrowheads="1"/>
          </p:cNvSpPr>
          <p:nvPr>
            <p:ph type="body" idx="1"/>
          </p:nvPr>
        </p:nvSpPr>
        <p:spPr/>
        <p:txBody>
          <a:bodyPr/>
          <a:lstStyle/>
          <a:p>
            <a:endParaRPr lang="ar-SA"/>
          </a:p>
        </p:txBody>
      </p:sp>
      <p:pic>
        <p:nvPicPr>
          <p:cNvPr id="264196" name="Picture 4" descr="hydatidsljuly271999.jpg (50701 bytes)"/>
          <p:cNvPicPr>
            <a:picLocks noChangeAspect="1" noChangeArrowheads="1"/>
          </p:cNvPicPr>
          <p:nvPr/>
        </p:nvPicPr>
        <p:blipFill>
          <a:blip r:embed="rId4"/>
          <a:srcRect/>
          <a:stretch>
            <a:fillRect/>
          </a:stretch>
        </p:blipFill>
        <p:spPr bwMode="auto">
          <a:xfrm>
            <a:off x="3505200" y="46038"/>
            <a:ext cx="5635625" cy="4959350"/>
          </a:xfrm>
          <a:prstGeom prst="rect">
            <a:avLst/>
          </a:prstGeom>
          <a:noFill/>
        </p:spPr>
      </p:pic>
      <p:sp>
        <p:nvSpPr>
          <p:cNvPr id="264197" name="Text Box 5"/>
          <p:cNvSpPr txBox="1">
            <a:spLocks noChangeArrowheads="1"/>
          </p:cNvSpPr>
          <p:nvPr/>
        </p:nvSpPr>
        <p:spPr bwMode="auto">
          <a:xfrm>
            <a:off x="0" y="2971800"/>
            <a:ext cx="3429000" cy="2566988"/>
          </a:xfrm>
          <a:prstGeom prst="rect">
            <a:avLst/>
          </a:prstGeom>
          <a:solidFill>
            <a:srgbClr val="CCCC00"/>
          </a:solidFill>
          <a:ln w="9525">
            <a:noFill/>
            <a:miter lim="800000"/>
            <a:headEnd/>
            <a:tailEnd/>
          </a:ln>
          <a:effectLst/>
        </p:spPr>
        <p:txBody>
          <a:bodyPr>
            <a:spAutoFit/>
          </a:bodyPr>
          <a:lstStyle/>
          <a:p>
            <a:pPr marL="342900" indent="-342900">
              <a:spcBef>
                <a:spcPct val="50000"/>
              </a:spcBef>
              <a:buFontTx/>
              <a:buAutoNum type="arabicPeriod"/>
            </a:pPr>
            <a:r>
              <a:rPr lang="en-US" b="1"/>
              <a:t>Name  the investigation ?</a:t>
            </a:r>
          </a:p>
          <a:p>
            <a:pPr marL="342900" indent="-342900">
              <a:spcBef>
                <a:spcPct val="50000"/>
              </a:spcBef>
              <a:buFontTx/>
              <a:buAutoNum type="arabicPeriod"/>
            </a:pPr>
            <a:r>
              <a:rPr lang="en-US" b="1"/>
              <a:t>The finding ?</a:t>
            </a:r>
          </a:p>
          <a:p>
            <a:pPr marL="342900" indent="-342900">
              <a:spcBef>
                <a:spcPct val="50000"/>
              </a:spcBef>
              <a:buFontTx/>
              <a:buAutoNum type="arabicPeriod"/>
            </a:pPr>
            <a:r>
              <a:rPr lang="en-US" b="1"/>
              <a:t>Name the parasite that cause the disease?</a:t>
            </a:r>
          </a:p>
          <a:p>
            <a:pPr marL="342900" indent="-342900">
              <a:spcBef>
                <a:spcPct val="50000"/>
              </a:spcBef>
              <a:buFontTx/>
              <a:buAutoNum type="arabicPeriod"/>
            </a:pPr>
            <a:r>
              <a:rPr lang="en-US" b="1"/>
              <a:t>How the man gets the infection?</a:t>
            </a:r>
          </a:p>
          <a:p>
            <a:pPr marL="342900" indent="-342900">
              <a:spcBef>
                <a:spcPct val="50000"/>
              </a:spcBef>
              <a:buFontTx/>
              <a:buAutoNum type="arabicPeriod"/>
            </a:pPr>
            <a:r>
              <a:rPr lang="en-US" b="1"/>
              <a:t>Options of treatment ?</a:t>
            </a:r>
          </a:p>
        </p:txBody>
      </p:sp>
    </p:spTree>
    <p:custDataLst>
      <p:tags r:id="rId1"/>
    </p:custData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endParaRPr lang="ar-SA"/>
          </a:p>
        </p:txBody>
      </p:sp>
      <p:pic>
        <p:nvPicPr>
          <p:cNvPr id="265219" name="Picture 3" descr="abdomen-hepatomegaly"/>
          <p:cNvPicPr>
            <a:picLocks noGrp="1" noChangeAspect="1" noChangeArrowheads="1"/>
          </p:cNvPicPr>
          <p:nvPr>
            <p:ph idx="1"/>
          </p:nvPr>
        </p:nvPicPr>
        <p:blipFill>
          <a:blip r:embed="rId4"/>
          <a:srcRect/>
          <a:stretch>
            <a:fillRect/>
          </a:stretch>
        </p:blipFill>
        <p:spPr>
          <a:xfrm>
            <a:off x="2743200" y="31750"/>
            <a:ext cx="6400800" cy="4808538"/>
          </a:xfrm>
          <a:noFill/>
          <a:ln/>
        </p:spPr>
      </p:pic>
      <p:sp>
        <p:nvSpPr>
          <p:cNvPr id="265220" name="Text Box 4"/>
          <p:cNvSpPr txBox="1">
            <a:spLocks noChangeArrowheads="1"/>
          </p:cNvSpPr>
          <p:nvPr/>
        </p:nvSpPr>
        <p:spPr bwMode="auto">
          <a:xfrm>
            <a:off x="1371600" y="5715000"/>
            <a:ext cx="7543800" cy="579438"/>
          </a:xfrm>
          <a:prstGeom prst="rect">
            <a:avLst/>
          </a:prstGeom>
          <a:solidFill>
            <a:srgbClr val="FFCC00"/>
          </a:solidFill>
          <a:ln w="9525">
            <a:noFill/>
            <a:miter lim="800000"/>
            <a:headEnd/>
            <a:tailEnd/>
          </a:ln>
          <a:effectLst/>
        </p:spPr>
        <p:txBody>
          <a:bodyPr>
            <a:spAutoFit/>
          </a:bodyPr>
          <a:lstStyle/>
          <a:p>
            <a:pPr>
              <a:spcBef>
                <a:spcPct val="50000"/>
              </a:spcBef>
            </a:pPr>
            <a:r>
              <a:rPr lang="en-US" sz="3200" b="1"/>
              <a:t>Give 5 DD of the epigastric mass?</a:t>
            </a:r>
          </a:p>
        </p:txBody>
      </p:sp>
    </p:spTree>
    <p:custDataLst>
      <p:tags r:id="rId1"/>
    </p:custData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endParaRPr lang="ar-SA"/>
          </a:p>
        </p:txBody>
      </p:sp>
      <p:sp>
        <p:nvSpPr>
          <p:cNvPr id="266243" name="Rectangle 3"/>
          <p:cNvSpPr>
            <a:spLocks noGrp="1" noChangeArrowheads="1"/>
          </p:cNvSpPr>
          <p:nvPr>
            <p:ph type="body" idx="1"/>
          </p:nvPr>
        </p:nvSpPr>
        <p:spPr/>
        <p:txBody>
          <a:bodyPr/>
          <a:lstStyle/>
          <a:p>
            <a:endParaRPr lang="ar-SA"/>
          </a:p>
        </p:txBody>
      </p:sp>
      <p:pic>
        <p:nvPicPr>
          <p:cNvPr id="266244" name="Picture 4" descr="vascular insufficiency"/>
          <p:cNvPicPr>
            <a:picLocks noChangeAspect="1" noChangeArrowheads="1"/>
          </p:cNvPicPr>
          <p:nvPr/>
        </p:nvPicPr>
        <p:blipFill>
          <a:blip r:embed="rId4" cstate="print"/>
          <a:srcRect/>
          <a:stretch>
            <a:fillRect/>
          </a:stretch>
        </p:blipFill>
        <p:spPr bwMode="auto">
          <a:xfrm>
            <a:off x="0" y="0"/>
            <a:ext cx="4572000" cy="3811588"/>
          </a:xfrm>
          <a:prstGeom prst="rect">
            <a:avLst/>
          </a:prstGeom>
          <a:noFill/>
        </p:spPr>
      </p:pic>
      <p:pic>
        <p:nvPicPr>
          <p:cNvPr id="266245" name="Picture 5" descr="arterial insufficiency"/>
          <p:cNvPicPr>
            <a:picLocks noChangeAspect="1" noChangeArrowheads="1"/>
          </p:cNvPicPr>
          <p:nvPr/>
        </p:nvPicPr>
        <p:blipFill>
          <a:blip r:embed="rId5" cstate="print"/>
          <a:srcRect/>
          <a:stretch>
            <a:fillRect/>
          </a:stretch>
        </p:blipFill>
        <p:spPr bwMode="auto">
          <a:xfrm>
            <a:off x="4495800" y="34925"/>
            <a:ext cx="4648200" cy="3813175"/>
          </a:xfrm>
          <a:prstGeom prst="rect">
            <a:avLst/>
          </a:prstGeom>
          <a:noFill/>
        </p:spPr>
      </p:pic>
      <p:sp>
        <p:nvSpPr>
          <p:cNvPr id="266246" name="Text Box 6"/>
          <p:cNvSpPr txBox="1">
            <a:spLocks noChangeArrowheads="1"/>
          </p:cNvSpPr>
          <p:nvPr/>
        </p:nvSpPr>
        <p:spPr bwMode="auto">
          <a:xfrm>
            <a:off x="1371600" y="4191000"/>
            <a:ext cx="6553200" cy="2225675"/>
          </a:xfrm>
          <a:prstGeom prst="rect">
            <a:avLst/>
          </a:prstGeom>
          <a:solidFill>
            <a:srgbClr val="33CCFF"/>
          </a:solidFill>
          <a:ln w="9525">
            <a:noFill/>
            <a:miter lim="800000"/>
            <a:headEnd/>
            <a:tailEnd/>
          </a:ln>
          <a:effectLst/>
        </p:spPr>
        <p:txBody>
          <a:bodyPr>
            <a:spAutoFit/>
          </a:bodyPr>
          <a:lstStyle/>
          <a:p>
            <a:pPr>
              <a:spcBef>
                <a:spcPct val="50000"/>
              </a:spcBef>
            </a:pPr>
            <a:r>
              <a:rPr lang="en-US" sz="2000" b="1"/>
              <a:t>Differentiate between 1 &amp;2</a:t>
            </a:r>
          </a:p>
          <a:p>
            <a:pPr>
              <a:spcBef>
                <a:spcPct val="50000"/>
              </a:spcBef>
            </a:pPr>
            <a:r>
              <a:rPr lang="en-US" sz="2000" b="1"/>
              <a:t>Most likely cause in each ?</a:t>
            </a:r>
          </a:p>
          <a:p>
            <a:pPr>
              <a:spcBef>
                <a:spcPct val="50000"/>
              </a:spcBef>
            </a:pPr>
            <a:r>
              <a:rPr lang="en-US" sz="2000" b="1"/>
              <a:t>Best investigation?</a:t>
            </a:r>
          </a:p>
          <a:p>
            <a:pPr>
              <a:spcBef>
                <a:spcPct val="50000"/>
              </a:spcBef>
            </a:pPr>
            <a:r>
              <a:rPr lang="en-US" sz="2000" b="1"/>
              <a:t>Mode of onset in each ?</a:t>
            </a:r>
          </a:p>
          <a:p>
            <a:pPr>
              <a:spcBef>
                <a:spcPct val="50000"/>
              </a:spcBef>
            </a:pPr>
            <a:r>
              <a:rPr lang="en-US" sz="2000" b="1"/>
              <a:t>2 clinical manifestation for each ?</a:t>
            </a:r>
          </a:p>
        </p:txBody>
      </p:sp>
      <p:sp>
        <p:nvSpPr>
          <p:cNvPr id="266247" name="WordArt 7" descr="Narrow vertical"/>
          <p:cNvSpPr>
            <a:spLocks noChangeArrowheads="1" noChangeShapeType="1" noTextEdit="1"/>
          </p:cNvSpPr>
          <p:nvPr/>
        </p:nvSpPr>
        <p:spPr bwMode="auto">
          <a:xfrm>
            <a:off x="3886200" y="533400"/>
            <a:ext cx="228600" cy="533400"/>
          </a:xfrm>
          <a:prstGeom prst="rect">
            <a:avLst/>
          </a:prstGeom>
        </p:spPr>
        <p:txBody>
          <a:bodyPr wrap="none" fromWordArt="1">
            <a:prstTxWarp prst="textCurveUp">
              <a:avLst>
                <a:gd name="adj" fmla="val 0"/>
              </a:avLst>
            </a:prstTxWarp>
          </a:bodyPr>
          <a:lstStyle/>
          <a:p>
            <a:pPr algn="ctr"/>
            <a:r>
              <a:rPr lang="ar-SA"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Arial Black"/>
              </a:rPr>
              <a:t>1</a:t>
            </a:r>
          </a:p>
        </p:txBody>
      </p:sp>
      <p:sp>
        <p:nvSpPr>
          <p:cNvPr id="266248" name="WordArt 8" descr="Narrow vertical"/>
          <p:cNvSpPr>
            <a:spLocks noChangeArrowheads="1" noChangeShapeType="1" noTextEdit="1"/>
          </p:cNvSpPr>
          <p:nvPr/>
        </p:nvSpPr>
        <p:spPr bwMode="auto">
          <a:xfrm>
            <a:off x="6324600" y="685800"/>
            <a:ext cx="304800" cy="609600"/>
          </a:xfrm>
          <a:prstGeom prst="rect">
            <a:avLst/>
          </a:prstGeom>
        </p:spPr>
        <p:txBody>
          <a:bodyPr wrap="none" fromWordArt="1">
            <a:prstTxWarp prst="textCurveUp">
              <a:avLst>
                <a:gd name="adj" fmla="val 0"/>
              </a:avLst>
            </a:prstTxWarp>
          </a:bodyPr>
          <a:lstStyle/>
          <a:p>
            <a:pPr algn="ctr"/>
            <a:r>
              <a:rPr lang="ar-SA"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Arial Black"/>
              </a:rPr>
              <a:t>2</a:t>
            </a:r>
          </a:p>
        </p:txBody>
      </p:sp>
    </p:spTree>
    <p:custDataLst>
      <p:tags r:id="rId1"/>
    </p:custData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endParaRPr lang="ar-SA"/>
          </a:p>
        </p:txBody>
      </p:sp>
      <p:sp>
        <p:nvSpPr>
          <p:cNvPr id="267267" name="Rectangle 3"/>
          <p:cNvSpPr>
            <a:spLocks noGrp="1" noChangeArrowheads="1"/>
          </p:cNvSpPr>
          <p:nvPr>
            <p:ph type="body" idx="1"/>
          </p:nvPr>
        </p:nvSpPr>
        <p:spPr/>
        <p:txBody>
          <a:bodyPr/>
          <a:lstStyle/>
          <a:p>
            <a:endParaRPr lang="ar-SA"/>
          </a:p>
        </p:txBody>
      </p:sp>
      <p:pic>
        <p:nvPicPr>
          <p:cNvPr id="267268" name="Picture 4" descr="extremities-cellulitis4"/>
          <p:cNvPicPr>
            <a:picLocks noChangeAspect="1" noChangeArrowheads="1"/>
          </p:cNvPicPr>
          <p:nvPr/>
        </p:nvPicPr>
        <p:blipFill>
          <a:blip r:embed="rId4"/>
          <a:srcRect/>
          <a:stretch>
            <a:fillRect/>
          </a:stretch>
        </p:blipFill>
        <p:spPr bwMode="auto">
          <a:xfrm>
            <a:off x="0" y="46038"/>
            <a:ext cx="9144000" cy="6645275"/>
          </a:xfrm>
          <a:prstGeom prst="rect">
            <a:avLst/>
          </a:prstGeom>
          <a:noFill/>
        </p:spPr>
      </p:pic>
      <p:sp>
        <p:nvSpPr>
          <p:cNvPr id="267269" name="Text Box 5"/>
          <p:cNvSpPr txBox="1">
            <a:spLocks noChangeArrowheads="1"/>
          </p:cNvSpPr>
          <p:nvPr/>
        </p:nvSpPr>
        <p:spPr bwMode="auto">
          <a:xfrm>
            <a:off x="1828800" y="5181600"/>
            <a:ext cx="6172200" cy="1552575"/>
          </a:xfrm>
          <a:prstGeom prst="rect">
            <a:avLst/>
          </a:prstGeom>
          <a:solidFill>
            <a:schemeClr val="hlink"/>
          </a:solidFill>
          <a:ln w="9525">
            <a:noFill/>
            <a:miter lim="800000"/>
            <a:headEnd/>
            <a:tailEnd/>
          </a:ln>
          <a:effectLst/>
        </p:spPr>
        <p:txBody>
          <a:bodyPr>
            <a:spAutoFit/>
          </a:bodyPr>
          <a:lstStyle/>
          <a:p>
            <a:pPr marL="342900" indent="-342900">
              <a:spcBef>
                <a:spcPct val="50000"/>
              </a:spcBef>
              <a:buFontTx/>
              <a:buAutoNum type="arabicPeriod"/>
            </a:pPr>
            <a:r>
              <a:rPr lang="en-US" sz="2400" b="1"/>
              <a:t>Describe the finding?</a:t>
            </a:r>
          </a:p>
          <a:p>
            <a:pPr marL="342900" indent="-342900">
              <a:spcBef>
                <a:spcPct val="50000"/>
              </a:spcBef>
              <a:buFontTx/>
              <a:buAutoNum type="arabicPeriod"/>
            </a:pPr>
            <a:r>
              <a:rPr lang="en-US" sz="2400" b="1"/>
              <a:t>Most common cause?</a:t>
            </a:r>
          </a:p>
          <a:p>
            <a:pPr marL="342900" indent="-342900">
              <a:spcBef>
                <a:spcPct val="50000"/>
              </a:spcBef>
              <a:buFontTx/>
              <a:buAutoNum type="arabicPeriod"/>
            </a:pPr>
            <a:r>
              <a:rPr lang="en-US" sz="2400" b="1"/>
              <a:t>Treatment of choice?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diamond(in)">
                                      <p:cBhvr>
                                        <p:cTn id="7" dur="2000"/>
                                        <p:tgtEl>
                                          <p:spTgt spid="26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endParaRPr lang="ar-SA"/>
          </a:p>
        </p:txBody>
      </p:sp>
      <p:sp>
        <p:nvSpPr>
          <p:cNvPr id="268291" name="Rectangle 3"/>
          <p:cNvSpPr>
            <a:spLocks noGrp="1" noChangeArrowheads="1"/>
          </p:cNvSpPr>
          <p:nvPr>
            <p:ph type="body" idx="1"/>
          </p:nvPr>
        </p:nvSpPr>
        <p:spPr/>
        <p:txBody>
          <a:bodyPr/>
          <a:lstStyle/>
          <a:p>
            <a:endParaRPr lang="ar-SA"/>
          </a:p>
        </p:txBody>
      </p:sp>
      <p:pic>
        <p:nvPicPr>
          <p:cNvPr id="268292" name="Picture 4" descr="vascular insufficiency"/>
          <p:cNvPicPr>
            <a:picLocks noChangeAspect="1" noChangeArrowheads="1"/>
          </p:cNvPicPr>
          <p:nvPr/>
        </p:nvPicPr>
        <p:blipFill>
          <a:blip r:embed="rId4"/>
          <a:srcRect/>
          <a:stretch>
            <a:fillRect/>
          </a:stretch>
        </p:blipFill>
        <p:spPr bwMode="auto">
          <a:xfrm>
            <a:off x="3505200" y="0"/>
            <a:ext cx="5638800" cy="4624388"/>
          </a:xfrm>
          <a:prstGeom prst="rect">
            <a:avLst/>
          </a:prstGeom>
          <a:noFill/>
        </p:spPr>
      </p:pic>
      <p:sp>
        <p:nvSpPr>
          <p:cNvPr id="268293" name="Text Box 5"/>
          <p:cNvSpPr txBox="1">
            <a:spLocks noChangeArrowheads="1"/>
          </p:cNvSpPr>
          <p:nvPr/>
        </p:nvSpPr>
        <p:spPr bwMode="auto">
          <a:xfrm>
            <a:off x="1066800" y="5029200"/>
            <a:ext cx="7543800" cy="1160463"/>
          </a:xfrm>
          <a:prstGeom prst="rect">
            <a:avLst/>
          </a:prstGeom>
          <a:solidFill>
            <a:srgbClr val="CCCC00"/>
          </a:solidFill>
          <a:ln w="9525">
            <a:noFill/>
            <a:miter lim="800000"/>
            <a:headEnd/>
            <a:tailEnd/>
          </a:ln>
          <a:effectLst/>
        </p:spPr>
        <p:txBody>
          <a:bodyPr>
            <a:spAutoFit/>
          </a:bodyPr>
          <a:lstStyle/>
          <a:p>
            <a:pPr>
              <a:spcBef>
                <a:spcPct val="50000"/>
              </a:spcBef>
            </a:pPr>
            <a:r>
              <a:rPr lang="en-US" sz="2800" b="1"/>
              <a:t>The picture shows??</a:t>
            </a:r>
          </a:p>
          <a:p>
            <a:pPr>
              <a:spcBef>
                <a:spcPct val="50000"/>
              </a:spcBef>
            </a:pPr>
            <a:r>
              <a:rPr lang="en-US" sz="2800" b="1"/>
              <a:t>Common cause ?</a:t>
            </a:r>
          </a:p>
        </p:txBody>
      </p:sp>
    </p:spTree>
    <p:custDataLst>
      <p:tags r:id="rId1"/>
    </p:custData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endParaRPr lang="ar-SA"/>
          </a:p>
        </p:txBody>
      </p:sp>
      <p:sp>
        <p:nvSpPr>
          <p:cNvPr id="269315" name="Rectangle 3"/>
          <p:cNvSpPr>
            <a:spLocks noGrp="1" noChangeArrowheads="1"/>
          </p:cNvSpPr>
          <p:nvPr>
            <p:ph type="body" idx="1"/>
          </p:nvPr>
        </p:nvSpPr>
        <p:spPr>
          <a:xfrm>
            <a:off x="76200" y="1600200"/>
            <a:ext cx="8229600" cy="4533900"/>
          </a:xfrm>
        </p:spPr>
        <p:txBody>
          <a:bodyPr/>
          <a:lstStyle/>
          <a:p>
            <a:endParaRPr lang="ar-SA"/>
          </a:p>
        </p:txBody>
      </p:sp>
      <p:pic>
        <p:nvPicPr>
          <p:cNvPr id="269316" name="Picture 4" descr="venous ulcer5"/>
          <p:cNvPicPr>
            <a:picLocks noChangeAspect="1" noChangeArrowheads="1"/>
          </p:cNvPicPr>
          <p:nvPr/>
        </p:nvPicPr>
        <p:blipFill>
          <a:blip r:embed="rId4"/>
          <a:srcRect/>
          <a:stretch>
            <a:fillRect/>
          </a:stretch>
        </p:blipFill>
        <p:spPr bwMode="auto">
          <a:xfrm>
            <a:off x="2667000" y="46038"/>
            <a:ext cx="6477000" cy="5062537"/>
          </a:xfrm>
          <a:prstGeom prst="rect">
            <a:avLst/>
          </a:prstGeom>
          <a:noFill/>
        </p:spPr>
      </p:pic>
      <p:sp>
        <p:nvSpPr>
          <p:cNvPr id="269317" name="Text Box 5"/>
          <p:cNvSpPr txBox="1">
            <a:spLocks noChangeArrowheads="1"/>
          </p:cNvSpPr>
          <p:nvPr/>
        </p:nvSpPr>
        <p:spPr bwMode="auto">
          <a:xfrm>
            <a:off x="914400" y="5181600"/>
            <a:ext cx="7543800" cy="1655763"/>
          </a:xfrm>
          <a:prstGeom prst="rect">
            <a:avLst/>
          </a:prstGeom>
          <a:solidFill>
            <a:srgbClr val="2CB8B1"/>
          </a:solidFill>
          <a:ln w="9525">
            <a:solidFill>
              <a:srgbClr val="FF6600"/>
            </a:solidFill>
            <a:miter lim="800000"/>
            <a:headEnd/>
            <a:tailEnd/>
          </a:ln>
          <a:effectLst/>
        </p:spPr>
        <p:txBody>
          <a:bodyPr>
            <a:spAutoFit/>
          </a:bodyPr>
          <a:lstStyle/>
          <a:p>
            <a:pPr marL="342900" indent="-342900">
              <a:spcBef>
                <a:spcPct val="50000"/>
              </a:spcBef>
              <a:buFontTx/>
              <a:buAutoNum type="arabicPeriod"/>
            </a:pPr>
            <a:r>
              <a:rPr lang="en-US" sz="2400" b="1"/>
              <a:t>Diagnosis ?</a:t>
            </a:r>
          </a:p>
          <a:p>
            <a:pPr marL="342900" indent="-342900">
              <a:spcBef>
                <a:spcPct val="50000"/>
              </a:spcBef>
              <a:buFontTx/>
              <a:buAutoNum type="arabicPeriod"/>
            </a:pPr>
            <a:r>
              <a:rPr lang="en-US" sz="2800" b="1"/>
              <a:t>Classifications</a:t>
            </a:r>
            <a:r>
              <a:rPr lang="en-US" sz="2400" b="1"/>
              <a:t>?</a:t>
            </a:r>
          </a:p>
          <a:p>
            <a:pPr marL="342900" indent="-342900">
              <a:spcBef>
                <a:spcPct val="50000"/>
              </a:spcBef>
              <a:buFontTx/>
              <a:buAutoNum type="arabicPeriod"/>
            </a:pPr>
            <a:r>
              <a:rPr lang="en-US" sz="2400" b="1"/>
              <a:t>Options of treatment ?</a:t>
            </a:r>
          </a:p>
        </p:txBody>
      </p:sp>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42"/>
          <p:cNvPicPr>
            <a:picLocks noChangeAspect="1" noChangeArrowheads="1"/>
          </p:cNvPicPr>
          <p:nvPr/>
        </p:nvPicPr>
        <p:blipFill>
          <a:blip r:embed="rId4"/>
          <a:srcRect/>
          <a:stretch>
            <a:fillRect/>
          </a:stretch>
        </p:blipFill>
        <p:spPr bwMode="auto">
          <a:xfrm>
            <a:off x="4067175" y="288925"/>
            <a:ext cx="5076825" cy="3486150"/>
          </a:xfrm>
          <a:prstGeom prst="rect">
            <a:avLst/>
          </a:prstGeom>
          <a:noFill/>
        </p:spPr>
      </p:pic>
      <p:sp>
        <p:nvSpPr>
          <p:cNvPr id="4099" name="Rectangle 3"/>
          <p:cNvSpPr>
            <a:spLocks noGrp="1" noChangeArrowheads="1"/>
          </p:cNvSpPr>
          <p:nvPr>
            <p:ph type="title"/>
          </p:nvPr>
        </p:nvSpPr>
        <p:spPr/>
        <p:txBody>
          <a:bodyPr/>
          <a:lstStyle/>
          <a:p>
            <a:endParaRPr lang="ar-SA"/>
          </a:p>
        </p:txBody>
      </p:sp>
      <p:sp>
        <p:nvSpPr>
          <p:cNvPr id="4100" name="Rectangle 4"/>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What is the deformity?</a:t>
            </a:r>
          </a:p>
          <a:p>
            <a:pPr>
              <a:lnSpc>
                <a:spcPct val="90000"/>
              </a:lnSpc>
            </a:pPr>
            <a:r>
              <a:rPr lang="en-US"/>
              <a:t>The type of fracture?</a:t>
            </a:r>
          </a:p>
          <a:p>
            <a:pPr>
              <a:lnSpc>
                <a:spcPct val="90000"/>
              </a:lnSpc>
            </a:pPr>
            <a:r>
              <a:rPr lang="en-US"/>
              <a:t>Radiological finding ?</a:t>
            </a:r>
          </a:p>
          <a:p>
            <a:pPr>
              <a:lnSpc>
                <a:spcPct val="90000"/>
              </a:lnSpc>
            </a:pPr>
            <a:r>
              <a:rPr lang="en-US"/>
              <a:t>Principle of treatment?</a:t>
            </a: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endParaRPr lang="ar-SA"/>
          </a:p>
        </p:txBody>
      </p:sp>
      <p:pic>
        <p:nvPicPr>
          <p:cNvPr id="338947" name="Picture 3" descr="hydrocele4"/>
          <p:cNvPicPr>
            <a:picLocks noGrp="1" noChangeAspect="1" noChangeArrowheads="1"/>
          </p:cNvPicPr>
          <p:nvPr>
            <p:ph type="body" idx="1"/>
          </p:nvPr>
        </p:nvPicPr>
        <p:blipFill>
          <a:blip r:embed="rId4"/>
          <a:srcRect/>
          <a:stretch>
            <a:fillRect/>
          </a:stretch>
        </p:blipFill>
        <p:spPr>
          <a:xfrm>
            <a:off x="323850" y="425450"/>
            <a:ext cx="8820150" cy="6629400"/>
          </a:xfrm>
          <a:noFill/>
          <a:ln/>
        </p:spPr>
      </p:pic>
    </p:spTree>
    <p:custDataLst>
      <p:tags r:id="rId1"/>
    </p:custData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endParaRPr lang="ar-SA"/>
          </a:p>
        </p:txBody>
      </p:sp>
      <p:sp>
        <p:nvSpPr>
          <p:cNvPr id="271363" name="Rectangle 3"/>
          <p:cNvSpPr>
            <a:spLocks noGrp="1" noChangeArrowheads="1"/>
          </p:cNvSpPr>
          <p:nvPr>
            <p:ph type="body" idx="1"/>
          </p:nvPr>
        </p:nvSpPr>
        <p:spPr/>
        <p:txBody>
          <a:bodyPr/>
          <a:lstStyle/>
          <a:p>
            <a:endParaRPr lang="ar-SA"/>
          </a:p>
        </p:txBody>
      </p:sp>
      <p:pic>
        <p:nvPicPr>
          <p:cNvPr id="271364" name="Picture 4" descr="axillary exam"/>
          <p:cNvPicPr>
            <a:picLocks noChangeAspect="1" noChangeArrowheads="1"/>
          </p:cNvPicPr>
          <p:nvPr/>
        </p:nvPicPr>
        <p:blipFill>
          <a:blip r:embed="rId4" cstate="print"/>
          <a:srcRect/>
          <a:stretch>
            <a:fillRect/>
          </a:stretch>
        </p:blipFill>
        <p:spPr bwMode="auto">
          <a:xfrm>
            <a:off x="0" y="0"/>
            <a:ext cx="4343400" cy="3562350"/>
          </a:xfrm>
          <a:prstGeom prst="rect">
            <a:avLst/>
          </a:prstGeom>
          <a:noFill/>
        </p:spPr>
      </p:pic>
      <p:pic>
        <p:nvPicPr>
          <p:cNvPr id="271365" name="Picture 5" descr="axillary exam"/>
          <p:cNvPicPr>
            <a:picLocks noChangeAspect="1" noChangeArrowheads="1"/>
          </p:cNvPicPr>
          <p:nvPr/>
        </p:nvPicPr>
        <p:blipFill>
          <a:blip r:embed="rId5"/>
          <a:srcRect/>
          <a:stretch>
            <a:fillRect/>
          </a:stretch>
        </p:blipFill>
        <p:spPr bwMode="auto">
          <a:xfrm>
            <a:off x="4419600" y="2982913"/>
            <a:ext cx="4724400" cy="3875087"/>
          </a:xfrm>
          <a:prstGeom prst="rect">
            <a:avLst/>
          </a:prstGeom>
          <a:noFill/>
        </p:spPr>
      </p:pic>
      <p:sp>
        <p:nvSpPr>
          <p:cNvPr id="271366" name="Text Box 6"/>
          <p:cNvSpPr txBox="1">
            <a:spLocks noChangeArrowheads="1"/>
          </p:cNvSpPr>
          <p:nvPr/>
        </p:nvSpPr>
        <p:spPr bwMode="auto">
          <a:xfrm>
            <a:off x="0" y="4572000"/>
            <a:ext cx="4343400" cy="1004888"/>
          </a:xfrm>
          <a:prstGeom prst="rect">
            <a:avLst/>
          </a:prstGeom>
          <a:solidFill>
            <a:srgbClr val="CCCC00"/>
          </a:solidFill>
          <a:ln w="9525">
            <a:noFill/>
            <a:miter lim="800000"/>
            <a:headEnd/>
            <a:tailEnd/>
          </a:ln>
          <a:effectLst/>
        </p:spPr>
        <p:txBody>
          <a:bodyPr>
            <a:spAutoFit/>
          </a:bodyPr>
          <a:lstStyle/>
          <a:p>
            <a:pPr>
              <a:spcBef>
                <a:spcPct val="50000"/>
              </a:spcBef>
            </a:pPr>
            <a:r>
              <a:rPr lang="en-US" sz="2400" b="1"/>
              <a:t>How to examine the axila ?</a:t>
            </a:r>
          </a:p>
          <a:p>
            <a:pPr>
              <a:spcBef>
                <a:spcPct val="50000"/>
              </a:spcBef>
            </a:pPr>
            <a:r>
              <a:rPr lang="en-US" sz="2400" b="1"/>
              <a:t>DD of axillary mass?</a:t>
            </a:r>
          </a:p>
        </p:txBody>
      </p:sp>
    </p:spTree>
    <p:custDataLst>
      <p:tags r:id="rId1"/>
    </p:custData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endParaRPr lang="ar-SA"/>
          </a:p>
        </p:txBody>
      </p:sp>
      <p:sp>
        <p:nvSpPr>
          <p:cNvPr id="272387" name="Rectangle 3"/>
          <p:cNvSpPr>
            <a:spLocks noGrp="1" noChangeArrowheads="1"/>
          </p:cNvSpPr>
          <p:nvPr>
            <p:ph type="body" idx="1"/>
          </p:nvPr>
        </p:nvSpPr>
        <p:spPr/>
        <p:txBody>
          <a:bodyPr/>
          <a:lstStyle/>
          <a:p>
            <a:endParaRPr lang="ar-SA"/>
          </a:p>
        </p:txBody>
      </p:sp>
      <p:pic>
        <p:nvPicPr>
          <p:cNvPr id="272388" name="Picture 4" descr="a.jpg - 16kb"/>
          <p:cNvPicPr>
            <a:picLocks noChangeAspect="1" noChangeArrowheads="1"/>
          </p:cNvPicPr>
          <p:nvPr/>
        </p:nvPicPr>
        <p:blipFill>
          <a:blip r:embed="rId4"/>
          <a:srcRect/>
          <a:stretch>
            <a:fillRect/>
          </a:stretch>
        </p:blipFill>
        <p:spPr bwMode="auto">
          <a:xfrm>
            <a:off x="0" y="46038"/>
            <a:ext cx="2936875" cy="6811962"/>
          </a:xfrm>
          <a:prstGeom prst="rect">
            <a:avLst/>
          </a:prstGeom>
          <a:noFill/>
        </p:spPr>
      </p:pic>
      <p:sp>
        <p:nvSpPr>
          <p:cNvPr id="272389" name="Text Box 5"/>
          <p:cNvSpPr txBox="1">
            <a:spLocks noChangeArrowheads="1"/>
          </p:cNvSpPr>
          <p:nvPr/>
        </p:nvSpPr>
        <p:spPr bwMode="auto">
          <a:xfrm>
            <a:off x="4191000" y="2514600"/>
            <a:ext cx="4572000" cy="1552575"/>
          </a:xfrm>
          <a:prstGeom prst="rect">
            <a:avLst/>
          </a:prstGeom>
          <a:solidFill>
            <a:srgbClr val="33CCFF"/>
          </a:solidFill>
          <a:ln w="9525">
            <a:noFill/>
            <a:miter lim="800000"/>
            <a:headEnd/>
            <a:tailEnd/>
          </a:ln>
          <a:effectLst/>
        </p:spPr>
        <p:txBody>
          <a:bodyPr>
            <a:spAutoFit/>
          </a:bodyPr>
          <a:lstStyle/>
          <a:p>
            <a:pPr>
              <a:spcBef>
                <a:spcPct val="50000"/>
              </a:spcBef>
              <a:buFontTx/>
              <a:buChar char="•"/>
            </a:pPr>
            <a:r>
              <a:rPr lang="en-US" sz="2400" b="1"/>
              <a:t>What you in this X-ray?</a:t>
            </a:r>
          </a:p>
          <a:p>
            <a:pPr>
              <a:spcBef>
                <a:spcPct val="50000"/>
              </a:spcBef>
              <a:buFontTx/>
              <a:buChar char="•"/>
            </a:pPr>
            <a:r>
              <a:rPr lang="en-US" sz="2400" b="1"/>
              <a:t> 2 Common causes?</a:t>
            </a:r>
          </a:p>
          <a:p>
            <a:pPr>
              <a:spcBef>
                <a:spcPct val="50000"/>
              </a:spcBef>
              <a:buFontTx/>
              <a:buChar char="•"/>
            </a:pPr>
            <a:r>
              <a:rPr lang="en-US" sz="2400" b="1"/>
              <a:t>Ideal treatment ?</a:t>
            </a:r>
          </a:p>
        </p:txBody>
      </p:sp>
    </p:spTree>
    <p:custDataLst>
      <p:tags r:id="rId1"/>
    </p:custData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endParaRPr lang="ar-SA"/>
          </a:p>
        </p:txBody>
      </p:sp>
      <p:sp>
        <p:nvSpPr>
          <p:cNvPr id="273411" name="Rectangle 3"/>
          <p:cNvSpPr>
            <a:spLocks noGrp="1" noChangeArrowheads="1"/>
          </p:cNvSpPr>
          <p:nvPr>
            <p:ph type="body" idx="1"/>
          </p:nvPr>
        </p:nvSpPr>
        <p:spPr/>
        <p:txBody>
          <a:bodyPr/>
          <a:lstStyle/>
          <a:p>
            <a:endParaRPr lang="ar-SA"/>
          </a:p>
        </p:txBody>
      </p:sp>
      <p:pic>
        <p:nvPicPr>
          <p:cNvPr id="273412" name="Picture 4" descr="img0029"/>
          <p:cNvPicPr>
            <a:picLocks noChangeAspect="1" noChangeArrowheads="1"/>
          </p:cNvPicPr>
          <p:nvPr/>
        </p:nvPicPr>
        <p:blipFill>
          <a:blip r:embed="rId4"/>
          <a:srcRect/>
          <a:stretch>
            <a:fillRect/>
          </a:stretch>
        </p:blipFill>
        <p:spPr bwMode="auto">
          <a:xfrm>
            <a:off x="155575" y="46038"/>
            <a:ext cx="4367213" cy="6811962"/>
          </a:xfrm>
          <a:prstGeom prst="rect">
            <a:avLst/>
          </a:prstGeom>
          <a:noFill/>
        </p:spPr>
      </p:pic>
      <p:sp>
        <p:nvSpPr>
          <p:cNvPr id="273413" name="Text Box 5"/>
          <p:cNvSpPr txBox="1">
            <a:spLocks noChangeArrowheads="1"/>
          </p:cNvSpPr>
          <p:nvPr/>
        </p:nvSpPr>
        <p:spPr bwMode="auto">
          <a:xfrm>
            <a:off x="5105400" y="1447800"/>
            <a:ext cx="3581400" cy="1187450"/>
          </a:xfrm>
          <a:prstGeom prst="rect">
            <a:avLst/>
          </a:prstGeom>
          <a:solidFill>
            <a:srgbClr val="FF6600"/>
          </a:solidFill>
          <a:ln w="9525">
            <a:noFill/>
            <a:miter lim="800000"/>
            <a:headEnd/>
            <a:tailEnd/>
          </a:ln>
          <a:effectLst/>
        </p:spPr>
        <p:txBody>
          <a:bodyPr>
            <a:spAutoFit/>
          </a:bodyPr>
          <a:lstStyle/>
          <a:p>
            <a:pPr>
              <a:spcBef>
                <a:spcPct val="50000"/>
              </a:spcBef>
            </a:pPr>
            <a:r>
              <a:rPr lang="en-US" sz="2400"/>
              <a:t>4</a:t>
            </a:r>
            <a:r>
              <a:rPr lang="en-US" sz="2400" baseline="30000"/>
              <a:t>th</a:t>
            </a:r>
            <a:r>
              <a:rPr lang="en-US" sz="2400"/>
              <a:t> year medical student exposed to stab wound by sharp stalk</a:t>
            </a:r>
          </a:p>
        </p:txBody>
      </p:sp>
      <p:sp>
        <p:nvSpPr>
          <p:cNvPr id="273414" name="Text Box 6"/>
          <p:cNvSpPr txBox="1">
            <a:spLocks noChangeArrowheads="1"/>
          </p:cNvSpPr>
          <p:nvPr/>
        </p:nvSpPr>
        <p:spPr bwMode="auto">
          <a:xfrm>
            <a:off x="5181600" y="3352800"/>
            <a:ext cx="3352800" cy="3560763"/>
          </a:xfrm>
          <a:prstGeom prst="rect">
            <a:avLst/>
          </a:prstGeom>
          <a:solidFill>
            <a:srgbClr val="FF66CC"/>
          </a:solidFill>
          <a:ln w="9525">
            <a:noFill/>
            <a:miter lim="800000"/>
            <a:headEnd/>
            <a:tailEnd/>
          </a:ln>
          <a:effectLst/>
        </p:spPr>
        <p:txBody>
          <a:bodyPr>
            <a:spAutoFit/>
          </a:bodyPr>
          <a:lstStyle/>
          <a:p>
            <a:pPr marL="342900" indent="-342900">
              <a:spcBef>
                <a:spcPct val="50000"/>
              </a:spcBef>
              <a:buFontTx/>
              <a:buAutoNum type="arabicPeriod"/>
            </a:pPr>
            <a:r>
              <a:rPr lang="en-US" sz="2400" b="1"/>
              <a:t>Initial management ?</a:t>
            </a:r>
          </a:p>
          <a:p>
            <a:pPr marL="342900" indent="-342900">
              <a:spcBef>
                <a:spcPct val="50000"/>
              </a:spcBef>
              <a:buFontTx/>
              <a:buAutoNum type="arabicPeriod"/>
            </a:pPr>
            <a:r>
              <a:rPr lang="en-US" sz="2400" b="1"/>
              <a:t>When you will remove the stalk? Why?</a:t>
            </a:r>
          </a:p>
          <a:p>
            <a:pPr marL="342900" indent="-342900">
              <a:spcBef>
                <a:spcPct val="50000"/>
              </a:spcBef>
              <a:buFontTx/>
              <a:buAutoNum type="arabicPeriod"/>
            </a:pPr>
            <a:r>
              <a:rPr lang="en-US" sz="2400" b="1"/>
              <a:t>Possible organs affected?</a:t>
            </a:r>
          </a:p>
          <a:p>
            <a:pPr marL="342900" indent="-342900">
              <a:spcBef>
                <a:spcPct val="50000"/>
              </a:spcBef>
              <a:buFontTx/>
              <a:buAutoNum type="arabicPeriod"/>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endParaRPr lang="ar-SA"/>
          </a:p>
        </p:txBody>
      </p:sp>
      <p:pic>
        <p:nvPicPr>
          <p:cNvPr id="274435" name="Picture 3" descr="img0080"/>
          <p:cNvPicPr>
            <a:picLocks noChangeAspect="1" noChangeArrowheads="1"/>
          </p:cNvPicPr>
          <p:nvPr/>
        </p:nvPicPr>
        <p:blipFill>
          <a:blip r:embed="rId4"/>
          <a:srcRect/>
          <a:stretch>
            <a:fillRect/>
          </a:stretch>
        </p:blipFill>
        <p:spPr bwMode="auto">
          <a:xfrm>
            <a:off x="4267200" y="0"/>
            <a:ext cx="4876800" cy="3109913"/>
          </a:xfrm>
          <a:prstGeom prst="rect">
            <a:avLst/>
          </a:prstGeom>
          <a:noFill/>
        </p:spPr>
      </p:pic>
      <p:pic>
        <p:nvPicPr>
          <p:cNvPr id="274436" name="Picture 4" descr="img0047"/>
          <p:cNvPicPr>
            <a:picLocks noGrp="1" noChangeAspect="1" noChangeArrowheads="1"/>
          </p:cNvPicPr>
          <p:nvPr>
            <p:ph idx="1"/>
          </p:nvPr>
        </p:nvPicPr>
        <p:blipFill>
          <a:blip r:embed="rId5"/>
          <a:srcRect/>
          <a:stretch>
            <a:fillRect/>
          </a:stretch>
        </p:blipFill>
        <p:spPr>
          <a:xfrm>
            <a:off x="0" y="0"/>
            <a:ext cx="4284663" cy="6172200"/>
          </a:xfrm>
          <a:noFill/>
          <a:ln/>
        </p:spPr>
      </p:pic>
      <p:sp>
        <p:nvSpPr>
          <p:cNvPr id="274437" name="Text Box 5"/>
          <p:cNvSpPr txBox="1">
            <a:spLocks noChangeArrowheads="1"/>
          </p:cNvSpPr>
          <p:nvPr/>
        </p:nvSpPr>
        <p:spPr bwMode="auto">
          <a:xfrm>
            <a:off x="4343400" y="3200400"/>
            <a:ext cx="4800600" cy="3560763"/>
          </a:xfrm>
          <a:prstGeom prst="rect">
            <a:avLst/>
          </a:prstGeom>
          <a:solidFill>
            <a:srgbClr val="2CB8B1"/>
          </a:solidFill>
          <a:ln w="9525">
            <a:noFill/>
            <a:miter lim="800000"/>
            <a:headEnd/>
            <a:tailEnd/>
          </a:ln>
          <a:effectLst/>
        </p:spPr>
        <p:txBody>
          <a:bodyPr>
            <a:spAutoFit/>
          </a:bodyPr>
          <a:lstStyle/>
          <a:p>
            <a:pPr>
              <a:spcBef>
                <a:spcPct val="50000"/>
              </a:spcBef>
            </a:pPr>
            <a:r>
              <a:rPr lang="en-US" sz="2400" b="1"/>
              <a:t>Diabetic man 45 years,</a:t>
            </a:r>
          </a:p>
          <a:p>
            <a:pPr>
              <a:spcBef>
                <a:spcPct val="50000"/>
              </a:spcBef>
              <a:buFontTx/>
              <a:buChar char="•"/>
            </a:pPr>
            <a:r>
              <a:rPr lang="en-US" sz="2400" b="1"/>
              <a:t>Finding by inspection ?</a:t>
            </a:r>
          </a:p>
          <a:p>
            <a:pPr>
              <a:spcBef>
                <a:spcPct val="50000"/>
              </a:spcBef>
              <a:buFontTx/>
              <a:buChar char="•"/>
            </a:pPr>
            <a:r>
              <a:rPr lang="en-US" sz="2400" b="1"/>
              <a:t>3 clinical remarks you look for?</a:t>
            </a:r>
          </a:p>
          <a:p>
            <a:pPr>
              <a:spcBef>
                <a:spcPct val="50000"/>
              </a:spcBef>
              <a:buFontTx/>
              <a:buChar char="•"/>
            </a:pPr>
            <a:r>
              <a:rPr lang="en-US" sz="2400" b="1"/>
              <a:t>3 investigations?</a:t>
            </a:r>
          </a:p>
          <a:p>
            <a:pPr>
              <a:spcBef>
                <a:spcPct val="50000"/>
              </a:spcBef>
              <a:buFontTx/>
              <a:buChar char="•"/>
            </a:pPr>
            <a:r>
              <a:rPr lang="en-US" sz="2400" b="1"/>
              <a:t>Treatment ?</a:t>
            </a:r>
          </a:p>
          <a:p>
            <a:pPr>
              <a:spcBef>
                <a:spcPct val="50000"/>
              </a:spcBef>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endParaRPr lang="ar-SA"/>
          </a:p>
        </p:txBody>
      </p:sp>
      <p:sp>
        <p:nvSpPr>
          <p:cNvPr id="275459" name="Rectangle 3"/>
          <p:cNvSpPr>
            <a:spLocks noGrp="1" noChangeArrowheads="1"/>
          </p:cNvSpPr>
          <p:nvPr>
            <p:ph type="body" idx="1"/>
          </p:nvPr>
        </p:nvSpPr>
        <p:spPr/>
        <p:txBody>
          <a:bodyPr/>
          <a:lstStyle/>
          <a:p>
            <a:endParaRPr lang="ar-SA"/>
          </a:p>
        </p:txBody>
      </p:sp>
      <p:pic>
        <p:nvPicPr>
          <p:cNvPr id="275460" name="Picture 4" descr="Cotton wool"/>
          <p:cNvPicPr>
            <a:picLocks noChangeAspect="1" noChangeArrowheads="1"/>
          </p:cNvPicPr>
          <p:nvPr/>
        </p:nvPicPr>
        <p:blipFill>
          <a:blip r:embed="rId4"/>
          <a:srcRect/>
          <a:stretch>
            <a:fillRect/>
          </a:stretch>
        </p:blipFill>
        <p:spPr bwMode="auto">
          <a:xfrm>
            <a:off x="0" y="46038"/>
            <a:ext cx="2654300" cy="3992562"/>
          </a:xfrm>
          <a:prstGeom prst="rect">
            <a:avLst/>
          </a:prstGeom>
          <a:noFill/>
        </p:spPr>
      </p:pic>
      <p:pic>
        <p:nvPicPr>
          <p:cNvPr id="275461" name="Picture 5" descr="Monfilament before it buckles"/>
          <p:cNvPicPr>
            <a:picLocks noChangeAspect="1" noChangeArrowheads="1"/>
          </p:cNvPicPr>
          <p:nvPr/>
        </p:nvPicPr>
        <p:blipFill>
          <a:blip r:embed="rId5"/>
          <a:srcRect/>
          <a:stretch>
            <a:fillRect/>
          </a:stretch>
        </p:blipFill>
        <p:spPr bwMode="auto">
          <a:xfrm>
            <a:off x="4419600" y="0"/>
            <a:ext cx="4724400" cy="3141663"/>
          </a:xfrm>
          <a:prstGeom prst="rect">
            <a:avLst/>
          </a:prstGeom>
          <a:noFill/>
        </p:spPr>
      </p:pic>
      <p:pic>
        <p:nvPicPr>
          <p:cNvPr id="275462" name="Picture 6" descr="Buckled Monofilament"/>
          <p:cNvPicPr>
            <a:picLocks noChangeAspect="1" noChangeArrowheads="1"/>
          </p:cNvPicPr>
          <p:nvPr/>
        </p:nvPicPr>
        <p:blipFill>
          <a:blip r:embed="rId6"/>
          <a:srcRect/>
          <a:stretch>
            <a:fillRect/>
          </a:stretch>
        </p:blipFill>
        <p:spPr bwMode="auto">
          <a:xfrm>
            <a:off x="0" y="3665538"/>
            <a:ext cx="4800600" cy="3192462"/>
          </a:xfrm>
          <a:prstGeom prst="rect">
            <a:avLst/>
          </a:prstGeom>
          <a:noFill/>
        </p:spPr>
      </p:pic>
      <p:pic>
        <p:nvPicPr>
          <p:cNvPr id="275463" name="Picture 7" descr="Tuning fork"/>
          <p:cNvPicPr>
            <a:picLocks noChangeAspect="1" noChangeArrowheads="1"/>
          </p:cNvPicPr>
          <p:nvPr/>
        </p:nvPicPr>
        <p:blipFill>
          <a:blip r:embed="rId7"/>
          <a:srcRect/>
          <a:stretch>
            <a:fillRect/>
          </a:stretch>
        </p:blipFill>
        <p:spPr bwMode="auto">
          <a:xfrm>
            <a:off x="4343400" y="3665538"/>
            <a:ext cx="4800600" cy="3192462"/>
          </a:xfrm>
          <a:prstGeom prst="rect">
            <a:avLst/>
          </a:prstGeom>
          <a:noFill/>
        </p:spPr>
      </p:pic>
      <p:sp>
        <p:nvSpPr>
          <p:cNvPr id="275464" name="Text Box 8"/>
          <p:cNvSpPr txBox="1">
            <a:spLocks noChangeArrowheads="1"/>
          </p:cNvSpPr>
          <p:nvPr/>
        </p:nvSpPr>
        <p:spPr bwMode="auto">
          <a:xfrm>
            <a:off x="2971800" y="3200400"/>
            <a:ext cx="5715000" cy="406400"/>
          </a:xfrm>
          <a:prstGeom prst="rect">
            <a:avLst/>
          </a:prstGeom>
          <a:solidFill>
            <a:schemeClr val="accent2"/>
          </a:solidFill>
          <a:ln w="9525">
            <a:solidFill>
              <a:srgbClr val="FF6600"/>
            </a:solidFill>
            <a:miter lim="800000"/>
            <a:headEnd/>
            <a:tailEnd/>
          </a:ln>
          <a:effectLst/>
        </p:spPr>
        <p:txBody>
          <a:bodyPr>
            <a:spAutoFit/>
          </a:bodyPr>
          <a:lstStyle/>
          <a:p>
            <a:pPr>
              <a:spcBef>
                <a:spcPct val="50000"/>
              </a:spcBef>
            </a:pPr>
            <a:r>
              <a:rPr lang="en-US" sz="2000" b="1">
                <a:solidFill>
                  <a:schemeClr val="hlink"/>
                </a:solidFill>
              </a:rPr>
              <a:t>What are these types of foot examination??</a:t>
            </a:r>
          </a:p>
        </p:txBody>
      </p:sp>
    </p:spTree>
    <p:custDataLst>
      <p:tags r:id="rId1"/>
    </p:custData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endParaRPr lang="ar-SA"/>
          </a:p>
        </p:txBody>
      </p:sp>
      <p:pic>
        <p:nvPicPr>
          <p:cNvPr id="276483" name="Picture 3" descr="DSCI0008"/>
          <p:cNvPicPr>
            <a:picLocks noGrp="1" noChangeAspect="1" noChangeArrowheads="1"/>
          </p:cNvPicPr>
          <p:nvPr>
            <p:ph idx="1"/>
          </p:nvPr>
        </p:nvPicPr>
        <p:blipFill>
          <a:blip r:embed="rId4"/>
          <a:srcRect/>
          <a:stretch>
            <a:fillRect/>
          </a:stretch>
        </p:blipFill>
        <p:spPr>
          <a:xfrm>
            <a:off x="2971800" y="0"/>
            <a:ext cx="6172200" cy="4629150"/>
          </a:xfrm>
          <a:noFill/>
          <a:ln/>
        </p:spPr>
      </p:pic>
      <p:sp>
        <p:nvSpPr>
          <p:cNvPr id="276484" name="Text Box 4"/>
          <p:cNvSpPr txBox="1">
            <a:spLocks noChangeArrowheads="1"/>
          </p:cNvSpPr>
          <p:nvPr/>
        </p:nvSpPr>
        <p:spPr bwMode="auto">
          <a:xfrm>
            <a:off x="1066800" y="4876800"/>
            <a:ext cx="7315200" cy="1562100"/>
          </a:xfrm>
          <a:prstGeom prst="rect">
            <a:avLst/>
          </a:prstGeom>
          <a:solidFill>
            <a:srgbClr val="FF0000"/>
          </a:solidFill>
          <a:ln w="9525">
            <a:pattFill prst="zigZag">
              <a:fgClr>
                <a:srgbClr val="FF6600"/>
              </a:fgClr>
              <a:bgClr>
                <a:srgbClr val="FFFFFF"/>
              </a:bgClr>
            </a:pattFill>
            <a:miter lim="800000"/>
            <a:headEnd/>
            <a:tailEnd/>
          </a:ln>
          <a:effectLst/>
        </p:spPr>
        <p:txBody>
          <a:bodyPr>
            <a:spAutoFit/>
          </a:bodyPr>
          <a:lstStyle/>
          <a:p>
            <a:pPr>
              <a:spcBef>
                <a:spcPct val="50000"/>
              </a:spcBef>
              <a:buFontTx/>
              <a:buChar char="•"/>
            </a:pPr>
            <a:r>
              <a:rPr lang="en-US" sz="2400" b="1"/>
              <a:t>Abnormal finding?</a:t>
            </a:r>
          </a:p>
          <a:p>
            <a:pPr>
              <a:spcBef>
                <a:spcPct val="50000"/>
              </a:spcBef>
              <a:buFontTx/>
              <a:buChar char="•"/>
            </a:pPr>
            <a:r>
              <a:rPr lang="en-US" sz="2400" b="1"/>
              <a:t>Main cause ?</a:t>
            </a:r>
          </a:p>
          <a:p>
            <a:pPr>
              <a:spcBef>
                <a:spcPct val="50000"/>
              </a:spcBef>
              <a:buFontTx/>
              <a:buChar char="•"/>
            </a:pPr>
            <a:r>
              <a:rPr lang="en-US" sz="2400" b="1"/>
              <a:t>Best treatment ?</a:t>
            </a:r>
          </a:p>
        </p:txBody>
      </p:sp>
    </p:spTree>
    <p:custDataLst>
      <p:tags r:id="rId1"/>
    </p:custData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endParaRPr lang="ar-SA"/>
          </a:p>
        </p:txBody>
      </p:sp>
      <p:pic>
        <p:nvPicPr>
          <p:cNvPr id="277507" name="Picture 3" descr="pic11-5"/>
          <p:cNvPicPr>
            <a:picLocks noGrp="1" noChangeAspect="1" noChangeArrowheads="1"/>
          </p:cNvPicPr>
          <p:nvPr>
            <p:ph idx="1"/>
          </p:nvPr>
        </p:nvPicPr>
        <p:blipFill>
          <a:blip r:embed="rId4"/>
          <a:srcRect/>
          <a:stretch>
            <a:fillRect/>
          </a:stretch>
        </p:blipFill>
        <p:spPr>
          <a:xfrm>
            <a:off x="4000500" y="0"/>
            <a:ext cx="5143500" cy="6858000"/>
          </a:xfrm>
          <a:noFill/>
          <a:ln/>
        </p:spPr>
      </p:pic>
      <p:sp>
        <p:nvSpPr>
          <p:cNvPr id="277508" name="Text Box 4"/>
          <p:cNvSpPr txBox="1">
            <a:spLocks noChangeArrowheads="1"/>
          </p:cNvSpPr>
          <p:nvPr/>
        </p:nvSpPr>
        <p:spPr bwMode="auto">
          <a:xfrm>
            <a:off x="136525" y="1865313"/>
            <a:ext cx="3216275" cy="366712"/>
          </a:xfrm>
          <a:prstGeom prst="rect">
            <a:avLst/>
          </a:prstGeom>
          <a:noFill/>
          <a:ln w="9525">
            <a:noFill/>
            <a:miter lim="800000"/>
            <a:headEnd/>
            <a:tailEnd/>
          </a:ln>
          <a:effectLst/>
        </p:spPr>
        <p:txBody>
          <a:bodyPr>
            <a:spAutoFit/>
          </a:bodyPr>
          <a:lstStyle/>
          <a:p>
            <a:endParaRPr lang="ar-SA"/>
          </a:p>
        </p:txBody>
      </p:sp>
      <p:sp>
        <p:nvSpPr>
          <p:cNvPr id="277509" name="Text Box 5"/>
          <p:cNvSpPr txBox="1">
            <a:spLocks noChangeArrowheads="1"/>
          </p:cNvSpPr>
          <p:nvPr/>
        </p:nvSpPr>
        <p:spPr bwMode="auto">
          <a:xfrm>
            <a:off x="0" y="2667000"/>
            <a:ext cx="4038600" cy="1370013"/>
          </a:xfrm>
          <a:prstGeom prst="rect">
            <a:avLst/>
          </a:prstGeom>
          <a:gradFill rotWithShape="1">
            <a:gsLst>
              <a:gs pos="0">
                <a:srgbClr val="FF66CC"/>
              </a:gs>
              <a:gs pos="100000">
                <a:srgbClr val="FF6600"/>
              </a:gs>
            </a:gsLst>
            <a:lin ang="2700000" scaled="1"/>
          </a:gradFill>
          <a:ln w="9525">
            <a:noFill/>
            <a:miter lim="800000"/>
            <a:headEnd/>
            <a:tailEnd/>
          </a:ln>
          <a:effectLst/>
        </p:spPr>
        <p:txBody>
          <a:bodyPr>
            <a:spAutoFit/>
          </a:bodyPr>
          <a:lstStyle/>
          <a:p>
            <a:pPr>
              <a:spcBef>
                <a:spcPct val="50000"/>
              </a:spcBef>
            </a:pPr>
            <a:r>
              <a:rPr lang="en-US" sz="2400" b="1">
                <a:solidFill>
                  <a:schemeClr val="hlink"/>
                </a:solidFill>
              </a:rPr>
              <a:t>Changes in the rt big toe?</a:t>
            </a:r>
          </a:p>
          <a:p>
            <a:pPr>
              <a:spcBef>
                <a:spcPct val="50000"/>
              </a:spcBef>
            </a:pPr>
            <a:r>
              <a:rPr lang="en-US" sz="2400" b="1">
                <a:solidFill>
                  <a:schemeClr val="hlink"/>
                </a:solidFill>
              </a:rPr>
              <a:t>Name the deformity in the 2</a:t>
            </a:r>
            <a:r>
              <a:rPr lang="en-US" sz="2400" b="1" baseline="30000">
                <a:solidFill>
                  <a:schemeClr val="hlink"/>
                </a:solidFill>
              </a:rPr>
              <a:t>nd</a:t>
            </a:r>
            <a:r>
              <a:rPr lang="en-US" sz="2400" b="1">
                <a:solidFill>
                  <a:schemeClr val="hlink"/>
                </a:solidFill>
              </a:rPr>
              <a:t> toe?</a:t>
            </a:r>
          </a:p>
        </p:txBody>
      </p:sp>
    </p:spTree>
    <p:custDataLst>
      <p:tags r:id="rId1"/>
    </p:custData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endParaRPr lang="ar-SA"/>
          </a:p>
        </p:txBody>
      </p:sp>
      <p:pic>
        <p:nvPicPr>
          <p:cNvPr id="278531" name="Picture 3" descr="17"/>
          <p:cNvPicPr>
            <a:picLocks noGrp="1" noChangeAspect="1" noChangeArrowheads="1"/>
          </p:cNvPicPr>
          <p:nvPr>
            <p:ph idx="1"/>
          </p:nvPr>
        </p:nvPicPr>
        <p:blipFill>
          <a:blip r:embed="rId4"/>
          <a:srcRect/>
          <a:stretch>
            <a:fillRect/>
          </a:stretch>
        </p:blipFill>
        <p:spPr>
          <a:xfrm>
            <a:off x="2743200" y="0"/>
            <a:ext cx="6400800" cy="4802188"/>
          </a:xfrm>
          <a:noFill/>
          <a:ln/>
        </p:spPr>
      </p:pic>
      <p:sp>
        <p:nvSpPr>
          <p:cNvPr id="278532" name="Text Box 4" descr="Denim"/>
          <p:cNvSpPr txBox="1">
            <a:spLocks noChangeArrowheads="1"/>
          </p:cNvSpPr>
          <p:nvPr/>
        </p:nvSpPr>
        <p:spPr bwMode="auto">
          <a:xfrm>
            <a:off x="457200" y="4876800"/>
            <a:ext cx="8153400" cy="2052638"/>
          </a:xfrm>
          <a:prstGeom prst="rect">
            <a:avLst/>
          </a:prstGeom>
          <a:blipFill dpi="0" rotWithShape="1">
            <a:blip r:embed="rId5"/>
            <a:srcRect/>
            <a:tile tx="0" ty="0" sx="100000" sy="100000" flip="none" algn="tl"/>
          </a:blipFill>
          <a:ln w="9525">
            <a:pattFill prst="smConfetti">
              <a:fgClr>
                <a:schemeClr val="tx1"/>
              </a:fgClr>
              <a:bgClr>
                <a:srgbClr val="FFFFFF"/>
              </a:bgClr>
            </a:pattFill>
            <a:miter lim="800000"/>
            <a:headEnd/>
            <a:tailEnd/>
          </a:ln>
          <a:effectLst/>
        </p:spPr>
        <p:txBody>
          <a:bodyPr>
            <a:spAutoFit/>
          </a:bodyPr>
          <a:lstStyle/>
          <a:p>
            <a:pPr>
              <a:spcBef>
                <a:spcPct val="50000"/>
              </a:spcBef>
            </a:pPr>
            <a:r>
              <a:rPr lang="en-US" sz="3200" b="1"/>
              <a:t>4 abnormal findings ?</a:t>
            </a:r>
          </a:p>
          <a:p>
            <a:pPr>
              <a:spcBef>
                <a:spcPct val="50000"/>
              </a:spcBef>
            </a:pPr>
            <a:r>
              <a:rPr lang="en-US" sz="3200" b="1"/>
              <a:t>Complete diagnosis ?</a:t>
            </a:r>
          </a:p>
          <a:p>
            <a:pPr>
              <a:spcBef>
                <a:spcPct val="50000"/>
              </a:spcBef>
            </a:pPr>
            <a:r>
              <a:rPr lang="en-US" sz="3200" b="1"/>
              <a:t>Treatment ?</a:t>
            </a:r>
          </a:p>
        </p:txBody>
      </p:sp>
    </p:spTree>
    <p:custDataLst>
      <p:tags r:id="rId1"/>
    </p:custData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endParaRPr lang="ar-SA"/>
          </a:p>
        </p:txBody>
      </p:sp>
      <p:pic>
        <p:nvPicPr>
          <p:cNvPr id="279555" name="Picture 3" descr="18"/>
          <p:cNvPicPr>
            <a:picLocks noGrp="1" noChangeAspect="1" noChangeArrowheads="1"/>
          </p:cNvPicPr>
          <p:nvPr>
            <p:ph sz="half" idx="1"/>
          </p:nvPr>
        </p:nvPicPr>
        <p:blipFill>
          <a:blip r:embed="rId4"/>
          <a:srcRect/>
          <a:stretch>
            <a:fillRect/>
          </a:stretch>
        </p:blipFill>
        <p:spPr>
          <a:xfrm>
            <a:off x="0" y="0"/>
            <a:ext cx="3962400" cy="3876675"/>
          </a:xfrm>
          <a:noFill/>
          <a:ln/>
        </p:spPr>
      </p:pic>
      <p:pic>
        <p:nvPicPr>
          <p:cNvPr id="279556" name="Picture 4" descr="29"/>
          <p:cNvPicPr>
            <a:picLocks noGrp="1" noChangeAspect="1" noChangeArrowheads="1"/>
          </p:cNvPicPr>
          <p:nvPr>
            <p:ph sz="half" idx="2"/>
          </p:nvPr>
        </p:nvPicPr>
        <p:blipFill>
          <a:blip r:embed="rId5"/>
          <a:srcRect/>
          <a:stretch>
            <a:fillRect/>
          </a:stretch>
        </p:blipFill>
        <p:spPr>
          <a:xfrm>
            <a:off x="3962400" y="1798638"/>
            <a:ext cx="5181600" cy="5059362"/>
          </a:xfrm>
          <a:noFill/>
          <a:ln/>
        </p:spPr>
      </p:pic>
    </p:spTree>
    <p:custDataLst>
      <p:tags r:id="rId1"/>
    </p:custData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endParaRPr lang="ar-SA"/>
          </a:p>
        </p:txBody>
      </p:sp>
      <p:pic>
        <p:nvPicPr>
          <p:cNvPr id="280579" name="Picture 3" descr="28"/>
          <p:cNvPicPr>
            <a:picLocks noGrp="1" noChangeAspect="1" noChangeArrowheads="1"/>
          </p:cNvPicPr>
          <p:nvPr>
            <p:ph idx="1"/>
          </p:nvPr>
        </p:nvPicPr>
        <p:blipFill>
          <a:blip r:embed="rId4"/>
          <a:srcRect/>
          <a:stretch>
            <a:fillRect/>
          </a:stretch>
        </p:blipFill>
        <p:spPr>
          <a:xfrm>
            <a:off x="3733800" y="0"/>
            <a:ext cx="5410200" cy="4705350"/>
          </a:xfrm>
          <a:noFill/>
          <a:ln/>
        </p:spPr>
      </p:pic>
      <p:sp>
        <p:nvSpPr>
          <p:cNvPr id="280580" name="Text Box 4"/>
          <p:cNvSpPr txBox="1">
            <a:spLocks noChangeArrowheads="1"/>
          </p:cNvSpPr>
          <p:nvPr/>
        </p:nvSpPr>
        <p:spPr bwMode="auto">
          <a:xfrm>
            <a:off x="838200" y="5105400"/>
            <a:ext cx="7391400" cy="1004888"/>
          </a:xfrm>
          <a:prstGeom prst="rect">
            <a:avLst/>
          </a:prstGeom>
          <a:solidFill>
            <a:srgbClr val="FF0000"/>
          </a:solidFill>
          <a:ln w="9525">
            <a:noFill/>
            <a:miter lim="800000"/>
            <a:headEnd/>
            <a:tailEnd/>
          </a:ln>
          <a:effectLst/>
        </p:spPr>
        <p:txBody>
          <a:bodyPr>
            <a:spAutoFit/>
          </a:bodyPr>
          <a:lstStyle/>
          <a:p>
            <a:pPr>
              <a:spcBef>
                <a:spcPct val="50000"/>
              </a:spcBef>
            </a:pPr>
            <a:r>
              <a:rPr lang="en-US" sz="2400"/>
              <a:t>Diagnosis ?</a:t>
            </a:r>
          </a:p>
          <a:p>
            <a:pPr>
              <a:spcBef>
                <a:spcPct val="50000"/>
              </a:spcBef>
            </a:pPr>
            <a:r>
              <a:rPr lang="en-US" sz="2400"/>
              <a:t>What you see around the waist of the child?</a:t>
            </a:r>
          </a:p>
        </p:txBody>
      </p:sp>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ar-SA"/>
          </a:p>
        </p:txBody>
      </p:sp>
      <p:sp>
        <p:nvSpPr>
          <p:cNvPr id="14339" name="Rectangle 3"/>
          <p:cNvSpPr>
            <a:spLocks noGrp="1" noChangeArrowheads="1"/>
          </p:cNvSpPr>
          <p:nvPr>
            <p:ph type="body" idx="1"/>
          </p:nvPr>
        </p:nvSpPr>
        <p:spPr>
          <a:xfrm>
            <a:off x="0" y="1600200"/>
            <a:ext cx="9144000" cy="5257800"/>
          </a:xfrm>
        </p:spPr>
        <p:txBody>
          <a:bodyPr/>
          <a:lstStyle/>
          <a:p>
            <a:endParaRPr lang="en-US"/>
          </a:p>
          <a:p>
            <a:endParaRPr lang="en-US"/>
          </a:p>
          <a:p>
            <a:endParaRPr lang="en-US"/>
          </a:p>
          <a:p>
            <a:endParaRPr lang="en-US"/>
          </a:p>
          <a:p>
            <a:endParaRPr lang="en-US"/>
          </a:p>
          <a:p>
            <a:r>
              <a:rPr lang="en-US"/>
              <a:t>2 findings in this pt.?</a:t>
            </a:r>
          </a:p>
          <a:p>
            <a:r>
              <a:rPr lang="en-US"/>
              <a:t>Which nerve injured?</a:t>
            </a:r>
          </a:p>
          <a:p>
            <a:r>
              <a:rPr lang="en-US"/>
              <a:t>How u treat ?</a:t>
            </a:r>
          </a:p>
        </p:txBody>
      </p:sp>
      <p:pic>
        <p:nvPicPr>
          <p:cNvPr id="14340" name="Picture 4" descr="DSCI0027"/>
          <p:cNvPicPr>
            <a:picLocks noChangeAspect="1" noChangeArrowheads="1"/>
          </p:cNvPicPr>
          <p:nvPr/>
        </p:nvPicPr>
        <p:blipFill>
          <a:blip r:embed="rId4"/>
          <a:srcRect/>
          <a:stretch>
            <a:fillRect/>
          </a:stretch>
        </p:blipFill>
        <p:spPr bwMode="auto">
          <a:xfrm>
            <a:off x="3532188" y="-26988"/>
            <a:ext cx="5648325" cy="42370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endParaRPr lang="ar-SA"/>
          </a:p>
        </p:txBody>
      </p:sp>
      <p:pic>
        <p:nvPicPr>
          <p:cNvPr id="281603" name="Picture 3" descr="0222"/>
          <p:cNvPicPr>
            <a:picLocks noGrp="1" noChangeAspect="1" noChangeArrowheads="1"/>
          </p:cNvPicPr>
          <p:nvPr>
            <p:ph idx="1"/>
          </p:nvPr>
        </p:nvPicPr>
        <p:blipFill>
          <a:blip r:embed="rId4"/>
          <a:srcRect/>
          <a:stretch>
            <a:fillRect/>
          </a:stretch>
        </p:blipFill>
        <p:spPr>
          <a:xfrm>
            <a:off x="3581400" y="115888"/>
            <a:ext cx="5181600" cy="4630737"/>
          </a:xfrm>
          <a:noFill/>
          <a:ln/>
        </p:spPr>
      </p:pic>
      <p:sp>
        <p:nvSpPr>
          <p:cNvPr id="281604" name="Text Box 4"/>
          <p:cNvSpPr txBox="1">
            <a:spLocks noChangeArrowheads="1"/>
          </p:cNvSpPr>
          <p:nvPr/>
        </p:nvSpPr>
        <p:spPr bwMode="auto">
          <a:xfrm>
            <a:off x="1219200" y="4800600"/>
            <a:ext cx="7086600" cy="1597025"/>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pattFill prst="ltUpDiag">
              <a:fgClr>
                <a:schemeClr val="tx1"/>
              </a:fgClr>
              <a:bgClr>
                <a:srgbClr val="FFFFFF"/>
              </a:bgClr>
            </a:pattFill>
            <a:miter lim="800000"/>
            <a:headEnd/>
            <a:tailEnd/>
          </a:ln>
          <a:effectLst/>
        </p:spPr>
        <p:txBody>
          <a:bodyPr>
            <a:spAutoFit/>
          </a:bodyPr>
          <a:lstStyle/>
          <a:p>
            <a:pPr>
              <a:spcBef>
                <a:spcPct val="50000"/>
              </a:spcBef>
            </a:pPr>
            <a:r>
              <a:rPr lang="en-US" sz="2800" b="1"/>
              <a:t>What congenital anomaly you see in this picture ?</a:t>
            </a:r>
          </a:p>
          <a:p>
            <a:pPr>
              <a:spcBef>
                <a:spcPct val="50000"/>
              </a:spcBef>
            </a:pPr>
            <a:r>
              <a:rPr lang="en-US" sz="2800" b="1"/>
              <a:t>How it frequent ?</a:t>
            </a:r>
          </a:p>
        </p:txBody>
      </p:sp>
    </p:spTree>
    <p:custDataLst>
      <p:tags r:id="rId1"/>
    </p:custData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endParaRPr lang="ar-SA"/>
          </a:p>
        </p:txBody>
      </p:sp>
      <p:pic>
        <p:nvPicPr>
          <p:cNvPr id="282627" name="Picture 3" descr="288"/>
          <p:cNvPicPr>
            <a:picLocks noGrp="1" noChangeAspect="1" noChangeArrowheads="1"/>
          </p:cNvPicPr>
          <p:nvPr>
            <p:ph idx="1"/>
          </p:nvPr>
        </p:nvPicPr>
        <p:blipFill>
          <a:blip r:embed="rId4"/>
          <a:srcRect/>
          <a:stretch>
            <a:fillRect/>
          </a:stretch>
        </p:blipFill>
        <p:spPr>
          <a:xfrm>
            <a:off x="3919538" y="0"/>
            <a:ext cx="5224462" cy="5257800"/>
          </a:xfrm>
          <a:noFill/>
          <a:ln/>
        </p:spPr>
      </p:pic>
      <p:sp>
        <p:nvSpPr>
          <p:cNvPr id="282628" name="Text Box 4" descr="Trellis"/>
          <p:cNvSpPr txBox="1">
            <a:spLocks noChangeArrowheads="1"/>
          </p:cNvSpPr>
          <p:nvPr/>
        </p:nvSpPr>
        <p:spPr bwMode="auto">
          <a:xfrm>
            <a:off x="609600" y="5257800"/>
            <a:ext cx="7772400" cy="1552575"/>
          </a:xfrm>
          <a:prstGeom prst="rect">
            <a:avLst/>
          </a:prstGeom>
          <a:pattFill prst="trellis">
            <a:fgClr>
              <a:srgbClr val="FF66CC"/>
            </a:fgClr>
            <a:bgClr>
              <a:srgbClr val="FFFFFF"/>
            </a:bgClr>
          </a:pattFill>
          <a:ln w="9525">
            <a:noFill/>
            <a:miter lim="800000"/>
            <a:headEnd/>
            <a:tailEnd/>
          </a:ln>
          <a:effectLst/>
        </p:spPr>
        <p:txBody>
          <a:bodyPr>
            <a:spAutoFit/>
          </a:bodyPr>
          <a:lstStyle/>
          <a:p>
            <a:pPr>
              <a:spcBef>
                <a:spcPct val="50000"/>
              </a:spcBef>
            </a:pPr>
            <a:r>
              <a:rPr lang="en-US" sz="2400" b="1"/>
              <a:t>Name this investigation ?</a:t>
            </a:r>
          </a:p>
          <a:p>
            <a:pPr>
              <a:spcBef>
                <a:spcPct val="50000"/>
              </a:spcBef>
            </a:pPr>
            <a:r>
              <a:rPr lang="en-US" sz="2400" b="1"/>
              <a:t>Abnormal findings ?</a:t>
            </a:r>
          </a:p>
          <a:p>
            <a:pPr>
              <a:spcBef>
                <a:spcPct val="50000"/>
              </a:spcBef>
            </a:pPr>
            <a:r>
              <a:rPr lang="en-US" sz="2400" b="1"/>
              <a:t>Best treatment ?</a:t>
            </a:r>
          </a:p>
        </p:txBody>
      </p:sp>
    </p:spTree>
    <p:custDataLst>
      <p:tags r:id="rId1"/>
    </p:custData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endParaRPr lang="ar-SA"/>
          </a:p>
        </p:txBody>
      </p:sp>
      <p:pic>
        <p:nvPicPr>
          <p:cNvPr id="284675" name="Picture 3" descr="21917"/>
          <p:cNvPicPr>
            <a:picLocks noGrp="1" noChangeAspect="1" noChangeArrowheads="1"/>
          </p:cNvPicPr>
          <p:nvPr>
            <p:ph idx="1"/>
          </p:nvPr>
        </p:nvPicPr>
        <p:blipFill>
          <a:blip r:embed="rId4"/>
          <a:srcRect/>
          <a:stretch>
            <a:fillRect/>
          </a:stretch>
        </p:blipFill>
        <p:spPr>
          <a:xfrm>
            <a:off x="0" y="0"/>
            <a:ext cx="9144000" cy="6105525"/>
          </a:xfrm>
          <a:noFill/>
          <a:ln/>
        </p:spPr>
      </p:pic>
      <p:sp>
        <p:nvSpPr>
          <p:cNvPr id="284676" name="Text Box 4"/>
          <p:cNvSpPr txBox="1">
            <a:spLocks noChangeArrowheads="1"/>
          </p:cNvSpPr>
          <p:nvPr/>
        </p:nvSpPr>
        <p:spPr bwMode="auto">
          <a:xfrm>
            <a:off x="533400" y="6096000"/>
            <a:ext cx="8153400" cy="779463"/>
          </a:xfrm>
          <a:prstGeom prst="rect">
            <a:avLst/>
          </a:prstGeom>
          <a:solidFill>
            <a:srgbClr val="FF6600"/>
          </a:solidFill>
          <a:ln w="9525">
            <a:noFill/>
            <a:miter lim="800000"/>
            <a:headEnd/>
            <a:tailEnd/>
          </a:ln>
          <a:effectLst/>
        </p:spPr>
        <p:txBody>
          <a:bodyPr>
            <a:spAutoFit/>
          </a:bodyPr>
          <a:lstStyle/>
          <a:p>
            <a:pPr>
              <a:spcBef>
                <a:spcPct val="50000"/>
              </a:spcBef>
            </a:pPr>
            <a:r>
              <a:rPr lang="en-US" b="1"/>
              <a:t>Diagnosis ?</a:t>
            </a:r>
          </a:p>
          <a:p>
            <a:pPr>
              <a:spcBef>
                <a:spcPct val="50000"/>
              </a:spcBef>
            </a:pPr>
            <a:r>
              <a:rPr lang="en-US" b="1"/>
              <a:t>Treatment ?</a:t>
            </a:r>
          </a:p>
        </p:txBody>
      </p:sp>
    </p:spTree>
    <p:custDataLst>
      <p:tags r:id="rId1"/>
    </p:custData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endParaRPr lang="ar-SA"/>
          </a:p>
        </p:txBody>
      </p:sp>
      <p:pic>
        <p:nvPicPr>
          <p:cNvPr id="285699" name="Picture 3" descr="breast_cancer1"/>
          <p:cNvPicPr>
            <a:picLocks noGrp="1" noChangeAspect="1" noChangeArrowheads="1"/>
          </p:cNvPicPr>
          <p:nvPr>
            <p:ph idx="1"/>
          </p:nvPr>
        </p:nvPicPr>
        <p:blipFill>
          <a:blip r:embed="rId4"/>
          <a:srcRect/>
          <a:stretch>
            <a:fillRect/>
          </a:stretch>
        </p:blipFill>
        <p:spPr>
          <a:xfrm>
            <a:off x="2438400" y="0"/>
            <a:ext cx="6705600" cy="4710113"/>
          </a:xfrm>
          <a:noFill/>
          <a:ln/>
        </p:spPr>
      </p:pic>
      <p:sp>
        <p:nvSpPr>
          <p:cNvPr id="285700" name="Text Box 4" descr="Water droplets"/>
          <p:cNvSpPr txBox="1">
            <a:spLocks noChangeArrowheads="1"/>
          </p:cNvSpPr>
          <p:nvPr/>
        </p:nvSpPr>
        <p:spPr bwMode="auto">
          <a:xfrm>
            <a:off x="762000" y="5486400"/>
            <a:ext cx="7772400" cy="1311275"/>
          </a:xfrm>
          <a:prstGeom prst="rect">
            <a:avLst/>
          </a:prstGeom>
          <a:blipFill dpi="0" rotWithShape="1">
            <a:blip r:embed="rId5"/>
            <a:srcRect/>
            <a:tile tx="0" ty="0" sx="100000" sy="100000" flip="none" algn="tl"/>
          </a:blipFill>
          <a:ln w="9525">
            <a:noFill/>
            <a:miter lim="800000"/>
            <a:headEnd/>
            <a:tailEnd/>
          </a:ln>
          <a:effectLst/>
        </p:spPr>
        <p:txBody>
          <a:bodyPr>
            <a:spAutoFit/>
          </a:bodyPr>
          <a:lstStyle/>
          <a:p>
            <a:pPr>
              <a:spcBef>
                <a:spcPct val="50000"/>
              </a:spcBef>
            </a:pPr>
            <a:r>
              <a:rPr lang="en-US" sz="2000" b="1"/>
              <a:t>Post mastectomy for stage II left breast cancer  9 months</a:t>
            </a:r>
          </a:p>
          <a:p>
            <a:pPr>
              <a:spcBef>
                <a:spcPct val="50000"/>
              </a:spcBef>
            </a:pPr>
            <a:r>
              <a:rPr lang="en-US" sz="2000" b="1"/>
              <a:t>Abnormal findings?</a:t>
            </a:r>
          </a:p>
          <a:p>
            <a:pPr>
              <a:spcBef>
                <a:spcPct val="50000"/>
              </a:spcBef>
            </a:pPr>
            <a:r>
              <a:rPr lang="en-US" sz="2000" b="1"/>
              <a:t>Treatment?</a:t>
            </a:r>
          </a:p>
        </p:txBody>
      </p:sp>
    </p:spTree>
    <p:custDataLst>
      <p:tags r:id="rId1"/>
    </p:custData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endParaRPr lang="ar-SA"/>
          </a:p>
        </p:txBody>
      </p:sp>
      <p:pic>
        <p:nvPicPr>
          <p:cNvPr id="286723" name="Picture 3" descr="ca breast"/>
          <p:cNvPicPr>
            <a:picLocks noGrp="1" noChangeAspect="1" noChangeArrowheads="1"/>
          </p:cNvPicPr>
          <p:nvPr>
            <p:ph idx="1"/>
          </p:nvPr>
        </p:nvPicPr>
        <p:blipFill>
          <a:blip r:embed="rId4"/>
          <a:srcRect/>
          <a:stretch>
            <a:fillRect/>
          </a:stretch>
        </p:blipFill>
        <p:spPr>
          <a:xfrm>
            <a:off x="0" y="0"/>
            <a:ext cx="9144000" cy="6858000"/>
          </a:xfrm>
          <a:noFill/>
          <a:ln/>
        </p:spPr>
      </p:pic>
      <p:sp>
        <p:nvSpPr>
          <p:cNvPr id="286724" name="Text Box 4"/>
          <p:cNvSpPr txBox="1">
            <a:spLocks noChangeArrowheads="1"/>
          </p:cNvSpPr>
          <p:nvPr/>
        </p:nvSpPr>
        <p:spPr bwMode="auto">
          <a:xfrm>
            <a:off x="1066800" y="5638800"/>
            <a:ext cx="7391400" cy="1311275"/>
          </a:xfrm>
          <a:prstGeom prst="rect">
            <a:avLst/>
          </a:prstGeom>
          <a:solidFill>
            <a:srgbClr val="FF66CC"/>
          </a:solidFill>
          <a:ln w="9525">
            <a:noFill/>
            <a:miter lim="800000"/>
            <a:headEnd/>
            <a:tailEnd/>
          </a:ln>
          <a:effectLst/>
        </p:spPr>
        <p:txBody>
          <a:bodyPr>
            <a:spAutoFit/>
          </a:bodyPr>
          <a:lstStyle/>
          <a:p>
            <a:pPr>
              <a:spcBef>
                <a:spcPct val="50000"/>
              </a:spcBef>
            </a:pPr>
            <a:r>
              <a:rPr lang="en-US" sz="2000" b="1"/>
              <a:t>Abnormal findings ?</a:t>
            </a:r>
          </a:p>
          <a:p>
            <a:pPr>
              <a:spcBef>
                <a:spcPct val="50000"/>
              </a:spcBef>
            </a:pPr>
            <a:r>
              <a:rPr lang="en-US" sz="2000" b="1"/>
              <a:t>2 DD?</a:t>
            </a:r>
          </a:p>
          <a:p>
            <a:pPr>
              <a:spcBef>
                <a:spcPct val="50000"/>
              </a:spcBef>
            </a:pPr>
            <a:r>
              <a:rPr lang="en-US" sz="2000" b="1"/>
              <a:t>Options of treatment ?</a:t>
            </a:r>
          </a:p>
        </p:txBody>
      </p:sp>
    </p:spTree>
    <p:custDataLst>
      <p:tags r:id="rId1"/>
    </p:custData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endParaRPr lang="ar-SA"/>
          </a:p>
        </p:txBody>
      </p:sp>
      <p:pic>
        <p:nvPicPr>
          <p:cNvPr id="288771" name="Picture 3" descr="diab_feet_before_hbo_dscn2033"/>
          <p:cNvPicPr>
            <a:picLocks noGrp="1" noChangeAspect="1" noChangeArrowheads="1"/>
          </p:cNvPicPr>
          <p:nvPr>
            <p:ph idx="1"/>
          </p:nvPr>
        </p:nvPicPr>
        <p:blipFill>
          <a:blip r:embed="rId4"/>
          <a:srcRect/>
          <a:stretch>
            <a:fillRect/>
          </a:stretch>
        </p:blipFill>
        <p:spPr>
          <a:xfrm>
            <a:off x="3886200" y="92075"/>
            <a:ext cx="5334000" cy="5076825"/>
          </a:xfrm>
          <a:noFill/>
          <a:ln/>
        </p:spPr>
      </p:pic>
      <p:sp>
        <p:nvSpPr>
          <p:cNvPr id="288772" name="Text Box 4"/>
          <p:cNvSpPr txBox="1">
            <a:spLocks noChangeArrowheads="1"/>
          </p:cNvSpPr>
          <p:nvPr/>
        </p:nvSpPr>
        <p:spPr bwMode="auto">
          <a:xfrm>
            <a:off x="838200" y="5791200"/>
            <a:ext cx="7391400" cy="457200"/>
          </a:xfrm>
          <a:prstGeom prst="rect">
            <a:avLst/>
          </a:prstGeom>
          <a:solidFill>
            <a:srgbClr val="33CCFF"/>
          </a:solidFill>
          <a:ln w="9525">
            <a:noFill/>
            <a:miter lim="800000"/>
            <a:headEnd/>
            <a:tailEnd/>
          </a:ln>
          <a:effectLst/>
        </p:spPr>
        <p:txBody>
          <a:bodyPr>
            <a:spAutoFit/>
          </a:bodyPr>
          <a:lstStyle/>
          <a:p>
            <a:pPr>
              <a:spcBef>
                <a:spcPct val="50000"/>
              </a:spcBef>
            </a:pPr>
            <a:r>
              <a:rPr lang="en-US" sz="2400" b="1"/>
              <a:t>Compare between the left and the right foot??</a:t>
            </a:r>
          </a:p>
        </p:txBody>
      </p:sp>
    </p:spTree>
    <p:custDataLst>
      <p:tags r:id="rId1"/>
    </p:custData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endParaRPr lang="ar-SA"/>
          </a:p>
        </p:txBody>
      </p:sp>
      <p:sp>
        <p:nvSpPr>
          <p:cNvPr id="289795" name="Rectangle 3"/>
          <p:cNvSpPr>
            <a:spLocks noGrp="1" noChangeArrowheads="1"/>
          </p:cNvSpPr>
          <p:nvPr>
            <p:ph type="body" idx="1"/>
          </p:nvPr>
        </p:nvSpPr>
        <p:spPr/>
        <p:txBody>
          <a:bodyPr/>
          <a:lstStyle/>
          <a:p>
            <a:endParaRPr lang="ar-SA"/>
          </a:p>
        </p:txBody>
      </p:sp>
      <p:pic>
        <p:nvPicPr>
          <p:cNvPr id="289796" name="Picture 4" descr="es_ge_28"/>
          <p:cNvPicPr>
            <a:picLocks noChangeAspect="1" noChangeArrowheads="1"/>
          </p:cNvPicPr>
          <p:nvPr/>
        </p:nvPicPr>
        <p:blipFill>
          <a:blip r:embed="rId4"/>
          <a:srcRect/>
          <a:stretch>
            <a:fillRect/>
          </a:stretch>
        </p:blipFill>
        <p:spPr bwMode="auto">
          <a:xfrm>
            <a:off x="0" y="0"/>
            <a:ext cx="4143375" cy="4143375"/>
          </a:xfrm>
          <a:prstGeom prst="rect">
            <a:avLst/>
          </a:prstGeom>
          <a:noFill/>
        </p:spPr>
      </p:pic>
      <p:pic>
        <p:nvPicPr>
          <p:cNvPr id="289797" name="Picture 5" descr="es_ge_58"/>
          <p:cNvPicPr>
            <a:picLocks noChangeAspect="1" noChangeArrowheads="1"/>
          </p:cNvPicPr>
          <p:nvPr/>
        </p:nvPicPr>
        <p:blipFill>
          <a:blip r:embed="rId5"/>
          <a:srcRect/>
          <a:stretch>
            <a:fillRect/>
          </a:stretch>
        </p:blipFill>
        <p:spPr bwMode="auto">
          <a:xfrm>
            <a:off x="4114800" y="0"/>
            <a:ext cx="4953000" cy="4953000"/>
          </a:xfrm>
          <a:prstGeom prst="rect">
            <a:avLst/>
          </a:prstGeom>
          <a:noFill/>
        </p:spPr>
      </p:pic>
      <p:sp>
        <p:nvSpPr>
          <p:cNvPr id="289798" name="Text Box 6"/>
          <p:cNvSpPr txBox="1">
            <a:spLocks noChangeArrowheads="1"/>
          </p:cNvSpPr>
          <p:nvPr/>
        </p:nvSpPr>
        <p:spPr bwMode="auto">
          <a:xfrm>
            <a:off x="762000" y="5029200"/>
            <a:ext cx="7162800" cy="1778000"/>
          </a:xfrm>
          <a:prstGeom prst="rect">
            <a:avLst/>
          </a:prstGeom>
          <a:solidFill>
            <a:schemeClr val="accent1"/>
          </a:solidFill>
          <a:ln w="9525">
            <a:solidFill>
              <a:srgbClr val="FF0000"/>
            </a:solidFill>
            <a:miter lim="800000"/>
            <a:headEnd/>
            <a:tailEnd/>
          </a:ln>
          <a:effectLst/>
        </p:spPr>
        <p:txBody>
          <a:bodyPr>
            <a:spAutoFit/>
          </a:bodyPr>
          <a:lstStyle/>
          <a:p>
            <a:pPr marL="342900" indent="-342900">
              <a:spcBef>
                <a:spcPct val="50000"/>
              </a:spcBef>
            </a:pPr>
            <a:r>
              <a:rPr lang="en-US" sz="2000" b="1">
                <a:solidFill>
                  <a:srgbClr val="FF33CC"/>
                </a:solidFill>
              </a:rPr>
              <a:t>These are two endoscopic finding of the esophagus…</a:t>
            </a:r>
          </a:p>
          <a:p>
            <a:pPr marL="342900" indent="-342900">
              <a:spcBef>
                <a:spcPct val="50000"/>
              </a:spcBef>
              <a:buFontTx/>
              <a:buAutoNum type="arabicPeriod"/>
            </a:pPr>
            <a:r>
              <a:rPr lang="en-US" sz="2000" b="1">
                <a:solidFill>
                  <a:srgbClr val="FF33CC"/>
                </a:solidFill>
              </a:rPr>
              <a:t>What is the possible diagnosis ?</a:t>
            </a:r>
          </a:p>
          <a:p>
            <a:pPr marL="342900" indent="-342900">
              <a:spcBef>
                <a:spcPct val="50000"/>
              </a:spcBef>
              <a:buFontTx/>
              <a:buAutoNum type="arabicPeriod"/>
            </a:pPr>
            <a:r>
              <a:rPr lang="en-US" sz="2000" b="1">
                <a:solidFill>
                  <a:srgbClr val="FF33CC"/>
                </a:solidFill>
              </a:rPr>
              <a:t>Common risk factor ?</a:t>
            </a:r>
          </a:p>
          <a:p>
            <a:pPr marL="342900" indent="-342900">
              <a:spcBef>
                <a:spcPct val="50000"/>
              </a:spcBef>
              <a:buFontTx/>
              <a:buAutoNum type="arabicPeriod"/>
            </a:pPr>
            <a:r>
              <a:rPr lang="en-US" sz="2000" b="1">
                <a:solidFill>
                  <a:srgbClr val="FF33CC"/>
                </a:solidFill>
              </a:rPr>
              <a:t>Best treatment ?</a:t>
            </a:r>
          </a:p>
        </p:txBody>
      </p:sp>
    </p:spTree>
    <p:custDataLst>
      <p:tags r:id="rId1"/>
    </p:custData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endParaRPr lang="ar-SA"/>
          </a:p>
        </p:txBody>
      </p:sp>
      <p:pic>
        <p:nvPicPr>
          <p:cNvPr id="290819" name="Picture 3" descr="extremities-axadenop"/>
          <p:cNvPicPr>
            <a:picLocks noGrp="1" noChangeAspect="1" noChangeArrowheads="1"/>
          </p:cNvPicPr>
          <p:nvPr>
            <p:ph idx="1"/>
          </p:nvPr>
        </p:nvPicPr>
        <p:blipFill>
          <a:blip r:embed="rId4"/>
          <a:srcRect/>
          <a:stretch>
            <a:fillRect/>
          </a:stretch>
        </p:blipFill>
        <p:spPr>
          <a:xfrm>
            <a:off x="2209800" y="0"/>
            <a:ext cx="6934200" cy="5200650"/>
          </a:xfrm>
          <a:noFill/>
          <a:ln/>
        </p:spPr>
      </p:pic>
      <p:sp>
        <p:nvSpPr>
          <p:cNvPr id="290820" name="Text Box 4" descr="Trellis"/>
          <p:cNvSpPr txBox="1">
            <a:spLocks noChangeArrowheads="1"/>
          </p:cNvSpPr>
          <p:nvPr/>
        </p:nvSpPr>
        <p:spPr bwMode="auto">
          <a:xfrm>
            <a:off x="609600" y="5638800"/>
            <a:ext cx="7696200" cy="1004888"/>
          </a:xfrm>
          <a:prstGeom prst="rect">
            <a:avLst/>
          </a:prstGeom>
          <a:pattFill prst="trellis">
            <a:fgClr>
              <a:srgbClr val="FF0000"/>
            </a:fgClr>
            <a:bgClr>
              <a:srgbClr val="FF66CC"/>
            </a:bgClr>
          </a:pattFill>
          <a:ln w="9525">
            <a:noFill/>
            <a:miter lim="800000"/>
            <a:headEnd/>
            <a:tailEnd/>
          </a:ln>
          <a:effectLst/>
        </p:spPr>
        <p:txBody>
          <a:bodyPr>
            <a:spAutoFit/>
          </a:bodyPr>
          <a:lstStyle/>
          <a:p>
            <a:pPr>
              <a:spcBef>
                <a:spcPct val="50000"/>
              </a:spcBef>
            </a:pPr>
            <a:r>
              <a:rPr lang="en-US" sz="2400" b="1"/>
              <a:t>DD of axillary swelling ?</a:t>
            </a:r>
          </a:p>
          <a:p>
            <a:pPr>
              <a:spcBef>
                <a:spcPct val="50000"/>
              </a:spcBef>
            </a:pPr>
            <a:r>
              <a:rPr lang="en-US" sz="2400" b="1"/>
              <a:t>Best investigation ?</a:t>
            </a:r>
          </a:p>
        </p:txBody>
      </p:sp>
    </p:spTree>
    <p:custDataLst>
      <p:tags r:id="rId1"/>
    </p:custData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endParaRPr lang="ar-SA"/>
          </a:p>
        </p:txBody>
      </p:sp>
      <p:pic>
        <p:nvPicPr>
          <p:cNvPr id="291843" name="Picture 3" descr="Extremities-Dupuytrens"/>
          <p:cNvPicPr>
            <a:picLocks noGrp="1" noChangeAspect="1" noChangeArrowheads="1"/>
          </p:cNvPicPr>
          <p:nvPr>
            <p:ph idx="1"/>
          </p:nvPr>
        </p:nvPicPr>
        <p:blipFill>
          <a:blip r:embed="rId4"/>
          <a:srcRect/>
          <a:stretch>
            <a:fillRect/>
          </a:stretch>
        </p:blipFill>
        <p:spPr>
          <a:xfrm>
            <a:off x="457200" y="0"/>
            <a:ext cx="8229600" cy="4451350"/>
          </a:xfrm>
          <a:noFill/>
          <a:ln/>
        </p:spPr>
      </p:pic>
      <p:sp>
        <p:nvSpPr>
          <p:cNvPr id="291844" name="Text Box 4"/>
          <p:cNvSpPr txBox="1">
            <a:spLocks noChangeArrowheads="1"/>
          </p:cNvSpPr>
          <p:nvPr/>
        </p:nvSpPr>
        <p:spPr bwMode="auto">
          <a:xfrm>
            <a:off x="914400" y="4495800"/>
            <a:ext cx="7543800" cy="1562100"/>
          </a:xfrm>
          <a:prstGeom prst="rect">
            <a:avLst/>
          </a:prstGeom>
          <a:gradFill rotWithShape="1">
            <a:gsLst>
              <a:gs pos="0">
                <a:schemeClr val="accent1"/>
              </a:gs>
              <a:gs pos="100000">
                <a:srgbClr val="FF6600"/>
              </a:gs>
            </a:gsLst>
            <a:path path="rect">
              <a:fillToRect r="100000" b="100000"/>
            </a:path>
          </a:gradFill>
          <a:ln w="9525">
            <a:solidFill>
              <a:schemeClr val="tx1"/>
            </a:solidFill>
            <a:miter lim="800000"/>
            <a:headEnd/>
            <a:tailEnd/>
          </a:ln>
          <a:effectLst/>
        </p:spPr>
        <p:txBody>
          <a:bodyPr>
            <a:spAutoFit/>
          </a:bodyPr>
          <a:lstStyle/>
          <a:p>
            <a:pPr>
              <a:spcBef>
                <a:spcPct val="50000"/>
              </a:spcBef>
            </a:pPr>
            <a:r>
              <a:rPr lang="en-US" sz="2400" b="1"/>
              <a:t>Diagnosis ?</a:t>
            </a:r>
          </a:p>
          <a:p>
            <a:pPr>
              <a:spcBef>
                <a:spcPct val="50000"/>
              </a:spcBef>
            </a:pPr>
            <a:r>
              <a:rPr lang="en-US" sz="2400" b="1"/>
              <a:t>2 common causes ?</a:t>
            </a:r>
          </a:p>
          <a:p>
            <a:pPr>
              <a:spcBef>
                <a:spcPct val="50000"/>
              </a:spcBef>
            </a:pPr>
            <a:r>
              <a:rPr lang="en-US" sz="2400" b="1"/>
              <a:t>Treatment ?</a:t>
            </a:r>
          </a:p>
        </p:txBody>
      </p:sp>
    </p:spTree>
    <p:custDataLst>
      <p:tags r:id="rId1"/>
    </p:custData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endParaRPr lang="ar-SA"/>
          </a:p>
        </p:txBody>
      </p:sp>
      <p:sp>
        <p:nvSpPr>
          <p:cNvPr id="292867" name="Rectangle 3"/>
          <p:cNvSpPr>
            <a:spLocks noGrp="1" noChangeArrowheads="1"/>
          </p:cNvSpPr>
          <p:nvPr>
            <p:ph type="body" idx="1"/>
          </p:nvPr>
        </p:nvSpPr>
        <p:spPr/>
        <p:txBody>
          <a:bodyPr/>
          <a:lstStyle/>
          <a:p>
            <a:endParaRPr lang="ar-SA"/>
          </a:p>
        </p:txBody>
      </p:sp>
      <p:pic>
        <p:nvPicPr>
          <p:cNvPr id="292868" name="Picture 4" descr="foot_cam"/>
          <p:cNvPicPr>
            <a:picLocks noChangeAspect="1" noChangeArrowheads="1"/>
          </p:cNvPicPr>
          <p:nvPr/>
        </p:nvPicPr>
        <p:blipFill>
          <a:blip r:embed="rId4"/>
          <a:srcRect/>
          <a:stretch>
            <a:fillRect/>
          </a:stretch>
        </p:blipFill>
        <p:spPr bwMode="auto">
          <a:xfrm>
            <a:off x="0" y="0"/>
            <a:ext cx="9144000" cy="5905500"/>
          </a:xfrm>
          <a:prstGeom prst="rect">
            <a:avLst/>
          </a:prstGeom>
          <a:noFill/>
        </p:spPr>
      </p:pic>
      <p:sp>
        <p:nvSpPr>
          <p:cNvPr id="292869" name="Text Box 5"/>
          <p:cNvSpPr txBox="1">
            <a:spLocks noChangeArrowheads="1"/>
          </p:cNvSpPr>
          <p:nvPr/>
        </p:nvSpPr>
        <p:spPr bwMode="auto">
          <a:xfrm>
            <a:off x="533400" y="5486400"/>
            <a:ext cx="7924800" cy="1320800"/>
          </a:xfrm>
          <a:prstGeom prst="rect">
            <a:avLst/>
          </a:prstGeom>
          <a:solidFill>
            <a:schemeClr val="bg1"/>
          </a:solidFill>
          <a:ln w="9525">
            <a:solidFill>
              <a:srgbClr val="FF6600"/>
            </a:solidFill>
            <a:miter lim="800000"/>
            <a:headEnd/>
            <a:tailEnd/>
          </a:ln>
          <a:effectLst/>
        </p:spPr>
        <p:txBody>
          <a:bodyPr>
            <a:spAutoFit/>
          </a:bodyPr>
          <a:lstStyle/>
          <a:p>
            <a:pPr>
              <a:spcBef>
                <a:spcPct val="50000"/>
              </a:spcBef>
            </a:pPr>
            <a:r>
              <a:rPr lang="en-US" sz="2000" b="1">
                <a:solidFill>
                  <a:srgbClr val="FF0000"/>
                </a:solidFill>
              </a:rPr>
              <a:t>Diagnosis ?</a:t>
            </a:r>
          </a:p>
          <a:p>
            <a:pPr>
              <a:spcBef>
                <a:spcPct val="50000"/>
              </a:spcBef>
            </a:pPr>
            <a:r>
              <a:rPr lang="en-US" sz="2000" b="1">
                <a:solidFill>
                  <a:srgbClr val="FF0000"/>
                </a:solidFill>
              </a:rPr>
              <a:t>Complications ?</a:t>
            </a:r>
          </a:p>
          <a:p>
            <a:pPr>
              <a:spcBef>
                <a:spcPct val="50000"/>
              </a:spcBef>
            </a:pPr>
            <a:r>
              <a:rPr lang="en-US" sz="2000" b="1">
                <a:solidFill>
                  <a:srgbClr val="FF0000"/>
                </a:solidFill>
              </a:rPr>
              <a:t>Treatment &gt;</a:t>
            </a:r>
          </a:p>
        </p:txBody>
      </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ar-SA"/>
          </a:p>
        </p:txBody>
      </p:sp>
      <p:sp>
        <p:nvSpPr>
          <p:cNvPr id="29699" name="Rectangle 3"/>
          <p:cNvSpPr>
            <a:spLocks noGrp="1" noChangeArrowheads="1"/>
          </p:cNvSpPr>
          <p:nvPr>
            <p:ph type="body" idx="1"/>
          </p:nvPr>
        </p:nvSpPr>
        <p:spPr/>
        <p:txBody>
          <a:bodyPr/>
          <a:lstStyle/>
          <a:p>
            <a:endParaRPr lang="ar-SA"/>
          </a:p>
        </p:txBody>
      </p:sp>
      <p:pic>
        <p:nvPicPr>
          <p:cNvPr id="29700" name="Picture 4" descr="Plain film - Erect"/>
          <p:cNvPicPr>
            <a:picLocks noChangeAspect="1" noChangeArrowheads="1"/>
          </p:cNvPicPr>
          <p:nvPr/>
        </p:nvPicPr>
        <p:blipFill>
          <a:blip r:embed="rId4"/>
          <a:srcRect/>
          <a:stretch>
            <a:fillRect/>
          </a:stretch>
        </p:blipFill>
        <p:spPr bwMode="auto">
          <a:xfrm>
            <a:off x="2971800" y="46038"/>
            <a:ext cx="6172200" cy="4849812"/>
          </a:xfrm>
          <a:prstGeom prst="rect">
            <a:avLst/>
          </a:prstGeom>
          <a:noFill/>
        </p:spPr>
      </p:pic>
      <p:sp>
        <p:nvSpPr>
          <p:cNvPr id="29701" name="Text Box 5"/>
          <p:cNvSpPr txBox="1">
            <a:spLocks noChangeArrowheads="1"/>
          </p:cNvSpPr>
          <p:nvPr/>
        </p:nvSpPr>
        <p:spPr bwMode="auto">
          <a:xfrm>
            <a:off x="838200" y="5029200"/>
            <a:ext cx="7924800" cy="1801813"/>
          </a:xfrm>
          <a:prstGeom prst="rect">
            <a:avLst/>
          </a:prstGeom>
          <a:noFill/>
          <a:ln w="9525">
            <a:noFill/>
            <a:miter lim="800000"/>
            <a:headEnd/>
            <a:tailEnd/>
          </a:ln>
          <a:effectLst/>
        </p:spPr>
        <p:txBody>
          <a:bodyPr>
            <a:spAutoFit/>
          </a:bodyPr>
          <a:lstStyle/>
          <a:p>
            <a:pPr>
              <a:spcBef>
                <a:spcPct val="50000"/>
              </a:spcBef>
            </a:pPr>
            <a:r>
              <a:rPr lang="en-US" sz="2800" b="1"/>
              <a:t>Findings in this investigation?</a:t>
            </a:r>
          </a:p>
          <a:p>
            <a:pPr>
              <a:spcBef>
                <a:spcPct val="50000"/>
              </a:spcBef>
            </a:pPr>
            <a:r>
              <a:rPr lang="en-US" sz="2800" b="1"/>
              <a:t>Mention 5 causes ?</a:t>
            </a:r>
          </a:p>
          <a:p>
            <a:pPr>
              <a:spcBef>
                <a:spcPct val="50000"/>
              </a:spcBef>
            </a:pPr>
            <a:r>
              <a:rPr lang="en-US" sz="2800" b="1"/>
              <a:t>Treatment of one of them?</a:t>
            </a:r>
          </a:p>
        </p:txBody>
      </p:sp>
    </p:spTree>
    <p:custDataLst>
      <p:tags r:id="rId1"/>
    </p:custData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endParaRPr lang="ar-SA"/>
          </a:p>
        </p:txBody>
      </p:sp>
      <p:pic>
        <p:nvPicPr>
          <p:cNvPr id="293891" name="Picture 3" descr="gu-paraphymosis3"/>
          <p:cNvPicPr>
            <a:picLocks noGrp="1" noChangeAspect="1" noChangeArrowheads="1"/>
          </p:cNvPicPr>
          <p:nvPr>
            <p:ph idx="1"/>
          </p:nvPr>
        </p:nvPicPr>
        <p:blipFill>
          <a:blip r:embed="rId4"/>
          <a:srcRect/>
          <a:stretch>
            <a:fillRect/>
          </a:stretch>
        </p:blipFill>
        <p:spPr>
          <a:xfrm>
            <a:off x="2895600" y="0"/>
            <a:ext cx="6248400" cy="4686300"/>
          </a:xfrm>
          <a:noFill/>
          <a:ln/>
        </p:spPr>
      </p:pic>
      <p:sp>
        <p:nvSpPr>
          <p:cNvPr id="293892" name="Text Box 4"/>
          <p:cNvSpPr txBox="1">
            <a:spLocks noChangeArrowheads="1"/>
          </p:cNvSpPr>
          <p:nvPr/>
        </p:nvSpPr>
        <p:spPr bwMode="auto">
          <a:xfrm>
            <a:off x="685800" y="5334000"/>
            <a:ext cx="8153400" cy="366713"/>
          </a:xfrm>
          <a:prstGeom prst="rect">
            <a:avLst/>
          </a:prstGeom>
          <a:noFill/>
          <a:ln w="9525">
            <a:noFill/>
            <a:miter lim="800000"/>
            <a:headEnd/>
            <a:tailEnd/>
          </a:ln>
          <a:effectLst/>
        </p:spPr>
        <p:txBody>
          <a:bodyPr>
            <a:spAutoFit/>
          </a:bodyPr>
          <a:lstStyle/>
          <a:p>
            <a:pPr>
              <a:spcBef>
                <a:spcPct val="50000"/>
              </a:spcBef>
            </a:pPr>
            <a:endParaRPr lang="ar-SA"/>
          </a:p>
        </p:txBody>
      </p:sp>
      <p:sp>
        <p:nvSpPr>
          <p:cNvPr id="293893" name="Text Box 5"/>
          <p:cNvSpPr txBox="1">
            <a:spLocks noChangeArrowheads="1"/>
          </p:cNvSpPr>
          <p:nvPr/>
        </p:nvSpPr>
        <p:spPr bwMode="auto">
          <a:xfrm>
            <a:off x="1600200" y="5029200"/>
            <a:ext cx="6400800" cy="1552575"/>
          </a:xfrm>
          <a:prstGeom prst="rect">
            <a:avLst/>
          </a:prstGeom>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a:effectLst/>
        </p:spPr>
        <p:txBody>
          <a:bodyPr>
            <a:spAutoFit/>
          </a:bodyPr>
          <a:lstStyle/>
          <a:p>
            <a:pPr>
              <a:spcBef>
                <a:spcPct val="50000"/>
              </a:spcBef>
            </a:pPr>
            <a:r>
              <a:rPr lang="en-US" sz="2400" b="1"/>
              <a:t>Diagnosis ?</a:t>
            </a:r>
          </a:p>
          <a:p>
            <a:pPr>
              <a:spcBef>
                <a:spcPct val="50000"/>
              </a:spcBef>
            </a:pPr>
            <a:r>
              <a:rPr lang="en-US" sz="2400" b="1"/>
              <a:t>Complications ?</a:t>
            </a:r>
          </a:p>
          <a:p>
            <a:pPr>
              <a:spcBef>
                <a:spcPct val="50000"/>
              </a:spcBef>
            </a:pPr>
            <a:r>
              <a:rPr lang="en-US" sz="2400" b="1"/>
              <a:t>Treatment ?</a:t>
            </a:r>
          </a:p>
        </p:txBody>
      </p:sp>
    </p:spTree>
    <p:custDataLst>
      <p:tags r:id="rId1"/>
    </p:custData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endParaRPr lang="ar-SA"/>
          </a:p>
        </p:txBody>
      </p:sp>
      <p:pic>
        <p:nvPicPr>
          <p:cNvPr id="294915" name="Picture 3" descr="rheumatoid_feet"/>
          <p:cNvPicPr>
            <a:picLocks noGrp="1" noChangeAspect="1" noChangeArrowheads="1"/>
          </p:cNvPicPr>
          <p:nvPr>
            <p:ph idx="1"/>
          </p:nvPr>
        </p:nvPicPr>
        <p:blipFill>
          <a:blip r:embed="rId4"/>
          <a:srcRect/>
          <a:stretch>
            <a:fillRect/>
          </a:stretch>
        </p:blipFill>
        <p:spPr>
          <a:xfrm>
            <a:off x="3216275" y="0"/>
            <a:ext cx="6003925" cy="6858000"/>
          </a:xfrm>
          <a:noFill/>
          <a:ln/>
        </p:spPr>
      </p:pic>
      <p:sp>
        <p:nvSpPr>
          <p:cNvPr id="294916" name="Text Box 4"/>
          <p:cNvSpPr txBox="1">
            <a:spLocks noChangeArrowheads="1"/>
          </p:cNvSpPr>
          <p:nvPr/>
        </p:nvSpPr>
        <p:spPr bwMode="auto">
          <a:xfrm>
            <a:off x="0" y="3613150"/>
            <a:ext cx="2667000" cy="1187450"/>
          </a:xfrm>
          <a:prstGeom prst="rect">
            <a:avLst/>
          </a:prstGeom>
          <a:solidFill>
            <a:srgbClr val="33CCFF"/>
          </a:solidFill>
          <a:ln w="9525">
            <a:noFill/>
            <a:miter lim="800000"/>
            <a:headEnd/>
            <a:tailEnd/>
          </a:ln>
          <a:effectLst/>
        </p:spPr>
        <p:txBody>
          <a:bodyPr>
            <a:spAutoFit/>
          </a:bodyPr>
          <a:lstStyle/>
          <a:p>
            <a:pPr>
              <a:spcBef>
                <a:spcPct val="50000"/>
              </a:spcBef>
            </a:pPr>
            <a:r>
              <a:rPr lang="en-US" sz="2400" b="1"/>
              <a:t>Mention 4 deformities in these feet?</a:t>
            </a:r>
          </a:p>
        </p:txBody>
      </p:sp>
    </p:spTree>
    <p:custDataLst>
      <p:tags r:id="rId1"/>
    </p:custData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endParaRPr lang="ar-SA"/>
          </a:p>
        </p:txBody>
      </p:sp>
      <p:pic>
        <p:nvPicPr>
          <p:cNvPr id="296963" name="Picture 3" descr="upper-boxers-fx-xray"/>
          <p:cNvPicPr>
            <a:picLocks noChangeAspect="1" noChangeArrowheads="1"/>
          </p:cNvPicPr>
          <p:nvPr/>
        </p:nvPicPr>
        <p:blipFill>
          <a:blip r:embed="rId4"/>
          <a:srcRect/>
          <a:stretch>
            <a:fillRect/>
          </a:stretch>
        </p:blipFill>
        <p:spPr bwMode="auto">
          <a:xfrm>
            <a:off x="5486400" y="0"/>
            <a:ext cx="3657600" cy="5486400"/>
          </a:xfrm>
          <a:prstGeom prst="rect">
            <a:avLst/>
          </a:prstGeom>
          <a:noFill/>
        </p:spPr>
      </p:pic>
      <p:pic>
        <p:nvPicPr>
          <p:cNvPr id="296964" name="Picture 4" descr="upper-boxers-fx"/>
          <p:cNvPicPr>
            <a:picLocks noGrp="1" noChangeAspect="1" noChangeArrowheads="1"/>
          </p:cNvPicPr>
          <p:nvPr>
            <p:ph idx="1"/>
          </p:nvPr>
        </p:nvPicPr>
        <p:blipFill>
          <a:blip r:embed="rId5"/>
          <a:srcRect/>
          <a:stretch>
            <a:fillRect/>
          </a:stretch>
        </p:blipFill>
        <p:spPr>
          <a:xfrm>
            <a:off x="2009775" y="0"/>
            <a:ext cx="3400425" cy="4533900"/>
          </a:xfrm>
          <a:noFill/>
          <a:ln/>
        </p:spPr>
      </p:pic>
      <p:sp>
        <p:nvSpPr>
          <p:cNvPr id="296965" name="Text Box 5"/>
          <p:cNvSpPr txBox="1">
            <a:spLocks noChangeArrowheads="1"/>
          </p:cNvSpPr>
          <p:nvPr/>
        </p:nvSpPr>
        <p:spPr bwMode="auto">
          <a:xfrm>
            <a:off x="914400" y="5486400"/>
            <a:ext cx="6934200" cy="1320800"/>
          </a:xfrm>
          <a:prstGeom prst="rect">
            <a:avLst/>
          </a:prstGeom>
          <a:solidFill>
            <a:srgbClr val="FF9999"/>
          </a:solidFill>
          <a:ln w="9525">
            <a:solidFill>
              <a:schemeClr val="folHlink"/>
            </a:solidFill>
            <a:miter lim="800000"/>
            <a:headEnd/>
            <a:tailEnd/>
          </a:ln>
          <a:effectLst/>
        </p:spPr>
        <p:txBody>
          <a:bodyPr>
            <a:spAutoFit/>
          </a:bodyPr>
          <a:lstStyle/>
          <a:p>
            <a:pPr>
              <a:spcBef>
                <a:spcPct val="50000"/>
              </a:spcBef>
              <a:buFontTx/>
              <a:buChar char="•"/>
            </a:pPr>
            <a:r>
              <a:rPr lang="en-US" sz="2000" b="1">
                <a:solidFill>
                  <a:schemeClr val="folHlink"/>
                </a:solidFill>
              </a:rPr>
              <a:t>What you call this type of fracture ?</a:t>
            </a:r>
          </a:p>
          <a:p>
            <a:pPr>
              <a:spcBef>
                <a:spcPct val="50000"/>
              </a:spcBef>
              <a:buFontTx/>
              <a:buChar char="•"/>
            </a:pPr>
            <a:r>
              <a:rPr lang="en-US" sz="2000" b="1">
                <a:solidFill>
                  <a:schemeClr val="folHlink"/>
                </a:solidFill>
              </a:rPr>
              <a:t>How u treat it ?</a:t>
            </a:r>
          </a:p>
          <a:p>
            <a:pPr>
              <a:spcBef>
                <a:spcPct val="50000"/>
              </a:spcBef>
              <a:buFontTx/>
              <a:buChar char="•"/>
            </a:pPr>
            <a:r>
              <a:rPr lang="en-US" sz="2000" b="1">
                <a:solidFill>
                  <a:schemeClr val="folHlink"/>
                </a:solidFill>
              </a:rPr>
              <a:t>2 complications?</a:t>
            </a:r>
          </a:p>
        </p:txBody>
      </p:sp>
    </p:spTree>
    <p:custDataLst>
      <p:tags r:id="rId1"/>
    </p:custData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endParaRPr lang="ar-SA"/>
          </a:p>
        </p:txBody>
      </p:sp>
      <p:pic>
        <p:nvPicPr>
          <p:cNvPr id="297987" name="Picture 3" descr="Upper-CTS"/>
          <p:cNvPicPr>
            <a:picLocks noGrp="1" noChangeAspect="1" noChangeArrowheads="1"/>
          </p:cNvPicPr>
          <p:nvPr>
            <p:ph idx="1"/>
          </p:nvPr>
        </p:nvPicPr>
        <p:blipFill>
          <a:blip r:embed="rId4"/>
          <a:srcRect/>
          <a:stretch>
            <a:fillRect/>
          </a:stretch>
        </p:blipFill>
        <p:spPr>
          <a:xfrm>
            <a:off x="3276600" y="0"/>
            <a:ext cx="5867400" cy="4400550"/>
          </a:xfrm>
          <a:noFill/>
          <a:ln/>
        </p:spPr>
      </p:pic>
      <p:sp>
        <p:nvSpPr>
          <p:cNvPr id="297988" name="Text Box 4"/>
          <p:cNvSpPr txBox="1">
            <a:spLocks noChangeArrowheads="1"/>
          </p:cNvSpPr>
          <p:nvPr/>
        </p:nvSpPr>
        <p:spPr bwMode="auto">
          <a:xfrm>
            <a:off x="762000" y="5334000"/>
            <a:ext cx="7315200" cy="1552575"/>
          </a:xfrm>
          <a:prstGeom prst="rect">
            <a:avLst/>
          </a:prstGeom>
          <a:gradFill rotWithShape="1">
            <a:gsLst>
              <a:gs pos="0">
                <a:srgbClr val="03D4A8"/>
              </a:gs>
              <a:gs pos="25000">
                <a:srgbClr val="21D6E0"/>
              </a:gs>
              <a:gs pos="75000">
                <a:srgbClr val="0087E6"/>
              </a:gs>
              <a:gs pos="100000">
                <a:srgbClr val="005CBF"/>
              </a:gs>
            </a:gsLst>
            <a:lin ang="5400000" scaled="1"/>
          </a:gradFill>
          <a:ln w="9525">
            <a:noFill/>
            <a:miter lim="800000"/>
            <a:headEnd/>
            <a:tailEnd/>
          </a:ln>
          <a:effectLst/>
        </p:spPr>
        <p:txBody>
          <a:bodyPr>
            <a:spAutoFit/>
          </a:bodyPr>
          <a:lstStyle/>
          <a:p>
            <a:pPr>
              <a:spcBef>
                <a:spcPct val="50000"/>
              </a:spcBef>
            </a:pPr>
            <a:r>
              <a:rPr lang="en-US" sz="2400" b="1"/>
              <a:t>Which nerve is affected ?</a:t>
            </a:r>
          </a:p>
          <a:p>
            <a:pPr>
              <a:spcBef>
                <a:spcPct val="50000"/>
              </a:spcBef>
            </a:pPr>
            <a:r>
              <a:rPr lang="en-US" sz="2400" b="1"/>
              <a:t>Pathophysiology ?</a:t>
            </a:r>
          </a:p>
          <a:p>
            <a:pPr>
              <a:spcBef>
                <a:spcPct val="50000"/>
              </a:spcBef>
            </a:pPr>
            <a:r>
              <a:rPr lang="en-US" sz="2400" b="1"/>
              <a:t>Treatment options ?</a:t>
            </a:r>
          </a:p>
        </p:txBody>
      </p:sp>
    </p:spTree>
    <p:custDataLst>
      <p:tags r:id="rId1"/>
    </p:custData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endParaRPr lang="ar-SA"/>
          </a:p>
        </p:txBody>
      </p:sp>
      <p:pic>
        <p:nvPicPr>
          <p:cNvPr id="300035" name="Picture 3" descr="meningioma33"/>
          <p:cNvPicPr>
            <a:picLocks noGrp="1" noChangeAspect="1" noChangeArrowheads="1"/>
          </p:cNvPicPr>
          <p:nvPr>
            <p:ph idx="1"/>
          </p:nvPr>
        </p:nvPicPr>
        <p:blipFill>
          <a:blip r:embed="rId4"/>
          <a:srcRect/>
          <a:stretch>
            <a:fillRect/>
          </a:stretch>
        </p:blipFill>
        <p:spPr>
          <a:xfrm>
            <a:off x="2819400" y="0"/>
            <a:ext cx="6324600" cy="4743450"/>
          </a:xfrm>
          <a:noFill/>
          <a:ln/>
        </p:spPr>
      </p:pic>
      <p:sp>
        <p:nvSpPr>
          <p:cNvPr id="300036" name="Text Box 4"/>
          <p:cNvSpPr txBox="1">
            <a:spLocks noChangeArrowheads="1"/>
          </p:cNvSpPr>
          <p:nvPr/>
        </p:nvSpPr>
        <p:spPr bwMode="auto">
          <a:xfrm>
            <a:off x="990600" y="4724400"/>
            <a:ext cx="7162800" cy="2657475"/>
          </a:xfrm>
          <a:prstGeom prst="rect">
            <a:avLst/>
          </a:prstGeom>
          <a:solidFill>
            <a:srgbClr val="FF9999"/>
          </a:solidFill>
          <a:ln w="9525">
            <a:solidFill>
              <a:schemeClr val="tx2"/>
            </a:solidFill>
            <a:miter lim="800000"/>
            <a:headEnd/>
            <a:tailEnd/>
          </a:ln>
          <a:effectLst/>
        </p:spPr>
        <p:txBody>
          <a:bodyPr>
            <a:spAutoFit/>
          </a:bodyPr>
          <a:lstStyle/>
          <a:p>
            <a:pPr marL="342900" indent="-342900">
              <a:spcBef>
                <a:spcPct val="50000"/>
              </a:spcBef>
              <a:buFontTx/>
              <a:buAutoNum type="arabicPeriod"/>
            </a:pPr>
            <a:r>
              <a:rPr lang="en-US" sz="2400" b="1"/>
              <a:t>Diagnosis ?</a:t>
            </a:r>
          </a:p>
          <a:p>
            <a:pPr marL="342900" indent="-342900">
              <a:spcBef>
                <a:spcPct val="50000"/>
              </a:spcBef>
              <a:buFontTx/>
              <a:buAutoNum type="arabicPeriod"/>
            </a:pPr>
            <a:r>
              <a:rPr lang="en-US" sz="2400" b="1"/>
              <a:t>Best investigation?</a:t>
            </a:r>
          </a:p>
          <a:p>
            <a:pPr marL="342900" indent="-342900">
              <a:spcBef>
                <a:spcPct val="50000"/>
              </a:spcBef>
              <a:buFontTx/>
              <a:buAutoNum type="arabicPeriod"/>
            </a:pPr>
            <a:r>
              <a:rPr lang="en-US" sz="2400" b="1"/>
              <a:t>Treatment outline ?</a:t>
            </a:r>
          </a:p>
          <a:p>
            <a:pPr marL="342900" indent="-342900">
              <a:spcBef>
                <a:spcPct val="50000"/>
              </a:spcBef>
              <a:buFontTx/>
              <a:buAutoNum type="arabicPeriod"/>
            </a:pPr>
            <a:r>
              <a:rPr lang="en-US" sz="2400" b="1"/>
              <a:t>2 main complications?</a:t>
            </a:r>
          </a:p>
          <a:p>
            <a:pPr marL="342900" indent="-342900">
              <a:spcBef>
                <a:spcPct val="50000"/>
              </a:spcBef>
              <a:buFontTx/>
              <a:buAutoNum type="arabicPeriod"/>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endParaRPr lang="ar-SA"/>
          </a:p>
        </p:txBody>
      </p:sp>
      <p:sp>
        <p:nvSpPr>
          <p:cNvPr id="301059" name="Rectangle 3"/>
          <p:cNvSpPr>
            <a:spLocks noGrp="1" noChangeArrowheads="1"/>
          </p:cNvSpPr>
          <p:nvPr>
            <p:ph type="body" idx="1"/>
          </p:nvPr>
        </p:nvSpPr>
        <p:spPr>
          <a:xfrm>
            <a:off x="0" y="0"/>
            <a:ext cx="9144000" cy="6858000"/>
          </a:xfrm>
          <a:solidFill>
            <a:srgbClr val="FF9999"/>
          </a:solidFill>
          <a:ln>
            <a:solidFill>
              <a:schemeClr val="tx2"/>
            </a:solidFill>
          </a:ln>
        </p:spPr>
        <p:txBody>
          <a:bodyPr/>
          <a:lstStyle/>
          <a:p>
            <a:r>
              <a:rPr lang="en-US" b="1"/>
              <a:t>What we call this procedure ?</a:t>
            </a:r>
          </a:p>
          <a:p>
            <a:endParaRPr lang="en-US" b="1"/>
          </a:p>
          <a:p>
            <a:pPr>
              <a:buFont typeface="Wingdings" pitchFamily="2" charset="2"/>
              <a:buNone/>
            </a:pPr>
            <a:endParaRPr lang="en-US" b="1"/>
          </a:p>
          <a:p>
            <a:r>
              <a:rPr lang="en-US" b="1"/>
              <a:t>At what part of intestine applied </a:t>
            </a:r>
          </a:p>
          <a:p>
            <a:endParaRPr lang="en-US" b="1"/>
          </a:p>
          <a:p>
            <a:endParaRPr lang="en-US" b="1"/>
          </a:p>
          <a:p>
            <a:r>
              <a:rPr lang="en-US" b="1"/>
              <a:t>2 indications ?</a:t>
            </a:r>
          </a:p>
          <a:p>
            <a:endParaRPr lang="en-US" b="1"/>
          </a:p>
          <a:p>
            <a:pPr>
              <a:buFont typeface="Wingdings" pitchFamily="2" charset="2"/>
              <a:buNone/>
            </a:pPr>
            <a:endParaRPr lang="en-US" b="1"/>
          </a:p>
          <a:p>
            <a:r>
              <a:rPr lang="en-US" b="1"/>
              <a:t>2 complications ?</a:t>
            </a:r>
          </a:p>
        </p:txBody>
      </p:sp>
    </p:spTree>
    <p:custDataLst>
      <p:tags r:id="rId1"/>
    </p:custData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ar-SA"/>
          </a:p>
        </p:txBody>
      </p:sp>
      <p:sp>
        <p:nvSpPr>
          <p:cNvPr id="302083" name="Rectangle 3"/>
          <p:cNvSpPr>
            <a:spLocks noGrp="1" noChangeArrowheads="1"/>
          </p:cNvSpPr>
          <p:nvPr>
            <p:ph idx="1"/>
          </p:nvPr>
        </p:nvSpPr>
        <p:spPr>
          <a:xfrm>
            <a:off x="304800" y="1874838"/>
            <a:ext cx="8229600" cy="4525962"/>
          </a:xfrm>
        </p:spPr>
        <p:txBody>
          <a:bodyPr/>
          <a:lstStyle/>
          <a:p>
            <a:endParaRPr lang="ar-SA"/>
          </a:p>
        </p:txBody>
      </p:sp>
      <p:pic>
        <p:nvPicPr>
          <p:cNvPr id="302084" name="Picture 4" descr="jejP5020"/>
          <p:cNvPicPr>
            <a:picLocks noChangeAspect="1" noChangeArrowheads="1"/>
          </p:cNvPicPr>
          <p:nvPr/>
        </p:nvPicPr>
        <p:blipFill>
          <a:blip r:embed="rId4"/>
          <a:srcRect/>
          <a:stretch>
            <a:fillRect/>
          </a:stretch>
        </p:blipFill>
        <p:spPr bwMode="auto">
          <a:xfrm>
            <a:off x="4572000" y="3429000"/>
            <a:ext cx="4572000" cy="3429000"/>
          </a:xfrm>
          <a:prstGeom prst="rect">
            <a:avLst/>
          </a:prstGeom>
          <a:noFill/>
        </p:spPr>
      </p:pic>
      <p:pic>
        <p:nvPicPr>
          <p:cNvPr id="302085" name="Picture 5" descr="jejP5016"/>
          <p:cNvPicPr>
            <a:picLocks noChangeAspect="1" noChangeArrowheads="1"/>
          </p:cNvPicPr>
          <p:nvPr/>
        </p:nvPicPr>
        <p:blipFill>
          <a:blip r:embed="rId5"/>
          <a:srcRect/>
          <a:stretch>
            <a:fillRect/>
          </a:stretch>
        </p:blipFill>
        <p:spPr bwMode="auto">
          <a:xfrm>
            <a:off x="4572000" y="0"/>
            <a:ext cx="4572000" cy="3429000"/>
          </a:xfrm>
          <a:prstGeom prst="rect">
            <a:avLst/>
          </a:prstGeom>
          <a:noFill/>
        </p:spPr>
      </p:pic>
      <p:pic>
        <p:nvPicPr>
          <p:cNvPr id="302086" name="Picture 6" descr="jejP5013"/>
          <p:cNvPicPr>
            <a:picLocks noChangeAspect="1" noChangeArrowheads="1"/>
          </p:cNvPicPr>
          <p:nvPr/>
        </p:nvPicPr>
        <p:blipFill>
          <a:blip r:embed="rId6"/>
          <a:srcRect/>
          <a:stretch>
            <a:fillRect/>
          </a:stretch>
        </p:blipFill>
        <p:spPr bwMode="auto">
          <a:xfrm>
            <a:off x="0" y="0"/>
            <a:ext cx="4572000" cy="3429000"/>
          </a:xfrm>
          <a:prstGeom prst="rect">
            <a:avLst/>
          </a:prstGeom>
          <a:noFill/>
        </p:spPr>
      </p:pic>
      <p:pic>
        <p:nvPicPr>
          <p:cNvPr id="302087" name="Picture 7" descr="jejP5017"/>
          <p:cNvPicPr>
            <a:picLocks noChangeAspect="1" noChangeArrowheads="1"/>
          </p:cNvPicPr>
          <p:nvPr/>
        </p:nvPicPr>
        <p:blipFill>
          <a:blip r:embed="rId7"/>
          <a:srcRect/>
          <a:stretch>
            <a:fillRect/>
          </a:stretch>
        </p:blipFill>
        <p:spPr bwMode="auto">
          <a:xfrm>
            <a:off x="0" y="3429000"/>
            <a:ext cx="4572000" cy="3429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0" y="2819400"/>
            <a:ext cx="9144000" cy="1600200"/>
          </a:xfrm>
          <a:solidFill>
            <a:srgbClr val="FF9999"/>
          </a:solidFill>
          <a:ln>
            <a:solidFill>
              <a:schemeClr val="folHlink"/>
            </a:solidFill>
          </a:ln>
        </p:spPr>
        <p:txBody>
          <a:bodyPr/>
          <a:lstStyle/>
          <a:p>
            <a:r>
              <a:rPr lang="en-US" b="1"/>
              <a:t>Witzel  jejunostomy</a:t>
            </a:r>
            <a:r>
              <a:rPr lang="en-US"/>
              <a:t> </a:t>
            </a:r>
          </a:p>
        </p:txBody>
      </p:sp>
    </p:spTree>
    <p:custDataLst>
      <p:tags r:id="rId1"/>
    </p:custData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sz="3400"/>
              <a:t>DOUBLE CONTRAST BARIUM ENEMA </a:t>
            </a:r>
          </a:p>
        </p:txBody>
      </p:sp>
      <p:sp>
        <p:nvSpPr>
          <p:cNvPr id="304131" name="Rectangle 3"/>
          <p:cNvSpPr>
            <a:spLocks noGrp="1" noChangeArrowheads="1"/>
          </p:cNvSpPr>
          <p:nvPr>
            <p:ph type="body" idx="1"/>
          </p:nvPr>
        </p:nvSpPr>
        <p:spPr>
          <a:xfrm>
            <a:off x="457200" y="1798638"/>
            <a:ext cx="8229600" cy="4525962"/>
          </a:xfrm>
        </p:spPr>
        <p:txBody>
          <a:bodyPr/>
          <a:lstStyle/>
          <a:p>
            <a:endParaRPr lang="ar-SA"/>
          </a:p>
        </p:txBody>
      </p:sp>
      <p:pic>
        <p:nvPicPr>
          <p:cNvPr id="304132" name="Picture 4" descr="4A"/>
          <p:cNvPicPr>
            <a:picLocks noChangeAspect="1" noChangeArrowheads="1"/>
          </p:cNvPicPr>
          <p:nvPr/>
        </p:nvPicPr>
        <p:blipFill>
          <a:blip r:embed="rId4"/>
          <a:srcRect/>
          <a:stretch>
            <a:fillRect/>
          </a:stretch>
        </p:blipFill>
        <p:spPr bwMode="auto">
          <a:xfrm>
            <a:off x="0" y="1371600"/>
            <a:ext cx="4354513" cy="5486400"/>
          </a:xfrm>
          <a:prstGeom prst="rect">
            <a:avLst/>
          </a:prstGeom>
          <a:noFill/>
        </p:spPr>
      </p:pic>
      <p:pic>
        <p:nvPicPr>
          <p:cNvPr id="304133" name="Picture 5" descr="4B"/>
          <p:cNvPicPr>
            <a:picLocks noChangeAspect="1" noChangeArrowheads="1"/>
          </p:cNvPicPr>
          <p:nvPr/>
        </p:nvPicPr>
        <p:blipFill>
          <a:blip r:embed="rId5"/>
          <a:srcRect/>
          <a:stretch>
            <a:fillRect/>
          </a:stretch>
        </p:blipFill>
        <p:spPr bwMode="auto">
          <a:xfrm>
            <a:off x="4806950" y="1371600"/>
            <a:ext cx="4337050" cy="54864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endParaRPr lang="ar-SA"/>
          </a:p>
        </p:txBody>
      </p:sp>
      <p:sp>
        <p:nvSpPr>
          <p:cNvPr id="305155" name="Rectangle 3"/>
          <p:cNvSpPr>
            <a:spLocks noGrp="1" noChangeArrowheads="1"/>
          </p:cNvSpPr>
          <p:nvPr>
            <p:ph type="body" idx="1"/>
          </p:nvPr>
        </p:nvSpPr>
        <p:spPr/>
        <p:txBody>
          <a:bodyPr/>
          <a:lstStyle/>
          <a:p>
            <a:endParaRPr lang="ar-SA"/>
          </a:p>
        </p:txBody>
      </p:sp>
      <p:pic>
        <p:nvPicPr>
          <p:cNvPr id="305156" name="Picture 4" descr="4C"/>
          <p:cNvPicPr>
            <a:picLocks noChangeAspect="1" noChangeArrowheads="1"/>
          </p:cNvPicPr>
          <p:nvPr/>
        </p:nvPicPr>
        <p:blipFill>
          <a:blip r:embed="rId4"/>
          <a:srcRect/>
          <a:stretch>
            <a:fillRect/>
          </a:stretch>
        </p:blipFill>
        <p:spPr bwMode="auto">
          <a:xfrm>
            <a:off x="0" y="0"/>
            <a:ext cx="5572125"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ar-SA"/>
          </a:p>
        </p:txBody>
      </p:sp>
      <p:sp>
        <p:nvSpPr>
          <p:cNvPr id="28675" name="Rectangle 3"/>
          <p:cNvSpPr>
            <a:spLocks noGrp="1" noChangeArrowheads="1"/>
          </p:cNvSpPr>
          <p:nvPr>
            <p:ph type="body" idx="1"/>
          </p:nvPr>
        </p:nvSpPr>
        <p:spPr/>
        <p:txBody>
          <a:bodyPr/>
          <a:lstStyle/>
          <a:p>
            <a:endParaRPr lang="ar-SA"/>
          </a:p>
        </p:txBody>
      </p:sp>
      <p:pic>
        <p:nvPicPr>
          <p:cNvPr id="28676" name="Picture 4" descr="1087"/>
          <p:cNvPicPr>
            <a:picLocks noChangeAspect="1" noChangeArrowheads="1"/>
          </p:cNvPicPr>
          <p:nvPr/>
        </p:nvPicPr>
        <p:blipFill>
          <a:blip r:embed="rId4"/>
          <a:srcRect/>
          <a:stretch>
            <a:fillRect/>
          </a:stretch>
        </p:blipFill>
        <p:spPr bwMode="auto">
          <a:xfrm>
            <a:off x="76200" y="46038"/>
            <a:ext cx="4953000" cy="3278187"/>
          </a:xfrm>
          <a:prstGeom prst="rect">
            <a:avLst/>
          </a:prstGeom>
          <a:noFill/>
        </p:spPr>
      </p:pic>
      <p:pic>
        <p:nvPicPr>
          <p:cNvPr id="28677" name="Picture 5" descr="1084"/>
          <p:cNvPicPr>
            <a:picLocks noChangeAspect="1" noChangeArrowheads="1"/>
          </p:cNvPicPr>
          <p:nvPr/>
        </p:nvPicPr>
        <p:blipFill>
          <a:blip r:embed="rId5"/>
          <a:srcRect/>
          <a:stretch>
            <a:fillRect/>
          </a:stretch>
        </p:blipFill>
        <p:spPr bwMode="auto">
          <a:xfrm>
            <a:off x="5029200" y="2959100"/>
            <a:ext cx="4114800" cy="3975100"/>
          </a:xfrm>
          <a:prstGeom prst="rect">
            <a:avLst/>
          </a:prstGeom>
          <a:noFill/>
        </p:spPr>
      </p:pic>
      <p:sp>
        <p:nvSpPr>
          <p:cNvPr id="28678" name="Text Box 6"/>
          <p:cNvSpPr txBox="1">
            <a:spLocks noChangeArrowheads="1"/>
          </p:cNvSpPr>
          <p:nvPr/>
        </p:nvSpPr>
        <p:spPr bwMode="auto">
          <a:xfrm>
            <a:off x="457200" y="4038600"/>
            <a:ext cx="4419600" cy="2566988"/>
          </a:xfrm>
          <a:prstGeom prst="rect">
            <a:avLst/>
          </a:prstGeom>
          <a:noFill/>
          <a:ln w="9525">
            <a:noFill/>
            <a:miter lim="800000"/>
            <a:headEnd/>
            <a:tailEnd/>
          </a:ln>
          <a:effectLst/>
        </p:spPr>
        <p:txBody>
          <a:bodyPr>
            <a:spAutoFit/>
          </a:bodyPr>
          <a:lstStyle/>
          <a:p>
            <a:pPr marL="342900" indent="-342900">
              <a:spcBef>
                <a:spcPct val="50000"/>
              </a:spcBef>
            </a:pPr>
            <a:r>
              <a:rPr lang="en-US"/>
              <a:t>Male 45 years alcoholic with severe abdominal pain and sign of peritonitis </a:t>
            </a:r>
          </a:p>
          <a:p>
            <a:pPr marL="342900" indent="-342900">
              <a:spcBef>
                <a:spcPct val="50000"/>
              </a:spcBef>
              <a:buFontTx/>
              <a:buChar char="•"/>
            </a:pPr>
            <a:r>
              <a:rPr lang="en-US"/>
              <a:t>Possible diagnosis ?</a:t>
            </a:r>
          </a:p>
          <a:p>
            <a:pPr marL="342900" indent="-342900">
              <a:spcBef>
                <a:spcPct val="50000"/>
              </a:spcBef>
              <a:buFontTx/>
              <a:buChar char="•"/>
            </a:pPr>
            <a:r>
              <a:rPr lang="en-US"/>
              <a:t>2 abdominal wall signs?</a:t>
            </a:r>
          </a:p>
          <a:p>
            <a:pPr marL="342900" indent="-342900">
              <a:spcBef>
                <a:spcPct val="50000"/>
              </a:spcBef>
              <a:buFontTx/>
              <a:buChar char="•"/>
            </a:pPr>
            <a:r>
              <a:rPr lang="en-US"/>
              <a:t>Finding in the picture and its pathophysiology?</a:t>
            </a:r>
          </a:p>
          <a:p>
            <a:pPr marL="342900" indent="-342900">
              <a:spcBef>
                <a:spcPct val="50000"/>
              </a:spcBef>
              <a:buFontTx/>
              <a:buChar char="•"/>
            </a:pPr>
            <a:r>
              <a:rPr lang="en-US"/>
              <a:t>Three complications?</a:t>
            </a:r>
          </a:p>
        </p:txBody>
      </p:sp>
    </p:spTree>
    <p:custDataLst>
      <p:tags r:id="rId1"/>
    </p:custData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endParaRPr lang="ar-SA"/>
          </a:p>
        </p:txBody>
      </p:sp>
      <p:sp>
        <p:nvSpPr>
          <p:cNvPr id="306179" name="Rectangle 3"/>
          <p:cNvSpPr>
            <a:spLocks noGrp="1" noChangeArrowheads="1"/>
          </p:cNvSpPr>
          <p:nvPr>
            <p:ph type="body" idx="1"/>
          </p:nvPr>
        </p:nvSpPr>
        <p:spPr/>
        <p:txBody>
          <a:bodyPr/>
          <a:lstStyle/>
          <a:p>
            <a:pPr>
              <a:lnSpc>
                <a:spcPct val="90000"/>
              </a:lnSpc>
            </a:pPr>
            <a:r>
              <a:rPr lang="en-US" sz="2800"/>
              <a:t>The primary indications for barium enema examination are: </a:t>
            </a:r>
          </a:p>
          <a:p>
            <a:pPr>
              <a:lnSpc>
                <a:spcPct val="90000"/>
              </a:lnSpc>
            </a:pPr>
            <a:r>
              <a:rPr lang="en-US" sz="2800"/>
              <a:t>Abnormal bowel habit, especially recent change. </a:t>
            </a:r>
          </a:p>
          <a:p>
            <a:pPr>
              <a:lnSpc>
                <a:spcPct val="90000"/>
              </a:lnSpc>
            </a:pPr>
            <a:r>
              <a:rPr lang="en-US" sz="2800"/>
              <a:t>Rectal bleeding with negative upper G.I. examination. </a:t>
            </a:r>
          </a:p>
          <a:p>
            <a:pPr>
              <a:lnSpc>
                <a:spcPct val="90000"/>
              </a:lnSpc>
            </a:pPr>
            <a:r>
              <a:rPr lang="en-US" sz="2800"/>
              <a:t>Abdominal pain. </a:t>
            </a:r>
          </a:p>
          <a:p>
            <a:pPr>
              <a:lnSpc>
                <a:spcPct val="90000"/>
              </a:lnSpc>
            </a:pPr>
            <a:r>
              <a:rPr lang="en-US" sz="2800"/>
              <a:t>Strong predisposing factors for colonic carcinoma. </a:t>
            </a:r>
          </a:p>
          <a:p>
            <a:pPr>
              <a:lnSpc>
                <a:spcPct val="90000"/>
              </a:lnSpc>
            </a:pPr>
            <a:r>
              <a:rPr lang="en-US" sz="2800"/>
              <a:t>Delineating and following the course of inflammatory bowel disease.</a:t>
            </a:r>
          </a:p>
          <a:p>
            <a:pPr>
              <a:lnSpc>
                <a:spcPct val="90000"/>
              </a:lnSpc>
            </a:pPr>
            <a:endParaRPr lang="en-US" sz="2800"/>
          </a:p>
        </p:txBody>
      </p:sp>
    </p:spTree>
    <p:custDataLst>
      <p:tags r:id="rId1"/>
    </p:custDataLst>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endParaRPr lang="ar-SA"/>
          </a:p>
        </p:txBody>
      </p:sp>
      <p:sp>
        <p:nvSpPr>
          <p:cNvPr id="307203" name="Rectangle 3"/>
          <p:cNvSpPr>
            <a:spLocks noGrp="1" noChangeArrowheads="1"/>
          </p:cNvSpPr>
          <p:nvPr>
            <p:ph type="body" idx="1"/>
          </p:nvPr>
        </p:nvSpPr>
        <p:spPr/>
        <p:txBody>
          <a:bodyPr/>
          <a:lstStyle/>
          <a:p>
            <a:r>
              <a:rPr lang="en-US"/>
              <a:t>Contraindications include: </a:t>
            </a:r>
          </a:p>
          <a:p>
            <a:r>
              <a:rPr lang="en-US"/>
              <a:t>Toxic megacolon. </a:t>
            </a:r>
          </a:p>
          <a:p>
            <a:r>
              <a:rPr lang="en-US"/>
              <a:t>Suspected perforation. </a:t>
            </a:r>
          </a:p>
          <a:p>
            <a:r>
              <a:rPr lang="en-US"/>
              <a:t>Clinically acute abdomen. </a:t>
            </a:r>
          </a:p>
          <a:p>
            <a:endParaRPr lang="en-US"/>
          </a:p>
        </p:txBody>
      </p:sp>
    </p:spTree>
    <p:custDataLst>
      <p:tags r:id="rId1"/>
    </p:custData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endParaRPr lang="ar-SA"/>
          </a:p>
        </p:txBody>
      </p:sp>
      <p:sp>
        <p:nvSpPr>
          <p:cNvPr id="308227" name="Rectangle 3"/>
          <p:cNvSpPr>
            <a:spLocks noGrp="1" noChangeArrowheads="1"/>
          </p:cNvSpPr>
          <p:nvPr>
            <p:ph type="body" idx="1"/>
          </p:nvPr>
        </p:nvSpPr>
        <p:spPr/>
        <p:txBody>
          <a:bodyPr/>
          <a:lstStyle/>
          <a:p>
            <a:endParaRPr lang="ar-SA"/>
          </a:p>
        </p:txBody>
      </p:sp>
      <p:pic>
        <p:nvPicPr>
          <p:cNvPr id="308228" name="Picture 4" descr="Figure 2"/>
          <p:cNvPicPr>
            <a:picLocks noChangeAspect="1" noChangeArrowheads="1"/>
          </p:cNvPicPr>
          <p:nvPr/>
        </p:nvPicPr>
        <p:blipFill>
          <a:blip r:embed="rId4"/>
          <a:srcRect/>
          <a:stretch>
            <a:fillRect/>
          </a:stretch>
        </p:blipFill>
        <p:spPr bwMode="auto">
          <a:xfrm>
            <a:off x="155575" y="46038"/>
            <a:ext cx="3524250" cy="2428875"/>
          </a:xfrm>
          <a:prstGeom prst="rect">
            <a:avLst/>
          </a:prstGeom>
          <a:noFill/>
        </p:spPr>
      </p:pic>
      <p:pic>
        <p:nvPicPr>
          <p:cNvPr id="308229" name="Picture 5" descr="Figure 2B"/>
          <p:cNvPicPr>
            <a:picLocks noChangeAspect="1" noChangeArrowheads="1"/>
          </p:cNvPicPr>
          <p:nvPr/>
        </p:nvPicPr>
        <p:blipFill>
          <a:blip r:embed="rId5"/>
          <a:srcRect/>
          <a:stretch>
            <a:fillRect/>
          </a:stretch>
        </p:blipFill>
        <p:spPr bwMode="auto">
          <a:xfrm>
            <a:off x="3598863" y="0"/>
            <a:ext cx="5545137" cy="6248400"/>
          </a:xfrm>
          <a:prstGeom prst="rect">
            <a:avLst/>
          </a:prstGeom>
          <a:noFill/>
        </p:spPr>
      </p:pic>
      <p:sp>
        <p:nvSpPr>
          <p:cNvPr id="308230" name="Text Box 6"/>
          <p:cNvSpPr txBox="1">
            <a:spLocks noChangeArrowheads="1"/>
          </p:cNvSpPr>
          <p:nvPr/>
        </p:nvSpPr>
        <p:spPr bwMode="auto">
          <a:xfrm>
            <a:off x="381000" y="3200400"/>
            <a:ext cx="3124200" cy="2773363"/>
          </a:xfrm>
          <a:prstGeom prst="rect">
            <a:avLst/>
          </a:prstGeom>
          <a:solidFill>
            <a:srgbClr val="FF9999"/>
          </a:solidFill>
          <a:ln w="9525">
            <a:noFill/>
            <a:miter lim="800000"/>
            <a:headEnd/>
            <a:tailEnd/>
          </a:ln>
          <a:effectLst/>
        </p:spPr>
        <p:txBody>
          <a:bodyPr>
            <a:spAutoFit/>
          </a:bodyPr>
          <a:lstStyle/>
          <a:p>
            <a:pPr marL="342900" indent="-342900">
              <a:spcBef>
                <a:spcPct val="50000"/>
              </a:spcBef>
              <a:buFontTx/>
              <a:buAutoNum type="arabicPeriod"/>
            </a:pPr>
            <a:r>
              <a:rPr lang="en-US" sz="3200" b="1"/>
              <a:t>Mechanism of this test ?</a:t>
            </a:r>
          </a:p>
          <a:p>
            <a:pPr marL="342900" indent="-342900">
              <a:spcBef>
                <a:spcPct val="50000"/>
              </a:spcBef>
              <a:buFontTx/>
              <a:buAutoNum type="arabicPeriod"/>
            </a:pPr>
            <a:r>
              <a:rPr lang="en-US" sz="3200" b="1"/>
              <a:t>In which disease may be positive ?</a:t>
            </a:r>
          </a:p>
        </p:txBody>
      </p:sp>
    </p:spTree>
    <p:custDataLst>
      <p:tags r:id="rId1"/>
    </p:custData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endParaRPr lang="ar-SA"/>
          </a:p>
        </p:txBody>
      </p:sp>
      <p:sp>
        <p:nvSpPr>
          <p:cNvPr id="309251" name="Rectangle 3"/>
          <p:cNvSpPr>
            <a:spLocks noGrp="1" noChangeArrowheads="1"/>
          </p:cNvSpPr>
          <p:nvPr>
            <p:ph type="body" idx="1"/>
          </p:nvPr>
        </p:nvSpPr>
        <p:spPr/>
        <p:txBody>
          <a:bodyPr/>
          <a:lstStyle/>
          <a:p>
            <a:endParaRPr lang="ar-SA"/>
          </a:p>
        </p:txBody>
      </p:sp>
      <p:pic>
        <p:nvPicPr>
          <p:cNvPr id="309252" name="Picture 4" descr="Figure 1A"/>
          <p:cNvPicPr>
            <a:picLocks noChangeAspect="1" noChangeArrowheads="1"/>
          </p:cNvPicPr>
          <p:nvPr/>
        </p:nvPicPr>
        <p:blipFill>
          <a:blip r:embed="rId4"/>
          <a:srcRect/>
          <a:stretch>
            <a:fillRect/>
          </a:stretch>
        </p:blipFill>
        <p:spPr bwMode="auto">
          <a:xfrm>
            <a:off x="155575" y="46038"/>
            <a:ext cx="4035425" cy="1755775"/>
          </a:xfrm>
          <a:prstGeom prst="rect">
            <a:avLst/>
          </a:prstGeom>
          <a:noFill/>
        </p:spPr>
      </p:pic>
      <p:pic>
        <p:nvPicPr>
          <p:cNvPr id="309253" name="Picture 5" descr="Figure 1B"/>
          <p:cNvPicPr>
            <a:picLocks noChangeAspect="1" noChangeArrowheads="1"/>
          </p:cNvPicPr>
          <p:nvPr/>
        </p:nvPicPr>
        <p:blipFill>
          <a:blip r:embed="rId5"/>
          <a:srcRect/>
          <a:stretch>
            <a:fillRect/>
          </a:stretch>
        </p:blipFill>
        <p:spPr bwMode="auto">
          <a:xfrm>
            <a:off x="4135438" y="0"/>
            <a:ext cx="5008562" cy="6858000"/>
          </a:xfrm>
          <a:prstGeom prst="rect">
            <a:avLst/>
          </a:prstGeom>
          <a:noFill/>
        </p:spPr>
      </p:pic>
      <p:sp>
        <p:nvSpPr>
          <p:cNvPr id="309254" name="Text Box 6"/>
          <p:cNvSpPr txBox="1">
            <a:spLocks noChangeArrowheads="1"/>
          </p:cNvSpPr>
          <p:nvPr/>
        </p:nvSpPr>
        <p:spPr bwMode="auto">
          <a:xfrm>
            <a:off x="304800" y="3200400"/>
            <a:ext cx="3581400" cy="1917700"/>
          </a:xfrm>
          <a:prstGeom prst="rect">
            <a:avLst/>
          </a:prstGeom>
          <a:solidFill>
            <a:srgbClr val="FF9900"/>
          </a:solidFill>
          <a:ln w="9525">
            <a:noFill/>
            <a:miter lim="800000"/>
            <a:headEnd/>
            <a:tailEnd/>
          </a:ln>
          <a:effectLst/>
        </p:spPr>
        <p:txBody>
          <a:bodyPr>
            <a:spAutoFit/>
          </a:bodyPr>
          <a:lstStyle/>
          <a:p>
            <a:pPr>
              <a:spcBef>
                <a:spcPct val="50000"/>
              </a:spcBef>
            </a:pPr>
            <a:r>
              <a:rPr lang="en-US" sz="2400" b="1"/>
              <a:t>What we call this test?</a:t>
            </a:r>
          </a:p>
          <a:p>
            <a:pPr>
              <a:spcBef>
                <a:spcPct val="50000"/>
              </a:spcBef>
            </a:pPr>
            <a:r>
              <a:rPr lang="en-US" sz="2400" b="1"/>
              <a:t>When it become positive?</a:t>
            </a:r>
          </a:p>
          <a:p>
            <a:pPr>
              <a:spcBef>
                <a:spcPct val="50000"/>
              </a:spcBef>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endParaRPr lang="ar-SA"/>
          </a:p>
        </p:txBody>
      </p:sp>
      <p:sp>
        <p:nvSpPr>
          <p:cNvPr id="310275" name="Rectangle 3"/>
          <p:cNvSpPr>
            <a:spLocks noGrp="1" noChangeArrowheads="1"/>
          </p:cNvSpPr>
          <p:nvPr>
            <p:ph type="body" idx="1"/>
          </p:nvPr>
        </p:nvSpPr>
        <p:spPr/>
        <p:txBody>
          <a:bodyPr/>
          <a:lstStyle/>
          <a:p>
            <a:endParaRPr lang="ar-SA"/>
          </a:p>
        </p:txBody>
      </p:sp>
      <p:pic>
        <p:nvPicPr>
          <p:cNvPr id="310276" name="Picture 4" descr="cow101"/>
          <p:cNvPicPr>
            <a:picLocks noChangeAspect="1" noChangeArrowheads="1"/>
          </p:cNvPicPr>
          <p:nvPr/>
        </p:nvPicPr>
        <p:blipFill>
          <a:blip r:embed="rId4"/>
          <a:srcRect/>
          <a:stretch>
            <a:fillRect/>
          </a:stretch>
        </p:blipFill>
        <p:spPr bwMode="auto">
          <a:xfrm>
            <a:off x="0" y="46038"/>
            <a:ext cx="5495925" cy="6811962"/>
          </a:xfrm>
          <a:prstGeom prst="rect">
            <a:avLst/>
          </a:prstGeom>
          <a:noFill/>
        </p:spPr>
      </p:pic>
      <p:sp>
        <p:nvSpPr>
          <p:cNvPr id="310277" name="Text Box 5"/>
          <p:cNvSpPr txBox="1">
            <a:spLocks noChangeArrowheads="1"/>
          </p:cNvSpPr>
          <p:nvPr/>
        </p:nvSpPr>
        <p:spPr bwMode="auto">
          <a:xfrm>
            <a:off x="5486400" y="3048000"/>
            <a:ext cx="3657600" cy="3511550"/>
          </a:xfrm>
          <a:prstGeom prst="rect">
            <a:avLst/>
          </a:prstGeom>
          <a:gradFill rotWithShape="1">
            <a:gsLst>
              <a:gs pos="0">
                <a:srgbClr val="FFFF99"/>
              </a:gs>
              <a:gs pos="100000">
                <a:srgbClr val="FFFF99">
                  <a:gamma/>
                  <a:shade val="46275"/>
                  <a:invGamma/>
                </a:srgbClr>
              </a:gs>
            </a:gsLst>
            <a:lin ang="5400000" scaled="1"/>
          </a:gradFill>
          <a:ln w="9525">
            <a:noFill/>
            <a:miter lim="800000"/>
            <a:headEnd/>
            <a:tailEnd/>
          </a:ln>
          <a:effectLst/>
        </p:spPr>
        <p:txBody>
          <a:bodyPr>
            <a:spAutoFit/>
          </a:bodyPr>
          <a:lstStyle/>
          <a:p>
            <a:pPr>
              <a:spcBef>
                <a:spcPct val="50000"/>
              </a:spcBef>
            </a:pPr>
            <a:r>
              <a:rPr lang="en-US" sz="2800" b="1"/>
              <a:t>What is the item?</a:t>
            </a:r>
          </a:p>
          <a:p>
            <a:pPr>
              <a:spcBef>
                <a:spcPct val="50000"/>
              </a:spcBef>
            </a:pPr>
            <a:r>
              <a:rPr lang="en-US" sz="2800" b="1"/>
              <a:t>Finding ?</a:t>
            </a:r>
          </a:p>
          <a:p>
            <a:pPr>
              <a:spcBef>
                <a:spcPct val="50000"/>
              </a:spcBef>
            </a:pPr>
            <a:r>
              <a:rPr lang="en-US" sz="2800" b="1"/>
              <a:t>Diagnosis ?</a:t>
            </a:r>
          </a:p>
          <a:p>
            <a:pPr>
              <a:spcBef>
                <a:spcPct val="50000"/>
              </a:spcBef>
            </a:pPr>
            <a:r>
              <a:rPr lang="en-US" sz="2800" b="1"/>
              <a:t>Main cause in this case ?</a:t>
            </a:r>
          </a:p>
          <a:p>
            <a:pPr>
              <a:spcBef>
                <a:spcPct val="50000"/>
              </a:spcBef>
            </a:pPr>
            <a:r>
              <a:rPr lang="en-US" sz="2800" b="1"/>
              <a:t>Best treatment ?</a:t>
            </a:r>
          </a:p>
        </p:txBody>
      </p:sp>
    </p:spTree>
    <p:custDataLst>
      <p:tags r:id="rId1"/>
    </p:custData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ar-SA"/>
          </a:p>
        </p:txBody>
      </p:sp>
      <p:pic>
        <p:nvPicPr>
          <p:cNvPr id="312323" name="Picture 3" descr="cow70bennetts">
            <a:hlinkClick r:id="rId4" action="ppaction://hlinkfile"/>
          </p:cNvPr>
          <p:cNvPicPr>
            <a:picLocks noChangeAspect="1" noChangeArrowheads="1"/>
          </p:cNvPicPr>
          <p:nvPr/>
        </p:nvPicPr>
        <p:blipFill>
          <a:blip r:embed="rId5"/>
          <a:srcRect/>
          <a:stretch>
            <a:fillRect/>
          </a:stretch>
        </p:blipFill>
        <p:spPr bwMode="auto">
          <a:xfrm>
            <a:off x="0" y="0"/>
            <a:ext cx="3803650" cy="4678363"/>
          </a:xfrm>
          <a:prstGeom prst="rect">
            <a:avLst/>
          </a:prstGeom>
          <a:noFill/>
        </p:spPr>
      </p:pic>
      <p:pic>
        <p:nvPicPr>
          <p:cNvPr id="312324" name="Picture 4" descr="cow70">
            <a:hlinkClick r:id="rId4" action="ppaction://hlinkfile"/>
          </p:cNvPr>
          <p:cNvPicPr>
            <a:picLocks noGrp="1" noChangeAspect="1" noChangeArrowheads="1"/>
          </p:cNvPicPr>
          <p:nvPr>
            <p:ph idx="1"/>
          </p:nvPr>
        </p:nvPicPr>
        <p:blipFill>
          <a:blip r:embed="rId6"/>
          <a:srcRect/>
          <a:stretch>
            <a:fillRect/>
          </a:stretch>
        </p:blipFill>
        <p:spPr>
          <a:xfrm>
            <a:off x="4343400" y="0"/>
            <a:ext cx="4784725" cy="4602163"/>
          </a:xfrm>
          <a:ln/>
        </p:spPr>
      </p:pic>
      <p:sp>
        <p:nvSpPr>
          <p:cNvPr id="312325" name="Text Box 5"/>
          <p:cNvSpPr txBox="1">
            <a:spLocks noChangeArrowheads="1"/>
          </p:cNvSpPr>
          <p:nvPr/>
        </p:nvSpPr>
        <p:spPr bwMode="auto">
          <a:xfrm>
            <a:off x="533400" y="4648200"/>
            <a:ext cx="7924800" cy="1311275"/>
          </a:xfrm>
          <a:prstGeom prst="rect">
            <a:avLst/>
          </a:prstGeom>
          <a:solidFill>
            <a:srgbClr val="FFFF99"/>
          </a:solidFill>
          <a:ln w="9525">
            <a:noFill/>
            <a:miter lim="800000"/>
            <a:headEnd/>
            <a:tailEnd/>
          </a:ln>
          <a:effectLst/>
        </p:spPr>
        <p:txBody>
          <a:bodyPr>
            <a:spAutoFit/>
          </a:bodyPr>
          <a:lstStyle/>
          <a:p>
            <a:pPr>
              <a:spcBef>
                <a:spcPct val="50000"/>
              </a:spcBef>
            </a:pPr>
            <a:r>
              <a:rPr lang="en-US" sz="2000" b="1"/>
              <a:t>Name the fracture ?</a:t>
            </a:r>
          </a:p>
          <a:p>
            <a:pPr>
              <a:spcBef>
                <a:spcPct val="50000"/>
              </a:spcBef>
            </a:pPr>
            <a:r>
              <a:rPr lang="en-US" sz="2000" b="1"/>
              <a:t>Mechanism of injury ?</a:t>
            </a:r>
          </a:p>
          <a:p>
            <a:pPr>
              <a:spcBef>
                <a:spcPct val="50000"/>
              </a:spcBef>
            </a:pPr>
            <a:r>
              <a:rPr lang="en-US" sz="2000" b="1"/>
              <a:t>Treatment ?</a:t>
            </a:r>
          </a:p>
        </p:txBody>
      </p:sp>
    </p:spTree>
    <p:custDataLst>
      <p:tags r:id="rId1"/>
    </p:custDataLst>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endParaRPr lang="ar-SA"/>
          </a:p>
        </p:txBody>
      </p:sp>
      <p:sp>
        <p:nvSpPr>
          <p:cNvPr id="313347" name="Rectangle 3"/>
          <p:cNvSpPr>
            <a:spLocks noGrp="1" noChangeArrowheads="1"/>
          </p:cNvSpPr>
          <p:nvPr>
            <p:ph type="body" idx="1"/>
          </p:nvPr>
        </p:nvSpPr>
        <p:spPr/>
        <p:txBody>
          <a:bodyPr/>
          <a:lstStyle/>
          <a:p>
            <a:r>
              <a:rPr lang="en-US" b="1"/>
              <a:t>Bennett's Fracture</a:t>
            </a:r>
            <a:r>
              <a:rPr lang="en-US"/>
              <a:t> </a:t>
            </a:r>
          </a:p>
          <a:p>
            <a:r>
              <a:rPr lang="en-US" b="1"/>
              <a:t>Intra-articular</a:t>
            </a:r>
            <a:r>
              <a:rPr lang="en-US"/>
              <a:t> fracture/dislocation of base of 1st metacarpal </a:t>
            </a:r>
          </a:p>
          <a:p>
            <a:r>
              <a:rPr lang="en-US"/>
              <a:t>Small fragment of 1st metacarpal continues to articulate with trapezium </a:t>
            </a:r>
          </a:p>
          <a:p>
            <a:r>
              <a:rPr lang="en-US"/>
              <a:t>Lateral retraction of 1st metacarpal shaft by abductor pollicis longus</a:t>
            </a:r>
            <a:r>
              <a:rPr lang="en-US" b="1"/>
              <a:t/>
            </a:r>
            <a:br>
              <a:rPr lang="en-US" b="1"/>
            </a:br>
            <a:r>
              <a:rPr lang="en-US" b="1"/>
              <a:t> </a:t>
            </a:r>
            <a:r>
              <a:rPr lang="en-US"/>
              <a:t> </a:t>
            </a:r>
          </a:p>
          <a:p>
            <a:endParaRPr lang="en-US"/>
          </a:p>
        </p:txBody>
      </p:sp>
    </p:spTree>
    <p:custDataLst>
      <p:tags r:id="rId1"/>
    </p:custData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endParaRPr lang="ar-SA"/>
          </a:p>
        </p:txBody>
      </p:sp>
      <p:sp>
        <p:nvSpPr>
          <p:cNvPr id="314371" name="Rectangle 3"/>
          <p:cNvSpPr>
            <a:spLocks noGrp="1" noChangeArrowheads="1"/>
          </p:cNvSpPr>
          <p:nvPr>
            <p:ph type="body" idx="1"/>
          </p:nvPr>
        </p:nvSpPr>
        <p:spPr/>
        <p:txBody>
          <a:bodyPr/>
          <a:lstStyle/>
          <a:p>
            <a:r>
              <a:rPr lang="en-US" b="1"/>
              <a:t>Rolando Fracture</a:t>
            </a:r>
            <a:r>
              <a:rPr lang="en-US"/>
              <a:t> </a:t>
            </a:r>
          </a:p>
          <a:p>
            <a:r>
              <a:rPr lang="en-US" b="1"/>
              <a:t>Comminuted</a:t>
            </a:r>
            <a:endParaRPr lang="en-US"/>
          </a:p>
          <a:p>
            <a:r>
              <a:rPr lang="en-US" b="1"/>
              <a:t>Intra-articular</a:t>
            </a:r>
            <a:endParaRPr lang="en-US"/>
          </a:p>
          <a:p>
            <a:r>
              <a:rPr lang="en-US"/>
              <a:t>Fracture through base of thumb</a:t>
            </a:r>
          </a:p>
          <a:p>
            <a:r>
              <a:rPr lang="en-US"/>
              <a:t>Prognosis: worse than Bennett's fracture </a:t>
            </a:r>
            <a:br>
              <a:rPr lang="en-US"/>
            </a:br>
            <a:r>
              <a:rPr lang="en-US"/>
              <a:t>(difficult to reduce)</a:t>
            </a:r>
          </a:p>
          <a:p>
            <a:endParaRPr lang="en-US"/>
          </a:p>
        </p:txBody>
      </p:sp>
    </p:spTree>
    <p:custDataLst>
      <p:tags r:id="rId1"/>
    </p:custDataLst>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endParaRPr lang="ar-SA"/>
          </a:p>
        </p:txBody>
      </p:sp>
      <p:sp>
        <p:nvSpPr>
          <p:cNvPr id="315395" name="Rectangle 3"/>
          <p:cNvSpPr>
            <a:spLocks noGrp="1" noChangeArrowheads="1"/>
          </p:cNvSpPr>
          <p:nvPr>
            <p:ph type="body" idx="1"/>
          </p:nvPr>
        </p:nvSpPr>
        <p:spPr/>
        <p:txBody>
          <a:bodyPr/>
          <a:lstStyle/>
          <a:p>
            <a:endParaRPr lang="ar-SA"/>
          </a:p>
        </p:txBody>
      </p:sp>
      <p:pic>
        <p:nvPicPr>
          <p:cNvPr id="315396" name="Picture 4" descr="cow85"/>
          <p:cNvPicPr>
            <a:picLocks noChangeAspect="1" noChangeArrowheads="1"/>
          </p:cNvPicPr>
          <p:nvPr/>
        </p:nvPicPr>
        <p:blipFill>
          <a:blip r:embed="rId4"/>
          <a:srcRect/>
          <a:stretch>
            <a:fillRect/>
          </a:stretch>
        </p:blipFill>
        <p:spPr bwMode="auto">
          <a:xfrm>
            <a:off x="0" y="0"/>
            <a:ext cx="5233988" cy="6811963"/>
          </a:xfrm>
          <a:prstGeom prst="rect">
            <a:avLst/>
          </a:prstGeom>
          <a:noFill/>
        </p:spPr>
      </p:pic>
      <p:sp>
        <p:nvSpPr>
          <p:cNvPr id="315397" name="Text Box 5"/>
          <p:cNvSpPr txBox="1">
            <a:spLocks noChangeArrowheads="1"/>
          </p:cNvSpPr>
          <p:nvPr/>
        </p:nvSpPr>
        <p:spPr bwMode="auto">
          <a:xfrm>
            <a:off x="5257800" y="2438400"/>
            <a:ext cx="3886200" cy="1801813"/>
          </a:xfrm>
          <a:prstGeom prst="rect">
            <a:avLst/>
          </a:prstGeom>
          <a:solidFill>
            <a:srgbClr val="0099CC"/>
          </a:solidFill>
          <a:ln w="9525">
            <a:noFill/>
            <a:miter lim="800000"/>
            <a:headEnd/>
            <a:tailEnd/>
          </a:ln>
          <a:effectLst/>
        </p:spPr>
        <p:txBody>
          <a:bodyPr>
            <a:spAutoFit/>
          </a:bodyPr>
          <a:lstStyle/>
          <a:p>
            <a:pPr>
              <a:spcBef>
                <a:spcPct val="50000"/>
              </a:spcBef>
            </a:pPr>
            <a:r>
              <a:rPr lang="en-US" sz="2800" b="1"/>
              <a:t>Pathology ?</a:t>
            </a:r>
          </a:p>
          <a:p>
            <a:pPr>
              <a:spcBef>
                <a:spcPct val="50000"/>
              </a:spcBef>
            </a:pPr>
            <a:r>
              <a:rPr lang="en-US" sz="2800" b="1"/>
              <a:t>How it formed ?</a:t>
            </a:r>
          </a:p>
          <a:p>
            <a:pPr>
              <a:spcBef>
                <a:spcPct val="50000"/>
              </a:spcBef>
            </a:pPr>
            <a:r>
              <a:rPr lang="en-US" sz="2800" b="1"/>
              <a:t>Treatment ?</a:t>
            </a:r>
          </a:p>
        </p:txBody>
      </p:sp>
    </p:spTree>
    <p:custDataLst>
      <p:tags r:id="rId1"/>
    </p:custDataLst>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endParaRPr lang="ar-SA"/>
          </a:p>
        </p:txBody>
      </p:sp>
      <p:pic>
        <p:nvPicPr>
          <p:cNvPr id="316419" name="Picture 3" descr="porcelaingb"/>
          <p:cNvPicPr>
            <a:picLocks noGrp="1" noChangeAspect="1" noChangeArrowheads="1"/>
          </p:cNvPicPr>
          <p:nvPr>
            <p:ph idx="1"/>
          </p:nvPr>
        </p:nvPicPr>
        <p:blipFill>
          <a:blip r:embed="rId4"/>
          <a:srcRect/>
          <a:stretch>
            <a:fillRect/>
          </a:stretch>
        </p:blipFill>
        <p:spPr>
          <a:xfrm>
            <a:off x="4057650" y="0"/>
            <a:ext cx="5086350" cy="6858000"/>
          </a:xfrm>
          <a:noFill/>
          <a:ln/>
        </p:spPr>
      </p:pic>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sz="quarter"/>
          </p:nvPr>
        </p:nvSpPr>
        <p:spPr/>
        <p:txBody>
          <a:bodyPr/>
          <a:lstStyle/>
          <a:p>
            <a:endParaRPr lang="ar-SA"/>
          </a:p>
        </p:txBody>
      </p:sp>
      <p:pic>
        <p:nvPicPr>
          <p:cNvPr id="342019" name="Picture 3" descr="1088"/>
          <p:cNvPicPr>
            <a:picLocks noGrp="1" noChangeAspect="1" noChangeArrowheads="1"/>
          </p:cNvPicPr>
          <p:nvPr>
            <p:ph sz="quarter" idx="1"/>
          </p:nvPr>
        </p:nvPicPr>
        <p:blipFill>
          <a:blip r:embed="rId4"/>
          <a:srcRect/>
          <a:stretch>
            <a:fillRect/>
          </a:stretch>
        </p:blipFill>
        <p:spPr>
          <a:xfrm>
            <a:off x="381000" y="1169988"/>
            <a:ext cx="3600450" cy="2620962"/>
          </a:xfrm>
          <a:noFill/>
          <a:ln/>
        </p:spPr>
      </p:pic>
      <p:pic>
        <p:nvPicPr>
          <p:cNvPr id="342020" name="Picture 4" descr="1089"/>
          <p:cNvPicPr>
            <a:picLocks noGrp="1" noChangeAspect="1" noChangeArrowheads="1"/>
          </p:cNvPicPr>
          <p:nvPr>
            <p:ph sz="quarter" idx="2"/>
          </p:nvPr>
        </p:nvPicPr>
        <p:blipFill>
          <a:blip r:embed="rId5"/>
          <a:srcRect/>
          <a:stretch>
            <a:fillRect/>
          </a:stretch>
        </p:blipFill>
        <p:spPr>
          <a:xfrm>
            <a:off x="5070475" y="996950"/>
            <a:ext cx="4073525" cy="2794000"/>
          </a:xfrm>
          <a:noFill/>
          <a:ln/>
        </p:spPr>
      </p:pic>
      <p:pic>
        <p:nvPicPr>
          <p:cNvPr id="342021" name="Picture 5" descr="1085"/>
          <p:cNvPicPr>
            <a:picLocks noGrp="1" noChangeAspect="1" noChangeArrowheads="1"/>
          </p:cNvPicPr>
          <p:nvPr>
            <p:ph sz="quarter" idx="3"/>
          </p:nvPr>
        </p:nvPicPr>
        <p:blipFill>
          <a:blip r:embed="rId6"/>
          <a:srcRect/>
          <a:stretch>
            <a:fillRect/>
          </a:stretch>
        </p:blipFill>
        <p:spPr>
          <a:xfrm>
            <a:off x="0" y="3943350"/>
            <a:ext cx="4100513" cy="2763838"/>
          </a:xfrm>
          <a:noFill/>
          <a:ln/>
        </p:spPr>
      </p:pic>
      <p:pic>
        <p:nvPicPr>
          <p:cNvPr id="342022" name="Picture 6" descr="1086"/>
          <p:cNvPicPr>
            <a:picLocks noGrp="1" noChangeAspect="1" noChangeArrowheads="1"/>
          </p:cNvPicPr>
          <p:nvPr>
            <p:ph sz="quarter" idx="4"/>
          </p:nvPr>
        </p:nvPicPr>
        <p:blipFill>
          <a:blip r:embed="rId7"/>
          <a:srcRect/>
          <a:stretch>
            <a:fillRect/>
          </a:stretch>
        </p:blipFill>
        <p:spPr>
          <a:xfrm>
            <a:off x="5715000" y="3943350"/>
            <a:ext cx="2646363" cy="2914650"/>
          </a:xfrm>
          <a:noFill/>
          <a:ln/>
        </p:spPr>
      </p:pic>
      <p:sp>
        <p:nvSpPr>
          <p:cNvPr id="342023" name="Line 7"/>
          <p:cNvSpPr>
            <a:spLocks noChangeShapeType="1"/>
          </p:cNvSpPr>
          <p:nvPr/>
        </p:nvSpPr>
        <p:spPr bwMode="auto">
          <a:xfrm>
            <a:off x="-990600" y="4800600"/>
            <a:ext cx="2971800" cy="838200"/>
          </a:xfrm>
          <a:prstGeom prst="line">
            <a:avLst/>
          </a:prstGeom>
          <a:noFill/>
          <a:ln w="9525">
            <a:solidFill>
              <a:schemeClr val="tx1"/>
            </a:solidFill>
            <a:round/>
            <a:headEnd/>
            <a:tailEnd type="triangle" w="med" len="med"/>
          </a:ln>
          <a:effectLst/>
        </p:spPr>
        <p:txBody>
          <a:bodyPr/>
          <a:lstStyle/>
          <a:p>
            <a:endParaRPr lang="ar-SA"/>
          </a:p>
        </p:txBody>
      </p:sp>
      <p:sp>
        <p:nvSpPr>
          <p:cNvPr id="342024" name="Line 8"/>
          <p:cNvSpPr>
            <a:spLocks noChangeShapeType="1"/>
          </p:cNvSpPr>
          <p:nvPr/>
        </p:nvSpPr>
        <p:spPr bwMode="auto">
          <a:xfrm flipV="1">
            <a:off x="4572000" y="2571744"/>
            <a:ext cx="2209800" cy="2286000"/>
          </a:xfrm>
          <a:prstGeom prst="line">
            <a:avLst/>
          </a:prstGeom>
          <a:noFill/>
          <a:ln w="9525">
            <a:solidFill>
              <a:schemeClr val="tx1"/>
            </a:solidFill>
            <a:round/>
            <a:headEnd/>
            <a:tailEnd type="triangle" w="med" len="med"/>
          </a:ln>
          <a:effectLst/>
        </p:spPr>
        <p:txBody>
          <a:bodyPr/>
          <a:lstStyle/>
          <a:p>
            <a:endParaRPr lang="ar-SA"/>
          </a:p>
        </p:txBody>
      </p:sp>
      <p:sp>
        <p:nvSpPr>
          <p:cNvPr id="342025" name="Line 9"/>
          <p:cNvSpPr>
            <a:spLocks noChangeShapeType="1"/>
          </p:cNvSpPr>
          <p:nvPr/>
        </p:nvSpPr>
        <p:spPr bwMode="auto">
          <a:xfrm flipV="1">
            <a:off x="4800600" y="5791200"/>
            <a:ext cx="1981200" cy="762000"/>
          </a:xfrm>
          <a:prstGeom prst="line">
            <a:avLst/>
          </a:prstGeom>
          <a:noFill/>
          <a:ln w="9525">
            <a:solidFill>
              <a:schemeClr val="tx1"/>
            </a:solidFill>
            <a:round/>
            <a:headEnd/>
            <a:tailEnd type="triangle" w="med" len="med"/>
          </a:ln>
          <a:effectLst/>
        </p:spPr>
        <p:txBody>
          <a:bodyPr/>
          <a:lstStyle/>
          <a:p>
            <a:endParaRPr lang="ar-SA"/>
          </a:p>
        </p:txBody>
      </p:sp>
      <p:sp>
        <p:nvSpPr>
          <p:cNvPr id="342026" name="Line 10"/>
          <p:cNvSpPr>
            <a:spLocks noChangeShapeType="1"/>
          </p:cNvSpPr>
          <p:nvPr/>
        </p:nvSpPr>
        <p:spPr bwMode="auto">
          <a:xfrm flipH="1">
            <a:off x="3429000" y="5562600"/>
            <a:ext cx="1600200" cy="304800"/>
          </a:xfrm>
          <a:prstGeom prst="line">
            <a:avLst/>
          </a:prstGeom>
          <a:noFill/>
          <a:ln w="9525">
            <a:solidFill>
              <a:schemeClr val="tx1"/>
            </a:solidFill>
            <a:round/>
            <a:headEnd/>
            <a:tailEnd type="triangle" w="med" len="med"/>
          </a:ln>
          <a:effectLst/>
        </p:spPr>
        <p:txBody>
          <a:bodyPr/>
          <a:lstStyle/>
          <a:p>
            <a:endParaRPr lang="ar-SA"/>
          </a:p>
        </p:txBody>
      </p:sp>
      <p:sp>
        <p:nvSpPr>
          <p:cNvPr id="342027" name="Line 11"/>
          <p:cNvSpPr>
            <a:spLocks noChangeShapeType="1"/>
          </p:cNvSpPr>
          <p:nvPr/>
        </p:nvSpPr>
        <p:spPr bwMode="auto">
          <a:xfrm flipH="1">
            <a:off x="3643306" y="2571744"/>
            <a:ext cx="1219200" cy="1905000"/>
          </a:xfrm>
          <a:prstGeom prst="line">
            <a:avLst/>
          </a:prstGeom>
          <a:noFill/>
          <a:ln w="9525">
            <a:solidFill>
              <a:schemeClr val="tx1"/>
            </a:solidFill>
            <a:round/>
            <a:headEnd/>
            <a:tailEnd type="triangle" w="med" len="med"/>
          </a:ln>
          <a:effectLst/>
        </p:spPr>
        <p:txBody>
          <a:bodyPr/>
          <a:lstStyle/>
          <a:p>
            <a:endParaRPr lang="ar-SA"/>
          </a:p>
        </p:txBody>
      </p:sp>
    </p:spTree>
    <p:custDataLst>
      <p:tags r:id="rId1"/>
    </p:custDataLst>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endParaRPr lang="ar-SA"/>
          </a:p>
        </p:txBody>
      </p:sp>
      <p:pic>
        <p:nvPicPr>
          <p:cNvPr id="317443" name="Picture 3" descr="varices"/>
          <p:cNvPicPr>
            <a:picLocks noGrp="1" noChangeAspect="1" noChangeArrowheads="1"/>
          </p:cNvPicPr>
          <p:nvPr>
            <p:ph idx="1"/>
          </p:nvPr>
        </p:nvPicPr>
        <p:blipFill>
          <a:blip r:embed="rId4"/>
          <a:srcRect/>
          <a:stretch>
            <a:fillRect/>
          </a:stretch>
        </p:blipFill>
        <p:spPr>
          <a:xfrm>
            <a:off x="6537325" y="0"/>
            <a:ext cx="2606675" cy="6858000"/>
          </a:xfrm>
          <a:noFill/>
          <a:ln/>
        </p:spPr>
      </p:pic>
      <p:sp>
        <p:nvSpPr>
          <p:cNvPr id="317444" name="Text Box 4"/>
          <p:cNvSpPr txBox="1">
            <a:spLocks noChangeArrowheads="1"/>
          </p:cNvSpPr>
          <p:nvPr/>
        </p:nvSpPr>
        <p:spPr bwMode="auto">
          <a:xfrm>
            <a:off x="457200" y="2438400"/>
            <a:ext cx="5791200" cy="3084513"/>
          </a:xfrm>
          <a:prstGeom prst="rect">
            <a:avLst/>
          </a:prstGeom>
          <a:solidFill>
            <a:srgbClr val="00FF00"/>
          </a:solidFill>
          <a:ln w="9525">
            <a:noFill/>
            <a:miter lim="800000"/>
            <a:headEnd/>
            <a:tailEnd/>
          </a:ln>
          <a:effectLst/>
        </p:spPr>
        <p:txBody>
          <a:bodyPr>
            <a:spAutoFit/>
          </a:bodyPr>
          <a:lstStyle/>
          <a:p>
            <a:pPr>
              <a:spcBef>
                <a:spcPct val="50000"/>
              </a:spcBef>
            </a:pPr>
            <a:r>
              <a:rPr lang="en-US" sz="2800" b="1"/>
              <a:t>Name the study ?</a:t>
            </a:r>
          </a:p>
          <a:p>
            <a:pPr>
              <a:spcBef>
                <a:spcPct val="50000"/>
              </a:spcBef>
            </a:pPr>
            <a:r>
              <a:rPr lang="en-US" sz="2800" b="1"/>
              <a:t>Diagnosis ?</a:t>
            </a:r>
          </a:p>
          <a:p>
            <a:pPr>
              <a:spcBef>
                <a:spcPct val="50000"/>
              </a:spcBef>
            </a:pPr>
            <a:r>
              <a:rPr lang="en-US" sz="2800" b="1"/>
              <a:t>Main 2 causes ?</a:t>
            </a:r>
          </a:p>
          <a:p>
            <a:pPr>
              <a:spcBef>
                <a:spcPct val="50000"/>
              </a:spcBef>
            </a:pPr>
            <a:r>
              <a:rPr lang="en-US" sz="2800" b="1"/>
              <a:t>Major complication?</a:t>
            </a:r>
          </a:p>
          <a:p>
            <a:pPr>
              <a:spcBef>
                <a:spcPct val="50000"/>
              </a:spcBef>
            </a:pPr>
            <a:r>
              <a:rPr lang="en-US" sz="2800" b="1"/>
              <a:t>Non surgical treatment ?</a:t>
            </a:r>
          </a:p>
        </p:txBody>
      </p:sp>
    </p:spTree>
    <p:custDataLst>
      <p:tags r:id="rId1"/>
    </p:custDataLst>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endParaRPr lang="ar-SA"/>
          </a:p>
        </p:txBody>
      </p:sp>
      <p:sp>
        <p:nvSpPr>
          <p:cNvPr id="318467" name="Rectangle 3"/>
          <p:cNvSpPr>
            <a:spLocks noGrp="1" noChangeArrowheads="1"/>
          </p:cNvSpPr>
          <p:nvPr>
            <p:ph type="body" idx="1"/>
          </p:nvPr>
        </p:nvSpPr>
        <p:spPr/>
        <p:txBody>
          <a:bodyPr/>
          <a:lstStyle/>
          <a:p>
            <a:endParaRPr lang="ar-SA"/>
          </a:p>
        </p:txBody>
      </p:sp>
      <p:pic>
        <p:nvPicPr>
          <p:cNvPr id="318468" name="Picture 4" descr="umbilical hermia"/>
          <p:cNvPicPr>
            <a:picLocks noChangeAspect="1" noChangeArrowheads="1"/>
          </p:cNvPicPr>
          <p:nvPr/>
        </p:nvPicPr>
        <p:blipFill>
          <a:blip r:embed="rId4"/>
          <a:srcRect/>
          <a:stretch>
            <a:fillRect/>
          </a:stretch>
        </p:blipFill>
        <p:spPr bwMode="auto">
          <a:xfrm>
            <a:off x="155575" y="46038"/>
            <a:ext cx="8988425" cy="6732587"/>
          </a:xfrm>
          <a:prstGeom prst="rect">
            <a:avLst/>
          </a:prstGeom>
          <a:noFill/>
        </p:spPr>
      </p:pic>
      <p:sp>
        <p:nvSpPr>
          <p:cNvPr id="318469" name="Text Box 5"/>
          <p:cNvSpPr txBox="1">
            <a:spLocks noChangeArrowheads="1"/>
          </p:cNvSpPr>
          <p:nvPr/>
        </p:nvSpPr>
        <p:spPr bwMode="auto">
          <a:xfrm>
            <a:off x="914400" y="5334000"/>
            <a:ext cx="7848600" cy="1768475"/>
          </a:xfrm>
          <a:prstGeom prst="rect">
            <a:avLst/>
          </a:prstGeom>
          <a:solidFill>
            <a:srgbClr val="FFFF99"/>
          </a:solidFill>
          <a:ln w="9525">
            <a:noFill/>
            <a:miter lim="800000"/>
            <a:headEnd/>
            <a:tailEnd/>
          </a:ln>
          <a:effectLst/>
        </p:spPr>
        <p:txBody>
          <a:bodyPr>
            <a:spAutoFit/>
          </a:bodyPr>
          <a:lstStyle/>
          <a:p>
            <a:pPr>
              <a:spcBef>
                <a:spcPct val="50000"/>
              </a:spcBef>
            </a:pPr>
            <a:r>
              <a:rPr lang="en-US" sz="2000" b="1"/>
              <a:t>Diagnosis ?</a:t>
            </a:r>
          </a:p>
          <a:p>
            <a:pPr>
              <a:spcBef>
                <a:spcPct val="50000"/>
              </a:spcBef>
            </a:pPr>
            <a:r>
              <a:rPr lang="en-US" sz="2000" b="1"/>
              <a:t>Major 3 complications ?</a:t>
            </a:r>
          </a:p>
          <a:p>
            <a:pPr>
              <a:spcBef>
                <a:spcPct val="50000"/>
              </a:spcBef>
            </a:pPr>
            <a:r>
              <a:rPr lang="en-US" sz="2000" b="1"/>
              <a:t>Ideal treatment ?</a:t>
            </a:r>
          </a:p>
          <a:p>
            <a:pPr>
              <a:spcBef>
                <a:spcPct val="50000"/>
              </a:spcBef>
            </a:pPr>
            <a:endParaRPr lang="en-US" sz="2000" b="1"/>
          </a:p>
        </p:txBody>
      </p:sp>
    </p:spTree>
    <p:custDataLst>
      <p:tags r:id="rId1"/>
    </p:custDataLst>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endParaRPr lang="ar-SA"/>
          </a:p>
        </p:txBody>
      </p:sp>
      <p:sp>
        <p:nvSpPr>
          <p:cNvPr id="319491" name="Rectangle 3"/>
          <p:cNvSpPr>
            <a:spLocks noGrp="1" noChangeArrowheads="1"/>
          </p:cNvSpPr>
          <p:nvPr>
            <p:ph type="body" idx="1"/>
          </p:nvPr>
        </p:nvSpPr>
        <p:spPr/>
        <p:txBody>
          <a:bodyPr/>
          <a:lstStyle/>
          <a:p>
            <a:endParaRPr lang="ar-SA"/>
          </a:p>
        </p:txBody>
      </p:sp>
      <p:pic>
        <p:nvPicPr>
          <p:cNvPr id="319492" name="Picture 4" descr="1059"/>
          <p:cNvPicPr>
            <a:picLocks noChangeAspect="1" noChangeArrowheads="1"/>
          </p:cNvPicPr>
          <p:nvPr/>
        </p:nvPicPr>
        <p:blipFill>
          <a:blip r:embed="rId4"/>
          <a:srcRect/>
          <a:stretch>
            <a:fillRect/>
          </a:stretch>
        </p:blipFill>
        <p:spPr bwMode="auto">
          <a:xfrm>
            <a:off x="0" y="46038"/>
            <a:ext cx="5788025" cy="3535362"/>
          </a:xfrm>
          <a:prstGeom prst="rect">
            <a:avLst/>
          </a:prstGeom>
          <a:noFill/>
        </p:spPr>
      </p:pic>
      <p:pic>
        <p:nvPicPr>
          <p:cNvPr id="319493" name="Picture 5" descr="1060"/>
          <p:cNvPicPr>
            <a:picLocks noChangeAspect="1" noChangeArrowheads="1"/>
          </p:cNvPicPr>
          <p:nvPr/>
        </p:nvPicPr>
        <p:blipFill>
          <a:blip r:embed="rId5"/>
          <a:srcRect/>
          <a:stretch>
            <a:fillRect/>
          </a:stretch>
        </p:blipFill>
        <p:spPr bwMode="auto">
          <a:xfrm>
            <a:off x="0" y="3614738"/>
            <a:ext cx="5791200" cy="3243262"/>
          </a:xfrm>
          <a:prstGeom prst="rect">
            <a:avLst/>
          </a:prstGeom>
          <a:noFill/>
        </p:spPr>
      </p:pic>
      <p:sp>
        <p:nvSpPr>
          <p:cNvPr id="319494" name="Text Box 6"/>
          <p:cNvSpPr txBox="1">
            <a:spLocks noChangeArrowheads="1"/>
          </p:cNvSpPr>
          <p:nvPr/>
        </p:nvSpPr>
        <p:spPr bwMode="auto">
          <a:xfrm>
            <a:off x="5867400" y="304800"/>
            <a:ext cx="3276600" cy="6073775"/>
          </a:xfrm>
          <a:prstGeom prst="rect">
            <a:avLst/>
          </a:prstGeom>
          <a:solidFill>
            <a:srgbClr val="FFFF99"/>
          </a:solidFill>
          <a:ln w="9525">
            <a:noFill/>
            <a:miter lim="800000"/>
            <a:headEnd/>
            <a:tailEnd/>
          </a:ln>
          <a:effectLst/>
        </p:spPr>
        <p:txBody>
          <a:bodyPr>
            <a:spAutoFit/>
          </a:bodyPr>
          <a:lstStyle/>
          <a:p>
            <a:pPr marL="342900" indent="-342900">
              <a:spcBef>
                <a:spcPct val="50000"/>
              </a:spcBef>
              <a:buFontTx/>
              <a:buAutoNum type="arabicPeriod"/>
            </a:pPr>
            <a:r>
              <a:rPr lang="en-US" sz="2800" b="1"/>
              <a:t>What is the source of this stone ?</a:t>
            </a:r>
          </a:p>
          <a:p>
            <a:pPr marL="342900" indent="-342900">
              <a:spcBef>
                <a:spcPct val="50000"/>
              </a:spcBef>
              <a:buFontTx/>
              <a:buAutoNum type="arabicPeriod"/>
            </a:pPr>
            <a:r>
              <a:rPr lang="en-US" sz="2800" b="1"/>
              <a:t>How it reached to the ileum ?</a:t>
            </a:r>
          </a:p>
          <a:p>
            <a:pPr marL="342900" indent="-342900">
              <a:spcBef>
                <a:spcPct val="50000"/>
              </a:spcBef>
              <a:buFontTx/>
              <a:buAutoNum type="arabicPeriod"/>
            </a:pPr>
            <a:r>
              <a:rPr lang="en-US" sz="2800" b="1"/>
              <a:t>What we call this clinical condition?</a:t>
            </a:r>
          </a:p>
          <a:p>
            <a:pPr marL="342900" indent="-342900">
              <a:spcBef>
                <a:spcPct val="50000"/>
              </a:spcBef>
              <a:buFontTx/>
              <a:buAutoNum type="arabicPeriod"/>
            </a:pPr>
            <a:r>
              <a:rPr lang="en-US" sz="2800" b="1"/>
              <a:t> Investigation of choice?</a:t>
            </a:r>
          </a:p>
          <a:p>
            <a:pPr marL="342900" indent="-342900">
              <a:spcBef>
                <a:spcPct val="50000"/>
              </a:spcBef>
              <a:buFontTx/>
              <a:buAutoNum type="arabicPeriod"/>
            </a:pPr>
            <a:r>
              <a:rPr lang="en-US" sz="2800" b="1"/>
              <a:t>Best treatment ?</a:t>
            </a:r>
          </a:p>
        </p:txBody>
      </p:sp>
    </p:spTree>
    <p:custDataLst>
      <p:tags r:id="rId1"/>
    </p:custDataLst>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endParaRPr lang="ar-SA"/>
          </a:p>
        </p:txBody>
      </p:sp>
      <p:sp>
        <p:nvSpPr>
          <p:cNvPr id="320515" name="Rectangle 3"/>
          <p:cNvSpPr>
            <a:spLocks noGrp="1" noChangeArrowheads="1"/>
          </p:cNvSpPr>
          <p:nvPr>
            <p:ph type="body" idx="1"/>
          </p:nvPr>
        </p:nvSpPr>
        <p:spPr/>
        <p:txBody>
          <a:bodyPr/>
          <a:lstStyle/>
          <a:p>
            <a:endParaRPr lang="ar-SA"/>
          </a:p>
        </p:txBody>
      </p:sp>
      <p:pic>
        <p:nvPicPr>
          <p:cNvPr id="320516" name="Picture 4" descr="reindeer"/>
          <p:cNvPicPr>
            <a:picLocks noChangeAspect="1" noChangeArrowheads="1"/>
          </p:cNvPicPr>
          <p:nvPr/>
        </p:nvPicPr>
        <p:blipFill>
          <a:blip r:embed="rId4"/>
          <a:srcRect/>
          <a:stretch>
            <a:fillRect/>
          </a:stretch>
        </p:blipFill>
        <p:spPr bwMode="auto">
          <a:xfrm>
            <a:off x="155575" y="46038"/>
            <a:ext cx="8988425" cy="6777037"/>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endParaRPr lang="ar-SA"/>
          </a:p>
        </p:txBody>
      </p:sp>
      <p:sp>
        <p:nvSpPr>
          <p:cNvPr id="321539" name="Rectangle 3"/>
          <p:cNvSpPr>
            <a:spLocks noGrp="1" noChangeArrowheads="1"/>
          </p:cNvSpPr>
          <p:nvPr>
            <p:ph type="body" idx="1"/>
          </p:nvPr>
        </p:nvSpPr>
        <p:spPr/>
        <p:txBody>
          <a:bodyPr/>
          <a:lstStyle/>
          <a:p>
            <a:endParaRPr lang="ar-SA"/>
          </a:p>
        </p:txBody>
      </p:sp>
      <p:pic>
        <p:nvPicPr>
          <p:cNvPr id="321540" name="Picture 4" descr="982"/>
          <p:cNvPicPr>
            <a:picLocks noChangeAspect="1" noChangeArrowheads="1"/>
          </p:cNvPicPr>
          <p:nvPr/>
        </p:nvPicPr>
        <p:blipFill>
          <a:blip r:embed="rId4"/>
          <a:srcRect/>
          <a:stretch>
            <a:fillRect/>
          </a:stretch>
        </p:blipFill>
        <p:spPr bwMode="auto">
          <a:xfrm>
            <a:off x="155575" y="46038"/>
            <a:ext cx="8988425" cy="5483225"/>
          </a:xfrm>
          <a:prstGeom prst="rect">
            <a:avLst/>
          </a:prstGeom>
          <a:noFill/>
        </p:spPr>
      </p:pic>
      <p:sp>
        <p:nvSpPr>
          <p:cNvPr id="321541" name="Text Box 5"/>
          <p:cNvSpPr txBox="1">
            <a:spLocks noChangeArrowheads="1"/>
          </p:cNvSpPr>
          <p:nvPr/>
        </p:nvSpPr>
        <p:spPr bwMode="auto">
          <a:xfrm>
            <a:off x="1447800" y="6324600"/>
            <a:ext cx="6705600" cy="457200"/>
          </a:xfrm>
          <a:prstGeom prst="rect">
            <a:avLst/>
          </a:prstGeom>
          <a:solidFill>
            <a:srgbClr val="33CCFF"/>
          </a:solidFill>
          <a:ln w="9525">
            <a:noFill/>
            <a:miter lim="800000"/>
            <a:headEnd/>
            <a:tailEnd/>
          </a:ln>
          <a:effectLst/>
        </p:spPr>
        <p:txBody>
          <a:bodyPr>
            <a:spAutoFit/>
          </a:bodyPr>
          <a:lstStyle/>
          <a:p>
            <a:pPr>
              <a:spcBef>
                <a:spcPct val="50000"/>
              </a:spcBef>
            </a:pPr>
            <a:r>
              <a:rPr lang="en-US" sz="2400" b="1"/>
              <a:t>How you manage this patient ?</a:t>
            </a:r>
          </a:p>
        </p:txBody>
      </p:sp>
    </p:spTree>
    <p:custDataLst>
      <p:tags r:id="rId1"/>
    </p:custDataLst>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endParaRPr lang="ar-SA"/>
          </a:p>
        </p:txBody>
      </p:sp>
      <p:pic>
        <p:nvPicPr>
          <p:cNvPr id="322563" name="Picture 3" descr="eed trauma 2"/>
          <p:cNvPicPr>
            <a:picLocks noGrp="1" noChangeAspect="1" noChangeArrowheads="1"/>
          </p:cNvPicPr>
          <p:nvPr>
            <p:ph idx="1"/>
          </p:nvPr>
        </p:nvPicPr>
        <p:blipFill>
          <a:blip r:embed="rId4"/>
          <a:srcRect/>
          <a:stretch>
            <a:fillRect/>
          </a:stretch>
        </p:blipFill>
        <p:spPr>
          <a:xfrm>
            <a:off x="0" y="-23813"/>
            <a:ext cx="9144000" cy="6858001"/>
          </a:xfrm>
          <a:noFill/>
          <a:ln/>
        </p:spPr>
      </p:pic>
      <p:sp>
        <p:nvSpPr>
          <p:cNvPr id="322564" name="Text Box 4"/>
          <p:cNvSpPr txBox="1">
            <a:spLocks noChangeArrowheads="1"/>
          </p:cNvSpPr>
          <p:nvPr/>
        </p:nvSpPr>
        <p:spPr bwMode="auto">
          <a:xfrm>
            <a:off x="1066800" y="5029200"/>
            <a:ext cx="7010400" cy="1552575"/>
          </a:xfrm>
          <a:prstGeom prst="rect">
            <a:avLst/>
          </a:prstGeom>
          <a:solidFill>
            <a:srgbClr val="FFFF99"/>
          </a:solidFill>
          <a:ln w="9525">
            <a:noFill/>
            <a:miter lim="800000"/>
            <a:headEnd/>
            <a:tailEnd/>
          </a:ln>
          <a:effectLst/>
        </p:spPr>
        <p:txBody>
          <a:bodyPr>
            <a:spAutoFit/>
          </a:bodyPr>
          <a:lstStyle/>
          <a:p>
            <a:pPr>
              <a:spcBef>
                <a:spcPct val="50000"/>
              </a:spcBef>
              <a:buFontTx/>
              <a:buChar char="•"/>
            </a:pPr>
            <a:r>
              <a:rPr lang="en-US" sz="2400" b="1"/>
              <a:t>What is this ?</a:t>
            </a:r>
          </a:p>
          <a:p>
            <a:pPr>
              <a:spcBef>
                <a:spcPct val="50000"/>
              </a:spcBef>
              <a:buFontTx/>
              <a:buChar char="•"/>
            </a:pPr>
            <a:r>
              <a:rPr lang="en-US" sz="2400" b="1"/>
              <a:t>Possible cause ?</a:t>
            </a:r>
          </a:p>
          <a:p>
            <a:pPr>
              <a:spcBef>
                <a:spcPct val="50000"/>
              </a:spcBef>
              <a:buFontTx/>
              <a:buChar char="•"/>
            </a:pPr>
            <a:r>
              <a:rPr lang="en-US" sz="2400" b="1"/>
              <a:t>Possible treatment ?</a:t>
            </a:r>
          </a:p>
        </p:txBody>
      </p:sp>
    </p:spTree>
    <p:custDataLst>
      <p:tags r:id="rId1"/>
    </p:custData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endParaRPr lang="ar-SA"/>
          </a:p>
        </p:txBody>
      </p:sp>
      <p:sp>
        <p:nvSpPr>
          <p:cNvPr id="323587" name="Rectangle 3"/>
          <p:cNvSpPr>
            <a:spLocks noGrp="1" noChangeArrowheads="1"/>
          </p:cNvSpPr>
          <p:nvPr>
            <p:ph type="body" idx="1"/>
          </p:nvPr>
        </p:nvSpPr>
        <p:spPr/>
        <p:txBody>
          <a:bodyPr/>
          <a:lstStyle/>
          <a:p>
            <a:endParaRPr lang="ar-SA"/>
          </a:p>
        </p:txBody>
      </p:sp>
      <p:pic>
        <p:nvPicPr>
          <p:cNvPr id="323588" name="Picture 4" descr="Elbow Lateral"/>
          <p:cNvPicPr>
            <a:picLocks noChangeAspect="1" noChangeArrowheads="1"/>
          </p:cNvPicPr>
          <p:nvPr/>
        </p:nvPicPr>
        <p:blipFill>
          <a:blip r:embed="rId4"/>
          <a:srcRect/>
          <a:stretch>
            <a:fillRect/>
          </a:stretch>
        </p:blipFill>
        <p:spPr bwMode="auto">
          <a:xfrm>
            <a:off x="1828800" y="0"/>
            <a:ext cx="7315200" cy="5186363"/>
          </a:xfrm>
          <a:prstGeom prst="rect">
            <a:avLst/>
          </a:prstGeom>
          <a:noFill/>
        </p:spPr>
      </p:pic>
      <p:sp>
        <p:nvSpPr>
          <p:cNvPr id="323589" name="Text Box 5"/>
          <p:cNvSpPr txBox="1">
            <a:spLocks noChangeArrowheads="1"/>
          </p:cNvSpPr>
          <p:nvPr/>
        </p:nvSpPr>
        <p:spPr bwMode="auto">
          <a:xfrm>
            <a:off x="609600" y="5486400"/>
            <a:ext cx="7848600" cy="1160463"/>
          </a:xfrm>
          <a:prstGeom prst="rect">
            <a:avLst/>
          </a:prstGeom>
          <a:solidFill>
            <a:srgbClr val="CCFF66"/>
          </a:solidFill>
          <a:ln w="9525">
            <a:noFill/>
            <a:miter lim="800000"/>
            <a:headEnd/>
            <a:tailEnd/>
          </a:ln>
          <a:effectLst/>
        </p:spPr>
        <p:txBody>
          <a:bodyPr>
            <a:spAutoFit/>
          </a:bodyPr>
          <a:lstStyle/>
          <a:p>
            <a:pPr>
              <a:spcBef>
                <a:spcPct val="50000"/>
              </a:spcBef>
            </a:pPr>
            <a:r>
              <a:rPr lang="en-US" sz="2800" b="1"/>
              <a:t>Type of fracture ?</a:t>
            </a:r>
          </a:p>
          <a:p>
            <a:pPr>
              <a:spcBef>
                <a:spcPct val="50000"/>
              </a:spcBef>
            </a:pPr>
            <a:r>
              <a:rPr lang="en-US" sz="2800" b="1"/>
              <a:t>Treatment</a:t>
            </a:r>
            <a:r>
              <a:rPr lang="en-US" sz="2400" b="1"/>
              <a:t> ?</a:t>
            </a:r>
          </a:p>
        </p:txBody>
      </p:sp>
    </p:spTree>
    <p:custDataLst>
      <p:tags r:id="rId1"/>
    </p:custData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endParaRPr lang="ar-SA"/>
          </a:p>
        </p:txBody>
      </p:sp>
      <p:sp>
        <p:nvSpPr>
          <p:cNvPr id="324611" name="Rectangle 3"/>
          <p:cNvSpPr>
            <a:spLocks noGrp="1" noChangeArrowheads="1"/>
          </p:cNvSpPr>
          <p:nvPr>
            <p:ph type="body" idx="1"/>
          </p:nvPr>
        </p:nvSpPr>
        <p:spPr/>
        <p:txBody>
          <a:bodyPr/>
          <a:lstStyle/>
          <a:p>
            <a:endParaRPr lang="ar-SA"/>
          </a:p>
        </p:txBody>
      </p:sp>
      <p:pic>
        <p:nvPicPr>
          <p:cNvPr id="324612" name="Picture 4" descr="Radiological appearance of a sigmoid volvulus"/>
          <p:cNvPicPr>
            <a:picLocks noChangeAspect="1" noChangeArrowheads="1"/>
          </p:cNvPicPr>
          <p:nvPr/>
        </p:nvPicPr>
        <p:blipFill>
          <a:blip r:embed="rId4"/>
          <a:srcRect/>
          <a:stretch>
            <a:fillRect/>
          </a:stretch>
        </p:blipFill>
        <p:spPr bwMode="auto">
          <a:xfrm>
            <a:off x="0" y="46038"/>
            <a:ext cx="5810250" cy="6811962"/>
          </a:xfrm>
          <a:prstGeom prst="rect">
            <a:avLst/>
          </a:prstGeom>
          <a:noFill/>
        </p:spPr>
      </p:pic>
      <p:sp>
        <p:nvSpPr>
          <p:cNvPr id="324613" name="Text Box 5"/>
          <p:cNvSpPr txBox="1">
            <a:spLocks noChangeArrowheads="1"/>
          </p:cNvSpPr>
          <p:nvPr/>
        </p:nvSpPr>
        <p:spPr bwMode="auto">
          <a:xfrm>
            <a:off x="5791200" y="2667000"/>
            <a:ext cx="3352800" cy="2014538"/>
          </a:xfrm>
          <a:prstGeom prst="rect">
            <a:avLst/>
          </a:prstGeom>
          <a:solidFill>
            <a:srgbClr val="CCFF66"/>
          </a:solidFill>
          <a:ln w="9525">
            <a:noFill/>
            <a:miter lim="800000"/>
            <a:headEnd/>
            <a:tailEnd/>
          </a:ln>
          <a:effectLst/>
        </p:spPr>
        <p:txBody>
          <a:bodyPr>
            <a:spAutoFit/>
          </a:bodyPr>
          <a:lstStyle/>
          <a:p>
            <a:pPr>
              <a:spcBef>
                <a:spcPct val="50000"/>
              </a:spcBef>
            </a:pPr>
            <a:r>
              <a:rPr lang="en-US" sz="2800" b="1"/>
              <a:t>What it show this X-ray?</a:t>
            </a:r>
          </a:p>
          <a:p>
            <a:pPr>
              <a:spcBef>
                <a:spcPct val="50000"/>
              </a:spcBef>
            </a:pPr>
            <a:r>
              <a:rPr lang="en-US" sz="2800" b="1"/>
              <a:t>Options of treatment ?</a:t>
            </a:r>
          </a:p>
        </p:txBody>
      </p:sp>
    </p:spTree>
    <p:custDataLst>
      <p:tags r:id="rId1"/>
    </p:custData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endParaRPr lang="ar-SA"/>
          </a:p>
        </p:txBody>
      </p:sp>
      <p:pic>
        <p:nvPicPr>
          <p:cNvPr id="325635" name="Picture 3" descr="breast1"/>
          <p:cNvPicPr>
            <a:picLocks noGrp="1" noChangeAspect="1" noChangeArrowheads="1"/>
          </p:cNvPicPr>
          <p:nvPr>
            <p:ph idx="1"/>
          </p:nvPr>
        </p:nvPicPr>
        <p:blipFill>
          <a:blip r:embed="rId4">
            <a:lum contrast="6000"/>
          </a:blip>
          <a:srcRect/>
          <a:stretch>
            <a:fillRect/>
          </a:stretch>
        </p:blipFill>
        <p:spPr>
          <a:xfrm>
            <a:off x="4414838" y="0"/>
            <a:ext cx="4729162" cy="6858000"/>
          </a:xfrm>
          <a:noFill/>
          <a:ln/>
        </p:spPr>
      </p:pic>
    </p:spTree>
    <p:custDataLst>
      <p:tags r:id="rId1"/>
    </p:custData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endParaRPr lang="ar-SA"/>
          </a:p>
        </p:txBody>
      </p:sp>
      <p:sp>
        <p:nvSpPr>
          <p:cNvPr id="326659" name="Rectangle 3"/>
          <p:cNvSpPr>
            <a:spLocks noGrp="1" noChangeArrowheads="1"/>
          </p:cNvSpPr>
          <p:nvPr>
            <p:ph type="body" idx="1"/>
          </p:nvPr>
        </p:nvSpPr>
        <p:spPr/>
        <p:txBody>
          <a:bodyPr/>
          <a:lstStyle/>
          <a:p>
            <a:endParaRPr lang="ar-SA"/>
          </a:p>
        </p:txBody>
      </p:sp>
      <p:pic>
        <p:nvPicPr>
          <p:cNvPr id="326660" name="Picture 4" descr="The cresenteric appearance of a subdural haematoma"/>
          <p:cNvPicPr>
            <a:picLocks noChangeAspect="1" noChangeArrowheads="1"/>
          </p:cNvPicPr>
          <p:nvPr/>
        </p:nvPicPr>
        <p:blipFill>
          <a:blip r:embed="rId4"/>
          <a:srcRect/>
          <a:stretch>
            <a:fillRect/>
          </a:stretch>
        </p:blipFill>
        <p:spPr bwMode="auto">
          <a:xfrm>
            <a:off x="0" y="46038"/>
            <a:ext cx="4935538" cy="6811962"/>
          </a:xfrm>
          <a:prstGeom prst="rect">
            <a:avLst/>
          </a:prstGeom>
          <a:noFill/>
        </p:spPr>
      </p:pic>
      <p:sp>
        <p:nvSpPr>
          <p:cNvPr id="326661" name="Text Box 5"/>
          <p:cNvSpPr txBox="1">
            <a:spLocks noChangeArrowheads="1"/>
          </p:cNvSpPr>
          <p:nvPr/>
        </p:nvSpPr>
        <p:spPr bwMode="auto">
          <a:xfrm>
            <a:off x="5638800" y="3200400"/>
            <a:ext cx="2667000" cy="1768475"/>
          </a:xfrm>
          <a:prstGeom prst="rect">
            <a:avLst/>
          </a:prstGeom>
          <a:solidFill>
            <a:srgbClr val="CCFF66"/>
          </a:solidFill>
          <a:ln w="9525">
            <a:noFill/>
            <a:miter lim="800000"/>
            <a:headEnd/>
            <a:tailEnd/>
          </a:ln>
          <a:effectLst/>
        </p:spPr>
        <p:txBody>
          <a:bodyPr>
            <a:spAutoFit/>
          </a:bodyPr>
          <a:lstStyle/>
          <a:p>
            <a:pPr>
              <a:spcBef>
                <a:spcPct val="50000"/>
              </a:spcBef>
            </a:pPr>
            <a:r>
              <a:rPr lang="en-US" sz="2000" b="1">
                <a:solidFill>
                  <a:srgbClr val="000000"/>
                </a:solidFill>
              </a:rPr>
              <a:t>Name the study ?</a:t>
            </a:r>
          </a:p>
          <a:p>
            <a:pPr>
              <a:spcBef>
                <a:spcPct val="50000"/>
              </a:spcBef>
            </a:pPr>
            <a:r>
              <a:rPr lang="en-US" sz="2000" b="1">
                <a:solidFill>
                  <a:srgbClr val="000000"/>
                </a:solidFill>
              </a:rPr>
              <a:t>Findings ? </a:t>
            </a:r>
          </a:p>
          <a:p>
            <a:pPr>
              <a:spcBef>
                <a:spcPct val="50000"/>
              </a:spcBef>
            </a:pPr>
            <a:r>
              <a:rPr lang="en-US" sz="2000" b="1">
                <a:solidFill>
                  <a:srgbClr val="000000"/>
                </a:solidFill>
              </a:rPr>
              <a:t>Diagnosis ?</a:t>
            </a:r>
          </a:p>
          <a:p>
            <a:pPr>
              <a:spcBef>
                <a:spcPct val="50000"/>
              </a:spcBef>
            </a:pPr>
            <a:endParaRPr lang="en-US" sz="2000" b="1">
              <a:solidFill>
                <a:srgbClr val="000000"/>
              </a:solidFill>
            </a:endParaRPr>
          </a:p>
        </p:txBody>
      </p:sp>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ar-SA"/>
          </a:p>
        </p:txBody>
      </p:sp>
      <p:pic>
        <p:nvPicPr>
          <p:cNvPr id="27651" name="Picture 3" descr="diverticulitis"/>
          <p:cNvPicPr>
            <a:picLocks noGrp="1" noChangeAspect="1" noChangeArrowheads="1"/>
          </p:cNvPicPr>
          <p:nvPr>
            <p:ph idx="1"/>
          </p:nvPr>
        </p:nvPicPr>
        <p:blipFill>
          <a:blip r:embed="rId4"/>
          <a:srcRect/>
          <a:stretch>
            <a:fillRect/>
          </a:stretch>
        </p:blipFill>
        <p:spPr>
          <a:xfrm>
            <a:off x="4000500" y="0"/>
            <a:ext cx="5143500" cy="6858000"/>
          </a:xfrm>
          <a:noFill/>
          <a:ln/>
        </p:spPr>
      </p:pic>
      <p:sp>
        <p:nvSpPr>
          <p:cNvPr id="27652" name="Text Box 4"/>
          <p:cNvSpPr txBox="1">
            <a:spLocks noChangeArrowheads="1"/>
          </p:cNvSpPr>
          <p:nvPr/>
        </p:nvSpPr>
        <p:spPr bwMode="auto">
          <a:xfrm>
            <a:off x="304800" y="2209800"/>
            <a:ext cx="3657600" cy="3511550"/>
          </a:xfrm>
          <a:prstGeom prst="rect">
            <a:avLst/>
          </a:prstGeom>
          <a:noFill/>
          <a:ln w="9525">
            <a:noFill/>
            <a:miter lim="800000"/>
            <a:headEnd/>
            <a:tailEnd/>
          </a:ln>
          <a:effectLst/>
        </p:spPr>
        <p:txBody>
          <a:bodyPr>
            <a:spAutoFit/>
          </a:bodyPr>
          <a:lstStyle/>
          <a:p>
            <a:pPr marL="342900" indent="-342900">
              <a:spcBef>
                <a:spcPct val="50000"/>
              </a:spcBef>
              <a:buFontTx/>
              <a:buAutoNum type="arabicPeriod"/>
            </a:pPr>
            <a:r>
              <a:rPr lang="en-US" sz="2800" b="1"/>
              <a:t>Name the study ?</a:t>
            </a:r>
          </a:p>
          <a:p>
            <a:pPr marL="342900" indent="-342900">
              <a:spcBef>
                <a:spcPct val="50000"/>
              </a:spcBef>
              <a:buFontTx/>
              <a:buAutoNum type="arabicPeriod"/>
            </a:pPr>
            <a:r>
              <a:rPr lang="en-US" sz="2800" b="1"/>
              <a:t>Findings ?</a:t>
            </a:r>
          </a:p>
          <a:p>
            <a:pPr marL="342900" indent="-342900">
              <a:spcBef>
                <a:spcPct val="50000"/>
              </a:spcBef>
              <a:buFontTx/>
              <a:buAutoNum type="arabicPeriod"/>
            </a:pPr>
            <a:r>
              <a:rPr lang="en-US" sz="2800" b="1"/>
              <a:t>Diagnosis ?</a:t>
            </a:r>
          </a:p>
          <a:p>
            <a:pPr marL="342900" indent="-342900">
              <a:spcBef>
                <a:spcPct val="50000"/>
              </a:spcBef>
              <a:buFontTx/>
              <a:buAutoNum type="arabicPeriod"/>
            </a:pPr>
            <a:r>
              <a:rPr lang="en-US" sz="2800" b="1"/>
              <a:t>5 complications?</a:t>
            </a:r>
          </a:p>
          <a:p>
            <a:pPr marL="342900" indent="-342900">
              <a:spcBef>
                <a:spcPct val="50000"/>
              </a:spcBef>
              <a:buFontTx/>
              <a:buAutoNum type="arabicPeriod"/>
            </a:pPr>
            <a:r>
              <a:rPr lang="en-US" sz="2800" b="1"/>
              <a:t>Surgical treatment ?</a:t>
            </a:r>
          </a:p>
        </p:txBody>
      </p:sp>
    </p:spTree>
    <p:custDataLst>
      <p:tags r:id="rId1"/>
    </p:custDataLst>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endParaRPr lang="ar-SA"/>
          </a:p>
        </p:txBody>
      </p:sp>
      <p:sp>
        <p:nvSpPr>
          <p:cNvPr id="327683" name="Rectangle 3"/>
          <p:cNvSpPr>
            <a:spLocks noGrp="1" noChangeArrowheads="1"/>
          </p:cNvSpPr>
          <p:nvPr>
            <p:ph type="body" idx="1"/>
          </p:nvPr>
        </p:nvSpPr>
        <p:spPr/>
        <p:txBody>
          <a:bodyPr/>
          <a:lstStyle/>
          <a:p>
            <a:endParaRPr lang="ar-SA"/>
          </a:p>
        </p:txBody>
      </p:sp>
      <p:pic>
        <p:nvPicPr>
          <p:cNvPr id="327684" name="Picture 4" descr="The lentiform appearance of an extradural haematoma"/>
          <p:cNvPicPr>
            <a:picLocks noChangeAspect="1" noChangeArrowheads="1"/>
          </p:cNvPicPr>
          <p:nvPr/>
        </p:nvPicPr>
        <p:blipFill>
          <a:blip r:embed="rId4"/>
          <a:srcRect/>
          <a:stretch>
            <a:fillRect/>
          </a:stretch>
        </p:blipFill>
        <p:spPr bwMode="auto">
          <a:xfrm>
            <a:off x="0" y="46038"/>
            <a:ext cx="5407025" cy="6811962"/>
          </a:xfrm>
          <a:prstGeom prst="rect">
            <a:avLst/>
          </a:prstGeom>
          <a:noFill/>
        </p:spPr>
      </p:pic>
      <p:sp>
        <p:nvSpPr>
          <p:cNvPr id="327685" name="Text Box 5"/>
          <p:cNvSpPr txBox="1">
            <a:spLocks noChangeArrowheads="1"/>
          </p:cNvSpPr>
          <p:nvPr/>
        </p:nvSpPr>
        <p:spPr bwMode="auto">
          <a:xfrm>
            <a:off x="5486400" y="3048000"/>
            <a:ext cx="3657600" cy="1370013"/>
          </a:xfrm>
          <a:prstGeom prst="rect">
            <a:avLst/>
          </a:prstGeom>
          <a:solidFill>
            <a:srgbClr val="CCFF66"/>
          </a:solidFill>
          <a:ln w="9525">
            <a:noFill/>
            <a:miter lim="800000"/>
            <a:headEnd/>
            <a:tailEnd/>
          </a:ln>
          <a:effectLst/>
        </p:spPr>
        <p:txBody>
          <a:bodyPr>
            <a:spAutoFit/>
          </a:bodyPr>
          <a:lstStyle/>
          <a:p>
            <a:pPr marL="342900" indent="-342900">
              <a:spcBef>
                <a:spcPct val="50000"/>
              </a:spcBef>
              <a:buFontTx/>
              <a:buAutoNum type="arabicPeriod"/>
            </a:pPr>
            <a:r>
              <a:rPr lang="en-US" sz="2400" b="1"/>
              <a:t>Mention five sources of such lesion?</a:t>
            </a:r>
          </a:p>
          <a:p>
            <a:pPr marL="342900" indent="-342900">
              <a:spcBef>
                <a:spcPct val="50000"/>
              </a:spcBef>
              <a:buFontTx/>
              <a:buAutoNum type="arabicPeriod"/>
            </a:pPr>
            <a:r>
              <a:rPr lang="en-US" sz="2400" b="1"/>
              <a:t>Diagnosis ?</a:t>
            </a:r>
          </a:p>
        </p:txBody>
      </p:sp>
    </p:spTree>
    <p:custDataLst>
      <p:tags r:id="rId1"/>
    </p:custData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endParaRPr lang="ar-SA"/>
          </a:p>
        </p:txBody>
      </p:sp>
      <p:sp>
        <p:nvSpPr>
          <p:cNvPr id="328707" name="Rectangle 3"/>
          <p:cNvSpPr>
            <a:spLocks noGrp="1" noChangeArrowheads="1"/>
          </p:cNvSpPr>
          <p:nvPr>
            <p:ph type="body" idx="1"/>
          </p:nvPr>
        </p:nvSpPr>
        <p:spPr/>
        <p:txBody>
          <a:bodyPr/>
          <a:lstStyle/>
          <a:p>
            <a:endParaRPr lang="ar-SA"/>
          </a:p>
        </p:txBody>
      </p:sp>
      <p:pic>
        <p:nvPicPr>
          <p:cNvPr id="328708" name="Picture 4" descr="Galactocele"/>
          <p:cNvPicPr>
            <a:picLocks noChangeAspect="1" noChangeArrowheads="1"/>
          </p:cNvPicPr>
          <p:nvPr/>
        </p:nvPicPr>
        <p:blipFill>
          <a:blip r:embed="rId4"/>
          <a:srcRect/>
          <a:stretch>
            <a:fillRect/>
          </a:stretch>
        </p:blipFill>
        <p:spPr bwMode="auto">
          <a:xfrm>
            <a:off x="3505200" y="46038"/>
            <a:ext cx="5638800" cy="4284662"/>
          </a:xfrm>
          <a:prstGeom prst="rect">
            <a:avLst/>
          </a:prstGeom>
          <a:noFill/>
        </p:spPr>
      </p:pic>
      <p:sp>
        <p:nvSpPr>
          <p:cNvPr id="328709" name="Text Box 5"/>
          <p:cNvSpPr txBox="1">
            <a:spLocks noChangeArrowheads="1"/>
          </p:cNvSpPr>
          <p:nvPr/>
        </p:nvSpPr>
        <p:spPr bwMode="auto">
          <a:xfrm>
            <a:off x="838200" y="5410200"/>
            <a:ext cx="7162800" cy="1311275"/>
          </a:xfrm>
          <a:prstGeom prst="rect">
            <a:avLst/>
          </a:prstGeom>
          <a:solidFill>
            <a:srgbClr val="FFFF99"/>
          </a:solidFill>
          <a:ln w="9525">
            <a:noFill/>
            <a:miter lim="800000"/>
            <a:headEnd/>
            <a:tailEnd/>
          </a:ln>
          <a:effectLst/>
        </p:spPr>
        <p:txBody>
          <a:bodyPr>
            <a:spAutoFit/>
          </a:bodyPr>
          <a:lstStyle/>
          <a:p>
            <a:pPr marL="342900" indent="-342900">
              <a:spcBef>
                <a:spcPct val="50000"/>
              </a:spcBef>
              <a:buFontTx/>
              <a:buAutoNum type="arabicPeriod"/>
            </a:pPr>
            <a:r>
              <a:rPr lang="en-US" sz="2000" b="1"/>
              <a:t>3 DD?</a:t>
            </a:r>
          </a:p>
          <a:p>
            <a:pPr marL="342900" indent="-342900">
              <a:spcBef>
                <a:spcPct val="50000"/>
              </a:spcBef>
              <a:buFontTx/>
              <a:buAutoNum type="arabicPeriod"/>
            </a:pPr>
            <a:r>
              <a:rPr lang="en-US" sz="2000" b="1"/>
              <a:t>Best investigation ?</a:t>
            </a:r>
          </a:p>
          <a:p>
            <a:pPr marL="342900" indent="-342900">
              <a:spcBef>
                <a:spcPct val="50000"/>
              </a:spcBef>
              <a:buFontTx/>
              <a:buAutoNum type="arabicPeriod"/>
            </a:pPr>
            <a:r>
              <a:rPr lang="en-US" sz="2000" b="1"/>
              <a:t>Treatment ?</a:t>
            </a:r>
          </a:p>
        </p:txBody>
      </p:sp>
    </p:spTree>
    <p:custDataLst>
      <p:tags r:id="rId1"/>
    </p:custData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endParaRPr lang="ar-SA"/>
          </a:p>
        </p:txBody>
      </p:sp>
      <p:sp>
        <p:nvSpPr>
          <p:cNvPr id="329731" name="Rectangle 3"/>
          <p:cNvSpPr>
            <a:spLocks noGrp="1" noChangeArrowheads="1"/>
          </p:cNvSpPr>
          <p:nvPr>
            <p:ph type="body" idx="1"/>
          </p:nvPr>
        </p:nvSpPr>
        <p:spPr/>
        <p:txBody>
          <a:bodyPr/>
          <a:lstStyle/>
          <a:p>
            <a:endParaRPr lang="ar-SA"/>
          </a:p>
        </p:txBody>
      </p:sp>
      <p:pic>
        <p:nvPicPr>
          <p:cNvPr id="329732" name="Picture 4" descr="lymphoedema"/>
          <p:cNvPicPr>
            <a:picLocks noChangeAspect="1" noChangeArrowheads="1"/>
          </p:cNvPicPr>
          <p:nvPr/>
        </p:nvPicPr>
        <p:blipFill>
          <a:blip r:embed="rId4"/>
          <a:srcRect/>
          <a:stretch>
            <a:fillRect/>
          </a:stretch>
        </p:blipFill>
        <p:spPr bwMode="auto">
          <a:xfrm>
            <a:off x="2971800" y="0"/>
            <a:ext cx="6172200" cy="4895850"/>
          </a:xfrm>
          <a:prstGeom prst="rect">
            <a:avLst/>
          </a:prstGeom>
          <a:noFill/>
        </p:spPr>
      </p:pic>
      <p:sp>
        <p:nvSpPr>
          <p:cNvPr id="329733" name="Text Box 5"/>
          <p:cNvSpPr txBox="1">
            <a:spLocks noChangeArrowheads="1"/>
          </p:cNvSpPr>
          <p:nvPr/>
        </p:nvSpPr>
        <p:spPr bwMode="auto">
          <a:xfrm>
            <a:off x="990600" y="4953000"/>
            <a:ext cx="7010400" cy="1552575"/>
          </a:xfrm>
          <a:prstGeom prst="rect">
            <a:avLst/>
          </a:prstGeom>
          <a:gradFill rotWithShape="1">
            <a:gsLst>
              <a:gs pos="0">
                <a:schemeClr val="accent1"/>
              </a:gs>
              <a:gs pos="100000">
                <a:srgbClr val="CCFF66"/>
              </a:gs>
            </a:gsLst>
            <a:lin ang="5400000" scaled="1"/>
          </a:gradFill>
          <a:ln w="9525">
            <a:noFill/>
            <a:miter lim="800000"/>
            <a:headEnd/>
            <a:tailEnd/>
          </a:ln>
          <a:effectLst/>
        </p:spPr>
        <p:txBody>
          <a:bodyPr>
            <a:spAutoFit/>
          </a:bodyPr>
          <a:lstStyle/>
          <a:p>
            <a:pPr>
              <a:spcBef>
                <a:spcPct val="50000"/>
              </a:spcBef>
              <a:buFontTx/>
              <a:buChar char="•"/>
            </a:pPr>
            <a:r>
              <a:rPr lang="en-US" sz="2400" b="1"/>
              <a:t>Diagnosis ?</a:t>
            </a:r>
          </a:p>
          <a:p>
            <a:pPr>
              <a:spcBef>
                <a:spcPct val="50000"/>
              </a:spcBef>
              <a:buFontTx/>
              <a:buChar char="•"/>
            </a:pPr>
            <a:r>
              <a:rPr lang="en-US" sz="2400" b="1"/>
              <a:t>2 causes ?</a:t>
            </a:r>
          </a:p>
          <a:p>
            <a:pPr>
              <a:spcBef>
                <a:spcPct val="50000"/>
              </a:spcBef>
              <a:buFontTx/>
              <a:buChar char="•"/>
            </a:pPr>
            <a:r>
              <a:rPr lang="en-US" sz="2400" b="1"/>
              <a:t>Management ?</a:t>
            </a:r>
          </a:p>
        </p:txBody>
      </p:sp>
    </p:spTree>
    <p:custDataLst>
      <p:tags r:id="rId1"/>
    </p:custData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endParaRPr lang="ar-SA"/>
          </a:p>
        </p:txBody>
      </p:sp>
      <p:sp>
        <p:nvSpPr>
          <p:cNvPr id="330755" name="Rectangle 3"/>
          <p:cNvSpPr>
            <a:spLocks noGrp="1" noChangeArrowheads="1"/>
          </p:cNvSpPr>
          <p:nvPr>
            <p:ph type="body" idx="1"/>
          </p:nvPr>
        </p:nvSpPr>
        <p:spPr/>
        <p:txBody>
          <a:bodyPr/>
          <a:lstStyle/>
          <a:p>
            <a:endParaRPr lang="ar-SA"/>
          </a:p>
        </p:txBody>
      </p:sp>
      <p:pic>
        <p:nvPicPr>
          <p:cNvPr id="330756" name="Picture 4" descr="Pathological fracture due to multiple myeloma"/>
          <p:cNvPicPr>
            <a:picLocks noChangeAspect="1" noChangeArrowheads="1"/>
          </p:cNvPicPr>
          <p:nvPr/>
        </p:nvPicPr>
        <p:blipFill>
          <a:blip r:embed="rId4"/>
          <a:srcRect/>
          <a:stretch>
            <a:fillRect/>
          </a:stretch>
        </p:blipFill>
        <p:spPr bwMode="auto">
          <a:xfrm>
            <a:off x="155575" y="46038"/>
            <a:ext cx="4286250" cy="6686550"/>
          </a:xfrm>
          <a:prstGeom prst="rect">
            <a:avLst/>
          </a:prstGeom>
          <a:noFill/>
        </p:spPr>
      </p:pic>
      <p:sp>
        <p:nvSpPr>
          <p:cNvPr id="330757" name="Text Box 5" descr="Papyrus"/>
          <p:cNvSpPr txBox="1">
            <a:spLocks noChangeArrowheads="1"/>
          </p:cNvSpPr>
          <p:nvPr/>
        </p:nvSpPr>
        <p:spPr bwMode="auto">
          <a:xfrm>
            <a:off x="5181600" y="3276600"/>
            <a:ext cx="3581400" cy="1311275"/>
          </a:xfrm>
          <a:prstGeom prst="rect">
            <a:avLst/>
          </a:prstGeom>
          <a:blipFill dpi="0" rotWithShape="1">
            <a:blip r:embed="rId5"/>
            <a:srcRect/>
            <a:tile tx="0" ty="0" sx="100000" sy="100000" flip="none" algn="tl"/>
          </a:blipFill>
          <a:ln w="9525">
            <a:noFill/>
            <a:miter lim="800000"/>
            <a:headEnd/>
            <a:tailEnd/>
          </a:ln>
          <a:effectLst/>
        </p:spPr>
        <p:txBody>
          <a:bodyPr>
            <a:spAutoFit/>
          </a:bodyPr>
          <a:lstStyle/>
          <a:p>
            <a:pPr>
              <a:spcBef>
                <a:spcPct val="50000"/>
              </a:spcBef>
              <a:buFontTx/>
              <a:buChar char="•"/>
            </a:pPr>
            <a:r>
              <a:rPr lang="en-US" sz="2000" b="1"/>
              <a:t>Diagnosis ?</a:t>
            </a:r>
          </a:p>
          <a:p>
            <a:pPr>
              <a:spcBef>
                <a:spcPct val="50000"/>
              </a:spcBef>
              <a:buFontTx/>
              <a:buChar char="•"/>
            </a:pPr>
            <a:r>
              <a:rPr lang="en-US" sz="2000" b="1"/>
              <a:t>2 main causes ?</a:t>
            </a:r>
          </a:p>
          <a:p>
            <a:pPr>
              <a:spcBef>
                <a:spcPct val="50000"/>
              </a:spcBef>
              <a:buFontTx/>
              <a:buChar char="•"/>
            </a:pPr>
            <a:r>
              <a:rPr lang="en-US" sz="2000" b="1"/>
              <a:t>Best management ?</a:t>
            </a:r>
          </a:p>
        </p:txBody>
      </p:sp>
    </p:spTree>
    <p:custDataLst>
      <p:tags r:id="rId1"/>
    </p:custData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idx="4294967295"/>
          </p:nvPr>
        </p:nvSpPr>
        <p:spPr>
          <a:xfrm>
            <a:off x="0" y="304800"/>
            <a:ext cx="8229600" cy="838200"/>
          </a:xfrm>
        </p:spPr>
        <p:txBody>
          <a:bodyPr/>
          <a:lstStyle/>
          <a:p>
            <a:r>
              <a:rPr lang="en-US">
                <a:solidFill>
                  <a:schemeClr val="tx1"/>
                </a:solidFill>
              </a:rPr>
              <a:t>Nasogastric tube</a:t>
            </a:r>
          </a:p>
        </p:txBody>
      </p:sp>
      <p:pic>
        <p:nvPicPr>
          <p:cNvPr id="345091" name="Picture 3" descr="i02-nasogastrictube"/>
          <p:cNvPicPr>
            <a:picLocks noChangeAspect="1" noChangeArrowheads="1"/>
          </p:cNvPicPr>
          <p:nvPr/>
        </p:nvPicPr>
        <p:blipFill>
          <a:blip r:embed="rId4"/>
          <a:srcRect/>
          <a:stretch>
            <a:fillRect/>
          </a:stretch>
        </p:blipFill>
        <p:spPr bwMode="auto">
          <a:xfrm>
            <a:off x="609600" y="990600"/>
            <a:ext cx="7848600" cy="545147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en-US" b="1">
                <a:solidFill>
                  <a:srgbClr val="FF0000"/>
                </a:solidFill>
              </a:rPr>
              <a:t>NGT Tube Indications:</a:t>
            </a:r>
          </a:p>
        </p:txBody>
      </p:sp>
      <p:sp>
        <p:nvSpPr>
          <p:cNvPr id="346115" name="Rectangle 3"/>
          <p:cNvSpPr>
            <a:spLocks noChangeArrowheads="1"/>
          </p:cNvSpPr>
          <p:nvPr/>
        </p:nvSpPr>
        <p:spPr bwMode="auto">
          <a:xfrm>
            <a:off x="228600" y="1600200"/>
            <a:ext cx="8686800" cy="4530725"/>
          </a:xfrm>
          <a:prstGeom prst="rect">
            <a:avLst/>
          </a:prstGeom>
          <a:noFill/>
          <a:ln w="9525">
            <a:noFill/>
            <a:miter lim="800000"/>
            <a:headEnd/>
            <a:tailEnd/>
          </a:ln>
          <a:effectLst/>
        </p:spPr>
        <p:txBody>
          <a:bodyPr/>
          <a:lstStyle/>
          <a:p>
            <a:pPr marL="609600" indent="-609600">
              <a:spcBef>
                <a:spcPct val="20000"/>
              </a:spcBef>
              <a:buClr>
                <a:schemeClr val="accent1"/>
              </a:buClr>
              <a:buFont typeface="Wingdings" pitchFamily="2" charset="2"/>
              <a:buAutoNum type="arabicPeriod"/>
            </a:pPr>
            <a:r>
              <a:rPr lang="en-US" sz="2800"/>
              <a:t>Decompress the stomach to prevent acute gastric dilatation.</a:t>
            </a:r>
          </a:p>
          <a:p>
            <a:pPr marL="609600" indent="-609600">
              <a:spcBef>
                <a:spcPct val="20000"/>
              </a:spcBef>
              <a:buClr>
                <a:schemeClr val="accent1"/>
              </a:buClr>
              <a:buFont typeface="Wingdings" pitchFamily="2" charset="2"/>
              <a:buAutoNum type="arabicPeriod"/>
            </a:pPr>
            <a:r>
              <a:rPr lang="en-US" sz="2800"/>
              <a:t>Decompress the stomach, as a preparation for DPL.</a:t>
            </a:r>
          </a:p>
          <a:p>
            <a:pPr marL="609600" indent="-609600">
              <a:spcBef>
                <a:spcPct val="20000"/>
              </a:spcBef>
              <a:buClr>
                <a:schemeClr val="accent1"/>
              </a:buClr>
              <a:buFont typeface="Wingdings" pitchFamily="2" charset="2"/>
              <a:buAutoNum type="arabicPeriod"/>
            </a:pPr>
            <a:r>
              <a:rPr lang="en-US" sz="2800"/>
              <a:t>Vomiting from intestinal obstruction or pyloric stenosis.</a:t>
            </a:r>
          </a:p>
          <a:p>
            <a:pPr marL="609600" indent="-609600">
              <a:spcBef>
                <a:spcPct val="20000"/>
              </a:spcBef>
              <a:buClr>
                <a:schemeClr val="accent1"/>
              </a:buClr>
              <a:buFont typeface="Wingdings" pitchFamily="2" charset="2"/>
              <a:buAutoNum type="arabicPeriod"/>
            </a:pPr>
            <a:r>
              <a:rPr lang="en-US" sz="2800"/>
              <a:t>Enteric Feeding.</a:t>
            </a:r>
          </a:p>
          <a:p>
            <a:pPr marL="609600" indent="-609600">
              <a:spcBef>
                <a:spcPct val="20000"/>
              </a:spcBef>
              <a:buClr>
                <a:schemeClr val="accent1"/>
              </a:buClr>
              <a:buFont typeface="Wingdings" pitchFamily="2" charset="2"/>
              <a:buAutoNum type="arabicPeriod"/>
            </a:pPr>
            <a:r>
              <a:rPr lang="en-US" sz="2800"/>
              <a:t>Prevention of GOR.</a:t>
            </a:r>
          </a:p>
          <a:p>
            <a:pPr marL="609600" indent="-609600">
              <a:spcBef>
                <a:spcPct val="20000"/>
              </a:spcBef>
              <a:buClr>
                <a:schemeClr val="accent1"/>
              </a:buClr>
              <a:buFont typeface="Wingdings" pitchFamily="2" charset="2"/>
              <a:buAutoNum type="arabicPeriod"/>
            </a:pPr>
            <a:r>
              <a:rPr lang="en-US" sz="2800"/>
              <a:t>Protection of surgical anasmatosis in the esophagus</a:t>
            </a:r>
          </a:p>
          <a:p>
            <a:pPr marL="609600" indent="-609600">
              <a:spcBef>
                <a:spcPct val="20000"/>
              </a:spcBef>
              <a:buClr>
                <a:schemeClr val="accent1"/>
              </a:buClr>
              <a:buFont typeface="Wingdings" pitchFamily="2" charset="2"/>
              <a:buAutoNum type="arabicPeriod"/>
            </a:pPr>
            <a:r>
              <a:rPr lang="en-US" sz="2800"/>
              <a:t>Pre-operative preparation.</a:t>
            </a:r>
          </a:p>
          <a:p>
            <a:pPr marL="609600" indent="-609600">
              <a:spcBef>
                <a:spcPct val="20000"/>
              </a:spcBef>
              <a:buClr>
                <a:schemeClr val="accent1"/>
              </a:buClr>
              <a:buFont typeface="Wingdings" pitchFamily="2" charset="2"/>
              <a:buNone/>
            </a:pPr>
            <a:endParaRPr lang="en-US" sz="2800"/>
          </a:p>
          <a:p>
            <a:pPr marL="609600" indent="-609600">
              <a:spcBef>
                <a:spcPct val="20000"/>
              </a:spcBef>
              <a:buClr>
                <a:schemeClr val="accent1"/>
              </a:buClr>
              <a:buFont typeface="Wingdings" pitchFamily="2" charset="2"/>
              <a:buNone/>
            </a:pPr>
            <a:endParaRPr lang="en-US" sz="2800"/>
          </a:p>
          <a:p>
            <a:pPr marL="609600" indent="-609600">
              <a:spcBef>
                <a:spcPct val="20000"/>
              </a:spcBef>
              <a:buClr>
                <a:schemeClr val="accent1"/>
              </a:buClr>
              <a:buFont typeface="Wingdings" pitchFamily="2" charset="2"/>
              <a:buChar char="l"/>
            </a:pPr>
            <a:endParaRPr lang="en-US" sz="3200"/>
          </a:p>
        </p:txBody>
      </p:sp>
    </p:spTree>
    <p:custDataLst>
      <p:tags r:id="rId1"/>
    </p:custData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p:txBody>
          <a:bodyPr/>
          <a:lstStyle/>
          <a:p>
            <a:endParaRPr lang="ar-SA"/>
          </a:p>
        </p:txBody>
      </p:sp>
      <p:sp>
        <p:nvSpPr>
          <p:cNvPr id="347139" name="Rectangle 3"/>
          <p:cNvSpPr>
            <a:spLocks noGrp="1" noChangeArrowheads="1"/>
          </p:cNvSpPr>
          <p:nvPr>
            <p:ph type="subTitle" idx="1"/>
          </p:nvPr>
        </p:nvSpPr>
        <p:spPr/>
        <p:txBody>
          <a:bodyPr/>
          <a:lstStyle/>
          <a:p>
            <a:endParaRPr lang="ar-SA"/>
          </a:p>
        </p:txBody>
      </p:sp>
      <p:pic>
        <p:nvPicPr>
          <p:cNvPr id="347140" name="Picture 4" descr="S15881-03-f01"/>
          <p:cNvPicPr>
            <a:picLocks noChangeAspect="1" noChangeArrowheads="1"/>
          </p:cNvPicPr>
          <p:nvPr/>
        </p:nvPicPr>
        <p:blipFill>
          <a:blip r:embed="rId4"/>
          <a:srcRect/>
          <a:stretch>
            <a:fillRect/>
          </a:stretch>
        </p:blipFill>
        <p:spPr bwMode="auto">
          <a:xfrm>
            <a:off x="0" y="228600"/>
            <a:ext cx="9144000" cy="63738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endParaRPr lang="ar-SA"/>
          </a:p>
        </p:txBody>
      </p:sp>
      <p:pic>
        <p:nvPicPr>
          <p:cNvPr id="348163" name="Picture 3" descr="S15881-03-f02"/>
          <p:cNvPicPr>
            <a:picLocks noGrp="1" noChangeAspect="1" noChangeArrowheads="1"/>
          </p:cNvPicPr>
          <p:nvPr>
            <p:ph idx="1"/>
          </p:nvPr>
        </p:nvPicPr>
        <p:blipFill>
          <a:blip r:embed="rId4"/>
          <a:srcRect/>
          <a:stretch>
            <a:fillRect/>
          </a:stretch>
        </p:blipFill>
        <p:spPr>
          <a:xfrm>
            <a:off x="0" y="228600"/>
            <a:ext cx="9144000" cy="6376988"/>
          </a:xfrm>
          <a:noFill/>
          <a:ln/>
        </p:spPr>
      </p:pic>
    </p:spTree>
    <p:custDataLst>
      <p:tags r:id="rId1"/>
    </p:custDataLst>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endParaRPr lang="ar-SA"/>
          </a:p>
        </p:txBody>
      </p:sp>
      <p:sp>
        <p:nvSpPr>
          <p:cNvPr id="349187" name="Rectangle 3"/>
          <p:cNvSpPr>
            <a:spLocks noGrp="1" noChangeArrowheads="1"/>
          </p:cNvSpPr>
          <p:nvPr>
            <p:ph type="body" idx="1"/>
          </p:nvPr>
        </p:nvSpPr>
        <p:spPr/>
        <p:txBody>
          <a:bodyPr/>
          <a:lstStyle/>
          <a:p>
            <a:endParaRPr lang="ar-SA"/>
          </a:p>
        </p:txBody>
      </p:sp>
      <p:pic>
        <p:nvPicPr>
          <p:cNvPr id="349188" name="Picture 4" descr="S15881-06-f03"/>
          <p:cNvPicPr>
            <a:picLocks noChangeAspect="1" noChangeArrowheads="1"/>
          </p:cNvPicPr>
          <p:nvPr/>
        </p:nvPicPr>
        <p:blipFill>
          <a:blip r:embed="rId4"/>
          <a:srcRect/>
          <a:stretch>
            <a:fillRect/>
          </a:stretch>
        </p:blipFill>
        <p:spPr bwMode="auto">
          <a:xfrm>
            <a:off x="228600" y="12700"/>
            <a:ext cx="8839200" cy="68453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endParaRPr lang="ar-SA"/>
          </a:p>
        </p:txBody>
      </p:sp>
      <p:sp>
        <p:nvSpPr>
          <p:cNvPr id="350211" name="Rectangle 3"/>
          <p:cNvSpPr>
            <a:spLocks noGrp="1" noChangeArrowheads="1"/>
          </p:cNvSpPr>
          <p:nvPr>
            <p:ph type="body" idx="1"/>
          </p:nvPr>
        </p:nvSpPr>
        <p:spPr/>
        <p:txBody>
          <a:bodyPr/>
          <a:lstStyle/>
          <a:p>
            <a:endParaRPr lang="ar-SA"/>
          </a:p>
        </p:txBody>
      </p:sp>
      <p:pic>
        <p:nvPicPr>
          <p:cNvPr id="350212" name="Picture 4" descr="S15881-06-f04"/>
          <p:cNvPicPr>
            <a:picLocks noChangeAspect="1" noChangeArrowheads="1"/>
          </p:cNvPicPr>
          <p:nvPr/>
        </p:nvPicPr>
        <p:blipFill>
          <a:blip r:embed="rId4"/>
          <a:srcRect/>
          <a:stretch>
            <a:fillRect/>
          </a:stretch>
        </p:blipFill>
        <p:spPr bwMode="auto">
          <a:xfrm>
            <a:off x="76200" y="0"/>
            <a:ext cx="8915400" cy="68818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endParaRPr lang="ar-SA"/>
          </a:p>
        </p:txBody>
      </p:sp>
      <p:sp>
        <p:nvSpPr>
          <p:cNvPr id="340995" name="Rectangle 3"/>
          <p:cNvSpPr>
            <a:spLocks noGrp="1" noChangeArrowheads="1"/>
          </p:cNvSpPr>
          <p:nvPr>
            <p:ph type="body" idx="1"/>
          </p:nvPr>
        </p:nvSpPr>
        <p:spPr/>
        <p:txBody>
          <a:bodyPr/>
          <a:lstStyle/>
          <a:p>
            <a:endParaRPr lang="ar-SA"/>
          </a:p>
        </p:txBody>
      </p:sp>
      <p:pic>
        <p:nvPicPr>
          <p:cNvPr id="340996" name="Picture 4" descr="case17"/>
          <p:cNvPicPr>
            <a:picLocks noChangeAspect="1" noChangeArrowheads="1"/>
          </p:cNvPicPr>
          <p:nvPr/>
        </p:nvPicPr>
        <p:blipFill>
          <a:blip r:embed="rId4"/>
          <a:srcRect/>
          <a:stretch>
            <a:fillRect/>
          </a:stretch>
        </p:blipFill>
        <p:spPr bwMode="auto">
          <a:xfrm>
            <a:off x="0" y="46038"/>
            <a:ext cx="8991600" cy="6808787"/>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en-US" b="1">
                <a:solidFill>
                  <a:schemeClr val="tx1"/>
                </a:solidFill>
              </a:rPr>
              <a:t>Sengsatken-blakmore Tube</a:t>
            </a:r>
          </a:p>
        </p:txBody>
      </p:sp>
      <p:pic>
        <p:nvPicPr>
          <p:cNvPr id="351235" name="Picture 3" descr="senstaken"/>
          <p:cNvPicPr>
            <a:picLocks noGrp="1" noChangeAspect="1" noChangeArrowheads="1"/>
          </p:cNvPicPr>
          <p:nvPr>
            <p:ph idx="1"/>
          </p:nvPr>
        </p:nvPicPr>
        <p:blipFill>
          <a:blip r:embed="rId4"/>
          <a:srcRect/>
          <a:stretch>
            <a:fillRect/>
          </a:stretch>
        </p:blipFill>
        <p:spPr>
          <a:xfrm>
            <a:off x="1371600" y="1143000"/>
            <a:ext cx="6562725" cy="4783138"/>
          </a:xfrm>
          <a:noFill/>
          <a:ln/>
        </p:spPr>
      </p:pic>
    </p:spTree>
    <p:custDataLst>
      <p:tags r:id="rId1"/>
    </p:custDataLst>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S15881-11-f20"/>
          <p:cNvPicPr>
            <a:picLocks noChangeAspect="1" noChangeArrowheads="1"/>
          </p:cNvPicPr>
          <p:nvPr/>
        </p:nvPicPr>
        <p:blipFill>
          <a:blip r:embed="rId4"/>
          <a:srcRect/>
          <a:stretch>
            <a:fillRect/>
          </a:stretch>
        </p:blipFill>
        <p:spPr bwMode="auto">
          <a:xfrm>
            <a:off x="990600" y="0"/>
            <a:ext cx="71628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n-US">
                <a:solidFill>
                  <a:srgbClr val="FF0000"/>
                </a:solidFill>
              </a:rPr>
              <a:t>Indications:</a:t>
            </a:r>
          </a:p>
        </p:txBody>
      </p:sp>
      <p:sp>
        <p:nvSpPr>
          <p:cNvPr id="353283" name="Rectangle 3"/>
          <p:cNvSpPr>
            <a:spLocks noGrp="1" noChangeArrowheads="1"/>
          </p:cNvSpPr>
          <p:nvPr>
            <p:ph type="body" idx="1"/>
          </p:nvPr>
        </p:nvSpPr>
        <p:spPr>
          <a:xfrm>
            <a:off x="304800" y="990600"/>
            <a:ext cx="4114800" cy="4953000"/>
          </a:xfrm>
        </p:spPr>
        <p:txBody>
          <a:bodyPr/>
          <a:lstStyle/>
          <a:p>
            <a:r>
              <a:rPr lang="en-US" sz="2600"/>
              <a:t>Cardiac Tamponade</a:t>
            </a:r>
          </a:p>
          <a:p>
            <a:r>
              <a:rPr lang="en-US" sz="2600"/>
              <a:t>Penetrating chest trauma.</a:t>
            </a:r>
          </a:p>
          <a:p>
            <a:r>
              <a:rPr lang="en-US" sz="2600"/>
              <a:t>Pericardial effusion.</a:t>
            </a:r>
          </a:p>
          <a:p>
            <a:endParaRPr lang="en-US" sz="800"/>
          </a:p>
          <a:p>
            <a:pPr>
              <a:buFont typeface="Wingdings" pitchFamily="2" charset="2"/>
              <a:buNone/>
            </a:pPr>
            <a:r>
              <a:rPr lang="en-US" sz="4300">
                <a:solidFill>
                  <a:srgbClr val="FF0000"/>
                </a:solidFill>
                <a:latin typeface="Garamond" pitchFamily="18" charset="0"/>
              </a:rPr>
              <a:t>Complications:</a:t>
            </a:r>
          </a:p>
          <a:p>
            <a:r>
              <a:rPr lang="en-US" sz="2600"/>
              <a:t>Laceration of coronary artery or vein.</a:t>
            </a:r>
          </a:p>
          <a:p>
            <a:r>
              <a:rPr lang="en-US" sz="2600"/>
              <a:t>Cardiac arrhythmia.</a:t>
            </a:r>
          </a:p>
          <a:p>
            <a:r>
              <a:rPr lang="en-US" sz="2600"/>
              <a:t>Puncture aorta, vena cava or esophagus.</a:t>
            </a:r>
          </a:p>
          <a:p>
            <a:r>
              <a:rPr lang="en-US" sz="2600"/>
              <a:t>Pericarditis.</a:t>
            </a:r>
          </a:p>
          <a:p>
            <a:endParaRPr lang="en-US" sz="2600"/>
          </a:p>
          <a:p>
            <a:endParaRPr lang="en-US" sz="2600"/>
          </a:p>
        </p:txBody>
      </p:sp>
      <p:pic>
        <p:nvPicPr>
          <p:cNvPr id="353284" name="Picture 4" descr="S15881-11-f16"/>
          <p:cNvPicPr>
            <a:picLocks noChangeAspect="1" noChangeArrowheads="1"/>
          </p:cNvPicPr>
          <p:nvPr/>
        </p:nvPicPr>
        <p:blipFill>
          <a:blip r:embed="rId4"/>
          <a:srcRect/>
          <a:stretch>
            <a:fillRect/>
          </a:stretch>
        </p:blipFill>
        <p:spPr bwMode="auto">
          <a:xfrm>
            <a:off x="4419600" y="304800"/>
            <a:ext cx="4471988" cy="5943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S15881-11-f14"/>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a:solidFill>
                  <a:srgbClr val="FF0000"/>
                </a:solidFill>
              </a:rPr>
              <a:t>Chest Tube Indications:</a:t>
            </a:r>
          </a:p>
        </p:txBody>
      </p:sp>
      <p:sp>
        <p:nvSpPr>
          <p:cNvPr id="355331" name="Rectangle 3"/>
          <p:cNvSpPr>
            <a:spLocks noGrp="1" noChangeArrowheads="1"/>
          </p:cNvSpPr>
          <p:nvPr>
            <p:ph type="body" idx="1"/>
          </p:nvPr>
        </p:nvSpPr>
        <p:spPr/>
        <p:txBody>
          <a:bodyPr/>
          <a:lstStyle/>
          <a:p>
            <a:r>
              <a:rPr lang="en-US"/>
              <a:t>Penumothorax</a:t>
            </a:r>
          </a:p>
          <a:p>
            <a:r>
              <a:rPr lang="en-US"/>
              <a:t>Hemothorax.</a:t>
            </a:r>
          </a:p>
          <a:p>
            <a:r>
              <a:rPr lang="en-US"/>
              <a:t>Pneumohemothorax.</a:t>
            </a:r>
          </a:p>
          <a:p>
            <a:r>
              <a:rPr lang="en-US"/>
              <a:t>Surgical emphysema.</a:t>
            </a:r>
          </a:p>
          <a:p>
            <a:r>
              <a:rPr lang="en-US"/>
              <a:t>Large pleural effusion.</a:t>
            </a:r>
          </a:p>
          <a:p>
            <a:r>
              <a:rPr lang="en-US"/>
              <a:t>Empyema.</a:t>
            </a:r>
          </a:p>
          <a:p>
            <a:r>
              <a:rPr lang="en-US"/>
              <a:t>Post-operative in thoracic surgery.</a:t>
            </a:r>
          </a:p>
          <a:p>
            <a:pPr>
              <a:buFont typeface="Wingdings" pitchFamily="2" charset="2"/>
              <a:buNone/>
            </a:pPr>
            <a:endParaRPr lang="en-US"/>
          </a:p>
          <a:p>
            <a:endParaRPr lang="en-US"/>
          </a:p>
          <a:p>
            <a:endParaRPr lang="en-US"/>
          </a:p>
        </p:txBody>
      </p:sp>
    </p:spTree>
    <p:custDataLst>
      <p:tags r:id="rId1"/>
    </p:custData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sz="4900">
                <a:solidFill>
                  <a:srgbClr val="FF0000"/>
                </a:solidFill>
              </a:rPr>
              <a:t>Complications:</a:t>
            </a:r>
          </a:p>
        </p:txBody>
      </p:sp>
      <p:sp>
        <p:nvSpPr>
          <p:cNvPr id="356355" name="Rectangle 3"/>
          <p:cNvSpPr>
            <a:spLocks noGrp="1" noChangeArrowheads="1"/>
          </p:cNvSpPr>
          <p:nvPr>
            <p:ph type="body" idx="1"/>
          </p:nvPr>
        </p:nvSpPr>
        <p:spPr>
          <a:xfrm>
            <a:off x="533400" y="1143000"/>
            <a:ext cx="8229600" cy="2895600"/>
          </a:xfrm>
        </p:spPr>
        <p:txBody>
          <a:bodyPr/>
          <a:lstStyle/>
          <a:p>
            <a:r>
              <a:rPr lang="en-US"/>
              <a:t>Infection.</a:t>
            </a:r>
          </a:p>
          <a:p>
            <a:r>
              <a:rPr lang="en-US"/>
              <a:t>Injury to intercostals artires and veins.</a:t>
            </a:r>
          </a:p>
          <a:p>
            <a:r>
              <a:rPr lang="en-US"/>
              <a:t>Mediastinal or subcutaneous emphysema.</a:t>
            </a:r>
          </a:p>
          <a:p>
            <a:r>
              <a:rPr lang="en-US"/>
              <a:t>Local cellulites</a:t>
            </a:r>
          </a:p>
          <a:p>
            <a:r>
              <a:rPr lang="en-US"/>
              <a:t>Local hematoma.</a:t>
            </a:r>
          </a:p>
        </p:txBody>
      </p:sp>
      <p:sp>
        <p:nvSpPr>
          <p:cNvPr id="356356" name="Rectangle 4"/>
          <p:cNvSpPr>
            <a:spLocks noChangeArrowheads="1"/>
          </p:cNvSpPr>
          <p:nvPr/>
        </p:nvSpPr>
        <p:spPr bwMode="auto">
          <a:xfrm>
            <a:off x="381000" y="3886200"/>
            <a:ext cx="8229600" cy="1139825"/>
          </a:xfrm>
          <a:prstGeom prst="rect">
            <a:avLst/>
          </a:prstGeom>
          <a:noFill/>
          <a:ln w="9525">
            <a:noFill/>
            <a:miter lim="800000"/>
            <a:headEnd/>
            <a:tailEnd/>
          </a:ln>
          <a:effectLst/>
        </p:spPr>
        <p:txBody>
          <a:bodyPr/>
          <a:lstStyle/>
          <a:p>
            <a:pPr>
              <a:buFontTx/>
              <a:buChar char="•"/>
            </a:pPr>
            <a:r>
              <a:rPr lang="en-US" sz="4900">
                <a:solidFill>
                  <a:srgbClr val="FF0000"/>
                </a:solidFill>
              </a:rPr>
              <a:t>Removal:</a:t>
            </a:r>
            <a:br>
              <a:rPr lang="en-US" sz="4900">
                <a:solidFill>
                  <a:srgbClr val="FF0000"/>
                </a:solidFill>
              </a:rPr>
            </a:br>
            <a:r>
              <a:rPr lang="en-US" sz="2600"/>
              <a:t>When it stops draining.</a:t>
            </a:r>
          </a:p>
        </p:txBody>
      </p:sp>
    </p:spTree>
    <p:custDataLst>
      <p:tags r:id="rId1"/>
    </p:custData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S15881-11-f17"/>
          <p:cNvPicPr>
            <a:picLocks noChangeAspect="1" noChangeArrowheads="1"/>
          </p:cNvPicPr>
          <p:nvPr/>
        </p:nvPicPr>
        <p:blipFill>
          <a:blip r:embed="rId4"/>
          <a:srcRect/>
          <a:stretch>
            <a:fillRect/>
          </a:stretch>
        </p:blipFill>
        <p:spPr bwMode="auto">
          <a:xfrm>
            <a:off x="304800" y="0"/>
            <a:ext cx="8839200" cy="67548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en-US"/>
              <a:t>DPL Indications:</a:t>
            </a:r>
          </a:p>
        </p:txBody>
      </p:sp>
      <p:sp>
        <p:nvSpPr>
          <p:cNvPr id="358403" name="Rectangle 3"/>
          <p:cNvSpPr>
            <a:spLocks noGrp="1" noChangeArrowheads="1"/>
          </p:cNvSpPr>
          <p:nvPr>
            <p:ph type="body" idx="1"/>
          </p:nvPr>
        </p:nvSpPr>
        <p:spPr/>
        <p:txBody>
          <a:bodyPr/>
          <a:lstStyle/>
          <a:p>
            <a:r>
              <a:rPr lang="en-US"/>
              <a:t>Blunt abdominal trauma.</a:t>
            </a:r>
          </a:p>
          <a:p>
            <a:r>
              <a:rPr lang="en-US"/>
              <a:t>Equivocal abdominal examination.</a:t>
            </a:r>
          </a:p>
          <a:p>
            <a:r>
              <a:rPr lang="en-US"/>
              <a:t>Injury to nearby structure (chest). </a:t>
            </a:r>
          </a:p>
        </p:txBody>
      </p:sp>
    </p:spTree>
    <p:custDataLst>
      <p:tags r:id="rId1"/>
    </p:custData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mel2_3b"/>
          <p:cNvPicPr>
            <a:picLocks noChangeAspect="1" noChangeArrowheads="1"/>
          </p:cNvPicPr>
          <p:nvPr/>
        </p:nvPicPr>
        <p:blipFill>
          <a:blip r:embed="rId4"/>
          <a:srcRect/>
          <a:stretch>
            <a:fillRect/>
          </a:stretch>
        </p:blipFill>
        <p:spPr bwMode="auto">
          <a:xfrm>
            <a:off x="1600200" y="228600"/>
            <a:ext cx="6276975" cy="6324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tension-thorax"/>
          <p:cNvPicPr>
            <a:picLocks noChangeAspect="1" noChangeArrowheads="1"/>
          </p:cNvPicPr>
          <p:nvPr/>
        </p:nvPicPr>
        <p:blipFill>
          <a:blip r:embed="rId4"/>
          <a:srcRect/>
          <a:stretch>
            <a:fillRect/>
          </a:stretch>
        </p:blipFill>
        <p:spPr bwMode="auto">
          <a:xfrm>
            <a:off x="2133600" y="457200"/>
            <a:ext cx="5121275" cy="6400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ar-SA"/>
          </a:p>
        </p:txBody>
      </p:sp>
      <p:sp>
        <p:nvSpPr>
          <p:cNvPr id="13315"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Spot diagnosis?</a:t>
            </a:r>
          </a:p>
          <a:p>
            <a:pPr>
              <a:lnSpc>
                <a:spcPct val="90000"/>
              </a:lnSpc>
            </a:pPr>
            <a:r>
              <a:rPr lang="en-US" sz="2800"/>
              <a:t>2 physical signs</a:t>
            </a:r>
          </a:p>
          <a:p>
            <a:pPr>
              <a:lnSpc>
                <a:spcPct val="90000"/>
              </a:lnSpc>
            </a:pPr>
            <a:r>
              <a:rPr lang="en-US" sz="2800"/>
              <a:t>2 investigations</a:t>
            </a:r>
          </a:p>
          <a:p>
            <a:pPr>
              <a:lnSpc>
                <a:spcPct val="90000"/>
              </a:lnSpc>
            </a:pPr>
            <a:r>
              <a:rPr lang="en-US" sz="2800"/>
              <a:t>Name of the surgery ?</a:t>
            </a:r>
          </a:p>
        </p:txBody>
      </p:sp>
      <p:pic>
        <p:nvPicPr>
          <p:cNvPr id="13316" name="Picture 4" descr="Thyroglossal cyst"/>
          <p:cNvPicPr>
            <a:picLocks noChangeAspect="1" noChangeArrowheads="1"/>
          </p:cNvPicPr>
          <p:nvPr/>
        </p:nvPicPr>
        <p:blipFill>
          <a:blip r:embed="rId4"/>
          <a:srcRect/>
          <a:stretch>
            <a:fillRect/>
          </a:stretch>
        </p:blipFill>
        <p:spPr bwMode="auto">
          <a:xfrm>
            <a:off x="3708400" y="-49213"/>
            <a:ext cx="5435600" cy="409257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shoulder_dislocation"/>
          <p:cNvPicPr>
            <a:picLocks noGrp="1" noChangeAspect="1" noChangeArrowheads="1"/>
          </p:cNvPicPr>
          <p:nvPr>
            <p:ph idx="4294967295"/>
          </p:nvPr>
        </p:nvPicPr>
        <p:blipFill>
          <a:blip r:embed="rId4"/>
          <a:srcRect/>
          <a:stretch>
            <a:fillRect/>
          </a:stretch>
        </p:blipFill>
        <p:spPr>
          <a:xfrm>
            <a:off x="1828800" y="304800"/>
            <a:ext cx="5724525" cy="6248400"/>
          </a:xfrm>
          <a:noFill/>
          <a:ln/>
        </p:spPr>
      </p:pic>
    </p:spTree>
    <p:custDataLst>
      <p:tags r:id="rId1"/>
    </p:custData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ca1l"/>
          <p:cNvPicPr>
            <a:picLocks noChangeAspect="1" noChangeArrowheads="1"/>
          </p:cNvPicPr>
          <p:nvPr/>
        </p:nvPicPr>
        <p:blipFill>
          <a:blip r:embed="rId4"/>
          <a:srcRect/>
          <a:stretch>
            <a:fillRect/>
          </a:stretch>
        </p:blipFill>
        <p:spPr bwMode="auto">
          <a:xfrm>
            <a:off x="1524000" y="304800"/>
            <a:ext cx="5715000" cy="62484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sz="3400">
                <a:solidFill>
                  <a:schemeClr val="tx1"/>
                </a:solidFill>
              </a:rPr>
              <a:t>A 10-years old boy complaining of pain in the hip</a:t>
            </a:r>
          </a:p>
        </p:txBody>
      </p:sp>
      <p:pic>
        <p:nvPicPr>
          <p:cNvPr id="363523" name="Picture 3" descr="perthes"/>
          <p:cNvPicPr>
            <a:picLocks noGrp="1" noChangeAspect="1" noChangeArrowheads="1"/>
          </p:cNvPicPr>
          <p:nvPr>
            <p:ph idx="1"/>
          </p:nvPr>
        </p:nvPicPr>
        <p:blipFill>
          <a:blip r:embed="rId4"/>
          <a:srcRect/>
          <a:stretch>
            <a:fillRect/>
          </a:stretch>
        </p:blipFill>
        <p:spPr>
          <a:xfrm>
            <a:off x="1219200" y="1447800"/>
            <a:ext cx="6781800" cy="4926013"/>
          </a:xfrm>
          <a:noFill/>
          <a:ln/>
        </p:spPr>
      </p:pic>
    </p:spTree>
    <p:custDataLst>
      <p:tags r:id="rId1"/>
    </p:custDataLst>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free_gas3"/>
          <p:cNvPicPr>
            <a:picLocks noGrp="1" noChangeAspect="1" noChangeArrowheads="1"/>
          </p:cNvPicPr>
          <p:nvPr>
            <p:ph idx="4294967295"/>
          </p:nvPr>
        </p:nvPicPr>
        <p:blipFill>
          <a:blip r:embed="rId4"/>
          <a:srcRect/>
          <a:stretch>
            <a:fillRect/>
          </a:stretch>
        </p:blipFill>
        <p:spPr>
          <a:xfrm>
            <a:off x="990600" y="703263"/>
            <a:ext cx="6781800" cy="6154737"/>
          </a:xfrm>
          <a:noFill/>
          <a:ln/>
        </p:spPr>
      </p:pic>
    </p:spTree>
    <p:custDataLst>
      <p:tags r:id="rId1"/>
    </p:custDataLst>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goitre"/>
          <p:cNvPicPr>
            <a:picLocks noGrp="1" noChangeAspect="1" noChangeArrowheads="1"/>
          </p:cNvPicPr>
          <p:nvPr>
            <p:ph idx="4294967295"/>
          </p:nvPr>
        </p:nvPicPr>
        <p:blipFill>
          <a:blip r:embed="rId4"/>
          <a:srcRect/>
          <a:stretch>
            <a:fillRect/>
          </a:stretch>
        </p:blipFill>
        <p:spPr>
          <a:xfrm>
            <a:off x="2133600" y="914400"/>
            <a:ext cx="4462463" cy="5410200"/>
          </a:xfrm>
          <a:noFill/>
          <a:ln/>
        </p:spPr>
      </p:pic>
    </p:spTree>
    <p:custDataLst>
      <p:tags r:id="rId1"/>
    </p:custDataLst>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S15881-23-f04"/>
          <p:cNvPicPr>
            <a:picLocks noChangeAspect="1" noChangeArrowheads="1"/>
          </p:cNvPicPr>
          <p:nvPr/>
        </p:nvPicPr>
        <p:blipFill>
          <a:blip r:embed="rId4"/>
          <a:srcRect/>
          <a:stretch>
            <a:fillRect/>
          </a:stretch>
        </p:blipFill>
        <p:spPr bwMode="auto">
          <a:xfrm>
            <a:off x="457200" y="381000"/>
            <a:ext cx="8501063" cy="59626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15881-30-f01"/>
          <p:cNvPicPr>
            <a:picLocks noGrp="1" noChangeAspect="1" noChangeArrowheads="1"/>
          </p:cNvPicPr>
          <p:nvPr>
            <p:ph idx="4294967295"/>
          </p:nvPr>
        </p:nvPicPr>
        <p:blipFill>
          <a:blip r:embed="rId4"/>
          <a:srcRect/>
          <a:stretch>
            <a:fillRect/>
          </a:stretch>
        </p:blipFill>
        <p:spPr>
          <a:xfrm>
            <a:off x="0" y="381000"/>
            <a:ext cx="9144000" cy="5040313"/>
          </a:xfrm>
          <a:noFill/>
          <a:ln/>
        </p:spPr>
      </p:pic>
    </p:spTree>
    <p:custDataLst>
      <p:tags r:id="rId1"/>
    </p:custDataLst>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S15881-36-f18"/>
          <p:cNvPicPr>
            <a:picLocks noChangeAspect="1" noChangeArrowheads="1"/>
          </p:cNvPicPr>
          <p:nvPr/>
        </p:nvPicPr>
        <p:blipFill>
          <a:blip r:embed="rId4"/>
          <a:srcRect/>
          <a:stretch>
            <a:fillRect/>
          </a:stretch>
        </p:blipFill>
        <p:spPr bwMode="auto">
          <a:xfrm>
            <a:off x="381000" y="228600"/>
            <a:ext cx="8501063" cy="58404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ar-SA"/>
          </a:p>
        </p:txBody>
      </p:sp>
      <p:sp>
        <p:nvSpPr>
          <p:cNvPr id="369667" name="Rectangle 3"/>
          <p:cNvSpPr>
            <a:spLocks noGrp="1" noChangeArrowheads="1"/>
          </p:cNvSpPr>
          <p:nvPr>
            <p:ph type="body" idx="1"/>
          </p:nvPr>
        </p:nvSpPr>
        <p:spPr/>
        <p:txBody>
          <a:bodyPr/>
          <a:lstStyle/>
          <a:p>
            <a:endParaRPr lang="ar-SA"/>
          </a:p>
        </p:txBody>
      </p:sp>
      <p:pic>
        <p:nvPicPr>
          <p:cNvPr id="369668" name="Picture 4" descr="S15881-36-f17"/>
          <p:cNvPicPr>
            <a:picLocks noChangeAspect="1" noChangeArrowheads="1"/>
          </p:cNvPicPr>
          <p:nvPr/>
        </p:nvPicPr>
        <p:blipFill>
          <a:blip r:embed="rId4"/>
          <a:srcRect/>
          <a:stretch>
            <a:fillRect/>
          </a:stretch>
        </p:blipFill>
        <p:spPr bwMode="auto">
          <a:xfrm>
            <a:off x="304800" y="152400"/>
            <a:ext cx="8577263" cy="62277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3" name="Rectangle 5"/>
          <p:cNvSpPr>
            <a:spLocks noGrp="1" noChangeArrowheads="1"/>
          </p:cNvSpPr>
          <p:nvPr>
            <p:ph type="title"/>
          </p:nvPr>
        </p:nvSpPr>
        <p:spPr/>
        <p:txBody>
          <a:bodyPr/>
          <a:lstStyle/>
          <a:p>
            <a:endParaRPr lang="ar-SA"/>
          </a:p>
        </p:txBody>
      </p:sp>
      <p:pic>
        <p:nvPicPr>
          <p:cNvPr id="370692" name="Picture 4" descr="meningocele frontal4"/>
          <p:cNvPicPr>
            <a:picLocks noGrp="1" noChangeAspect="1" noChangeArrowheads="1"/>
          </p:cNvPicPr>
          <p:nvPr>
            <p:ph idx="1"/>
          </p:nvPr>
        </p:nvPicPr>
        <p:blipFill>
          <a:blip r:embed="rId4"/>
          <a:srcRect/>
          <a:stretch>
            <a:fillRect/>
          </a:stretch>
        </p:blipFill>
        <p:spPr>
          <a:xfrm>
            <a:off x="1550988" y="1600200"/>
            <a:ext cx="6040437" cy="4530725"/>
          </a:xfrm>
          <a:noFill/>
          <a:ln/>
        </p:spPr>
      </p:pic>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Rectangle 11"/>
          <p:cNvSpPr>
            <a:spLocks noGrp="1" noChangeArrowheads="1"/>
          </p:cNvSpPr>
          <p:nvPr>
            <p:ph type="title"/>
          </p:nvPr>
        </p:nvSpPr>
        <p:spPr/>
        <p:txBody>
          <a:bodyPr/>
          <a:lstStyle/>
          <a:p>
            <a:endParaRPr lang="ar-SA"/>
          </a:p>
        </p:txBody>
      </p:sp>
      <p:pic>
        <p:nvPicPr>
          <p:cNvPr id="16388" name="Picture 4" descr="laryngoscope"/>
          <p:cNvPicPr>
            <a:picLocks noGrp="1" noChangeAspect="1" noChangeArrowheads="1"/>
          </p:cNvPicPr>
          <p:nvPr>
            <p:ph sz="half" idx="1"/>
          </p:nvPr>
        </p:nvPicPr>
        <p:blipFill>
          <a:blip r:embed="rId4"/>
          <a:srcRect/>
          <a:stretch>
            <a:fillRect/>
          </a:stretch>
        </p:blipFill>
        <p:spPr>
          <a:xfrm>
            <a:off x="0" y="0"/>
            <a:ext cx="3810000" cy="2921000"/>
          </a:xfrm>
          <a:noFill/>
          <a:ln/>
        </p:spPr>
      </p:pic>
      <p:pic>
        <p:nvPicPr>
          <p:cNvPr id="16391" name="Picture 7" descr="lma"/>
          <p:cNvPicPr>
            <a:picLocks noGrp="1" noChangeAspect="1" noChangeArrowheads="1"/>
          </p:cNvPicPr>
          <p:nvPr>
            <p:ph sz="quarter" idx="2"/>
          </p:nvPr>
        </p:nvPicPr>
        <p:blipFill>
          <a:blip r:embed="rId5"/>
          <a:srcRect/>
          <a:stretch>
            <a:fillRect/>
          </a:stretch>
        </p:blipFill>
        <p:spPr>
          <a:xfrm>
            <a:off x="0" y="2895600"/>
            <a:ext cx="3810000" cy="2095500"/>
          </a:xfrm>
          <a:noFill/>
          <a:ln/>
        </p:spPr>
      </p:pic>
      <p:pic>
        <p:nvPicPr>
          <p:cNvPr id="16394" name="Picture 10" descr="tube_1"/>
          <p:cNvPicPr>
            <a:picLocks noGrp="1" noChangeAspect="1" noChangeArrowheads="1"/>
          </p:cNvPicPr>
          <p:nvPr>
            <p:ph sz="quarter" idx="3"/>
          </p:nvPr>
        </p:nvPicPr>
        <p:blipFill>
          <a:blip r:embed="rId6"/>
          <a:srcRect/>
          <a:stretch>
            <a:fillRect/>
          </a:stretch>
        </p:blipFill>
        <p:spPr>
          <a:xfrm>
            <a:off x="3810000" y="0"/>
            <a:ext cx="5334000" cy="3911600"/>
          </a:xfrm>
          <a:noFill/>
          <a:ln/>
        </p:spPr>
      </p:pic>
      <p:sp>
        <p:nvSpPr>
          <p:cNvPr id="16397" name="Text Box 13"/>
          <p:cNvSpPr txBox="1">
            <a:spLocks noChangeArrowheads="1"/>
          </p:cNvSpPr>
          <p:nvPr/>
        </p:nvSpPr>
        <p:spPr bwMode="auto">
          <a:xfrm>
            <a:off x="1219200" y="5029200"/>
            <a:ext cx="6553200" cy="2100263"/>
          </a:xfrm>
          <a:prstGeom prst="rect">
            <a:avLst/>
          </a:prstGeom>
          <a:noFill/>
          <a:ln w="9525">
            <a:noFill/>
            <a:miter lim="800000"/>
            <a:headEnd/>
            <a:tailEnd/>
          </a:ln>
          <a:effectLst/>
        </p:spPr>
        <p:txBody>
          <a:bodyPr>
            <a:spAutoFit/>
          </a:bodyPr>
          <a:lstStyle/>
          <a:p>
            <a:pPr>
              <a:spcBef>
                <a:spcPct val="50000"/>
              </a:spcBef>
            </a:pPr>
            <a:r>
              <a:rPr lang="en-US" sz="2400" b="1"/>
              <a:t>Name these items ?</a:t>
            </a:r>
          </a:p>
          <a:p>
            <a:pPr>
              <a:spcBef>
                <a:spcPct val="50000"/>
              </a:spcBef>
            </a:pPr>
            <a:r>
              <a:rPr lang="en-US" sz="2400" b="1"/>
              <a:t>When you use them?</a:t>
            </a:r>
          </a:p>
          <a:p>
            <a:pPr>
              <a:spcBef>
                <a:spcPct val="50000"/>
              </a:spcBef>
            </a:pPr>
            <a:r>
              <a:rPr lang="en-US" sz="2400" b="1"/>
              <a:t>Mention the parts of one item?</a:t>
            </a:r>
          </a:p>
          <a:p>
            <a:pPr>
              <a:spcBef>
                <a:spcPct val="50000"/>
              </a:spcBef>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41" name="Rectangle 5"/>
          <p:cNvSpPr>
            <a:spLocks noGrp="1" noChangeArrowheads="1"/>
          </p:cNvSpPr>
          <p:nvPr>
            <p:ph type="title"/>
          </p:nvPr>
        </p:nvSpPr>
        <p:spPr/>
        <p:txBody>
          <a:bodyPr/>
          <a:lstStyle/>
          <a:p>
            <a:endParaRPr lang="ar-SA"/>
          </a:p>
        </p:txBody>
      </p:sp>
      <p:pic>
        <p:nvPicPr>
          <p:cNvPr id="372740" name="Picture 4" descr="meningioma22"/>
          <p:cNvPicPr>
            <a:picLocks noGrp="1" noChangeAspect="1" noChangeArrowheads="1"/>
          </p:cNvPicPr>
          <p:nvPr>
            <p:ph idx="1"/>
          </p:nvPr>
        </p:nvPicPr>
        <p:blipFill>
          <a:blip r:embed="rId4"/>
          <a:srcRect/>
          <a:stretch>
            <a:fillRect/>
          </a:stretch>
        </p:blipFill>
        <p:spPr>
          <a:xfrm>
            <a:off x="1550988" y="1600200"/>
            <a:ext cx="6040437" cy="4530725"/>
          </a:xfrm>
          <a:noFill/>
          <a:ln/>
        </p:spPr>
      </p:pic>
    </p:spTree>
    <p:custDataLst>
      <p:tags r:id="rId1"/>
    </p:custDataLst>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9" name="Rectangle 5"/>
          <p:cNvSpPr>
            <a:spLocks noGrp="1" noChangeArrowheads="1"/>
          </p:cNvSpPr>
          <p:nvPr>
            <p:ph type="title"/>
          </p:nvPr>
        </p:nvSpPr>
        <p:spPr/>
        <p:txBody>
          <a:bodyPr/>
          <a:lstStyle/>
          <a:p>
            <a:endParaRPr lang="ar-SA"/>
          </a:p>
        </p:txBody>
      </p:sp>
      <p:pic>
        <p:nvPicPr>
          <p:cNvPr id="374788" name="Picture 4" descr="abscess1"/>
          <p:cNvPicPr>
            <a:picLocks noGrp="1" noChangeAspect="1" noChangeArrowheads="1"/>
          </p:cNvPicPr>
          <p:nvPr>
            <p:ph idx="1"/>
          </p:nvPr>
        </p:nvPicPr>
        <p:blipFill>
          <a:blip r:embed="rId4"/>
          <a:srcRect/>
          <a:stretch>
            <a:fillRect/>
          </a:stretch>
        </p:blipFill>
        <p:spPr>
          <a:xfrm>
            <a:off x="1550988" y="1600200"/>
            <a:ext cx="6040437" cy="4530725"/>
          </a:xfrm>
          <a:noFill/>
          <a:ln/>
        </p:spPr>
      </p:pic>
    </p:spTree>
    <p:custDataLst>
      <p:tags r:id="rId1"/>
    </p:custDataLst>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7" name="Rectangle 5"/>
          <p:cNvSpPr>
            <a:spLocks noGrp="1" noChangeArrowheads="1"/>
          </p:cNvSpPr>
          <p:nvPr>
            <p:ph type="title"/>
          </p:nvPr>
        </p:nvSpPr>
        <p:spPr/>
        <p:txBody>
          <a:bodyPr/>
          <a:lstStyle/>
          <a:p>
            <a:endParaRPr lang="ar-SA"/>
          </a:p>
        </p:txBody>
      </p:sp>
      <p:pic>
        <p:nvPicPr>
          <p:cNvPr id="376836" name="Picture 4" descr="absent clavcle"/>
          <p:cNvPicPr>
            <a:picLocks noGrp="1" noChangeAspect="1" noChangeArrowheads="1"/>
          </p:cNvPicPr>
          <p:nvPr>
            <p:ph idx="1"/>
          </p:nvPr>
        </p:nvPicPr>
        <p:blipFill>
          <a:blip r:embed="rId4"/>
          <a:srcRect/>
          <a:stretch>
            <a:fillRect/>
          </a:stretch>
        </p:blipFill>
        <p:spPr>
          <a:xfrm>
            <a:off x="762000" y="11113"/>
            <a:ext cx="8382000" cy="6838950"/>
          </a:xfrm>
          <a:noFill/>
          <a:ln/>
        </p:spPr>
      </p:pic>
      <p:sp>
        <p:nvSpPr>
          <p:cNvPr id="376839" name="WordArt 7"/>
          <p:cNvSpPr>
            <a:spLocks noChangeArrowheads="1" noChangeShapeType="1" noTextEdit="1"/>
          </p:cNvSpPr>
          <p:nvPr/>
        </p:nvSpPr>
        <p:spPr bwMode="auto">
          <a:xfrm>
            <a:off x="1066800" y="5829300"/>
            <a:ext cx="7086600" cy="5715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Abnormal  finding ?</a:t>
            </a:r>
            <a:endParaRPr lang="ar-SA"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ustDataLst>
      <p:tags r:id="rId1"/>
    </p:custDataLst>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endParaRPr lang="ar-SA"/>
          </a:p>
        </p:txBody>
      </p:sp>
      <p:sp>
        <p:nvSpPr>
          <p:cNvPr id="378883" name="Rectangle 3"/>
          <p:cNvSpPr>
            <a:spLocks noGrp="1" noChangeArrowheads="1"/>
          </p:cNvSpPr>
          <p:nvPr>
            <p:ph type="body" idx="1"/>
          </p:nvPr>
        </p:nvSpPr>
        <p:spPr>
          <a:xfrm>
            <a:off x="0" y="3352800"/>
            <a:ext cx="9144000" cy="3505200"/>
          </a:xfrm>
          <a:solidFill>
            <a:srgbClr val="99CC00"/>
          </a:solidFill>
        </p:spPr>
        <p:txBody>
          <a:bodyPr/>
          <a:lstStyle/>
          <a:p>
            <a:r>
              <a:rPr lang="en-US" sz="3600" b="1"/>
              <a:t>Diagnosis ?</a:t>
            </a:r>
          </a:p>
          <a:p>
            <a:r>
              <a:rPr lang="en-US" sz="3600" b="1"/>
              <a:t>Mention three common sites ?</a:t>
            </a:r>
          </a:p>
          <a:p>
            <a:r>
              <a:rPr lang="en-US" sz="3600" b="1"/>
              <a:t>Common associated malignancy ?</a:t>
            </a:r>
          </a:p>
        </p:txBody>
      </p:sp>
      <p:pic>
        <p:nvPicPr>
          <p:cNvPr id="378885" name="Picture 5" descr="Acanthosis nigricans">
            <a:hlinkClick r:id="rId4"/>
          </p:cNvPr>
          <p:cNvPicPr>
            <a:picLocks noChangeAspect="1" noChangeArrowheads="1"/>
          </p:cNvPicPr>
          <p:nvPr/>
        </p:nvPicPr>
        <p:blipFill>
          <a:blip r:embed="rId5"/>
          <a:srcRect/>
          <a:stretch>
            <a:fillRect/>
          </a:stretch>
        </p:blipFill>
        <p:spPr bwMode="auto">
          <a:xfrm>
            <a:off x="155575" y="46038"/>
            <a:ext cx="4264025" cy="3198812"/>
          </a:xfrm>
          <a:prstGeom prst="rect">
            <a:avLst/>
          </a:prstGeom>
          <a:noFill/>
        </p:spPr>
      </p:pic>
      <p:pic>
        <p:nvPicPr>
          <p:cNvPr id="378887" name="Picture 7" descr="Acanthosis nigricans">
            <a:hlinkClick r:id="rId6"/>
          </p:cNvPr>
          <p:cNvPicPr>
            <a:picLocks noChangeAspect="1" noChangeArrowheads="1"/>
          </p:cNvPicPr>
          <p:nvPr/>
        </p:nvPicPr>
        <p:blipFill>
          <a:blip r:embed="rId7"/>
          <a:srcRect/>
          <a:stretch>
            <a:fillRect/>
          </a:stretch>
        </p:blipFill>
        <p:spPr bwMode="auto">
          <a:xfrm>
            <a:off x="4800600" y="0"/>
            <a:ext cx="4343400" cy="32575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endParaRPr lang="ar-SA"/>
          </a:p>
        </p:txBody>
      </p:sp>
      <p:sp>
        <p:nvSpPr>
          <p:cNvPr id="379907" name="Rectangle 3"/>
          <p:cNvSpPr>
            <a:spLocks noGrp="1" noChangeArrowheads="1"/>
          </p:cNvSpPr>
          <p:nvPr>
            <p:ph type="body" idx="1"/>
          </p:nvPr>
        </p:nvSpPr>
        <p:spPr/>
        <p:txBody>
          <a:bodyPr/>
          <a:lstStyle/>
          <a:p>
            <a:pPr>
              <a:lnSpc>
                <a:spcPct val="90000"/>
              </a:lnSpc>
            </a:pPr>
            <a:r>
              <a:rPr lang="en-US"/>
              <a:t>Acanthosis nigricans (AN) is a skin disorder characterised by darkening (</a:t>
            </a:r>
            <a:r>
              <a:rPr lang="en-US">
                <a:hlinkClick r:id="rId4"/>
              </a:rPr>
              <a:t>hyperpigmentation</a:t>
            </a:r>
            <a:r>
              <a:rPr lang="en-US"/>
              <a:t>) and thickening (hyperkeratosis) of the skin, occurring mainly in the folds of the skin in the armpit (axilla), groin and back of the neck. </a:t>
            </a:r>
          </a:p>
          <a:p>
            <a:pPr>
              <a:lnSpc>
                <a:spcPct val="90000"/>
              </a:lnSpc>
            </a:pPr>
            <a:r>
              <a:rPr lang="en-US"/>
              <a:t>Most common underlying cancer is tumour of the gut (90%) especially stomach cancer </a:t>
            </a:r>
          </a:p>
        </p:txBody>
      </p:sp>
    </p:spTree>
    <p:custDataLst>
      <p:tags r:id="rId1"/>
    </p:custDataLst>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3" name="Rectangle 5"/>
          <p:cNvSpPr>
            <a:spLocks noGrp="1" noChangeArrowheads="1"/>
          </p:cNvSpPr>
          <p:nvPr>
            <p:ph type="title"/>
          </p:nvPr>
        </p:nvSpPr>
        <p:spPr/>
        <p:txBody>
          <a:bodyPr/>
          <a:lstStyle/>
          <a:p>
            <a:endParaRPr lang="ar-SA"/>
          </a:p>
        </p:txBody>
      </p:sp>
      <p:pic>
        <p:nvPicPr>
          <p:cNvPr id="380932" name="Picture 4" descr="press"/>
          <p:cNvPicPr>
            <a:picLocks noGrp="1" noChangeAspect="1" noChangeArrowheads="1"/>
          </p:cNvPicPr>
          <p:nvPr>
            <p:ph idx="1"/>
          </p:nvPr>
        </p:nvPicPr>
        <p:blipFill>
          <a:blip r:embed="rId4"/>
          <a:srcRect/>
          <a:stretch>
            <a:fillRect/>
          </a:stretch>
        </p:blipFill>
        <p:spPr>
          <a:xfrm>
            <a:off x="3998913" y="0"/>
            <a:ext cx="5145087" cy="6858000"/>
          </a:xfrm>
          <a:noFill/>
          <a:ln/>
        </p:spPr>
      </p:pic>
      <p:sp>
        <p:nvSpPr>
          <p:cNvPr id="380935" name="Text Box 7"/>
          <p:cNvSpPr txBox="1">
            <a:spLocks noChangeArrowheads="1"/>
          </p:cNvSpPr>
          <p:nvPr/>
        </p:nvSpPr>
        <p:spPr bwMode="auto">
          <a:xfrm>
            <a:off x="0" y="2286000"/>
            <a:ext cx="3886200" cy="2870200"/>
          </a:xfrm>
          <a:prstGeom prst="rect">
            <a:avLst/>
          </a:prstGeom>
          <a:solidFill>
            <a:schemeClr val="folHlink"/>
          </a:solidFill>
          <a:ln w="9525">
            <a:noFill/>
            <a:miter lim="800000"/>
            <a:headEnd/>
            <a:tailEnd/>
          </a:ln>
          <a:effectLst/>
        </p:spPr>
        <p:txBody>
          <a:bodyPr>
            <a:spAutoFit/>
          </a:bodyPr>
          <a:lstStyle/>
          <a:p>
            <a:pPr>
              <a:spcBef>
                <a:spcPct val="50000"/>
              </a:spcBef>
              <a:buFontTx/>
              <a:buChar char="•"/>
            </a:pPr>
            <a:r>
              <a:rPr lang="en-US" sz="2800" b="1"/>
              <a:t>Diagnosis ?</a:t>
            </a:r>
          </a:p>
          <a:p>
            <a:pPr>
              <a:spcBef>
                <a:spcPct val="50000"/>
              </a:spcBef>
              <a:buFontTx/>
              <a:buChar char="•"/>
            </a:pPr>
            <a:r>
              <a:rPr lang="en-US" sz="2800" b="1"/>
              <a:t>Classification ?</a:t>
            </a:r>
          </a:p>
          <a:p>
            <a:pPr>
              <a:spcBef>
                <a:spcPct val="50000"/>
              </a:spcBef>
              <a:buFontTx/>
              <a:buChar char="•"/>
            </a:pPr>
            <a:r>
              <a:rPr lang="en-US" sz="2800" b="1"/>
              <a:t>3 associated diseases ?</a:t>
            </a:r>
          </a:p>
          <a:p>
            <a:pPr>
              <a:spcBef>
                <a:spcPct val="50000"/>
              </a:spcBef>
              <a:buFontTx/>
              <a:buChar char="•"/>
            </a:pPr>
            <a:r>
              <a:rPr lang="en-US" sz="2800" b="1"/>
              <a:t>Plan of treatment ?</a:t>
            </a:r>
          </a:p>
        </p:txBody>
      </p:sp>
    </p:spTree>
    <p:custDataLst>
      <p:tags r:id="rId1"/>
    </p:custDataLst>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1" name="Rectangle 5"/>
          <p:cNvSpPr>
            <a:spLocks noGrp="1" noChangeArrowheads="1"/>
          </p:cNvSpPr>
          <p:nvPr>
            <p:ph type="title"/>
          </p:nvPr>
        </p:nvSpPr>
        <p:spPr/>
        <p:txBody>
          <a:bodyPr/>
          <a:lstStyle/>
          <a:p>
            <a:endParaRPr lang="ar-SA"/>
          </a:p>
        </p:txBody>
      </p:sp>
      <p:pic>
        <p:nvPicPr>
          <p:cNvPr id="382980" name="Picture 4" descr="callus1"/>
          <p:cNvPicPr>
            <a:picLocks noGrp="1" noChangeAspect="1" noChangeArrowheads="1"/>
          </p:cNvPicPr>
          <p:nvPr>
            <p:ph idx="1"/>
          </p:nvPr>
        </p:nvPicPr>
        <p:blipFill>
          <a:blip r:embed="rId4"/>
          <a:srcRect/>
          <a:stretch>
            <a:fillRect/>
          </a:stretch>
        </p:blipFill>
        <p:spPr>
          <a:xfrm>
            <a:off x="2209800" y="0"/>
            <a:ext cx="6934200" cy="5200650"/>
          </a:xfrm>
          <a:noFill/>
          <a:ln/>
        </p:spPr>
      </p:pic>
      <p:sp>
        <p:nvSpPr>
          <p:cNvPr id="382983" name="Text Box 7"/>
          <p:cNvSpPr txBox="1">
            <a:spLocks noChangeArrowheads="1"/>
          </p:cNvSpPr>
          <p:nvPr/>
        </p:nvSpPr>
        <p:spPr bwMode="auto">
          <a:xfrm>
            <a:off x="533400" y="5257800"/>
            <a:ext cx="8077200" cy="1552575"/>
          </a:xfrm>
          <a:prstGeom prst="rect">
            <a:avLst/>
          </a:prstGeom>
          <a:solidFill>
            <a:srgbClr val="FF3399"/>
          </a:solidFill>
          <a:ln w="9525">
            <a:noFill/>
            <a:miter lim="800000"/>
            <a:headEnd/>
            <a:tailEnd/>
          </a:ln>
          <a:effectLst/>
        </p:spPr>
        <p:txBody>
          <a:bodyPr>
            <a:spAutoFit/>
          </a:bodyPr>
          <a:lstStyle/>
          <a:p>
            <a:pPr>
              <a:spcBef>
                <a:spcPct val="50000"/>
              </a:spcBef>
            </a:pPr>
            <a:r>
              <a:rPr lang="en-US" sz="2400" b="1"/>
              <a:t>Pathological changes in these feet ?</a:t>
            </a:r>
          </a:p>
          <a:p>
            <a:pPr>
              <a:spcBef>
                <a:spcPct val="50000"/>
              </a:spcBef>
            </a:pPr>
            <a:r>
              <a:rPr lang="en-US" sz="2400" b="1"/>
              <a:t>Associated diseases (2)</a:t>
            </a:r>
          </a:p>
          <a:p>
            <a:pPr>
              <a:spcBef>
                <a:spcPct val="50000"/>
              </a:spcBef>
            </a:pPr>
            <a:r>
              <a:rPr lang="en-US" sz="2400" b="1"/>
              <a:t>Does it need a treatment ??  And why ?</a:t>
            </a:r>
          </a:p>
        </p:txBody>
      </p:sp>
    </p:spTree>
    <p:custDataLst>
      <p:tags r:id="rId1"/>
    </p:custData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9" name="Rectangle 5"/>
          <p:cNvSpPr>
            <a:spLocks noGrp="1" noChangeArrowheads="1"/>
          </p:cNvSpPr>
          <p:nvPr>
            <p:ph type="title"/>
          </p:nvPr>
        </p:nvSpPr>
        <p:spPr/>
        <p:txBody>
          <a:bodyPr/>
          <a:lstStyle/>
          <a:p>
            <a:endParaRPr lang="ar-SA"/>
          </a:p>
        </p:txBody>
      </p:sp>
      <p:pic>
        <p:nvPicPr>
          <p:cNvPr id="385028" name="Picture 4" descr="clubbing1"/>
          <p:cNvPicPr>
            <a:picLocks noGrp="1" noChangeAspect="1" noChangeArrowheads="1"/>
          </p:cNvPicPr>
          <p:nvPr>
            <p:ph idx="1"/>
          </p:nvPr>
        </p:nvPicPr>
        <p:blipFill>
          <a:blip r:embed="rId4"/>
          <a:srcRect/>
          <a:stretch>
            <a:fillRect/>
          </a:stretch>
        </p:blipFill>
        <p:spPr>
          <a:xfrm>
            <a:off x="2362200" y="55563"/>
            <a:ext cx="6781800" cy="6781800"/>
          </a:xfrm>
          <a:noFill/>
          <a:ln/>
        </p:spPr>
      </p:pic>
      <p:sp>
        <p:nvSpPr>
          <p:cNvPr id="385031" name="Text Box 7"/>
          <p:cNvSpPr txBox="1">
            <a:spLocks noChangeArrowheads="1"/>
          </p:cNvSpPr>
          <p:nvPr/>
        </p:nvSpPr>
        <p:spPr bwMode="auto">
          <a:xfrm>
            <a:off x="0" y="2438400"/>
            <a:ext cx="2362200" cy="1190625"/>
          </a:xfrm>
          <a:prstGeom prst="rect">
            <a:avLst/>
          </a:prstGeom>
          <a:solidFill>
            <a:srgbClr val="FFCC00"/>
          </a:solidFill>
          <a:ln w="9525">
            <a:noFill/>
            <a:miter lim="800000"/>
            <a:headEnd/>
            <a:tailEnd/>
          </a:ln>
          <a:effectLst/>
        </p:spPr>
        <p:txBody>
          <a:bodyPr>
            <a:spAutoFit/>
          </a:bodyPr>
          <a:lstStyle/>
          <a:p>
            <a:pPr>
              <a:spcBef>
                <a:spcPct val="50000"/>
              </a:spcBef>
            </a:pPr>
            <a:r>
              <a:rPr lang="en-US" b="1"/>
              <a:t>Mention five surgical causes associated with this abnormality ??</a:t>
            </a:r>
          </a:p>
        </p:txBody>
      </p:sp>
    </p:spTree>
    <p:custDataLst>
      <p:tags r:id="rId1"/>
    </p:custDataLst>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p:cNvSpPr>
            <a:spLocks noGrp="1" noChangeArrowheads="1"/>
          </p:cNvSpPr>
          <p:nvPr>
            <p:ph type="title"/>
          </p:nvPr>
        </p:nvSpPr>
        <p:spPr/>
        <p:txBody>
          <a:bodyPr/>
          <a:lstStyle/>
          <a:p>
            <a:endParaRPr lang="ar-SA"/>
          </a:p>
        </p:txBody>
      </p:sp>
      <p:pic>
        <p:nvPicPr>
          <p:cNvPr id="387076" name="Picture 4" descr="diab-foot1"/>
          <p:cNvPicPr>
            <a:picLocks noGrp="1" noChangeAspect="1" noChangeArrowheads="1"/>
          </p:cNvPicPr>
          <p:nvPr>
            <p:ph idx="1"/>
          </p:nvPr>
        </p:nvPicPr>
        <p:blipFill>
          <a:blip r:embed="rId4"/>
          <a:srcRect/>
          <a:stretch>
            <a:fillRect/>
          </a:stretch>
        </p:blipFill>
        <p:spPr>
          <a:xfrm>
            <a:off x="1550988" y="0"/>
            <a:ext cx="7593012" cy="5695950"/>
          </a:xfrm>
          <a:noFill/>
          <a:ln/>
        </p:spPr>
      </p:pic>
      <p:sp>
        <p:nvSpPr>
          <p:cNvPr id="387079" name="Text Box 7"/>
          <p:cNvSpPr txBox="1">
            <a:spLocks noChangeArrowheads="1"/>
          </p:cNvSpPr>
          <p:nvPr/>
        </p:nvSpPr>
        <p:spPr bwMode="auto">
          <a:xfrm>
            <a:off x="0" y="5638800"/>
            <a:ext cx="9144000" cy="1604963"/>
          </a:xfrm>
          <a:prstGeom prst="rect">
            <a:avLst/>
          </a:prstGeom>
          <a:solidFill>
            <a:srgbClr val="FFCCFF"/>
          </a:solidFill>
          <a:ln w="9525">
            <a:noFill/>
            <a:miter lim="800000"/>
            <a:headEnd/>
            <a:tailEnd/>
          </a:ln>
          <a:effectLst/>
        </p:spPr>
        <p:txBody>
          <a:bodyPr>
            <a:spAutoFit/>
          </a:bodyPr>
          <a:lstStyle/>
          <a:p>
            <a:pPr>
              <a:spcBef>
                <a:spcPct val="50000"/>
              </a:spcBef>
            </a:pPr>
            <a:r>
              <a:rPr lang="en-US" b="1"/>
              <a:t>Mention 5 clinical signs in this foot ?</a:t>
            </a:r>
          </a:p>
          <a:p>
            <a:pPr>
              <a:spcBef>
                <a:spcPct val="50000"/>
              </a:spcBef>
            </a:pPr>
            <a:r>
              <a:rPr lang="en-US" b="1"/>
              <a:t>Most likely cause ?</a:t>
            </a:r>
          </a:p>
          <a:p>
            <a:pPr>
              <a:spcBef>
                <a:spcPct val="50000"/>
              </a:spcBef>
            </a:pPr>
            <a:r>
              <a:rPr lang="en-US" b="1"/>
              <a:t>2 investigations to assess the severity of the disease ?</a:t>
            </a:r>
          </a:p>
          <a:p>
            <a:pPr>
              <a:spcBef>
                <a:spcPct val="50000"/>
              </a:spcBef>
            </a:pPr>
            <a:endParaRPr lang="en-US" b="1"/>
          </a:p>
        </p:txBody>
      </p:sp>
    </p:spTree>
    <p:custDataLst>
      <p:tags r:id="rId1"/>
    </p:custDataLst>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5" name="Rectangle 5"/>
          <p:cNvSpPr>
            <a:spLocks noGrp="1" noChangeArrowheads="1"/>
          </p:cNvSpPr>
          <p:nvPr>
            <p:ph type="title"/>
          </p:nvPr>
        </p:nvSpPr>
        <p:spPr/>
        <p:txBody>
          <a:bodyPr/>
          <a:lstStyle/>
          <a:p>
            <a:endParaRPr lang="ar-SA"/>
          </a:p>
        </p:txBody>
      </p:sp>
      <p:pic>
        <p:nvPicPr>
          <p:cNvPr id="389124" name="Picture 4" descr="pneumo"/>
          <p:cNvPicPr>
            <a:picLocks noGrp="1" noChangeAspect="1" noChangeArrowheads="1"/>
          </p:cNvPicPr>
          <p:nvPr>
            <p:ph idx="1"/>
          </p:nvPr>
        </p:nvPicPr>
        <p:blipFill>
          <a:blip r:embed="rId4"/>
          <a:srcRect/>
          <a:stretch>
            <a:fillRect/>
          </a:stretch>
        </p:blipFill>
        <p:spPr>
          <a:xfrm>
            <a:off x="3657600" y="0"/>
            <a:ext cx="5486400" cy="4476750"/>
          </a:xfrm>
          <a:noFill/>
          <a:ln/>
        </p:spPr>
      </p:pic>
      <p:sp>
        <p:nvSpPr>
          <p:cNvPr id="389127" name="Text Box 7"/>
          <p:cNvSpPr txBox="1">
            <a:spLocks noChangeArrowheads="1"/>
          </p:cNvSpPr>
          <p:nvPr/>
        </p:nvSpPr>
        <p:spPr bwMode="auto">
          <a:xfrm>
            <a:off x="152400" y="4572000"/>
            <a:ext cx="8991600" cy="2017713"/>
          </a:xfrm>
          <a:prstGeom prst="rect">
            <a:avLst/>
          </a:prstGeom>
          <a:solidFill>
            <a:srgbClr val="CCFF66"/>
          </a:solidFill>
          <a:ln w="9525">
            <a:noFill/>
            <a:miter lim="800000"/>
            <a:headEnd/>
            <a:tailEnd/>
          </a:ln>
          <a:effectLst/>
        </p:spPr>
        <p:txBody>
          <a:bodyPr>
            <a:spAutoFit/>
          </a:bodyPr>
          <a:lstStyle/>
          <a:p>
            <a:pPr>
              <a:spcBef>
                <a:spcPct val="50000"/>
              </a:spcBef>
            </a:pPr>
            <a:r>
              <a:rPr lang="en-US" b="1"/>
              <a:t>Diagnosis ?</a:t>
            </a:r>
          </a:p>
          <a:p>
            <a:pPr>
              <a:spcBef>
                <a:spcPct val="50000"/>
              </a:spcBef>
            </a:pPr>
            <a:r>
              <a:rPr lang="en-US" b="1"/>
              <a:t>2 major causes ?</a:t>
            </a:r>
          </a:p>
          <a:p>
            <a:pPr>
              <a:spcBef>
                <a:spcPct val="50000"/>
              </a:spcBef>
            </a:pPr>
            <a:r>
              <a:rPr lang="en-US" b="1"/>
              <a:t>3 methods of treatment ?</a:t>
            </a:r>
          </a:p>
          <a:p>
            <a:pPr>
              <a:spcBef>
                <a:spcPct val="50000"/>
              </a:spcBef>
            </a:pPr>
            <a:r>
              <a:rPr lang="en-US" b="1"/>
              <a:t>Clinical suspicious ?</a:t>
            </a:r>
          </a:p>
          <a:p>
            <a:pPr>
              <a:spcBef>
                <a:spcPct val="50000"/>
              </a:spcBef>
            </a:pPr>
            <a:r>
              <a:rPr lang="en-US" b="1"/>
              <a:t>X-ray findings ?</a:t>
            </a:r>
          </a:p>
        </p:txBody>
      </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ar-SA"/>
          </a:p>
        </p:txBody>
      </p:sp>
      <p:sp>
        <p:nvSpPr>
          <p:cNvPr id="17411" name="Rectangle 3"/>
          <p:cNvSpPr>
            <a:spLocks noGrp="1" noChangeArrowheads="1"/>
          </p:cNvSpPr>
          <p:nvPr>
            <p:ph type="body" idx="1"/>
          </p:nvPr>
        </p:nvSpPr>
        <p:spPr/>
        <p:txBody>
          <a:bodyPr/>
          <a:lstStyle/>
          <a:p>
            <a:endParaRPr lang="ar-SA"/>
          </a:p>
        </p:txBody>
      </p:sp>
      <p:pic>
        <p:nvPicPr>
          <p:cNvPr id="17412" name="Picture 4" descr="i16-ttube-latex[1]"/>
          <p:cNvPicPr>
            <a:picLocks noChangeAspect="1" noChangeArrowheads="1"/>
          </p:cNvPicPr>
          <p:nvPr/>
        </p:nvPicPr>
        <p:blipFill>
          <a:blip r:embed="rId4"/>
          <a:srcRect/>
          <a:stretch>
            <a:fillRect/>
          </a:stretch>
        </p:blipFill>
        <p:spPr bwMode="auto">
          <a:xfrm>
            <a:off x="1828800" y="0"/>
            <a:ext cx="7315200" cy="5003800"/>
          </a:xfrm>
          <a:prstGeom prst="rect">
            <a:avLst/>
          </a:prstGeom>
          <a:noFill/>
        </p:spPr>
      </p:pic>
      <p:sp>
        <p:nvSpPr>
          <p:cNvPr id="17413" name="Text Box 5"/>
          <p:cNvSpPr txBox="1">
            <a:spLocks noChangeArrowheads="1"/>
          </p:cNvSpPr>
          <p:nvPr/>
        </p:nvSpPr>
        <p:spPr bwMode="auto">
          <a:xfrm>
            <a:off x="990600" y="5257800"/>
            <a:ext cx="6477000" cy="1192213"/>
          </a:xfrm>
          <a:prstGeom prst="rect">
            <a:avLst/>
          </a:prstGeom>
          <a:noFill/>
          <a:ln w="9525">
            <a:noFill/>
            <a:miter lim="800000"/>
            <a:headEnd/>
            <a:tailEnd/>
          </a:ln>
          <a:effectLst/>
        </p:spPr>
        <p:txBody>
          <a:bodyPr>
            <a:spAutoFit/>
          </a:bodyPr>
          <a:lstStyle/>
          <a:p>
            <a:pPr>
              <a:spcBef>
                <a:spcPct val="50000"/>
              </a:spcBef>
            </a:pPr>
            <a:r>
              <a:rPr lang="en-US"/>
              <a:t>Name the item ?</a:t>
            </a:r>
          </a:p>
          <a:p>
            <a:pPr>
              <a:spcBef>
                <a:spcPct val="50000"/>
              </a:spcBef>
            </a:pPr>
            <a:r>
              <a:rPr lang="en-US"/>
              <a:t>Two common uses ?</a:t>
            </a:r>
          </a:p>
          <a:p>
            <a:pPr>
              <a:spcBef>
                <a:spcPct val="50000"/>
              </a:spcBef>
            </a:pPr>
            <a:r>
              <a:rPr lang="en-US"/>
              <a:t>Two common complications ?</a:t>
            </a:r>
          </a:p>
        </p:txBody>
      </p:sp>
    </p:spTree>
    <p:custDataLst>
      <p:tags r:id="rId1"/>
    </p:custDataLst>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9" name="Rectangle 5"/>
          <p:cNvSpPr>
            <a:spLocks noGrp="1" noChangeArrowheads="1"/>
          </p:cNvSpPr>
          <p:nvPr>
            <p:ph type="title"/>
          </p:nvPr>
        </p:nvSpPr>
        <p:spPr/>
        <p:txBody>
          <a:bodyPr/>
          <a:lstStyle/>
          <a:p>
            <a:endParaRPr lang="ar-SA"/>
          </a:p>
        </p:txBody>
      </p:sp>
      <p:pic>
        <p:nvPicPr>
          <p:cNvPr id="395268" name="Picture 4" descr="XI"/>
          <p:cNvPicPr>
            <a:picLocks noGrp="1" noChangeAspect="1" noChangeArrowheads="1"/>
          </p:cNvPicPr>
          <p:nvPr>
            <p:ph idx="1"/>
          </p:nvPr>
        </p:nvPicPr>
        <p:blipFill>
          <a:blip r:embed="rId4"/>
          <a:srcRect/>
          <a:stretch>
            <a:fillRect/>
          </a:stretch>
        </p:blipFill>
        <p:spPr>
          <a:xfrm>
            <a:off x="1176338" y="0"/>
            <a:ext cx="7967662" cy="5314950"/>
          </a:xfrm>
          <a:noFill/>
          <a:ln/>
        </p:spPr>
      </p:pic>
      <p:sp>
        <p:nvSpPr>
          <p:cNvPr id="395271" name="Text Box 7"/>
          <p:cNvSpPr txBox="1">
            <a:spLocks noChangeArrowheads="1"/>
          </p:cNvSpPr>
          <p:nvPr/>
        </p:nvSpPr>
        <p:spPr bwMode="auto">
          <a:xfrm>
            <a:off x="0" y="5410200"/>
            <a:ext cx="9144000" cy="1311275"/>
          </a:xfrm>
          <a:prstGeom prst="rect">
            <a:avLst/>
          </a:prstGeom>
          <a:solidFill>
            <a:schemeClr val="hlink"/>
          </a:solidFill>
          <a:ln w="9525">
            <a:noFill/>
            <a:miter lim="800000"/>
            <a:headEnd/>
            <a:tailEnd/>
          </a:ln>
          <a:effectLst/>
        </p:spPr>
        <p:txBody>
          <a:bodyPr>
            <a:spAutoFit/>
          </a:bodyPr>
          <a:lstStyle/>
          <a:p>
            <a:pPr>
              <a:spcBef>
                <a:spcPct val="50000"/>
              </a:spcBef>
              <a:buFontTx/>
              <a:buChar char="•"/>
            </a:pPr>
            <a:r>
              <a:rPr lang="en-US" sz="2000" b="1"/>
              <a:t>Diagnosis ?</a:t>
            </a:r>
          </a:p>
          <a:p>
            <a:pPr>
              <a:spcBef>
                <a:spcPct val="50000"/>
              </a:spcBef>
              <a:buFontTx/>
              <a:buChar char="•"/>
            </a:pPr>
            <a:r>
              <a:rPr lang="en-US" sz="2000" b="1"/>
              <a:t>Best treatment ?</a:t>
            </a:r>
          </a:p>
          <a:p>
            <a:pPr>
              <a:spcBef>
                <a:spcPct val="50000"/>
              </a:spcBef>
              <a:buFontTx/>
              <a:buChar char="•"/>
            </a:pPr>
            <a:r>
              <a:rPr lang="en-US" sz="2000" b="1"/>
              <a:t>Main cause of death ?</a:t>
            </a:r>
          </a:p>
        </p:txBody>
      </p:sp>
    </p:spTree>
    <p:custDataLst>
      <p:tags r:id="rId1"/>
    </p:custDataLst>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Grp="1" noChangeArrowheads="1"/>
          </p:cNvSpPr>
          <p:nvPr>
            <p:ph type="title"/>
          </p:nvPr>
        </p:nvSpPr>
        <p:spPr/>
        <p:txBody>
          <a:bodyPr/>
          <a:lstStyle/>
          <a:p>
            <a:endParaRPr lang="ar-SA"/>
          </a:p>
        </p:txBody>
      </p:sp>
      <p:pic>
        <p:nvPicPr>
          <p:cNvPr id="393220" name="Picture 4" descr="XI"/>
          <p:cNvPicPr>
            <a:picLocks noGrp="1" noChangeAspect="1" noChangeArrowheads="1"/>
          </p:cNvPicPr>
          <p:nvPr>
            <p:ph idx="1"/>
          </p:nvPr>
        </p:nvPicPr>
        <p:blipFill>
          <a:blip r:embed="rId4"/>
          <a:srcRect/>
          <a:stretch>
            <a:fillRect/>
          </a:stretch>
        </p:blipFill>
        <p:spPr>
          <a:xfrm>
            <a:off x="1176338" y="1600200"/>
            <a:ext cx="6791325" cy="4530725"/>
          </a:xfrm>
          <a:noFill/>
          <a:ln/>
        </p:spPr>
      </p:pic>
    </p:spTree>
    <p:custDataLst>
      <p:tags r:id="rId1"/>
    </p:custDataLst>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7" name="Rectangle 5"/>
          <p:cNvSpPr>
            <a:spLocks noGrp="1" noChangeArrowheads="1"/>
          </p:cNvSpPr>
          <p:nvPr>
            <p:ph type="title"/>
          </p:nvPr>
        </p:nvSpPr>
        <p:spPr/>
        <p:txBody>
          <a:bodyPr/>
          <a:lstStyle/>
          <a:p>
            <a:endParaRPr lang="ar-SA"/>
          </a:p>
        </p:txBody>
      </p:sp>
      <p:pic>
        <p:nvPicPr>
          <p:cNvPr id="397316" name="Picture 4" descr="Xlll"/>
          <p:cNvPicPr>
            <a:picLocks noGrp="1" noChangeAspect="1" noChangeArrowheads="1"/>
          </p:cNvPicPr>
          <p:nvPr>
            <p:ph idx="1"/>
          </p:nvPr>
        </p:nvPicPr>
        <p:blipFill>
          <a:blip r:embed="rId4"/>
          <a:srcRect/>
          <a:stretch>
            <a:fillRect/>
          </a:stretch>
        </p:blipFill>
        <p:spPr>
          <a:xfrm>
            <a:off x="1176338" y="0"/>
            <a:ext cx="7967662" cy="5314950"/>
          </a:xfrm>
          <a:noFill/>
          <a:ln/>
        </p:spPr>
      </p:pic>
      <p:sp>
        <p:nvSpPr>
          <p:cNvPr id="397319" name="Text Box 7"/>
          <p:cNvSpPr txBox="1">
            <a:spLocks noChangeArrowheads="1"/>
          </p:cNvSpPr>
          <p:nvPr/>
        </p:nvSpPr>
        <p:spPr bwMode="auto">
          <a:xfrm>
            <a:off x="0" y="5334000"/>
            <a:ext cx="9144000" cy="1311275"/>
          </a:xfrm>
          <a:prstGeom prst="rect">
            <a:avLst/>
          </a:prstGeom>
          <a:solidFill>
            <a:srgbClr val="FFCC00"/>
          </a:solidFill>
          <a:ln w="9525">
            <a:noFill/>
            <a:miter lim="800000"/>
            <a:headEnd/>
            <a:tailEnd/>
          </a:ln>
          <a:effectLst/>
        </p:spPr>
        <p:txBody>
          <a:bodyPr>
            <a:spAutoFit/>
          </a:bodyPr>
          <a:lstStyle/>
          <a:p>
            <a:pPr>
              <a:spcBef>
                <a:spcPct val="50000"/>
              </a:spcBef>
              <a:buFontTx/>
              <a:buChar char="•"/>
            </a:pPr>
            <a:r>
              <a:rPr lang="en-US" sz="2000" b="1"/>
              <a:t>Mention the clinical findings ?</a:t>
            </a:r>
          </a:p>
          <a:p>
            <a:pPr>
              <a:spcBef>
                <a:spcPct val="50000"/>
              </a:spcBef>
              <a:buFontTx/>
              <a:buChar char="•"/>
            </a:pPr>
            <a:r>
              <a:rPr lang="en-US" sz="2000" b="1"/>
              <a:t>Possible syndromic diagnosis ? </a:t>
            </a:r>
          </a:p>
          <a:p>
            <a:pPr>
              <a:spcBef>
                <a:spcPct val="50000"/>
              </a:spcBef>
              <a:buFontTx/>
              <a:buChar char="•"/>
            </a:pPr>
            <a:r>
              <a:rPr lang="en-US" sz="2000" b="1"/>
              <a:t>Plan of treatment ?</a:t>
            </a:r>
          </a:p>
        </p:txBody>
      </p:sp>
    </p:spTree>
    <p:custDataLst>
      <p:tags r:id="rId1"/>
    </p:custDataLst>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3" name="Rectangle 5"/>
          <p:cNvSpPr>
            <a:spLocks noGrp="1" noChangeArrowheads="1"/>
          </p:cNvSpPr>
          <p:nvPr>
            <p:ph type="title"/>
          </p:nvPr>
        </p:nvSpPr>
        <p:spPr/>
        <p:txBody>
          <a:bodyPr/>
          <a:lstStyle/>
          <a:p>
            <a:endParaRPr lang="ar-SA"/>
          </a:p>
        </p:txBody>
      </p:sp>
      <p:pic>
        <p:nvPicPr>
          <p:cNvPr id="391172" name="Picture 4" descr="prbelly undesended"/>
          <p:cNvPicPr>
            <a:picLocks noGrp="1" noChangeAspect="1" noChangeArrowheads="1"/>
          </p:cNvPicPr>
          <p:nvPr>
            <p:ph idx="1"/>
          </p:nvPr>
        </p:nvPicPr>
        <p:blipFill>
          <a:blip r:embed="rId4"/>
          <a:srcRect/>
          <a:stretch>
            <a:fillRect/>
          </a:stretch>
        </p:blipFill>
        <p:spPr>
          <a:xfrm>
            <a:off x="4570413" y="0"/>
            <a:ext cx="4573587" cy="6858000"/>
          </a:xfrm>
          <a:noFill/>
          <a:ln/>
        </p:spPr>
      </p:pic>
    </p:spTree>
    <p:custDataLst>
      <p:tags r:id="rId1"/>
    </p:custDataLst>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5" name="Rectangle 5"/>
          <p:cNvSpPr>
            <a:spLocks noGrp="1" noChangeArrowheads="1"/>
          </p:cNvSpPr>
          <p:nvPr>
            <p:ph type="title"/>
          </p:nvPr>
        </p:nvSpPr>
        <p:spPr/>
        <p:txBody>
          <a:bodyPr/>
          <a:lstStyle/>
          <a:p>
            <a:endParaRPr lang="ar-SA"/>
          </a:p>
        </p:txBody>
      </p:sp>
      <p:pic>
        <p:nvPicPr>
          <p:cNvPr id="399364" name="Picture 4" descr="Xlll"/>
          <p:cNvPicPr>
            <a:picLocks noGrp="1" noChangeAspect="1" noChangeArrowheads="1"/>
          </p:cNvPicPr>
          <p:nvPr>
            <p:ph idx="1"/>
          </p:nvPr>
        </p:nvPicPr>
        <p:blipFill>
          <a:blip r:embed="rId4"/>
          <a:srcRect/>
          <a:stretch>
            <a:fillRect/>
          </a:stretch>
        </p:blipFill>
        <p:spPr>
          <a:xfrm>
            <a:off x="838200" y="0"/>
            <a:ext cx="8305800" cy="5540375"/>
          </a:xfrm>
          <a:noFill/>
          <a:ln/>
        </p:spPr>
      </p:pic>
      <p:sp>
        <p:nvSpPr>
          <p:cNvPr id="399367" name="Text Box 7"/>
          <p:cNvSpPr txBox="1">
            <a:spLocks noChangeArrowheads="1"/>
          </p:cNvSpPr>
          <p:nvPr/>
        </p:nvSpPr>
        <p:spPr bwMode="auto">
          <a:xfrm>
            <a:off x="0" y="5562600"/>
            <a:ext cx="8991600" cy="1311275"/>
          </a:xfrm>
          <a:prstGeom prst="rect">
            <a:avLst/>
          </a:prstGeom>
          <a:solidFill>
            <a:srgbClr val="33CCFF"/>
          </a:solidFill>
          <a:ln w="9525">
            <a:noFill/>
            <a:miter lim="800000"/>
            <a:headEnd/>
            <a:tailEnd/>
          </a:ln>
          <a:effectLst/>
        </p:spPr>
        <p:txBody>
          <a:bodyPr>
            <a:spAutoFit/>
          </a:bodyPr>
          <a:lstStyle/>
          <a:p>
            <a:pPr>
              <a:spcBef>
                <a:spcPct val="50000"/>
              </a:spcBef>
              <a:buFontTx/>
              <a:buChar char="•"/>
            </a:pPr>
            <a:r>
              <a:rPr lang="en-US" sz="2000"/>
              <a:t>What is the abnormality ?</a:t>
            </a:r>
          </a:p>
          <a:p>
            <a:pPr>
              <a:spcBef>
                <a:spcPct val="50000"/>
              </a:spcBef>
              <a:buFontTx/>
              <a:buChar char="•"/>
            </a:pPr>
            <a:r>
              <a:rPr lang="en-US" sz="2000"/>
              <a:t>2 causes ?</a:t>
            </a:r>
          </a:p>
          <a:p>
            <a:pPr>
              <a:spcBef>
                <a:spcPct val="50000"/>
              </a:spcBef>
              <a:buFontTx/>
              <a:buChar char="•"/>
            </a:pPr>
            <a:r>
              <a:rPr lang="en-US" sz="2000"/>
              <a:t>Treatment ?</a:t>
            </a:r>
          </a:p>
        </p:txBody>
      </p:sp>
    </p:spTree>
    <p:custDataLst>
      <p:tags r:id="rId1"/>
    </p:custDataLst>
  </p:cSld>
  <p:clrMapOvr>
    <a:masterClrMapping/>
  </p:clrMapOv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endParaRPr lang="ar-SA"/>
          </a:p>
        </p:txBody>
      </p:sp>
      <p:pic>
        <p:nvPicPr>
          <p:cNvPr id="331779" name="Picture 3"/>
          <p:cNvPicPr>
            <a:picLocks noGrp="1" noChangeAspect="1" noChangeArrowheads="1"/>
          </p:cNvPicPr>
          <p:nvPr>
            <p:ph type="body" idx="1"/>
          </p:nvPr>
        </p:nvPicPr>
        <p:blipFill>
          <a:blip r:embed="rId4"/>
          <a:srcRect/>
          <a:stretch>
            <a:fillRect/>
          </a:stretch>
        </p:blipFill>
        <p:spPr/>
      </p:pic>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ar-SA"/>
          </a:p>
        </p:txBody>
      </p:sp>
      <p:sp>
        <p:nvSpPr>
          <p:cNvPr id="6147" name="Rectangle 3"/>
          <p:cNvSpPr>
            <a:spLocks noGrp="1" noChangeArrowheads="1"/>
          </p:cNvSpPr>
          <p:nvPr>
            <p:ph type="body" idx="1"/>
          </p:nvPr>
        </p:nvSpPr>
        <p:spPr>
          <a:xfrm>
            <a:off x="468313" y="1628775"/>
            <a:ext cx="8229600" cy="4530725"/>
          </a:xfrm>
        </p:spPr>
        <p:txBody>
          <a:bodyPr/>
          <a:lstStyle/>
          <a:p>
            <a:r>
              <a:rPr lang="en-US"/>
              <a:t>Name this study?</a:t>
            </a:r>
          </a:p>
          <a:p>
            <a:r>
              <a:rPr lang="en-US"/>
              <a:t>2 signs?</a:t>
            </a:r>
          </a:p>
          <a:p>
            <a:r>
              <a:rPr lang="en-US"/>
              <a:t>Diagnosis?</a:t>
            </a:r>
          </a:p>
          <a:p>
            <a:r>
              <a:rPr lang="en-US"/>
              <a:t>3 urgent complication</a:t>
            </a:r>
          </a:p>
          <a:p>
            <a:pPr>
              <a:buFont typeface="Wingdings" pitchFamily="2" charset="2"/>
              <a:buNone/>
            </a:pPr>
            <a:r>
              <a:rPr lang="en-US"/>
              <a:t>of the disease?</a:t>
            </a:r>
          </a:p>
          <a:p>
            <a:endParaRPr lang="en-US"/>
          </a:p>
          <a:p>
            <a:r>
              <a:rPr lang="en-US"/>
              <a:t>How to prepair for surgery?</a:t>
            </a:r>
          </a:p>
        </p:txBody>
      </p:sp>
      <p:pic>
        <p:nvPicPr>
          <p:cNvPr id="6148" name="Picture 4" descr="501"/>
          <p:cNvPicPr>
            <a:picLocks noChangeAspect="1" noChangeArrowheads="1"/>
          </p:cNvPicPr>
          <p:nvPr/>
        </p:nvPicPr>
        <p:blipFill>
          <a:blip r:embed="rId4"/>
          <a:srcRect/>
          <a:stretch>
            <a:fillRect/>
          </a:stretch>
        </p:blipFill>
        <p:spPr bwMode="auto">
          <a:xfrm>
            <a:off x="571472" y="642918"/>
            <a:ext cx="3784600" cy="458152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ar-SA"/>
          </a:p>
        </p:txBody>
      </p:sp>
      <p:sp>
        <p:nvSpPr>
          <p:cNvPr id="31747" name="Rectangle 3"/>
          <p:cNvSpPr>
            <a:spLocks noGrp="1" noChangeArrowheads="1"/>
          </p:cNvSpPr>
          <p:nvPr>
            <p:ph type="body" idx="1"/>
          </p:nvPr>
        </p:nvSpPr>
        <p:spPr>
          <a:xfrm>
            <a:off x="304800" y="1600200"/>
            <a:ext cx="8229600" cy="4533900"/>
          </a:xfrm>
        </p:spPr>
        <p:txBody>
          <a:bodyPr/>
          <a:lstStyle/>
          <a:p>
            <a:endParaRPr lang="ar-SA"/>
          </a:p>
        </p:txBody>
      </p:sp>
      <p:pic>
        <p:nvPicPr>
          <p:cNvPr id="31748" name="Picture 4" descr="Paronychia Toe"/>
          <p:cNvPicPr>
            <a:picLocks noChangeAspect="1" noChangeArrowheads="1"/>
          </p:cNvPicPr>
          <p:nvPr/>
        </p:nvPicPr>
        <p:blipFill>
          <a:blip r:embed="rId4"/>
          <a:srcRect/>
          <a:stretch>
            <a:fillRect/>
          </a:stretch>
        </p:blipFill>
        <p:spPr bwMode="auto">
          <a:xfrm>
            <a:off x="2514600" y="46038"/>
            <a:ext cx="6629400" cy="4619625"/>
          </a:xfrm>
          <a:prstGeom prst="rect">
            <a:avLst/>
          </a:prstGeom>
          <a:noFill/>
        </p:spPr>
      </p:pic>
      <p:sp>
        <p:nvSpPr>
          <p:cNvPr id="31749" name="Text Box 5"/>
          <p:cNvSpPr txBox="1">
            <a:spLocks noChangeArrowheads="1"/>
          </p:cNvSpPr>
          <p:nvPr/>
        </p:nvSpPr>
        <p:spPr bwMode="auto">
          <a:xfrm>
            <a:off x="762000" y="4648200"/>
            <a:ext cx="7848600" cy="2100263"/>
          </a:xfrm>
          <a:prstGeom prst="rect">
            <a:avLst/>
          </a:prstGeom>
          <a:noFill/>
          <a:ln w="9525">
            <a:noFill/>
            <a:miter lim="800000"/>
            <a:headEnd/>
            <a:tailEnd/>
          </a:ln>
          <a:effectLst/>
        </p:spPr>
        <p:txBody>
          <a:bodyPr>
            <a:spAutoFit/>
          </a:bodyPr>
          <a:lstStyle/>
          <a:p>
            <a:pPr>
              <a:spcBef>
                <a:spcPct val="50000"/>
              </a:spcBef>
            </a:pPr>
            <a:r>
              <a:rPr lang="en-US" sz="2400" b="1"/>
              <a:t>Spot diagnosis ?</a:t>
            </a:r>
          </a:p>
          <a:p>
            <a:pPr>
              <a:spcBef>
                <a:spcPct val="50000"/>
              </a:spcBef>
            </a:pPr>
            <a:r>
              <a:rPr lang="en-US" sz="2400" b="1"/>
              <a:t>Two symptoms?</a:t>
            </a:r>
          </a:p>
          <a:p>
            <a:pPr>
              <a:spcBef>
                <a:spcPct val="50000"/>
              </a:spcBef>
            </a:pPr>
            <a:r>
              <a:rPr lang="en-US" sz="2400" b="1"/>
              <a:t>Three signs?</a:t>
            </a:r>
          </a:p>
          <a:p>
            <a:pPr>
              <a:spcBef>
                <a:spcPct val="50000"/>
              </a:spcBef>
            </a:pPr>
            <a:r>
              <a:rPr lang="en-US" sz="2400" b="1"/>
              <a:t>Best treatment ?</a:t>
            </a:r>
          </a:p>
        </p:txBody>
      </p:sp>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ar-SA"/>
          </a:p>
        </p:txBody>
      </p:sp>
      <p:pic>
        <p:nvPicPr>
          <p:cNvPr id="34819" name="Picture 3" descr="vv"/>
          <p:cNvPicPr>
            <a:picLocks noGrp="1" noChangeAspect="1" noChangeArrowheads="1"/>
          </p:cNvPicPr>
          <p:nvPr>
            <p:ph idx="1"/>
          </p:nvPr>
        </p:nvPicPr>
        <p:blipFill>
          <a:blip r:embed="rId4"/>
          <a:srcRect/>
          <a:stretch>
            <a:fillRect/>
          </a:stretch>
        </p:blipFill>
        <p:spPr>
          <a:xfrm>
            <a:off x="5226050" y="0"/>
            <a:ext cx="3917950" cy="6858000"/>
          </a:xfrm>
          <a:noFill/>
          <a:ln/>
        </p:spPr>
      </p:pic>
      <p:sp>
        <p:nvSpPr>
          <p:cNvPr id="34820" name="Text Box 4"/>
          <p:cNvSpPr txBox="1">
            <a:spLocks noChangeArrowheads="1"/>
          </p:cNvSpPr>
          <p:nvPr/>
        </p:nvSpPr>
        <p:spPr bwMode="auto">
          <a:xfrm>
            <a:off x="0" y="1905000"/>
            <a:ext cx="5181600" cy="3935413"/>
          </a:xfrm>
          <a:prstGeom prst="rect">
            <a:avLst/>
          </a:prstGeom>
          <a:gradFill rotWithShape="1">
            <a:gsLst>
              <a:gs pos="0">
                <a:schemeClr val="accent1"/>
              </a:gs>
              <a:gs pos="100000">
                <a:schemeClr val="hlink"/>
              </a:gs>
            </a:gsLst>
            <a:lin ang="5400000" scaled="1"/>
          </a:gradFill>
          <a:ln w="9525">
            <a:solidFill>
              <a:schemeClr val="tx2"/>
            </a:solidFill>
            <a:miter lim="800000"/>
            <a:headEnd/>
            <a:tailEnd/>
          </a:ln>
          <a:effectLst/>
        </p:spPr>
        <p:txBody>
          <a:bodyPr>
            <a:spAutoFit/>
          </a:bodyPr>
          <a:lstStyle/>
          <a:p>
            <a:pPr marL="342900" indent="-342900">
              <a:spcBef>
                <a:spcPct val="50000"/>
              </a:spcBef>
              <a:buFontTx/>
              <a:buAutoNum type="arabicPeriod"/>
            </a:pPr>
            <a:r>
              <a:rPr lang="en-US" sz="2400" b="1"/>
              <a:t>Diagnosis ?</a:t>
            </a:r>
          </a:p>
          <a:p>
            <a:pPr marL="342900" indent="-342900">
              <a:spcBef>
                <a:spcPct val="50000"/>
              </a:spcBef>
              <a:buFontTx/>
              <a:buAutoNum type="arabicPeriod"/>
            </a:pPr>
            <a:r>
              <a:rPr lang="en-US" sz="2400" b="1"/>
              <a:t>Test used to identify the site of incompetence ?</a:t>
            </a:r>
          </a:p>
          <a:p>
            <a:pPr marL="342900" indent="-342900">
              <a:spcBef>
                <a:spcPct val="50000"/>
              </a:spcBef>
              <a:buFontTx/>
              <a:buAutoNum type="arabicPeriod"/>
            </a:pPr>
            <a:r>
              <a:rPr lang="en-US" sz="2400" b="1"/>
              <a:t>2 tests used to assess the deep system?</a:t>
            </a:r>
          </a:p>
          <a:p>
            <a:pPr marL="342900" indent="-342900">
              <a:spcBef>
                <a:spcPct val="50000"/>
              </a:spcBef>
              <a:buFontTx/>
              <a:buAutoNum type="arabicPeriod"/>
            </a:pPr>
            <a:r>
              <a:rPr lang="en-US" sz="2400" b="1"/>
              <a:t>2 main causes ?</a:t>
            </a:r>
          </a:p>
          <a:p>
            <a:pPr marL="342900" indent="-342900">
              <a:spcBef>
                <a:spcPct val="50000"/>
              </a:spcBef>
              <a:buFontTx/>
              <a:buAutoNum type="arabicPeriod"/>
            </a:pPr>
            <a:r>
              <a:rPr lang="en-US" sz="2400" b="1"/>
              <a:t>Non surgical treatment ?</a:t>
            </a:r>
          </a:p>
          <a:p>
            <a:pPr marL="342900" indent="-342900">
              <a:spcBef>
                <a:spcPct val="50000"/>
              </a:spcBef>
              <a:buFontTx/>
              <a:buAutoNum type="arabicPeriod"/>
            </a:pPr>
            <a:r>
              <a:rPr lang="en-US" sz="2400" b="1"/>
              <a:t>2 dangerous complications?</a:t>
            </a:r>
          </a:p>
        </p:txBody>
      </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ar-SA"/>
          </a:p>
        </p:txBody>
      </p:sp>
      <p:pic>
        <p:nvPicPr>
          <p:cNvPr id="33795" name="Picture 3" descr="3072"/>
          <p:cNvPicPr>
            <a:picLocks noGrp="1" noChangeAspect="1" noChangeArrowheads="1"/>
          </p:cNvPicPr>
          <p:nvPr>
            <p:ph idx="1"/>
          </p:nvPr>
        </p:nvPicPr>
        <p:blipFill>
          <a:blip r:embed="rId4"/>
          <a:srcRect/>
          <a:stretch>
            <a:fillRect/>
          </a:stretch>
        </p:blipFill>
        <p:spPr>
          <a:xfrm>
            <a:off x="1143000" y="4763"/>
            <a:ext cx="8001000" cy="6904037"/>
          </a:xfrm>
          <a:noFill/>
          <a:ln/>
        </p:spPr>
      </p:pic>
      <p:sp>
        <p:nvSpPr>
          <p:cNvPr id="33796" name="Text Box 4"/>
          <p:cNvSpPr txBox="1">
            <a:spLocks noChangeArrowheads="1"/>
          </p:cNvSpPr>
          <p:nvPr/>
        </p:nvSpPr>
        <p:spPr bwMode="auto">
          <a:xfrm>
            <a:off x="0" y="4403725"/>
            <a:ext cx="3886200" cy="2530475"/>
          </a:xfrm>
          <a:prstGeom prst="rect">
            <a:avLst/>
          </a:prstGeom>
          <a:gradFill rotWithShape="1">
            <a:gsLst>
              <a:gs pos="0">
                <a:srgbClr val="FF9999"/>
              </a:gs>
              <a:gs pos="100000">
                <a:srgbClr val="FF0000"/>
              </a:gs>
            </a:gsLst>
            <a:lin ang="5400000" scaled="1"/>
          </a:gradFill>
          <a:ln w="9525">
            <a:noFill/>
            <a:miter lim="800000"/>
            <a:headEnd/>
            <a:tailEnd/>
          </a:ln>
          <a:effectLst/>
        </p:spPr>
        <p:txBody>
          <a:bodyPr>
            <a:spAutoFit/>
          </a:bodyPr>
          <a:lstStyle/>
          <a:p>
            <a:pPr>
              <a:spcBef>
                <a:spcPct val="50000"/>
              </a:spcBef>
            </a:pPr>
            <a:r>
              <a:rPr lang="en-US" sz="2000" b="1"/>
              <a:t>Name the investigation?</a:t>
            </a:r>
          </a:p>
          <a:p>
            <a:pPr>
              <a:spcBef>
                <a:spcPct val="50000"/>
              </a:spcBef>
            </a:pPr>
            <a:r>
              <a:rPr lang="en-US" sz="2000" b="1"/>
              <a:t>Abnormal findings ?</a:t>
            </a:r>
          </a:p>
          <a:p>
            <a:pPr>
              <a:spcBef>
                <a:spcPct val="50000"/>
              </a:spcBef>
            </a:pPr>
            <a:r>
              <a:rPr lang="en-US" sz="2000" b="1"/>
              <a:t>Diagnosis ?</a:t>
            </a:r>
          </a:p>
          <a:p>
            <a:pPr>
              <a:spcBef>
                <a:spcPct val="50000"/>
              </a:spcBef>
            </a:pPr>
            <a:r>
              <a:rPr lang="en-US" sz="2000" b="1"/>
              <a:t>2 clinical signs?</a:t>
            </a:r>
          </a:p>
          <a:p>
            <a:pPr>
              <a:spcBef>
                <a:spcPct val="50000"/>
              </a:spcBef>
            </a:pPr>
            <a:r>
              <a:rPr lang="en-US" sz="2000" b="1"/>
              <a:t>Complication of this investigation? </a:t>
            </a:r>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ar-SA" sz="3400" b="1"/>
              <a:t> </a:t>
            </a:r>
            <a:endParaRPr lang="en-US" sz="3400"/>
          </a:p>
        </p:txBody>
      </p:sp>
      <p:sp>
        <p:nvSpPr>
          <p:cNvPr id="59395" name="Rectangle 3"/>
          <p:cNvSpPr>
            <a:spLocks noGrp="1" noChangeArrowheads="1"/>
          </p:cNvSpPr>
          <p:nvPr>
            <p:ph type="body" sz="half" idx="1"/>
          </p:nvPr>
        </p:nvSpPr>
        <p:spPr/>
        <p:txBody>
          <a:bodyPr/>
          <a:lstStyle/>
          <a:p>
            <a:r>
              <a:rPr lang="en-US"/>
              <a:t>Name the diagnosis ?</a:t>
            </a:r>
          </a:p>
          <a:p>
            <a:r>
              <a:rPr lang="en-US"/>
              <a:t>Mention two complications?</a:t>
            </a:r>
          </a:p>
          <a:p>
            <a:r>
              <a:rPr lang="en-US"/>
              <a:t>Treatment  in four lines?</a:t>
            </a:r>
          </a:p>
        </p:txBody>
      </p:sp>
      <p:sp>
        <p:nvSpPr>
          <p:cNvPr id="59396" name="Rectangle 4"/>
          <p:cNvSpPr>
            <a:spLocks noGrp="1" noChangeArrowheads="1"/>
          </p:cNvSpPr>
          <p:nvPr>
            <p:ph type="body" sz="half" idx="2"/>
          </p:nvPr>
        </p:nvSpPr>
        <p:spPr/>
        <p:txBody>
          <a:bodyPr/>
          <a:lstStyle/>
          <a:p>
            <a:endParaRPr lang="ar-SA"/>
          </a:p>
        </p:txBody>
      </p:sp>
      <p:pic>
        <p:nvPicPr>
          <p:cNvPr id="59397" name="Picture 5" descr="case05"/>
          <p:cNvPicPr>
            <a:picLocks noChangeAspect="1" noChangeArrowheads="1"/>
          </p:cNvPicPr>
          <p:nvPr/>
        </p:nvPicPr>
        <p:blipFill>
          <a:blip r:embed="rId4"/>
          <a:srcRect/>
          <a:stretch>
            <a:fillRect/>
          </a:stretch>
        </p:blipFill>
        <p:spPr bwMode="auto">
          <a:xfrm>
            <a:off x="4427538" y="1700213"/>
            <a:ext cx="4716462" cy="388937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ar-SA"/>
          </a:p>
        </p:txBody>
      </p:sp>
      <p:sp>
        <p:nvSpPr>
          <p:cNvPr id="60419" name="Rectangle 3"/>
          <p:cNvSpPr>
            <a:spLocks noGrp="1" noChangeArrowheads="1"/>
          </p:cNvSpPr>
          <p:nvPr>
            <p:ph type="body" sz="half" idx="1"/>
          </p:nvPr>
        </p:nvSpPr>
        <p:spPr/>
        <p:txBody>
          <a:bodyPr/>
          <a:lstStyle/>
          <a:p>
            <a:r>
              <a:rPr lang="en-US"/>
              <a:t>What is the pathology?</a:t>
            </a:r>
          </a:p>
          <a:p>
            <a:r>
              <a:rPr lang="en-US"/>
              <a:t>2 complications</a:t>
            </a:r>
          </a:p>
          <a:p>
            <a:r>
              <a:rPr lang="en-US"/>
              <a:t>Definitive treatment?</a:t>
            </a:r>
          </a:p>
        </p:txBody>
      </p:sp>
      <p:sp>
        <p:nvSpPr>
          <p:cNvPr id="60420" name="Rectangle 4"/>
          <p:cNvSpPr>
            <a:spLocks noGrp="1" noChangeArrowheads="1"/>
          </p:cNvSpPr>
          <p:nvPr>
            <p:ph type="body" sz="half" idx="2"/>
          </p:nvPr>
        </p:nvSpPr>
        <p:spPr/>
        <p:txBody>
          <a:bodyPr/>
          <a:lstStyle/>
          <a:p>
            <a:endParaRPr lang="ar-SA"/>
          </a:p>
        </p:txBody>
      </p:sp>
      <p:pic>
        <p:nvPicPr>
          <p:cNvPr id="60421" name="Picture 5" descr="case12"/>
          <p:cNvPicPr>
            <a:picLocks noChangeAspect="1" noChangeArrowheads="1"/>
          </p:cNvPicPr>
          <p:nvPr/>
        </p:nvPicPr>
        <p:blipFill>
          <a:blip r:embed="rId4"/>
          <a:srcRect/>
          <a:stretch>
            <a:fillRect/>
          </a:stretch>
        </p:blipFill>
        <p:spPr bwMode="auto">
          <a:xfrm>
            <a:off x="4191000" y="1576388"/>
            <a:ext cx="4953000" cy="371951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ase09a"/>
          <p:cNvPicPr>
            <a:picLocks noChangeAspect="1" noChangeArrowheads="1"/>
          </p:cNvPicPr>
          <p:nvPr/>
        </p:nvPicPr>
        <p:blipFill>
          <a:blip r:embed="rId4"/>
          <a:srcRect/>
          <a:stretch>
            <a:fillRect/>
          </a:stretch>
        </p:blipFill>
        <p:spPr bwMode="auto">
          <a:xfrm>
            <a:off x="0" y="0"/>
            <a:ext cx="3657600" cy="4464050"/>
          </a:xfrm>
          <a:prstGeom prst="rect">
            <a:avLst/>
          </a:prstGeom>
          <a:noFill/>
        </p:spPr>
      </p:pic>
      <p:pic>
        <p:nvPicPr>
          <p:cNvPr id="61443" name="Picture 3" descr="case09b"/>
          <p:cNvPicPr>
            <a:picLocks noChangeAspect="1" noChangeArrowheads="1"/>
          </p:cNvPicPr>
          <p:nvPr/>
        </p:nvPicPr>
        <p:blipFill>
          <a:blip r:embed="rId5"/>
          <a:srcRect/>
          <a:stretch>
            <a:fillRect/>
          </a:stretch>
        </p:blipFill>
        <p:spPr bwMode="auto">
          <a:xfrm>
            <a:off x="3619500" y="0"/>
            <a:ext cx="5524500" cy="4143375"/>
          </a:xfrm>
          <a:prstGeom prst="rect">
            <a:avLst/>
          </a:prstGeom>
          <a:noFill/>
        </p:spPr>
      </p:pic>
      <p:sp>
        <p:nvSpPr>
          <p:cNvPr id="61444" name="Rectangle 4"/>
          <p:cNvSpPr>
            <a:spLocks noGrp="1" noChangeArrowheads="1"/>
          </p:cNvSpPr>
          <p:nvPr>
            <p:ph type="title"/>
          </p:nvPr>
        </p:nvSpPr>
        <p:spPr/>
        <p:txBody>
          <a:bodyPr/>
          <a:lstStyle/>
          <a:p>
            <a:endParaRPr lang="ar-SA"/>
          </a:p>
        </p:txBody>
      </p:sp>
      <p:sp>
        <p:nvSpPr>
          <p:cNvPr id="61445" name="Rectangle 5"/>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What  you see on X-ray?</a:t>
            </a:r>
          </a:p>
          <a:p>
            <a:r>
              <a:rPr lang="en-US"/>
              <a:t>Pathology in the small bowel?</a:t>
            </a:r>
          </a:p>
        </p:txBody>
      </p:sp>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Mention 3 findings in this X-ray?</a:t>
            </a:r>
          </a:p>
        </p:txBody>
      </p:sp>
      <p:pic>
        <p:nvPicPr>
          <p:cNvPr id="62467" name="Picture 3" descr="706"/>
          <p:cNvPicPr>
            <a:picLocks noGrp="1" noChangeAspect="1" noChangeArrowheads="1"/>
          </p:cNvPicPr>
          <p:nvPr>
            <p:ph type="body" idx="1"/>
          </p:nvPr>
        </p:nvPicPr>
        <p:blipFill>
          <a:blip r:embed="rId4"/>
          <a:srcRect/>
          <a:stretch>
            <a:fillRect/>
          </a:stretch>
        </p:blipFill>
        <p:spPr>
          <a:xfrm>
            <a:off x="2133600" y="1755775"/>
            <a:ext cx="5248275" cy="5032375"/>
          </a:xfrm>
          <a:noFill/>
          <a:ln/>
        </p:spPr>
      </p:pic>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endParaRPr lang="ar-SA"/>
          </a:p>
        </p:txBody>
      </p:sp>
      <p:sp>
        <p:nvSpPr>
          <p:cNvPr id="63491" name="Rectangle 3"/>
          <p:cNvSpPr>
            <a:spLocks noGrp="1" noChangeArrowheads="1"/>
          </p:cNvSpPr>
          <p:nvPr>
            <p:ph type="body" idx="1"/>
          </p:nvPr>
        </p:nvSpPr>
        <p:spPr/>
        <p:txBody>
          <a:bodyPr/>
          <a:lstStyle/>
          <a:p>
            <a:endParaRPr lang="en-US"/>
          </a:p>
          <a:p>
            <a:endParaRPr lang="en-US"/>
          </a:p>
          <a:p>
            <a:endParaRPr lang="en-US"/>
          </a:p>
          <a:p>
            <a:endParaRPr lang="en-US"/>
          </a:p>
          <a:p>
            <a:r>
              <a:rPr lang="en-US"/>
              <a:t>Mention 2 types of deformities?</a:t>
            </a:r>
          </a:p>
          <a:p>
            <a:r>
              <a:rPr lang="en-US"/>
              <a:t>What is the diagnosis?</a:t>
            </a:r>
          </a:p>
        </p:txBody>
      </p:sp>
      <p:pic>
        <p:nvPicPr>
          <p:cNvPr id="63492" name="Picture 4" descr="41"/>
          <p:cNvPicPr>
            <a:picLocks noChangeAspect="1" noChangeArrowheads="1"/>
          </p:cNvPicPr>
          <p:nvPr/>
        </p:nvPicPr>
        <p:blipFill>
          <a:blip r:embed="rId4"/>
          <a:srcRect/>
          <a:stretch>
            <a:fillRect/>
          </a:stretch>
        </p:blipFill>
        <p:spPr bwMode="auto">
          <a:xfrm>
            <a:off x="3563938" y="-44450"/>
            <a:ext cx="5184775" cy="41592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endParaRPr lang="ar-SA"/>
          </a:p>
        </p:txBody>
      </p:sp>
      <p:sp>
        <p:nvSpPr>
          <p:cNvPr id="65539"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What is this test?</a:t>
            </a:r>
          </a:p>
          <a:p>
            <a:pPr>
              <a:lnSpc>
                <a:spcPct val="90000"/>
              </a:lnSpc>
            </a:pPr>
            <a:r>
              <a:rPr lang="en-US"/>
              <a:t>How do you do it?</a:t>
            </a:r>
          </a:p>
          <a:p>
            <a:pPr>
              <a:lnSpc>
                <a:spcPct val="90000"/>
              </a:lnSpc>
            </a:pPr>
            <a:r>
              <a:rPr lang="en-US"/>
              <a:t>Mention three indications?</a:t>
            </a:r>
          </a:p>
          <a:p>
            <a:pPr>
              <a:lnSpc>
                <a:spcPct val="90000"/>
              </a:lnSpc>
            </a:pPr>
            <a:r>
              <a:rPr lang="en-US"/>
              <a:t>What are these numbers indicate?</a:t>
            </a:r>
          </a:p>
        </p:txBody>
      </p:sp>
      <p:pic>
        <p:nvPicPr>
          <p:cNvPr id="65540" name="Picture 4" descr="Figure 1"/>
          <p:cNvPicPr>
            <a:picLocks noChangeAspect="1" noChangeArrowheads="1"/>
          </p:cNvPicPr>
          <p:nvPr/>
        </p:nvPicPr>
        <p:blipFill>
          <a:blip r:embed="rId4"/>
          <a:srcRect/>
          <a:stretch>
            <a:fillRect/>
          </a:stretch>
        </p:blipFill>
        <p:spPr bwMode="auto">
          <a:xfrm>
            <a:off x="4357688" y="31750"/>
            <a:ext cx="4751387" cy="36512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ar-SA"/>
          </a:p>
        </p:txBody>
      </p:sp>
      <p:sp>
        <p:nvSpPr>
          <p:cNvPr id="66563" name="Rectangle 3"/>
          <p:cNvSpPr>
            <a:spLocks noGrp="1" noChangeArrowheads="1"/>
          </p:cNvSpPr>
          <p:nvPr>
            <p:ph type="body" idx="1"/>
          </p:nvPr>
        </p:nvSpPr>
        <p:spPr/>
        <p:txBody>
          <a:bodyPr/>
          <a:lstStyle/>
          <a:p>
            <a:r>
              <a:rPr lang="en-US"/>
              <a:t>Diagnosis?</a:t>
            </a:r>
          </a:p>
          <a:p>
            <a:r>
              <a:rPr lang="en-US"/>
              <a:t>Common causes ?</a:t>
            </a:r>
          </a:p>
          <a:p>
            <a:r>
              <a:rPr lang="en-US"/>
              <a:t>Best treatment?</a:t>
            </a:r>
          </a:p>
        </p:txBody>
      </p:sp>
      <p:pic>
        <p:nvPicPr>
          <p:cNvPr id="66564" name="Picture 4" descr="Figure 4"/>
          <p:cNvPicPr>
            <a:picLocks noChangeAspect="1" noChangeArrowheads="1"/>
          </p:cNvPicPr>
          <p:nvPr/>
        </p:nvPicPr>
        <p:blipFill>
          <a:blip r:embed="rId4"/>
          <a:srcRect/>
          <a:stretch>
            <a:fillRect/>
          </a:stretch>
        </p:blipFill>
        <p:spPr bwMode="auto">
          <a:xfrm>
            <a:off x="4733925" y="0"/>
            <a:ext cx="4446588"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ar-SA"/>
          </a:p>
        </p:txBody>
      </p:sp>
      <p:sp>
        <p:nvSpPr>
          <p:cNvPr id="11267"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Pathology ?</a:t>
            </a:r>
          </a:p>
          <a:p>
            <a:pPr>
              <a:lnSpc>
                <a:spcPct val="90000"/>
              </a:lnSpc>
            </a:pPr>
            <a:r>
              <a:rPr lang="en-US" sz="2800"/>
              <a:t>Did you want to examine other parts in the body? why?</a:t>
            </a:r>
          </a:p>
          <a:p>
            <a:pPr>
              <a:lnSpc>
                <a:spcPct val="90000"/>
              </a:lnSpc>
            </a:pPr>
            <a:r>
              <a:rPr lang="en-US" sz="2800"/>
              <a:t>3 complications ?</a:t>
            </a:r>
          </a:p>
        </p:txBody>
      </p:sp>
      <p:pic>
        <p:nvPicPr>
          <p:cNvPr id="11268" name="Picture 4" descr="Meningocele"/>
          <p:cNvPicPr>
            <a:picLocks noChangeAspect="1" noChangeArrowheads="1"/>
          </p:cNvPicPr>
          <p:nvPr/>
        </p:nvPicPr>
        <p:blipFill>
          <a:blip r:embed="rId4"/>
          <a:srcRect/>
          <a:stretch>
            <a:fillRect/>
          </a:stretch>
        </p:blipFill>
        <p:spPr bwMode="auto">
          <a:xfrm>
            <a:off x="0" y="0"/>
            <a:ext cx="5435600" cy="36591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ar-SA"/>
          </a:p>
        </p:txBody>
      </p:sp>
      <p:sp>
        <p:nvSpPr>
          <p:cNvPr id="67587"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Diagnosis?</a:t>
            </a:r>
          </a:p>
          <a:p>
            <a:r>
              <a:rPr lang="en-US"/>
              <a:t>Two causes?</a:t>
            </a:r>
          </a:p>
        </p:txBody>
      </p:sp>
      <p:pic>
        <p:nvPicPr>
          <p:cNvPr id="67588" name="Picture 4" descr="458"/>
          <p:cNvPicPr>
            <a:picLocks noChangeAspect="1" noChangeArrowheads="1"/>
          </p:cNvPicPr>
          <p:nvPr/>
        </p:nvPicPr>
        <p:blipFill>
          <a:blip r:embed="rId4"/>
          <a:srcRect/>
          <a:stretch>
            <a:fillRect/>
          </a:stretch>
        </p:blipFill>
        <p:spPr bwMode="auto">
          <a:xfrm>
            <a:off x="4140200" y="-15875"/>
            <a:ext cx="4968875" cy="43053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ar-SA"/>
          </a:p>
        </p:txBody>
      </p:sp>
      <p:sp>
        <p:nvSpPr>
          <p:cNvPr id="68611" name="Rectangle 3"/>
          <p:cNvSpPr>
            <a:spLocks noGrp="1" noChangeArrowheads="1"/>
          </p:cNvSpPr>
          <p:nvPr>
            <p:ph type="body" idx="1"/>
          </p:nvPr>
        </p:nvSpPr>
        <p:spPr>
          <a:solidFill>
            <a:schemeClr val="bg1"/>
          </a:solidFill>
          <a:ln>
            <a:solidFill>
              <a:schemeClr val="tx1"/>
            </a:solidFill>
          </a:ln>
        </p:spPr>
        <p:txBody>
          <a:bodyPr/>
          <a:lstStyle/>
          <a:p>
            <a:pPr marL="609600" indent="-609600">
              <a:buFont typeface="Wingdings" pitchFamily="2" charset="2"/>
              <a:buAutoNum type="arabicPeriod"/>
            </a:pPr>
            <a:r>
              <a:rPr lang="en-US"/>
              <a:t>Name the intestinal parts</a:t>
            </a:r>
          </a:p>
          <a:p>
            <a:pPr marL="609600" indent="-609600">
              <a:buFont typeface="Wingdings" pitchFamily="2" charset="2"/>
              <a:buNone/>
            </a:pPr>
            <a:r>
              <a:rPr lang="en-US"/>
              <a:t>  that is seen in the picture?</a:t>
            </a:r>
          </a:p>
          <a:p>
            <a:pPr marL="609600" indent="-609600">
              <a:buFont typeface="Wingdings" pitchFamily="2" charset="2"/>
              <a:buAutoNum type="arabicPeriod"/>
            </a:pPr>
            <a:r>
              <a:rPr lang="en-US"/>
              <a:t>The pathology?</a:t>
            </a:r>
          </a:p>
          <a:p>
            <a:pPr marL="609600" indent="-609600">
              <a:buFont typeface="Wingdings" pitchFamily="2" charset="2"/>
              <a:buAutoNum type="arabicPeriod"/>
            </a:pPr>
            <a:r>
              <a:rPr lang="en-US"/>
              <a:t>What called such op?</a:t>
            </a:r>
          </a:p>
          <a:p>
            <a:pPr marL="609600" indent="-609600">
              <a:buFont typeface="Wingdings" pitchFamily="2" charset="2"/>
              <a:buAutoNum type="arabicPeriod"/>
            </a:pPr>
            <a:r>
              <a:rPr lang="en-US"/>
              <a:t>2early and 3 late complications?</a:t>
            </a:r>
          </a:p>
        </p:txBody>
      </p:sp>
      <p:pic>
        <p:nvPicPr>
          <p:cNvPr id="68612" name="Picture 4" descr="469"/>
          <p:cNvPicPr>
            <a:picLocks noChangeAspect="1" noChangeArrowheads="1"/>
          </p:cNvPicPr>
          <p:nvPr/>
        </p:nvPicPr>
        <p:blipFill>
          <a:blip r:embed="rId4"/>
          <a:srcRect/>
          <a:stretch>
            <a:fillRect/>
          </a:stretch>
        </p:blipFill>
        <p:spPr bwMode="auto">
          <a:xfrm>
            <a:off x="5695950" y="0"/>
            <a:ext cx="3413125" cy="3860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endParaRPr lang="ar-SA"/>
          </a:p>
        </p:txBody>
      </p:sp>
      <p:sp>
        <p:nvSpPr>
          <p:cNvPr id="69635" name="Rectangle 3"/>
          <p:cNvSpPr>
            <a:spLocks noGrp="1" noChangeArrowheads="1"/>
          </p:cNvSpPr>
          <p:nvPr>
            <p:ph type="body" idx="1"/>
          </p:nvPr>
        </p:nvSpPr>
        <p:spPr/>
        <p:txBody>
          <a:bodyPr/>
          <a:lstStyle/>
          <a:p>
            <a:r>
              <a:rPr lang="en-US"/>
              <a:t>Diagnosis?</a:t>
            </a:r>
          </a:p>
          <a:p>
            <a:r>
              <a:rPr lang="en-US"/>
              <a:t>Mention 3 causes?</a:t>
            </a:r>
          </a:p>
          <a:p>
            <a:r>
              <a:rPr lang="en-US"/>
              <a:t>Mention 4 finding?</a:t>
            </a:r>
          </a:p>
          <a:p>
            <a:r>
              <a:rPr lang="en-US"/>
              <a:t>3 types of surgical</a:t>
            </a:r>
          </a:p>
          <a:p>
            <a:pPr>
              <a:buFont typeface="Wingdings" pitchFamily="2" charset="2"/>
              <a:buNone/>
            </a:pPr>
            <a:r>
              <a:rPr lang="en-US"/>
              <a:t>treatment?</a:t>
            </a:r>
          </a:p>
        </p:txBody>
      </p:sp>
      <p:pic>
        <p:nvPicPr>
          <p:cNvPr id="69636" name="Picture 4" descr="462"/>
          <p:cNvPicPr>
            <a:picLocks noChangeAspect="1" noChangeArrowheads="1"/>
          </p:cNvPicPr>
          <p:nvPr/>
        </p:nvPicPr>
        <p:blipFill>
          <a:blip r:embed="rId4"/>
          <a:srcRect/>
          <a:stretch>
            <a:fillRect/>
          </a:stretch>
        </p:blipFill>
        <p:spPr bwMode="auto">
          <a:xfrm>
            <a:off x="4778375" y="0"/>
            <a:ext cx="43307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endParaRPr lang="ar-SA"/>
          </a:p>
        </p:txBody>
      </p:sp>
      <p:sp>
        <p:nvSpPr>
          <p:cNvPr id="71683" name="Rectangle 3"/>
          <p:cNvSpPr>
            <a:spLocks noGrp="1" noChangeArrowheads="1"/>
          </p:cNvSpPr>
          <p:nvPr>
            <p:ph type="body" idx="1"/>
          </p:nvPr>
        </p:nvSpPr>
        <p:spPr/>
        <p:txBody>
          <a:bodyPr/>
          <a:lstStyle/>
          <a:p>
            <a:endParaRPr lang="en-US" sz="2800"/>
          </a:p>
          <a:p>
            <a:endParaRPr lang="en-US" sz="2800"/>
          </a:p>
          <a:p>
            <a:endParaRPr lang="en-US" sz="2800"/>
          </a:p>
          <a:p>
            <a:endParaRPr lang="en-US" sz="2800"/>
          </a:p>
          <a:p>
            <a:endParaRPr lang="en-US" sz="2800"/>
          </a:p>
          <a:p>
            <a:r>
              <a:rPr lang="en-US" sz="2800"/>
              <a:t>What is the specimen show?</a:t>
            </a:r>
          </a:p>
          <a:p>
            <a:r>
              <a:rPr lang="en-US" sz="2800"/>
              <a:t>Possible diagnosis?</a:t>
            </a:r>
          </a:p>
          <a:p>
            <a:r>
              <a:rPr lang="en-US" sz="2800"/>
              <a:t>2 investigation to reach the diagnosis?</a:t>
            </a:r>
          </a:p>
        </p:txBody>
      </p:sp>
      <p:pic>
        <p:nvPicPr>
          <p:cNvPr id="71684" name="Picture 4" descr="502"/>
          <p:cNvPicPr>
            <a:picLocks noChangeAspect="1" noChangeArrowheads="1"/>
          </p:cNvPicPr>
          <p:nvPr/>
        </p:nvPicPr>
        <p:blipFill>
          <a:blip r:embed="rId4"/>
          <a:srcRect/>
          <a:stretch>
            <a:fillRect/>
          </a:stretch>
        </p:blipFill>
        <p:spPr bwMode="auto">
          <a:xfrm>
            <a:off x="4643438" y="-34925"/>
            <a:ext cx="4537075" cy="42338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ar-SA"/>
          </a:p>
        </p:txBody>
      </p:sp>
      <p:sp>
        <p:nvSpPr>
          <p:cNvPr id="72707" name="Rectangle 3"/>
          <p:cNvSpPr>
            <a:spLocks noGrp="1" noChangeArrowheads="1"/>
          </p:cNvSpPr>
          <p:nvPr>
            <p:ph type="body" idx="1"/>
          </p:nvPr>
        </p:nvSpPr>
        <p:spPr/>
        <p:txBody>
          <a:bodyPr/>
          <a:lstStyle/>
          <a:p>
            <a:endParaRPr lang="en-US"/>
          </a:p>
          <a:p>
            <a:endParaRPr lang="en-US"/>
          </a:p>
          <a:p>
            <a:pPr>
              <a:buFont typeface="Wingdings" pitchFamily="2" charset="2"/>
              <a:buNone/>
            </a:pPr>
            <a:endParaRPr lang="en-US"/>
          </a:p>
          <a:p>
            <a:endParaRPr lang="en-US"/>
          </a:p>
          <a:p>
            <a:r>
              <a:rPr lang="en-US"/>
              <a:t>Diagnosis ?</a:t>
            </a:r>
          </a:p>
          <a:p>
            <a:r>
              <a:rPr lang="en-US"/>
              <a:t>Pathology of the disease?</a:t>
            </a:r>
          </a:p>
          <a:p>
            <a:r>
              <a:rPr lang="en-US"/>
              <a:t>2 option of treatment?</a:t>
            </a:r>
          </a:p>
        </p:txBody>
      </p:sp>
      <p:pic>
        <p:nvPicPr>
          <p:cNvPr id="72708" name="Picture 4" descr="449"/>
          <p:cNvPicPr>
            <a:picLocks noChangeAspect="1" noChangeArrowheads="1"/>
          </p:cNvPicPr>
          <p:nvPr/>
        </p:nvPicPr>
        <p:blipFill>
          <a:blip r:embed="rId4"/>
          <a:srcRect/>
          <a:stretch>
            <a:fillRect/>
          </a:stretch>
        </p:blipFill>
        <p:spPr bwMode="auto">
          <a:xfrm>
            <a:off x="4067175" y="42863"/>
            <a:ext cx="5076825" cy="380841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679"/>
          <p:cNvPicPr>
            <a:picLocks noChangeAspect="1" noChangeArrowheads="1"/>
          </p:cNvPicPr>
          <p:nvPr/>
        </p:nvPicPr>
        <p:blipFill>
          <a:blip r:embed="rId4"/>
          <a:srcRect/>
          <a:stretch>
            <a:fillRect/>
          </a:stretch>
        </p:blipFill>
        <p:spPr bwMode="auto">
          <a:xfrm>
            <a:off x="3708400" y="260350"/>
            <a:ext cx="5435600" cy="3789363"/>
          </a:xfrm>
          <a:prstGeom prst="rect">
            <a:avLst/>
          </a:prstGeom>
          <a:noFill/>
        </p:spPr>
      </p:pic>
      <p:sp>
        <p:nvSpPr>
          <p:cNvPr id="73731" name="Rectangle 3"/>
          <p:cNvSpPr>
            <a:spLocks noGrp="1" noChangeArrowheads="1"/>
          </p:cNvSpPr>
          <p:nvPr>
            <p:ph type="title"/>
          </p:nvPr>
        </p:nvSpPr>
        <p:spPr/>
        <p:txBody>
          <a:bodyPr/>
          <a:lstStyle/>
          <a:p>
            <a:endParaRPr lang="ar-SA"/>
          </a:p>
        </p:txBody>
      </p:sp>
      <p:sp>
        <p:nvSpPr>
          <p:cNvPr id="73732" name="Rectangle 4"/>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Which breast is affected?</a:t>
            </a:r>
          </a:p>
          <a:p>
            <a:pPr>
              <a:lnSpc>
                <a:spcPct val="90000"/>
              </a:lnSpc>
            </a:pPr>
            <a:r>
              <a:rPr lang="en-US" sz="2800"/>
              <a:t>What are the changes?</a:t>
            </a:r>
          </a:p>
          <a:p>
            <a:pPr>
              <a:lnSpc>
                <a:spcPct val="90000"/>
              </a:lnSpc>
            </a:pPr>
            <a:r>
              <a:rPr lang="en-US" sz="2800"/>
              <a:t>Possible diagnosis?</a:t>
            </a:r>
          </a:p>
          <a:p>
            <a:pPr>
              <a:lnSpc>
                <a:spcPct val="90000"/>
              </a:lnSpc>
            </a:pPr>
            <a:r>
              <a:rPr lang="en-US" sz="2800"/>
              <a:t>Best investigation?</a:t>
            </a:r>
          </a:p>
        </p:txBody>
      </p:sp>
    </p:spTree>
    <p:custDataLst>
      <p:tags r:id="rId1"/>
    </p:custData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endParaRPr lang="ar-SA"/>
          </a:p>
        </p:txBody>
      </p:sp>
      <p:sp>
        <p:nvSpPr>
          <p:cNvPr id="77827"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Finding ?</a:t>
            </a:r>
          </a:p>
          <a:p>
            <a:r>
              <a:rPr lang="en-US"/>
              <a:t>Possible surgical presentation?</a:t>
            </a:r>
          </a:p>
        </p:txBody>
      </p:sp>
      <p:pic>
        <p:nvPicPr>
          <p:cNvPr id="77828" name="Picture 4" descr="758"/>
          <p:cNvPicPr>
            <a:picLocks noChangeAspect="1" noChangeArrowheads="1"/>
          </p:cNvPicPr>
          <p:nvPr/>
        </p:nvPicPr>
        <p:blipFill>
          <a:blip r:embed="rId4"/>
          <a:srcRect/>
          <a:stretch>
            <a:fillRect/>
          </a:stretch>
        </p:blipFill>
        <p:spPr bwMode="auto">
          <a:xfrm>
            <a:off x="2743200" y="0"/>
            <a:ext cx="6400800" cy="45735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endParaRPr lang="ar-SA"/>
          </a:p>
        </p:txBody>
      </p:sp>
      <p:sp>
        <p:nvSpPr>
          <p:cNvPr id="78851"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Name such anatomical structures?</a:t>
            </a:r>
          </a:p>
        </p:txBody>
      </p:sp>
      <p:pic>
        <p:nvPicPr>
          <p:cNvPr id="78852" name="Picture 4" descr="478"/>
          <p:cNvPicPr>
            <a:picLocks noChangeAspect="1" noChangeArrowheads="1"/>
          </p:cNvPicPr>
          <p:nvPr/>
        </p:nvPicPr>
        <p:blipFill>
          <a:blip r:embed="rId4"/>
          <a:srcRect/>
          <a:stretch>
            <a:fillRect/>
          </a:stretch>
        </p:blipFill>
        <p:spPr bwMode="auto">
          <a:xfrm>
            <a:off x="3492500" y="0"/>
            <a:ext cx="5651500" cy="4241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ar-SA"/>
          </a:p>
        </p:txBody>
      </p:sp>
      <p:sp>
        <p:nvSpPr>
          <p:cNvPr id="79875" name="Rectangle 3"/>
          <p:cNvSpPr>
            <a:spLocks noGrp="1" noChangeArrowheads="1"/>
          </p:cNvSpPr>
          <p:nvPr>
            <p:ph type="body" idx="1"/>
          </p:nvPr>
        </p:nvSpPr>
        <p:spPr/>
        <p:txBody>
          <a:bodyPr/>
          <a:lstStyle/>
          <a:p>
            <a:r>
              <a:rPr lang="en-US"/>
              <a:t>Site of the </a:t>
            </a:r>
          </a:p>
          <a:p>
            <a:pPr>
              <a:buFont typeface="Wingdings" pitchFamily="2" charset="2"/>
              <a:buNone/>
            </a:pPr>
            <a:r>
              <a:rPr lang="en-US"/>
              <a:t>pathology?</a:t>
            </a:r>
          </a:p>
          <a:p>
            <a:r>
              <a:rPr lang="en-US"/>
              <a:t>2 DD?</a:t>
            </a:r>
          </a:p>
        </p:txBody>
      </p:sp>
      <p:pic>
        <p:nvPicPr>
          <p:cNvPr id="79876" name="Picture 4" descr="459"/>
          <p:cNvPicPr>
            <a:picLocks noChangeAspect="1" noChangeArrowheads="1"/>
          </p:cNvPicPr>
          <p:nvPr/>
        </p:nvPicPr>
        <p:blipFill>
          <a:blip r:embed="rId4"/>
          <a:srcRect/>
          <a:stretch>
            <a:fillRect/>
          </a:stretch>
        </p:blipFill>
        <p:spPr bwMode="auto">
          <a:xfrm>
            <a:off x="0" y="0"/>
            <a:ext cx="5976938" cy="54673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ar-SA"/>
          </a:p>
        </p:txBody>
      </p:sp>
      <p:sp>
        <p:nvSpPr>
          <p:cNvPr id="80899" name="Rectangle 3"/>
          <p:cNvSpPr>
            <a:spLocks noGrp="1" noChangeArrowheads="1"/>
          </p:cNvSpPr>
          <p:nvPr>
            <p:ph type="body" idx="1"/>
          </p:nvPr>
        </p:nvSpPr>
        <p:spPr/>
        <p:txBody>
          <a:bodyPr/>
          <a:lstStyle/>
          <a:p>
            <a:r>
              <a:rPr lang="en-US"/>
              <a:t>Left breast </a:t>
            </a:r>
          </a:p>
          <a:p>
            <a:pPr>
              <a:buFont typeface="Wingdings" pitchFamily="2" charset="2"/>
              <a:buNone/>
            </a:pPr>
            <a:r>
              <a:rPr lang="en-US"/>
              <a:t>pathology?</a:t>
            </a:r>
          </a:p>
          <a:p>
            <a:r>
              <a:rPr lang="en-US"/>
              <a:t>Plan of treatment</a:t>
            </a:r>
          </a:p>
        </p:txBody>
      </p:sp>
      <p:pic>
        <p:nvPicPr>
          <p:cNvPr id="80900" name="Picture 4" descr="677"/>
          <p:cNvPicPr>
            <a:picLocks noChangeAspect="1" noChangeArrowheads="1"/>
          </p:cNvPicPr>
          <p:nvPr/>
        </p:nvPicPr>
        <p:blipFill>
          <a:blip r:embed="rId4"/>
          <a:srcRect/>
          <a:stretch>
            <a:fillRect/>
          </a:stretch>
        </p:blipFill>
        <p:spPr bwMode="auto">
          <a:xfrm>
            <a:off x="0" y="0"/>
            <a:ext cx="4716462" cy="35369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endParaRPr lang="ar-SA"/>
          </a:p>
        </p:txBody>
      </p:sp>
      <p:sp>
        <p:nvSpPr>
          <p:cNvPr id="333827" name="Rectangle 3"/>
          <p:cNvSpPr>
            <a:spLocks noGrp="1" noChangeArrowheads="1"/>
          </p:cNvSpPr>
          <p:nvPr>
            <p:ph type="body" idx="1"/>
          </p:nvPr>
        </p:nvSpPr>
        <p:spPr/>
        <p:txBody>
          <a:bodyPr/>
          <a:lstStyle/>
          <a:p>
            <a:endParaRPr lang="ar-SA"/>
          </a:p>
        </p:txBody>
      </p:sp>
      <p:pic>
        <p:nvPicPr>
          <p:cNvPr id="333828" name="Picture 4" descr="myelomeningocele"/>
          <p:cNvPicPr>
            <a:picLocks noChangeAspect="1" noChangeArrowheads="1"/>
          </p:cNvPicPr>
          <p:nvPr/>
        </p:nvPicPr>
        <p:blipFill>
          <a:blip r:embed="rId4"/>
          <a:srcRect/>
          <a:stretch>
            <a:fillRect/>
          </a:stretch>
        </p:blipFill>
        <p:spPr bwMode="auto">
          <a:xfrm>
            <a:off x="827088" y="0"/>
            <a:ext cx="8316912"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ar-SA"/>
          </a:p>
        </p:txBody>
      </p:sp>
      <p:sp>
        <p:nvSpPr>
          <p:cNvPr id="81923" name="Rectangle 3"/>
          <p:cNvSpPr>
            <a:spLocks noGrp="1" noChangeArrowheads="1"/>
          </p:cNvSpPr>
          <p:nvPr>
            <p:ph type="body" idx="1"/>
          </p:nvPr>
        </p:nvSpPr>
        <p:spPr/>
        <p:txBody>
          <a:bodyPr/>
          <a:lstStyle/>
          <a:p>
            <a:endParaRPr lang="en-US"/>
          </a:p>
          <a:p>
            <a:endParaRPr lang="en-US"/>
          </a:p>
          <a:p>
            <a:r>
              <a:rPr lang="en-US"/>
              <a:t>What is the diagnosis?</a:t>
            </a:r>
          </a:p>
          <a:p>
            <a:r>
              <a:rPr lang="en-US"/>
              <a:t>Pathological type?</a:t>
            </a:r>
          </a:p>
          <a:p>
            <a:r>
              <a:rPr lang="en-US"/>
              <a:t>2 complications?</a:t>
            </a:r>
          </a:p>
          <a:p>
            <a:r>
              <a:rPr lang="en-US"/>
              <a:t>Option of treatment?</a:t>
            </a:r>
          </a:p>
        </p:txBody>
      </p:sp>
      <p:pic>
        <p:nvPicPr>
          <p:cNvPr id="81924" name="Picture 4" descr="161"/>
          <p:cNvPicPr>
            <a:picLocks noGrp="1" noChangeAspect="1" noChangeArrowheads="1"/>
          </p:cNvPicPr>
          <p:nvPr>
            <p:ph sz="half" idx="4294967295"/>
          </p:nvPr>
        </p:nvPicPr>
        <p:blipFill>
          <a:blip r:embed="rId4"/>
          <a:srcRect/>
          <a:stretch>
            <a:fillRect/>
          </a:stretch>
        </p:blipFill>
        <p:spPr>
          <a:xfrm>
            <a:off x="3132138" y="0"/>
            <a:ext cx="2414587" cy="2608263"/>
          </a:xfrm>
          <a:noFill/>
          <a:ln/>
        </p:spPr>
      </p:pic>
      <p:pic>
        <p:nvPicPr>
          <p:cNvPr id="81925" name="Picture 5" descr="160"/>
          <p:cNvPicPr>
            <a:picLocks noChangeAspect="1" noChangeArrowheads="1"/>
          </p:cNvPicPr>
          <p:nvPr/>
        </p:nvPicPr>
        <p:blipFill>
          <a:blip r:embed="rId5"/>
          <a:srcRect/>
          <a:stretch>
            <a:fillRect/>
          </a:stretch>
        </p:blipFill>
        <p:spPr bwMode="auto">
          <a:xfrm>
            <a:off x="5580063" y="38100"/>
            <a:ext cx="3313112" cy="2366963"/>
          </a:xfrm>
          <a:prstGeom prst="rect">
            <a:avLst/>
          </a:prstGeom>
          <a:noFill/>
        </p:spPr>
      </p:pic>
      <p:pic>
        <p:nvPicPr>
          <p:cNvPr id="81926" name="Picture 6" descr="162"/>
          <p:cNvPicPr>
            <a:picLocks noGrp="1" noChangeAspect="1" noChangeArrowheads="1"/>
          </p:cNvPicPr>
          <p:nvPr>
            <p:ph sz="half" idx="4294967295"/>
          </p:nvPr>
        </p:nvPicPr>
        <p:blipFill>
          <a:blip r:embed="rId6"/>
          <a:srcRect/>
          <a:stretch>
            <a:fillRect/>
          </a:stretch>
        </p:blipFill>
        <p:spPr>
          <a:xfrm>
            <a:off x="0" y="0"/>
            <a:ext cx="2890838" cy="2312988"/>
          </a:xfrm>
          <a:noFill/>
          <a:ln/>
        </p:spPr>
      </p:pic>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ar-SA"/>
          </a:p>
        </p:txBody>
      </p:sp>
      <p:sp>
        <p:nvSpPr>
          <p:cNvPr id="82947" name="Rectangle 3"/>
          <p:cNvSpPr>
            <a:spLocks noGrp="1" noChangeArrowheads="1"/>
          </p:cNvSpPr>
          <p:nvPr>
            <p:ph type="body" idx="1"/>
          </p:nvPr>
        </p:nvSpPr>
        <p:spPr/>
        <p:txBody>
          <a:bodyPr/>
          <a:lstStyle/>
          <a:p>
            <a:endParaRPr lang="en-US"/>
          </a:p>
          <a:p>
            <a:endParaRPr lang="en-US"/>
          </a:p>
          <a:p>
            <a:endParaRPr lang="en-US"/>
          </a:p>
          <a:p>
            <a:endParaRPr lang="en-US"/>
          </a:p>
          <a:p>
            <a:r>
              <a:rPr lang="en-US"/>
              <a:t>Compare between the two arms?</a:t>
            </a:r>
          </a:p>
          <a:p>
            <a:r>
              <a:rPr lang="en-US"/>
              <a:t>What is your diagnosis?</a:t>
            </a:r>
          </a:p>
          <a:p>
            <a:endParaRPr lang="en-US"/>
          </a:p>
        </p:txBody>
      </p:sp>
      <p:pic>
        <p:nvPicPr>
          <p:cNvPr id="82948" name="Picture 4" descr="453"/>
          <p:cNvPicPr>
            <a:picLocks noChangeAspect="1" noChangeArrowheads="1"/>
          </p:cNvPicPr>
          <p:nvPr/>
        </p:nvPicPr>
        <p:blipFill>
          <a:blip r:embed="rId4"/>
          <a:srcRect/>
          <a:stretch>
            <a:fillRect/>
          </a:stretch>
        </p:blipFill>
        <p:spPr bwMode="auto">
          <a:xfrm>
            <a:off x="4500563" y="-38100"/>
            <a:ext cx="4643437" cy="33972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ar-SA"/>
          </a:p>
        </p:txBody>
      </p:sp>
      <p:sp>
        <p:nvSpPr>
          <p:cNvPr id="83971"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Diagnosis?</a:t>
            </a:r>
          </a:p>
          <a:p>
            <a:pPr>
              <a:lnSpc>
                <a:spcPct val="90000"/>
              </a:lnSpc>
            </a:pPr>
            <a:r>
              <a:rPr lang="en-US"/>
              <a:t>Option of treatment?</a:t>
            </a:r>
          </a:p>
          <a:p>
            <a:pPr>
              <a:lnSpc>
                <a:spcPct val="90000"/>
              </a:lnSpc>
            </a:pPr>
            <a:r>
              <a:rPr lang="en-US"/>
              <a:t>Single most important complication?</a:t>
            </a:r>
          </a:p>
        </p:txBody>
      </p:sp>
      <p:pic>
        <p:nvPicPr>
          <p:cNvPr id="83972" name="Picture 4" descr="35"/>
          <p:cNvPicPr>
            <a:picLocks noChangeAspect="1" noChangeArrowheads="1"/>
          </p:cNvPicPr>
          <p:nvPr/>
        </p:nvPicPr>
        <p:blipFill>
          <a:blip r:embed="rId4"/>
          <a:srcRect/>
          <a:stretch>
            <a:fillRect/>
          </a:stretch>
        </p:blipFill>
        <p:spPr bwMode="auto">
          <a:xfrm>
            <a:off x="250825" y="-26988"/>
            <a:ext cx="8893175" cy="4381501"/>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endParaRPr lang="ar-SA"/>
          </a:p>
        </p:txBody>
      </p:sp>
      <p:sp>
        <p:nvSpPr>
          <p:cNvPr id="84995"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What you see in this pt.?</a:t>
            </a:r>
          </a:p>
          <a:p>
            <a:pPr>
              <a:lnSpc>
                <a:spcPct val="90000"/>
              </a:lnSpc>
            </a:pPr>
            <a:r>
              <a:rPr lang="en-US" sz="2800"/>
              <a:t>Best type of treatment?</a:t>
            </a:r>
          </a:p>
          <a:p>
            <a:pPr>
              <a:lnSpc>
                <a:spcPct val="90000"/>
              </a:lnSpc>
            </a:pPr>
            <a:r>
              <a:rPr lang="en-US" sz="2800"/>
              <a:t>Success of this treatment?</a:t>
            </a:r>
          </a:p>
          <a:p>
            <a:pPr>
              <a:lnSpc>
                <a:spcPct val="90000"/>
              </a:lnSpc>
            </a:pPr>
            <a:r>
              <a:rPr lang="en-US" sz="2800"/>
              <a:t>2 major complications?</a:t>
            </a:r>
          </a:p>
          <a:p>
            <a:pPr>
              <a:lnSpc>
                <a:spcPct val="90000"/>
              </a:lnSpc>
            </a:pPr>
            <a:endParaRPr lang="en-US" sz="2800"/>
          </a:p>
        </p:txBody>
      </p:sp>
      <p:pic>
        <p:nvPicPr>
          <p:cNvPr id="84996" name="Picture 4" descr="931"/>
          <p:cNvPicPr>
            <a:picLocks noChangeAspect="1" noChangeArrowheads="1"/>
          </p:cNvPicPr>
          <p:nvPr/>
        </p:nvPicPr>
        <p:blipFill>
          <a:blip r:embed="rId4"/>
          <a:srcRect/>
          <a:stretch>
            <a:fillRect/>
          </a:stretch>
        </p:blipFill>
        <p:spPr bwMode="auto">
          <a:xfrm>
            <a:off x="4419600" y="0"/>
            <a:ext cx="4473575" cy="40465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endParaRPr lang="ar-SA"/>
          </a:p>
        </p:txBody>
      </p:sp>
      <p:sp>
        <p:nvSpPr>
          <p:cNvPr id="86019"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Write down 2 abnormalities ?</a:t>
            </a:r>
          </a:p>
        </p:txBody>
      </p:sp>
      <p:pic>
        <p:nvPicPr>
          <p:cNvPr id="86020" name="Picture 4" descr="141"/>
          <p:cNvPicPr>
            <a:picLocks noChangeAspect="1" noChangeArrowheads="1"/>
          </p:cNvPicPr>
          <p:nvPr/>
        </p:nvPicPr>
        <p:blipFill>
          <a:blip r:embed="rId4"/>
          <a:srcRect/>
          <a:stretch>
            <a:fillRect/>
          </a:stretch>
        </p:blipFill>
        <p:spPr bwMode="auto">
          <a:xfrm>
            <a:off x="3779838" y="20638"/>
            <a:ext cx="5400675" cy="52959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endParaRPr lang="ar-SA"/>
          </a:p>
        </p:txBody>
      </p:sp>
      <p:sp>
        <p:nvSpPr>
          <p:cNvPr id="87043" name="Rectangle 3"/>
          <p:cNvSpPr>
            <a:spLocks noGrp="1" noChangeArrowheads="1"/>
          </p:cNvSpPr>
          <p:nvPr>
            <p:ph type="body" idx="1"/>
          </p:nvPr>
        </p:nvSpPr>
        <p:spPr/>
        <p:txBody>
          <a:bodyPr/>
          <a:lstStyle/>
          <a:p>
            <a:endParaRPr lang="en-US"/>
          </a:p>
          <a:p>
            <a:endParaRPr lang="en-US"/>
          </a:p>
          <a:p>
            <a:endParaRPr lang="en-US"/>
          </a:p>
          <a:p>
            <a:endParaRPr lang="en-US"/>
          </a:p>
          <a:p>
            <a:r>
              <a:rPr lang="en-US"/>
              <a:t>What is the aim of this type of suture</a:t>
            </a:r>
          </a:p>
          <a:p>
            <a:r>
              <a:rPr lang="en-US"/>
              <a:t>Where are you going to use?</a:t>
            </a:r>
          </a:p>
          <a:p>
            <a:r>
              <a:rPr lang="en-US"/>
              <a:t>How can you apply?</a:t>
            </a:r>
          </a:p>
        </p:txBody>
      </p:sp>
      <p:pic>
        <p:nvPicPr>
          <p:cNvPr id="87044" name="Picture 4" descr="121"/>
          <p:cNvPicPr>
            <a:picLocks noChangeAspect="1" noChangeArrowheads="1"/>
          </p:cNvPicPr>
          <p:nvPr/>
        </p:nvPicPr>
        <p:blipFill>
          <a:blip r:embed="rId4"/>
          <a:srcRect/>
          <a:stretch>
            <a:fillRect/>
          </a:stretch>
        </p:blipFill>
        <p:spPr bwMode="auto">
          <a:xfrm>
            <a:off x="1979613" y="-26988"/>
            <a:ext cx="7164387" cy="37607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ar-SA"/>
          </a:p>
        </p:txBody>
      </p:sp>
      <p:sp>
        <p:nvSpPr>
          <p:cNvPr id="88067" name="Rectangle 3"/>
          <p:cNvSpPr>
            <a:spLocks noGrp="1" noChangeArrowheads="1"/>
          </p:cNvSpPr>
          <p:nvPr>
            <p:ph type="body" idx="1"/>
          </p:nvPr>
        </p:nvSpPr>
        <p:spPr/>
        <p:txBody>
          <a:bodyPr/>
          <a:lstStyle/>
          <a:p>
            <a:endParaRPr lang="en-US"/>
          </a:p>
          <a:p>
            <a:endParaRPr lang="en-US"/>
          </a:p>
          <a:p>
            <a:endParaRPr lang="en-US"/>
          </a:p>
          <a:p>
            <a:endParaRPr lang="en-US"/>
          </a:p>
          <a:p>
            <a:r>
              <a:rPr lang="en-US"/>
              <a:t>What type of suture technique?</a:t>
            </a:r>
          </a:p>
          <a:p>
            <a:r>
              <a:rPr lang="en-US"/>
              <a:t>Where it use?</a:t>
            </a:r>
          </a:p>
          <a:p>
            <a:r>
              <a:rPr lang="en-US"/>
              <a:t>Type of suture material?</a:t>
            </a:r>
          </a:p>
        </p:txBody>
      </p:sp>
      <p:pic>
        <p:nvPicPr>
          <p:cNvPr id="88068" name="Picture 4" descr="119"/>
          <p:cNvPicPr>
            <a:picLocks noChangeAspect="1" noChangeArrowheads="1"/>
          </p:cNvPicPr>
          <p:nvPr/>
        </p:nvPicPr>
        <p:blipFill>
          <a:blip r:embed="rId4"/>
          <a:srcRect/>
          <a:stretch>
            <a:fillRect/>
          </a:stretch>
        </p:blipFill>
        <p:spPr bwMode="auto">
          <a:xfrm>
            <a:off x="0" y="-26988"/>
            <a:ext cx="9144000" cy="3892551"/>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endParaRPr lang="ar-SA"/>
          </a:p>
        </p:txBody>
      </p:sp>
      <p:sp>
        <p:nvSpPr>
          <p:cNvPr id="89091"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Name this type of the incision mark?</a:t>
            </a:r>
          </a:p>
          <a:p>
            <a:pPr>
              <a:lnSpc>
                <a:spcPct val="90000"/>
              </a:lnSpc>
            </a:pPr>
            <a:r>
              <a:rPr lang="en-US" sz="2800"/>
              <a:t>Diagnosis ?</a:t>
            </a:r>
          </a:p>
          <a:p>
            <a:pPr>
              <a:lnSpc>
                <a:spcPct val="90000"/>
              </a:lnSpc>
            </a:pPr>
            <a:r>
              <a:rPr lang="en-US" sz="2800"/>
              <a:t>2 complications?</a:t>
            </a:r>
          </a:p>
          <a:p>
            <a:pPr>
              <a:lnSpc>
                <a:spcPct val="90000"/>
              </a:lnSpc>
            </a:pPr>
            <a:r>
              <a:rPr lang="en-US" sz="2800"/>
              <a:t>Treatment ?</a:t>
            </a:r>
          </a:p>
        </p:txBody>
      </p:sp>
      <p:pic>
        <p:nvPicPr>
          <p:cNvPr id="89092" name="Picture 4" descr="cyst10"/>
          <p:cNvPicPr>
            <a:picLocks noChangeAspect="1" noChangeArrowheads="1"/>
          </p:cNvPicPr>
          <p:nvPr/>
        </p:nvPicPr>
        <p:blipFill>
          <a:blip r:embed="rId4"/>
          <a:srcRect/>
          <a:stretch>
            <a:fillRect/>
          </a:stretch>
        </p:blipFill>
        <p:spPr bwMode="auto">
          <a:xfrm>
            <a:off x="3779838" y="-1588"/>
            <a:ext cx="5364162" cy="40243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ar-SA"/>
          </a:p>
        </p:txBody>
      </p:sp>
      <p:sp>
        <p:nvSpPr>
          <p:cNvPr id="90115" name="Rectangle 3"/>
          <p:cNvSpPr>
            <a:spLocks noGrp="1" noChangeArrowheads="1"/>
          </p:cNvSpPr>
          <p:nvPr>
            <p:ph type="body" idx="1"/>
          </p:nvPr>
        </p:nvSpPr>
        <p:spPr/>
        <p:txBody>
          <a:bodyPr/>
          <a:lstStyle/>
          <a:p>
            <a:r>
              <a:rPr lang="en-US"/>
              <a:t>What you see</a:t>
            </a:r>
          </a:p>
          <a:p>
            <a:pPr>
              <a:buFont typeface="Wingdings" pitchFamily="2" charset="2"/>
              <a:buNone/>
            </a:pPr>
            <a:r>
              <a:rPr lang="en-US"/>
              <a:t>in this pic?</a:t>
            </a:r>
          </a:p>
          <a:p>
            <a:r>
              <a:rPr lang="en-US"/>
              <a:t>10 complica-</a:t>
            </a:r>
          </a:p>
          <a:p>
            <a:pPr>
              <a:buFont typeface="Wingdings" pitchFamily="2" charset="2"/>
              <a:buNone/>
            </a:pPr>
            <a:r>
              <a:rPr lang="en-US"/>
              <a:t>tion?</a:t>
            </a:r>
          </a:p>
        </p:txBody>
      </p:sp>
      <p:pic>
        <p:nvPicPr>
          <p:cNvPr id="90116" name="Picture 4" descr="494"/>
          <p:cNvPicPr>
            <a:picLocks noChangeAspect="1" noChangeArrowheads="1"/>
          </p:cNvPicPr>
          <p:nvPr/>
        </p:nvPicPr>
        <p:blipFill>
          <a:blip r:embed="rId4"/>
          <a:srcRect/>
          <a:stretch>
            <a:fillRect/>
          </a:stretch>
        </p:blipFill>
        <p:spPr bwMode="auto">
          <a:xfrm>
            <a:off x="0" y="-24"/>
            <a:ext cx="54737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endParaRPr lang="ar-SA"/>
          </a:p>
        </p:txBody>
      </p:sp>
      <p:sp>
        <p:nvSpPr>
          <p:cNvPr id="91139" name="Rectangle 3"/>
          <p:cNvSpPr>
            <a:spLocks noGrp="1" noChangeArrowheads="1"/>
          </p:cNvSpPr>
          <p:nvPr>
            <p:ph type="body" idx="1"/>
          </p:nvPr>
        </p:nvSpPr>
        <p:spPr/>
        <p:txBody>
          <a:bodyPr/>
          <a:lstStyle/>
          <a:p>
            <a:endParaRPr lang="en-US"/>
          </a:p>
          <a:p>
            <a:endParaRPr lang="en-US"/>
          </a:p>
          <a:p>
            <a:endParaRPr lang="en-US"/>
          </a:p>
          <a:p>
            <a:r>
              <a:rPr lang="en-US"/>
              <a:t>Correlate between the abdomen of the pt. and lapratomy finding?</a:t>
            </a:r>
          </a:p>
          <a:p>
            <a:r>
              <a:rPr lang="en-US"/>
              <a:t>2 DD</a:t>
            </a:r>
          </a:p>
          <a:p>
            <a:r>
              <a:rPr lang="en-US"/>
              <a:t>Best treatment for each?</a:t>
            </a:r>
          </a:p>
        </p:txBody>
      </p:sp>
      <p:pic>
        <p:nvPicPr>
          <p:cNvPr id="91140" name="Picture 4" descr="29"/>
          <p:cNvPicPr>
            <a:picLocks noChangeAspect="1" noChangeArrowheads="1"/>
          </p:cNvPicPr>
          <p:nvPr/>
        </p:nvPicPr>
        <p:blipFill>
          <a:blip r:embed="rId4"/>
          <a:srcRect/>
          <a:stretch>
            <a:fillRect/>
          </a:stretch>
        </p:blipFill>
        <p:spPr bwMode="auto">
          <a:xfrm>
            <a:off x="-36513" y="-26988"/>
            <a:ext cx="2952751" cy="2762251"/>
          </a:xfrm>
          <a:prstGeom prst="rect">
            <a:avLst/>
          </a:prstGeom>
          <a:noFill/>
        </p:spPr>
      </p:pic>
      <p:pic>
        <p:nvPicPr>
          <p:cNvPr id="91141" name="Picture 5" descr="30"/>
          <p:cNvPicPr>
            <a:picLocks noChangeAspect="1" noChangeArrowheads="1"/>
          </p:cNvPicPr>
          <p:nvPr/>
        </p:nvPicPr>
        <p:blipFill>
          <a:blip r:embed="rId5"/>
          <a:srcRect/>
          <a:stretch>
            <a:fillRect/>
          </a:stretch>
        </p:blipFill>
        <p:spPr bwMode="auto">
          <a:xfrm>
            <a:off x="6227763" y="-26988"/>
            <a:ext cx="2952750" cy="2762251"/>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ar-SA"/>
          </a:p>
        </p:txBody>
      </p:sp>
      <p:sp>
        <p:nvSpPr>
          <p:cNvPr id="10243" name="Rectangle 3"/>
          <p:cNvSpPr>
            <a:spLocks noGrp="1" noChangeArrowheads="1"/>
          </p:cNvSpPr>
          <p:nvPr>
            <p:ph type="body" idx="1"/>
          </p:nvPr>
        </p:nvSpPr>
        <p:spPr/>
        <p:txBody>
          <a:bodyPr/>
          <a:lstStyle/>
          <a:p>
            <a:r>
              <a:rPr lang="en-US"/>
              <a:t>Diagnosis ?</a:t>
            </a:r>
          </a:p>
          <a:p>
            <a:r>
              <a:rPr lang="en-US"/>
              <a:t>2 signs?</a:t>
            </a:r>
          </a:p>
          <a:p>
            <a:r>
              <a:rPr lang="en-US"/>
              <a:t>3 DD?</a:t>
            </a:r>
          </a:p>
          <a:p>
            <a:r>
              <a:rPr lang="en-US"/>
              <a:t>Best treatment?</a:t>
            </a:r>
          </a:p>
          <a:p>
            <a:r>
              <a:rPr lang="en-US"/>
              <a:t>5 complications?</a:t>
            </a:r>
          </a:p>
        </p:txBody>
      </p:sp>
      <p:pic>
        <p:nvPicPr>
          <p:cNvPr id="10244" name="Picture 4" descr="hernia"/>
          <p:cNvPicPr>
            <a:picLocks noChangeAspect="1" noChangeArrowheads="1"/>
          </p:cNvPicPr>
          <p:nvPr/>
        </p:nvPicPr>
        <p:blipFill>
          <a:blip r:embed="rId4"/>
          <a:srcRect/>
          <a:stretch>
            <a:fillRect/>
          </a:stretch>
        </p:blipFill>
        <p:spPr bwMode="auto">
          <a:xfrm>
            <a:off x="4608513" y="0"/>
            <a:ext cx="4572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ar-SA"/>
          </a:p>
        </p:txBody>
      </p:sp>
      <p:sp>
        <p:nvSpPr>
          <p:cNvPr id="92163"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Pathology ?</a:t>
            </a:r>
          </a:p>
          <a:p>
            <a:pPr>
              <a:lnSpc>
                <a:spcPct val="90000"/>
              </a:lnSpc>
            </a:pPr>
            <a:r>
              <a:rPr lang="en-US" sz="2800"/>
              <a:t>Organ affected ?</a:t>
            </a:r>
          </a:p>
          <a:p>
            <a:pPr>
              <a:lnSpc>
                <a:spcPct val="90000"/>
              </a:lnSpc>
            </a:pPr>
            <a:r>
              <a:rPr lang="en-US" sz="2800"/>
              <a:t>2 Radiological findings?</a:t>
            </a:r>
          </a:p>
          <a:p>
            <a:pPr>
              <a:lnSpc>
                <a:spcPct val="90000"/>
              </a:lnSpc>
            </a:pPr>
            <a:r>
              <a:rPr lang="en-US" sz="2800"/>
              <a:t>Non surgical treatment?</a:t>
            </a:r>
          </a:p>
          <a:p>
            <a:pPr>
              <a:lnSpc>
                <a:spcPct val="90000"/>
              </a:lnSpc>
            </a:pPr>
            <a:r>
              <a:rPr lang="en-US" sz="2800"/>
              <a:t>2 surgical options?</a:t>
            </a:r>
          </a:p>
        </p:txBody>
      </p:sp>
      <p:pic>
        <p:nvPicPr>
          <p:cNvPr id="92164" name="Picture 4" descr="507"/>
          <p:cNvPicPr>
            <a:picLocks noChangeAspect="1" noChangeArrowheads="1"/>
          </p:cNvPicPr>
          <p:nvPr/>
        </p:nvPicPr>
        <p:blipFill>
          <a:blip r:embed="rId4"/>
          <a:srcRect/>
          <a:stretch>
            <a:fillRect/>
          </a:stretch>
        </p:blipFill>
        <p:spPr bwMode="auto">
          <a:xfrm>
            <a:off x="0" y="-24"/>
            <a:ext cx="5364162" cy="375602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endParaRPr lang="ar-SA"/>
          </a:p>
        </p:txBody>
      </p:sp>
      <p:sp>
        <p:nvSpPr>
          <p:cNvPr id="93187" name="Rectangle 3"/>
          <p:cNvSpPr>
            <a:spLocks noGrp="1" noChangeArrowheads="1"/>
          </p:cNvSpPr>
          <p:nvPr>
            <p:ph type="body" idx="1"/>
          </p:nvPr>
        </p:nvSpPr>
        <p:spPr/>
        <p:txBody>
          <a:bodyPr/>
          <a:lstStyle/>
          <a:p>
            <a:endParaRPr lang="en-US"/>
          </a:p>
          <a:p>
            <a:endParaRPr lang="en-US"/>
          </a:p>
          <a:p>
            <a:endParaRPr lang="en-US"/>
          </a:p>
          <a:p>
            <a:endParaRPr lang="en-US"/>
          </a:p>
          <a:p>
            <a:r>
              <a:rPr lang="en-US"/>
              <a:t>Diagnosis ?</a:t>
            </a:r>
          </a:p>
          <a:p>
            <a:r>
              <a:rPr lang="en-US"/>
              <a:t>Indications of surgery ?</a:t>
            </a:r>
          </a:p>
          <a:p>
            <a:r>
              <a:rPr lang="en-US"/>
              <a:t>Best surgical option ?</a:t>
            </a:r>
          </a:p>
        </p:txBody>
      </p:sp>
      <p:pic>
        <p:nvPicPr>
          <p:cNvPr id="93188" name="Picture 4" descr="inghrn"/>
          <p:cNvPicPr>
            <a:picLocks noChangeAspect="1" noChangeArrowheads="1"/>
          </p:cNvPicPr>
          <p:nvPr/>
        </p:nvPicPr>
        <p:blipFill>
          <a:blip r:embed="rId4"/>
          <a:srcRect/>
          <a:stretch>
            <a:fillRect/>
          </a:stretch>
        </p:blipFill>
        <p:spPr bwMode="auto">
          <a:xfrm>
            <a:off x="3851275" y="-26988"/>
            <a:ext cx="5292725" cy="34940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endParaRPr lang="ar-SA"/>
          </a:p>
        </p:txBody>
      </p:sp>
      <p:sp>
        <p:nvSpPr>
          <p:cNvPr id="94211"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What is the pathology?</a:t>
            </a:r>
          </a:p>
          <a:p>
            <a:pPr>
              <a:lnSpc>
                <a:spcPct val="90000"/>
              </a:lnSpc>
            </a:pPr>
            <a:r>
              <a:rPr lang="en-US"/>
              <a:t>Nerve affected ?</a:t>
            </a:r>
          </a:p>
          <a:p>
            <a:pPr>
              <a:lnSpc>
                <a:spcPct val="90000"/>
              </a:lnSpc>
            </a:pPr>
            <a:r>
              <a:rPr lang="en-US"/>
              <a:t>Map the areas affected?</a:t>
            </a:r>
          </a:p>
          <a:p>
            <a:pPr>
              <a:lnSpc>
                <a:spcPct val="90000"/>
              </a:lnSpc>
            </a:pPr>
            <a:r>
              <a:rPr lang="en-US"/>
              <a:t>Best type of anesthesia ?</a:t>
            </a:r>
          </a:p>
          <a:p>
            <a:pPr>
              <a:lnSpc>
                <a:spcPct val="90000"/>
              </a:lnSpc>
            </a:pPr>
            <a:endParaRPr lang="en-US"/>
          </a:p>
        </p:txBody>
      </p:sp>
      <p:pic>
        <p:nvPicPr>
          <p:cNvPr id="94212" name="Picture 4" descr="857"/>
          <p:cNvPicPr>
            <a:picLocks noChangeAspect="1" noChangeArrowheads="1"/>
          </p:cNvPicPr>
          <p:nvPr/>
        </p:nvPicPr>
        <p:blipFill>
          <a:blip r:embed="rId4"/>
          <a:srcRect/>
          <a:stretch>
            <a:fillRect/>
          </a:stretch>
        </p:blipFill>
        <p:spPr bwMode="auto">
          <a:xfrm>
            <a:off x="3276600" y="-26988"/>
            <a:ext cx="5832475" cy="38846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endParaRPr lang="ar-SA"/>
          </a:p>
        </p:txBody>
      </p:sp>
      <p:sp>
        <p:nvSpPr>
          <p:cNvPr id="95235"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Diagnosis ?</a:t>
            </a:r>
          </a:p>
          <a:p>
            <a:pPr>
              <a:lnSpc>
                <a:spcPct val="90000"/>
              </a:lnSpc>
            </a:pPr>
            <a:r>
              <a:rPr lang="en-US" sz="2800"/>
              <a:t>Grades ?</a:t>
            </a:r>
          </a:p>
          <a:p>
            <a:pPr>
              <a:lnSpc>
                <a:spcPct val="90000"/>
              </a:lnSpc>
            </a:pPr>
            <a:r>
              <a:rPr lang="en-US" sz="2800"/>
              <a:t>Findings in the picture?</a:t>
            </a:r>
          </a:p>
          <a:p>
            <a:pPr>
              <a:lnSpc>
                <a:spcPct val="90000"/>
              </a:lnSpc>
            </a:pPr>
            <a:r>
              <a:rPr lang="en-US" sz="2800"/>
              <a:t>Options of treatment?</a:t>
            </a:r>
          </a:p>
          <a:p>
            <a:pPr>
              <a:lnSpc>
                <a:spcPct val="90000"/>
              </a:lnSpc>
            </a:pPr>
            <a:endParaRPr lang="en-US" sz="2800"/>
          </a:p>
        </p:txBody>
      </p:sp>
      <p:pic>
        <p:nvPicPr>
          <p:cNvPr id="95236" name="Picture 4" descr="212"/>
          <p:cNvPicPr>
            <a:picLocks noChangeAspect="1" noChangeArrowheads="1"/>
          </p:cNvPicPr>
          <p:nvPr/>
        </p:nvPicPr>
        <p:blipFill>
          <a:blip r:embed="rId4"/>
          <a:srcRect/>
          <a:stretch>
            <a:fillRect/>
          </a:stretch>
        </p:blipFill>
        <p:spPr bwMode="auto">
          <a:xfrm>
            <a:off x="3492500" y="-26988"/>
            <a:ext cx="5688013" cy="401637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ar-SA"/>
          </a:p>
        </p:txBody>
      </p:sp>
      <p:sp>
        <p:nvSpPr>
          <p:cNvPr id="96259"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3 DD</a:t>
            </a:r>
          </a:p>
          <a:p>
            <a:r>
              <a:rPr lang="en-US"/>
              <a:t>Best treatment  of one of them?</a:t>
            </a:r>
          </a:p>
          <a:p>
            <a:endParaRPr lang="en-US"/>
          </a:p>
        </p:txBody>
      </p:sp>
      <p:pic>
        <p:nvPicPr>
          <p:cNvPr id="96260" name="Picture 4" descr="955"/>
          <p:cNvPicPr>
            <a:picLocks noChangeAspect="1" noChangeArrowheads="1"/>
          </p:cNvPicPr>
          <p:nvPr/>
        </p:nvPicPr>
        <p:blipFill>
          <a:blip r:embed="rId4"/>
          <a:srcRect/>
          <a:stretch>
            <a:fillRect/>
          </a:stretch>
        </p:blipFill>
        <p:spPr bwMode="auto">
          <a:xfrm>
            <a:off x="3779838" y="-84138"/>
            <a:ext cx="5364162" cy="4038601"/>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endParaRPr lang="ar-SA"/>
          </a:p>
        </p:txBody>
      </p:sp>
      <p:sp>
        <p:nvSpPr>
          <p:cNvPr id="97283"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Diagnosis ?</a:t>
            </a:r>
          </a:p>
          <a:p>
            <a:pPr>
              <a:lnSpc>
                <a:spcPct val="90000"/>
              </a:lnSpc>
            </a:pPr>
            <a:r>
              <a:rPr lang="en-US"/>
              <a:t>Name such incision?</a:t>
            </a:r>
          </a:p>
          <a:p>
            <a:pPr>
              <a:lnSpc>
                <a:spcPct val="90000"/>
              </a:lnSpc>
            </a:pPr>
            <a:r>
              <a:rPr lang="en-US"/>
              <a:t>2 indications of such incision?</a:t>
            </a:r>
          </a:p>
        </p:txBody>
      </p:sp>
      <p:pic>
        <p:nvPicPr>
          <p:cNvPr id="97284" name="Picture 4" descr="219"/>
          <p:cNvPicPr>
            <a:picLocks noChangeAspect="1" noChangeArrowheads="1"/>
          </p:cNvPicPr>
          <p:nvPr/>
        </p:nvPicPr>
        <p:blipFill>
          <a:blip r:embed="rId4"/>
          <a:srcRect/>
          <a:stretch>
            <a:fillRect/>
          </a:stretch>
        </p:blipFill>
        <p:spPr bwMode="auto">
          <a:xfrm>
            <a:off x="3708400" y="325438"/>
            <a:ext cx="5435600" cy="38798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endParaRPr lang="ar-SA"/>
          </a:p>
        </p:txBody>
      </p:sp>
      <p:sp>
        <p:nvSpPr>
          <p:cNvPr id="98307" name="Rectangle 3"/>
          <p:cNvSpPr>
            <a:spLocks noGrp="1" noChangeArrowheads="1"/>
          </p:cNvSpPr>
          <p:nvPr>
            <p:ph type="body" idx="1"/>
          </p:nvPr>
        </p:nvSpPr>
        <p:spPr/>
        <p:txBody>
          <a:bodyPr/>
          <a:lstStyle/>
          <a:p>
            <a:endParaRPr lang="en-US"/>
          </a:p>
          <a:p>
            <a:r>
              <a:rPr lang="en-US"/>
              <a:t>Diagnosis in 1 &amp; 2</a:t>
            </a:r>
          </a:p>
          <a:p>
            <a:r>
              <a:rPr lang="en-US"/>
              <a:t>2 specific investigations  for each?</a:t>
            </a:r>
          </a:p>
          <a:p>
            <a:r>
              <a:rPr lang="en-US"/>
              <a:t>Treatment for 1?</a:t>
            </a:r>
          </a:p>
          <a:p>
            <a:r>
              <a:rPr lang="en-US"/>
              <a:t>Most single danger complication in 2?</a:t>
            </a:r>
          </a:p>
        </p:txBody>
      </p:sp>
      <p:pic>
        <p:nvPicPr>
          <p:cNvPr id="98308" name="Picture 4" descr="222"/>
          <p:cNvPicPr>
            <a:picLocks noChangeAspect="1" noChangeArrowheads="1"/>
          </p:cNvPicPr>
          <p:nvPr/>
        </p:nvPicPr>
        <p:blipFill>
          <a:blip r:embed="rId4"/>
          <a:srcRect/>
          <a:stretch>
            <a:fillRect/>
          </a:stretch>
        </p:blipFill>
        <p:spPr bwMode="auto">
          <a:xfrm>
            <a:off x="4932363" y="-26988"/>
            <a:ext cx="4211637" cy="2168526"/>
          </a:xfrm>
          <a:prstGeom prst="rect">
            <a:avLst/>
          </a:prstGeom>
          <a:noFill/>
        </p:spPr>
      </p:pic>
      <p:pic>
        <p:nvPicPr>
          <p:cNvPr id="98309" name="Picture 5" descr="233"/>
          <p:cNvPicPr>
            <a:picLocks noChangeAspect="1" noChangeArrowheads="1"/>
          </p:cNvPicPr>
          <p:nvPr/>
        </p:nvPicPr>
        <p:blipFill>
          <a:blip r:embed="rId5"/>
          <a:srcRect/>
          <a:stretch>
            <a:fillRect/>
          </a:stretch>
        </p:blipFill>
        <p:spPr bwMode="auto">
          <a:xfrm>
            <a:off x="0" y="-26988"/>
            <a:ext cx="3924300" cy="2160588"/>
          </a:xfrm>
          <a:prstGeom prst="rect">
            <a:avLst/>
          </a:prstGeom>
          <a:noFill/>
        </p:spPr>
      </p:pic>
      <p:sp>
        <p:nvSpPr>
          <p:cNvPr id="98310" name="WordArt 6"/>
          <p:cNvSpPr>
            <a:spLocks noChangeArrowheads="1" noChangeShapeType="1" noTextEdit="1"/>
          </p:cNvSpPr>
          <p:nvPr/>
        </p:nvSpPr>
        <p:spPr bwMode="auto">
          <a:xfrm>
            <a:off x="1619250" y="44450"/>
            <a:ext cx="171450" cy="571500"/>
          </a:xfrm>
          <a:prstGeom prst="rect">
            <a:avLst/>
          </a:prstGeom>
        </p:spPr>
        <p:txBody>
          <a:bodyPr wrap="none" fromWordArt="1">
            <a:prstTxWarp prst="textPlain">
              <a:avLst>
                <a:gd name="adj" fmla="val 50000"/>
              </a:avLst>
            </a:prstTxWarp>
          </a:bodyPr>
          <a:lstStyle/>
          <a:p>
            <a:pPr algn="ctr"/>
            <a:r>
              <a:rPr lang="ar-SA"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1</a:t>
            </a:r>
          </a:p>
        </p:txBody>
      </p:sp>
      <p:sp>
        <p:nvSpPr>
          <p:cNvPr id="98311" name="WordArt 7"/>
          <p:cNvSpPr>
            <a:spLocks noChangeArrowheads="1" noChangeShapeType="1" noTextEdit="1"/>
          </p:cNvSpPr>
          <p:nvPr/>
        </p:nvSpPr>
        <p:spPr bwMode="auto">
          <a:xfrm>
            <a:off x="6215063" y="44450"/>
            <a:ext cx="228600" cy="571500"/>
          </a:xfrm>
          <a:prstGeom prst="rect">
            <a:avLst/>
          </a:prstGeom>
        </p:spPr>
        <p:txBody>
          <a:bodyPr wrap="none" fromWordArt="1">
            <a:prstTxWarp prst="textPlain">
              <a:avLst>
                <a:gd name="adj" fmla="val 50000"/>
              </a:avLst>
            </a:prstTxWarp>
          </a:bodyPr>
          <a:lstStyle/>
          <a:p>
            <a:pPr algn="ctr"/>
            <a:r>
              <a:rPr lang="ar-SA"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2</a:t>
            </a: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endParaRPr lang="ar-SA"/>
          </a:p>
        </p:txBody>
      </p:sp>
      <p:sp>
        <p:nvSpPr>
          <p:cNvPr id="99331" name="Rectangle 3"/>
          <p:cNvSpPr>
            <a:spLocks noGrp="1" noChangeArrowheads="1"/>
          </p:cNvSpPr>
          <p:nvPr>
            <p:ph type="body" idx="1"/>
          </p:nvPr>
        </p:nvSpPr>
        <p:spPr/>
        <p:txBody>
          <a:bodyPr/>
          <a:lstStyle/>
          <a:p>
            <a:endParaRPr lang="en-US"/>
          </a:p>
          <a:p>
            <a:endParaRPr lang="en-US"/>
          </a:p>
          <a:p>
            <a:endParaRPr lang="en-US"/>
          </a:p>
          <a:p>
            <a:r>
              <a:rPr lang="en-US"/>
              <a:t>Degree of this burn?</a:t>
            </a:r>
          </a:p>
          <a:p>
            <a:r>
              <a:rPr lang="en-US"/>
              <a:t>Is it a danger ? Why?</a:t>
            </a:r>
          </a:p>
          <a:p>
            <a:r>
              <a:rPr lang="en-US"/>
              <a:t>Best treatment?</a:t>
            </a:r>
          </a:p>
          <a:p>
            <a:r>
              <a:rPr lang="en-US"/>
              <a:t>Are u going to admit this patient?</a:t>
            </a:r>
          </a:p>
          <a:p>
            <a:endParaRPr lang="en-US"/>
          </a:p>
        </p:txBody>
      </p:sp>
      <p:pic>
        <p:nvPicPr>
          <p:cNvPr id="99332" name="Picture 4" descr="227"/>
          <p:cNvPicPr>
            <a:picLocks noChangeAspect="1" noChangeArrowheads="1"/>
          </p:cNvPicPr>
          <p:nvPr/>
        </p:nvPicPr>
        <p:blipFill>
          <a:blip r:embed="rId4"/>
          <a:srcRect/>
          <a:stretch>
            <a:fillRect/>
          </a:stretch>
        </p:blipFill>
        <p:spPr bwMode="auto">
          <a:xfrm>
            <a:off x="4427538" y="-26988"/>
            <a:ext cx="4762500" cy="313372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endParaRPr lang="ar-SA"/>
          </a:p>
        </p:txBody>
      </p:sp>
      <p:sp>
        <p:nvSpPr>
          <p:cNvPr id="100355"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Mention 4 abnormal finding ?</a:t>
            </a:r>
          </a:p>
          <a:p>
            <a:r>
              <a:rPr lang="en-US"/>
              <a:t>Diagnosis?</a:t>
            </a:r>
          </a:p>
        </p:txBody>
      </p:sp>
      <p:pic>
        <p:nvPicPr>
          <p:cNvPr id="100356" name="Picture 4" descr="229"/>
          <p:cNvPicPr>
            <a:picLocks noChangeAspect="1" noChangeArrowheads="1"/>
          </p:cNvPicPr>
          <p:nvPr/>
        </p:nvPicPr>
        <p:blipFill>
          <a:blip r:embed="rId4"/>
          <a:srcRect/>
          <a:stretch>
            <a:fillRect/>
          </a:stretch>
        </p:blipFill>
        <p:spPr bwMode="auto">
          <a:xfrm>
            <a:off x="3635375" y="258763"/>
            <a:ext cx="5508625" cy="371157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ar-SA"/>
          </a:p>
        </p:txBody>
      </p:sp>
      <p:sp>
        <p:nvSpPr>
          <p:cNvPr id="101379" name="Rectangle 3"/>
          <p:cNvSpPr>
            <a:spLocks noGrp="1" noChangeArrowheads="1"/>
          </p:cNvSpPr>
          <p:nvPr>
            <p:ph type="body" idx="1"/>
          </p:nvPr>
        </p:nvSpPr>
        <p:spPr/>
        <p:txBody>
          <a:bodyPr/>
          <a:lstStyle/>
          <a:p>
            <a:endParaRPr lang="en-US"/>
          </a:p>
          <a:p>
            <a:endParaRPr lang="en-US"/>
          </a:p>
          <a:p>
            <a:endParaRPr lang="en-US"/>
          </a:p>
          <a:p>
            <a:r>
              <a:rPr lang="en-US"/>
              <a:t>Cardinal complain ?</a:t>
            </a:r>
          </a:p>
          <a:p>
            <a:r>
              <a:rPr lang="en-US"/>
              <a:t>Pathological finding?</a:t>
            </a:r>
          </a:p>
          <a:p>
            <a:r>
              <a:rPr lang="en-US"/>
              <a:t>Most common complication according to the site ?</a:t>
            </a:r>
          </a:p>
          <a:p>
            <a:endParaRPr lang="en-US"/>
          </a:p>
        </p:txBody>
      </p:sp>
      <p:pic>
        <p:nvPicPr>
          <p:cNvPr id="101380" name="Picture 4" descr="232"/>
          <p:cNvPicPr>
            <a:picLocks noChangeAspect="1" noChangeArrowheads="1"/>
          </p:cNvPicPr>
          <p:nvPr/>
        </p:nvPicPr>
        <p:blipFill>
          <a:blip r:embed="rId4"/>
          <a:srcRect/>
          <a:stretch>
            <a:fillRect/>
          </a:stretch>
        </p:blipFill>
        <p:spPr bwMode="auto">
          <a:xfrm>
            <a:off x="4418013" y="-20638"/>
            <a:ext cx="4762500" cy="3162301"/>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ar-SA"/>
          </a:p>
        </p:txBody>
      </p:sp>
      <p:sp>
        <p:nvSpPr>
          <p:cNvPr id="9219" name="Rectangle 3"/>
          <p:cNvSpPr>
            <a:spLocks noGrp="1" noChangeArrowheads="1"/>
          </p:cNvSpPr>
          <p:nvPr>
            <p:ph type="body" idx="1"/>
          </p:nvPr>
        </p:nvSpPr>
        <p:spPr/>
        <p:txBody>
          <a:bodyPr/>
          <a:lstStyle/>
          <a:p>
            <a:pPr>
              <a:lnSpc>
                <a:spcPct val="80000"/>
              </a:lnSpc>
            </a:pPr>
            <a:endParaRPr lang="en-US" sz="2800"/>
          </a:p>
          <a:p>
            <a:pPr>
              <a:lnSpc>
                <a:spcPct val="80000"/>
              </a:lnSpc>
            </a:pPr>
            <a:endParaRPr lang="en-US" sz="2800"/>
          </a:p>
          <a:p>
            <a:pPr>
              <a:lnSpc>
                <a:spcPct val="80000"/>
              </a:lnSpc>
            </a:pPr>
            <a:endParaRPr lang="en-US" sz="2800"/>
          </a:p>
          <a:p>
            <a:pPr>
              <a:lnSpc>
                <a:spcPct val="80000"/>
              </a:lnSpc>
            </a:pPr>
            <a:endParaRPr lang="en-US" sz="2800"/>
          </a:p>
          <a:p>
            <a:pPr>
              <a:lnSpc>
                <a:spcPct val="80000"/>
              </a:lnSpc>
            </a:pPr>
            <a:endParaRPr lang="en-US" sz="2800"/>
          </a:p>
          <a:p>
            <a:pPr>
              <a:lnSpc>
                <a:spcPct val="80000"/>
              </a:lnSpc>
            </a:pPr>
            <a:r>
              <a:rPr lang="en-US" sz="2800"/>
              <a:t>Diagnosis ?</a:t>
            </a:r>
          </a:p>
          <a:p>
            <a:pPr>
              <a:lnSpc>
                <a:spcPct val="80000"/>
              </a:lnSpc>
            </a:pPr>
            <a:r>
              <a:rPr lang="en-US" sz="2800"/>
              <a:t>Pathological origin?</a:t>
            </a:r>
          </a:p>
          <a:p>
            <a:pPr>
              <a:lnSpc>
                <a:spcPct val="80000"/>
              </a:lnSpc>
            </a:pPr>
            <a:r>
              <a:rPr lang="en-US" sz="2800"/>
              <a:t>Site </a:t>
            </a:r>
          </a:p>
          <a:p>
            <a:pPr>
              <a:lnSpc>
                <a:spcPct val="80000"/>
              </a:lnSpc>
            </a:pPr>
            <a:r>
              <a:rPr lang="en-US" sz="2800"/>
              <a:t>2 urgent complications?</a:t>
            </a:r>
          </a:p>
          <a:p>
            <a:pPr>
              <a:lnSpc>
                <a:spcPct val="80000"/>
              </a:lnSpc>
            </a:pPr>
            <a:r>
              <a:rPr lang="en-US" sz="2800"/>
              <a:t>Treatment of accidental finding?</a:t>
            </a:r>
          </a:p>
          <a:p>
            <a:pPr>
              <a:lnSpc>
                <a:spcPct val="80000"/>
              </a:lnSpc>
            </a:pPr>
            <a:endParaRPr lang="en-US" sz="2800"/>
          </a:p>
        </p:txBody>
      </p:sp>
      <p:pic>
        <p:nvPicPr>
          <p:cNvPr id="9220" name="Picture 4" descr="715"/>
          <p:cNvPicPr>
            <a:picLocks noChangeAspect="1" noChangeArrowheads="1"/>
          </p:cNvPicPr>
          <p:nvPr/>
        </p:nvPicPr>
        <p:blipFill>
          <a:blip r:embed="rId4"/>
          <a:srcRect/>
          <a:stretch>
            <a:fillRect/>
          </a:stretch>
        </p:blipFill>
        <p:spPr bwMode="auto">
          <a:xfrm>
            <a:off x="0" y="0"/>
            <a:ext cx="5364162" cy="39893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endParaRPr lang="ar-SA"/>
          </a:p>
        </p:txBody>
      </p:sp>
      <p:sp>
        <p:nvSpPr>
          <p:cNvPr id="102403" name="Rectangle 3"/>
          <p:cNvSpPr>
            <a:spLocks noGrp="1" noChangeArrowheads="1"/>
          </p:cNvSpPr>
          <p:nvPr>
            <p:ph type="body" idx="1"/>
          </p:nvPr>
        </p:nvSpPr>
        <p:spPr/>
        <p:txBody>
          <a:bodyPr/>
          <a:lstStyle/>
          <a:p>
            <a:endParaRPr lang="en-US"/>
          </a:p>
          <a:p>
            <a:endParaRPr lang="en-US"/>
          </a:p>
          <a:p>
            <a:endParaRPr lang="en-US"/>
          </a:p>
          <a:p>
            <a:endParaRPr lang="en-US"/>
          </a:p>
          <a:p>
            <a:r>
              <a:rPr lang="en-US"/>
              <a:t>Two abnormal findings?</a:t>
            </a:r>
          </a:p>
          <a:p>
            <a:r>
              <a:rPr lang="en-US"/>
              <a:t>Spot diagnosis ?</a:t>
            </a:r>
          </a:p>
          <a:p>
            <a:r>
              <a:rPr lang="en-US"/>
              <a:t>Surgical treatment?</a:t>
            </a:r>
          </a:p>
          <a:p>
            <a:endParaRPr lang="en-US"/>
          </a:p>
        </p:txBody>
      </p:sp>
      <p:pic>
        <p:nvPicPr>
          <p:cNvPr id="102404" name="Picture 4" descr="مراد"/>
          <p:cNvPicPr>
            <a:picLocks noChangeAspect="1" noChangeArrowheads="1"/>
          </p:cNvPicPr>
          <p:nvPr/>
        </p:nvPicPr>
        <p:blipFill>
          <a:blip r:embed="rId4"/>
          <a:srcRect/>
          <a:stretch>
            <a:fillRect/>
          </a:stretch>
        </p:blipFill>
        <p:spPr bwMode="auto">
          <a:xfrm>
            <a:off x="4067175" y="-26988"/>
            <a:ext cx="5041900" cy="378142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ar-SA"/>
          </a:p>
        </p:txBody>
      </p:sp>
      <p:sp>
        <p:nvSpPr>
          <p:cNvPr id="104451" name="Rectangle 3"/>
          <p:cNvSpPr>
            <a:spLocks noGrp="1" noChangeArrowheads="1"/>
          </p:cNvSpPr>
          <p:nvPr>
            <p:ph type="body" idx="1"/>
          </p:nvPr>
        </p:nvSpPr>
        <p:spPr/>
        <p:txBody>
          <a:bodyPr/>
          <a:lstStyle/>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endParaRPr lang="en-US" sz="1600"/>
          </a:p>
          <a:p>
            <a:pPr>
              <a:lnSpc>
                <a:spcPct val="80000"/>
              </a:lnSpc>
            </a:pPr>
            <a:r>
              <a:rPr lang="en-US" sz="1600" b="1"/>
              <a:t>1 year girl normal delivery , 2 months of abdominal distension and normal bowel habits</a:t>
            </a:r>
          </a:p>
          <a:p>
            <a:pPr>
              <a:lnSpc>
                <a:spcPct val="80000"/>
              </a:lnSpc>
            </a:pPr>
            <a:r>
              <a:rPr lang="en-US" sz="1600" b="1"/>
              <a:t>Most likely diagnosis?</a:t>
            </a:r>
          </a:p>
          <a:p>
            <a:pPr>
              <a:lnSpc>
                <a:spcPct val="80000"/>
              </a:lnSpc>
            </a:pPr>
            <a:r>
              <a:rPr lang="en-US" sz="1600" b="1"/>
              <a:t>2 specific investigations and their findings?</a:t>
            </a:r>
          </a:p>
          <a:p>
            <a:pPr>
              <a:lnSpc>
                <a:spcPct val="80000"/>
              </a:lnSpc>
            </a:pPr>
            <a:r>
              <a:rPr lang="en-US" sz="1600" b="1"/>
              <a:t>Best treatment ?</a:t>
            </a:r>
          </a:p>
          <a:p>
            <a:pPr>
              <a:lnSpc>
                <a:spcPct val="80000"/>
              </a:lnSpc>
            </a:pPr>
            <a:r>
              <a:rPr lang="en-US" sz="1600" b="1"/>
              <a:t>Caution during surgery ?</a:t>
            </a:r>
          </a:p>
          <a:p>
            <a:pPr>
              <a:lnSpc>
                <a:spcPct val="80000"/>
              </a:lnSpc>
            </a:pPr>
            <a:endParaRPr lang="en-US" sz="1600" b="1"/>
          </a:p>
        </p:txBody>
      </p:sp>
      <p:pic>
        <p:nvPicPr>
          <p:cNvPr id="104452" name="Picture 4" descr="DSCI0007"/>
          <p:cNvPicPr>
            <a:picLocks noChangeAspect="1" noChangeArrowheads="1"/>
          </p:cNvPicPr>
          <p:nvPr/>
        </p:nvPicPr>
        <p:blipFill>
          <a:blip r:embed="rId4"/>
          <a:srcRect/>
          <a:stretch>
            <a:fillRect/>
          </a:stretch>
        </p:blipFill>
        <p:spPr bwMode="auto">
          <a:xfrm>
            <a:off x="3276600" y="381000"/>
            <a:ext cx="5359400" cy="40195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endParaRPr lang="ar-SA"/>
          </a:p>
        </p:txBody>
      </p:sp>
      <p:sp>
        <p:nvSpPr>
          <p:cNvPr id="105475"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Finding on inspection?</a:t>
            </a:r>
          </a:p>
          <a:p>
            <a:pPr>
              <a:lnSpc>
                <a:spcPct val="90000"/>
              </a:lnSpc>
            </a:pPr>
            <a:r>
              <a:rPr lang="en-US"/>
              <a:t>Diagnosis ?</a:t>
            </a:r>
          </a:p>
          <a:p>
            <a:pPr>
              <a:lnSpc>
                <a:spcPct val="90000"/>
              </a:lnSpc>
            </a:pPr>
            <a:r>
              <a:rPr lang="en-US"/>
              <a:t>5  other associated anomalies?</a:t>
            </a:r>
          </a:p>
          <a:p>
            <a:pPr>
              <a:lnSpc>
                <a:spcPct val="90000"/>
              </a:lnSpc>
            </a:pPr>
            <a:r>
              <a:rPr lang="en-US"/>
              <a:t>2 option of treatment ? </a:t>
            </a:r>
          </a:p>
        </p:txBody>
      </p:sp>
      <p:pic>
        <p:nvPicPr>
          <p:cNvPr id="105476" name="Picture 4" descr="DSCI0026"/>
          <p:cNvPicPr>
            <a:picLocks noChangeAspect="1" noChangeArrowheads="1"/>
          </p:cNvPicPr>
          <p:nvPr/>
        </p:nvPicPr>
        <p:blipFill>
          <a:blip r:embed="rId4"/>
          <a:srcRect/>
          <a:stretch>
            <a:fillRect/>
          </a:stretch>
        </p:blipFill>
        <p:spPr bwMode="auto">
          <a:xfrm>
            <a:off x="4324350" y="-26988"/>
            <a:ext cx="4856163" cy="364172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endParaRPr lang="ar-SA"/>
          </a:p>
        </p:txBody>
      </p:sp>
      <p:sp>
        <p:nvSpPr>
          <p:cNvPr id="106499" name="Rectangle 3"/>
          <p:cNvSpPr>
            <a:spLocks noGrp="1" noChangeArrowheads="1"/>
          </p:cNvSpPr>
          <p:nvPr>
            <p:ph type="body" idx="1"/>
          </p:nvPr>
        </p:nvSpPr>
        <p:spPr/>
        <p:txBody>
          <a:bodyPr/>
          <a:lstStyle/>
          <a:p>
            <a:endParaRPr lang="ar-SA"/>
          </a:p>
        </p:txBody>
      </p:sp>
      <p:pic>
        <p:nvPicPr>
          <p:cNvPr id="106500" name="Picture 4" descr="A transverse loop colostomy"/>
          <p:cNvPicPr>
            <a:picLocks noChangeAspect="1" noChangeArrowheads="1"/>
          </p:cNvPicPr>
          <p:nvPr/>
        </p:nvPicPr>
        <p:blipFill>
          <a:blip r:embed="rId4"/>
          <a:srcRect/>
          <a:stretch>
            <a:fillRect/>
          </a:stretch>
        </p:blipFill>
        <p:spPr bwMode="auto">
          <a:xfrm>
            <a:off x="0" y="-3175"/>
            <a:ext cx="9144000" cy="6826250"/>
          </a:xfrm>
          <a:prstGeom prst="rect">
            <a:avLst/>
          </a:prstGeom>
          <a:noFill/>
        </p:spPr>
      </p:pic>
      <p:sp>
        <p:nvSpPr>
          <p:cNvPr id="106501" name="WordArt 5"/>
          <p:cNvSpPr>
            <a:spLocks noChangeArrowheads="1" noChangeShapeType="1" noTextEdit="1"/>
          </p:cNvSpPr>
          <p:nvPr/>
        </p:nvSpPr>
        <p:spPr bwMode="auto">
          <a:xfrm>
            <a:off x="323850" y="187325"/>
            <a:ext cx="2705100" cy="2889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Diagnosis?</a:t>
            </a:r>
            <a:endParaRPr lang="ar-SA" sz="3600" kern="10">
              <a:ln w="9525">
                <a:solidFill>
                  <a:srgbClr val="000000"/>
                </a:solidFill>
                <a:round/>
                <a:headEnd/>
                <a:tailEnd/>
              </a:ln>
              <a:solidFill>
                <a:srgbClr val="FFFFFF"/>
              </a:solidFill>
              <a:latin typeface="Arial Black"/>
            </a:endParaRPr>
          </a:p>
        </p:txBody>
      </p:sp>
      <p:sp>
        <p:nvSpPr>
          <p:cNvPr id="106502" name="WordArt 6"/>
          <p:cNvSpPr>
            <a:spLocks noChangeArrowheads="1" noChangeShapeType="1" noTextEdit="1"/>
          </p:cNvSpPr>
          <p:nvPr/>
        </p:nvSpPr>
        <p:spPr bwMode="auto">
          <a:xfrm>
            <a:off x="4335463" y="157163"/>
            <a:ext cx="4700587" cy="39211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Anatomical description</a:t>
            </a:r>
            <a:endParaRPr lang="ar-SA" sz="3600" kern="10">
              <a:ln w="9525">
                <a:solidFill>
                  <a:srgbClr val="000000"/>
                </a:solidFill>
                <a:round/>
                <a:headEnd/>
                <a:tailEnd/>
              </a:ln>
              <a:solidFill>
                <a:srgbClr val="FFFFFF"/>
              </a:solidFill>
              <a:latin typeface="Arial Black"/>
            </a:endParaRPr>
          </a:p>
        </p:txBody>
      </p:sp>
      <p:sp>
        <p:nvSpPr>
          <p:cNvPr id="106503" name="WordArt 7"/>
          <p:cNvSpPr>
            <a:spLocks noChangeArrowheads="1" noChangeShapeType="1" noTextEdit="1"/>
          </p:cNvSpPr>
          <p:nvPr/>
        </p:nvSpPr>
        <p:spPr bwMode="auto">
          <a:xfrm>
            <a:off x="323850" y="6348413"/>
            <a:ext cx="3467100" cy="3206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Nursing care?</a:t>
            </a:r>
            <a:endParaRPr lang="ar-SA" sz="3600" kern="10">
              <a:ln w="9525">
                <a:solidFill>
                  <a:srgbClr val="000000"/>
                </a:solidFill>
                <a:round/>
                <a:headEnd/>
                <a:tailEnd/>
              </a:ln>
              <a:solidFill>
                <a:srgbClr val="FFFFFF"/>
              </a:solidFill>
              <a:latin typeface="Arial Black"/>
            </a:endParaRPr>
          </a:p>
        </p:txBody>
      </p:sp>
      <p:sp>
        <p:nvSpPr>
          <p:cNvPr id="106504" name="WordArt 8"/>
          <p:cNvSpPr>
            <a:spLocks noChangeArrowheads="1" noChangeShapeType="1" noTextEdit="1"/>
          </p:cNvSpPr>
          <p:nvPr/>
        </p:nvSpPr>
        <p:spPr bwMode="auto">
          <a:xfrm>
            <a:off x="5003800" y="6421438"/>
            <a:ext cx="4060825" cy="3206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2 late complications</a:t>
            </a:r>
            <a:endParaRPr lang="ar-SA" sz="3600" kern="10">
              <a:ln w="9525">
                <a:solidFill>
                  <a:srgbClr val="000000"/>
                </a:solidFill>
                <a:round/>
                <a:headEnd/>
                <a:tailEnd/>
              </a:ln>
              <a:solidFill>
                <a:srgbClr val="FFFFFF"/>
              </a:solidFill>
              <a:latin typeface="Arial Black"/>
            </a:endParaRPr>
          </a:p>
        </p:txBody>
      </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endParaRPr lang="ar-SA"/>
          </a:p>
        </p:txBody>
      </p:sp>
      <p:sp>
        <p:nvSpPr>
          <p:cNvPr id="107523" name="Rectangle 3"/>
          <p:cNvSpPr>
            <a:spLocks noGrp="1" noChangeArrowheads="1"/>
          </p:cNvSpPr>
          <p:nvPr>
            <p:ph type="body" idx="1"/>
          </p:nvPr>
        </p:nvSpPr>
        <p:spPr/>
        <p:txBody>
          <a:bodyPr/>
          <a:lstStyle/>
          <a:p>
            <a:endParaRPr lang="ar-SA"/>
          </a:p>
        </p:txBody>
      </p:sp>
      <p:pic>
        <p:nvPicPr>
          <p:cNvPr id="107524" name="Picture 4" descr="necrotic loop colostomy"/>
          <p:cNvPicPr>
            <a:picLocks noChangeAspect="1" noChangeArrowheads="1"/>
          </p:cNvPicPr>
          <p:nvPr/>
        </p:nvPicPr>
        <p:blipFill>
          <a:blip r:embed="rId4"/>
          <a:srcRect/>
          <a:stretch>
            <a:fillRect/>
          </a:stretch>
        </p:blipFill>
        <p:spPr bwMode="auto">
          <a:xfrm>
            <a:off x="1116013" y="620713"/>
            <a:ext cx="2857500" cy="2981325"/>
          </a:xfrm>
          <a:prstGeom prst="rect">
            <a:avLst/>
          </a:prstGeom>
          <a:noFill/>
        </p:spPr>
      </p:pic>
      <p:pic>
        <p:nvPicPr>
          <p:cNvPr id="107525" name="Picture 5" descr="retracted end colostomy"/>
          <p:cNvPicPr>
            <a:picLocks noChangeAspect="1" noChangeArrowheads="1"/>
          </p:cNvPicPr>
          <p:nvPr/>
        </p:nvPicPr>
        <p:blipFill>
          <a:blip r:embed="rId5"/>
          <a:srcRect/>
          <a:stretch>
            <a:fillRect/>
          </a:stretch>
        </p:blipFill>
        <p:spPr bwMode="auto">
          <a:xfrm>
            <a:off x="5003800" y="836613"/>
            <a:ext cx="3057525" cy="2981325"/>
          </a:xfrm>
          <a:prstGeom prst="rect">
            <a:avLst/>
          </a:prstGeom>
          <a:noFill/>
        </p:spPr>
      </p:pic>
      <p:pic>
        <p:nvPicPr>
          <p:cNvPr id="107526" name="Picture 6" descr="prolapse left iliac fossa end colostomy"/>
          <p:cNvPicPr>
            <a:picLocks noChangeAspect="1" noChangeArrowheads="1"/>
          </p:cNvPicPr>
          <p:nvPr/>
        </p:nvPicPr>
        <p:blipFill>
          <a:blip r:embed="rId6"/>
          <a:srcRect/>
          <a:stretch>
            <a:fillRect/>
          </a:stretch>
        </p:blipFill>
        <p:spPr bwMode="auto">
          <a:xfrm>
            <a:off x="2339975" y="3648075"/>
            <a:ext cx="4286250" cy="320992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A young boy with a left nephroblastoma"/>
          <p:cNvPicPr>
            <a:picLocks noChangeAspect="1" noChangeArrowheads="1"/>
          </p:cNvPicPr>
          <p:nvPr/>
        </p:nvPicPr>
        <p:blipFill>
          <a:blip r:embed="rId4"/>
          <a:srcRect/>
          <a:stretch>
            <a:fillRect/>
          </a:stretch>
        </p:blipFill>
        <p:spPr bwMode="auto">
          <a:xfrm>
            <a:off x="323850" y="-26988"/>
            <a:ext cx="4171950" cy="5543551"/>
          </a:xfrm>
          <a:prstGeom prst="rect">
            <a:avLst/>
          </a:prstGeom>
          <a:noFill/>
        </p:spPr>
      </p:pic>
      <p:pic>
        <p:nvPicPr>
          <p:cNvPr id="108547" name="Picture 3" descr="CT scan showing a right nephroblastoma"/>
          <p:cNvPicPr>
            <a:picLocks noChangeAspect="1" noChangeArrowheads="1"/>
          </p:cNvPicPr>
          <p:nvPr/>
        </p:nvPicPr>
        <p:blipFill>
          <a:blip r:embed="rId5"/>
          <a:srcRect/>
          <a:stretch>
            <a:fillRect/>
          </a:stretch>
        </p:blipFill>
        <p:spPr bwMode="auto">
          <a:xfrm>
            <a:off x="4530725" y="-26988"/>
            <a:ext cx="4649788" cy="5543551"/>
          </a:xfrm>
          <a:prstGeom prst="rect">
            <a:avLst/>
          </a:prstGeom>
          <a:noFill/>
        </p:spPr>
      </p:pic>
      <p:sp>
        <p:nvSpPr>
          <p:cNvPr id="108548" name="WordArt 4"/>
          <p:cNvSpPr>
            <a:spLocks noChangeArrowheads="1" noChangeShapeType="1" noTextEdit="1"/>
          </p:cNvSpPr>
          <p:nvPr/>
        </p:nvSpPr>
        <p:spPr bwMode="auto">
          <a:xfrm>
            <a:off x="539750" y="6026150"/>
            <a:ext cx="8353425" cy="5715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Correlate between the patient 's picture and CT-sacn</a:t>
            </a:r>
            <a:endParaRPr lang="ar-SA"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endParaRPr lang="ar-SA"/>
          </a:p>
        </p:txBody>
      </p:sp>
      <p:sp>
        <p:nvSpPr>
          <p:cNvPr id="109571" name="Rectangle 3"/>
          <p:cNvSpPr>
            <a:spLocks noGrp="1" noChangeArrowheads="1"/>
          </p:cNvSpPr>
          <p:nvPr>
            <p:ph type="body" idx="1"/>
          </p:nvPr>
        </p:nvSpPr>
        <p:spPr/>
        <p:txBody>
          <a:bodyPr/>
          <a:lstStyle/>
          <a:p>
            <a:r>
              <a:rPr lang="en-US" b="1"/>
              <a:t>What is the item?</a:t>
            </a:r>
          </a:p>
          <a:p>
            <a:r>
              <a:rPr lang="en-US" b="1"/>
              <a:t>Findings?</a:t>
            </a:r>
          </a:p>
          <a:p>
            <a:r>
              <a:rPr lang="en-US" b="1"/>
              <a:t>5 common causes?</a:t>
            </a:r>
          </a:p>
          <a:p>
            <a:endParaRPr lang="en-US"/>
          </a:p>
          <a:p>
            <a:endParaRPr lang="en-US"/>
          </a:p>
        </p:txBody>
      </p:sp>
      <p:pic>
        <p:nvPicPr>
          <p:cNvPr id="109572" name="Picture 4" descr="Multiple bone metastases secondary to breast carcinoma"/>
          <p:cNvPicPr>
            <a:picLocks noChangeAspect="1" noChangeArrowheads="1"/>
          </p:cNvPicPr>
          <p:nvPr/>
        </p:nvPicPr>
        <p:blipFill>
          <a:blip r:embed="rId4"/>
          <a:srcRect/>
          <a:stretch>
            <a:fillRect/>
          </a:stretch>
        </p:blipFill>
        <p:spPr bwMode="auto">
          <a:xfrm>
            <a:off x="3635375" y="3444875"/>
            <a:ext cx="4681538" cy="33972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endParaRPr lang="ar-SA"/>
          </a:p>
        </p:txBody>
      </p:sp>
      <p:sp>
        <p:nvSpPr>
          <p:cNvPr id="110595" name="Rectangle 3"/>
          <p:cNvSpPr>
            <a:spLocks noGrp="1" noChangeArrowheads="1"/>
          </p:cNvSpPr>
          <p:nvPr>
            <p:ph type="body" idx="1"/>
          </p:nvPr>
        </p:nvSpPr>
        <p:spPr/>
        <p:txBody>
          <a:bodyPr/>
          <a:lstStyle/>
          <a:p>
            <a:r>
              <a:rPr lang="en-US"/>
              <a:t>Diagnosis ?</a:t>
            </a:r>
          </a:p>
          <a:p>
            <a:r>
              <a:rPr lang="en-US"/>
              <a:t>Treatment ?</a:t>
            </a:r>
          </a:p>
        </p:txBody>
      </p:sp>
      <p:pic>
        <p:nvPicPr>
          <p:cNvPr id="110596" name="Picture 4" descr="paraphimosis"/>
          <p:cNvPicPr>
            <a:picLocks noChangeAspect="1" noChangeArrowheads="1"/>
          </p:cNvPicPr>
          <p:nvPr/>
        </p:nvPicPr>
        <p:blipFill>
          <a:blip r:embed="rId4"/>
          <a:srcRect/>
          <a:stretch>
            <a:fillRect/>
          </a:stretch>
        </p:blipFill>
        <p:spPr bwMode="auto">
          <a:xfrm>
            <a:off x="5245100" y="0"/>
            <a:ext cx="3935413" cy="44370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ar-SA"/>
          </a:p>
        </p:txBody>
      </p:sp>
      <p:sp>
        <p:nvSpPr>
          <p:cNvPr id="111619"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2 DD?</a:t>
            </a:r>
          </a:p>
          <a:p>
            <a:r>
              <a:rPr lang="en-US"/>
              <a:t>Best treatment ?</a:t>
            </a:r>
          </a:p>
          <a:p>
            <a:endParaRPr lang="en-US"/>
          </a:p>
        </p:txBody>
      </p:sp>
      <p:pic>
        <p:nvPicPr>
          <p:cNvPr id="111620" name="Picture 4" descr="Omphalocele"/>
          <p:cNvPicPr>
            <a:picLocks noChangeAspect="1" noChangeArrowheads="1"/>
          </p:cNvPicPr>
          <p:nvPr/>
        </p:nvPicPr>
        <p:blipFill>
          <a:blip r:embed="rId4"/>
          <a:srcRect/>
          <a:stretch>
            <a:fillRect/>
          </a:stretch>
        </p:blipFill>
        <p:spPr bwMode="auto">
          <a:xfrm>
            <a:off x="4141788" y="30163"/>
            <a:ext cx="4967287" cy="427196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oin in the pharynx"/>
          <p:cNvPicPr>
            <a:picLocks noChangeAspect="1" noChangeArrowheads="1"/>
          </p:cNvPicPr>
          <p:nvPr/>
        </p:nvPicPr>
        <p:blipFill>
          <a:blip r:embed="rId4"/>
          <a:srcRect/>
          <a:stretch>
            <a:fillRect/>
          </a:stretch>
        </p:blipFill>
        <p:spPr bwMode="auto">
          <a:xfrm>
            <a:off x="4125913" y="333375"/>
            <a:ext cx="5126037" cy="6119813"/>
          </a:xfrm>
          <a:prstGeom prst="rect">
            <a:avLst/>
          </a:prstGeom>
          <a:noFill/>
        </p:spPr>
      </p:pic>
      <p:sp>
        <p:nvSpPr>
          <p:cNvPr id="113667" name="Rectangle 3"/>
          <p:cNvSpPr>
            <a:spLocks noGrp="1" noChangeArrowheads="1"/>
          </p:cNvSpPr>
          <p:nvPr>
            <p:ph type="title"/>
          </p:nvPr>
        </p:nvSpPr>
        <p:spPr/>
        <p:txBody>
          <a:bodyPr/>
          <a:lstStyle/>
          <a:p>
            <a:endParaRPr lang="ar-SA"/>
          </a:p>
        </p:txBody>
      </p:sp>
      <p:sp>
        <p:nvSpPr>
          <p:cNvPr id="113668" name="Rectangle 4"/>
          <p:cNvSpPr>
            <a:spLocks noGrp="1" noChangeArrowheads="1"/>
          </p:cNvSpPr>
          <p:nvPr>
            <p:ph type="body" idx="1"/>
          </p:nvPr>
        </p:nvSpPr>
        <p:spPr/>
        <p:txBody>
          <a:bodyPr/>
          <a:lstStyle/>
          <a:p>
            <a:r>
              <a:rPr lang="en-US"/>
              <a:t>Diagnosis?</a:t>
            </a:r>
          </a:p>
          <a:p>
            <a:r>
              <a:rPr lang="en-US"/>
              <a:t>Methods of re-</a:t>
            </a:r>
          </a:p>
          <a:p>
            <a:pPr>
              <a:buFont typeface="Wingdings" pitchFamily="2" charset="2"/>
              <a:buNone/>
            </a:pPr>
            <a:r>
              <a:rPr lang="en-US"/>
              <a:t>moval?</a:t>
            </a:r>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endParaRPr lang="ar-SA"/>
          </a:p>
        </p:txBody>
      </p:sp>
      <p:sp>
        <p:nvSpPr>
          <p:cNvPr id="332803" name="Rectangle 3"/>
          <p:cNvSpPr>
            <a:spLocks noGrp="1" noChangeArrowheads="1"/>
          </p:cNvSpPr>
          <p:nvPr>
            <p:ph type="body" idx="1"/>
          </p:nvPr>
        </p:nvSpPr>
        <p:spPr/>
        <p:txBody>
          <a:bodyPr/>
          <a:lstStyle/>
          <a:p>
            <a:endParaRPr lang="ar-SA"/>
          </a:p>
        </p:txBody>
      </p:sp>
      <p:pic>
        <p:nvPicPr>
          <p:cNvPr id="332804" name="Picture 4" descr="48"/>
          <p:cNvPicPr>
            <a:picLocks noChangeAspect="1" noChangeArrowheads="1"/>
          </p:cNvPicPr>
          <p:nvPr/>
        </p:nvPicPr>
        <p:blipFill>
          <a:blip r:embed="rId4"/>
          <a:srcRect/>
          <a:stretch>
            <a:fillRect/>
          </a:stretch>
        </p:blipFill>
        <p:spPr bwMode="auto">
          <a:xfrm>
            <a:off x="0" y="-24"/>
            <a:ext cx="8643934" cy="695642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A button battery within the stomach"/>
          <p:cNvPicPr>
            <a:picLocks noChangeAspect="1" noChangeArrowheads="1"/>
          </p:cNvPicPr>
          <p:nvPr/>
        </p:nvPicPr>
        <p:blipFill>
          <a:blip r:embed="rId4"/>
          <a:srcRect/>
          <a:stretch>
            <a:fillRect/>
          </a:stretch>
        </p:blipFill>
        <p:spPr bwMode="auto">
          <a:xfrm>
            <a:off x="2555875" y="476250"/>
            <a:ext cx="4827588" cy="59769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irschsprung's disease"/>
          <p:cNvPicPr>
            <a:picLocks noChangeAspect="1" noChangeArrowheads="1"/>
          </p:cNvPicPr>
          <p:nvPr/>
        </p:nvPicPr>
        <p:blipFill>
          <a:blip r:embed="rId4"/>
          <a:srcRect/>
          <a:stretch>
            <a:fillRect/>
          </a:stretch>
        </p:blipFill>
        <p:spPr bwMode="auto">
          <a:xfrm>
            <a:off x="5943600" y="0"/>
            <a:ext cx="2900363" cy="3657600"/>
          </a:xfrm>
          <a:prstGeom prst="rect">
            <a:avLst/>
          </a:prstGeom>
          <a:noFill/>
        </p:spPr>
      </p:pic>
      <p:pic>
        <p:nvPicPr>
          <p:cNvPr id="116739" name="Picture 3" descr="Hirschsprung's disease"/>
          <p:cNvPicPr>
            <a:picLocks noChangeAspect="1" noChangeArrowheads="1"/>
          </p:cNvPicPr>
          <p:nvPr/>
        </p:nvPicPr>
        <p:blipFill>
          <a:blip r:embed="rId5"/>
          <a:srcRect/>
          <a:stretch>
            <a:fillRect/>
          </a:stretch>
        </p:blipFill>
        <p:spPr bwMode="auto">
          <a:xfrm>
            <a:off x="1584325" y="19050"/>
            <a:ext cx="4356100" cy="3338513"/>
          </a:xfrm>
          <a:prstGeom prst="rect">
            <a:avLst/>
          </a:prstGeom>
          <a:noFill/>
        </p:spPr>
      </p:pic>
      <p:sp>
        <p:nvSpPr>
          <p:cNvPr id="116740" name="Rectangle 4"/>
          <p:cNvSpPr>
            <a:spLocks noGrp="1" noChangeArrowheads="1"/>
          </p:cNvSpPr>
          <p:nvPr>
            <p:ph type="title"/>
          </p:nvPr>
        </p:nvSpPr>
        <p:spPr/>
        <p:txBody>
          <a:bodyPr/>
          <a:lstStyle/>
          <a:p>
            <a:endParaRPr lang="ar-SA"/>
          </a:p>
        </p:txBody>
      </p:sp>
      <p:sp>
        <p:nvSpPr>
          <p:cNvPr id="116741" name="Rectangle 5"/>
          <p:cNvSpPr>
            <a:spLocks noGrp="1" noChangeArrowheads="1"/>
          </p:cNvSpPr>
          <p:nvPr>
            <p:ph type="body" idx="1"/>
          </p:nvPr>
        </p:nvSpPr>
        <p:spPr>
          <a:xfrm>
            <a:off x="457200" y="3581400"/>
            <a:ext cx="8229600" cy="3276600"/>
          </a:xfrm>
          <a:solidFill>
            <a:schemeClr val="folHlink"/>
          </a:solidFill>
        </p:spPr>
        <p:txBody>
          <a:bodyPr/>
          <a:lstStyle/>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r>
              <a:rPr lang="en-US" sz="2400" b="1"/>
              <a:t>Newborn with delayed passing meconium and abdominal distension</a:t>
            </a:r>
          </a:p>
          <a:p>
            <a:pPr>
              <a:lnSpc>
                <a:spcPct val="80000"/>
              </a:lnSpc>
            </a:pPr>
            <a:r>
              <a:rPr lang="en-US" sz="2400" b="1"/>
              <a:t>2DD?</a:t>
            </a:r>
          </a:p>
          <a:p>
            <a:pPr>
              <a:lnSpc>
                <a:spcPct val="80000"/>
              </a:lnSpc>
            </a:pPr>
            <a:r>
              <a:rPr lang="en-US" sz="2400" b="1"/>
              <a:t>X-ray findings?</a:t>
            </a:r>
          </a:p>
          <a:p>
            <a:pPr>
              <a:lnSpc>
                <a:spcPct val="80000"/>
              </a:lnSpc>
            </a:pPr>
            <a:r>
              <a:rPr lang="en-US" sz="2400" b="1"/>
              <a:t>Defintive diagnosis?</a:t>
            </a:r>
          </a:p>
          <a:p>
            <a:pPr>
              <a:lnSpc>
                <a:spcPct val="80000"/>
              </a:lnSpc>
            </a:pPr>
            <a:r>
              <a:rPr lang="en-US" sz="2400" b="1"/>
              <a:t>Initial treatment?</a:t>
            </a:r>
          </a:p>
          <a:p>
            <a:pPr>
              <a:lnSpc>
                <a:spcPct val="80000"/>
              </a:lnSpc>
            </a:pPr>
            <a:endParaRPr lang="en-US" sz="2400" b="1"/>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ypospadia"/>
          <p:cNvPicPr>
            <a:picLocks noChangeAspect="1" noChangeArrowheads="1"/>
          </p:cNvPicPr>
          <p:nvPr/>
        </p:nvPicPr>
        <p:blipFill>
          <a:blip r:embed="rId4"/>
          <a:srcRect/>
          <a:stretch>
            <a:fillRect/>
          </a:stretch>
        </p:blipFill>
        <p:spPr bwMode="auto">
          <a:xfrm>
            <a:off x="6010275" y="0"/>
            <a:ext cx="3170238" cy="3789363"/>
          </a:xfrm>
          <a:prstGeom prst="rect">
            <a:avLst/>
          </a:prstGeom>
          <a:noFill/>
        </p:spPr>
      </p:pic>
      <p:sp>
        <p:nvSpPr>
          <p:cNvPr id="117763" name="Rectangle 3"/>
          <p:cNvSpPr>
            <a:spLocks noGrp="1" noChangeArrowheads="1"/>
          </p:cNvSpPr>
          <p:nvPr>
            <p:ph type="title"/>
          </p:nvPr>
        </p:nvSpPr>
        <p:spPr>
          <a:xfrm>
            <a:off x="457200" y="274638"/>
            <a:ext cx="8229600" cy="3687762"/>
          </a:xfrm>
        </p:spPr>
        <p:txBody>
          <a:bodyPr/>
          <a:lstStyle/>
          <a:p>
            <a:endParaRPr lang="ar-SA"/>
          </a:p>
        </p:txBody>
      </p:sp>
      <p:sp>
        <p:nvSpPr>
          <p:cNvPr id="117764" name="Rectangle 4"/>
          <p:cNvSpPr>
            <a:spLocks noGrp="1" noChangeArrowheads="1"/>
          </p:cNvSpPr>
          <p:nvPr>
            <p:ph type="body" idx="1"/>
          </p:nvPr>
        </p:nvSpPr>
        <p:spPr>
          <a:xfrm>
            <a:off x="0" y="3962400"/>
            <a:ext cx="9144000" cy="2895600"/>
          </a:xfrm>
          <a:gradFill rotWithShape="1">
            <a:gsLst>
              <a:gs pos="0">
                <a:srgbClr val="99FF66"/>
              </a:gs>
              <a:gs pos="100000">
                <a:srgbClr val="99FF66">
                  <a:gamma/>
                  <a:shade val="46275"/>
                  <a:invGamma/>
                </a:srgbClr>
              </a:gs>
            </a:gsLst>
            <a:lin ang="5400000" scaled="1"/>
          </a:gradFill>
        </p:spPr>
        <p:txBody>
          <a:bodyPr/>
          <a:lstStyle/>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r>
              <a:rPr lang="en-US" b="1"/>
              <a:t>This diagram showed sites of hypospadius</a:t>
            </a:r>
          </a:p>
          <a:p>
            <a:pPr>
              <a:lnSpc>
                <a:spcPct val="80000"/>
              </a:lnSpc>
              <a:buFont typeface="Wingdings" pitchFamily="2" charset="2"/>
              <a:buAutoNum type="arabicPeriod"/>
            </a:pPr>
            <a:r>
              <a:rPr lang="en-US" b="1"/>
              <a:t>Which is the commonest site?</a:t>
            </a:r>
          </a:p>
          <a:p>
            <a:pPr>
              <a:lnSpc>
                <a:spcPct val="80000"/>
              </a:lnSpc>
              <a:buFont typeface="Wingdings" pitchFamily="2" charset="2"/>
              <a:buAutoNum type="arabicPeriod"/>
            </a:pPr>
            <a:r>
              <a:rPr lang="en-US" b="1"/>
              <a:t>4 surgical options?</a:t>
            </a:r>
          </a:p>
          <a:p>
            <a:pPr>
              <a:lnSpc>
                <a:spcPct val="80000"/>
              </a:lnSpc>
              <a:buFont typeface="Wingdings" pitchFamily="2" charset="2"/>
              <a:buAutoNum type="arabicPeriod"/>
            </a:pPr>
            <a:r>
              <a:rPr lang="en-US" b="1"/>
              <a:t>Explain one of them?</a:t>
            </a: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ntussusception"/>
          <p:cNvPicPr>
            <a:picLocks noChangeAspect="1" noChangeArrowheads="1"/>
          </p:cNvPicPr>
          <p:nvPr/>
        </p:nvPicPr>
        <p:blipFill>
          <a:blip r:embed="rId4"/>
          <a:srcRect/>
          <a:stretch>
            <a:fillRect/>
          </a:stretch>
        </p:blipFill>
        <p:spPr bwMode="auto">
          <a:xfrm>
            <a:off x="-36513" y="44450"/>
            <a:ext cx="5329238" cy="4835525"/>
          </a:xfrm>
          <a:prstGeom prst="rect">
            <a:avLst/>
          </a:prstGeom>
          <a:noFill/>
        </p:spPr>
      </p:pic>
      <p:sp>
        <p:nvSpPr>
          <p:cNvPr id="118787" name="Rectangle 3"/>
          <p:cNvSpPr>
            <a:spLocks noGrp="1" noChangeArrowheads="1"/>
          </p:cNvSpPr>
          <p:nvPr>
            <p:ph type="title"/>
          </p:nvPr>
        </p:nvSpPr>
        <p:spPr/>
        <p:txBody>
          <a:bodyPr/>
          <a:lstStyle/>
          <a:p>
            <a:endParaRPr lang="ar-SA"/>
          </a:p>
        </p:txBody>
      </p:sp>
      <p:sp>
        <p:nvSpPr>
          <p:cNvPr id="118788" name="Rectangle 4"/>
          <p:cNvSpPr>
            <a:spLocks noGrp="1" noChangeArrowheads="1"/>
          </p:cNvSpPr>
          <p:nvPr>
            <p:ph type="body" sz="half" idx="1"/>
          </p:nvPr>
        </p:nvSpPr>
        <p:spPr/>
        <p:txBody>
          <a:bodyPr/>
          <a:lstStyle/>
          <a:p>
            <a:endParaRPr lang="ar-SA"/>
          </a:p>
        </p:txBody>
      </p:sp>
      <p:sp>
        <p:nvSpPr>
          <p:cNvPr id="118789" name="Rectangle 5" descr="Solid diamond"/>
          <p:cNvSpPr>
            <a:spLocks noGrp="1" noChangeArrowheads="1"/>
          </p:cNvSpPr>
          <p:nvPr>
            <p:ph type="body" sz="half" idx="2"/>
          </p:nvPr>
        </p:nvSpPr>
        <p:spPr>
          <a:xfrm>
            <a:off x="5181600" y="2251075"/>
            <a:ext cx="3962400" cy="4530725"/>
          </a:xfrm>
          <a:pattFill prst="solidDmnd">
            <a:fgClr>
              <a:srgbClr val="CCFF33"/>
            </a:fgClr>
            <a:bgClr>
              <a:srgbClr val="FFCCFF"/>
            </a:bgClr>
          </a:pattFill>
        </p:spPr>
        <p:txBody>
          <a:bodyPr/>
          <a:lstStyle/>
          <a:p>
            <a:r>
              <a:rPr lang="en-US" b="1"/>
              <a:t>Name the pathology?</a:t>
            </a:r>
          </a:p>
          <a:p>
            <a:r>
              <a:rPr lang="en-US" b="1"/>
              <a:t>3 common causes?</a:t>
            </a:r>
          </a:p>
          <a:p>
            <a:r>
              <a:rPr lang="en-US" b="1"/>
              <a:t>2 DD?</a:t>
            </a:r>
          </a:p>
          <a:p>
            <a:r>
              <a:rPr lang="en-US" b="1"/>
              <a:t>2 investigations?</a:t>
            </a:r>
          </a:p>
          <a:p>
            <a:r>
              <a:rPr lang="en-US" b="1"/>
              <a:t>2 options of treatment?</a:t>
            </a:r>
          </a:p>
        </p:txBody>
      </p:sp>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endParaRPr lang="ar-SA"/>
          </a:p>
        </p:txBody>
      </p:sp>
      <p:sp>
        <p:nvSpPr>
          <p:cNvPr id="119811" name="Rectangle 3"/>
          <p:cNvSpPr>
            <a:spLocks noGrp="1" noChangeArrowheads="1"/>
          </p:cNvSpPr>
          <p:nvPr>
            <p:ph type="body" idx="1"/>
          </p:nvPr>
        </p:nvSpPr>
        <p:spPr/>
        <p:txBody>
          <a:bodyPr/>
          <a:lstStyle/>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2 DD?</a:t>
            </a:r>
          </a:p>
          <a:p>
            <a:pPr>
              <a:lnSpc>
                <a:spcPct val="90000"/>
              </a:lnSpc>
            </a:pPr>
            <a:r>
              <a:rPr lang="en-US" sz="2800"/>
              <a:t>Best investigation?</a:t>
            </a:r>
          </a:p>
          <a:p>
            <a:pPr>
              <a:lnSpc>
                <a:spcPct val="90000"/>
              </a:lnSpc>
            </a:pPr>
            <a:r>
              <a:rPr lang="en-US" sz="2800"/>
              <a:t>Best treatment?</a:t>
            </a:r>
          </a:p>
          <a:p>
            <a:pPr>
              <a:lnSpc>
                <a:spcPct val="90000"/>
              </a:lnSpc>
            </a:pPr>
            <a:endParaRPr lang="en-US" sz="2800"/>
          </a:p>
        </p:txBody>
      </p:sp>
      <p:pic>
        <p:nvPicPr>
          <p:cNvPr id="119812" name="Picture 4" descr="Branchial fistula"/>
          <p:cNvPicPr>
            <a:picLocks noChangeAspect="1" noChangeArrowheads="1"/>
          </p:cNvPicPr>
          <p:nvPr/>
        </p:nvPicPr>
        <p:blipFill>
          <a:blip r:embed="rId4"/>
          <a:srcRect/>
          <a:stretch>
            <a:fillRect/>
          </a:stretch>
        </p:blipFill>
        <p:spPr bwMode="auto">
          <a:xfrm>
            <a:off x="2195513" y="93663"/>
            <a:ext cx="6337300" cy="475297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endParaRPr lang="ar-SA"/>
          </a:p>
        </p:txBody>
      </p:sp>
      <p:sp>
        <p:nvSpPr>
          <p:cNvPr id="120835" name="Rectangle 3"/>
          <p:cNvSpPr>
            <a:spLocks noGrp="1" noChangeArrowheads="1"/>
          </p:cNvSpPr>
          <p:nvPr>
            <p:ph type="body" idx="1"/>
          </p:nvPr>
        </p:nvSpPr>
        <p:spPr/>
        <p:txBody>
          <a:bodyPr/>
          <a:lstStyle/>
          <a:p>
            <a:endParaRPr lang="en-US"/>
          </a:p>
          <a:p>
            <a:endParaRPr lang="en-US"/>
          </a:p>
          <a:p>
            <a:endParaRPr lang="en-US"/>
          </a:p>
          <a:p>
            <a:endParaRPr lang="en-US"/>
          </a:p>
          <a:p>
            <a:r>
              <a:rPr lang="en-US"/>
              <a:t>4DD?</a:t>
            </a:r>
          </a:p>
          <a:p>
            <a:r>
              <a:rPr lang="en-US"/>
              <a:t>2 investigations?</a:t>
            </a:r>
          </a:p>
          <a:p>
            <a:r>
              <a:rPr lang="en-US"/>
              <a:t>Treatment ?</a:t>
            </a:r>
          </a:p>
        </p:txBody>
      </p:sp>
      <p:pic>
        <p:nvPicPr>
          <p:cNvPr id="120836" name="Picture 4" descr="Cystic hyroma"/>
          <p:cNvPicPr>
            <a:picLocks noChangeAspect="1" noChangeArrowheads="1"/>
          </p:cNvPicPr>
          <p:nvPr/>
        </p:nvPicPr>
        <p:blipFill>
          <a:blip r:embed="rId4"/>
          <a:srcRect/>
          <a:stretch>
            <a:fillRect/>
          </a:stretch>
        </p:blipFill>
        <p:spPr bwMode="auto">
          <a:xfrm>
            <a:off x="4356100" y="22225"/>
            <a:ext cx="4824413" cy="36195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ar-SA"/>
          </a:p>
        </p:txBody>
      </p:sp>
      <p:sp>
        <p:nvSpPr>
          <p:cNvPr id="121859" name="Rectangle 3"/>
          <p:cNvSpPr>
            <a:spLocks noGrp="1" noChangeArrowheads="1"/>
          </p:cNvSpPr>
          <p:nvPr>
            <p:ph type="body" idx="1"/>
          </p:nvPr>
        </p:nvSpPr>
        <p:spPr/>
        <p:txBody>
          <a:bodyPr/>
          <a:lstStyle/>
          <a:p>
            <a:pPr>
              <a:lnSpc>
                <a:spcPct val="90000"/>
              </a:lnSpc>
            </a:pPr>
            <a:endParaRPr lang="en-US" sz="2400"/>
          </a:p>
          <a:p>
            <a:pPr>
              <a:lnSpc>
                <a:spcPct val="90000"/>
              </a:lnSpc>
            </a:pPr>
            <a:endParaRPr lang="en-US" sz="2400"/>
          </a:p>
          <a:p>
            <a:pPr>
              <a:lnSpc>
                <a:spcPct val="90000"/>
              </a:lnSpc>
            </a:pPr>
            <a:endParaRPr lang="en-US" sz="2400"/>
          </a:p>
          <a:p>
            <a:pPr>
              <a:lnSpc>
                <a:spcPct val="90000"/>
              </a:lnSpc>
            </a:pPr>
            <a:endParaRPr lang="en-US" sz="2400"/>
          </a:p>
          <a:p>
            <a:pPr>
              <a:lnSpc>
                <a:spcPct val="90000"/>
              </a:lnSpc>
            </a:pPr>
            <a:endParaRPr lang="en-US" sz="2400"/>
          </a:p>
          <a:p>
            <a:pPr>
              <a:lnSpc>
                <a:spcPct val="90000"/>
              </a:lnSpc>
            </a:pPr>
            <a:endParaRPr lang="en-US" sz="2400"/>
          </a:p>
          <a:p>
            <a:pPr>
              <a:lnSpc>
                <a:spcPct val="90000"/>
              </a:lnSpc>
            </a:pPr>
            <a:r>
              <a:rPr lang="en-US" sz="2400"/>
              <a:t>Diagnosis ?</a:t>
            </a:r>
          </a:p>
          <a:p>
            <a:pPr>
              <a:lnSpc>
                <a:spcPct val="90000"/>
              </a:lnSpc>
            </a:pPr>
            <a:r>
              <a:rPr lang="en-US" sz="2400"/>
              <a:t>Best investigations?</a:t>
            </a:r>
          </a:p>
          <a:p>
            <a:pPr>
              <a:lnSpc>
                <a:spcPct val="90000"/>
              </a:lnSpc>
            </a:pPr>
            <a:r>
              <a:rPr lang="en-US" sz="2400"/>
              <a:t>Different pathology?</a:t>
            </a:r>
          </a:p>
          <a:p>
            <a:pPr>
              <a:lnSpc>
                <a:spcPct val="90000"/>
              </a:lnSpc>
            </a:pPr>
            <a:r>
              <a:rPr lang="en-US" sz="2400"/>
              <a:t>Surgical treatment?</a:t>
            </a:r>
          </a:p>
          <a:p>
            <a:pPr>
              <a:lnSpc>
                <a:spcPct val="90000"/>
              </a:lnSpc>
            </a:pPr>
            <a:r>
              <a:rPr lang="en-US" sz="2400"/>
              <a:t>Name the incision?</a:t>
            </a:r>
          </a:p>
          <a:p>
            <a:pPr>
              <a:lnSpc>
                <a:spcPct val="90000"/>
              </a:lnSpc>
            </a:pPr>
            <a:endParaRPr lang="en-US" sz="2400"/>
          </a:p>
        </p:txBody>
      </p:sp>
      <p:pic>
        <p:nvPicPr>
          <p:cNvPr id="121860" name="Picture 4" descr="Large left pleomorphic adenoma"/>
          <p:cNvPicPr>
            <a:picLocks noChangeAspect="1" noChangeArrowheads="1"/>
          </p:cNvPicPr>
          <p:nvPr/>
        </p:nvPicPr>
        <p:blipFill>
          <a:blip r:embed="rId4"/>
          <a:srcRect/>
          <a:stretch>
            <a:fillRect/>
          </a:stretch>
        </p:blipFill>
        <p:spPr bwMode="auto">
          <a:xfrm>
            <a:off x="3348038" y="6350"/>
            <a:ext cx="5795962" cy="47672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endParaRPr lang="ar-SA"/>
          </a:p>
        </p:txBody>
      </p:sp>
      <p:sp>
        <p:nvSpPr>
          <p:cNvPr id="124931" name="Rectangle 3"/>
          <p:cNvSpPr>
            <a:spLocks noGrp="1" noChangeArrowheads="1"/>
          </p:cNvSpPr>
          <p:nvPr>
            <p:ph type="body" idx="1"/>
          </p:nvPr>
        </p:nvSpPr>
        <p:spPr/>
        <p:txBody>
          <a:bodyPr/>
          <a:lstStyle/>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r>
              <a:rPr lang="en-US" sz="2000"/>
              <a:t>Diagnosis ?</a:t>
            </a:r>
          </a:p>
          <a:p>
            <a:pPr>
              <a:lnSpc>
                <a:spcPct val="80000"/>
              </a:lnSpc>
            </a:pPr>
            <a:r>
              <a:rPr lang="en-US" sz="2000"/>
              <a:t>Age of onset?</a:t>
            </a:r>
          </a:p>
          <a:p>
            <a:pPr>
              <a:lnSpc>
                <a:spcPct val="80000"/>
              </a:lnSpc>
            </a:pPr>
            <a:r>
              <a:rPr lang="en-US" sz="2000"/>
              <a:t>Pathology ?</a:t>
            </a:r>
          </a:p>
          <a:p>
            <a:pPr>
              <a:lnSpc>
                <a:spcPct val="80000"/>
              </a:lnSpc>
            </a:pPr>
            <a:r>
              <a:rPr lang="en-US" sz="2000"/>
              <a:t>Options of treatment ?</a:t>
            </a:r>
          </a:p>
        </p:txBody>
      </p:sp>
      <p:pic>
        <p:nvPicPr>
          <p:cNvPr id="124932" name="Picture 4" descr="Pharyngeal pouch"/>
          <p:cNvPicPr>
            <a:picLocks noChangeAspect="1" noChangeArrowheads="1"/>
          </p:cNvPicPr>
          <p:nvPr/>
        </p:nvPicPr>
        <p:blipFill>
          <a:blip r:embed="rId4"/>
          <a:srcRect/>
          <a:stretch>
            <a:fillRect/>
          </a:stretch>
        </p:blipFill>
        <p:spPr bwMode="auto">
          <a:xfrm>
            <a:off x="0" y="-26988"/>
            <a:ext cx="5724525" cy="4541838"/>
          </a:xfrm>
          <a:prstGeom prst="rect">
            <a:avLst/>
          </a:prstGeom>
          <a:noFill/>
        </p:spPr>
      </p:pic>
      <p:pic>
        <p:nvPicPr>
          <p:cNvPr id="124933" name="Picture 5" descr="Barium swallow showing a pharyngeal pouch"/>
          <p:cNvPicPr>
            <a:picLocks noChangeAspect="1" noChangeArrowheads="1"/>
          </p:cNvPicPr>
          <p:nvPr/>
        </p:nvPicPr>
        <p:blipFill>
          <a:blip r:embed="rId5"/>
          <a:srcRect/>
          <a:stretch>
            <a:fillRect/>
          </a:stretch>
        </p:blipFill>
        <p:spPr bwMode="auto">
          <a:xfrm>
            <a:off x="5795963" y="0"/>
            <a:ext cx="3375025" cy="4365625"/>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endParaRPr lang="ar-SA"/>
          </a:p>
        </p:txBody>
      </p:sp>
      <p:sp>
        <p:nvSpPr>
          <p:cNvPr id="126979" name="Rectangle 3"/>
          <p:cNvSpPr>
            <a:spLocks noGrp="1" noChangeArrowheads="1"/>
          </p:cNvSpPr>
          <p:nvPr>
            <p:ph type="body" idx="1"/>
          </p:nvPr>
        </p:nvSpPr>
        <p:spPr/>
        <p:txBody>
          <a:bodyPr/>
          <a:lstStyle/>
          <a:p>
            <a:r>
              <a:rPr lang="en-US"/>
              <a:t>Findings ?</a:t>
            </a:r>
          </a:p>
          <a:p>
            <a:r>
              <a:rPr lang="en-US"/>
              <a:t>Diagnosis?</a:t>
            </a:r>
          </a:p>
          <a:p>
            <a:r>
              <a:rPr lang="en-US"/>
              <a:t>Treatment ?</a:t>
            </a:r>
          </a:p>
        </p:txBody>
      </p:sp>
      <p:pic>
        <p:nvPicPr>
          <p:cNvPr id="126980" name="Picture 4" descr="Thyroid carcinoma"/>
          <p:cNvPicPr>
            <a:picLocks noChangeAspect="1" noChangeArrowheads="1"/>
          </p:cNvPicPr>
          <p:nvPr/>
        </p:nvPicPr>
        <p:blipFill>
          <a:blip r:embed="rId4"/>
          <a:srcRect/>
          <a:stretch>
            <a:fillRect/>
          </a:stretch>
        </p:blipFill>
        <p:spPr bwMode="auto">
          <a:xfrm>
            <a:off x="3186113" y="0"/>
            <a:ext cx="5922962"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endParaRPr lang="ar-SA"/>
          </a:p>
        </p:txBody>
      </p:sp>
      <p:sp>
        <p:nvSpPr>
          <p:cNvPr id="128003" name="Rectangle 3"/>
          <p:cNvSpPr>
            <a:spLocks noGrp="1" noChangeArrowheads="1"/>
          </p:cNvSpPr>
          <p:nvPr>
            <p:ph type="body" idx="1"/>
          </p:nvPr>
        </p:nvSpPr>
        <p:spPr>
          <a:xfrm>
            <a:off x="457200" y="1600200"/>
            <a:ext cx="8229600" cy="5257800"/>
          </a:xfrm>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Abnormal findings and how can you test it?</a:t>
            </a:r>
          </a:p>
          <a:p>
            <a:pPr>
              <a:lnSpc>
                <a:spcPct val="90000"/>
              </a:lnSpc>
            </a:pPr>
            <a:r>
              <a:rPr lang="en-US"/>
              <a:t>Diagnosis ?</a:t>
            </a:r>
          </a:p>
          <a:p>
            <a:pPr>
              <a:lnSpc>
                <a:spcPct val="90000"/>
              </a:lnSpc>
            </a:pPr>
            <a:r>
              <a:rPr lang="en-US"/>
              <a:t>Mention 5 signs in the eye ?</a:t>
            </a:r>
          </a:p>
        </p:txBody>
      </p:sp>
      <p:pic>
        <p:nvPicPr>
          <p:cNvPr id="128004" name="Picture 4" descr="Exophthalmos associated with Grave's disease"/>
          <p:cNvPicPr>
            <a:picLocks noChangeAspect="1" noChangeArrowheads="1"/>
          </p:cNvPicPr>
          <p:nvPr/>
        </p:nvPicPr>
        <p:blipFill>
          <a:blip r:embed="rId4"/>
          <a:srcRect/>
          <a:stretch>
            <a:fillRect/>
          </a:stretch>
        </p:blipFill>
        <p:spPr bwMode="auto">
          <a:xfrm>
            <a:off x="323850" y="-26988"/>
            <a:ext cx="8135938" cy="47958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ar-SA"/>
          </a:p>
        </p:txBody>
      </p:sp>
      <p:sp>
        <p:nvSpPr>
          <p:cNvPr id="8195" name="Rectangle 3"/>
          <p:cNvSpPr>
            <a:spLocks noGrp="1" noChangeArrowheads="1"/>
          </p:cNvSpPr>
          <p:nvPr>
            <p:ph type="body" idx="1"/>
          </p:nvPr>
        </p:nvSpPr>
        <p:spPr/>
        <p:txBody>
          <a:bodyPr/>
          <a:lstStyle/>
          <a:p>
            <a:endParaRPr lang="en-US" sz="2800"/>
          </a:p>
          <a:p>
            <a:endParaRPr lang="en-US" sz="2800"/>
          </a:p>
          <a:p>
            <a:endParaRPr lang="en-US" sz="2800"/>
          </a:p>
          <a:p>
            <a:endParaRPr lang="en-US" sz="2800"/>
          </a:p>
          <a:p>
            <a:endParaRPr lang="en-US" sz="2800"/>
          </a:p>
          <a:p>
            <a:r>
              <a:rPr lang="en-US" sz="2800"/>
              <a:t>3 clinical findings?</a:t>
            </a:r>
          </a:p>
          <a:p>
            <a:r>
              <a:rPr lang="en-US" sz="2800"/>
              <a:t>3 invstigations give clue to the diagnosis?</a:t>
            </a:r>
          </a:p>
          <a:p>
            <a:r>
              <a:rPr lang="en-US" sz="2800"/>
              <a:t>2 emergency complications</a:t>
            </a:r>
          </a:p>
        </p:txBody>
      </p:sp>
      <p:pic>
        <p:nvPicPr>
          <p:cNvPr id="8196" name="Picture 4" descr="71"/>
          <p:cNvPicPr>
            <a:picLocks noChangeAspect="1" noChangeArrowheads="1"/>
          </p:cNvPicPr>
          <p:nvPr/>
        </p:nvPicPr>
        <p:blipFill>
          <a:blip r:embed="rId4"/>
          <a:srcRect/>
          <a:stretch>
            <a:fillRect/>
          </a:stretch>
        </p:blipFill>
        <p:spPr bwMode="auto">
          <a:xfrm>
            <a:off x="3635375" y="31750"/>
            <a:ext cx="5508625" cy="39798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endParaRPr lang="ar-SA"/>
          </a:p>
        </p:txBody>
      </p:sp>
      <p:sp>
        <p:nvSpPr>
          <p:cNvPr id="129027" name="Rectangle 3"/>
          <p:cNvSpPr>
            <a:spLocks noGrp="1" noChangeArrowheads="1"/>
          </p:cNvSpPr>
          <p:nvPr>
            <p:ph type="body" idx="1"/>
          </p:nvPr>
        </p:nvSpPr>
        <p:spPr/>
        <p:txBody>
          <a:bodyPr/>
          <a:lstStyle/>
          <a:p>
            <a:r>
              <a:rPr lang="en-US"/>
              <a:t>Name such </a:t>
            </a:r>
          </a:p>
          <a:p>
            <a:pPr>
              <a:buFont typeface="Wingdings" pitchFamily="2" charset="2"/>
              <a:buNone/>
            </a:pPr>
            <a:r>
              <a:rPr lang="en-US"/>
              <a:t>investigation?</a:t>
            </a:r>
          </a:p>
          <a:p>
            <a:r>
              <a:rPr lang="en-US"/>
              <a:t>Abnormal</a:t>
            </a:r>
          </a:p>
          <a:p>
            <a:pPr>
              <a:buFont typeface="Wingdings" pitchFamily="2" charset="2"/>
              <a:buNone/>
            </a:pPr>
            <a:r>
              <a:rPr lang="en-US"/>
              <a:t>findings?</a:t>
            </a:r>
          </a:p>
        </p:txBody>
      </p:sp>
      <p:pic>
        <p:nvPicPr>
          <p:cNvPr id="129028" name="Picture 4" descr="DSCI0010"/>
          <p:cNvPicPr>
            <a:picLocks noChangeAspect="1" noChangeArrowheads="1"/>
          </p:cNvPicPr>
          <p:nvPr/>
        </p:nvPicPr>
        <p:blipFill>
          <a:blip r:embed="rId4"/>
          <a:srcRect/>
          <a:stretch>
            <a:fillRect/>
          </a:stretch>
        </p:blipFill>
        <p:spPr bwMode="auto">
          <a:xfrm>
            <a:off x="4251325" y="0"/>
            <a:ext cx="4857750" cy="6477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endParaRPr lang="ar-SA"/>
          </a:p>
        </p:txBody>
      </p:sp>
      <p:sp>
        <p:nvSpPr>
          <p:cNvPr id="131075"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3 DD?</a:t>
            </a:r>
          </a:p>
          <a:p>
            <a:pPr>
              <a:lnSpc>
                <a:spcPct val="90000"/>
              </a:lnSpc>
            </a:pPr>
            <a:r>
              <a:rPr lang="en-US"/>
              <a:t>Investigation of choice?</a:t>
            </a:r>
          </a:p>
          <a:p>
            <a:pPr>
              <a:lnSpc>
                <a:spcPct val="90000"/>
              </a:lnSpc>
            </a:pPr>
            <a:r>
              <a:rPr lang="en-US"/>
              <a:t>Treatment ?</a:t>
            </a:r>
          </a:p>
        </p:txBody>
      </p:sp>
      <p:pic>
        <p:nvPicPr>
          <p:cNvPr id="131076" name="Picture 4" descr="DSCI0043"/>
          <p:cNvPicPr>
            <a:picLocks noChangeAspect="1" noChangeArrowheads="1"/>
          </p:cNvPicPr>
          <p:nvPr/>
        </p:nvPicPr>
        <p:blipFill>
          <a:blip r:embed="rId4"/>
          <a:srcRect/>
          <a:stretch>
            <a:fillRect/>
          </a:stretch>
        </p:blipFill>
        <p:spPr bwMode="auto">
          <a:xfrm>
            <a:off x="3963988" y="20638"/>
            <a:ext cx="5216525" cy="3913187"/>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endParaRPr lang="ar-SA"/>
          </a:p>
        </p:txBody>
      </p:sp>
      <p:sp>
        <p:nvSpPr>
          <p:cNvPr id="132099"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Diagnosis ?</a:t>
            </a:r>
          </a:p>
          <a:p>
            <a:pPr>
              <a:lnSpc>
                <a:spcPct val="90000"/>
              </a:lnSpc>
            </a:pPr>
            <a:r>
              <a:rPr lang="en-US"/>
              <a:t>Single most common cause ?</a:t>
            </a:r>
          </a:p>
          <a:p>
            <a:pPr>
              <a:lnSpc>
                <a:spcPct val="90000"/>
              </a:lnSpc>
            </a:pPr>
            <a:r>
              <a:rPr lang="en-US"/>
              <a:t>Best treatment ?</a:t>
            </a:r>
          </a:p>
        </p:txBody>
      </p:sp>
      <p:pic>
        <p:nvPicPr>
          <p:cNvPr id="132100" name="Picture 4" descr="DSCI0029"/>
          <p:cNvPicPr>
            <a:picLocks noChangeAspect="1" noChangeArrowheads="1"/>
          </p:cNvPicPr>
          <p:nvPr/>
        </p:nvPicPr>
        <p:blipFill>
          <a:blip r:embed="rId4"/>
          <a:srcRect/>
          <a:stretch>
            <a:fillRect/>
          </a:stretch>
        </p:blipFill>
        <p:spPr bwMode="auto">
          <a:xfrm>
            <a:off x="3460750" y="-15875"/>
            <a:ext cx="5648325" cy="42370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endParaRPr lang="ar-SA"/>
          </a:p>
        </p:txBody>
      </p:sp>
      <p:sp>
        <p:nvSpPr>
          <p:cNvPr id="133123"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Diagnosis ?</a:t>
            </a:r>
          </a:p>
          <a:p>
            <a:pPr>
              <a:lnSpc>
                <a:spcPct val="90000"/>
              </a:lnSpc>
            </a:pPr>
            <a:r>
              <a:rPr lang="en-US"/>
              <a:t>Common areas affected ?</a:t>
            </a:r>
          </a:p>
          <a:p>
            <a:pPr>
              <a:lnSpc>
                <a:spcPct val="90000"/>
              </a:lnSpc>
            </a:pPr>
            <a:r>
              <a:rPr lang="en-US"/>
              <a:t>Modalities of treatment?</a:t>
            </a:r>
          </a:p>
        </p:txBody>
      </p:sp>
      <p:pic>
        <p:nvPicPr>
          <p:cNvPr id="133124" name="Picture 4" descr="DSCI0009"/>
          <p:cNvPicPr>
            <a:picLocks noChangeAspect="1" noChangeArrowheads="1"/>
          </p:cNvPicPr>
          <p:nvPr/>
        </p:nvPicPr>
        <p:blipFill>
          <a:blip r:embed="rId4"/>
          <a:srcRect/>
          <a:stretch>
            <a:fillRect/>
          </a:stretch>
        </p:blipFill>
        <p:spPr bwMode="auto">
          <a:xfrm>
            <a:off x="3316288" y="-26988"/>
            <a:ext cx="5792787" cy="434498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endParaRPr lang="ar-SA"/>
          </a:p>
        </p:txBody>
      </p:sp>
      <p:sp>
        <p:nvSpPr>
          <p:cNvPr id="134147" name="Rectangle 3"/>
          <p:cNvSpPr>
            <a:spLocks noGrp="1" noChangeArrowheads="1"/>
          </p:cNvSpPr>
          <p:nvPr>
            <p:ph type="body" idx="1"/>
          </p:nvPr>
        </p:nvSpPr>
        <p:spPr>
          <a:xfrm>
            <a:off x="0" y="1600200"/>
            <a:ext cx="9144000" cy="5257800"/>
          </a:xfrm>
        </p:spPr>
        <p:txBody>
          <a:bodyPr/>
          <a:lstStyle/>
          <a:p>
            <a:endParaRPr lang="en-US"/>
          </a:p>
          <a:p>
            <a:endParaRPr lang="en-US"/>
          </a:p>
          <a:p>
            <a:endParaRPr lang="en-US"/>
          </a:p>
          <a:p>
            <a:endParaRPr lang="en-US"/>
          </a:p>
          <a:p>
            <a:r>
              <a:rPr lang="en-US"/>
              <a:t>2 DD?</a:t>
            </a:r>
          </a:p>
          <a:p>
            <a:r>
              <a:rPr lang="en-US"/>
              <a:t>3 investigations?</a:t>
            </a:r>
          </a:p>
          <a:p>
            <a:r>
              <a:rPr lang="en-US"/>
              <a:t>Best treatment?</a:t>
            </a:r>
          </a:p>
        </p:txBody>
      </p:sp>
      <p:pic>
        <p:nvPicPr>
          <p:cNvPr id="134148" name="Picture 4" descr="tes"/>
          <p:cNvPicPr>
            <a:picLocks noChangeAspect="1" noChangeArrowheads="1"/>
          </p:cNvPicPr>
          <p:nvPr/>
        </p:nvPicPr>
        <p:blipFill>
          <a:blip r:embed="rId4"/>
          <a:srcRect/>
          <a:stretch>
            <a:fillRect/>
          </a:stretch>
        </p:blipFill>
        <p:spPr bwMode="auto">
          <a:xfrm>
            <a:off x="3124200" y="-26988"/>
            <a:ext cx="6056313" cy="4543426"/>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endParaRPr lang="ar-SA"/>
          </a:p>
        </p:txBody>
      </p:sp>
      <p:sp>
        <p:nvSpPr>
          <p:cNvPr id="135171" name="Rectangle 3"/>
          <p:cNvSpPr>
            <a:spLocks noGrp="1" noChangeArrowheads="1"/>
          </p:cNvSpPr>
          <p:nvPr>
            <p:ph type="body" idx="1"/>
          </p:nvPr>
        </p:nvSpPr>
        <p:spPr>
          <a:xfrm>
            <a:off x="0" y="3962400"/>
            <a:ext cx="9144000" cy="2895600"/>
          </a:xfrm>
          <a:solidFill>
            <a:srgbClr val="FFCCFF"/>
          </a:solidFill>
        </p:spPr>
        <p:txBody>
          <a:bodyPr/>
          <a:lstStyle/>
          <a:p>
            <a:pPr>
              <a:lnSpc>
                <a:spcPct val="80000"/>
              </a:lnSpc>
            </a:pPr>
            <a:endParaRPr lang="en-US" sz="1800"/>
          </a:p>
          <a:p>
            <a:pPr>
              <a:lnSpc>
                <a:spcPct val="80000"/>
              </a:lnSpc>
            </a:pPr>
            <a:endParaRPr lang="en-US" sz="1800"/>
          </a:p>
          <a:p>
            <a:pPr>
              <a:lnSpc>
                <a:spcPct val="80000"/>
              </a:lnSpc>
            </a:pPr>
            <a:endParaRPr lang="en-US" sz="1800"/>
          </a:p>
          <a:p>
            <a:pPr>
              <a:lnSpc>
                <a:spcPct val="80000"/>
              </a:lnSpc>
            </a:pPr>
            <a:endParaRPr lang="en-US" sz="1800"/>
          </a:p>
          <a:p>
            <a:pPr>
              <a:lnSpc>
                <a:spcPct val="80000"/>
              </a:lnSpc>
            </a:pPr>
            <a:r>
              <a:rPr lang="en-US" sz="2800" b="1"/>
              <a:t>4 years boy with Hirschsprung’s disease and colostomy..</a:t>
            </a:r>
          </a:p>
          <a:p>
            <a:pPr>
              <a:lnSpc>
                <a:spcPct val="80000"/>
              </a:lnSpc>
            </a:pPr>
            <a:r>
              <a:rPr lang="en-US" sz="2800" b="1"/>
              <a:t>What is the abnormality ?</a:t>
            </a:r>
          </a:p>
          <a:p>
            <a:pPr>
              <a:lnSpc>
                <a:spcPct val="80000"/>
              </a:lnSpc>
            </a:pPr>
            <a:r>
              <a:rPr lang="en-US" sz="2800" b="1"/>
              <a:t>How u can manage it? </a:t>
            </a:r>
          </a:p>
        </p:txBody>
      </p:sp>
      <p:pic>
        <p:nvPicPr>
          <p:cNvPr id="135172" name="Picture 4" descr="DSCI0061"/>
          <p:cNvPicPr>
            <a:picLocks noChangeAspect="1" noChangeArrowheads="1"/>
          </p:cNvPicPr>
          <p:nvPr/>
        </p:nvPicPr>
        <p:blipFill>
          <a:blip r:embed="rId4"/>
          <a:srcRect/>
          <a:stretch>
            <a:fillRect/>
          </a:stretch>
        </p:blipFill>
        <p:spPr bwMode="auto">
          <a:xfrm>
            <a:off x="4038600" y="44450"/>
            <a:ext cx="5141913" cy="38560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endParaRPr lang="ar-SA"/>
          </a:p>
        </p:txBody>
      </p:sp>
      <p:sp>
        <p:nvSpPr>
          <p:cNvPr id="136195" name="Rectangle 3"/>
          <p:cNvSpPr>
            <a:spLocks noGrp="1" noChangeArrowheads="1"/>
          </p:cNvSpPr>
          <p:nvPr>
            <p:ph type="body" idx="1"/>
          </p:nvPr>
        </p:nvSpPr>
        <p:spPr/>
        <p:txBody>
          <a:bodyPr/>
          <a:lstStyle/>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Newborn with abdominal distension</a:t>
            </a:r>
          </a:p>
          <a:p>
            <a:pPr>
              <a:lnSpc>
                <a:spcPct val="90000"/>
              </a:lnSpc>
            </a:pPr>
            <a:r>
              <a:rPr lang="en-US"/>
              <a:t>Finding on inspection</a:t>
            </a:r>
          </a:p>
          <a:p>
            <a:pPr>
              <a:lnSpc>
                <a:spcPct val="90000"/>
              </a:lnSpc>
            </a:pPr>
            <a:r>
              <a:rPr lang="en-US"/>
              <a:t>5 DD?</a:t>
            </a:r>
          </a:p>
        </p:txBody>
      </p:sp>
      <p:pic>
        <p:nvPicPr>
          <p:cNvPr id="136196" name="Picture 4" descr="DSCI0098"/>
          <p:cNvPicPr>
            <a:picLocks noChangeAspect="1" noChangeArrowheads="1"/>
          </p:cNvPicPr>
          <p:nvPr/>
        </p:nvPicPr>
        <p:blipFill>
          <a:blip r:embed="rId4"/>
          <a:srcRect/>
          <a:stretch>
            <a:fillRect/>
          </a:stretch>
        </p:blipFill>
        <p:spPr bwMode="auto">
          <a:xfrm>
            <a:off x="4108450" y="44450"/>
            <a:ext cx="5000625" cy="37512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endParaRPr lang="ar-SA"/>
          </a:p>
        </p:txBody>
      </p:sp>
      <p:sp>
        <p:nvSpPr>
          <p:cNvPr id="137219" name="Rectangle 3"/>
          <p:cNvSpPr>
            <a:spLocks noGrp="1" noChangeArrowheads="1"/>
          </p:cNvSpPr>
          <p:nvPr>
            <p:ph type="body" idx="1"/>
          </p:nvPr>
        </p:nvSpPr>
        <p:spPr>
          <a:xfrm>
            <a:off x="0" y="1600200"/>
            <a:ext cx="9144000" cy="5257800"/>
          </a:xfrm>
        </p:spPr>
        <p:txBody>
          <a:bodyPr/>
          <a:lstStyle/>
          <a:p>
            <a:endParaRPr lang="en-US"/>
          </a:p>
          <a:p>
            <a:endParaRPr lang="en-US"/>
          </a:p>
          <a:p>
            <a:endParaRPr lang="en-US"/>
          </a:p>
          <a:p>
            <a:endParaRPr lang="en-US"/>
          </a:p>
          <a:p>
            <a:endParaRPr lang="en-US"/>
          </a:p>
          <a:p>
            <a:endParaRPr lang="en-US"/>
          </a:p>
          <a:p>
            <a:endParaRPr lang="en-US"/>
          </a:p>
          <a:p>
            <a:endParaRPr lang="en-US"/>
          </a:p>
        </p:txBody>
      </p:sp>
      <p:pic>
        <p:nvPicPr>
          <p:cNvPr id="137220" name="Picture 4" descr="DSCI0029"/>
          <p:cNvPicPr>
            <a:picLocks noChangeAspect="1" noChangeArrowheads="1"/>
          </p:cNvPicPr>
          <p:nvPr/>
        </p:nvPicPr>
        <p:blipFill>
          <a:blip r:embed="rId4"/>
          <a:srcRect/>
          <a:stretch>
            <a:fillRect/>
          </a:stretch>
        </p:blipFill>
        <p:spPr bwMode="auto">
          <a:xfrm>
            <a:off x="2411413" y="44450"/>
            <a:ext cx="6769100" cy="5076825"/>
          </a:xfrm>
          <a:prstGeom prst="rect">
            <a:avLst/>
          </a:prstGeom>
          <a:noFill/>
        </p:spPr>
      </p:pic>
      <p:sp>
        <p:nvSpPr>
          <p:cNvPr id="137221" name="Rectangle 5"/>
          <p:cNvSpPr>
            <a:spLocks noChangeArrowheads="1"/>
          </p:cNvSpPr>
          <p:nvPr/>
        </p:nvSpPr>
        <p:spPr bwMode="auto">
          <a:xfrm>
            <a:off x="1157288" y="5870575"/>
            <a:ext cx="7518400" cy="701675"/>
          </a:xfrm>
          <a:prstGeom prst="rect">
            <a:avLst/>
          </a:prstGeom>
          <a:noFill/>
          <a:ln w="9525">
            <a:noFill/>
            <a:miter lim="800000"/>
            <a:headEnd/>
            <a:tailEnd/>
          </a:ln>
          <a:effectLst/>
        </p:spPr>
        <p:txBody>
          <a:bodyPr>
            <a:spAutoFit/>
          </a:bodyPr>
          <a:lstStyle/>
          <a:p>
            <a:pPr rtl="1">
              <a:spcBef>
                <a:spcPct val="30000"/>
              </a:spcBef>
            </a:pPr>
            <a:r>
              <a:rPr lang="en-US" sz="2000" b="1">
                <a:latin typeface="Verdana" pitchFamily="34" charset="0"/>
              </a:rPr>
              <a:t>Enumerate  10 structures that may injured in this trauma??</a:t>
            </a:r>
          </a:p>
        </p:txBody>
      </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endParaRPr lang="ar-SA"/>
          </a:p>
        </p:txBody>
      </p:sp>
      <p:sp>
        <p:nvSpPr>
          <p:cNvPr id="140291" name="Rectangle 3"/>
          <p:cNvSpPr>
            <a:spLocks noGrp="1" noChangeArrowheads="1"/>
          </p:cNvSpPr>
          <p:nvPr>
            <p:ph type="body" idx="1"/>
          </p:nvPr>
        </p:nvSpPr>
        <p:spPr/>
        <p:txBody>
          <a:bodyPr/>
          <a:lstStyle/>
          <a:p>
            <a:endParaRPr lang="ar-SA"/>
          </a:p>
        </p:txBody>
      </p:sp>
      <p:pic>
        <p:nvPicPr>
          <p:cNvPr id="140292" name="Picture 4" descr="DSCI0043"/>
          <p:cNvPicPr>
            <a:picLocks noChangeAspect="1" noChangeArrowheads="1"/>
          </p:cNvPicPr>
          <p:nvPr/>
        </p:nvPicPr>
        <p:blipFill>
          <a:blip r:embed="rId4"/>
          <a:srcRect/>
          <a:stretch>
            <a:fillRect/>
          </a:stretch>
        </p:blipFill>
        <p:spPr bwMode="auto">
          <a:xfrm>
            <a:off x="2236788" y="44450"/>
            <a:ext cx="6872287" cy="5154613"/>
          </a:xfrm>
          <a:prstGeom prst="rect">
            <a:avLst/>
          </a:prstGeom>
          <a:noFill/>
        </p:spPr>
      </p:pic>
      <p:sp>
        <p:nvSpPr>
          <p:cNvPr id="140293" name="Rectangle 5"/>
          <p:cNvSpPr>
            <a:spLocks noChangeArrowheads="1"/>
          </p:cNvSpPr>
          <p:nvPr/>
        </p:nvSpPr>
        <p:spPr bwMode="auto">
          <a:xfrm>
            <a:off x="2268538" y="5373688"/>
            <a:ext cx="4867275" cy="366712"/>
          </a:xfrm>
          <a:prstGeom prst="rect">
            <a:avLst/>
          </a:prstGeom>
          <a:noFill/>
          <a:ln w="9525">
            <a:noFill/>
            <a:miter lim="800000"/>
            <a:headEnd/>
            <a:tailEnd/>
          </a:ln>
          <a:effectLst/>
        </p:spPr>
        <p:txBody>
          <a:bodyPr wrap="none">
            <a:spAutoFit/>
          </a:bodyPr>
          <a:lstStyle/>
          <a:p>
            <a:r>
              <a:rPr lang="en-US" b="1">
                <a:latin typeface="Verdana" pitchFamily="34" charset="0"/>
              </a:rPr>
              <a:t>Mention 6 abnormal signs in this pt?</a:t>
            </a:r>
          </a:p>
        </p:txBody>
      </p:sp>
      <p:sp>
        <p:nvSpPr>
          <p:cNvPr id="140294" name="Rectangle 6"/>
          <p:cNvSpPr>
            <a:spLocks noChangeArrowheads="1"/>
          </p:cNvSpPr>
          <p:nvPr/>
        </p:nvSpPr>
        <p:spPr bwMode="auto">
          <a:xfrm>
            <a:off x="2286000" y="5943600"/>
            <a:ext cx="4572000" cy="1647825"/>
          </a:xfrm>
          <a:prstGeom prst="rect">
            <a:avLst/>
          </a:prstGeom>
          <a:noFill/>
          <a:ln w="9525">
            <a:noFill/>
            <a:miter lim="800000"/>
            <a:headEnd/>
            <a:tailEnd/>
          </a:ln>
          <a:effectLst/>
        </p:spPr>
        <p:txBody>
          <a:bodyPr>
            <a:spAutoFit/>
          </a:bodyPr>
          <a:lstStyle/>
          <a:p>
            <a:r>
              <a:rPr lang="en-US" b="1">
                <a:effectLst>
                  <a:outerShdw blurRad="38100" dist="38100" dir="2700000" algn="tl">
                    <a:srgbClr val="C0C0C0"/>
                  </a:outerShdw>
                </a:effectLst>
                <a:latin typeface="Verdana" pitchFamily="34" charset="0"/>
              </a:rPr>
              <a:t>Possible diagnosis?</a:t>
            </a:r>
          </a:p>
          <a:p>
            <a:endParaRPr lang="en-US" b="1">
              <a:effectLst>
                <a:outerShdw blurRad="38100" dist="38100" dir="2700000" algn="tl">
                  <a:srgbClr val="C0C0C0"/>
                </a:outerShdw>
              </a:effectLst>
              <a:latin typeface="Verdana" pitchFamily="34" charset="0"/>
            </a:endParaRPr>
          </a:p>
          <a:p>
            <a:r>
              <a:rPr lang="en-US" b="1">
                <a:effectLst>
                  <a:outerShdw blurRad="38100" dist="38100" dir="2700000" algn="tl">
                    <a:srgbClr val="C0C0C0"/>
                  </a:outerShdw>
                </a:effectLst>
                <a:latin typeface="Verdana" pitchFamily="34" charset="0"/>
              </a:rPr>
              <a:t>Most common cause of death?</a:t>
            </a:r>
          </a:p>
          <a:p>
            <a:pPr>
              <a:spcBef>
                <a:spcPct val="50000"/>
              </a:spcBef>
              <a:buClr>
                <a:schemeClr val="tx2"/>
              </a:buClr>
              <a:buSzPct val="60000"/>
              <a:buFont typeface="Wingdings" pitchFamily="2" charset="2"/>
              <a:buChar char="u"/>
            </a:pPr>
            <a:endParaRPr lang="en-US" sz="3200" b="1">
              <a:effectLst>
                <a:outerShdw blurRad="38100" dist="38100" dir="2700000" algn="tl">
                  <a:srgbClr val="C0C0C0"/>
                </a:outerShdw>
              </a:effectLst>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endParaRPr lang="ar-SA"/>
          </a:p>
        </p:txBody>
      </p:sp>
      <p:sp>
        <p:nvSpPr>
          <p:cNvPr id="142339" name="Rectangle 3"/>
          <p:cNvSpPr>
            <a:spLocks noGrp="1" noChangeArrowheads="1"/>
          </p:cNvSpPr>
          <p:nvPr>
            <p:ph type="body" idx="1"/>
          </p:nvPr>
        </p:nvSpPr>
        <p:spPr/>
        <p:txBody>
          <a:bodyPr/>
          <a:lstStyle/>
          <a:p>
            <a:endParaRPr lang="ar-SA"/>
          </a:p>
        </p:txBody>
      </p:sp>
      <p:pic>
        <p:nvPicPr>
          <p:cNvPr id="142340" name="Picture 4" descr="DSCI0004"/>
          <p:cNvPicPr>
            <a:picLocks noChangeAspect="1" noChangeArrowheads="1"/>
          </p:cNvPicPr>
          <p:nvPr/>
        </p:nvPicPr>
        <p:blipFill>
          <a:blip r:embed="rId4"/>
          <a:srcRect/>
          <a:stretch>
            <a:fillRect/>
          </a:stretch>
        </p:blipFill>
        <p:spPr bwMode="auto">
          <a:xfrm>
            <a:off x="3387725" y="20638"/>
            <a:ext cx="5792788" cy="4344987"/>
          </a:xfrm>
          <a:prstGeom prst="rect">
            <a:avLst/>
          </a:prstGeom>
          <a:noFill/>
        </p:spPr>
      </p:pic>
      <p:sp>
        <p:nvSpPr>
          <p:cNvPr id="142341" name="Rectangle 5"/>
          <p:cNvSpPr>
            <a:spLocks noChangeArrowheads="1"/>
          </p:cNvSpPr>
          <p:nvPr/>
        </p:nvSpPr>
        <p:spPr bwMode="auto">
          <a:xfrm>
            <a:off x="539750" y="4960938"/>
            <a:ext cx="8353425" cy="1187450"/>
          </a:xfrm>
          <a:prstGeom prst="rect">
            <a:avLst/>
          </a:prstGeom>
          <a:noFill/>
          <a:ln w="9525">
            <a:noFill/>
            <a:miter lim="800000"/>
            <a:headEnd/>
            <a:tailEnd/>
          </a:ln>
          <a:effectLst/>
        </p:spPr>
        <p:txBody>
          <a:bodyPr>
            <a:spAutoFit/>
          </a:bodyPr>
          <a:lstStyle/>
          <a:p>
            <a:pPr marL="342900" indent="-342900"/>
            <a:r>
              <a:rPr lang="en-US" sz="2400" b="1">
                <a:latin typeface="Verdana" pitchFamily="34" charset="0"/>
              </a:rPr>
              <a:t>Case of hydrocephalus</a:t>
            </a:r>
          </a:p>
          <a:p>
            <a:pPr marL="342900" indent="-342900">
              <a:buFontTx/>
              <a:buAutoNum type="arabicPeriod"/>
            </a:pPr>
            <a:r>
              <a:rPr lang="en-US" sz="2400" b="1">
                <a:latin typeface="Verdana" pitchFamily="34" charset="0"/>
              </a:rPr>
              <a:t>DD of the retroauricular swelling </a:t>
            </a:r>
          </a:p>
          <a:p>
            <a:pPr marL="342900" indent="-342900">
              <a:buFontTx/>
              <a:buAutoNum type="arabicPeriod"/>
            </a:pPr>
            <a:r>
              <a:rPr lang="en-US" sz="2400" b="1">
                <a:latin typeface="Verdana" pitchFamily="34" charset="0"/>
              </a:rPr>
              <a:t>Treatment of the possible diagnosis</a:t>
            </a: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0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1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2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3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4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5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6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7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8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19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0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1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2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3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4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5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6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7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8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9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3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4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5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6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7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8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0.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3.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4.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5.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6.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7.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8.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99.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heme/theme1.xml><?xml version="1.0" encoding="utf-8"?>
<a:theme xmlns:a="http://schemas.openxmlformats.org/drawingml/2006/main" name="osce -surgery">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osce -surgery</Template>
  <TotalTime>264</TotalTime>
  <Words>3707</Words>
  <Application>Microsoft PowerPoint</Application>
  <PresentationFormat>On-screen Show (4:3)</PresentationFormat>
  <Paragraphs>1399</Paragraphs>
  <Slides>295</Slides>
  <Notes>295</Notes>
  <HiddenSlides>0</HiddenSlides>
  <MMClips>0</MMClips>
  <ScaleCrop>false</ScaleCrop>
  <HeadingPairs>
    <vt:vector size="4" baseType="variant">
      <vt:variant>
        <vt:lpstr>Theme</vt:lpstr>
      </vt:variant>
      <vt:variant>
        <vt:i4>1</vt:i4>
      </vt:variant>
      <vt:variant>
        <vt:lpstr>Slide Titles</vt:lpstr>
      </vt:variant>
      <vt:variant>
        <vt:i4>295</vt:i4>
      </vt:variant>
    </vt:vector>
  </HeadingPairs>
  <TitlesOfParts>
    <vt:vector size="296" baseType="lpstr">
      <vt:lpstr>osce -surgery</vt:lpstr>
      <vt:lpstr>OSCE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 </vt:lpstr>
      <vt:lpstr>Slide 34</vt:lpstr>
      <vt:lpstr>Slide 35</vt:lpstr>
      <vt:lpstr>Mention 3 findings in this X-ray?</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GERD</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Witzel  jejunostomy </vt:lpstr>
      <vt:lpstr>DOUBLE CONTRAST BARIUM ENEMA </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Nasogastric tube</vt:lpstr>
      <vt:lpstr>NGT Tube Indications:</vt:lpstr>
      <vt:lpstr>Slide 256</vt:lpstr>
      <vt:lpstr>Slide 257</vt:lpstr>
      <vt:lpstr>Slide 258</vt:lpstr>
      <vt:lpstr>Slide 259</vt:lpstr>
      <vt:lpstr>Sengsatken-blakmore Tube</vt:lpstr>
      <vt:lpstr>Slide 261</vt:lpstr>
      <vt:lpstr>Indications:</vt:lpstr>
      <vt:lpstr>Slide 263</vt:lpstr>
      <vt:lpstr>Chest Tube Indications:</vt:lpstr>
      <vt:lpstr>Complications:</vt:lpstr>
      <vt:lpstr>Slide 266</vt:lpstr>
      <vt:lpstr>DPL Indications:</vt:lpstr>
      <vt:lpstr>Slide 268</vt:lpstr>
      <vt:lpstr>Slide 269</vt:lpstr>
      <vt:lpstr>Slide 270</vt:lpstr>
      <vt:lpstr>Slide 271</vt:lpstr>
      <vt:lpstr>A 10-years old boy complaining of pain in the hip</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OSCE</dc:title>
  <dc:creator>Dr. Ahmed M. Adam</dc:creator>
  <cp:lastModifiedBy>Jimmy</cp:lastModifiedBy>
  <cp:revision>10</cp:revision>
  <dcterms:created xsi:type="dcterms:W3CDTF">2007-04-22T17:53:57Z</dcterms:created>
  <dcterms:modified xsi:type="dcterms:W3CDTF">2013-02-14T04:08:47Z</dcterms:modified>
</cp:coreProperties>
</file>