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tableStyles" Target="tableStyles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6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6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6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7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7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0" y="-2670491"/>
            <a:ext cx="7772400" cy="2387600"/>
          </a:xfrm>
        </p:spPr>
        <p:txBody>
          <a:bodyPr/>
          <a:p>
            <a:endParaRPr altLang="zh-CN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79409" y="86563"/>
            <a:ext cx="9021317" cy="6681590"/>
          </a:xfrm>
        </p:spPr>
        <p:txBody>
          <a:bodyPr/>
          <a:p>
            <a:pPr algn="l" indent="0" marL="0">
              <a:buNone/>
            </a:pPr>
            <a:r>
              <a:rPr altLang="en" b="1" sz="3400" lang="en-US"/>
              <a:t>Surg</a:t>
            </a:r>
            <a:r>
              <a:rPr altLang="en" b="1" sz="3400" lang="en-US"/>
              <a:t> </a:t>
            </a:r>
            <a:r>
              <a:rPr altLang="en" b="1" sz="3400" lang="en-US"/>
              <a:t>I</a:t>
            </a:r>
            <a:r>
              <a:rPr altLang="en" b="1" sz="3400" lang="en-US"/>
              <a:t>I</a:t>
            </a:r>
            <a:r>
              <a:rPr altLang="en" b="1" sz="3400" lang="en-US"/>
              <a:t>I</a:t>
            </a: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endParaRPr altLang="zh-CN" lang="en-US"/>
          </a:p>
          <a:p>
            <a:pPr algn="l" indent="0" marL="0">
              <a:buNone/>
            </a:pPr>
            <a:r>
              <a:rPr altLang="en" b="1" sz="2900" lang="en-US"/>
              <a:t>Brian</a:t>
            </a:r>
            <a:r>
              <a:rPr altLang="en" b="1" sz="2900" lang="en-US"/>
              <a:t> </a:t>
            </a:r>
            <a:r>
              <a:rPr altLang="en" b="1" sz="2900" lang="en-US"/>
              <a:t>Ochieng</a:t>
            </a:r>
            <a:r>
              <a:rPr altLang="en" b="1" sz="2900" lang="en-US"/>
              <a:t>'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"/>
          <p:cNvSpPr>
            <a:spLocks noGrp="1"/>
          </p:cNvSpPr>
          <p:nvPr>
            <p:ph type="ctrTitle"/>
          </p:nvPr>
        </p:nvSpPr>
        <p:spPr>
          <a:xfrm>
            <a:off x="0" y="-2614459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13" name=""/>
          <p:cNvSpPr>
            <a:spLocks noGrp="1"/>
          </p:cNvSpPr>
          <p:nvPr>
            <p:ph type="subTitle" idx="1"/>
          </p:nvPr>
        </p:nvSpPr>
        <p:spPr>
          <a:xfrm>
            <a:off x="-37326" y="99581"/>
            <a:ext cx="9179742" cy="6759713"/>
          </a:xfrm>
        </p:spPr>
        <p:txBody>
          <a:bodyPr/>
          <a:p>
            <a:pPr algn="l" indent="-342900" marL="342900">
              <a:buFont typeface="Arial"/>
              <a:buChar char="•"/>
            </a:pPr>
            <a:r>
              <a:rPr altLang="en" sz="2900" lang="en-US"/>
              <a:t>It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less</a:t>
            </a:r>
            <a:r>
              <a:rPr altLang="en" sz="2900" lang="en-US"/>
              <a:t> </a:t>
            </a:r>
            <a:r>
              <a:rPr altLang="en" sz="2900" lang="en-US"/>
              <a:t>prone</a:t>
            </a:r>
            <a:r>
              <a:rPr altLang="en" sz="2900" lang="en-US"/>
              <a:t> </a:t>
            </a:r>
            <a:r>
              <a:rPr altLang="en" sz="2900" lang="en-US"/>
              <a:t>to</a:t>
            </a:r>
            <a:r>
              <a:rPr altLang="en" sz="2900" lang="en-US"/>
              <a:t> </a:t>
            </a:r>
            <a:r>
              <a:rPr altLang="en" sz="2900" lang="en-US"/>
              <a:t>inflammation</a:t>
            </a:r>
            <a:r>
              <a:rPr altLang="en" sz="2900" lang="en-US"/>
              <a:t> </a:t>
            </a:r>
            <a:r>
              <a:rPr altLang="en" sz="2900" lang="en-US"/>
              <a:t>than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appendix</a:t>
            </a:r>
            <a:r>
              <a:rPr altLang="en" sz="2900" lang="en-US"/>
              <a:t> </a:t>
            </a:r>
            <a:r>
              <a:rPr altLang="en" sz="2900" lang="en-US"/>
              <a:t>as</a:t>
            </a:r>
            <a:r>
              <a:rPr altLang="en" sz="2900" lang="en-US"/>
              <a:t> </a:t>
            </a:r>
            <a:r>
              <a:rPr altLang="en" sz="2900" lang="en-US"/>
              <a:t>most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diverticula</a:t>
            </a:r>
            <a:r>
              <a:rPr altLang="en" sz="2900" lang="en-US"/>
              <a:t> </a:t>
            </a:r>
            <a:r>
              <a:rPr altLang="en" sz="2900" lang="en-US"/>
              <a:t>have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wide</a:t>
            </a:r>
            <a:r>
              <a:rPr altLang="en" sz="2900" lang="en-US"/>
              <a:t> </a:t>
            </a:r>
            <a:r>
              <a:rPr altLang="en" sz="2900" lang="en-US"/>
              <a:t>mouth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have</a:t>
            </a:r>
            <a:r>
              <a:rPr altLang="en" sz="2900" lang="en-US"/>
              <a:t> </a:t>
            </a:r>
            <a:r>
              <a:rPr altLang="en" sz="2900" lang="en-US"/>
              <a:t>very</a:t>
            </a:r>
            <a:r>
              <a:rPr altLang="en" sz="2900" lang="en-US"/>
              <a:t> </a:t>
            </a:r>
            <a:r>
              <a:rPr altLang="en" sz="2900" lang="en-US"/>
              <a:t>little</a:t>
            </a:r>
            <a:r>
              <a:rPr altLang="en" sz="2900" lang="en-US"/>
              <a:t> </a:t>
            </a:r>
            <a:r>
              <a:rPr altLang="en" sz="2900" lang="en-US"/>
              <a:t>lymphoid</a:t>
            </a:r>
            <a:r>
              <a:rPr altLang="en" sz="2900" lang="en-US"/>
              <a:t> </a:t>
            </a:r>
            <a:r>
              <a:rPr altLang="en" sz="2900" lang="en-US"/>
              <a:t>tissue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are</a:t>
            </a:r>
            <a:r>
              <a:rPr altLang="en" sz="2900" lang="en-US"/>
              <a:t> </a:t>
            </a:r>
            <a:r>
              <a:rPr altLang="en" sz="2900" lang="en-US"/>
              <a:t>self</a:t>
            </a:r>
            <a:r>
              <a:rPr altLang="en" sz="2900" lang="en-US"/>
              <a:t> </a:t>
            </a:r>
            <a:r>
              <a:rPr altLang="en" sz="2900" lang="en-US"/>
              <a:t>emptying</a:t>
            </a:r>
            <a:r>
              <a:rPr altLang="en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Clinical</a:t>
            </a:r>
            <a:r>
              <a:rPr altLang="en" sz="2900" lang="en-US"/>
              <a:t> </a:t>
            </a:r>
            <a:r>
              <a:rPr altLang="en" sz="2900" lang="en-US"/>
              <a:t>presentation</a:t>
            </a:r>
            <a:r>
              <a:rPr altLang="en" sz="2900" lang="en-US"/>
              <a:t> </a:t>
            </a:r>
            <a:r>
              <a:rPr altLang="en" sz="2900" lang="en-US"/>
              <a:t>includes</a:t>
            </a:r>
            <a:r>
              <a:rPr altLang="en" sz="2900" lang="en-US"/>
              <a:t> </a:t>
            </a: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pain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periumbilical</a:t>
            </a:r>
            <a:r>
              <a:rPr altLang="en" b="1" sz="2900" lang="en-US"/>
              <a:t> </a:t>
            </a:r>
            <a:r>
              <a:rPr altLang="en" b="1" sz="2900" lang="en-US"/>
              <a:t>area</a:t>
            </a:r>
            <a:r>
              <a:rPr altLang="en" b="1" sz="2900" lang="en-US"/>
              <a:t> </a:t>
            </a:r>
            <a:r>
              <a:rPr altLang="en" b="1" sz="2900" lang="en-US"/>
              <a:t>that</a:t>
            </a:r>
            <a:r>
              <a:rPr altLang="en" b="1" sz="2900" lang="en-US"/>
              <a:t> </a:t>
            </a:r>
            <a:r>
              <a:rPr altLang="en" b="1" sz="2900" lang="en-US"/>
              <a:t>radiates</a:t>
            </a:r>
            <a:r>
              <a:rPr altLang="en" b="1" sz="2900" lang="en-US"/>
              <a:t> </a:t>
            </a:r>
            <a:r>
              <a:rPr altLang="en" b="1" sz="2900" lang="en-US"/>
              <a:t>to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right</a:t>
            </a:r>
            <a:r>
              <a:rPr altLang="en" b="1" sz="2900" lang="en-US"/>
              <a:t> </a:t>
            </a:r>
            <a:r>
              <a:rPr altLang="en" b="1" sz="2900" lang="en-US"/>
              <a:t>lower</a:t>
            </a:r>
            <a:r>
              <a:rPr altLang="en" b="1" sz="2900" lang="en-US"/>
              <a:t> </a:t>
            </a:r>
            <a:r>
              <a:rPr altLang="en" b="1" sz="2900" lang="en-US"/>
              <a:t>quadrant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Persistence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periumbilical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history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bleeding</a:t>
            </a:r>
            <a:r>
              <a:rPr altLang="en" b="0" sz="2900" lang="en-US"/>
              <a:t> </a:t>
            </a:r>
            <a:r>
              <a:rPr altLang="en" b="0" sz="2900" lang="en-US"/>
              <a:t>per</a:t>
            </a:r>
            <a:r>
              <a:rPr altLang="en" b="0" sz="2900" lang="en-US"/>
              <a:t> </a:t>
            </a:r>
            <a:r>
              <a:rPr altLang="en" b="0" sz="2900" lang="en-US"/>
              <a:t>rectum</a:t>
            </a:r>
            <a:r>
              <a:rPr altLang="en" b="0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helpful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distinguishing</a:t>
            </a:r>
            <a:r>
              <a:rPr altLang="en" b="0" sz="2900" lang="en-US"/>
              <a:t> </a:t>
            </a:r>
            <a:r>
              <a:rPr altLang="en" b="0" sz="2900" lang="en-US"/>
              <a:t>this</a:t>
            </a:r>
            <a:r>
              <a:rPr altLang="en" b="0" sz="2900" lang="en-US"/>
              <a:t> </a:t>
            </a:r>
            <a:r>
              <a:rPr altLang="en" b="0" sz="2900" lang="en-US"/>
              <a:t>entity</a:t>
            </a:r>
            <a:r>
              <a:rPr altLang="en" b="0" sz="2900" lang="en-US"/>
              <a:t> </a:t>
            </a:r>
            <a:r>
              <a:rPr altLang="en" b="0" sz="2900" lang="en-US"/>
              <a:t>from</a:t>
            </a:r>
            <a:r>
              <a:rPr altLang="en" b="0" sz="2900" lang="en-US"/>
              <a:t> </a:t>
            </a:r>
            <a:r>
              <a:rPr altLang="en" b="0" sz="2900" lang="en-US"/>
              <a:t>appendicitis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Meckel's</a:t>
            </a:r>
            <a:r>
              <a:rPr altLang="en" b="0" sz="2900" lang="en-US"/>
              <a:t> </a:t>
            </a:r>
            <a:r>
              <a:rPr altLang="en" b="0" sz="2900" lang="en-US"/>
              <a:t>diverticulum</a:t>
            </a:r>
            <a:r>
              <a:rPr altLang="en" b="0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become</a:t>
            </a:r>
            <a:r>
              <a:rPr altLang="en" b="0" sz="2900" lang="en-US"/>
              <a:t> </a:t>
            </a:r>
            <a:r>
              <a:rPr altLang="en" b="0" sz="2900" lang="en-US"/>
              <a:t>incarcerated</a:t>
            </a:r>
            <a:r>
              <a:rPr altLang="en" b="0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Littre</a:t>
            </a:r>
            <a:r>
              <a:rPr altLang="en" b="1" sz="2900" lang="en-US"/>
              <a:t> </a:t>
            </a:r>
            <a:r>
              <a:rPr altLang="en" b="1" sz="2900" lang="en-US"/>
              <a:t>hernia</a:t>
            </a:r>
            <a:r>
              <a:rPr altLang="en" b="1" sz="2900" lang="en-US"/>
              <a:t>)</a:t>
            </a:r>
            <a:r>
              <a:rPr altLang="en" b="1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inguinal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femoral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obturator</a:t>
            </a:r>
            <a:r>
              <a:rPr altLang="en" b="0" sz="2900" lang="en-US"/>
              <a:t> </a:t>
            </a:r>
            <a:r>
              <a:rPr altLang="en" b="0" sz="2900" lang="en-US"/>
              <a:t>hernial</a:t>
            </a:r>
            <a:r>
              <a:rPr altLang="en" b="0" sz="2900" lang="en-US"/>
              <a:t> </a:t>
            </a:r>
            <a:r>
              <a:rPr altLang="en" b="0" sz="2900" lang="en-US"/>
              <a:t>sacs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even</a:t>
            </a:r>
            <a:r>
              <a:rPr altLang="en" b="0" sz="2900" lang="en-US"/>
              <a:t> </a:t>
            </a:r>
            <a:r>
              <a:rPr altLang="en" b="0" sz="2900" lang="en-US"/>
              <a:t>incisional</a:t>
            </a:r>
            <a:r>
              <a:rPr altLang="en" b="0" sz="2900" lang="en-US"/>
              <a:t> </a:t>
            </a:r>
            <a:r>
              <a:rPr altLang="en" b="0" sz="2900" lang="en-US"/>
              <a:t>defects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Diagnosis</a:t>
            </a:r>
            <a:r>
              <a:rPr altLang="en" b="0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made</a:t>
            </a:r>
            <a:r>
              <a:rPr altLang="en" b="0" sz="2900" lang="en-US"/>
              <a:t> </a:t>
            </a:r>
            <a:r>
              <a:rPr altLang="en" b="0" sz="2900" lang="en-US"/>
              <a:t>by</a:t>
            </a:r>
            <a:r>
              <a:rPr altLang="en" b="0" sz="2900" lang="en-US"/>
              <a:t> </a:t>
            </a:r>
            <a:r>
              <a:rPr altLang="en" b="1" sz="2900" lang="en-US"/>
              <a:t>Meckel's</a:t>
            </a:r>
            <a:r>
              <a:rPr altLang="en" b="1" sz="2900" lang="en-US"/>
              <a:t> </a:t>
            </a:r>
            <a:r>
              <a:rPr altLang="en" b="1" sz="2900" lang="en-US"/>
              <a:t>scanning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a</a:t>
            </a:r>
            <a:r>
              <a:rPr altLang="en" b="1" sz="2900" lang="en-US"/>
              <a:t> </a:t>
            </a:r>
            <a:r>
              <a:rPr altLang="en" b="1" sz="2900" lang="en-US"/>
              <a:t>technetium-99m</a:t>
            </a:r>
            <a:r>
              <a:rPr altLang="en" b="1" sz="2900" lang="en-US"/>
              <a:t> </a:t>
            </a:r>
            <a:r>
              <a:rPr altLang="en" b="1" sz="2900" lang="en-US"/>
              <a:t>pertechnetate</a:t>
            </a:r>
            <a:r>
              <a:rPr altLang="en" b="1" sz="2900" lang="en-US"/>
              <a:t> </a:t>
            </a:r>
            <a:r>
              <a:rPr altLang="en" b="1" sz="2900" lang="en-US"/>
              <a:t>scintiscan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pertechnetate</a:t>
            </a:r>
            <a:r>
              <a:rPr altLang="en" b="1" sz="2900" lang="en-US"/>
              <a:t> </a:t>
            </a:r>
            <a:r>
              <a:rPr altLang="en" b="1" sz="2900" lang="en-US"/>
              <a:t>is</a:t>
            </a:r>
            <a:r>
              <a:rPr altLang="en" b="1" sz="2900" lang="en-US"/>
              <a:t> </a:t>
            </a:r>
            <a:r>
              <a:rPr altLang="en" b="1" sz="2900" lang="en-US"/>
              <a:t>taken</a:t>
            </a:r>
            <a:r>
              <a:rPr altLang="en" b="1" sz="2900" lang="en-US"/>
              <a:t> </a:t>
            </a:r>
            <a:r>
              <a:rPr altLang="en" b="1" sz="2900" lang="en-US"/>
              <a:t>up</a:t>
            </a:r>
            <a:r>
              <a:rPr altLang="en" b="1" sz="2900" lang="en-US"/>
              <a:t> </a:t>
            </a:r>
            <a:r>
              <a:rPr altLang="en" b="1" sz="2900" lang="en-US"/>
              <a:t>by</a:t>
            </a:r>
            <a:r>
              <a:rPr altLang="en" b="1" sz="2900" lang="en-US"/>
              <a:t> </a:t>
            </a:r>
            <a:r>
              <a:rPr altLang="en" b="1" sz="2900" lang="en-US"/>
              <a:t>heterotopic</a:t>
            </a:r>
            <a:r>
              <a:rPr altLang="en" b="1" sz="2900" lang="en-US"/>
              <a:t> </a:t>
            </a:r>
            <a:r>
              <a:rPr altLang="en" b="1" sz="2900" lang="en-US"/>
              <a:t>gastric</a:t>
            </a:r>
            <a:r>
              <a:rPr altLang="en" b="1" sz="2900" lang="en-US"/>
              <a:t> </a:t>
            </a:r>
            <a:r>
              <a:rPr altLang="en" b="1" sz="2900" lang="en-US"/>
              <a:t>mucosa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"/>
          <p:cNvSpPr>
            <a:spLocks noGrp="1"/>
          </p:cNvSpPr>
          <p:nvPr>
            <p:ph type="ctrTitle"/>
          </p:nvPr>
        </p:nvSpPr>
        <p:spPr>
          <a:xfrm>
            <a:off x="0" y="-2627478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15" name=""/>
          <p:cNvSpPr>
            <a:spLocks noGrp="1"/>
          </p:cNvSpPr>
          <p:nvPr>
            <p:ph type="subTitle" idx="1"/>
          </p:nvPr>
        </p:nvSpPr>
        <p:spPr>
          <a:xfrm>
            <a:off x="92379" y="71994"/>
            <a:ext cx="8985183" cy="6748240"/>
          </a:xfrm>
        </p:spPr>
        <p:txBody>
          <a:bodyPr>
            <a:normAutofit fontScale="95833" lnSpcReduction="20000"/>
          </a:bodyPr>
          <a:p>
            <a:pPr algn="l"/>
            <a:r>
              <a:rPr altLang="en" b="1" sz="2900" lang="en-US"/>
              <a:t>Constipation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symptom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rather</a:t>
            </a:r>
            <a:r>
              <a:rPr altLang="en" b="0" sz="2900" lang="en-US"/>
              <a:t> </a:t>
            </a:r>
            <a:r>
              <a:rPr altLang="en" b="0" sz="2900" lang="en-US"/>
              <a:t>than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disease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Generally</a:t>
            </a:r>
            <a:r>
              <a:rPr altLang="en" b="0" sz="2900" lang="en-US"/>
              <a:t> </a:t>
            </a:r>
            <a:r>
              <a:rPr altLang="en" b="0" sz="2900" lang="en-US"/>
              <a:t>defined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bowel</a:t>
            </a:r>
            <a:r>
              <a:rPr altLang="en" b="0" sz="2900" lang="en-US"/>
              <a:t> </a:t>
            </a:r>
            <a:r>
              <a:rPr altLang="en" b="0" sz="2900" lang="en-US"/>
              <a:t>movements</a:t>
            </a:r>
            <a:r>
              <a:rPr altLang="en" b="0" sz="2900" lang="en-US"/>
              <a:t> </a:t>
            </a:r>
            <a:r>
              <a:rPr altLang="en" b="0" sz="2900" lang="en-US"/>
              <a:t>occur</a:t>
            </a:r>
            <a:r>
              <a:rPr altLang="en" b="0" sz="2900" lang="en-US"/>
              <a:t> </a:t>
            </a:r>
            <a:r>
              <a:rPr altLang="en" b="0" sz="2900" lang="en-US"/>
              <a:t>three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fewer</a:t>
            </a:r>
            <a:r>
              <a:rPr altLang="en" b="0" sz="2900" lang="en-US"/>
              <a:t> </a:t>
            </a:r>
            <a:r>
              <a:rPr altLang="en" b="0" sz="2900" lang="en-US"/>
              <a:t>times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week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 </a:t>
            </a:r>
            <a:r>
              <a:rPr altLang="en" b="0" sz="2900" lang="en-US"/>
              <a:t>difficult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pass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According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Rome</a:t>
            </a:r>
            <a:r>
              <a:rPr altLang="en" b="0" sz="2900" lang="en-US"/>
              <a:t> </a:t>
            </a:r>
            <a:r>
              <a:rPr altLang="en" b="0" sz="2900" lang="en-US"/>
              <a:t>IV</a:t>
            </a:r>
            <a:r>
              <a:rPr altLang="en" b="0" sz="2900" lang="en-US"/>
              <a:t> </a:t>
            </a:r>
            <a:r>
              <a:rPr altLang="en" b="0" sz="2900" lang="en-US"/>
              <a:t>criteria</a:t>
            </a:r>
            <a:r>
              <a:rPr altLang="en" b="0" sz="2900" lang="en-US"/>
              <a:t> </a:t>
            </a:r>
            <a:r>
              <a:rPr altLang="en" b="0" sz="2900" lang="en-US"/>
              <a:t>for</a:t>
            </a:r>
            <a:r>
              <a:rPr altLang="en" b="0" sz="2900" lang="en-US"/>
              <a:t> </a:t>
            </a:r>
            <a:r>
              <a:rPr altLang="en" b="0" sz="2900" lang="en-US"/>
              <a:t>constipation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patient</a:t>
            </a:r>
            <a:r>
              <a:rPr altLang="en" b="0" sz="2900" lang="en-US"/>
              <a:t> </a:t>
            </a:r>
            <a:r>
              <a:rPr altLang="en" b="0" sz="2900" lang="en-US"/>
              <a:t>must</a:t>
            </a:r>
            <a:r>
              <a:rPr altLang="en" b="0" sz="2900" lang="en-US"/>
              <a:t> </a:t>
            </a:r>
            <a:r>
              <a:rPr altLang="en" b="0" sz="2900" lang="en-US"/>
              <a:t>have</a:t>
            </a:r>
            <a:r>
              <a:rPr altLang="en" b="0" sz="2900" lang="en-US"/>
              <a:t> </a:t>
            </a:r>
            <a:r>
              <a:rPr altLang="en" b="0" sz="2900" lang="en-US"/>
              <a:t>experienced</a:t>
            </a:r>
            <a:r>
              <a:rPr altLang="en" b="0" sz="2900" lang="en-US"/>
              <a:t> </a:t>
            </a:r>
            <a:r>
              <a:rPr altLang="en" b="0" sz="2900" lang="en-US"/>
              <a:t>at</a:t>
            </a:r>
            <a:r>
              <a:rPr altLang="en" b="0" sz="2900" lang="en-US"/>
              <a:t> </a:t>
            </a:r>
            <a:r>
              <a:rPr altLang="en" b="0" sz="2900" lang="en-US"/>
              <a:t>least</a:t>
            </a:r>
            <a:r>
              <a:rPr altLang="en" b="0" sz="2900" lang="en-US"/>
              <a:t> </a:t>
            </a:r>
            <a:r>
              <a:rPr altLang="en" b="1" sz="2900" lang="en-US"/>
              <a:t>two</a:t>
            </a:r>
            <a:r>
              <a:rPr altLang="en" b="1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following</a:t>
            </a:r>
            <a:r>
              <a:rPr altLang="en" b="0" sz="2900" lang="en-US"/>
              <a:t> </a:t>
            </a:r>
            <a:r>
              <a:rPr altLang="en" b="0" sz="2900" lang="en-US"/>
              <a:t>symptoms</a:t>
            </a:r>
            <a:r>
              <a:rPr altLang="en" b="0" sz="2900" lang="en-US"/>
              <a:t> </a:t>
            </a:r>
            <a:r>
              <a:rPr altLang="en" b="0" sz="2900" lang="en-US"/>
              <a:t>over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1" sz="2900" lang="en-US"/>
              <a:t>preceding</a:t>
            </a:r>
            <a:r>
              <a:rPr altLang="en" b="1" sz="2900" lang="en-US"/>
              <a:t> </a:t>
            </a:r>
            <a:r>
              <a:rPr altLang="en" b="1" sz="2900" lang="en-US"/>
              <a:t>6</a:t>
            </a:r>
            <a:r>
              <a:rPr altLang="en" b="1" sz="2900" lang="en-US"/>
              <a:t> </a:t>
            </a:r>
            <a:r>
              <a:rPr altLang="en" b="1" sz="2900" lang="en-US"/>
              <a:t>months</a:t>
            </a:r>
            <a:r>
              <a:rPr altLang="en" b="1" sz="2900" lang="en-US"/>
              <a:t>: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Fewer</a:t>
            </a:r>
            <a:r>
              <a:rPr altLang="en" lang="en-US"/>
              <a:t> </a:t>
            </a:r>
            <a:r>
              <a:rPr altLang="en" lang="en-US"/>
              <a:t>than</a:t>
            </a:r>
            <a:r>
              <a:rPr altLang="en" lang="en-US"/>
              <a:t> </a:t>
            </a:r>
            <a:r>
              <a:rPr altLang="en" lang="en-US"/>
              <a:t>3</a:t>
            </a:r>
            <a:r>
              <a:rPr altLang="en" lang="en-US"/>
              <a:t> </a:t>
            </a:r>
            <a:r>
              <a:rPr altLang="en" lang="en-US"/>
              <a:t>spontaneous</a:t>
            </a:r>
            <a:r>
              <a:rPr altLang="en" lang="en-US"/>
              <a:t> </a:t>
            </a:r>
            <a:r>
              <a:rPr altLang="en" lang="en-US"/>
              <a:t>bowel</a:t>
            </a:r>
            <a:r>
              <a:rPr altLang="en" lang="en-US"/>
              <a:t> </a:t>
            </a:r>
            <a:r>
              <a:rPr altLang="en" lang="en-US"/>
              <a:t>movements</a:t>
            </a:r>
            <a:r>
              <a:rPr altLang="en" lang="en-US"/>
              <a:t> </a:t>
            </a:r>
            <a:r>
              <a:rPr altLang="en" lang="en-US"/>
              <a:t>per</a:t>
            </a:r>
            <a:r>
              <a:rPr altLang="en" lang="en-US"/>
              <a:t> </a:t>
            </a:r>
            <a:r>
              <a:rPr altLang="en" lang="en-US"/>
              <a:t>w</a:t>
            </a:r>
            <a:r>
              <a:rPr altLang="en" lang="en-US"/>
              <a:t>e</a:t>
            </a:r>
            <a:r>
              <a:rPr altLang="en" lang="en-US"/>
              <a:t>e</a:t>
            </a:r>
            <a:r>
              <a:rPr altLang="en" lang="en-US"/>
              <a:t>k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Straining</a:t>
            </a:r>
            <a:r>
              <a:rPr altLang="en" lang="en-US"/>
              <a:t> </a:t>
            </a:r>
            <a:r>
              <a:rPr altLang="en" lang="en-US"/>
              <a:t>for</a:t>
            </a:r>
            <a:r>
              <a:rPr altLang="en" lang="en-US"/>
              <a:t> </a:t>
            </a:r>
            <a:r>
              <a:rPr altLang="en" lang="en-US"/>
              <a:t>more</a:t>
            </a:r>
            <a:r>
              <a:rPr altLang="en" lang="en-US"/>
              <a:t> </a:t>
            </a:r>
            <a:r>
              <a:rPr altLang="en" lang="en-US"/>
              <a:t>than</a:t>
            </a:r>
            <a:r>
              <a:rPr altLang="en" lang="en-US"/>
              <a:t> </a:t>
            </a:r>
            <a:r>
              <a:rPr altLang="en" lang="en-US"/>
              <a:t>25</a:t>
            </a:r>
            <a:r>
              <a:rPr altLang="en" lang="en-US"/>
              <a:t>%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defecation</a:t>
            </a:r>
            <a:r>
              <a:rPr altLang="en" lang="en-US"/>
              <a:t> </a:t>
            </a:r>
            <a:r>
              <a:rPr altLang="en" lang="en-US"/>
              <a:t>attempts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Lumpy</a:t>
            </a:r>
            <a:r>
              <a:rPr altLang="en" lang="en-US"/>
              <a:t>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hard</a:t>
            </a:r>
            <a:r>
              <a:rPr altLang="en" lang="en-US"/>
              <a:t> </a:t>
            </a:r>
            <a:r>
              <a:rPr altLang="en" lang="en-US"/>
              <a:t>stools</a:t>
            </a:r>
            <a:r>
              <a:rPr altLang="en" lang="en-US"/>
              <a:t> </a:t>
            </a:r>
            <a:r>
              <a:rPr altLang="en" lang="en-US"/>
              <a:t>for</a:t>
            </a:r>
            <a:r>
              <a:rPr altLang="en" lang="en-US"/>
              <a:t> </a:t>
            </a:r>
            <a:r>
              <a:rPr altLang="en" lang="en-US"/>
              <a:t>at</a:t>
            </a:r>
            <a:r>
              <a:rPr altLang="en" lang="en-US"/>
              <a:t> </a:t>
            </a:r>
            <a:r>
              <a:rPr altLang="en" lang="en-US"/>
              <a:t>least</a:t>
            </a:r>
            <a:r>
              <a:rPr altLang="en" lang="en-US"/>
              <a:t> </a:t>
            </a:r>
            <a:r>
              <a:rPr altLang="en" lang="en-US"/>
              <a:t>25</a:t>
            </a:r>
            <a:r>
              <a:rPr altLang="en" lang="en-US"/>
              <a:t>%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defecation</a:t>
            </a:r>
            <a:r>
              <a:rPr altLang="en" lang="en-US"/>
              <a:t> </a:t>
            </a:r>
            <a:r>
              <a:rPr altLang="en" lang="en-US"/>
              <a:t>attempt</a:t>
            </a:r>
            <a:r>
              <a:rPr altLang="en" lang="en-US"/>
              <a:t>s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Sensation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anorectal</a:t>
            </a:r>
            <a:r>
              <a:rPr altLang="en" lang="en-US"/>
              <a:t> </a:t>
            </a:r>
            <a:r>
              <a:rPr altLang="en" lang="en-US"/>
              <a:t>obstruction</a:t>
            </a:r>
            <a:r>
              <a:rPr altLang="en" lang="en-US"/>
              <a:t>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blockage</a:t>
            </a:r>
            <a:r>
              <a:rPr altLang="en" lang="en-US"/>
              <a:t> </a:t>
            </a:r>
            <a:r>
              <a:rPr altLang="en" lang="en-US"/>
              <a:t>for</a:t>
            </a:r>
            <a:r>
              <a:rPr altLang="en" lang="en-US"/>
              <a:t> </a:t>
            </a:r>
            <a:r>
              <a:rPr altLang="en" lang="en-US"/>
              <a:t>at</a:t>
            </a:r>
            <a:r>
              <a:rPr altLang="en" lang="en-US"/>
              <a:t> </a:t>
            </a:r>
            <a:r>
              <a:rPr altLang="en" lang="en-US"/>
              <a:t>least</a:t>
            </a:r>
            <a:r>
              <a:rPr altLang="en" lang="en-US"/>
              <a:t> </a:t>
            </a:r>
            <a:r>
              <a:rPr altLang="en" lang="en-US"/>
              <a:t>25</a:t>
            </a:r>
            <a:r>
              <a:rPr altLang="en" lang="en-US"/>
              <a:t>%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defecation</a:t>
            </a:r>
            <a:r>
              <a:rPr altLang="en" lang="en-US"/>
              <a:t> </a:t>
            </a:r>
            <a:r>
              <a:rPr altLang="en" lang="en-US"/>
              <a:t>a</a:t>
            </a:r>
            <a:r>
              <a:rPr altLang="en" lang="en-US"/>
              <a:t>t</a:t>
            </a:r>
            <a:r>
              <a:rPr altLang="en" lang="en-US"/>
              <a:t>t</a:t>
            </a:r>
            <a:r>
              <a:rPr altLang="en" lang="en-US"/>
              <a:t>e</a:t>
            </a:r>
            <a:r>
              <a:rPr altLang="en" lang="en-US"/>
              <a:t>m</a:t>
            </a:r>
            <a:r>
              <a:rPr altLang="en" lang="en-US"/>
              <a:t>p</a:t>
            </a:r>
            <a:r>
              <a:rPr altLang="en" lang="en-US"/>
              <a:t>t</a:t>
            </a:r>
            <a:r>
              <a:rPr altLang="en" lang="en-US"/>
              <a:t>s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Sensation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incomplete</a:t>
            </a:r>
            <a:r>
              <a:rPr altLang="en" lang="en-US"/>
              <a:t> </a:t>
            </a:r>
            <a:r>
              <a:rPr altLang="en" lang="en-US"/>
              <a:t>defecation</a:t>
            </a:r>
            <a:r>
              <a:rPr altLang="en" lang="en-US"/>
              <a:t> </a:t>
            </a:r>
            <a:r>
              <a:rPr altLang="en" lang="en-US"/>
              <a:t>for</a:t>
            </a:r>
            <a:r>
              <a:rPr altLang="en" lang="en-US"/>
              <a:t> </a:t>
            </a:r>
            <a:r>
              <a:rPr altLang="en" lang="en-US"/>
              <a:t>at</a:t>
            </a:r>
            <a:r>
              <a:rPr altLang="en" lang="en-US"/>
              <a:t> </a:t>
            </a:r>
            <a:r>
              <a:rPr altLang="en" lang="en-US"/>
              <a:t>least</a:t>
            </a:r>
            <a:r>
              <a:rPr altLang="en" lang="en-US"/>
              <a:t> </a:t>
            </a:r>
            <a:r>
              <a:rPr altLang="en" lang="en-US"/>
              <a:t>25</a:t>
            </a:r>
            <a:r>
              <a:rPr altLang="en" lang="en-US"/>
              <a:t>%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defecation</a:t>
            </a:r>
            <a:r>
              <a:rPr altLang="en" lang="en-US"/>
              <a:t> </a:t>
            </a:r>
            <a:r>
              <a:rPr altLang="en" lang="en-US"/>
              <a:t>attempts</a:t>
            </a:r>
            <a:r>
              <a:rPr altLang="en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Manual</a:t>
            </a:r>
            <a:r>
              <a:rPr altLang="en" lang="en-US"/>
              <a:t> </a:t>
            </a:r>
            <a:r>
              <a:rPr altLang="en" lang="en-US"/>
              <a:t>maneuvering</a:t>
            </a:r>
            <a:r>
              <a:rPr altLang="en" lang="en-US"/>
              <a:t> </a:t>
            </a:r>
            <a:r>
              <a:rPr altLang="en" lang="en-US"/>
              <a:t>required</a:t>
            </a:r>
            <a:r>
              <a:rPr altLang="en" lang="en-US"/>
              <a:t>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altLang="en" lang="en-US"/>
              <a:t>defecate</a:t>
            </a:r>
            <a:r>
              <a:rPr altLang="en" lang="en-US"/>
              <a:t> </a:t>
            </a:r>
            <a:r>
              <a:rPr altLang="en" lang="en-US"/>
              <a:t>for</a:t>
            </a:r>
            <a:r>
              <a:rPr altLang="en" lang="en-US"/>
              <a:t> </a:t>
            </a:r>
            <a:r>
              <a:rPr altLang="en" lang="en-US"/>
              <a:t>at</a:t>
            </a:r>
            <a:r>
              <a:rPr altLang="en" lang="en-US"/>
              <a:t> </a:t>
            </a:r>
            <a:r>
              <a:rPr altLang="en" lang="en-US"/>
              <a:t>least</a:t>
            </a:r>
            <a:r>
              <a:rPr altLang="en" lang="en-US"/>
              <a:t> </a:t>
            </a:r>
            <a:r>
              <a:rPr altLang="en" lang="en-US"/>
              <a:t>25</a:t>
            </a:r>
            <a:r>
              <a:rPr altLang="en" lang="en-US"/>
              <a:t>%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defecation</a:t>
            </a:r>
            <a:r>
              <a:rPr altLang="en" lang="en-US"/>
              <a:t> </a:t>
            </a:r>
            <a:r>
              <a:rPr altLang="en" lang="en-US"/>
              <a:t>attempts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"/>
          <p:cNvSpPr>
            <a:spLocks noGrp="1"/>
          </p:cNvSpPr>
          <p:nvPr>
            <p:ph type="ctrTitle"/>
          </p:nvPr>
        </p:nvSpPr>
        <p:spPr>
          <a:xfrm>
            <a:off x="228599" y="-2559156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17" name=""/>
          <p:cNvSpPr>
            <a:spLocks noGrp="1"/>
          </p:cNvSpPr>
          <p:nvPr>
            <p:ph type="subTitle" idx="1"/>
          </p:nvPr>
        </p:nvSpPr>
        <p:spPr>
          <a:xfrm>
            <a:off x="27526" y="34480"/>
            <a:ext cx="9063007" cy="6759713"/>
          </a:xfrm>
        </p:spPr>
        <p:txBody>
          <a:bodyPr/>
          <a:p>
            <a:pPr algn="l"/>
            <a:r>
              <a:rPr altLang="en" b="1" sz="2900" lang="en-US"/>
              <a:t>Presentation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bloating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on</a:t>
            </a:r>
            <a:r>
              <a:rPr altLang="en" b="0" sz="2900" lang="en-US"/>
              <a:t> </a:t>
            </a:r>
            <a:r>
              <a:rPr altLang="en" b="0" sz="2900" lang="en-US"/>
              <a:t>defecation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Rectal</a:t>
            </a:r>
            <a:r>
              <a:rPr altLang="en" b="0" sz="2900" lang="en-US"/>
              <a:t> </a:t>
            </a:r>
            <a:r>
              <a:rPr altLang="en" b="0" sz="2900" lang="en-US"/>
              <a:t>bleeding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Spurious</a:t>
            </a:r>
            <a:r>
              <a:rPr altLang="en" b="0" sz="2900" lang="en-US"/>
              <a:t> </a:t>
            </a:r>
            <a:r>
              <a:rPr altLang="en" b="0" sz="2900" lang="en-US"/>
              <a:t>diarrhea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Feeling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incomplete</a:t>
            </a:r>
            <a:r>
              <a:rPr altLang="en" b="0" sz="2900" lang="en-US"/>
              <a:t> </a:t>
            </a:r>
            <a:r>
              <a:rPr altLang="en" b="0" sz="2900" lang="en-US"/>
              <a:t>evacuation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Digital</a:t>
            </a:r>
            <a:r>
              <a:rPr altLang="en" b="0" sz="2900" lang="en-US"/>
              <a:t> </a:t>
            </a:r>
            <a:r>
              <a:rPr altLang="en" b="0" sz="2900" lang="en-US"/>
              <a:t>extraction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T</a:t>
            </a:r>
            <a:r>
              <a:rPr altLang="en" b="0" sz="2900" lang="en-US"/>
              <a:t>e</a:t>
            </a:r>
            <a:r>
              <a:rPr altLang="en" b="0" sz="2900" lang="en-US"/>
              <a:t>n</a:t>
            </a:r>
            <a:r>
              <a:rPr altLang="en" b="0" sz="2900" lang="en-US"/>
              <a:t>e</a:t>
            </a:r>
            <a:r>
              <a:rPr altLang="en" b="0" sz="2900" lang="en-US"/>
              <a:t>s</a:t>
            </a:r>
            <a:r>
              <a:rPr altLang="en" b="0" sz="2900" lang="en-US"/>
              <a:t>m</a:t>
            </a:r>
            <a:r>
              <a:rPr altLang="en" b="0" sz="2900" lang="en-US"/>
              <a:t>u</a:t>
            </a:r>
            <a:r>
              <a:rPr altLang="en" b="0" sz="2900" lang="en-US"/>
              <a:t>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Enema</a:t>
            </a:r>
            <a:r>
              <a:rPr altLang="en" b="0" sz="2900" lang="en-US"/>
              <a:t> </a:t>
            </a:r>
            <a:r>
              <a:rPr altLang="en" b="0" sz="2900" lang="en-US"/>
              <a:t>retention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Low</a:t>
            </a:r>
            <a:r>
              <a:rPr altLang="en" b="0" sz="2900" lang="en-US"/>
              <a:t> </a:t>
            </a:r>
            <a:r>
              <a:rPr altLang="en" b="0" sz="2900" lang="en-US"/>
              <a:t>back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due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gas</a:t>
            </a:r>
            <a:r>
              <a:rPr altLang="en" b="0" sz="2900" lang="en-US"/>
              <a:t> </a:t>
            </a:r>
            <a:r>
              <a:rPr altLang="en" b="0" sz="2900" lang="en-US"/>
              <a:t>build</a:t>
            </a:r>
            <a:r>
              <a:rPr altLang="en" b="0" sz="2900" lang="en-US"/>
              <a:t> </a:t>
            </a:r>
            <a:r>
              <a:rPr altLang="en" b="0" sz="2900" lang="en-US"/>
              <a:t>up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need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have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bowel</a:t>
            </a:r>
            <a:r>
              <a:rPr altLang="en" b="0" sz="2900" lang="en-US"/>
              <a:t> </a:t>
            </a:r>
            <a:r>
              <a:rPr altLang="en" b="0" sz="2900" lang="en-US"/>
              <a:t>movement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"/>
          <p:cNvSpPr>
            <a:spLocks noGrp="1"/>
          </p:cNvSpPr>
          <p:nvPr>
            <p:ph type="ctrTitle"/>
          </p:nvPr>
        </p:nvSpPr>
        <p:spPr>
          <a:xfrm>
            <a:off x="228599" y="-2786795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19" name=""/>
          <p:cNvSpPr>
            <a:spLocks noGrp="1"/>
          </p:cNvSpPr>
          <p:nvPr>
            <p:ph type="subTitle" idx="1"/>
          </p:nvPr>
        </p:nvSpPr>
        <p:spPr>
          <a:xfrm>
            <a:off x="-11385" y="60521"/>
            <a:ext cx="9114888" cy="6746692"/>
          </a:xfrm>
        </p:spPr>
        <p:txBody>
          <a:bodyPr>
            <a:normAutofit fontScale="91667" lnSpcReduction="20000"/>
          </a:bodyPr>
          <a:p>
            <a:pPr algn="l"/>
            <a:r>
              <a:rPr altLang="en" b="1" sz="2900" lang="en-US"/>
              <a:t>Mesenteric</a:t>
            </a:r>
            <a:r>
              <a:rPr altLang="en" b="1" sz="2900" lang="en-US"/>
              <a:t> </a:t>
            </a:r>
            <a:r>
              <a:rPr altLang="en" b="1" sz="2900" lang="en-US"/>
              <a:t>adenitis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Inflammation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mesenteric</a:t>
            </a:r>
            <a:r>
              <a:rPr altLang="en" b="0" sz="2900" lang="en-US"/>
              <a:t> </a:t>
            </a:r>
            <a:r>
              <a:rPr altLang="en" b="0" sz="2900" lang="en-US"/>
              <a:t>lymph</a:t>
            </a:r>
            <a:r>
              <a:rPr altLang="en" b="0" sz="2900" lang="en-US"/>
              <a:t> </a:t>
            </a:r>
            <a:r>
              <a:rPr altLang="en" b="0" sz="2900" lang="en-US"/>
              <a:t>nodes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considered</a:t>
            </a:r>
            <a:r>
              <a:rPr altLang="en" b="0" sz="2900" lang="en-US"/>
              <a:t> </a:t>
            </a:r>
            <a:r>
              <a:rPr altLang="en" b="0" sz="2900" lang="en-US"/>
              <a:t>present</a:t>
            </a:r>
            <a:r>
              <a:rPr altLang="en" b="0" sz="2900" lang="en-US"/>
              <a:t> </a:t>
            </a:r>
            <a:r>
              <a:rPr altLang="en" b="0" sz="2900" lang="en-US"/>
              <a:t>if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cluster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1" sz="2900" lang="en-US"/>
              <a:t>three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more</a:t>
            </a:r>
            <a:r>
              <a:rPr altLang="en" b="1" sz="2900" lang="en-US"/>
              <a:t> </a:t>
            </a:r>
            <a:r>
              <a:rPr altLang="en" b="1" sz="2900" lang="en-US"/>
              <a:t>lymph</a:t>
            </a:r>
            <a:r>
              <a:rPr altLang="en" b="1" sz="2900" lang="en-US"/>
              <a:t> </a:t>
            </a:r>
            <a:r>
              <a:rPr altLang="en" b="1" sz="2900" lang="en-US"/>
              <a:t>nodes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each</a:t>
            </a:r>
            <a:r>
              <a:rPr altLang="en" b="1" sz="2900" lang="en-US"/>
              <a:t> </a:t>
            </a:r>
            <a:r>
              <a:rPr altLang="en" b="1" sz="2900" lang="en-US"/>
              <a:t>measuring</a:t>
            </a:r>
            <a:r>
              <a:rPr altLang="en" b="1" sz="2900" lang="en-US"/>
              <a:t> </a:t>
            </a:r>
            <a:r>
              <a:rPr altLang="en" b="1" sz="2900" lang="en-US"/>
              <a:t>5</a:t>
            </a:r>
            <a:r>
              <a:rPr altLang="en" b="1" sz="2900" lang="en-US"/>
              <a:t> </a:t>
            </a:r>
            <a:r>
              <a:rPr altLang="en" b="1" sz="2900" lang="en-US"/>
              <a:t>mm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greater</a:t>
            </a:r>
            <a:r>
              <a:rPr altLang="en" b="1" sz="2900" lang="en-US"/>
              <a:t> </a:t>
            </a:r>
            <a:r>
              <a:rPr altLang="en" b="1" sz="2900" lang="en-US"/>
              <a:t>is</a:t>
            </a:r>
            <a:r>
              <a:rPr altLang="en" b="1" sz="2900" lang="en-US"/>
              <a:t> </a:t>
            </a:r>
            <a:r>
              <a:rPr altLang="en" b="1" sz="2900" lang="en-US"/>
              <a:t>detected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right</a:t>
            </a:r>
            <a:r>
              <a:rPr altLang="en" b="1" sz="2900" lang="en-US"/>
              <a:t> </a:t>
            </a:r>
            <a:r>
              <a:rPr altLang="en" b="1" sz="2900" lang="en-US"/>
              <a:t>lower</a:t>
            </a:r>
            <a:r>
              <a:rPr altLang="en" b="1" sz="2900" lang="en-US"/>
              <a:t> </a:t>
            </a:r>
            <a:r>
              <a:rPr altLang="en" b="1" sz="2900" lang="en-US"/>
              <a:t>quadrant</a:t>
            </a:r>
            <a:r>
              <a:rPr altLang="en" b="1" sz="2900" lang="en-US"/>
              <a:t> </a:t>
            </a:r>
            <a:r>
              <a:rPr altLang="en" b="1" sz="2900" lang="en-US"/>
              <a:t>mesentery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C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acute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chronic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Result</a:t>
            </a:r>
            <a:r>
              <a:rPr altLang="en" b="0" sz="2900" lang="en-US"/>
              <a:t>s</a:t>
            </a:r>
            <a:r>
              <a:rPr altLang="en" b="0" sz="2900" lang="en-US"/>
              <a:t> 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microbial</a:t>
            </a:r>
            <a:r>
              <a:rPr altLang="en" b="0" sz="2900" lang="en-US"/>
              <a:t> </a:t>
            </a:r>
            <a:r>
              <a:rPr altLang="en" b="0" sz="2900" lang="en-US"/>
              <a:t>agents</a:t>
            </a:r>
            <a:r>
              <a:rPr altLang="en" b="0" sz="2900" lang="en-US"/>
              <a:t> </a:t>
            </a:r>
            <a:r>
              <a:rPr altLang="en" b="0" sz="2900" lang="en-US"/>
              <a:t>gain</a:t>
            </a:r>
            <a:r>
              <a:rPr altLang="en" b="0" sz="2900" lang="en-US"/>
              <a:t> </a:t>
            </a:r>
            <a:r>
              <a:rPr altLang="en" b="0" sz="2900" lang="en-US"/>
              <a:t>access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lymph</a:t>
            </a:r>
            <a:r>
              <a:rPr altLang="en" b="0" sz="2900" lang="en-US"/>
              <a:t> </a:t>
            </a:r>
            <a:r>
              <a:rPr altLang="en" b="0" sz="2900" lang="en-US"/>
              <a:t>nodes</a:t>
            </a:r>
            <a:r>
              <a:rPr altLang="en" b="0" sz="2900" lang="en-US"/>
              <a:t> </a:t>
            </a:r>
            <a:r>
              <a:rPr altLang="en" b="0" sz="2900" lang="en-US"/>
              <a:t>via</a:t>
            </a:r>
            <a:r>
              <a:rPr altLang="en" b="0" sz="2900" lang="en-US"/>
              <a:t> </a:t>
            </a:r>
            <a:r>
              <a:rPr altLang="en" b="0" sz="2900" lang="en-US"/>
              <a:t>intestinal</a:t>
            </a:r>
            <a:r>
              <a:rPr altLang="en" b="0" sz="2900" lang="en-US"/>
              <a:t> </a:t>
            </a:r>
            <a:r>
              <a:rPr altLang="en" b="0" sz="2900" lang="en-US"/>
              <a:t>lymphatics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occur</a:t>
            </a:r>
            <a:r>
              <a:rPr altLang="en" b="0" sz="2900" lang="en-US"/>
              <a:t> </a:t>
            </a:r>
            <a:r>
              <a:rPr altLang="en" b="0" sz="2900" lang="en-US"/>
              <a:t>following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upper</a:t>
            </a:r>
            <a:r>
              <a:rPr altLang="en" b="0" sz="2900" lang="en-US"/>
              <a:t> </a:t>
            </a:r>
            <a:r>
              <a:rPr altLang="en" b="0" sz="2900" lang="en-US"/>
              <a:t>respiratory</a:t>
            </a:r>
            <a:r>
              <a:rPr altLang="en" b="0" sz="2900" lang="en-US"/>
              <a:t> </a:t>
            </a:r>
            <a:r>
              <a:rPr altLang="en" b="0" sz="2900" lang="en-US"/>
              <a:t>tract</a:t>
            </a:r>
            <a:r>
              <a:rPr altLang="en" b="0" sz="2900" lang="en-US"/>
              <a:t> </a:t>
            </a:r>
            <a:r>
              <a:rPr altLang="en" b="0" sz="2900" lang="en-US"/>
              <a:t>infection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Clinical presentation</a:t>
            </a:r>
            <a:r>
              <a:rPr altLang="en" b="1" sz="2900" lang="en-US"/>
              <a:t> </a:t>
            </a:r>
            <a:endParaRPr lang="en-US"/>
          </a:p>
          <a:p>
            <a:pPr algn="l" indent="-457200" marL="457200">
              <a:buFont typeface="Wingdings" charset="2"/>
              <a:buChar char="n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Often</a:t>
            </a:r>
            <a:r>
              <a:rPr altLang="en" b="0" sz="2900" lang="en-US"/>
              <a:t> </a:t>
            </a:r>
            <a:r>
              <a:rPr altLang="en" b="0" sz="2900" lang="en-US"/>
              <a:t>RLQ</a:t>
            </a:r>
            <a:r>
              <a:rPr altLang="en" b="0" sz="2900" lang="en-US"/>
              <a:t> </a:t>
            </a:r>
            <a:r>
              <a:rPr altLang="en" b="0" sz="2900" lang="en-US"/>
              <a:t>but</a:t>
            </a:r>
            <a:r>
              <a:rPr altLang="en" b="0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more</a:t>
            </a:r>
            <a:r>
              <a:rPr altLang="en" b="0" sz="2900" lang="en-US"/>
              <a:t> </a:t>
            </a:r>
            <a:r>
              <a:rPr altLang="en" b="0" sz="2900" lang="en-US"/>
              <a:t>diffuse</a:t>
            </a:r>
            <a:endParaRPr lang="en-US"/>
          </a:p>
          <a:p>
            <a:pPr algn="l" indent="-457200" marL="457200">
              <a:buFont typeface="Wingdings" charset="2"/>
              <a:buChar char="n"/>
            </a:pPr>
            <a:r>
              <a:rPr altLang="en" b="0" sz="2900" lang="en-US"/>
              <a:t>Fever</a:t>
            </a:r>
            <a:r>
              <a:rPr altLang="en" b="0" sz="2900" lang="en-US"/>
              <a:t>,</a:t>
            </a:r>
            <a:r>
              <a:rPr altLang="en" b="0" sz="2900" lang="en-US"/>
              <a:t>anorexia</a:t>
            </a:r>
            <a:r>
              <a:rPr altLang="en" b="0" sz="2900" lang="en-US"/>
              <a:t>,</a:t>
            </a:r>
            <a:r>
              <a:rPr altLang="en" b="0" sz="2900" lang="en-US"/>
              <a:t>malaise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diarrhea</a:t>
            </a:r>
            <a:endParaRPr lang="en-US"/>
          </a:p>
          <a:p>
            <a:pPr algn="l" indent="-457200" marL="457200">
              <a:buFont typeface="Wingdings" charset="2"/>
              <a:buChar char="n"/>
            </a:pPr>
            <a:r>
              <a:rPr altLang="en" b="0" sz="2900" lang="en-US"/>
              <a:t>Nausea and</a:t>
            </a:r>
            <a:r>
              <a:rPr altLang="en" b="0" sz="2900" lang="en-US"/>
              <a:t> </a:t>
            </a:r>
            <a:r>
              <a:rPr altLang="en" b="0" sz="2900" lang="en-US"/>
              <a:t>vomiting</a:t>
            </a:r>
            <a:r>
              <a:rPr altLang="en" b="0" sz="2900" lang="en-US"/>
              <a:t> </a:t>
            </a:r>
            <a:r>
              <a:rPr altLang="en" b="0" sz="2900" lang="en-US"/>
              <a:t>which</a:t>
            </a:r>
            <a:r>
              <a:rPr altLang="en" b="0" sz="2900" lang="en-US"/>
              <a:t> </a:t>
            </a:r>
            <a:r>
              <a:rPr altLang="en" b="0" sz="2900" lang="en-US"/>
              <a:t>generally</a:t>
            </a:r>
            <a:r>
              <a:rPr altLang="en" b="0" sz="2900" lang="en-US"/>
              <a:t> </a:t>
            </a:r>
            <a:r>
              <a:rPr altLang="en" b="0" sz="2900" lang="en-US"/>
              <a:t>precede</a:t>
            </a:r>
            <a:r>
              <a:rPr altLang="en" b="0" sz="2900" lang="en-US"/>
              <a:t> </a:t>
            </a: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0" sz="2900" lang="en-US"/>
              <a:t>compared</a:t>
            </a:r>
            <a:r>
              <a:rPr altLang="en" b="0" sz="2900" lang="en-US"/>
              <a:t> </a:t>
            </a:r>
            <a:r>
              <a:rPr altLang="en" b="0" sz="2900" lang="en-US"/>
              <a:t>to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sequence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appendicitis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  <a:p>
            <a:pPr algn="l" indent="-457200" marL="457200">
              <a:buFont typeface="Wingdings" charset="2"/>
              <a:buChar char="n"/>
            </a:pPr>
            <a:r>
              <a:rPr altLang="en" b="0" sz="2900" lang="en-US"/>
              <a:t>Voluntary</a:t>
            </a:r>
            <a:r>
              <a:rPr altLang="en" b="0" sz="2900" lang="en-US"/>
              <a:t> </a:t>
            </a:r>
            <a:r>
              <a:rPr altLang="en" b="0" sz="2900" lang="en-US"/>
              <a:t>guarding</a:t>
            </a:r>
            <a:r>
              <a:rPr altLang="en" b="0" sz="2900" lang="en-US"/>
              <a:t> </a:t>
            </a:r>
            <a:r>
              <a:rPr altLang="en" b="0" sz="2900" lang="en-US"/>
              <a:t>rather</a:t>
            </a:r>
            <a:r>
              <a:rPr altLang="en" b="0" sz="2900" lang="en-US"/>
              <a:t> </a:t>
            </a:r>
            <a:r>
              <a:rPr altLang="en" b="0" sz="2900" lang="en-US"/>
              <a:t>than</a:t>
            </a:r>
            <a:r>
              <a:rPr altLang="en" b="0" sz="2900" lang="en-US"/>
              <a:t> </a:t>
            </a:r>
            <a:r>
              <a:rPr altLang="en" b="0" sz="2900" lang="en-US"/>
              <a:t>rigidity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1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ctrTitle"/>
          </p:nvPr>
        </p:nvSpPr>
        <p:spPr>
          <a:xfrm>
            <a:off x="0" y="-2614459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593" name=""/>
          <p:cNvSpPr>
            <a:spLocks noGrp="1"/>
          </p:cNvSpPr>
          <p:nvPr>
            <p:ph type="subTitle" idx="1"/>
          </p:nvPr>
        </p:nvSpPr>
        <p:spPr>
          <a:xfrm>
            <a:off x="-11594" y="0"/>
            <a:ext cx="9179949" cy="6785753"/>
          </a:xfrm>
        </p:spPr>
        <p:txBody>
          <a:bodyPr>
            <a:normAutofit fontScale="83333" lnSpcReduction="20000"/>
          </a:bodyPr>
          <a:p>
            <a:pPr algn="l"/>
            <a:r>
              <a:rPr altLang="en" sz="2900" lang="en-US"/>
              <a:t>3.</a:t>
            </a:r>
            <a:r>
              <a:rPr altLang="en" sz="2900" lang="en-US"/>
              <a:t> </a:t>
            </a:r>
            <a:r>
              <a:rPr altLang="en" sz="2900" lang="en-US"/>
              <a:t>Colonic</a:t>
            </a:r>
            <a:r>
              <a:rPr altLang="en" sz="2900" lang="en-US"/>
              <a:t> </a:t>
            </a:r>
            <a:r>
              <a:rPr altLang="en" sz="2900" lang="en-US"/>
              <a:t>pseudo</a:t>
            </a:r>
            <a:r>
              <a:rPr altLang="en" sz="2900" lang="en-US"/>
              <a:t> </a:t>
            </a:r>
            <a:r>
              <a:rPr altLang="en" sz="2900" lang="en-US"/>
              <a:t>obstruction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caused</a:t>
            </a:r>
            <a:r>
              <a:rPr altLang="en" sz="2900" lang="en-US"/>
              <a:t> </a:t>
            </a:r>
            <a:r>
              <a:rPr altLang="en" sz="2900" lang="en-US"/>
              <a:t>by</a:t>
            </a:r>
            <a:r>
              <a:rPr altLang="en" sz="2900" lang="en-US"/>
              <a:t> </a:t>
            </a:r>
            <a:r>
              <a:rPr altLang="en" sz="2900" lang="en-US"/>
              <a:t>all</a:t>
            </a:r>
            <a:r>
              <a:rPr altLang="en" sz="2900" lang="en-US"/>
              <a:t> </a:t>
            </a:r>
            <a:r>
              <a:rPr altLang="en" sz="2900" lang="en-US"/>
              <a:t>EXCEPT</a:t>
            </a:r>
            <a:endParaRPr lang="en-US"/>
          </a:p>
          <a:p>
            <a:pPr algn="l"/>
            <a:r>
              <a:rPr altLang="en" sz="2900" lang="en-US"/>
              <a:t>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Systemic</a:t>
            </a:r>
            <a:r>
              <a:rPr altLang="en" sz="2900" lang="en-US"/>
              <a:t> </a:t>
            </a:r>
            <a:r>
              <a:rPr altLang="en" sz="2900" lang="en-US"/>
              <a:t>i</a:t>
            </a:r>
            <a:r>
              <a:rPr altLang="en" sz="2900" lang="en-US"/>
              <a:t>l</a:t>
            </a:r>
            <a:r>
              <a:rPr altLang="en" sz="2900" lang="en-US"/>
              <a:t>l</a:t>
            </a:r>
            <a:r>
              <a:rPr altLang="en" sz="2900" lang="en-US"/>
              <a:t>n</a:t>
            </a:r>
            <a:r>
              <a:rPr altLang="en" sz="2900" lang="en-US"/>
              <a:t>e</a:t>
            </a:r>
            <a:r>
              <a:rPr altLang="en" sz="2900" lang="en-US"/>
              <a:t>s</a:t>
            </a:r>
            <a:r>
              <a:rPr altLang="en" sz="2900" lang="en-US"/>
              <a:t>s</a:t>
            </a:r>
            <a:endParaRPr lang="en-US"/>
          </a:p>
          <a:p>
            <a:pPr algn="l"/>
            <a:r>
              <a:rPr altLang="en" sz="2900" lang="en-US"/>
              <a:t>B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Electrolyte</a:t>
            </a:r>
            <a:r>
              <a:rPr altLang="en" sz="2900" lang="en-US"/>
              <a:t> </a:t>
            </a:r>
            <a:r>
              <a:rPr altLang="en" sz="2900" lang="en-US"/>
              <a:t>imbalance</a:t>
            </a:r>
            <a:endParaRPr lang="en-US"/>
          </a:p>
          <a:p>
            <a:pPr algn="l"/>
            <a:r>
              <a:rPr altLang="en" b="1" sz="2900" lang="en-US"/>
              <a:t>C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Fecal</a:t>
            </a:r>
            <a:r>
              <a:rPr altLang="en" b="1" sz="2900" lang="en-US"/>
              <a:t> </a:t>
            </a:r>
            <a:r>
              <a:rPr altLang="en" b="1" sz="2900" lang="en-US"/>
              <a:t>impaction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Answer</a:t>
            </a:r>
            <a:r>
              <a:rPr altLang="en" b="1" sz="2900" lang="en-US"/>
              <a:t>)</a:t>
            </a:r>
            <a:endParaRPr lang="en-US"/>
          </a:p>
          <a:p>
            <a:pPr algn="l"/>
            <a:r>
              <a:rPr altLang="en" b="0" sz="2900" lang="en-US"/>
              <a:t>D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O</a:t>
            </a:r>
            <a:r>
              <a:rPr altLang="en" b="0" sz="2900" lang="en-US"/>
              <a:t>p</a:t>
            </a:r>
            <a:r>
              <a:rPr altLang="en" b="0" sz="2900" lang="en-US"/>
              <a:t>i</a:t>
            </a:r>
            <a:r>
              <a:rPr altLang="en" b="0" sz="2900" lang="en-US"/>
              <a:t>o</a:t>
            </a:r>
            <a:r>
              <a:rPr altLang="en" b="0" sz="2900" lang="en-US"/>
              <a:t>i</a:t>
            </a:r>
            <a:r>
              <a:rPr altLang="en" b="0" sz="2900" lang="en-US"/>
              <a:t>d</a:t>
            </a:r>
            <a:r>
              <a:rPr altLang="en" b="0" sz="2900" lang="en-US"/>
              <a:t>s</a:t>
            </a:r>
            <a:endParaRPr lang="en-US"/>
          </a:p>
          <a:p>
            <a:pPr algn="l"/>
            <a:r>
              <a:rPr altLang="en" b="0" sz="2900" lang="en-US"/>
              <a:t>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Hypothyroidism</a:t>
            </a:r>
            <a:endParaRPr lang="en-US"/>
          </a:p>
          <a:p>
            <a:pPr algn="l"/>
            <a:endParaRPr lang="en-US"/>
          </a:p>
          <a:p>
            <a:pPr algn="l"/>
            <a:r>
              <a:rPr altLang="en" b="1" sz="2900" lang="en-US" u="sng"/>
              <a:t>Discussion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 u="none"/>
              <a:t>Colonic</a:t>
            </a:r>
            <a:r>
              <a:rPr altLang="en" b="1" sz="2900" lang="en-US" u="none"/>
              <a:t> </a:t>
            </a:r>
            <a:r>
              <a:rPr altLang="en" b="1" sz="2900" lang="en-US" u="none"/>
              <a:t>pseudo</a:t>
            </a:r>
            <a:r>
              <a:rPr altLang="en" b="1" sz="2900" lang="en-US" u="none"/>
              <a:t> </a:t>
            </a:r>
            <a:r>
              <a:rPr altLang="en" b="1" sz="2900" lang="en-US" u="none"/>
              <a:t>obstruction</a:t>
            </a:r>
            <a:r>
              <a:rPr altLang="en" b="1" sz="2900" lang="en-US" u="none"/>
              <a:t> </a:t>
            </a:r>
            <a:r>
              <a:rPr altLang="en" b="1" sz="2900" lang="en-US" u="none"/>
              <a:t>(</a:t>
            </a:r>
            <a:r>
              <a:rPr altLang="en" b="1" sz="2900" lang="en-US" u="none"/>
              <a:t>Ogilvie</a:t>
            </a:r>
            <a:r>
              <a:rPr altLang="en" b="1" sz="2900" lang="en-US" u="none"/>
              <a:t> </a:t>
            </a:r>
            <a:r>
              <a:rPr altLang="en" b="1" sz="2900" lang="en-US" u="none"/>
              <a:t>syndrome</a:t>
            </a:r>
            <a:r>
              <a:rPr altLang="en" b="1" sz="2900" lang="en-US" u="none"/>
              <a:t>)</a:t>
            </a:r>
            <a:r>
              <a:rPr altLang="en" b="1" sz="2900" lang="en-US" u="none"/>
              <a:t> </a:t>
            </a:r>
            <a:r>
              <a:rPr altLang="en" b="0" sz="2900" lang="en-US" u="none"/>
              <a:t>is</a:t>
            </a:r>
            <a:r>
              <a:rPr altLang="en" b="0" sz="2900" lang="en-US" u="none"/>
              <a:t> </a:t>
            </a:r>
            <a:r>
              <a:rPr altLang="en" b="0" sz="2900" lang="en-US" u="none"/>
              <a:t>a</a:t>
            </a:r>
            <a:r>
              <a:rPr altLang="en" b="0" sz="2900" lang="en-US" u="none"/>
              <a:t> </a:t>
            </a:r>
            <a:r>
              <a:rPr altLang="en" b="0" sz="2900" lang="en-US" u="none"/>
              <a:t>condition</a:t>
            </a:r>
            <a:r>
              <a:rPr altLang="en" b="0" sz="2900" lang="en-US" u="none"/>
              <a:t> </a:t>
            </a:r>
            <a:r>
              <a:rPr altLang="en" b="0" sz="2900" lang="en-US" u="none"/>
              <a:t>leading</a:t>
            </a:r>
            <a:r>
              <a:rPr altLang="en" b="0" sz="2900" lang="en-US" u="none"/>
              <a:t> </a:t>
            </a:r>
            <a:r>
              <a:rPr altLang="en" b="0" sz="2900" lang="en-US" u="none"/>
              <a:t>to</a:t>
            </a:r>
            <a:r>
              <a:rPr altLang="en" b="0" sz="2900" lang="en-US" u="none"/>
              <a:t> </a:t>
            </a:r>
            <a:r>
              <a:rPr altLang="en" b="0" sz="2900" lang="en-US" u="none"/>
              <a:t>an</a:t>
            </a:r>
            <a:r>
              <a:rPr altLang="en" b="0" sz="2900" lang="en-US" u="none"/>
              <a:t> </a:t>
            </a:r>
            <a:r>
              <a:rPr altLang="en" b="0" sz="2900" lang="en-US" u="none"/>
              <a:t>acute</a:t>
            </a:r>
            <a:r>
              <a:rPr altLang="en" b="0" sz="2900" lang="en-US" u="none"/>
              <a:t> </a:t>
            </a:r>
            <a:r>
              <a:rPr altLang="en" b="0" sz="2900" lang="en-US" u="none"/>
              <a:t>colonic</a:t>
            </a:r>
            <a:r>
              <a:rPr altLang="en" b="0" sz="2900" lang="en-US" u="none"/>
              <a:t> </a:t>
            </a:r>
            <a:r>
              <a:rPr altLang="en" b="0" sz="2900" lang="en-US" u="none"/>
              <a:t>distention</a:t>
            </a:r>
            <a:r>
              <a:rPr altLang="en" b="0" sz="2900" lang="en-US" u="none"/>
              <a:t> </a:t>
            </a:r>
            <a:r>
              <a:rPr altLang="en" b="0" sz="2900" lang="en-US" u="none"/>
              <a:t>without</a:t>
            </a:r>
            <a:r>
              <a:rPr altLang="en" b="0" sz="2900" lang="en-US" u="none"/>
              <a:t> </a:t>
            </a:r>
            <a:r>
              <a:rPr altLang="en" b="0" sz="2900" lang="en-US" u="none"/>
              <a:t>an</a:t>
            </a:r>
            <a:r>
              <a:rPr altLang="en" b="0" sz="2900" lang="en-US" u="none"/>
              <a:t> </a:t>
            </a:r>
            <a:r>
              <a:rPr altLang="en" b="0" sz="2900" lang="en-US" u="none"/>
              <a:t>underlying</a:t>
            </a:r>
            <a:r>
              <a:rPr altLang="en" b="0" sz="2900" lang="en-US" u="none"/>
              <a:t> </a:t>
            </a:r>
            <a:r>
              <a:rPr altLang="en" b="0" sz="2900" lang="en-US" u="none"/>
              <a:t>mechanical</a:t>
            </a:r>
            <a:r>
              <a:rPr altLang="en" b="0" sz="2900" lang="en-US" u="none"/>
              <a:t> </a:t>
            </a:r>
            <a:r>
              <a:rPr altLang="en" b="0" sz="2900" lang="en-US" u="none"/>
              <a:t>obstruction</a:t>
            </a:r>
            <a:r>
              <a:rPr altLang="en" b="0" sz="2900" lang="en-US" u="none"/>
              <a:t>.</a:t>
            </a:r>
            <a:r>
              <a:rPr altLang="en" b="0" sz="2900" lang="en-US" u="none"/>
              <a:t> 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 u="none"/>
              <a:t>For</a:t>
            </a:r>
            <a:r>
              <a:rPr altLang="en" b="0" sz="2900" lang="en-US" u="none"/>
              <a:t> </a:t>
            </a:r>
            <a:r>
              <a:rPr altLang="en" b="0" sz="2900" lang="en-US" u="none"/>
              <a:t>Chronic</a:t>
            </a:r>
            <a:r>
              <a:rPr altLang="en" b="0" sz="2900" lang="en-US" u="none"/>
              <a:t> </a:t>
            </a:r>
            <a:r>
              <a:rPr altLang="en" b="0" sz="2900" lang="en-US" u="none"/>
              <a:t>Colonic</a:t>
            </a:r>
            <a:r>
              <a:rPr altLang="en" b="0" sz="2900" lang="en-US" u="none"/>
              <a:t> </a:t>
            </a:r>
            <a:r>
              <a:rPr altLang="en" b="0" sz="2900" lang="en-US" u="none"/>
              <a:t>Pseudo</a:t>
            </a:r>
            <a:r>
              <a:rPr altLang="en" b="0" sz="2900" lang="en-US" u="none"/>
              <a:t> </a:t>
            </a:r>
            <a:r>
              <a:rPr altLang="en" b="0" sz="2900" lang="en-US" u="none"/>
              <a:t>obstruction</a:t>
            </a:r>
            <a:r>
              <a:rPr altLang="en" b="0" sz="2900" lang="en-US" u="none"/>
              <a:t>,</a:t>
            </a:r>
            <a:r>
              <a:rPr altLang="en" b="0" sz="2900" lang="en-US" u="none"/>
              <a:t> </a:t>
            </a:r>
            <a:r>
              <a:rPr altLang="en" b="0" sz="2900" lang="en-US" u="none"/>
              <a:t>the</a:t>
            </a:r>
            <a:r>
              <a:rPr altLang="en" b="0" sz="2900" lang="en-US" u="none"/>
              <a:t> </a:t>
            </a:r>
            <a:r>
              <a:rPr altLang="en" b="0" sz="2900" lang="en-US" u="none"/>
              <a:t>criteria</a:t>
            </a:r>
            <a:r>
              <a:rPr altLang="en" b="0" sz="2900" lang="en-US" u="none"/>
              <a:t> </a:t>
            </a:r>
            <a:r>
              <a:rPr altLang="en" b="0" sz="2900" lang="en-US" u="none"/>
              <a:t>is</a:t>
            </a:r>
            <a:r>
              <a:rPr altLang="en" b="0" sz="2900" lang="en-US" u="none"/>
              <a:t> </a:t>
            </a:r>
            <a:r>
              <a:rPr altLang="en" b="0" sz="2900" lang="en-US" u="none"/>
              <a:t>as</a:t>
            </a:r>
            <a:r>
              <a:rPr altLang="en" b="0" sz="2900" lang="en-US" u="none"/>
              <a:t> </a:t>
            </a:r>
            <a:r>
              <a:rPr altLang="en" b="0" sz="2900" lang="en-US" u="none"/>
              <a:t>follows</a:t>
            </a:r>
            <a:r>
              <a:rPr altLang="en" b="0" sz="2900" lang="en-US" u="none"/>
              <a:t>: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Symptoms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recurrent</a:t>
            </a:r>
            <a:r>
              <a:rPr altLang="en" lang="en-US"/>
              <a:t> </a:t>
            </a:r>
            <a:r>
              <a:rPr altLang="en" lang="en-US"/>
              <a:t>bowel</a:t>
            </a:r>
            <a:r>
              <a:rPr altLang="en" lang="en-US"/>
              <a:t> </a:t>
            </a:r>
            <a:r>
              <a:rPr altLang="en" lang="en-US"/>
              <a:t>obstruction</a:t>
            </a:r>
            <a:r>
              <a:rPr altLang="en" lang="en-US"/>
              <a:t> </a:t>
            </a:r>
            <a:r>
              <a:rPr altLang="en" lang="en-US"/>
              <a:t>in</a:t>
            </a:r>
            <a:r>
              <a:rPr altLang="en" lang="en-US"/>
              <a:t> </a:t>
            </a:r>
            <a:r>
              <a:rPr altLang="en" lang="en-US"/>
              <a:t>the</a:t>
            </a:r>
            <a:r>
              <a:rPr altLang="en" lang="en-US"/>
              <a:t> </a:t>
            </a:r>
            <a:r>
              <a:rPr altLang="en" lang="en-US"/>
              <a:t>last</a:t>
            </a:r>
            <a:r>
              <a:rPr altLang="en" lang="en-US"/>
              <a:t> </a:t>
            </a:r>
            <a:r>
              <a:rPr altLang="en" lang="en-US"/>
              <a:t>6</a:t>
            </a:r>
            <a:r>
              <a:rPr altLang="en" lang="en-US"/>
              <a:t> </a:t>
            </a:r>
            <a:r>
              <a:rPr altLang="en" lang="en-US"/>
              <a:t>months</a:t>
            </a:r>
            <a:r>
              <a:rPr altLang="en" lang="en-US"/>
              <a:t> 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Abdominal</a:t>
            </a:r>
            <a:r>
              <a:rPr altLang="en" lang="en-US"/>
              <a:t> </a:t>
            </a:r>
            <a:r>
              <a:rPr altLang="en" lang="en-US"/>
              <a:t>bloating</a:t>
            </a:r>
            <a:r>
              <a:rPr altLang="en" lang="en-US"/>
              <a:t> </a:t>
            </a:r>
            <a:r>
              <a:rPr altLang="en" lang="en-US"/>
              <a:t>and</a:t>
            </a:r>
            <a:r>
              <a:rPr altLang="en" lang="en-US"/>
              <a:t>/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pain</a:t>
            </a:r>
            <a:r>
              <a:rPr altLang="en" lang="en-US"/>
              <a:t> </a:t>
            </a:r>
            <a:r>
              <a:rPr altLang="en" lang="en-US"/>
              <a:t>in</a:t>
            </a:r>
            <a:r>
              <a:rPr altLang="en" lang="en-US"/>
              <a:t> </a:t>
            </a:r>
            <a:r>
              <a:rPr altLang="en" lang="en-US"/>
              <a:t>the</a:t>
            </a:r>
            <a:r>
              <a:rPr altLang="en" lang="en-US"/>
              <a:t> </a:t>
            </a:r>
            <a:r>
              <a:rPr altLang="en" lang="en-US"/>
              <a:t>previous</a:t>
            </a:r>
            <a:r>
              <a:rPr altLang="en" lang="en-US"/>
              <a:t> </a:t>
            </a:r>
            <a:r>
              <a:rPr altLang="en" lang="en-US"/>
              <a:t>3</a:t>
            </a:r>
            <a:r>
              <a:rPr altLang="en" lang="en-US"/>
              <a:t> </a:t>
            </a:r>
            <a:r>
              <a:rPr altLang="en" lang="en-US"/>
              <a:t>months</a:t>
            </a:r>
            <a:r>
              <a:rPr altLang="en" lang="en-US"/>
              <a:t> 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Evidence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bowel</a:t>
            </a:r>
            <a:r>
              <a:rPr altLang="en" lang="en-US"/>
              <a:t> </a:t>
            </a:r>
            <a:r>
              <a:rPr altLang="en" lang="en-US"/>
              <a:t>obstruction</a:t>
            </a:r>
            <a:r>
              <a:rPr altLang="en" lang="en-US"/>
              <a:t> </a:t>
            </a:r>
            <a:r>
              <a:rPr altLang="en" lang="en-US"/>
              <a:t>on</a:t>
            </a:r>
            <a:r>
              <a:rPr altLang="en" lang="en-US"/>
              <a:t> </a:t>
            </a:r>
            <a:r>
              <a:rPr altLang="en" lang="en-US"/>
              <a:t>radiographic</a:t>
            </a:r>
            <a:r>
              <a:rPr altLang="en" lang="en-US"/>
              <a:t> </a:t>
            </a:r>
            <a:r>
              <a:rPr altLang="en" lang="en-US"/>
              <a:t>imaging</a:t>
            </a:r>
            <a:r>
              <a:rPr altLang="en" lang="en-US"/>
              <a:t> 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No</a:t>
            </a:r>
            <a:r>
              <a:rPr altLang="en" lang="en-US"/>
              <a:t> </a:t>
            </a:r>
            <a:r>
              <a:rPr altLang="en" lang="en-US"/>
              <a:t>evidence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anatomic</a:t>
            </a:r>
            <a:r>
              <a:rPr altLang="en" lang="en-US"/>
              <a:t>/</a:t>
            </a:r>
            <a:r>
              <a:rPr altLang="en" lang="en-US"/>
              <a:t>structural</a:t>
            </a:r>
            <a:r>
              <a:rPr altLang="en" lang="en-US"/>
              <a:t> </a:t>
            </a:r>
            <a:r>
              <a:rPr altLang="en" lang="en-US"/>
              <a:t>abnormality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  <a:p>
            <a:pPr algn="l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ctrTitle"/>
          </p:nvPr>
        </p:nvSpPr>
        <p:spPr>
          <a:xfrm>
            <a:off x="228600" y="-2731640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591" name=""/>
          <p:cNvSpPr>
            <a:spLocks noGrp="1"/>
          </p:cNvSpPr>
          <p:nvPr>
            <p:ph type="subTitle" idx="1"/>
          </p:nvPr>
        </p:nvSpPr>
        <p:spPr>
          <a:xfrm>
            <a:off x="53466" y="4703"/>
            <a:ext cx="9024095" cy="6802511"/>
          </a:xfrm>
        </p:spPr>
        <p:txBody>
          <a:bodyPr>
            <a:normAutofit fontScale="91667" lnSpcReduction="20000"/>
          </a:bodyPr>
          <a:p>
            <a:pPr algn="l" indent="-342900" marL="342900">
              <a:buFont typeface="Arial"/>
              <a:buChar char="•"/>
            </a:pPr>
            <a:r>
              <a:rPr altLang="en" sz="2900" lang="en-US"/>
              <a:t>Probably</a:t>
            </a:r>
            <a:r>
              <a:rPr altLang="en" sz="2900" lang="en-US"/>
              <a:t> </a:t>
            </a:r>
            <a:r>
              <a:rPr altLang="en" sz="2900" lang="en-US"/>
              <a:t>caused</a:t>
            </a:r>
            <a:r>
              <a:rPr altLang="en" sz="2900" lang="en-US"/>
              <a:t> </a:t>
            </a:r>
            <a:r>
              <a:rPr altLang="en" sz="2900" lang="en-US"/>
              <a:t>by</a:t>
            </a:r>
            <a:r>
              <a:rPr altLang="en" sz="2900" lang="en-US"/>
              <a:t> </a:t>
            </a:r>
            <a:r>
              <a:rPr altLang="en" sz="2900" lang="en-US"/>
              <a:t>increased</a:t>
            </a:r>
            <a:r>
              <a:rPr altLang="en" sz="2900" lang="en-US"/>
              <a:t> </a:t>
            </a:r>
            <a:r>
              <a:rPr altLang="en" sz="2900" lang="en-US"/>
              <a:t>sympathetic</a:t>
            </a:r>
            <a:r>
              <a:rPr altLang="en" sz="2900" lang="en-US"/>
              <a:t> </a:t>
            </a:r>
            <a:r>
              <a:rPr altLang="en" sz="2900" lang="en-US"/>
              <a:t>tone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decreased</a:t>
            </a:r>
            <a:r>
              <a:rPr altLang="en" sz="2900" lang="en-US"/>
              <a:t> </a:t>
            </a:r>
            <a:r>
              <a:rPr altLang="en" sz="2900" lang="en-US"/>
              <a:t>parasympathetic</a:t>
            </a:r>
            <a:r>
              <a:rPr altLang="en" sz="2900" lang="en-US"/>
              <a:t> </a:t>
            </a:r>
            <a:r>
              <a:rPr altLang="en" sz="2900" lang="en-US"/>
              <a:t>tone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or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combination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both</a:t>
            </a:r>
            <a:r>
              <a:rPr altLang="en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Causes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ACPO</a:t>
            </a:r>
            <a:r>
              <a:rPr altLang="en" sz="2900" lang="en-US"/>
              <a:t> </a:t>
            </a:r>
            <a:r>
              <a:rPr altLang="en" sz="2900" lang="en-US"/>
              <a:t>are</a:t>
            </a:r>
            <a:r>
              <a:rPr altLang="en" sz="2900" lang="en-US"/>
              <a:t> </a:t>
            </a:r>
            <a:r>
              <a:rPr altLang="en" sz="2900" lang="en-US"/>
              <a:t>multifactorial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3</a:t>
            </a:r>
            <a:r>
              <a:rPr altLang="en" sz="2900" lang="en-US"/>
              <a:t> </a:t>
            </a:r>
            <a:r>
              <a:rPr altLang="en" sz="2900" lang="en-US"/>
              <a:t>most</a:t>
            </a:r>
            <a:r>
              <a:rPr altLang="en" sz="2900" lang="en-US"/>
              <a:t> </a:t>
            </a:r>
            <a:r>
              <a:rPr altLang="en" sz="2900" lang="en-US"/>
              <a:t>common</a:t>
            </a:r>
            <a:r>
              <a:rPr altLang="en" sz="2900" lang="en-US"/>
              <a:t> </a:t>
            </a:r>
            <a:r>
              <a:rPr altLang="en" sz="2900" lang="en-US"/>
              <a:t>associations</a:t>
            </a:r>
            <a:r>
              <a:rPr altLang="en" sz="2900" lang="en-US"/>
              <a:t> </a:t>
            </a:r>
            <a:r>
              <a:rPr altLang="en" sz="2900" lang="en-US"/>
              <a:t>are</a:t>
            </a:r>
            <a:r>
              <a:rPr altLang="en" sz="2900" lang="en-US"/>
              <a:t>:</a:t>
            </a:r>
            <a:r>
              <a:rPr altLang="en" sz="2900" lang="en-US"/>
              <a:t> </a:t>
            </a:r>
            <a:r>
              <a:rPr altLang="en" b="1" sz="2900" lang="en-US"/>
              <a:t>trauma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especially</a:t>
            </a:r>
            <a:r>
              <a:rPr altLang="en" b="1" sz="2900" lang="en-US"/>
              <a:t> </a:t>
            </a:r>
            <a:r>
              <a:rPr altLang="en" b="1" sz="2900" lang="en-US"/>
              <a:t>retro peritoneal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serious</a:t>
            </a:r>
            <a:r>
              <a:rPr altLang="en" b="1" sz="2900" lang="en-US"/>
              <a:t> </a:t>
            </a:r>
            <a:r>
              <a:rPr altLang="en" b="1" sz="2900" lang="en-US"/>
              <a:t>infection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cardiac</a:t>
            </a:r>
            <a:r>
              <a:rPr altLang="en" b="1" sz="2900" lang="en-US"/>
              <a:t> </a:t>
            </a:r>
            <a:r>
              <a:rPr altLang="en" b="1" sz="2900" lang="en-US"/>
              <a:t>disease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especially</a:t>
            </a:r>
            <a:r>
              <a:rPr altLang="en" b="1" sz="2900" lang="en-US"/>
              <a:t> </a:t>
            </a:r>
            <a:r>
              <a:rPr altLang="en" b="1" sz="2900" lang="en-US"/>
              <a:t>MI</a:t>
            </a:r>
            <a:r>
              <a:rPr altLang="en" b="1" sz="2900" lang="en-US"/>
              <a:t> 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CHF</a:t>
            </a:r>
            <a:r>
              <a:rPr altLang="en" b="1" sz="2900" lang="en-US"/>
              <a:t>)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Other</a:t>
            </a:r>
            <a:r>
              <a:rPr altLang="en" b="0" sz="2900" lang="en-US"/>
              <a:t> </a:t>
            </a:r>
            <a:r>
              <a:rPr altLang="en" b="0" sz="2900" lang="en-US"/>
              <a:t>conditions</a:t>
            </a:r>
            <a:r>
              <a:rPr altLang="en" b="0" sz="2900" lang="en-US"/>
              <a:t> </a:t>
            </a:r>
            <a:r>
              <a:rPr altLang="en" b="0" sz="2900" lang="en-US"/>
              <a:t>commonly</a:t>
            </a:r>
            <a:r>
              <a:rPr altLang="en" b="0" sz="2900" lang="en-US"/>
              <a:t> </a:t>
            </a:r>
            <a:r>
              <a:rPr altLang="en" b="0" sz="2900" lang="en-US"/>
              <a:t>associated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it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: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Recent</a:t>
            </a:r>
            <a:r>
              <a:rPr altLang="en" lang="en-US"/>
              <a:t> </a:t>
            </a:r>
            <a:r>
              <a:rPr altLang="en" lang="en-US"/>
              <a:t>surgery</a:t>
            </a:r>
            <a:r>
              <a:rPr altLang="en" lang="en-US"/>
              <a:t> </a:t>
            </a:r>
            <a:r>
              <a:rPr altLang="en" lang="en-US"/>
              <a:t>(</a:t>
            </a:r>
            <a:r>
              <a:rPr altLang="en" lang="en-US"/>
              <a:t>abdominal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urological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gynecologic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orthopedic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cardiac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neurologic</a:t>
            </a:r>
            <a:r>
              <a:rPr altLang="en" lang="en-US"/>
              <a:t>)</a:t>
            </a:r>
            <a:r>
              <a:rPr altLang="en" lang="en-US"/>
              <a:t>.</a:t>
            </a:r>
            <a:r>
              <a:rPr altLang="en" lang="en-US"/>
              <a:t> </a:t>
            </a:r>
            <a:r>
              <a:rPr altLang="en" lang="en-US"/>
              <a:t>Occurs</a:t>
            </a:r>
            <a:r>
              <a:rPr altLang="en" lang="en-US"/>
              <a:t> </a:t>
            </a:r>
            <a:r>
              <a:rPr altLang="en" lang="en-US"/>
              <a:t>usually</a:t>
            </a:r>
            <a:r>
              <a:rPr altLang="en" lang="en-US"/>
              <a:t> </a:t>
            </a:r>
            <a:r>
              <a:rPr altLang="en" lang="en-US"/>
              <a:t>3-5</a:t>
            </a:r>
            <a:r>
              <a:rPr altLang="en" lang="en-US"/>
              <a:t> </a:t>
            </a:r>
            <a:r>
              <a:rPr altLang="en" lang="en-US"/>
              <a:t>days</a:t>
            </a:r>
            <a:r>
              <a:rPr altLang="en" lang="en-US"/>
              <a:t> </a:t>
            </a:r>
            <a:r>
              <a:rPr altLang="en" lang="en-US"/>
              <a:t>post</a:t>
            </a:r>
            <a:r>
              <a:rPr altLang="en" lang="en-US"/>
              <a:t> </a:t>
            </a:r>
            <a:r>
              <a:rPr altLang="en" lang="en-US"/>
              <a:t>operatively</a:t>
            </a:r>
            <a:r>
              <a:rPr altLang="en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Spinal</a:t>
            </a:r>
            <a:r>
              <a:rPr altLang="en" lang="en-US"/>
              <a:t> </a:t>
            </a:r>
            <a:r>
              <a:rPr altLang="en" lang="en-US"/>
              <a:t>cord</a:t>
            </a:r>
            <a:r>
              <a:rPr altLang="en" lang="en-US"/>
              <a:t> </a:t>
            </a:r>
            <a:r>
              <a:rPr altLang="en" lang="en-US"/>
              <a:t>injury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old</a:t>
            </a:r>
            <a:r>
              <a:rPr altLang="en" lang="en-US"/>
              <a:t> </a:t>
            </a:r>
            <a:r>
              <a:rPr altLang="en" lang="en-US"/>
              <a:t>age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neurologic</a:t>
            </a:r>
            <a:r>
              <a:rPr altLang="en" lang="en-US"/>
              <a:t> </a:t>
            </a:r>
            <a:r>
              <a:rPr altLang="en" lang="en-US"/>
              <a:t>disorders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hypothyroidism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electrolyte</a:t>
            </a:r>
            <a:r>
              <a:rPr altLang="en" lang="en-US"/>
              <a:t> </a:t>
            </a:r>
            <a:r>
              <a:rPr altLang="en" lang="en-US"/>
              <a:t>disturbances</a:t>
            </a:r>
            <a:r>
              <a:rPr altLang="en" lang="en-US"/>
              <a:t> </a:t>
            </a:r>
            <a:r>
              <a:rPr altLang="en" lang="en-US"/>
              <a:t>(</a:t>
            </a:r>
            <a:r>
              <a:rPr altLang="en" lang="en-US"/>
              <a:t>hyponatremia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hypokalemia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hypocalcemia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hypercalcemia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hypomagnesemia</a:t>
            </a:r>
            <a:r>
              <a:rPr altLang="en" lang="en-US"/>
              <a:t>)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Respiratory</a:t>
            </a:r>
            <a:r>
              <a:rPr altLang="en" lang="en-US"/>
              <a:t> </a:t>
            </a:r>
            <a:r>
              <a:rPr altLang="en" lang="en-US"/>
              <a:t>disorders</a:t>
            </a:r>
            <a:r>
              <a:rPr altLang="en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Renal</a:t>
            </a:r>
            <a:r>
              <a:rPr altLang="en" lang="en-US"/>
              <a:t> </a:t>
            </a:r>
            <a:r>
              <a:rPr altLang="en" lang="en-US"/>
              <a:t>insufficiency</a:t>
            </a:r>
            <a:r>
              <a:rPr altLang="en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Medications</a:t>
            </a:r>
            <a:r>
              <a:rPr altLang="en" lang="en-US"/>
              <a:t> </a:t>
            </a:r>
            <a:r>
              <a:rPr altLang="en" lang="en-US"/>
              <a:t>e.g.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narcotics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TCAs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antidepressants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phenothiazines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antiparkinsonian</a:t>
            </a:r>
            <a:r>
              <a:rPr altLang="en" lang="en-US"/>
              <a:t> </a:t>
            </a:r>
            <a:r>
              <a:rPr altLang="en" lang="en-US"/>
              <a:t>drugs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anesthetic</a:t>
            </a:r>
            <a:r>
              <a:rPr altLang="en" lang="en-US"/>
              <a:t> </a:t>
            </a:r>
            <a:r>
              <a:rPr altLang="en" lang="en-US"/>
              <a:t>agents</a:t>
            </a:r>
            <a:r>
              <a:rPr altLang="en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Severe</a:t>
            </a:r>
            <a:r>
              <a:rPr altLang="en" lang="en-US"/>
              <a:t> </a:t>
            </a:r>
            <a:r>
              <a:rPr altLang="en" lang="en-US"/>
              <a:t>constipation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ctrTitle"/>
          </p:nvPr>
        </p:nvSpPr>
        <p:spPr>
          <a:xfrm>
            <a:off x="0" y="-2822783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589" name=""/>
          <p:cNvSpPr>
            <a:spLocks noGrp="1"/>
          </p:cNvSpPr>
          <p:nvPr>
            <p:ph type="subTitle" idx="1"/>
          </p:nvPr>
        </p:nvSpPr>
        <p:spPr>
          <a:xfrm>
            <a:off x="27526" y="73542"/>
            <a:ext cx="8976467" cy="6720651"/>
          </a:xfrm>
        </p:spPr>
        <p:txBody>
          <a:bodyPr>
            <a:normAutofit fontScale="91667" lnSpcReduction="20000"/>
          </a:bodyPr>
          <a:p>
            <a:pPr algn="l"/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condition</a:t>
            </a:r>
            <a:r>
              <a:rPr altLang="en" sz="2900" lang="en-US"/>
              <a:t> </a:t>
            </a:r>
            <a:r>
              <a:rPr altLang="en" sz="2900" lang="en-US"/>
              <a:t>may</a:t>
            </a:r>
            <a:r>
              <a:rPr altLang="en" sz="2900" lang="en-US"/>
              <a:t> </a:t>
            </a:r>
            <a:r>
              <a:rPr altLang="en" sz="2900" lang="en-US"/>
              <a:t>be</a:t>
            </a:r>
            <a:r>
              <a:rPr altLang="en" sz="2900" lang="en-US"/>
              <a:t> </a:t>
            </a:r>
            <a:r>
              <a:rPr altLang="en" sz="2900" lang="en-US"/>
              <a:t>observed</a:t>
            </a:r>
            <a:r>
              <a:rPr altLang="en" sz="2900" lang="en-US"/>
              <a:t> </a:t>
            </a: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patients</a:t>
            </a:r>
            <a:r>
              <a:rPr altLang="en" sz="2900" lang="en-US"/>
              <a:t> </a:t>
            </a:r>
            <a:r>
              <a:rPr altLang="en" sz="2900" lang="en-US"/>
              <a:t>with</a:t>
            </a:r>
            <a:r>
              <a:rPr altLang="en" sz="2900" lang="en-US"/>
              <a:t>: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Intestinal</a:t>
            </a:r>
            <a:r>
              <a:rPr altLang="en" sz="2900" lang="en-US"/>
              <a:t> </a:t>
            </a:r>
            <a:r>
              <a:rPr altLang="en" sz="2900" lang="en-US"/>
              <a:t>hypoperistalsis</a:t>
            </a:r>
            <a:r>
              <a:rPr altLang="en" sz="2900" lang="en-US"/>
              <a:t> </a:t>
            </a:r>
            <a:r>
              <a:rPr altLang="en" sz="2900" lang="en-US"/>
              <a:t>syndrome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Megacystis</a:t>
            </a:r>
            <a:r>
              <a:rPr altLang="en" sz="2900" lang="en-US"/>
              <a:t> </a:t>
            </a:r>
            <a:r>
              <a:rPr altLang="en" sz="2900" lang="en-US"/>
              <a:t>m</a:t>
            </a:r>
            <a:r>
              <a:rPr altLang="en" sz="2900" lang="en-US"/>
              <a:t>e</a:t>
            </a:r>
            <a:r>
              <a:rPr altLang="en" sz="2900" lang="en-US"/>
              <a:t>g</a:t>
            </a:r>
            <a:r>
              <a:rPr altLang="en" sz="2900" lang="en-US"/>
              <a:t>a</a:t>
            </a:r>
            <a:r>
              <a:rPr altLang="en" sz="2900" lang="en-US"/>
              <a:t>c</a:t>
            </a:r>
            <a:r>
              <a:rPr altLang="en" sz="2900" lang="en-US"/>
              <a:t>o</a:t>
            </a:r>
            <a:r>
              <a:rPr altLang="en" sz="2900" lang="en-US"/>
              <a:t>l</a:t>
            </a:r>
            <a:r>
              <a:rPr altLang="en" sz="2900" lang="en-US"/>
              <a:t>o</a:t>
            </a:r>
            <a:r>
              <a:rPr altLang="en" sz="2900" lang="en-US"/>
              <a:t>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A</a:t>
            </a:r>
            <a:r>
              <a:rPr altLang="en" sz="2900" lang="en-US"/>
              <a:t>m</a:t>
            </a:r>
            <a:r>
              <a:rPr altLang="en" sz="2900" lang="en-US"/>
              <a:t>y</a:t>
            </a:r>
            <a:r>
              <a:rPr altLang="en" sz="2900" lang="en-US"/>
              <a:t>l</a:t>
            </a:r>
            <a:r>
              <a:rPr altLang="en" sz="2900" lang="en-US"/>
              <a:t>o</a:t>
            </a:r>
            <a:r>
              <a:rPr altLang="en" sz="2900" lang="en-US"/>
              <a:t>i</a:t>
            </a:r>
            <a:r>
              <a:rPr altLang="en" sz="2900" lang="en-US"/>
              <a:t>d</a:t>
            </a:r>
            <a:r>
              <a:rPr altLang="en" sz="2900" lang="en-US"/>
              <a:t>o</a:t>
            </a:r>
            <a:r>
              <a:rPr altLang="en" sz="2900" lang="en-US"/>
              <a:t>s</a:t>
            </a:r>
            <a:r>
              <a:rPr altLang="en" sz="2900" lang="en-US"/>
              <a:t>i</a:t>
            </a:r>
            <a:r>
              <a:rPr altLang="en" sz="2900" lang="en-US"/>
              <a:t>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GI</a:t>
            </a:r>
            <a:r>
              <a:rPr altLang="en" sz="2900" lang="en-US"/>
              <a:t> </a:t>
            </a:r>
            <a:r>
              <a:rPr altLang="en" sz="2900" lang="en-US"/>
              <a:t>carcinoma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Guillain-Barre</a:t>
            </a:r>
            <a:r>
              <a:rPr altLang="en" sz="2900" lang="en-US"/>
              <a:t> </a:t>
            </a:r>
            <a:r>
              <a:rPr altLang="en" sz="2900" lang="en-US"/>
              <a:t>syndrome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Multiple</a:t>
            </a:r>
            <a:r>
              <a:rPr altLang="en" sz="2900" lang="en-US"/>
              <a:t> </a:t>
            </a:r>
            <a:r>
              <a:rPr altLang="en" sz="2900" lang="en-US"/>
              <a:t>myeloma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Alcohol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b</a:t>
            </a:r>
            <a:r>
              <a:rPr altLang="en" sz="2900" lang="en-US"/>
              <a:t>u</a:t>
            </a:r>
            <a:r>
              <a:rPr altLang="en" sz="2900" lang="en-US"/>
              <a:t>s</a:t>
            </a:r>
            <a:r>
              <a:rPr altLang="en" sz="2900" lang="en-US"/>
              <a:t>e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SLE</a:t>
            </a:r>
            <a:r>
              <a:rPr altLang="en" sz="2900" lang="en-US"/>
              <a:t> </a:t>
            </a:r>
            <a:r>
              <a:rPr altLang="en" sz="2900" lang="en-US"/>
              <a:t>rarely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Systemic</a:t>
            </a:r>
            <a:r>
              <a:rPr altLang="en" sz="2900" lang="en-US"/>
              <a:t> </a:t>
            </a:r>
            <a:r>
              <a:rPr altLang="en" sz="2900" lang="en-US"/>
              <a:t>sclerosis</a:t>
            </a:r>
            <a:r>
              <a:rPr altLang="en" sz="2900" lang="en-US"/>
              <a:t> </a:t>
            </a:r>
            <a:r>
              <a:rPr altLang="en" sz="2900" lang="en-US"/>
              <a:t>rarely</a:t>
            </a:r>
            <a:endParaRPr lang="en-US"/>
          </a:p>
          <a:p>
            <a:pPr algn="l" indent="0" marL="0">
              <a:buNone/>
            </a:pPr>
            <a:r>
              <a:rPr altLang="en" b="1" sz="2900" lang="en-US"/>
              <a:t>Presentation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80</a:t>
            </a:r>
            <a:r>
              <a:rPr altLang="en" b="0" sz="2900" lang="en-US"/>
              <a:t>%</a:t>
            </a:r>
            <a:r>
              <a:rPr altLang="en" b="0" sz="2900" lang="en-US"/>
              <a:t>)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Obstipation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40</a:t>
            </a:r>
            <a:r>
              <a:rPr altLang="en" b="0" sz="2900" lang="en-US"/>
              <a:t>%</a:t>
            </a:r>
            <a:r>
              <a:rPr altLang="en" b="0" sz="2900" lang="en-US"/>
              <a:t>)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Fever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37</a:t>
            </a:r>
            <a:r>
              <a:rPr altLang="en" b="0" sz="2900" lang="en-US"/>
              <a:t>%</a:t>
            </a:r>
            <a:r>
              <a:rPr altLang="en" b="0" sz="2900" lang="en-US"/>
              <a:t>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ctrTitle"/>
          </p:nvPr>
        </p:nvSpPr>
        <p:spPr>
          <a:xfrm>
            <a:off x="0" y="-2695737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587" name=""/>
          <p:cNvSpPr>
            <a:spLocks noGrp="1"/>
          </p:cNvSpPr>
          <p:nvPr>
            <p:ph type="subTitle" idx="1"/>
          </p:nvPr>
        </p:nvSpPr>
        <p:spPr>
          <a:xfrm>
            <a:off x="1585" y="60521"/>
            <a:ext cx="9088947" cy="6759713"/>
          </a:xfrm>
        </p:spPr>
        <p:txBody>
          <a:bodyPr/>
          <a:p>
            <a:pPr algn="l"/>
            <a:r>
              <a:rPr altLang="en" b="1" sz="2900" lang="en-US"/>
              <a:t>Physical</a:t>
            </a:r>
            <a:r>
              <a:rPr altLang="en" b="1" sz="2900" lang="en-US"/>
              <a:t> </a:t>
            </a:r>
            <a:r>
              <a:rPr altLang="en" b="1" sz="2900" lang="en-US"/>
              <a:t>findings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Abdominal</a:t>
            </a:r>
            <a:r>
              <a:rPr altLang="en" sz="2900" lang="en-US"/>
              <a:t> </a:t>
            </a:r>
            <a:r>
              <a:rPr altLang="en" sz="2900" lang="en-US"/>
              <a:t>distention</a:t>
            </a:r>
            <a:r>
              <a:rPr altLang="en" sz="2900" lang="en-US"/>
              <a:t> </a:t>
            </a:r>
            <a:r>
              <a:rPr altLang="en" sz="2900" lang="en-US"/>
              <a:t>(</a:t>
            </a:r>
            <a:r>
              <a:rPr altLang="en" sz="2900" lang="en-US"/>
              <a:t>90-100</a:t>
            </a:r>
            <a:r>
              <a:rPr altLang="en" sz="2900" lang="en-US"/>
              <a:t>%</a:t>
            </a:r>
            <a:r>
              <a:rPr altLang="en" sz="2900" lang="en-US"/>
              <a:t>)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Abdominal</a:t>
            </a:r>
            <a:r>
              <a:rPr altLang="en" sz="2900" lang="en-US"/>
              <a:t> </a:t>
            </a:r>
            <a:r>
              <a:rPr altLang="en" sz="2900" lang="en-US"/>
              <a:t>tenderness</a:t>
            </a:r>
            <a:r>
              <a:rPr altLang="en" sz="2900" lang="en-US"/>
              <a:t> </a:t>
            </a:r>
            <a:r>
              <a:rPr altLang="en" sz="2900" lang="en-US"/>
              <a:t>(</a:t>
            </a:r>
            <a:r>
              <a:rPr altLang="en" sz="2900" lang="en-US"/>
              <a:t>64</a:t>
            </a:r>
            <a:r>
              <a:rPr altLang="en" sz="2900" lang="en-US"/>
              <a:t>%</a:t>
            </a:r>
            <a:r>
              <a:rPr altLang="en" sz="2900" lang="en-US"/>
              <a:t>)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Hypoactive,</a:t>
            </a:r>
            <a:r>
              <a:rPr altLang="en" sz="2900" lang="en-US"/>
              <a:t> </a:t>
            </a:r>
            <a:r>
              <a:rPr altLang="en" sz="2900" lang="en-US"/>
              <a:t>high</a:t>
            </a:r>
            <a:r>
              <a:rPr altLang="en" sz="2900" lang="en-US"/>
              <a:t> </a:t>
            </a:r>
            <a:r>
              <a:rPr altLang="en" sz="2900" lang="en-US"/>
              <a:t>pitched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or</a:t>
            </a:r>
            <a:r>
              <a:rPr altLang="en" sz="2900" lang="en-US"/>
              <a:t> </a:t>
            </a:r>
            <a:r>
              <a:rPr altLang="en" sz="2900" lang="en-US"/>
              <a:t>absent</a:t>
            </a:r>
            <a:r>
              <a:rPr altLang="en" sz="2900" lang="en-US"/>
              <a:t> </a:t>
            </a:r>
            <a:r>
              <a:rPr altLang="en" sz="2900" lang="en-US"/>
              <a:t>bowel</a:t>
            </a:r>
            <a:r>
              <a:rPr altLang="en" sz="2900" lang="en-US"/>
              <a:t> </a:t>
            </a:r>
            <a:r>
              <a:rPr altLang="en" sz="2900" lang="en-US"/>
              <a:t>sounds</a:t>
            </a:r>
            <a:r>
              <a:rPr altLang="en" sz="2900" lang="en-US"/>
              <a:t> </a:t>
            </a:r>
            <a:r>
              <a:rPr altLang="en" sz="2900" lang="en-US"/>
              <a:t>(</a:t>
            </a:r>
            <a:r>
              <a:rPr altLang="en" sz="2900" lang="en-US"/>
              <a:t>60</a:t>
            </a:r>
            <a:r>
              <a:rPr altLang="en" sz="2900" lang="en-US"/>
              <a:t>%</a:t>
            </a:r>
            <a:r>
              <a:rPr altLang="en" sz="2900" lang="en-US"/>
              <a:t>)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normal</a:t>
            </a:r>
            <a:r>
              <a:rPr altLang="en" sz="2900" lang="en-US"/>
              <a:t> </a:t>
            </a:r>
            <a:r>
              <a:rPr altLang="en" sz="2900" lang="en-US"/>
              <a:t>or</a:t>
            </a:r>
            <a:r>
              <a:rPr altLang="en" sz="2900" lang="en-US"/>
              <a:t> </a:t>
            </a:r>
            <a:r>
              <a:rPr altLang="en" sz="2900" lang="en-US"/>
              <a:t>hyperactive</a:t>
            </a:r>
            <a:r>
              <a:rPr altLang="en" sz="2900" lang="en-US"/>
              <a:t> </a:t>
            </a:r>
            <a:r>
              <a:rPr altLang="en" sz="2900" lang="en-US"/>
              <a:t>bowel</a:t>
            </a:r>
            <a:r>
              <a:rPr altLang="en" sz="2900" lang="en-US"/>
              <a:t> </a:t>
            </a:r>
            <a:r>
              <a:rPr altLang="en" sz="2900" lang="en-US"/>
              <a:t>sounds</a:t>
            </a:r>
            <a:r>
              <a:rPr altLang="en" sz="2900" lang="en-US"/>
              <a:t> </a:t>
            </a:r>
            <a:r>
              <a:rPr altLang="en" sz="2900" lang="en-US"/>
              <a:t>(</a:t>
            </a:r>
            <a:r>
              <a:rPr altLang="en" sz="2900" lang="en-US"/>
              <a:t>40</a:t>
            </a:r>
            <a:r>
              <a:rPr altLang="en" sz="2900" lang="en-US"/>
              <a:t>%</a:t>
            </a:r>
            <a:r>
              <a:rPr altLang="en" sz="2900" lang="en-US"/>
              <a:t>)</a:t>
            </a:r>
            <a:r>
              <a:rPr altLang="en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sz="2900" lang="en-US"/>
              <a:t>Empty</a:t>
            </a:r>
            <a:r>
              <a:rPr altLang="en" sz="2900" lang="en-US"/>
              <a:t> </a:t>
            </a:r>
            <a:r>
              <a:rPr altLang="en" sz="2900" lang="en-US"/>
              <a:t>rectum</a:t>
            </a:r>
            <a:r>
              <a:rPr altLang="en" sz="2900" lang="en-US"/>
              <a:t> </a:t>
            </a:r>
            <a:r>
              <a:rPr altLang="en" sz="2900" lang="en-US"/>
              <a:t>on</a:t>
            </a:r>
            <a:r>
              <a:rPr altLang="en" sz="2900" lang="en-US"/>
              <a:t> </a:t>
            </a:r>
            <a:r>
              <a:rPr altLang="en" sz="2900" lang="en-US"/>
              <a:t>digital</a:t>
            </a:r>
            <a:r>
              <a:rPr altLang="en" sz="2900" lang="en-US"/>
              <a:t> </a:t>
            </a:r>
            <a:r>
              <a:rPr altLang="en" sz="2900" lang="en-US"/>
              <a:t>rectal</a:t>
            </a:r>
            <a:r>
              <a:rPr altLang="en" sz="2900" lang="en-US"/>
              <a:t> </a:t>
            </a:r>
            <a:r>
              <a:rPr altLang="en" sz="2900" lang="en-US"/>
              <a:t>examination</a:t>
            </a:r>
            <a:endParaRPr lang="en-US"/>
          </a:p>
          <a:p>
            <a:pPr algn="l" indent="0" marL="0">
              <a:buNone/>
            </a:pPr>
            <a:r>
              <a:rPr altLang="en" b="1" sz="2900" lang="en-US"/>
              <a:t>Treatment</a:t>
            </a:r>
            <a:endParaRPr lang="en-US"/>
          </a:p>
          <a:p>
            <a:pPr algn="l" indent="0" marL="0">
              <a:buNone/>
            </a:pPr>
            <a:r>
              <a:rPr altLang="en" b="1" sz="2900" lang="en-US"/>
              <a:t>Neostigmine</a:t>
            </a:r>
            <a:r>
              <a:rPr altLang="en" b="1" sz="2900" lang="en-US"/>
              <a:t>:</a:t>
            </a:r>
            <a:r>
              <a:rPr altLang="en" b="1" sz="2900" lang="en-US"/>
              <a:t> </a:t>
            </a:r>
            <a:r>
              <a:rPr altLang="en" b="0" sz="2900" lang="en-US"/>
              <a:t>prevents</a:t>
            </a:r>
            <a:r>
              <a:rPr altLang="en" b="0" sz="2900" lang="en-US"/>
              <a:t> </a:t>
            </a:r>
            <a:r>
              <a:rPr altLang="en" b="0" sz="2900" lang="en-US"/>
              <a:t>acetylcholine</a:t>
            </a:r>
            <a:r>
              <a:rPr altLang="en" b="0" sz="2900" lang="en-US"/>
              <a:t> </a:t>
            </a:r>
            <a:r>
              <a:rPr altLang="en" b="0" sz="2900" lang="en-US"/>
              <a:t>breakdown</a:t>
            </a:r>
            <a:r>
              <a:rPr altLang="en" b="0" sz="2900" lang="en-US"/>
              <a:t> </a:t>
            </a:r>
            <a:r>
              <a:rPr altLang="en" b="0" sz="2900" lang="en-US"/>
              <a:t>hence</a:t>
            </a:r>
            <a:r>
              <a:rPr altLang="en" b="0" sz="2900" lang="en-US"/>
              <a:t> </a:t>
            </a:r>
            <a:r>
              <a:rPr altLang="en" b="0" sz="2900" lang="en-US"/>
              <a:t>indirectly</a:t>
            </a:r>
            <a:r>
              <a:rPr altLang="en" b="0" sz="2900" lang="en-US"/>
              <a:t> </a:t>
            </a:r>
            <a:r>
              <a:rPr altLang="en" b="0" sz="2900" lang="en-US"/>
              <a:t>stimulates</a:t>
            </a:r>
            <a:r>
              <a:rPr altLang="en" b="0" sz="2900" lang="en-US"/>
              <a:t> </a:t>
            </a:r>
            <a:r>
              <a:rPr altLang="en" b="0" sz="2900" lang="en-US"/>
              <a:t>both</a:t>
            </a:r>
            <a:r>
              <a:rPr altLang="en" b="0" sz="2900" lang="en-US"/>
              <a:t> </a:t>
            </a:r>
            <a:r>
              <a:rPr altLang="en" b="0" sz="2900" lang="en-US"/>
              <a:t>nicotinic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muscarinic</a:t>
            </a:r>
            <a:r>
              <a:rPr altLang="en" b="0" sz="2900" lang="en-US"/>
              <a:t> </a:t>
            </a:r>
            <a:r>
              <a:rPr altLang="en" b="0" sz="2900" lang="en-US"/>
              <a:t>receptors</a:t>
            </a:r>
            <a:r>
              <a:rPr altLang="en" b="0" sz="2900" lang="en-US"/>
              <a:t>.</a:t>
            </a:r>
            <a:endParaRPr lang="en-US"/>
          </a:p>
          <a:p>
            <a:pPr algn="l" indent="0" marL="0">
              <a:buNone/>
            </a:pPr>
            <a:r>
              <a:rPr altLang="en" b="0" sz="2900" lang="en-US"/>
              <a:t>Confirm</a:t>
            </a:r>
            <a:r>
              <a:rPr altLang="en" b="0" sz="2900" lang="en-US"/>
              <a:t> </a:t>
            </a:r>
            <a:r>
              <a:rPr altLang="en" b="0" sz="2900" lang="en-US"/>
              <a:t>that</a:t>
            </a:r>
            <a:r>
              <a:rPr altLang="en" b="0" sz="2900" lang="en-US"/>
              <a:t> </a:t>
            </a:r>
            <a:r>
              <a:rPr altLang="en" b="0" sz="2900" lang="en-US"/>
              <a:t>there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no</a:t>
            </a:r>
            <a:r>
              <a:rPr altLang="en" b="0" sz="2900" lang="en-US"/>
              <a:t> </a:t>
            </a:r>
            <a:r>
              <a:rPr altLang="en" b="0" sz="2900" lang="en-US"/>
              <a:t>mechanical</a:t>
            </a:r>
            <a:r>
              <a:rPr altLang="en" b="0" sz="2900" lang="en-US"/>
              <a:t> </a:t>
            </a:r>
            <a:r>
              <a:rPr altLang="en" b="0" sz="2900" lang="en-US"/>
              <a:t>obstruction</a:t>
            </a:r>
            <a:r>
              <a:rPr altLang="en" b="0" sz="2900" lang="en-US"/>
              <a:t> </a:t>
            </a:r>
            <a:r>
              <a:rPr altLang="en" b="0" sz="2900" lang="en-US"/>
              <a:t>before</a:t>
            </a:r>
            <a:r>
              <a:rPr altLang="en" b="0" sz="2900" lang="en-US"/>
              <a:t> </a:t>
            </a:r>
            <a:r>
              <a:rPr altLang="en" b="0" sz="2900" lang="en-US"/>
              <a:t>administering</a:t>
            </a:r>
            <a:r>
              <a:rPr altLang="en" b="0" sz="2900" lang="en-US"/>
              <a:t> </a:t>
            </a:r>
            <a:r>
              <a:rPr altLang="en" b="0" sz="2900" lang="en-US"/>
              <a:t>it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"/>
          <p:cNvSpPr>
            <a:spLocks noGrp="1"/>
          </p:cNvSpPr>
          <p:nvPr>
            <p:ph type="ctrTitle"/>
          </p:nvPr>
        </p:nvSpPr>
        <p:spPr>
          <a:xfrm>
            <a:off x="0" y="-2686858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80" name=""/>
          <p:cNvSpPr>
            <a:spLocks noGrp="1"/>
          </p:cNvSpPr>
          <p:nvPr>
            <p:ph type="subTitle" idx="1"/>
          </p:nvPr>
        </p:nvSpPr>
        <p:spPr>
          <a:xfrm>
            <a:off x="27526" y="60521"/>
            <a:ext cx="9075977" cy="6772732"/>
          </a:xfrm>
        </p:spPr>
        <p:txBody>
          <a:bodyPr/>
          <a:p>
            <a:endParaRPr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228754" y="0"/>
            <a:ext cx="6673518" cy="6858000"/>
          </a:xfrm>
          <a:prstGeom prst="rect"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"/>
          <p:cNvSpPr>
            <a:spLocks noGrp="1"/>
          </p:cNvSpPr>
          <p:nvPr>
            <p:ph type="ctrTitle"/>
          </p:nvPr>
        </p:nvSpPr>
        <p:spPr>
          <a:xfrm>
            <a:off x="228599" y="-2809762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82" name=""/>
          <p:cNvSpPr>
            <a:spLocks noGrp="1"/>
          </p:cNvSpPr>
          <p:nvPr>
            <p:ph type="subTitle" idx="1"/>
          </p:nvPr>
        </p:nvSpPr>
        <p:spPr>
          <a:xfrm>
            <a:off x="27524" y="73542"/>
            <a:ext cx="9063007" cy="6694611"/>
          </a:xfrm>
        </p:spPr>
        <p:txBody>
          <a:bodyPr/>
          <a:p>
            <a:pPr algn="l"/>
            <a:r>
              <a:rPr altLang="en" sz="2900" lang="en-US"/>
              <a:t>4.</a:t>
            </a:r>
            <a:r>
              <a:rPr altLang="en" sz="2900" lang="en-US"/>
              <a:t> </a:t>
            </a:r>
            <a:r>
              <a:rPr altLang="en" sz="2900" lang="en-US"/>
              <a:t>An</a:t>
            </a:r>
            <a:r>
              <a:rPr altLang="en" sz="2900" lang="en-US"/>
              <a:t> </a:t>
            </a:r>
            <a:r>
              <a:rPr altLang="en" sz="2900" lang="en-US"/>
              <a:t>18</a:t>
            </a:r>
            <a:r>
              <a:rPr altLang="en" sz="2900" lang="en-US"/>
              <a:t> </a:t>
            </a:r>
            <a:r>
              <a:rPr altLang="en" sz="2900" lang="en-US"/>
              <a:t>year</a:t>
            </a:r>
            <a:r>
              <a:rPr altLang="en" sz="2900" lang="en-US"/>
              <a:t> </a:t>
            </a:r>
            <a:r>
              <a:rPr altLang="en" sz="2900" lang="en-US"/>
              <a:t>old</a:t>
            </a:r>
            <a:r>
              <a:rPr altLang="en" sz="2900" lang="en-US"/>
              <a:t> </a:t>
            </a:r>
            <a:r>
              <a:rPr altLang="en" sz="2900" lang="en-US"/>
              <a:t>girl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brought</a:t>
            </a:r>
            <a:r>
              <a:rPr altLang="en" sz="2900" lang="en-US"/>
              <a:t> </a:t>
            </a:r>
            <a:r>
              <a:rPr altLang="en" sz="2900" lang="en-US"/>
              <a:t>to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casualty</a:t>
            </a:r>
            <a:r>
              <a:rPr altLang="en" sz="2900" lang="en-US"/>
              <a:t> </a:t>
            </a:r>
            <a:r>
              <a:rPr altLang="en" sz="2900" lang="en-US"/>
              <a:t>with</a:t>
            </a:r>
            <a:r>
              <a:rPr altLang="en" sz="2900" lang="en-US"/>
              <a:t> </a:t>
            </a:r>
            <a:r>
              <a:rPr altLang="en" sz="2900" lang="en-US"/>
              <a:t>worsening</a:t>
            </a:r>
            <a:r>
              <a:rPr altLang="en" sz="2900" lang="en-US"/>
              <a:t> </a:t>
            </a:r>
            <a:r>
              <a:rPr altLang="en" sz="2900" lang="en-US"/>
              <a:t>severe</a:t>
            </a:r>
            <a:r>
              <a:rPr altLang="en" sz="2900" lang="en-US"/>
              <a:t> </a:t>
            </a:r>
            <a:r>
              <a:rPr altLang="en" sz="2900" lang="en-US"/>
              <a:t>abdominal</a:t>
            </a:r>
            <a:r>
              <a:rPr altLang="en" sz="2900" lang="en-US"/>
              <a:t> </a:t>
            </a:r>
            <a:r>
              <a:rPr altLang="en" sz="2900" lang="en-US"/>
              <a:t>pain</a:t>
            </a:r>
            <a:r>
              <a:rPr altLang="en" sz="2900" lang="en-US"/>
              <a:t> </a:t>
            </a:r>
            <a:r>
              <a:rPr altLang="en" sz="2900" lang="en-US"/>
              <a:t>which</a:t>
            </a:r>
            <a:r>
              <a:rPr altLang="en" sz="2900" lang="en-US"/>
              <a:t> </a:t>
            </a:r>
            <a:r>
              <a:rPr altLang="en" sz="2900" lang="en-US"/>
              <a:t>started</a:t>
            </a:r>
            <a:r>
              <a:rPr altLang="en" sz="2900" lang="en-US"/>
              <a:t> </a:t>
            </a:r>
            <a:r>
              <a:rPr altLang="en" sz="2900" lang="en-US"/>
              <a:t>6</a:t>
            </a:r>
            <a:r>
              <a:rPr altLang="en" sz="2900" lang="en-US"/>
              <a:t> </a:t>
            </a:r>
            <a:r>
              <a:rPr altLang="en" sz="2900" lang="en-US"/>
              <a:t>hours</a:t>
            </a:r>
            <a:r>
              <a:rPr altLang="en" sz="2900" lang="en-US"/>
              <a:t> </a:t>
            </a:r>
            <a:r>
              <a:rPr altLang="en" sz="2900" lang="en-US"/>
              <a:t>ago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Her</a:t>
            </a:r>
            <a:r>
              <a:rPr altLang="en" sz="2900" lang="en-US"/>
              <a:t> </a:t>
            </a:r>
            <a:r>
              <a:rPr altLang="en" sz="2900" lang="en-US"/>
              <a:t>abdomen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tender</a:t>
            </a:r>
            <a:r>
              <a:rPr altLang="en" sz="2900" lang="en-US"/>
              <a:t> </a:t>
            </a:r>
            <a:r>
              <a:rPr altLang="en" sz="2900" lang="en-US"/>
              <a:t>particularly</a:t>
            </a:r>
            <a:r>
              <a:rPr altLang="en" sz="2900" lang="en-US"/>
              <a:t> </a:t>
            </a: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lower</a:t>
            </a:r>
            <a:r>
              <a:rPr altLang="en" sz="2900" lang="en-US"/>
              <a:t> </a:t>
            </a:r>
            <a:r>
              <a:rPr altLang="en" sz="2900" lang="en-US"/>
              <a:t>abdomen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there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guarding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She</a:t>
            </a:r>
            <a:r>
              <a:rPr altLang="en" sz="2900" lang="en-US"/>
              <a:t> </a:t>
            </a:r>
            <a:r>
              <a:rPr altLang="en" sz="2900" lang="en-US"/>
              <a:t>also</a:t>
            </a:r>
            <a:r>
              <a:rPr altLang="en" sz="2900" lang="en-US"/>
              <a:t> </a:t>
            </a:r>
            <a:r>
              <a:rPr altLang="en" sz="2900" lang="en-US"/>
              <a:t>has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history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Chlamydia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She</a:t>
            </a:r>
            <a:r>
              <a:rPr altLang="en" sz="2900" lang="en-US"/>
              <a:t> </a:t>
            </a:r>
            <a:r>
              <a:rPr altLang="en" sz="2900" lang="en-US"/>
              <a:t>has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tachycardia</a:t>
            </a:r>
            <a:r>
              <a:rPr altLang="en" sz="2900" lang="en-US"/>
              <a:t> </a:t>
            </a:r>
            <a:r>
              <a:rPr altLang="en" sz="2900" lang="en-US"/>
              <a:t>but</a:t>
            </a:r>
            <a:r>
              <a:rPr altLang="en" sz="2900" lang="en-US"/>
              <a:t> </a:t>
            </a:r>
            <a:r>
              <a:rPr altLang="en" sz="2900" lang="en-US"/>
              <a:t>her</a:t>
            </a:r>
            <a:r>
              <a:rPr altLang="en" sz="2900" lang="en-US"/>
              <a:t> </a:t>
            </a:r>
            <a:r>
              <a:rPr altLang="en" sz="2900" lang="en-US"/>
              <a:t>blood</a:t>
            </a:r>
            <a:r>
              <a:rPr altLang="en" sz="2900" lang="en-US"/>
              <a:t> </a:t>
            </a:r>
            <a:r>
              <a:rPr altLang="en" sz="2900" lang="en-US"/>
              <a:t>pressure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normal</a:t>
            </a:r>
            <a:r>
              <a:rPr altLang="en" sz="2900" lang="en-US"/>
              <a:t> </a:t>
            </a:r>
            <a:r>
              <a:rPr altLang="en" sz="2900" lang="en-US"/>
              <a:t>at</a:t>
            </a:r>
            <a:r>
              <a:rPr altLang="en" sz="2900" lang="en-US"/>
              <a:t> </a:t>
            </a:r>
            <a:r>
              <a:rPr altLang="en" sz="2900" lang="en-US"/>
              <a:t>137</a:t>
            </a:r>
            <a:r>
              <a:rPr altLang="en" sz="2900" lang="en-US"/>
              <a:t>/</a:t>
            </a:r>
            <a:r>
              <a:rPr altLang="en" sz="2900" lang="en-US"/>
              <a:t>78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Which</a:t>
            </a:r>
            <a:r>
              <a:rPr altLang="en" sz="2900" lang="en-US"/>
              <a:t> </a:t>
            </a:r>
            <a:r>
              <a:rPr altLang="en" sz="2900" lang="en-US"/>
              <a:t>one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following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diagnosis</a:t>
            </a:r>
            <a:r>
              <a:rPr altLang="en" sz="2900" lang="en-US"/>
              <a:t> </a:t>
            </a:r>
            <a:r>
              <a:rPr altLang="en" sz="2900" lang="en-US"/>
              <a:t>you</a:t>
            </a:r>
            <a:r>
              <a:rPr altLang="en" sz="2900" lang="en-US"/>
              <a:t> </a:t>
            </a:r>
            <a:r>
              <a:rPr altLang="en" sz="2900" lang="en-US"/>
              <a:t>should</a:t>
            </a:r>
            <a:r>
              <a:rPr altLang="en" sz="2900" lang="en-US"/>
              <a:t> </a:t>
            </a:r>
            <a:r>
              <a:rPr altLang="en" sz="2900" lang="en-US"/>
              <a:t>confirm</a:t>
            </a:r>
            <a:r>
              <a:rPr altLang="en" sz="2900" lang="en-US"/>
              <a:t> </a:t>
            </a:r>
            <a:r>
              <a:rPr altLang="en" sz="2900" lang="en-US"/>
              <a:t>or</a:t>
            </a:r>
            <a:r>
              <a:rPr altLang="en" sz="2900" lang="en-US"/>
              <a:t> </a:t>
            </a:r>
            <a:r>
              <a:rPr altLang="en" sz="2900" lang="en-US"/>
              <a:t>rule</a:t>
            </a:r>
            <a:r>
              <a:rPr altLang="en" sz="2900" lang="en-US"/>
              <a:t> </a:t>
            </a:r>
            <a:r>
              <a:rPr altLang="en" sz="2900" lang="en-US"/>
              <a:t>out</a:t>
            </a:r>
            <a:r>
              <a:rPr altLang="en" sz="2900" lang="en-US"/>
              <a:t> </a:t>
            </a: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this</a:t>
            </a:r>
            <a:r>
              <a:rPr altLang="en" sz="2900" lang="en-US"/>
              <a:t> </a:t>
            </a:r>
            <a:r>
              <a:rPr altLang="en" sz="2900" lang="en-US"/>
              <a:t>patient</a:t>
            </a:r>
            <a:r>
              <a:rPr altLang="en" sz="2900" lang="en-US"/>
              <a:t>?</a:t>
            </a:r>
            <a:endParaRPr lang="en-US"/>
          </a:p>
          <a:p>
            <a:pPr algn="l"/>
            <a:r>
              <a:rPr altLang="en" sz="2900" lang="en-US"/>
              <a:t>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Acute</a:t>
            </a:r>
            <a:r>
              <a:rPr altLang="en" sz="2900" lang="en-US"/>
              <a:t> </a:t>
            </a:r>
            <a:r>
              <a:rPr altLang="en" sz="2900" lang="en-US"/>
              <a:t>appendicitis</a:t>
            </a:r>
            <a:endParaRPr lang="en-US"/>
          </a:p>
          <a:p>
            <a:pPr algn="l"/>
            <a:r>
              <a:rPr altLang="en" sz="2900" lang="en-US"/>
              <a:t>B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Pelvic</a:t>
            </a:r>
            <a:r>
              <a:rPr altLang="en" sz="2900" lang="en-US"/>
              <a:t> </a:t>
            </a:r>
            <a:r>
              <a:rPr altLang="en" sz="2900" lang="en-US"/>
              <a:t>inflammatory</a:t>
            </a:r>
            <a:r>
              <a:rPr altLang="en" sz="2900" lang="en-US"/>
              <a:t> </a:t>
            </a:r>
            <a:r>
              <a:rPr altLang="en" sz="2900" lang="en-US"/>
              <a:t>disease</a:t>
            </a:r>
            <a:endParaRPr lang="en-US"/>
          </a:p>
          <a:p>
            <a:pPr algn="l"/>
            <a:r>
              <a:rPr altLang="en" sz="2900" lang="en-US"/>
              <a:t>C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Acute</a:t>
            </a:r>
            <a:r>
              <a:rPr altLang="en" sz="2900" lang="en-US"/>
              <a:t> </a:t>
            </a:r>
            <a:r>
              <a:rPr altLang="en" sz="2900" lang="en-US"/>
              <a:t>intestinal</a:t>
            </a:r>
            <a:r>
              <a:rPr altLang="en" sz="2900" lang="en-US"/>
              <a:t> </a:t>
            </a:r>
            <a:r>
              <a:rPr altLang="en" sz="2900" lang="en-US"/>
              <a:t>obstruction</a:t>
            </a:r>
            <a:endParaRPr lang="en-US"/>
          </a:p>
          <a:p>
            <a:pPr algn="l"/>
            <a:r>
              <a:rPr altLang="en" b="1" sz="2900" lang="en-US"/>
              <a:t>D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An</a:t>
            </a:r>
            <a:r>
              <a:rPr altLang="en" b="1" sz="2900" lang="en-US"/>
              <a:t> </a:t>
            </a:r>
            <a:r>
              <a:rPr altLang="en" b="1" sz="2900" lang="en-US"/>
              <a:t>ectopic</a:t>
            </a:r>
            <a:r>
              <a:rPr altLang="en" b="1" sz="2900" lang="en-US"/>
              <a:t> </a:t>
            </a:r>
            <a:r>
              <a:rPr altLang="en" b="1" sz="2900" lang="en-US"/>
              <a:t>pregnancy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Answer</a:t>
            </a:r>
            <a:r>
              <a:rPr altLang="en" b="1" sz="2900" lang="en-US"/>
              <a:t>)</a:t>
            </a:r>
            <a:endParaRPr lang="en-US"/>
          </a:p>
          <a:p>
            <a:pPr algn="l"/>
            <a:r>
              <a:rPr altLang="en" b="0" sz="2900" lang="en-US"/>
              <a:t>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Crohn's</a:t>
            </a:r>
            <a:r>
              <a:rPr altLang="en" b="0" sz="2900" lang="en-US"/>
              <a:t> </a:t>
            </a:r>
            <a:r>
              <a:rPr altLang="en" b="0" sz="2900" lang="en-US"/>
              <a:t>disease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>
            <a:spLocks noGrp="1"/>
          </p:cNvSpPr>
          <p:nvPr>
            <p:ph type="ctrTitle"/>
          </p:nvPr>
        </p:nvSpPr>
        <p:spPr>
          <a:xfrm>
            <a:off x="0" y="-2692579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597" name=""/>
          <p:cNvSpPr>
            <a:spLocks noGrp="1"/>
          </p:cNvSpPr>
          <p:nvPr>
            <p:ph type="subTitle" idx="1"/>
          </p:nvPr>
        </p:nvSpPr>
        <p:spPr>
          <a:xfrm>
            <a:off x="53467" y="73542"/>
            <a:ext cx="9075977" cy="6746692"/>
          </a:xfrm>
        </p:spPr>
        <p:txBody>
          <a:bodyPr>
            <a:normAutofit fontScale="87500" lnSpcReduction="20000"/>
          </a:bodyPr>
          <a:p>
            <a:pPr algn="l"/>
            <a:r>
              <a:rPr altLang="en" b="0" sz="2900" lang="en-US"/>
              <a:t>1.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six</a:t>
            </a:r>
            <a:r>
              <a:rPr altLang="en" b="0" sz="2900" lang="en-US"/>
              <a:t> </a:t>
            </a:r>
            <a:r>
              <a:rPr altLang="en" b="0" sz="2900" lang="en-US"/>
              <a:t>week</a:t>
            </a:r>
            <a:r>
              <a:rPr altLang="en" b="0" sz="2900" lang="en-US"/>
              <a:t> </a:t>
            </a:r>
            <a:r>
              <a:rPr altLang="en" b="0" sz="2900" lang="en-US"/>
              <a:t>infant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brought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hospital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projectile</a:t>
            </a:r>
            <a:r>
              <a:rPr altLang="en" b="0" sz="2900" lang="en-US"/>
              <a:t> </a:t>
            </a:r>
            <a:r>
              <a:rPr altLang="en" b="0" sz="2900" lang="en-US"/>
              <a:t>nonbilous</a:t>
            </a:r>
            <a:r>
              <a:rPr altLang="en" b="0" sz="2900" lang="en-US"/>
              <a:t> </a:t>
            </a:r>
            <a:r>
              <a:rPr altLang="en" b="0" sz="2900" lang="en-US"/>
              <a:t>vomiting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doctor</a:t>
            </a:r>
            <a:r>
              <a:rPr altLang="en" b="0" sz="2900" lang="en-US"/>
              <a:t> </a:t>
            </a:r>
            <a:r>
              <a:rPr altLang="en" b="0" sz="2900" lang="en-US"/>
              <a:t>orders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ultrasound</a:t>
            </a:r>
            <a:r>
              <a:rPr altLang="en" b="0" sz="2900" lang="en-US"/>
              <a:t> </a:t>
            </a:r>
            <a:r>
              <a:rPr altLang="en" b="0" sz="2900" lang="en-US"/>
              <a:t>scan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confirms</a:t>
            </a:r>
            <a:r>
              <a:rPr altLang="en" b="0" sz="2900" lang="en-US"/>
              <a:t> </a:t>
            </a:r>
            <a:r>
              <a:rPr altLang="en" b="0" sz="2900" lang="en-US"/>
              <a:t>presence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pyloric</a:t>
            </a:r>
            <a:r>
              <a:rPr altLang="en" b="0" sz="2900" lang="en-US"/>
              <a:t> </a:t>
            </a:r>
            <a:r>
              <a:rPr altLang="en" b="0" sz="2900" lang="en-US"/>
              <a:t>stenosis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He</a:t>
            </a:r>
            <a:r>
              <a:rPr altLang="en" b="0" sz="2900" lang="en-US"/>
              <a:t> </a:t>
            </a:r>
            <a:r>
              <a:rPr altLang="en" b="0" sz="2900" lang="en-US"/>
              <a:t>then</a:t>
            </a:r>
            <a:r>
              <a:rPr altLang="en" b="0" sz="2900" lang="en-US"/>
              <a:t> </a:t>
            </a:r>
            <a:r>
              <a:rPr altLang="en" b="0" sz="2900" lang="en-US"/>
              <a:t>orders</a:t>
            </a:r>
            <a:r>
              <a:rPr altLang="en" b="0" sz="2900" lang="en-US"/>
              <a:t> </a:t>
            </a:r>
            <a:r>
              <a:rPr altLang="en" b="0" sz="2900" lang="en-US"/>
              <a:t>some</a:t>
            </a:r>
            <a:r>
              <a:rPr altLang="en" b="0" sz="2900" lang="en-US"/>
              <a:t> </a:t>
            </a:r>
            <a:r>
              <a:rPr altLang="en" b="0" sz="2900" lang="en-US"/>
              <a:t>laboratory</a:t>
            </a:r>
            <a:r>
              <a:rPr altLang="en" b="0" sz="2900" lang="en-US"/>
              <a:t> </a:t>
            </a:r>
            <a:r>
              <a:rPr altLang="en" b="0" sz="2900" lang="en-US"/>
              <a:t>tests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following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 </a:t>
            </a:r>
            <a:r>
              <a:rPr altLang="en" b="0" sz="2900" lang="en-US"/>
              <a:t>possible</a:t>
            </a:r>
            <a:r>
              <a:rPr altLang="en" b="0" sz="2900" lang="en-US"/>
              <a:t> </a:t>
            </a:r>
            <a:r>
              <a:rPr altLang="en" b="0" sz="2900" lang="en-US"/>
              <a:t>findings</a:t>
            </a:r>
            <a:r>
              <a:rPr altLang="en" b="0" sz="2900" lang="en-US"/>
              <a:t> </a:t>
            </a:r>
            <a:r>
              <a:rPr altLang="en" b="0" sz="2900" lang="en-US"/>
              <a:t>EXCEPT</a:t>
            </a:r>
            <a:endParaRPr lang="en-US"/>
          </a:p>
          <a:p>
            <a:pPr algn="l"/>
            <a:r>
              <a:rPr altLang="en" b="1" sz="2900" lang="en-US"/>
              <a:t>A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Acidosis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Answer</a:t>
            </a:r>
            <a:r>
              <a:rPr altLang="en" b="1" sz="2900" lang="en-US"/>
              <a:t>)</a:t>
            </a:r>
            <a:endParaRPr lang="en-US"/>
          </a:p>
          <a:p>
            <a:pPr algn="l"/>
            <a:r>
              <a:rPr altLang="en" b="0" sz="2900" lang="en-US"/>
              <a:t>B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l</a:t>
            </a:r>
            <a:r>
              <a:rPr altLang="en" b="0" sz="2900" lang="en-US"/>
              <a:t>k</a:t>
            </a:r>
            <a:r>
              <a:rPr altLang="en" b="0" sz="2900" lang="en-US"/>
              <a:t>a</a:t>
            </a:r>
            <a:r>
              <a:rPr altLang="en" b="0" sz="2900" lang="en-US"/>
              <a:t>l</a:t>
            </a:r>
            <a:r>
              <a:rPr altLang="en" b="0" sz="2900" lang="en-US"/>
              <a:t>o</a:t>
            </a:r>
            <a:r>
              <a:rPr altLang="en" b="0" sz="2900" lang="en-US"/>
              <a:t>s</a:t>
            </a:r>
            <a:r>
              <a:rPr altLang="en" b="0" sz="2900" lang="en-US"/>
              <a:t>i</a:t>
            </a:r>
            <a:r>
              <a:rPr altLang="en" b="0" sz="2900" lang="en-US"/>
              <a:t>s</a:t>
            </a:r>
            <a:endParaRPr lang="en-US"/>
          </a:p>
          <a:p>
            <a:pPr algn="l"/>
            <a:r>
              <a:rPr altLang="en" b="0" sz="2900" lang="en-US"/>
              <a:t>C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H</a:t>
            </a:r>
            <a:r>
              <a:rPr altLang="en" b="0" sz="2900" lang="en-US"/>
              <a:t>y</a:t>
            </a:r>
            <a:r>
              <a:rPr altLang="en" b="0" sz="2900" lang="en-US"/>
              <a:t>p</a:t>
            </a:r>
            <a:r>
              <a:rPr altLang="en" b="0" sz="2900" lang="en-US"/>
              <a:t>o</a:t>
            </a:r>
            <a:r>
              <a:rPr altLang="en" b="0" sz="2900" lang="en-US"/>
              <a:t>c</a:t>
            </a:r>
            <a:r>
              <a:rPr altLang="en" b="0" sz="2900" lang="en-US"/>
              <a:t>h</a:t>
            </a:r>
            <a:r>
              <a:rPr altLang="en" b="0" sz="2900" lang="en-US"/>
              <a:t>l</a:t>
            </a:r>
            <a:r>
              <a:rPr altLang="en" b="0" sz="2900" lang="en-US"/>
              <a:t>o</a:t>
            </a:r>
            <a:r>
              <a:rPr altLang="en" b="0" sz="2900" lang="en-US"/>
              <a:t>r</a:t>
            </a:r>
            <a:r>
              <a:rPr altLang="en" b="0" sz="2900" lang="en-US"/>
              <a:t>e</a:t>
            </a:r>
            <a:r>
              <a:rPr altLang="en" b="0" sz="2900" lang="en-US"/>
              <a:t>m</a:t>
            </a:r>
            <a:r>
              <a:rPr altLang="en" b="0" sz="2900" lang="en-US"/>
              <a:t>i</a:t>
            </a:r>
            <a:r>
              <a:rPr altLang="en" b="0" sz="2900" lang="en-US"/>
              <a:t>a</a:t>
            </a:r>
            <a:endParaRPr lang="en-US"/>
          </a:p>
          <a:p>
            <a:pPr algn="l"/>
            <a:r>
              <a:rPr altLang="en" b="0" sz="2900" lang="en-US"/>
              <a:t>D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H</a:t>
            </a:r>
            <a:r>
              <a:rPr altLang="en" b="0" sz="2900" lang="en-US"/>
              <a:t>y</a:t>
            </a:r>
            <a:r>
              <a:rPr altLang="en" b="0" sz="2900" lang="en-US"/>
              <a:t>p</a:t>
            </a:r>
            <a:r>
              <a:rPr altLang="en" b="0" sz="2900" lang="en-US"/>
              <a:t>o</a:t>
            </a:r>
            <a:r>
              <a:rPr altLang="en" b="0" sz="2900" lang="en-US"/>
              <a:t>n</a:t>
            </a:r>
            <a:r>
              <a:rPr altLang="en" b="0" sz="2900" lang="en-US"/>
              <a:t>a</a:t>
            </a:r>
            <a:r>
              <a:rPr altLang="en" b="0" sz="2900" lang="en-US"/>
              <a:t>t</a:t>
            </a:r>
            <a:r>
              <a:rPr altLang="en" b="0" sz="2900" lang="en-US"/>
              <a:t>r</a:t>
            </a:r>
            <a:r>
              <a:rPr altLang="en" b="0" sz="2900" lang="en-US"/>
              <a:t>e</a:t>
            </a:r>
            <a:r>
              <a:rPr altLang="en" b="0" sz="2900" lang="en-US"/>
              <a:t>m</a:t>
            </a:r>
            <a:r>
              <a:rPr altLang="en" b="0" sz="2900" lang="en-US"/>
              <a:t>i</a:t>
            </a:r>
            <a:r>
              <a:rPr altLang="en" b="0" sz="2900" lang="en-US"/>
              <a:t>a</a:t>
            </a:r>
            <a:endParaRPr lang="en-US"/>
          </a:p>
          <a:p>
            <a:pPr algn="l"/>
            <a:r>
              <a:rPr altLang="en" b="0" sz="2900" lang="en-US"/>
              <a:t>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Hypokalemia</a:t>
            </a:r>
            <a:endParaRPr lang="en-US"/>
          </a:p>
          <a:p>
            <a:pPr algn="l"/>
            <a:endParaRPr lang="en-US"/>
          </a:p>
          <a:p>
            <a:pPr algn="l"/>
            <a:r>
              <a:rPr altLang="en" b="1" sz="2900" lang="en-US" u="sng"/>
              <a:t>Discussion</a:t>
            </a:r>
            <a:endParaRPr lang="en-US" u="sng"/>
          </a:p>
          <a:p>
            <a:pPr algn="l"/>
            <a:r>
              <a:rPr altLang="en" b="1" sz="2900" lang="en-US" u="none"/>
              <a:t>Hypertrophic</a:t>
            </a:r>
            <a:r>
              <a:rPr altLang="en" b="1" sz="2900" lang="en-US" u="none"/>
              <a:t> </a:t>
            </a:r>
            <a:r>
              <a:rPr altLang="en" b="1" sz="2900" lang="en-US" u="none"/>
              <a:t>infantile</a:t>
            </a:r>
            <a:r>
              <a:rPr altLang="en" b="1" sz="2900" lang="en-US" u="none"/>
              <a:t> </a:t>
            </a:r>
            <a:r>
              <a:rPr altLang="en" b="1" sz="2900" lang="en-US" u="none"/>
              <a:t>pyloric</a:t>
            </a:r>
            <a:r>
              <a:rPr altLang="en" b="1" sz="2900" lang="en-US" u="none"/>
              <a:t> </a:t>
            </a:r>
            <a:r>
              <a:rPr altLang="en" b="1" sz="2900" lang="en-US" u="none"/>
              <a:t>s</a:t>
            </a:r>
            <a:r>
              <a:rPr altLang="en" b="1" sz="2900" lang="en-US" u="none"/>
              <a:t>t</a:t>
            </a:r>
            <a:r>
              <a:rPr altLang="en" b="1" sz="2900" lang="en-US" u="none"/>
              <a:t>e</a:t>
            </a:r>
            <a:r>
              <a:rPr altLang="en" b="1" sz="2900" lang="en-US" u="none"/>
              <a:t>n</a:t>
            </a:r>
            <a:r>
              <a:rPr altLang="en" b="1" sz="2900" lang="en-US" u="none"/>
              <a:t>o</a:t>
            </a:r>
            <a:r>
              <a:rPr altLang="en" b="1" sz="2900" lang="en-US" u="none"/>
              <a:t>s</a:t>
            </a:r>
            <a:r>
              <a:rPr altLang="en" b="1" sz="2900" lang="en-US" u="none"/>
              <a:t>i</a:t>
            </a:r>
            <a:r>
              <a:rPr altLang="en" b="1" sz="2900" lang="en-US" u="none"/>
              <a:t>s</a:t>
            </a:r>
            <a:endParaRPr lang="en-US" u="sng"/>
          </a:p>
          <a:p>
            <a:pPr algn="l" indent="-342900" marL="342900">
              <a:buFont typeface="Arial"/>
              <a:buChar char="•"/>
            </a:pPr>
            <a:r>
              <a:rPr altLang="en" b="0" sz="2900" lang="en-US" u="none"/>
              <a:t>Hyperplasia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the</a:t>
            </a:r>
            <a:r>
              <a:rPr altLang="en" b="0" sz="2900" lang="en-US" u="none"/>
              <a:t> </a:t>
            </a:r>
            <a:r>
              <a:rPr altLang="en" b="0" sz="2900" lang="en-US" u="none"/>
              <a:t>muscular</a:t>
            </a:r>
            <a:r>
              <a:rPr altLang="en" b="0" sz="2900" lang="en-US" u="none"/>
              <a:t> </a:t>
            </a:r>
            <a:r>
              <a:rPr altLang="en" b="0" sz="2900" lang="en-US" u="none"/>
              <a:t>layers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the</a:t>
            </a:r>
            <a:r>
              <a:rPr altLang="en" b="0" sz="2900" lang="en-US" u="none"/>
              <a:t> </a:t>
            </a:r>
            <a:r>
              <a:rPr altLang="en" b="0" sz="2900" lang="en-US" u="none"/>
              <a:t>pylorus</a:t>
            </a:r>
            <a:r>
              <a:rPr altLang="en" b="0" sz="2900" lang="en-US" u="none"/>
              <a:t> </a:t>
            </a:r>
            <a:r>
              <a:rPr altLang="en" b="0" sz="2900" lang="en-US" u="none"/>
              <a:t>causing</a:t>
            </a:r>
            <a:r>
              <a:rPr altLang="en" b="0" sz="2900" lang="en-US" u="none"/>
              <a:t> </a:t>
            </a:r>
            <a:r>
              <a:rPr altLang="en" b="0" sz="2900" lang="en-US" u="none"/>
              <a:t>a</a:t>
            </a:r>
            <a:r>
              <a:rPr altLang="en" b="0" sz="2900" lang="en-US" u="none"/>
              <a:t> </a:t>
            </a:r>
            <a:r>
              <a:rPr altLang="en" b="0" sz="2900" lang="en-US" u="none"/>
              <a:t>functional</a:t>
            </a:r>
            <a:r>
              <a:rPr altLang="en" b="0" sz="2900" lang="en-US" u="none"/>
              <a:t> </a:t>
            </a:r>
            <a:r>
              <a:rPr altLang="en" b="0" sz="2900" lang="en-US" u="none"/>
              <a:t>gastric</a:t>
            </a:r>
            <a:r>
              <a:rPr altLang="en" b="0" sz="2900" lang="en-US" u="none"/>
              <a:t> </a:t>
            </a:r>
            <a:r>
              <a:rPr altLang="en" b="0" sz="2900" lang="en-US" u="none"/>
              <a:t>outlet</a:t>
            </a:r>
            <a:r>
              <a:rPr altLang="en" b="0" sz="2900" lang="en-US" u="none"/>
              <a:t> </a:t>
            </a:r>
            <a:r>
              <a:rPr altLang="en" b="0" sz="2900" lang="en-US" u="none"/>
              <a:t>obstruction</a:t>
            </a:r>
            <a:r>
              <a:rPr altLang="en" b="0" sz="2900" lang="en-US" u="none"/>
              <a:t>.</a:t>
            </a:r>
            <a:endParaRPr lang="en-US" u="sng"/>
          </a:p>
          <a:p>
            <a:pPr algn="l" indent="-342900" marL="342900">
              <a:buFont typeface="Arial"/>
              <a:buChar char="•"/>
            </a:pPr>
            <a:r>
              <a:rPr altLang="en" b="0" sz="2900" lang="en-US" u="none"/>
              <a:t>It is</a:t>
            </a:r>
            <a:r>
              <a:rPr altLang="en" b="0" sz="2900" lang="en-US" u="none"/>
              <a:t> </a:t>
            </a:r>
            <a:r>
              <a:rPr altLang="en" b="0" sz="2900" lang="en-US" u="none"/>
              <a:t>the</a:t>
            </a:r>
            <a:r>
              <a:rPr altLang="en" b="0" sz="2900" lang="en-US" u="none"/>
              <a:t> </a:t>
            </a:r>
            <a:r>
              <a:rPr altLang="en" b="0" sz="2900" lang="en-US" u="none"/>
              <a:t>most</a:t>
            </a:r>
            <a:r>
              <a:rPr altLang="en" b="0" sz="2900" lang="en-US" u="none"/>
              <a:t> </a:t>
            </a:r>
            <a:r>
              <a:rPr altLang="en" b="0" sz="2900" lang="en-US" u="none"/>
              <a:t>common</a:t>
            </a:r>
            <a:r>
              <a:rPr altLang="en" b="0" sz="2900" lang="en-US" u="none"/>
              <a:t> </a:t>
            </a:r>
            <a:r>
              <a:rPr altLang="en" b="0" sz="2900" lang="en-US" u="none"/>
              <a:t>cause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gastric</a:t>
            </a:r>
            <a:r>
              <a:rPr altLang="en" b="0" sz="2900" lang="en-US" u="none"/>
              <a:t> </a:t>
            </a:r>
            <a:r>
              <a:rPr altLang="en" b="0" sz="2900" lang="en-US" u="none"/>
              <a:t>outlet</a:t>
            </a:r>
            <a:r>
              <a:rPr altLang="en" b="0" sz="2900" lang="en-US" u="none"/>
              <a:t> </a:t>
            </a:r>
            <a:r>
              <a:rPr altLang="en" b="0" sz="2900" lang="en-US" u="none"/>
              <a:t>obstruction</a:t>
            </a:r>
            <a:r>
              <a:rPr altLang="en" b="0" sz="2900" lang="en-US" u="none"/>
              <a:t> </a:t>
            </a:r>
            <a:r>
              <a:rPr altLang="en" b="0" sz="2900" lang="en-US" u="none"/>
              <a:t>and</a:t>
            </a:r>
            <a:r>
              <a:rPr altLang="en" b="0" sz="2900" lang="en-US" u="none"/>
              <a:t> </a:t>
            </a:r>
            <a:r>
              <a:rPr altLang="en" b="0" sz="2900" lang="en-US" u="none"/>
              <a:t>surgical</a:t>
            </a:r>
            <a:r>
              <a:rPr altLang="en" b="0" sz="2900" lang="en-US" u="none"/>
              <a:t> </a:t>
            </a:r>
            <a:r>
              <a:rPr altLang="en" b="0" sz="2900" lang="en-US" u="none"/>
              <a:t>cause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vomiting</a:t>
            </a:r>
            <a:r>
              <a:rPr altLang="en" b="0" sz="2900" lang="en-US" u="none"/>
              <a:t> </a:t>
            </a:r>
            <a:r>
              <a:rPr altLang="en" b="0" sz="2900" lang="en-US" u="none"/>
              <a:t>in</a:t>
            </a:r>
            <a:r>
              <a:rPr altLang="en" b="0" sz="2900" lang="en-US" u="none"/>
              <a:t> </a:t>
            </a:r>
            <a:r>
              <a:rPr altLang="en" b="0" sz="2900" lang="en-US" u="none"/>
              <a:t>infants</a:t>
            </a:r>
            <a:r>
              <a:rPr altLang="en" b="0" sz="2900" lang="en-US" u="none"/>
              <a:t>.</a:t>
            </a:r>
            <a:r>
              <a:rPr altLang="en" b="0" sz="2900" lang="en-US" u="none"/>
              <a:t> </a:t>
            </a:r>
            <a:endParaRPr lang="en-US" u="sn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"/>
          <p:cNvSpPr>
            <a:spLocks noGrp="1"/>
          </p:cNvSpPr>
          <p:nvPr>
            <p:ph type="ctrTitle"/>
          </p:nvPr>
        </p:nvSpPr>
        <p:spPr>
          <a:xfrm>
            <a:off x="-609119" y="-3054996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84" name=""/>
          <p:cNvSpPr>
            <a:spLocks noGrp="1"/>
          </p:cNvSpPr>
          <p:nvPr>
            <p:ph type="subTitle" idx="1"/>
          </p:nvPr>
        </p:nvSpPr>
        <p:spPr>
          <a:xfrm>
            <a:off x="14556" y="34481"/>
            <a:ext cx="9088948" cy="6772732"/>
          </a:xfrm>
        </p:spPr>
        <p:txBody>
          <a:bodyPr/>
          <a:p>
            <a:pPr algn="l"/>
            <a:r>
              <a:rPr altLang="en" b="1" sz="2900" lang="en-US" u="sng"/>
              <a:t>Discussion</a:t>
            </a:r>
            <a:endParaRPr lang="en-US"/>
          </a:p>
          <a:p>
            <a:pPr algn="l"/>
            <a:r>
              <a:rPr altLang="en" b="1" sz="2900" lang="en-US" u="none"/>
              <a:t>Acute</a:t>
            </a:r>
            <a:r>
              <a:rPr altLang="en" b="1" sz="2900" lang="en-US" u="none"/>
              <a:t> </a:t>
            </a:r>
            <a:r>
              <a:rPr altLang="en" b="1" sz="2900" lang="en-US" u="none"/>
              <a:t>appendicitis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 u="none"/>
              <a:t>Classic</a:t>
            </a:r>
            <a:r>
              <a:rPr altLang="en" b="0" sz="2900" lang="en-US" u="none"/>
              <a:t> </a:t>
            </a:r>
            <a:r>
              <a:rPr altLang="en" b="0" sz="2900" lang="en-US" u="none"/>
              <a:t>history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anorexia</a:t>
            </a:r>
            <a:r>
              <a:rPr altLang="en" b="0" sz="2900" lang="en-US" u="none"/>
              <a:t> </a:t>
            </a:r>
            <a:r>
              <a:rPr altLang="en" b="0" sz="2900" lang="en-US" u="none"/>
              <a:t>and</a:t>
            </a:r>
            <a:r>
              <a:rPr altLang="en" b="0" sz="2900" lang="en-US" u="none"/>
              <a:t> </a:t>
            </a:r>
            <a:r>
              <a:rPr altLang="en" b="0" sz="2900" lang="en-US" u="none"/>
              <a:t>periumbilical</a:t>
            </a:r>
            <a:r>
              <a:rPr altLang="en" b="0" sz="2900" lang="en-US" u="none"/>
              <a:t> </a:t>
            </a:r>
            <a:r>
              <a:rPr altLang="en" b="0" sz="2900" lang="en-US" u="none"/>
              <a:t>pain</a:t>
            </a:r>
            <a:r>
              <a:rPr altLang="en" b="0" sz="2900" lang="en-US" u="none"/>
              <a:t> </a:t>
            </a:r>
            <a:r>
              <a:rPr altLang="en" b="0" sz="2900" lang="en-US" u="none"/>
              <a:t>followed</a:t>
            </a:r>
            <a:r>
              <a:rPr altLang="en" b="0" sz="2900" lang="en-US" u="none"/>
              <a:t> </a:t>
            </a:r>
            <a:r>
              <a:rPr altLang="en" b="0" sz="2900" lang="en-US" u="none"/>
              <a:t>by</a:t>
            </a:r>
            <a:r>
              <a:rPr altLang="en" b="0" sz="2900" lang="en-US" u="none"/>
              <a:t> </a:t>
            </a:r>
            <a:r>
              <a:rPr altLang="en" b="0" sz="2900" lang="en-US" u="none"/>
              <a:t>nausea</a:t>
            </a:r>
            <a:r>
              <a:rPr altLang="en" b="0" sz="2900" lang="en-US" u="none"/>
              <a:t>,</a:t>
            </a:r>
            <a:r>
              <a:rPr altLang="en" b="0" sz="2900" lang="en-US" u="none"/>
              <a:t> </a:t>
            </a:r>
            <a:r>
              <a:rPr altLang="en" b="0" sz="2900" lang="en-US" u="none"/>
              <a:t>RLQ</a:t>
            </a:r>
            <a:r>
              <a:rPr altLang="en" b="0" sz="2900" lang="en-US" u="none"/>
              <a:t> </a:t>
            </a:r>
            <a:r>
              <a:rPr altLang="en" b="0" sz="2900" lang="en-US" u="none"/>
              <a:t>pain</a:t>
            </a:r>
            <a:r>
              <a:rPr altLang="en" b="0" sz="2900" lang="en-US" u="none"/>
              <a:t> </a:t>
            </a:r>
            <a:r>
              <a:rPr altLang="en" b="0" sz="2900" lang="en-US" u="none"/>
              <a:t>and</a:t>
            </a:r>
            <a:r>
              <a:rPr altLang="en" b="0" sz="2900" lang="en-US" u="none"/>
              <a:t> </a:t>
            </a:r>
            <a:r>
              <a:rPr altLang="en" b="0" sz="2900" lang="en-US" u="none"/>
              <a:t>vomiting</a:t>
            </a:r>
            <a:r>
              <a:rPr altLang="en" b="0" sz="2900" lang="en-US" u="none"/>
              <a:t> </a:t>
            </a:r>
            <a:r>
              <a:rPr altLang="en" b="0" sz="2900" lang="en-US" u="none"/>
              <a:t>occurs</a:t>
            </a:r>
            <a:r>
              <a:rPr altLang="en" b="0" sz="2900" lang="en-US" u="none"/>
              <a:t> </a:t>
            </a:r>
            <a:r>
              <a:rPr altLang="en" b="0" sz="2900" lang="en-US" u="none"/>
              <a:t>in</a:t>
            </a:r>
            <a:r>
              <a:rPr altLang="en" b="0" sz="2900" lang="en-US" u="none"/>
              <a:t> </a:t>
            </a:r>
            <a:r>
              <a:rPr altLang="en" b="0" sz="2900" lang="en-US" u="none"/>
              <a:t>only</a:t>
            </a:r>
            <a:r>
              <a:rPr altLang="en" b="0" sz="2900" lang="en-US" u="none"/>
              <a:t> </a:t>
            </a:r>
            <a:r>
              <a:rPr altLang="en" b="0" sz="2900" lang="en-US" u="none"/>
              <a:t>50</a:t>
            </a:r>
            <a:r>
              <a:rPr altLang="en" b="0" sz="2900" lang="en-US" u="none"/>
              <a:t>%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cases</a:t>
            </a:r>
            <a:r>
              <a:rPr altLang="en" b="0" sz="2900" lang="en-US" u="none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 u="none"/>
              <a:t>Clinical</a:t>
            </a:r>
            <a:r>
              <a:rPr altLang="en" b="0" sz="2900" lang="en-US" u="none"/>
              <a:t> </a:t>
            </a:r>
            <a:r>
              <a:rPr altLang="en" b="0" sz="2900" lang="en-US" u="none"/>
              <a:t>presentation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appendicitis</a:t>
            </a:r>
            <a:r>
              <a:rPr altLang="en" b="0" sz="2900" lang="en-US" u="none"/>
              <a:t> </a:t>
            </a:r>
            <a:r>
              <a:rPr altLang="en" b="0" sz="2900" lang="en-US" u="none"/>
              <a:t>is</a:t>
            </a:r>
            <a:r>
              <a:rPr altLang="en" b="0" sz="2900" lang="en-US" u="none"/>
              <a:t> </a:t>
            </a:r>
            <a:r>
              <a:rPr altLang="en" b="0" sz="2900" lang="en-US" u="none"/>
              <a:t>notoriously</a:t>
            </a:r>
            <a:r>
              <a:rPr altLang="en" b="0" sz="2900" lang="en-US" u="none"/>
              <a:t> </a:t>
            </a:r>
            <a:r>
              <a:rPr altLang="en" b="0" sz="2900" lang="en-US" u="none"/>
              <a:t>inconsistent</a:t>
            </a:r>
            <a:r>
              <a:rPr altLang="en" b="0" sz="2900" lang="en-US" u="none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 u="none"/>
              <a:t>Features</a:t>
            </a:r>
            <a:r>
              <a:rPr altLang="en" b="0" sz="2900" lang="en-US" u="none"/>
              <a:t> </a:t>
            </a:r>
            <a:r>
              <a:rPr altLang="en" b="0" sz="2900" lang="en-US" u="none"/>
              <a:t>are</a:t>
            </a:r>
            <a:r>
              <a:rPr altLang="en" b="0" sz="2900" lang="en-US" u="none"/>
              <a:t>: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Abdominal</a:t>
            </a:r>
            <a:r>
              <a:rPr altLang="en" lang="en-US"/>
              <a:t> </a:t>
            </a:r>
            <a:r>
              <a:rPr altLang="en" lang="en-US"/>
              <a:t>pain</a:t>
            </a:r>
            <a:r>
              <a:rPr altLang="en" lang="en-US"/>
              <a:t>.</a:t>
            </a:r>
            <a:r>
              <a:rPr altLang="en" lang="en-US"/>
              <a:t> </a:t>
            </a:r>
            <a:r>
              <a:rPr altLang="en" lang="en-US"/>
              <a:t>Most</a:t>
            </a:r>
            <a:r>
              <a:rPr altLang="en" lang="en-US"/>
              <a:t> </a:t>
            </a:r>
            <a:r>
              <a:rPr altLang="en" lang="en-US"/>
              <a:t>common</a:t>
            </a:r>
            <a:r>
              <a:rPr altLang="en" lang="en-US"/>
              <a:t> </a:t>
            </a:r>
            <a:r>
              <a:rPr altLang="en" lang="en-US"/>
              <a:t>symptom</a:t>
            </a:r>
            <a:r>
              <a:rPr altLang="en" lang="en-US"/>
              <a:t>.</a:t>
            </a:r>
            <a:r>
              <a:rPr altLang="en" lang="en-US"/>
              <a:t> </a:t>
            </a:r>
            <a:r>
              <a:rPr altLang="en" lang="en-US"/>
              <a:t>Typically</a:t>
            </a:r>
            <a:r>
              <a:rPr altLang="en" lang="en-US"/>
              <a:t> </a:t>
            </a:r>
            <a:r>
              <a:rPr altLang="en" lang="en-US"/>
              <a:t>starts</a:t>
            </a:r>
            <a:r>
              <a:rPr altLang="en" lang="en-US"/>
              <a:t> </a:t>
            </a:r>
            <a:r>
              <a:rPr altLang="en" lang="en-US"/>
              <a:t>as</a:t>
            </a:r>
            <a:r>
              <a:rPr altLang="en" lang="en-US"/>
              <a:t> </a:t>
            </a:r>
            <a:r>
              <a:rPr altLang="en" lang="en-US"/>
              <a:t>periumbilical</a:t>
            </a:r>
            <a:r>
              <a:rPr altLang="en" lang="en-US"/>
              <a:t>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epigastric</a:t>
            </a:r>
            <a:r>
              <a:rPr altLang="en" lang="en-US"/>
              <a:t> </a:t>
            </a:r>
            <a:r>
              <a:rPr altLang="en" lang="en-US"/>
              <a:t>then</a:t>
            </a:r>
            <a:r>
              <a:rPr altLang="en" lang="en-US"/>
              <a:t> </a:t>
            </a:r>
            <a:r>
              <a:rPr altLang="en" lang="en-US"/>
              <a:t>migrates</a:t>
            </a:r>
            <a:r>
              <a:rPr altLang="en" lang="en-US"/>
              <a:t>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altLang="en" lang="en-US"/>
              <a:t>the</a:t>
            </a:r>
            <a:r>
              <a:rPr altLang="en" lang="en-US"/>
              <a:t> </a:t>
            </a:r>
            <a:r>
              <a:rPr altLang="en" lang="en-US"/>
              <a:t>RLQ</a:t>
            </a:r>
            <a:r>
              <a:rPr altLang="en" lang="en-US"/>
              <a:t>.</a:t>
            </a:r>
            <a:r>
              <a:rPr altLang="en" lang="en-US"/>
              <a:t> </a:t>
            </a:r>
            <a:r>
              <a:rPr altLang="en" lang="en-US"/>
              <a:t>Patients</a:t>
            </a:r>
            <a:r>
              <a:rPr altLang="en" lang="en-US"/>
              <a:t> </a:t>
            </a:r>
            <a:r>
              <a:rPr altLang="en" lang="en-US"/>
              <a:t>usually</a:t>
            </a:r>
            <a:r>
              <a:rPr altLang="en" lang="en-US"/>
              <a:t> </a:t>
            </a:r>
            <a:r>
              <a:rPr altLang="en" lang="en-US"/>
              <a:t>lie</a:t>
            </a:r>
            <a:r>
              <a:rPr altLang="en" lang="en-US"/>
              <a:t> </a:t>
            </a:r>
            <a:r>
              <a:rPr altLang="en" lang="en-US"/>
              <a:t>down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flex</a:t>
            </a:r>
            <a:r>
              <a:rPr altLang="en" lang="en-US"/>
              <a:t> </a:t>
            </a:r>
            <a:r>
              <a:rPr altLang="en" lang="en-US"/>
              <a:t>their</a:t>
            </a:r>
            <a:r>
              <a:rPr altLang="en" lang="en-US"/>
              <a:t> </a:t>
            </a:r>
            <a:r>
              <a:rPr altLang="en" lang="en-US"/>
              <a:t>hips</a:t>
            </a:r>
            <a:r>
              <a:rPr altLang="en" lang="en-US"/>
              <a:t>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altLang="en" lang="en-US"/>
              <a:t>draw</a:t>
            </a:r>
            <a:r>
              <a:rPr altLang="en" lang="en-US"/>
              <a:t> </a:t>
            </a:r>
            <a:r>
              <a:rPr altLang="en" lang="en-US"/>
              <a:t>their</a:t>
            </a:r>
            <a:r>
              <a:rPr altLang="en" lang="en-US"/>
              <a:t> </a:t>
            </a:r>
            <a:r>
              <a:rPr altLang="en" lang="en-US"/>
              <a:t>knees</a:t>
            </a:r>
            <a:r>
              <a:rPr altLang="en" lang="en-US"/>
              <a:t> </a:t>
            </a:r>
            <a:r>
              <a:rPr altLang="en" lang="en-US"/>
              <a:t>up</a:t>
            </a:r>
            <a:r>
              <a:rPr altLang="en" lang="en-US"/>
              <a:t>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altLang="en" lang="en-US"/>
              <a:t>reduce</a:t>
            </a:r>
            <a:r>
              <a:rPr altLang="en" lang="en-US"/>
              <a:t> </a:t>
            </a:r>
            <a:r>
              <a:rPr altLang="en" lang="en-US"/>
              <a:t>movements</a:t>
            </a:r>
            <a:r>
              <a:rPr altLang="en" lang="en-US"/>
              <a:t>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altLang="en" lang="en-US"/>
              <a:t>avoid</a:t>
            </a:r>
            <a:r>
              <a:rPr altLang="en" lang="en-US"/>
              <a:t> </a:t>
            </a:r>
            <a:r>
              <a:rPr altLang="en" lang="en-US"/>
              <a:t>worsening</a:t>
            </a:r>
            <a:r>
              <a:rPr altLang="en" lang="en-US"/>
              <a:t> </a:t>
            </a:r>
            <a:r>
              <a:rPr altLang="en" lang="en-US"/>
              <a:t>their</a:t>
            </a:r>
            <a:r>
              <a:rPr altLang="en" lang="en-US"/>
              <a:t> </a:t>
            </a:r>
            <a:r>
              <a:rPr altLang="en" lang="en-US"/>
              <a:t>pain</a:t>
            </a:r>
            <a:r>
              <a:rPr altLang="en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Nausea</a:t>
            </a:r>
            <a:r>
              <a:rPr altLang="en" lang="en-US"/>
              <a:t> </a:t>
            </a:r>
            <a:r>
              <a:rPr altLang="en" lang="en-US"/>
              <a:t>in</a:t>
            </a:r>
            <a:r>
              <a:rPr altLang="en" lang="en-US"/>
              <a:t> </a:t>
            </a:r>
            <a:r>
              <a:rPr altLang="en" lang="en-US"/>
              <a:t>61-92</a:t>
            </a:r>
            <a:r>
              <a:rPr altLang="en" lang="en-US"/>
              <a:t> </a:t>
            </a:r>
            <a:r>
              <a:rPr altLang="en" lang="en-US"/>
              <a:t>%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patients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lang="en-US"/>
              <a:t>Anorexia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vomiting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diarrhea</a:t>
            </a:r>
            <a:r>
              <a:rPr altLang="en" lang="en-US"/>
              <a:t>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altLang="en" lang="en-US"/>
              <a:t>constipation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"/>
          <p:cNvSpPr>
            <a:spLocks noGrp="1"/>
          </p:cNvSpPr>
          <p:nvPr>
            <p:ph type="ctrTitle"/>
          </p:nvPr>
        </p:nvSpPr>
        <p:spPr>
          <a:xfrm>
            <a:off x="228599" y="-3044127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86" name=""/>
          <p:cNvSpPr>
            <a:spLocks noGrp="1"/>
          </p:cNvSpPr>
          <p:nvPr>
            <p:ph type="subTitle" idx="1"/>
          </p:nvPr>
        </p:nvSpPr>
        <p:spPr>
          <a:xfrm>
            <a:off x="40497" y="73542"/>
            <a:ext cx="9101918" cy="6733671"/>
          </a:xfrm>
        </p:spPr>
        <p:txBody>
          <a:bodyPr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algn="l"/>
            <a:endParaRPr lang="en-US"/>
          </a:p>
          <a:p>
            <a:pPr algn="l"/>
            <a:r>
              <a:rPr altLang="en" sz="2900" lang="en-US"/>
              <a:t>Alvorado</a:t>
            </a:r>
            <a:r>
              <a:rPr altLang="en" sz="2900" lang="en-US"/>
              <a:t> </a:t>
            </a:r>
            <a:r>
              <a:rPr altLang="en" sz="2900" lang="en-US"/>
              <a:t>scoring</a:t>
            </a:r>
            <a:r>
              <a:rPr altLang="en" sz="2900" lang="en-US"/>
              <a:t> </a:t>
            </a:r>
            <a:r>
              <a:rPr altLang="en" sz="2900" lang="en-US"/>
              <a:t>for</a:t>
            </a:r>
            <a:r>
              <a:rPr altLang="en" sz="2900" lang="en-US"/>
              <a:t> </a:t>
            </a:r>
            <a:r>
              <a:rPr altLang="en" sz="2900" lang="en-US"/>
              <a:t>acute</a:t>
            </a:r>
            <a:r>
              <a:rPr altLang="en" sz="2900" lang="en-US"/>
              <a:t> </a:t>
            </a:r>
            <a:r>
              <a:rPr altLang="en" sz="2900" lang="en-US"/>
              <a:t>appendicitis</a:t>
            </a:r>
            <a:r>
              <a:rPr altLang="en" sz="2900" lang="en-US"/>
              <a:t> </a:t>
            </a:r>
            <a:endParaRPr lang="en-US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73542"/>
            <a:ext cx="9144000" cy="5223119"/>
          </a:xfrm>
          <a:prstGeom prst="rect"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"/>
          <p:cNvSpPr>
            <a:spLocks noGrp="1"/>
          </p:cNvSpPr>
          <p:nvPr>
            <p:ph type="ctrTitle"/>
          </p:nvPr>
        </p:nvSpPr>
        <p:spPr>
          <a:xfrm>
            <a:off x="385672" y="-2822783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88" name=""/>
          <p:cNvSpPr>
            <a:spLocks noGrp="1"/>
          </p:cNvSpPr>
          <p:nvPr>
            <p:ph type="subTitle" idx="1"/>
          </p:nvPr>
        </p:nvSpPr>
        <p:spPr>
          <a:xfrm>
            <a:off x="66438" y="15300"/>
            <a:ext cx="8985182" cy="6782764"/>
          </a:xfrm>
        </p:spPr>
        <p:txBody>
          <a:bodyPr>
            <a:normAutofit fontScale="87500" lnSpcReduction="20000"/>
          </a:bodyPr>
          <a:p>
            <a:pPr algn="l"/>
            <a:r>
              <a:rPr altLang="en" b="1" sz="2900" lang="en-US"/>
              <a:t>Pelvic</a:t>
            </a:r>
            <a:r>
              <a:rPr altLang="en" b="1" sz="2900" lang="en-US"/>
              <a:t> </a:t>
            </a:r>
            <a:r>
              <a:rPr altLang="en" b="1" sz="2900" lang="en-US"/>
              <a:t>inflammatory</a:t>
            </a:r>
            <a:r>
              <a:rPr altLang="en" b="1" sz="2900" lang="en-US"/>
              <a:t> </a:t>
            </a:r>
            <a:r>
              <a:rPr altLang="en" b="1" sz="2900" lang="en-US"/>
              <a:t>disease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Infectious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inflammatory</a:t>
            </a:r>
            <a:r>
              <a:rPr altLang="en" b="0" sz="2900" lang="en-US"/>
              <a:t> </a:t>
            </a:r>
            <a:r>
              <a:rPr altLang="en" b="0" sz="2900" lang="en-US"/>
              <a:t>disorder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upper</a:t>
            </a:r>
            <a:r>
              <a:rPr altLang="en" b="0" sz="2900" lang="en-US"/>
              <a:t> </a:t>
            </a:r>
            <a:r>
              <a:rPr altLang="en" b="0" sz="2900" lang="en-US"/>
              <a:t>female</a:t>
            </a:r>
            <a:r>
              <a:rPr altLang="en" b="0" sz="2900" lang="en-US"/>
              <a:t> </a:t>
            </a:r>
            <a:r>
              <a:rPr altLang="en" b="0" sz="2900" lang="en-US"/>
              <a:t>genital</a:t>
            </a:r>
            <a:r>
              <a:rPr altLang="en" b="0" sz="2900" lang="en-US"/>
              <a:t> </a:t>
            </a:r>
            <a:r>
              <a:rPr altLang="en" b="0" sz="2900" lang="en-US"/>
              <a:t>tract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including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uterus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fallopian</a:t>
            </a:r>
            <a:r>
              <a:rPr altLang="en" b="0" sz="2900" lang="en-US"/>
              <a:t> </a:t>
            </a:r>
            <a:r>
              <a:rPr altLang="en" b="0" sz="2900" lang="en-US"/>
              <a:t>tubes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adjacent</a:t>
            </a:r>
            <a:r>
              <a:rPr altLang="en" b="0" sz="2900" lang="en-US"/>
              <a:t> </a:t>
            </a:r>
            <a:r>
              <a:rPr altLang="en" b="0" sz="2900" lang="en-US"/>
              <a:t>pelvic</a:t>
            </a:r>
            <a:r>
              <a:rPr altLang="en" b="0" sz="2900" lang="en-US"/>
              <a:t> </a:t>
            </a:r>
            <a:r>
              <a:rPr altLang="en" b="0" sz="2900" lang="en-US"/>
              <a:t>structures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Classic</a:t>
            </a:r>
            <a:r>
              <a:rPr altLang="en" b="0" sz="2900" lang="en-US"/>
              <a:t> </a:t>
            </a:r>
            <a:r>
              <a:rPr altLang="en" b="0" sz="2900" lang="en-US"/>
              <a:t>high</a:t>
            </a:r>
            <a:r>
              <a:rPr altLang="en" b="0" sz="2900" lang="en-US"/>
              <a:t> </a:t>
            </a:r>
            <a:r>
              <a:rPr altLang="en" b="0" sz="2900" lang="en-US"/>
              <a:t>risk</a:t>
            </a:r>
            <a:r>
              <a:rPr altLang="en" b="0" sz="2900" lang="en-US"/>
              <a:t> </a:t>
            </a:r>
            <a:r>
              <a:rPr altLang="en" b="0" sz="2900" lang="en-US"/>
              <a:t>patient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menstruating</a:t>
            </a:r>
            <a:r>
              <a:rPr altLang="en" b="0" sz="2900" lang="en-US"/>
              <a:t> </a:t>
            </a:r>
            <a:r>
              <a:rPr altLang="en" b="0" sz="2900" lang="en-US"/>
              <a:t>woman</a:t>
            </a:r>
            <a:r>
              <a:rPr altLang="en" b="0" sz="2900" lang="en-US"/>
              <a:t> </a:t>
            </a:r>
            <a:r>
              <a:rPr altLang="en" b="0" sz="2900" lang="en-US"/>
              <a:t>younger</a:t>
            </a:r>
            <a:r>
              <a:rPr altLang="en" b="0" sz="2900" lang="en-US"/>
              <a:t> </a:t>
            </a:r>
            <a:r>
              <a:rPr altLang="en" b="0" sz="2900" lang="en-US"/>
              <a:t>than</a:t>
            </a:r>
            <a:r>
              <a:rPr altLang="en" b="0" sz="2900" lang="en-US"/>
              <a:t> </a:t>
            </a:r>
            <a:r>
              <a:rPr altLang="en" b="0" sz="2900" lang="en-US"/>
              <a:t>25</a:t>
            </a:r>
            <a:r>
              <a:rPr altLang="en" b="0" sz="2900" lang="en-US"/>
              <a:t> </a:t>
            </a:r>
            <a:r>
              <a:rPr altLang="en" b="0" sz="2900" lang="en-US"/>
              <a:t>years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has</a:t>
            </a:r>
            <a:r>
              <a:rPr altLang="en" b="0" sz="2900" lang="en-US"/>
              <a:t> </a:t>
            </a:r>
            <a:r>
              <a:rPr altLang="en" b="0" sz="2900" lang="en-US"/>
              <a:t>multiple</a:t>
            </a:r>
            <a:r>
              <a:rPr altLang="en" b="0" sz="2900" lang="en-US"/>
              <a:t> </a:t>
            </a:r>
            <a:r>
              <a:rPr altLang="en" b="0" sz="2900" lang="en-US"/>
              <a:t>sex</a:t>
            </a:r>
            <a:r>
              <a:rPr altLang="en" b="0" sz="2900" lang="en-US"/>
              <a:t> </a:t>
            </a:r>
            <a:r>
              <a:rPr altLang="en" b="0" sz="2900" lang="en-US"/>
              <a:t>partners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does</a:t>
            </a:r>
            <a:r>
              <a:rPr altLang="en" b="0" sz="2900" lang="en-US"/>
              <a:t> </a:t>
            </a:r>
            <a:r>
              <a:rPr altLang="en" b="0" sz="2900" lang="en-US"/>
              <a:t>not</a:t>
            </a:r>
            <a:r>
              <a:rPr altLang="en" b="0" sz="2900" lang="en-US"/>
              <a:t> </a:t>
            </a:r>
            <a:r>
              <a:rPr altLang="en" b="0" sz="2900" lang="en-US"/>
              <a:t>use</a:t>
            </a:r>
            <a:r>
              <a:rPr altLang="en" b="0" sz="2900" lang="en-US"/>
              <a:t> </a:t>
            </a:r>
            <a:r>
              <a:rPr altLang="en" b="0" sz="2900" lang="en-US"/>
              <a:t>contraceptives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lives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area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high</a:t>
            </a:r>
            <a:r>
              <a:rPr altLang="en" b="0" sz="2900" lang="en-US"/>
              <a:t> </a:t>
            </a:r>
            <a:r>
              <a:rPr altLang="en" b="0" sz="2900" lang="en-US"/>
              <a:t>STD</a:t>
            </a:r>
            <a:r>
              <a:rPr altLang="en" b="0" sz="2900" lang="en-US"/>
              <a:t> </a:t>
            </a:r>
            <a:r>
              <a:rPr altLang="en" b="0" sz="2900" lang="en-US"/>
              <a:t>prevalence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i="1" lang="en-US"/>
              <a:t>Chlamydia</a:t>
            </a:r>
            <a:r>
              <a:rPr altLang="en" b="0" sz="2900" i="1" lang="en-US"/>
              <a:t> </a:t>
            </a:r>
            <a:r>
              <a:rPr altLang="en" b="0" sz="2900" i="1" lang="en-US"/>
              <a:t>trachomatis</a:t>
            </a:r>
            <a:r>
              <a:rPr altLang="en" b="0" sz="2900" i="1" lang="en-US"/>
              <a:t> </a:t>
            </a:r>
            <a:r>
              <a:rPr altLang="en" b="0" sz="2900" i="0" lang="en-US"/>
              <a:t>is</a:t>
            </a:r>
            <a:r>
              <a:rPr altLang="en" b="0" sz="2900" i="0" lang="en-US"/>
              <a:t> </a:t>
            </a:r>
            <a:r>
              <a:rPr altLang="en" b="0" sz="2900" i="0" lang="en-US"/>
              <a:t>the</a:t>
            </a:r>
            <a:r>
              <a:rPr altLang="en" b="0" sz="2900" i="0" lang="en-US"/>
              <a:t> </a:t>
            </a:r>
            <a:r>
              <a:rPr altLang="en" b="0" sz="2900" i="0" lang="en-US"/>
              <a:t>predominant</a:t>
            </a:r>
            <a:r>
              <a:rPr altLang="en" b="0" sz="2900" i="0" lang="en-US"/>
              <a:t> </a:t>
            </a:r>
            <a:r>
              <a:rPr altLang="en" b="0" sz="2900" i="0" lang="en-US"/>
              <a:t>causative</a:t>
            </a:r>
            <a:r>
              <a:rPr altLang="en" b="0" sz="2900" i="0" lang="en-US"/>
              <a:t> </a:t>
            </a:r>
            <a:r>
              <a:rPr altLang="en" b="0" sz="2900" i="0" lang="en-US"/>
              <a:t>organism</a:t>
            </a:r>
            <a:r>
              <a:rPr altLang="en" b="0" sz="2900" i="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i="0" lang="en-US"/>
              <a:t>Differential</a:t>
            </a:r>
            <a:r>
              <a:rPr altLang="en" b="0" sz="2900" i="0" lang="en-US"/>
              <a:t> </a:t>
            </a:r>
            <a:r>
              <a:rPr altLang="en" b="0" sz="2900" i="0" lang="en-US"/>
              <a:t>diagnosis</a:t>
            </a:r>
            <a:r>
              <a:rPr altLang="en" b="0" sz="2900" i="0" lang="en-US"/>
              <a:t> </a:t>
            </a:r>
            <a:r>
              <a:rPr altLang="en" b="0" sz="2900" i="0" lang="en-US"/>
              <a:t>includes</a:t>
            </a:r>
            <a:r>
              <a:rPr altLang="en" b="0" sz="2900" i="0" lang="en-US"/>
              <a:t>:</a:t>
            </a:r>
            <a:r>
              <a:rPr altLang="en" b="0" sz="2900" i="0" lang="en-US"/>
              <a:t> </a:t>
            </a:r>
            <a:r>
              <a:rPr altLang="en" b="1" sz="2900" i="0" lang="en-US"/>
              <a:t>appendicitis</a:t>
            </a:r>
            <a:r>
              <a:rPr altLang="en" b="1" sz="2900" i="0" lang="en-US"/>
              <a:t>,</a:t>
            </a:r>
            <a:r>
              <a:rPr altLang="en" b="1" sz="2900" i="0" lang="en-US"/>
              <a:t> </a:t>
            </a:r>
            <a:r>
              <a:rPr altLang="en" b="1" sz="2900" i="0" lang="en-US"/>
              <a:t>cervicitis</a:t>
            </a:r>
            <a:r>
              <a:rPr altLang="en" b="1" sz="2900" i="0" lang="en-US"/>
              <a:t>,</a:t>
            </a:r>
            <a:r>
              <a:rPr altLang="en" b="1" sz="2900" i="0" lang="en-US"/>
              <a:t> </a:t>
            </a:r>
            <a:r>
              <a:rPr altLang="en" b="1" sz="2900" i="0" lang="en-US"/>
              <a:t>urinary</a:t>
            </a:r>
            <a:r>
              <a:rPr altLang="en" b="1" sz="2900" i="0" lang="en-US"/>
              <a:t> </a:t>
            </a:r>
            <a:r>
              <a:rPr altLang="en" b="1" sz="2900" i="0" lang="en-US"/>
              <a:t>tract</a:t>
            </a:r>
            <a:r>
              <a:rPr altLang="en" b="1" sz="2900" i="0" lang="en-US"/>
              <a:t> </a:t>
            </a:r>
            <a:r>
              <a:rPr altLang="en" b="1" sz="2900" i="0" lang="en-US"/>
              <a:t>infection</a:t>
            </a:r>
            <a:r>
              <a:rPr altLang="en" b="1" sz="2900" i="0" lang="en-US"/>
              <a:t>,</a:t>
            </a:r>
            <a:r>
              <a:rPr altLang="en" b="1" sz="2900" i="0" lang="en-US"/>
              <a:t> </a:t>
            </a:r>
            <a:r>
              <a:rPr altLang="en" b="1" sz="2900" i="0" lang="en-US"/>
              <a:t>endometriosis</a:t>
            </a:r>
            <a:r>
              <a:rPr altLang="en" b="1" sz="2900" i="0" lang="en-US"/>
              <a:t>,</a:t>
            </a:r>
            <a:r>
              <a:rPr altLang="en" b="1" sz="2900" i="0" lang="en-US"/>
              <a:t> </a:t>
            </a:r>
            <a:r>
              <a:rPr altLang="en" b="1" sz="2900" i="0" lang="en-US"/>
              <a:t>ovarian</a:t>
            </a:r>
            <a:r>
              <a:rPr altLang="en" b="1" sz="2900" i="0" lang="en-US"/>
              <a:t> </a:t>
            </a:r>
            <a:r>
              <a:rPr altLang="en" b="1" sz="2900" i="0" lang="en-US"/>
              <a:t>torsion</a:t>
            </a:r>
            <a:r>
              <a:rPr altLang="en" b="1" sz="2900" i="0" lang="en-US"/>
              <a:t> </a:t>
            </a:r>
            <a:r>
              <a:rPr altLang="en" b="0" sz="2900" i="0" lang="en-US"/>
              <a:t>and</a:t>
            </a:r>
            <a:r>
              <a:rPr altLang="en" b="0" sz="2900" i="0" lang="en-US"/>
              <a:t> </a:t>
            </a:r>
            <a:r>
              <a:rPr altLang="en" b="1" sz="2900" i="0" lang="en-US"/>
              <a:t>adnexal</a:t>
            </a:r>
            <a:r>
              <a:rPr altLang="en" b="1" sz="2900" i="0" lang="en-US"/>
              <a:t> </a:t>
            </a:r>
            <a:r>
              <a:rPr altLang="en" b="1" sz="2900" i="0" lang="en-US"/>
              <a:t>tumors</a:t>
            </a:r>
            <a:r>
              <a:rPr altLang="en" b="1" sz="2900" i="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i="0" lang="en-US"/>
              <a:t>Ectopic</a:t>
            </a:r>
            <a:r>
              <a:rPr altLang="en" b="1" sz="2900" i="0" lang="en-US"/>
              <a:t> </a:t>
            </a:r>
            <a:r>
              <a:rPr altLang="en" b="1" sz="2900" i="0" lang="en-US"/>
              <a:t>pregnancy</a:t>
            </a:r>
            <a:r>
              <a:rPr altLang="en" b="1" sz="2900" i="0" lang="en-US"/>
              <a:t> </a:t>
            </a:r>
            <a:r>
              <a:rPr altLang="en" b="0" sz="2900" i="0" lang="en-US"/>
              <a:t>can</a:t>
            </a:r>
            <a:r>
              <a:rPr altLang="en" b="0" sz="2900" i="0" lang="en-US"/>
              <a:t> </a:t>
            </a:r>
            <a:r>
              <a:rPr altLang="en" b="0" sz="2900" i="0" lang="en-US"/>
              <a:t>be</a:t>
            </a:r>
            <a:r>
              <a:rPr altLang="en" b="0" sz="2900" i="0" lang="en-US"/>
              <a:t> </a:t>
            </a:r>
            <a:r>
              <a:rPr altLang="en" b="0" sz="2900" i="0" lang="en-US"/>
              <a:t>mistaken</a:t>
            </a:r>
            <a:r>
              <a:rPr altLang="en" b="0" sz="2900" i="0" lang="en-US"/>
              <a:t> </a:t>
            </a:r>
            <a:r>
              <a:rPr altLang="en" b="0" sz="2900" i="0" lang="en-US"/>
              <a:t>for</a:t>
            </a:r>
            <a:r>
              <a:rPr altLang="en" b="0" sz="2900" i="0" lang="en-US"/>
              <a:t> </a:t>
            </a:r>
            <a:r>
              <a:rPr altLang="en" b="0" sz="2900" i="0" lang="en-US"/>
              <a:t>PID</a:t>
            </a:r>
            <a:r>
              <a:rPr altLang="en" b="0" sz="2900" i="0" lang="en-US"/>
              <a:t>,</a:t>
            </a:r>
            <a:r>
              <a:rPr altLang="en" b="0" sz="2900" i="0" lang="en-US"/>
              <a:t> </a:t>
            </a:r>
            <a:r>
              <a:rPr altLang="en" b="1" sz="2900" i="0" lang="en-US"/>
              <a:t>indeed</a:t>
            </a:r>
            <a:r>
              <a:rPr altLang="en" b="1" sz="2900" i="0" lang="en-US"/>
              <a:t> </a:t>
            </a:r>
            <a:r>
              <a:rPr altLang="en" b="1" sz="2900" i="0" lang="en-US"/>
              <a:t>PID</a:t>
            </a:r>
            <a:r>
              <a:rPr altLang="en" b="1" sz="2900" i="0" lang="en-US"/>
              <a:t> </a:t>
            </a:r>
            <a:r>
              <a:rPr altLang="en" b="1" sz="2900" i="0" lang="en-US"/>
              <a:t>is</a:t>
            </a:r>
            <a:r>
              <a:rPr altLang="en" b="1" sz="2900" i="0" lang="en-US"/>
              <a:t> </a:t>
            </a:r>
            <a:r>
              <a:rPr altLang="en" b="1" sz="2900" i="0" lang="en-US"/>
              <a:t>the</a:t>
            </a:r>
            <a:r>
              <a:rPr altLang="en" b="1" sz="2900" i="0" lang="en-US"/>
              <a:t> </a:t>
            </a:r>
            <a:r>
              <a:rPr altLang="en" b="1" sz="2900" i="0" lang="en-US"/>
              <a:t>most</a:t>
            </a:r>
            <a:r>
              <a:rPr altLang="en" b="1" sz="2900" i="0" lang="en-US"/>
              <a:t> </a:t>
            </a:r>
            <a:r>
              <a:rPr altLang="en" b="1" sz="2900" i="0" lang="en-US"/>
              <a:t>common</a:t>
            </a:r>
            <a:r>
              <a:rPr altLang="en" b="1" sz="2900" i="0" lang="en-US"/>
              <a:t> </a:t>
            </a:r>
            <a:r>
              <a:rPr altLang="en" b="1" sz="2900" i="0" lang="en-US"/>
              <a:t>incorrect</a:t>
            </a:r>
            <a:r>
              <a:rPr altLang="en" b="1" sz="2900" i="0" lang="en-US"/>
              <a:t> </a:t>
            </a:r>
            <a:r>
              <a:rPr altLang="en" b="1" sz="2900" i="0" lang="en-US"/>
              <a:t>diagnosis</a:t>
            </a:r>
            <a:r>
              <a:rPr altLang="en" b="1" sz="2900" i="0" lang="en-US"/>
              <a:t> </a:t>
            </a:r>
            <a:r>
              <a:rPr altLang="en" b="1" sz="2900" i="0" lang="en-US"/>
              <a:t>in</a:t>
            </a:r>
            <a:r>
              <a:rPr altLang="en" b="1" sz="2900" i="0" lang="en-US"/>
              <a:t> </a:t>
            </a:r>
            <a:r>
              <a:rPr altLang="en" b="1" sz="2900" i="0" lang="en-US"/>
              <a:t>cases</a:t>
            </a:r>
            <a:r>
              <a:rPr altLang="en" b="1" sz="2900" i="0" lang="en-US"/>
              <a:t> </a:t>
            </a:r>
            <a:r>
              <a:rPr altLang="en" b="1" sz="2900" i="0" lang="en-US"/>
              <a:t>of</a:t>
            </a:r>
            <a:r>
              <a:rPr altLang="en" b="1" sz="2900" i="0" lang="en-US"/>
              <a:t> </a:t>
            </a:r>
            <a:r>
              <a:rPr altLang="en" b="1" sz="2900" i="0" lang="en-US"/>
              <a:t>ectopic</a:t>
            </a:r>
            <a:r>
              <a:rPr altLang="en" b="1" sz="2900" i="0" lang="en-US"/>
              <a:t> </a:t>
            </a:r>
            <a:r>
              <a:rPr altLang="en" b="1" sz="2900" i="0" lang="en-US"/>
              <a:t>pregnancy</a:t>
            </a:r>
            <a:r>
              <a:rPr altLang="en" b="1" sz="2900" i="0" lang="en-US"/>
              <a:t>.</a:t>
            </a:r>
            <a:r>
              <a:rPr altLang="en" b="1" sz="2900" i="0" lang="en-US"/>
              <a:t> </a:t>
            </a:r>
            <a:r>
              <a:rPr altLang="en" b="1" sz="2900" i="0" lang="en-US"/>
              <a:t>A</a:t>
            </a:r>
            <a:r>
              <a:rPr altLang="en" b="1" sz="2900" i="0" lang="en-US"/>
              <a:t> </a:t>
            </a:r>
            <a:r>
              <a:rPr altLang="en" b="1" sz="2900" i="0" lang="en-US"/>
              <a:t>pregnancy</a:t>
            </a:r>
            <a:r>
              <a:rPr altLang="en" b="1" sz="2900" i="0" lang="en-US"/>
              <a:t> </a:t>
            </a:r>
            <a:r>
              <a:rPr altLang="en" b="1" sz="2900" i="0" lang="en-US"/>
              <a:t>test</a:t>
            </a:r>
            <a:r>
              <a:rPr altLang="en" b="1" sz="2900" i="0" lang="en-US"/>
              <a:t> </a:t>
            </a:r>
            <a:r>
              <a:rPr altLang="en" b="1" sz="2900" i="0" lang="en-US"/>
              <a:t>is</a:t>
            </a:r>
            <a:r>
              <a:rPr altLang="en" b="1" sz="2900" i="0" lang="en-US"/>
              <a:t> </a:t>
            </a:r>
            <a:r>
              <a:rPr altLang="en" b="1" sz="2900" i="0" lang="en-US"/>
              <a:t>mandatory</a:t>
            </a:r>
            <a:r>
              <a:rPr altLang="en" b="1" sz="2900" i="0" lang="en-US"/>
              <a:t> </a:t>
            </a:r>
            <a:r>
              <a:rPr altLang="en" b="1" sz="2900" i="0" lang="en-US"/>
              <a:t>in</a:t>
            </a:r>
            <a:r>
              <a:rPr altLang="en" b="1" sz="2900" i="0" lang="en-US"/>
              <a:t> </a:t>
            </a:r>
            <a:r>
              <a:rPr altLang="en" b="1" sz="2900" i="0" lang="en-US"/>
              <a:t>the</a:t>
            </a:r>
            <a:r>
              <a:rPr altLang="en" b="1" sz="2900" i="0" lang="en-US"/>
              <a:t> </a:t>
            </a:r>
            <a:r>
              <a:rPr altLang="en" b="1" sz="2900" i="0" lang="en-US"/>
              <a:t>workup</a:t>
            </a:r>
            <a:r>
              <a:rPr altLang="en" b="1" sz="2900" i="0" lang="en-US"/>
              <a:t> </a:t>
            </a:r>
            <a:r>
              <a:rPr altLang="en" b="1" sz="2900" i="0" lang="en-US"/>
              <a:t>of</a:t>
            </a:r>
            <a:r>
              <a:rPr altLang="en" b="1" sz="2900" i="0" lang="en-US"/>
              <a:t> </a:t>
            </a:r>
            <a:r>
              <a:rPr altLang="en" b="1" sz="2900" i="0" lang="en-US"/>
              <a:t>women</a:t>
            </a:r>
            <a:r>
              <a:rPr altLang="en" b="1" sz="2900" i="0" lang="en-US"/>
              <a:t> </a:t>
            </a:r>
            <a:r>
              <a:rPr altLang="en" b="1" sz="2900" i="0" lang="en-US"/>
              <a:t>of</a:t>
            </a:r>
            <a:r>
              <a:rPr altLang="en" b="1" sz="2900" i="0" lang="en-US"/>
              <a:t> </a:t>
            </a:r>
            <a:r>
              <a:rPr altLang="en" b="1" sz="2900" i="0" lang="en-US"/>
              <a:t>childbearing</a:t>
            </a:r>
            <a:r>
              <a:rPr altLang="en" b="1" sz="2900" i="0" lang="en-US"/>
              <a:t> </a:t>
            </a:r>
            <a:r>
              <a:rPr altLang="en" b="1" sz="2900" i="0" lang="en-US"/>
              <a:t>age</a:t>
            </a:r>
            <a:r>
              <a:rPr altLang="en" b="1" sz="2900" i="0" lang="en-US"/>
              <a:t> </a:t>
            </a:r>
            <a:r>
              <a:rPr altLang="en" b="1" sz="2900" i="0" lang="en-US"/>
              <a:t>who</a:t>
            </a:r>
            <a:r>
              <a:rPr altLang="en" b="1" sz="2900" i="0" lang="en-US"/>
              <a:t> </a:t>
            </a:r>
            <a:r>
              <a:rPr altLang="en" b="1" sz="2900" i="0" lang="en-US"/>
              <a:t>have</a:t>
            </a:r>
            <a:r>
              <a:rPr altLang="en" b="1" sz="2900" i="0" lang="en-US"/>
              <a:t> </a:t>
            </a:r>
            <a:r>
              <a:rPr altLang="en" b="1" sz="2900" i="0" lang="en-US"/>
              <a:t>lower</a:t>
            </a:r>
            <a:r>
              <a:rPr altLang="en" b="1" sz="2900" i="0" lang="en-US"/>
              <a:t> </a:t>
            </a:r>
            <a:r>
              <a:rPr altLang="en" b="1" sz="2900" i="0" lang="en-US"/>
              <a:t>abdominal</a:t>
            </a:r>
            <a:r>
              <a:rPr altLang="en" b="1" sz="2900" i="0" lang="en-US"/>
              <a:t> </a:t>
            </a:r>
            <a:r>
              <a:rPr altLang="en" b="1" sz="2900" i="0" lang="en-US"/>
              <a:t>pain</a:t>
            </a:r>
            <a:r>
              <a:rPr altLang="en" b="1" sz="2900" i="0" lang="en-US"/>
              <a:t>.</a:t>
            </a:r>
            <a:r>
              <a:rPr altLang="en" b="1" sz="2900" i="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"/>
          <p:cNvSpPr>
            <a:spLocks noGrp="1"/>
          </p:cNvSpPr>
          <p:nvPr>
            <p:ph type="ctrTitle"/>
          </p:nvPr>
        </p:nvSpPr>
        <p:spPr>
          <a:xfrm>
            <a:off x="-157291" y="-2900904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90" name=""/>
          <p:cNvSpPr>
            <a:spLocks noGrp="1"/>
          </p:cNvSpPr>
          <p:nvPr>
            <p:ph type="subTitle" idx="1"/>
          </p:nvPr>
        </p:nvSpPr>
        <p:spPr>
          <a:xfrm>
            <a:off x="1585" y="112603"/>
            <a:ext cx="8959241" cy="6616509"/>
          </a:xfrm>
        </p:spPr>
        <p:txBody>
          <a:bodyPr>
            <a:normAutofit fontScale="91667" lnSpcReduction="20000"/>
          </a:bodyPr>
          <a:p>
            <a:pPr algn="l" indent="-342900" marL="342900">
              <a:buFont typeface="Arial"/>
              <a:buChar char="•"/>
            </a:pPr>
            <a:r>
              <a:rPr altLang="en" sz="2900" lang="en-US"/>
              <a:t>Complications</a:t>
            </a:r>
            <a:r>
              <a:rPr altLang="en" sz="2900" lang="en-US"/>
              <a:t> </a:t>
            </a:r>
            <a:r>
              <a:rPr altLang="en" sz="2900" lang="en-US"/>
              <a:t>include</a:t>
            </a:r>
            <a:r>
              <a:rPr altLang="en" sz="2900" lang="en-US"/>
              <a:t>:</a:t>
            </a:r>
            <a:r>
              <a:rPr altLang="en" sz="2900" lang="en-US"/>
              <a:t> </a:t>
            </a:r>
            <a:r>
              <a:rPr altLang="en" b="1" sz="2900" lang="en-US"/>
              <a:t>chronic</a:t>
            </a:r>
            <a:r>
              <a:rPr altLang="en" b="1" sz="2900" lang="en-US"/>
              <a:t> </a:t>
            </a:r>
            <a:r>
              <a:rPr altLang="en" b="1" sz="2900" lang="en-US"/>
              <a:t>pelvic</a:t>
            </a:r>
            <a:r>
              <a:rPr altLang="en" b="1" sz="2900" lang="en-US"/>
              <a:t> </a:t>
            </a:r>
            <a:r>
              <a:rPr altLang="en" b="1" sz="2900" lang="en-US"/>
              <a:t>pain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infertility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ectopic</a:t>
            </a:r>
            <a:r>
              <a:rPr altLang="en" b="1" sz="2900" lang="en-US"/>
              <a:t> </a:t>
            </a:r>
            <a:r>
              <a:rPr altLang="en" b="1" sz="2900" lang="en-US"/>
              <a:t>pregnancy</a:t>
            </a:r>
            <a:r>
              <a:rPr altLang="en" b="1" sz="2900" lang="en-US"/>
              <a:t>.</a:t>
            </a:r>
            <a:endParaRPr lang="en-US"/>
          </a:p>
          <a:p>
            <a:pPr algn="l" indent="0" marL="0">
              <a:buNone/>
            </a:pPr>
            <a:r>
              <a:rPr altLang="en" b="1" sz="2900" lang="en-US"/>
              <a:t>Clinical</a:t>
            </a:r>
            <a:r>
              <a:rPr altLang="en" b="1" sz="2900" lang="en-US"/>
              <a:t> </a:t>
            </a:r>
            <a:r>
              <a:rPr altLang="en" b="1" sz="2900" lang="en-US"/>
              <a:t>presentation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Lower</a:t>
            </a:r>
            <a:r>
              <a:rPr altLang="en" b="1" sz="2900" lang="en-US"/>
              <a:t> </a:t>
            </a: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pain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Dull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aching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crampy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bilateral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constant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begins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few</a:t>
            </a:r>
            <a:r>
              <a:rPr altLang="en" b="0" sz="2900" lang="en-US"/>
              <a:t> </a:t>
            </a:r>
            <a:r>
              <a:rPr altLang="en" b="0" sz="2900" lang="en-US"/>
              <a:t>days</a:t>
            </a:r>
            <a:r>
              <a:rPr altLang="en" b="0" sz="2900" lang="en-US"/>
              <a:t> </a:t>
            </a:r>
            <a:r>
              <a:rPr altLang="en" b="0" sz="2900" lang="en-US"/>
              <a:t>after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onset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LMP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tends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accentuated</a:t>
            </a:r>
            <a:r>
              <a:rPr altLang="en" b="0" sz="2900" lang="en-US"/>
              <a:t> </a:t>
            </a:r>
            <a:r>
              <a:rPr altLang="en" b="0" sz="2900" lang="en-US"/>
              <a:t>by</a:t>
            </a:r>
            <a:r>
              <a:rPr altLang="en" b="0" sz="2900" lang="en-US"/>
              <a:t> </a:t>
            </a:r>
            <a:r>
              <a:rPr altLang="en" b="0" sz="2900" lang="en-US"/>
              <a:t>motion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exercise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coitus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lasts</a:t>
            </a:r>
            <a:r>
              <a:rPr altLang="en" b="0" sz="2900" lang="en-US"/>
              <a:t> </a:t>
            </a:r>
            <a:r>
              <a:rPr altLang="en" b="0" sz="2900" lang="en-US"/>
              <a:t>less</a:t>
            </a:r>
            <a:r>
              <a:rPr altLang="en" b="0" sz="2900" lang="en-US"/>
              <a:t> </a:t>
            </a:r>
            <a:r>
              <a:rPr altLang="en" b="0" sz="2900" lang="en-US"/>
              <a:t>than</a:t>
            </a:r>
            <a:r>
              <a:rPr altLang="en" b="0" sz="2900" lang="en-US"/>
              <a:t> </a:t>
            </a:r>
            <a:r>
              <a:rPr altLang="en" b="0" sz="2900" lang="en-US"/>
              <a:t>7</a:t>
            </a:r>
            <a:r>
              <a:rPr altLang="en" b="0" sz="2900" lang="en-US"/>
              <a:t> </a:t>
            </a:r>
            <a:r>
              <a:rPr altLang="en" b="0" sz="2900" lang="en-US"/>
              <a:t>days.</a:t>
            </a:r>
            <a:r>
              <a:rPr altLang="en" b="0" sz="2900" lang="en-US"/>
              <a:t> 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Abnormal</a:t>
            </a:r>
            <a:r>
              <a:rPr altLang="en" b="1" sz="2900" lang="en-US"/>
              <a:t> </a:t>
            </a:r>
            <a:r>
              <a:rPr altLang="en" b="1" sz="2900" lang="en-US"/>
              <a:t>vaginal</a:t>
            </a:r>
            <a:r>
              <a:rPr altLang="en" b="1" sz="2900" lang="en-US"/>
              <a:t> </a:t>
            </a:r>
            <a:r>
              <a:rPr altLang="en" b="1" sz="2900" lang="en-US"/>
              <a:t>discharge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Present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~</a:t>
            </a:r>
            <a:r>
              <a:rPr altLang="en" b="0" sz="2900" lang="en-US"/>
              <a:t>75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cases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Unanticipated</a:t>
            </a:r>
            <a:r>
              <a:rPr altLang="en" b="1" sz="2900" lang="en-US"/>
              <a:t> </a:t>
            </a:r>
            <a:r>
              <a:rPr altLang="en" b="1" sz="2900" lang="en-US"/>
              <a:t>vaginal</a:t>
            </a:r>
            <a:r>
              <a:rPr altLang="en" b="1" sz="2900" lang="en-US"/>
              <a:t> </a:t>
            </a:r>
            <a:r>
              <a:rPr altLang="en" b="1" sz="2900" lang="en-US"/>
              <a:t>bleeding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Often</a:t>
            </a:r>
            <a:r>
              <a:rPr altLang="en" b="0" sz="2900" lang="en-US"/>
              <a:t> </a:t>
            </a:r>
            <a:r>
              <a:rPr altLang="en" b="0" sz="2900" lang="en-US"/>
              <a:t>postcoital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reported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about</a:t>
            </a:r>
            <a:r>
              <a:rPr altLang="en" b="0" sz="2900" lang="en-US"/>
              <a:t> </a:t>
            </a:r>
            <a:r>
              <a:rPr altLang="en" b="0" sz="2900" lang="en-US"/>
              <a:t>40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cases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Temperature</a:t>
            </a:r>
            <a:r>
              <a:rPr altLang="en" b="1" sz="2900" lang="en-US"/>
              <a:t> </a:t>
            </a:r>
            <a:r>
              <a:rPr altLang="en" b="1" sz="2900" lang="en-US"/>
              <a:t>&gt;</a:t>
            </a:r>
            <a:r>
              <a:rPr altLang="en" b="1" sz="2900" lang="en-US"/>
              <a:t> </a:t>
            </a:r>
            <a:r>
              <a:rPr altLang="en" b="1" sz="2900" lang="en-US"/>
              <a:t>38</a:t>
            </a:r>
            <a:r>
              <a:rPr altLang="en" b="1" sz="2900" lang="en-US"/>
              <a:t> </a:t>
            </a:r>
            <a:r>
              <a:rPr altLang="en" b="1" sz="2900" lang="en-US"/>
              <a:t>degrees</a:t>
            </a:r>
            <a:r>
              <a:rPr altLang="en" b="1" sz="2900" lang="en-US"/>
              <a:t> </a:t>
            </a:r>
            <a:r>
              <a:rPr altLang="en" b="1" sz="2900" lang="en-US"/>
              <a:t>Celsius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Found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30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cases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Nausea</a:t>
            </a:r>
            <a:r>
              <a:rPr altLang="en" b="1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1" sz="2900" lang="en-US"/>
              <a:t>vomiting</a:t>
            </a:r>
            <a:r>
              <a:rPr altLang="en" b="1" sz="2900" lang="en-US"/>
              <a:t> </a:t>
            </a:r>
            <a:r>
              <a:rPr altLang="en" b="0" sz="2900" lang="en-US"/>
              <a:t>manifest</a:t>
            </a:r>
            <a:r>
              <a:rPr altLang="en" b="0" sz="2900" lang="en-US"/>
              <a:t> </a:t>
            </a:r>
            <a:r>
              <a:rPr altLang="en" b="0" sz="2900" lang="en-US"/>
              <a:t>late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Abnormal</a:t>
            </a:r>
            <a:r>
              <a:rPr altLang="en" b="1" sz="2900" lang="en-US"/>
              <a:t> </a:t>
            </a:r>
            <a:r>
              <a:rPr altLang="en" b="1" sz="2900" lang="en-US"/>
              <a:t>Uterine</a:t>
            </a:r>
            <a:r>
              <a:rPr altLang="en" b="1" sz="2900" lang="en-US"/>
              <a:t> </a:t>
            </a:r>
            <a:r>
              <a:rPr altLang="en" b="1" sz="2900" lang="en-US"/>
              <a:t>Bleeding</a:t>
            </a:r>
            <a:r>
              <a:rPr altLang="en" b="1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33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patients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Rebound</a:t>
            </a:r>
            <a:r>
              <a:rPr altLang="en" b="1" sz="2900" lang="en-US"/>
              <a:t> </a:t>
            </a:r>
            <a:r>
              <a:rPr altLang="en" b="1" sz="2900" lang="en-US"/>
              <a:t>lower</a:t>
            </a:r>
            <a:r>
              <a:rPr altLang="en" b="1" sz="2900" lang="en-US"/>
              <a:t> </a:t>
            </a: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tenderness</a:t>
            </a:r>
            <a:r>
              <a:rPr altLang="en" b="1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1" sz="2900" lang="en-US"/>
              <a:t>involuntary</a:t>
            </a:r>
            <a:r>
              <a:rPr altLang="en" b="1" sz="2900" lang="en-US"/>
              <a:t> </a:t>
            </a:r>
            <a:r>
              <a:rPr altLang="en" b="1" sz="2900" lang="en-US"/>
              <a:t>guarding</a:t>
            </a:r>
            <a:r>
              <a:rPr altLang="en" b="1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noted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suggest</a:t>
            </a:r>
            <a:r>
              <a:rPr altLang="en" b="0" sz="2900" lang="en-US"/>
              <a:t> </a:t>
            </a:r>
            <a:r>
              <a:rPr altLang="en" b="0" sz="2900" lang="en-US"/>
              <a:t>associated</a:t>
            </a:r>
            <a:r>
              <a:rPr altLang="en" b="0" sz="2900" lang="en-US"/>
              <a:t> </a:t>
            </a:r>
            <a:r>
              <a:rPr altLang="en" b="0" sz="2900" lang="en-US"/>
              <a:t>peritonitis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"/>
          <p:cNvSpPr>
            <a:spLocks noGrp="1"/>
          </p:cNvSpPr>
          <p:nvPr>
            <p:ph type="ctrTitle"/>
          </p:nvPr>
        </p:nvSpPr>
        <p:spPr>
          <a:xfrm>
            <a:off x="228599" y="-2744661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92" name=""/>
          <p:cNvSpPr>
            <a:spLocks noGrp="1"/>
          </p:cNvSpPr>
          <p:nvPr>
            <p:ph type="subTitle" idx="1"/>
          </p:nvPr>
        </p:nvSpPr>
        <p:spPr>
          <a:xfrm>
            <a:off x="27526" y="138642"/>
            <a:ext cx="8929300" cy="6642530"/>
          </a:xfrm>
        </p:spPr>
        <p:txBody>
          <a:bodyPr>
            <a:normAutofit fontScale="83333" lnSpcReduction="20000"/>
          </a:bodyPr>
          <a:p>
            <a:pPr algn="l"/>
            <a:r>
              <a:rPr altLang="en" b="1" sz="2900" lang="en-US"/>
              <a:t>Acute</a:t>
            </a:r>
            <a:r>
              <a:rPr altLang="en" b="1" sz="2900" lang="en-US"/>
              <a:t> </a:t>
            </a:r>
            <a:r>
              <a:rPr altLang="en" b="1" sz="2900" lang="en-US"/>
              <a:t>intestinal</a:t>
            </a:r>
            <a:r>
              <a:rPr altLang="en" b="1" sz="2900" lang="en-US"/>
              <a:t> </a:t>
            </a:r>
            <a:r>
              <a:rPr altLang="en" b="1" sz="2900" lang="en-US"/>
              <a:t>obstruction</a:t>
            </a:r>
            <a:r>
              <a:rPr altLang="en" b="1" sz="2900" lang="en-US"/>
              <a:t>:</a:t>
            </a:r>
            <a:r>
              <a:rPr altLang="en" b="1" sz="2900" lang="en-US"/>
              <a:t> </a:t>
            </a:r>
            <a:r>
              <a:rPr altLang="en" b="1" sz="2900" lang="en-US"/>
              <a:t>Symptoms</a:t>
            </a:r>
            <a:r>
              <a:rPr altLang="en" b="1" sz="2900" lang="en-US"/>
              <a:t> </a:t>
            </a:r>
            <a:r>
              <a:rPr altLang="en" b="1" sz="2900" lang="en-US"/>
              <a:t>include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distention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Nausea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vomiting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Constipation</a:t>
            </a:r>
            <a:r>
              <a:rPr altLang="en" b="0" sz="2900" lang="en-US"/>
              <a:t>/</a:t>
            </a:r>
            <a:r>
              <a:rPr altLang="en" b="0" sz="2900" lang="en-US"/>
              <a:t>absence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flatus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Fever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tachycardia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Late</a:t>
            </a:r>
            <a:r>
              <a:rPr altLang="en" b="0" sz="2900" lang="en-US"/>
              <a:t> </a:t>
            </a:r>
            <a:r>
              <a:rPr altLang="en" b="0" sz="2900" lang="en-US"/>
              <a:t>findings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associated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strangulation</a:t>
            </a:r>
            <a:r>
              <a:rPr altLang="en" b="0" sz="2900" lang="en-US"/>
              <a:t>.</a:t>
            </a:r>
            <a:endParaRPr lang="en-US"/>
          </a:p>
          <a:p>
            <a:pPr algn="l" indent="0" marL="0">
              <a:buNone/>
            </a:pPr>
            <a:r>
              <a:rPr altLang="en" b="1" sz="2900" lang="en-US"/>
              <a:t>Ectopic</a:t>
            </a:r>
            <a:r>
              <a:rPr altLang="en" b="1" sz="2900" lang="en-US"/>
              <a:t> </a:t>
            </a:r>
            <a:r>
              <a:rPr altLang="en" b="1" sz="2900" lang="en-US"/>
              <a:t>pregnancy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Classic</a:t>
            </a:r>
            <a:r>
              <a:rPr altLang="en" b="0" sz="2900" lang="en-US"/>
              <a:t> </a:t>
            </a:r>
            <a:r>
              <a:rPr altLang="en" b="0" sz="2900" lang="en-US"/>
              <a:t>triad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ectopic</a:t>
            </a:r>
            <a:r>
              <a:rPr altLang="en" b="0" sz="2900" lang="en-US"/>
              <a:t> </a:t>
            </a:r>
            <a:r>
              <a:rPr altLang="en" b="0" sz="2900" lang="en-US"/>
              <a:t>pregnancy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:</a:t>
            </a:r>
            <a:r>
              <a:rPr altLang="en" b="0" sz="2900" lang="en-US"/>
              <a:t> </a:t>
            </a:r>
            <a:r>
              <a:rPr altLang="en" b="1" sz="2900" lang="en-US"/>
              <a:t>pain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amenorrhea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1" sz="2900" lang="en-US"/>
              <a:t>vaginal</a:t>
            </a:r>
            <a:r>
              <a:rPr altLang="en" b="1" sz="2900" lang="en-US"/>
              <a:t> </a:t>
            </a:r>
            <a:r>
              <a:rPr altLang="en" b="1" sz="2900" lang="en-US"/>
              <a:t>bleeding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occurs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only</a:t>
            </a:r>
            <a:r>
              <a:rPr altLang="en" b="1" sz="2900" lang="en-US"/>
              <a:t> </a:t>
            </a:r>
            <a:r>
              <a:rPr altLang="en" b="1" sz="2900" lang="en-US"/>
              <a:t>about</a:t>
            </a:r>
            <a:r>
              <a:rPr altLang="en" b="1" sz="2900" lang="en-US"/>
              <a:t> </a:t>
            </a:r>
            <a:r>
              <a:rPr altLang="en" b="1" sz="2900" lang="en-US"/>
              <a:t>50</a:t>
            </a:r>
            <a:r>
              <a:rPr altLang="en" b="1" sz="2900" lang="en-US"/>
              <a:t>%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patients</a:t>
            </a:r>
            <a:r>
              <a:rPr altLang="en" b="1" sz="2900" lang="en-US"/>
              <a:t>)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Others</a:t>
            </a:r>
            <a:r>
              <a:rPr altLang="en" b="0" sz="2900" lang="en-US"/>
              <a:t>:</a:t>
            </a:r>
            <a:r>
              <a:rPr altLang="en" b="0" sz="2900" lang="en-US"/>
              <a:t> </a:t>
            </a:r>
            <a:r>
              <a:rPr altLang="en" b="1" sz="2900" lang="en-US"/>
              <a:t>presence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peritoneal</a:t>
            </a:r>
            <a:r>
              <a:rPr altLang="en" b="1" sz="2900" lang="en-US"/>
              <a:t> </a:t>
            </a:r>
            <a:r>
              <a:rPr altLang="en" b="1" sz="2900" lang="en-US"/>
              <a:t>signs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cervical</a:t>
            </a:r>
            <a:r>
              <a:rPr altLang="en" b="1" sz="2900" lang="en-US"/>
              <a:t> </a:t>
            </a:r>
            <a:r>
              <a:rPr altLang="en" b="1" sz="2900" lang="en-US"/>
              <a:t>motion</a:t>
            </a:r>
            <a:r>
              <a:rPr altLang="en" b="1" sz="2900" lang="en-US"/>
              <a:t> </a:t>
            </a:r>
            <a:r>
              <a:rPr altLang="en" b="1" sz="2900" lang="en-US"/>
              <a:t>tenderness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unilateral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bilateral</a:t>
            </a:r>
            <a:r>
              <a:rPr altLang="en" b="1" sz="2900" lang="en-US"/>
              <a:t> </a:t>
            </a: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pelvic</a:t>
            </a:r>
            <a:r>
              <a:rPr altLang="en" b="1" sz="2900" lang="en-US"/>
              <a:t> </a:t>
            </a:r>
            <a:r>
              <a:rPr altLang="en" b="1" sz="2900" lang="en-US"/>
              <a:t>tenderness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usually</a:t>
            </a:r>
            <a:r>
              <a:rPr altLang="en" b="1" sz="2900" lang="en-US"/>
              <a:t> </a:t>
            </a:r>
            <a:r>
              <a:rPr altLang="en" b="1" sz="2900" lang="en-US"/>
              <a:t>much</a:t>
            </a:r>
            <a:r>
              <a:rPr altLang="en" b="1" sz="2900" lang="en-US"/>
              <a:t> </a:t>
            </a:r>
            <a:r>
              <a:rPr altLang="en" b="1" sz="2900" lang="en-US"/>
              <a:t>worse</a:t>
            </a:r>
            <a:r>
              <a:rPr altLang="en" b="1" sz="2900" lang="en-US"/>
              <a:t> </a:t>
            </a:r>
            <a:r>
              <a:rPr altLang="en" b="1" sz="2900" lang="en-US"/>
              <a:t>on</a:t>
            </a:r>
            <a:r>
              <a:rPr altLang="en" b="1" sz="2900" lang="en-US"/>
              <a:t> </a:t>
            </a:r>
            <a:r>
              <a:rPr altLang="en" b="1" sz="2900" lang="en-US"/>
              <a:t>affected</a:t>
            </a:r>
            <a:r>
              <a:rPr altLang="en" b="1" sz="2900" lang="en-US"/>
              <a:t> </a:t>
            </a:r>
            <a:r>
              <a:rPr altLang="en" b="1" sz="2900" lang="en-US"/>
              <a:t>side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Abdominal</a:t>
            </a:r>
            <a:r>
              <a:rPr altLang="en" b="0" sz="2900" lang="en-US"/>
              <a:t> </a:t>
            </a:r>
            <a:r>
              <a:rPr altLang="en" b="0" sz="2900" lang="en-US"/>
              <a:t>rigidity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involuntary</a:t>
            </a:r>
            <a:r>
              <a:rPr altLang="en" b="0" sz="2900" lang="en-US"/>
              <a:t> </a:t>
            </a:r>
            <a:r>
              <a:rPr altLang="en" b="0" sz="2900" lang="en-US"/>
              <a:t>guarding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severe</a:t>
            </a:r>
            <a:r>
              <a:rPr altLang="en" b="0" sz="2900" lang="en-US"/>
              <a:t> </a:t>
            </a:r>
            <a:r>
              <a:rPr altLang="en" b="0" sz="2900" lang="en-US"/>
              <a:t>tenderness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0" sz="2900" lang="en-US"/>
              <a:t>well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0" sz="2900" lang="en-US"/>
              <a:t>evidence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hypovolemic</a:t>
            </a:r>
            <a:r>
              <a:rPr altLang="en" b="0" sz="2900" lang="en-US"/>
              <a:t> </a:t>
            </a:r>
            <a:r>
              <a:rPr altLang="en" b="0" sz="2900" lang="en-US"/>
              <a:t>shock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such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0" sz="2900" lang="en-US"/>
              <a:t>orthostatic</a:t>
            </a:r>
            <a:r>
              <a:rPr altLang="en" b="0" sz="2900" lang="en-US"/>
              <a:t> </a:t>
            </a:r>
            <a:r>
              <a:rPr altLang="en" b="0" sz="2900" lang="en-US"/>
              <a:t>blood</a:t>
            </a:r>
            <a:r>
              <a:rPr altLang="en" b="0" sz="2900" lang="en-US"/>
              <a:t> </a:t>
            </a:r>
            <a:r>
              <a:rPr altLang="en" b="0" sz="2900" lang="en-US"/>
              <a:t>pressure</a:t>
            </a:r>
            <a:r>
              <a:rPr altLang="en" b="0" sz="2900" lang="en-US"/>
              <a:t> </a:t>
            </a:r>
            <a:r>
              <a:rPr altLang="en" b="0" sz="2900" lang="en-US"/>
              <a:t>changes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tachycardia</a:t>
            </a:r>
            <a:r>
              <a:rPr altLang="en" b="0" sz="2900" lang="en-US"/>
              <a:t> </a:t>
            </a:r>
            <a:r>
              <a:rPr altLang="en" b="0" sz="2900" lang="en-US"/>
              <a:t>should</a:t>
            </a:r>
            <a:r>
              <a:rPr altLang="en" b="0" sz="2900" lang="en-US"/>
              <a:t> </a:t>
            </a:r>
            <a:r>
              <a:rPr altLang="en" b="0" sz="2900" lang="en-US"/>
              <a:t>alert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clinician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surgical</a:t>
            </a:r>
            <a:r>
              <a:rPr altLang="en" b="0" sz="2900" lang="en-US"/>
              <a:t> </a:t>
            </a:r>
            <a:r>
              <a:rPr altLang="en" b="0" sz="2900" lang="en-US"/>
              <a:t>emergency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"/>
          <p:cNvSpPr>
            <a:spLocks noGrp="1"/>
          </p:cNvSpPr>
          <p:nvPr>
            <p:ph type="ctrTitle"/>
          </p:nvPr>
        </p:nvSpPr>
        <p:spPr>
          <a:xfrm>
            <a:off x="0" y="-2952986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94" name=""/>
          <p:cNvSpPr>
            <a:spLocks noGrp="1"/>
          </p:cNvSpPr>
          <p:nvPr>
            <p:ph type="subTitle" idx="1"/>
          </p:nvPr>
        </p:nvSpPr>
        <p:spPr>
          <a:xfrm>
            <a:off x="40497" y="73542"/>
            <a:ext cx="9037065" cy="6707630"/>
          </a:xfrm>
        </p:spPr>
        <p:txBody>
          <a:bodyPr>
            <a:normAutofit fontScale="79167" lnSpcReduction="20000"/>
          </a:bodyPr>
          <a:p>
            <a:pPr algn="l"/>
            <a:r>
              <a:rPr altLang="en" b="1" sz="2900" lang="en-US"/>
              <a:t>Crohns</a:t>
            </a:r>
            <a:r>
              <a:rPr altLang="en" b="1" sz="2900" lang="en-US"/>
              <a:t> </a:t>
            </a:r>
            <a:r>
              <a:rPr altLang="en" b="1" sz="2900" lang="en-US"/>
              <a:t>disease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Idiopathic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chronic</a:t>
            </a:r>
            <a:r>
              <a:rPr altLang="en" b="0" sz="2900" lang="en-US"/>
              <a:t> </a:t>
            </a:r>
            <a:r>
              <a:rPr altLang="en" b="0" sz="2900" lang="en-US"/>
              <a:t>inflammatory</a:t>
            </a:r>
            <a:r>
              <a:rPr altLang="en" b="0" sz="2900" lang="en-US"/>
              <a:t> </a:t>
            </a:r>
            <a:r>
              <a:rPr altLang="en" b="0" sz="2900" lang="en-US"/>
              <a:t>process</a:t>
            </a:r>
            <a:r>
              <a:rPr altLang="en" b="0" sz="2900" lang="en-US"/>
              <a:t> </a:t>
            </a:r>
            <a:r>
              <a:rPr altLang="en" b="0" sz="2900" lang="en-US"/>
              <a:t>that</a:t>
            </a:r>
            <a:r>
              <a:rPr altLang="en" b="0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affect</a:t>
            </a:r>
            <a:r>
              <a:rPr altLang="en" b="0" sz="2900" lang="en-US"/>
              <a:t> </a:t>
            </a:r>
            <a:r>
              <a:rPr altLang="en" b="0" sz="2900" lang="en-US"/>
              <a:t>any</a:t>
            </a:r>
            <a:r>
              <a:rPr altLang="en" b="0" sz="2900" lang="en-US"/>
              <a:t> </a:t>
            </a:r>
            <a:r>
              <a:rPr altLang="en" b="0" sz="2900" lang="en-US"/>
              <a:t>part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gastrointestinal</a:t>
            </a:r>
            <a:r>
              <a:rPr altLang="en" b="0" sz="2900" lang="en-US"/>
              <a:t> </a:t>
            </a:r>
            <a:r>
              <a:rPr altLang="en" b="0" sz="2900" lang="en-US"/>
              <a:t>tract</a:t>
            </a:r>
            <a:r>
              <a:rPr altLang="en" b="0" sz="2900" lang="en-US"/>
              <a:t> </a:t>
            </a:r>
            <a:r>
              <a:rPr altLang="en" b="0" sz="2900" lang="en-US"/>
              <a:t>from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mouth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anus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Characteristic</a:t>
            </a:r>
            <a:r>
              <a:rPr altLang="en" b="0" sz="2900" lang="en-US"/>
              <a:t> </a:t>
            </a:r>
            <a:r>
              <a:rPr altLang="en" b="0" sz="2900" lang="en-US"/>
              <a:t>presentation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:</a:t>
            </a:r>
            <a:r>
              <a:rPr altLang="en" b="0" sz="2900" lang="en-US"/>
              <a:t> </a:t>
            </a: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pain</a:t>
            </a:r>
            <a:r>
              <a:rPr altLang="en" b="1" sz="2900" lang="en-US"/>
              <a:t> </a:t>
            </a:r>
            <a:r>
              <a:rPr altLang="en" b="0" sz="2900" lang="en-US"/>
              <a:t>which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crumpy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lower</a:t>
            </a:r>
            <a:r>
              <a:rPr altLang="en" b="0" sz="2900" lang="en-US"/>
              <a:t> </a:t>
            </a:r>
            <a:r>
              <a:rPr altLang="en" b="0" sz="2900" lang="en-US"/>
              <a:t>right</a:t>
            </a:r>
            <a:r>
              <a:rPr altLang="en" b="0" sz="2900" lang="en-US"/>
              <a:t> </a:t>
            </a:r>
            <a:r>
              <a:rPr altLang="en" b="0" sz="2900" lang="en-US"/>
              <a:t>quadrant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periumbilical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often</a:t>
            </a:r>
            <a:r>
              <a:rPr altLang="en" b="0" sz="2900" lang="en-US"/>
              <a:t> </a:t>
            </a:r>
            <a:r>
              <a:rPr altLang="en" b="0" sz="2900" lang="en-US"/>
              <a:t>relieved</a:t>
            </a:r>
            <a:r>
              <a:rPr altLang="en" b="0" sz="2900" lang="en-US"/>
              <a:t> </a:t>
            </a:r>
            <a:r>
              <a:rPr altLang="en" b="0" sz="2900" lang="en-US"/>
              <a:t>by</a:t>
            </a:r>
            <a:r>
              <a:rPr altLang="en" b="0" sz="2900" lang="en-US"/>
              <a:t> </a:t>
            </a:r>
            <a:r>
              <a:rPr altLang="en" b="0" sz="2900" lang="en-US"/>
              <a:t>defecation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diffuse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constant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1" sz="2900" lang="en-US"/>
              <a:t>prolonged</a:t>
            </a:r>
            <a:r>
              <a:rPr altLang="en" b="1" sz="2900" lang="en-US"/>
              <a:t> </a:t>
            </a:r>
            <a:r>
              <a:rPr altLang="en" b="1" sz="2900" lang="en-US"/>
              <a:t>nonbloody</a:t>
            </a:r>
            <a:r>
              <a:rPr altLang="en" b="1" sz="2900" lang="en-US"/>
              <a:t> </a:t>
            </a:r>
            <a:r>
              <a:rPr altLang="en" b="1" sz="2900" lang="en-US"/>
              <a:t>diarrhea</a:t>
            </a:r>
            <a:r>
              <a:rPr altLang="en" b="1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weight</a:t>
            </a:r>
            <a:r>
              <a:rPr altLang="en" b="0" sz="2900" lang="en-US"/>
              <a:t> </a:t>
            </a:r>
            <a:r>
              <a:rPr altLang="en" b="0" sz="2900" lang="en-US"/>
              <a:t>loss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possible</a:t>
            </a:r>
            <a:r>
              <a:rPr altLang="en" b="0" sz="2900" lang="en-US"/>
              <a:t> </a:t>
            </a:r>
            <a:r>
              <a:rPr altLang="en" b="0" sz="2900" lang="en-US"/>
              <a:t>malabsorption</a:t>
            </a:r>
            <a:r>
              <a:rPr altLang="en" b="0" sz="2900" lang="en-US"/>
              <a:t> </a:t>
            </a:r>
            <a:r>
              <a:rPr altLang="en" b="0" sz="2900" lang="en-US"/>
              <a:t>syndrome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If</a:t>
            </a:r>
            <a:r>
              <a:rPr altLang="en" b="0" sz="2900" lang="en-US"/>
              <a:t> </a:t>
            </a:r>
            <a:r>
              <a:rPr altLang="en" b="0" sz="2900" lang="en-US"/>
              <a:t>colon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involved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diarrhea</a:t>
            </a:r>
            <a:r>
              <a:rPr altLang="en" b="0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contain</a:t>
            </a:r>
            <a:r>
              <a:rPr altLang="en" b="0" sz="2900" lang="en-US"/>
              <a:t> </a:t>
            </a:r>
            <a:r>
              <a:rPr altLang="en" b="0" sz="2900" lang="en-US"/>
              <a:t>blood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mucus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pus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Other</a:t>
            </a:r>
            <a:r>
              <a:rPr altLang="en" b="1" sz="2900" lang="en-US"/>
              <a:t> </a:t>
            </a:r>
            <a:r>
              <a:rPr altLang="en" b="1" sz="2900" lang="en-US"/>
              <a:t>signs</a:t>
            </a:r>
            <a:r>
              <a:rPr altLang="en" b="1" sz="2900" lang="en-US"/>
              <a:t> 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symptoms</a:t>
            </a:r>
            <a:r>
              <a:rPr altLang="en" b="1" sz="2900" lang="en-US"/>
              <a:t> </a:t>
            </a:r>
            <a:r>
              <a:rPr altLang="en" b="1" sz="2900" lang="en-US"/>
              <a:t>are</a:t>
            </a:r>
            <a:r>
              <a:rPr altLang="en" b="1" sz="2900" lang="en-US"/>
              <a:t>:</a:t>
            </a:r>
            <a:r>
              <a:rPr altLang="en" b="1" sz="2900" lang="en-US"/>
              <a:t> </a:t>
            </a:r>
            <a:r>
              <a:rPr altLang="en" b="0" sz="2900" lang="en-US"/>
              <a:t>rectal</a:t>
            </a:r>
            <a:r>
              <a:rPr altLang="en" b="0" sz="2900" lang="en-US"/>
              <a:t> </a:t>
            </a:r>
            <a:r>
              <a:rPr altLang="en" b="0" sz="2900" lang="en-US"/>
              <a:t>bleeding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fever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weight</a:t>
            </a:r>
            <a:r>
              <a:rPr altLang="en" b="0" sz="2900" lang="en-US"/>
              <a:t> </a:t>
            </a:r>
            <a:r>
              <a:rPr altLang="en" b="0" sz="2900" lang="en-US"/>
              <a:t>loss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anorexia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nausea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vomiting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malnutrition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vitamin</a:t>
            </a:r>
            <a:r>
              <a:rPr altLang="en" b="0" sz="2900" lang="en-US"/>
              <a:t> </a:t>
            </a:r>
            <a:r>
              <a:rPr altLang="en" b="0" sz="2900" lang="en-US"/>
              <a:t>deficiencies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generalized</a:t>
            </a:r>
            <a:r>
              <a:rPr altLang="en" b="0" sz="2900" lang="en-US"/>
              <a:t> </a:t>
            </a:r>
            <a:r>
              <a:rPr altLang="en" b="0" sz="2900" lang="en-US"/>
              <a:t>fatigability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bone</a:t>
            </a:r>
            <a:r>
              <a:rPr altLang="en" b="0" sz="2900" lang="en-US"/>
              <a:t> </a:t>
            </a:r>
            <a:r>
              <a:rPr altLang="en" b="0" sz="2900" lang="en-US"/>
              <a:t>loss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growth</a:t>
            </a:r>
            <a:r>
              <a:rPr altLang="en" b="0" sz="2900" lang="en-US"/>
              <a:t> </a:t>
            </a:r>
            <a:r>
              <a:rPr altLang="en" b="0" sz="2900" lang="en-US"/>
              <a:t>failure</a:t>
            </a:r>
            <a:r>
              <a:rPr altLang="en" b="0" sz="2900" lang="en-US"/>
              <a:t> </a:t>
            </a:r>
            <a:r>
              <a:rPr altLang="en" b="0" sz="2900" lang="en-US"/>
              <a:t>especially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children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Extra intestinal</a:t>
            </a:r>
            <a:r>
              <a:rPr altLang="en" b="1" sz="2900" lang="en-US"/>
              <a:t> </a:t>
            </a:r>
            <a:r>
              <a:rPr altLang="en" b="1" sz="2900" lang="en-US"/>
              <a:t>manifestation</a:t>
            </a:r>
            <a:r>
              <a:rPr altLang="en" b="1" sz="2900" lang="en-US"/>
              <a:t>s</a:t>
            </a:r>
            <a:r>
              <a:rPr altLang="en" b="0" sz="2900" lang="en-US"/>
              <a:t> </a:t>
            </a:r>
            <a:r>
              <a:rPr altLang="en" b="0" sz="2900" lang="en-US"/>
              <a:t>include</a:t>
            </a:r>
            <a:r>
              <a:rPr altLang="en" b="0" sz="2900" lang="en-US"/>
              <a:t>:</a:t>
            </a:r>
            <a:r>
              <a:rPr altLang="en" b="0" sz="2900" lang="en-US"/>
              <a:t> </a:t>
            </a:r>
            <a:r>
              <a:rPr altLang="en" b="0" sz="2900" lang="en-US"/>
              <a:t>skin</a:t>
            </a:r>
            <a:r>
              <a:rPr altLang="en" b="0" sz="2900" lang="en-US"/>
              <a:t> </a:t>
            </a:r>
            <a:r>
              <a:rPr altLang="en" b="0" sz="2900" lang="en-US"/>
              <a:t>tags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fistula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abscesses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ulcers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nephrolithiasis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hydronephrosis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enterovesical</a:t>
            </a:r>
            <a:r>
              <a:rPr altLang="en" b="0" sz="2900" lang="en-US"/>
              <a:t> </a:t>
            </a:r>
            <a:r>
              <a:rPr altLang="en" b="0" sz="2900" lang="en-US"/>
              <a:t>fistula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arthritis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arthralgia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sacroilitis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ankylosing</a:t>
            </a:r>
            <a:r>
              <a:rPr altLang="en" b="0" sz="2900" lang="en-US"/>
              <a:t> </a:t>
            </a:r>
            <a:r>
              <a:rPr altLang="en" b="0" sz="2900" lang="en-US"/>
              <a:t>spondylitis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psoriatic</a:t>
            </a:r>
            <a:r>
              <a:rPr altLang="en" b="0" sz="2900" lang="en-US"/>
              <a:t> </a:t>
            </a:r>
            <a:r>
              <a:rPr altLang="en" b="0" sz="2900" lang="en-US"/>
              <a:t>arthritis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reactive</a:t>
            </a:r>
            <a:r>
              <a:rPr altLang="en" b="0" sz="2900" lang="en-US"/>
              <a:t> </a:t>
            </a:r>
            <a:r>
              <a:rPr altLang="en" b="0" sz="2900" lang="en-US"/>
              <a:t>arthritis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aphthous</a:t>
            </a:r>
            <a:r>
              <a:rPr altLang="en" b="0" sz="2900" lang="en-US"/>
              <a:t> </a:t>
            </a:r>
            <a:r>
              <a:rPr altLang="en" b="0" sz="2900" lang="en-US"/>
              <a:t>ulcers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erythema</a:t>
            </a:r>
            <a:r>
              <a:rPr altLang="en" b="0" sz="2900" lang="en-US"/>
              <a:t> </a:t>
            </a:r>
            <a:r>
              <a:rPr altLang="en" b="0" sz="2900" lang="en-US"/>
              <a:t>nodosum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pyoderma</a:t>
            </a:r>
            <a:r>
              <a:rPr altLang="en" b="0" sz="2900" lang="en-US"/>
              <a:t> </a:t>
            </a:r>
            <a:r>
              <a:rPr altLang="en" b="0" sz="2900" lang="en-US"/>
              <a:t>gangrenosum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episcleritis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iritis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hypercoagulable</a:t>
            </a:r>
            <a:r>
              <a:rPr altLang="en" b="0" sz="2900" lang="en-US"/>
              <a:t> </a:t>
            </a:r>
            <a:r>
              <a:rPr altLang="en" b="0" sz="2900" lang="en-US"/>
              <a:t>state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1" sz="2900" lang="en-US"/>
              <a:t>primary</a:t>
            </a:r>
            <a:r>
              <a:rPr altLang="en" b="1" sz="2900" lang="en-US"/>
              <a:t> </a:t>
            </a:r>
            <a:r>
              <a:rPr altLang="en" b="1" sz="2900" lang="en-US"/>
              <a:t>sclerosing</a:t>
            </a:r>
            <a:r>
              <a:rPr altLang="en" b="1" sz="2900" lang="en-US"/>
              <a:t> </a:t>
            </a:r>
            <a:r>
              <a:rPr altLang="en" b="1" sz="2900" lang="en-US"/>
              <a:t>cholangitis</a:t>
            </a:r>
            <a:r>
              <a:rPr altLang="en" b="1" sz="2900" lang="en-US"/>
              <a:t>.</a:t>
            </a:r>
            <a:endParaRPr lang="en-US"/>
          </a:p>
          <a:p>
            <a:pPr algn="ctr" indent="0" marL="0">
              <a:buNone/>
            </a:pPr>
            <a:r>
              <a:rPr altLang="en" b="1" sz="3544" lang="en-US"/>
              <a:t>E</a:t>
            </a:r>
            <a:r>
              <a:rPr altLang="en" b="1" sz="3544" lang="en-US"/>
              <a:t>N</a:t>
            </a:r>
            <a:r>
              <a:rPr altLang="en" b="1" sz="3544" lang="en-US"/>
              <a:t>D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ctrTitle"/>
          </p:nvPr>
        </p:nvSpPr>
        <p:spPr>
          <a:xfrm>
            <a:off x="0" y="-2653520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599" name=""/>
          <p:cNvSpPr>
            <a:spLocks noGrp="1"/>
          </p:cNvSpPr>
          <p:nvPr>
            <p:ph type="subTitle" idx="1"/>
          </p:nvPr>
        </p:nvSpPr>
        <p:spPr>
          <a:xfrm>
            <a:off x="92378" y="60521"/>
            <a:ext cx="9024095" cy="6707632"/>
          </a:xfrm>
        </p:spPr>
        <p:txBody>
          <a:bodyPr/>
          <a:p>
            <a:pPr algn="l"/>
            <a:r>
              <a:rPr altLang="en" b="1" sz="2900" lang="en-US"/>
              <a:t>Signs</a:t>
            </a:r>
            <a:r>
              <a:rPr altLang="en" b="1" sz="2900" lang="en-US"/>
              <a:t> 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symptoms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Typical</a:t>
            </a:r>
            <a:r>
              <a:rPr altLang="en" b="0" sz="2900" lang="en-US"/>
              <a:t>:</a:t>
            </a:r>
            <a:r>
              <a:rPr altLang="en" b="0" sz="2900" lang="en-US"/>
              <a:t> </a:t>
            </a:r>
            <a:r>
              <a:rPr altLang="en" b="0" sz="2900" lang="en-US"/>
              <a:t>Initially</a:t>
            </a:r>
            <a:r>
              <a:rPr altLang="en" b="0" sz="2900" lang="en-US"/>
              <a:t> </a:t>
            </a:r>
            <a:r>
              <a:rPr altLang="en" b="0" sz="2900" lang="en-US"/>
              <a:t>nonbloody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nonbilous</a:t>
            </a:r>
            <a:r>
              <a:rPr altLang="en" b="0" sz="2900" lang="en-US"/>
              <a:t> </a:t>
            </a:r>
            <a:r>
              <a:rPr altLang="en" b="0" sz="2900" lang="en-US"/>
              <a:t>vomiting</a:t>
            </a:r>
            <a:r>
              <a:rPr altLang="en" b="0" sz="2900" lang="en-US"/>
              <a:t> </a:t>
            </a:r>
            <a:r>
              <a:rPr altLang="en" b="0" sz="2900" lang="en-US"/>
              <a:t>at</a:t>
            </a:r>
            <a:r>
              <a:rPr altLang="en" b="0" sz="2900" lang="en-US"/>
              <a:t> </a:t>
            </a:r>
            <a:r>
              <a:rPr altLang="en" b="0" sz="2900" lang="en-US"/>
              <a:t>4-8</a:t>
            </a:r>
            <a:r>
              <a:rPr altLang="en" b="0" sz="2900" lang="en-US"/>
              <a:t> </a:t>
            </a:r>
            <a:r>
              <a:rPr altLang="en" b="0" sz="2900" lang="en-US"/>
              <a:t>weeks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age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which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initially</a:t>
            </a:r>
            <a:r>
              <a:rPr altLang="en" b="0" sz="2900" lang="en-US"/>
              <a:t> </a:t>
            </a:r>
            <a:r>
              <a:rPr altLang="en" b="0" sz="2900" lang="en-US"/>
              <a:t>infrequent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but</a:t>
            </a:r>
            <a:r>
              <a:rPr altLang="en" b="0" sz="2900" lang="en-US"/>
              <a:t> </a:t>
            </a:r>
            <a:r>
              <a:rPr altLang="en" b="0" sz="2900" lang="en-US"/>
              <a:t>over</a:t>
            </a:r>
            <a:r>
              <a:rPr altLang="en" b="0" sz="2900" lang="en-US"/>
              <a:t> </a:t>
            </a:r>
            <a:r>
              <a:rPr altLang="en" b="0" sz="2900" lang="en-US"/>
              <a:t>several</a:t>
            </a:r>
            <a:r>
              <a:rPr altLang="en" b="0" sz="2900" lang="en-US"/>
              <a:t> </a:t>
            </a:r>
            <a:r>
              <a:rPr altLang="en" b="0" sz="2900" lang="en-US"/>
              <a:t>days</a:t>
            </a:r>
            <a:r>
              <a:rPr altLang="en" b="0" sz="2900" lang="en-US"/>
              <a:t> </a:t>
            </a:r>
            <a:r>
              <a:rPr altLang="en" b="0" sz="2900" lang="en-US"/>
              <a:t>becomes</a:t>
            </a:r>
            <a:r>
              <a:rPr altLang="en" b="0" sz="2900" lang="en-US"/>
              <a:t> </a:t>
            </a:r>
            <a:r>
              <a:rPr altLang="en" b="0" sz="2900" lang="en-US"/>
              <a:t>more</a:t>
            </a:r>
            <a:r>
              <a:rPr altLang="en" b="0" sz="2900" lang="en-US"/>
              <a:t> </a:t>
            </a:r>
            <a:r>
              <a:rPr altLang="en" b="0" sz="2900" lang="en-US"/>
              <a:t>predictable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occurring</a:t>
            </a:r>
            <a:r>
              <a:rPr altLang="en" b="0" sz="2900" lang="en-US"/>
              <a:t> </a:t>
            </a:r>
            <a:r>
              <a:rPr altLang="en" b="0" sz="2900" lang="en-US"/>
              <a:t>at</a:t>
            </a:r>
            <a:r>
              <a:rPr altLang="en" b="0" sz="2900" lang="en-US"/>
              <a:t> </a:t>
            </a:r>
            <a:r>
              <a:rPr altLang="en" b="0" sz="2900" lang="en-US"/>
              <a:t>nearly</a:t>
            </a:r>
            <a:r>
              <a:rPr altLang="en" b="0" sz="2900" lang="en-US"/>
              <a:t> </a:t>
            </a:r>
            <a:r>
              <a:rPr altLang="en" b="0" sz="2900" lang="en-US"/>
              <a:t>every</a:t>
            </a:r>
            <a:r>
              <a:rPr altLang="en" b="0" sz="2900" lang="en-US"/>
              <a:t> </a:t>
            </a:r>
            <a:r>
              <a:rPr altLang="en" b="0" sz="2900" lang="en-US"/>
              <a:t>feeding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Slight</a:t>
            </a:r>
            <a:r>
              <a:rPr altLang="en" b="0" sz="2900" lang="en-US"/>
              <a:t> </a:t>
            </a:r>
            <a:r>
              <a:rPr altLang="en" b="0" sz="2900" lang="en-US"/>
              <a:t>hematemesis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either</a:t>
            </a:r>
            <a:r>
              <a:rPr altLang="en" b="0" sz="2900" lang="en-US"/>
              <a:t> </a:t>
            </a:r>
            <a:r>
              <a:rPr altLang="en" b="0" sz="2900" lang="en-US"/>
              <a:t>bright</a:t>
            </a:r>
            <a:r>
              <a:rPr altLang="en" b="0" sz="2900" lang="en-US"/>
              <a:t> </a:t>
            </a:r>
            <a:r>
              <a:rPr altLang="en" b="0" sz="2900" lang="en-US"/>
              <a:t>red</a:t>
            </a:r>
            <a:r>
              <a:rPr altLang="en" b="0" sz="2900" lang="en-US"/>
              <a:t> </a:t>
            </a:r>
            <a:r>
              <a:rPr altLang="en" b="0" sz="2900" lang="en-US"/>
              <a:t>flecks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coffee</a:t>
            </a:r>
            <a:r>
              <a:rPr altLang="en" b="0" sz="2900" lang="en-US"/>
              <a:t> </a:t>
            </a:r>
            <a:r>
              <a:rPr altLang="en" b="0" sz="2900" lang="en-US"/>
              <a:t>ground</a:t>
            </a:r>
            <a:r>
              <a:rPr altLang="en" b="0" sz="2900" lang="en-US"/>
              <a:t> </a:t>
            </a:r>
            <a:r>
              <a:rPr altLang="en" b="0" sz="2900" lang="en-US"/>
              <a:t>appearance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sometimes</a:t>
            </a:r>
            <a:r>
              <a:rPr altLang="en" b="0" sz="2900" lang="en-US"/>
              <a:t> </a:t>
            </a:r>
            <a:r>
              <a:rPr altLang="en" b="0" sz="2900" lang="en-US"/>
              <a:t>observed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Patients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 </a:t>
            </a:r>
            <a:r>
              <a:rPr altLang="en" b="0" sz="2900" lang="en-US"/>
              <a:t>not</a:t>
            </a:r>
            <a:r>
              <a:rPr altLang="en" b="0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i</a:t>
            </a:r>
            <a:r>
              <a:rPr altLang="en" b="0" sz="2900" lang="en-US"/>
              <a:t>l</a:t>
            </a:r>
            <a:r>
              <a:rPr altLang="en" b="0" sz="2900" lang="en-US"/>
              <a:t>l</a:t>
            </a:r>
            <a:r>
              <a:rPr altLang="en" b="0" sz="2900" lang="en-US"/>
              <a:t> </a:t>
            </a:r>
            <a:r>
              <a:rPr altLang="en" b="0" sz="2900" lang="en-US"/>
              <a:t>looking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febrile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Visible</a:t>
            </a:r>
            <a:r>
              <a:rPr altLang="en" b="0" sz="2900" lang="en-US"/>
              <a:t> </a:t>
            </a:r>
            <a:r>
              <a:rPr altLang="en" b="0" sz="2900" lang="en-US"/>
              <a:t>peristalsis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Palpable</a:t>
            </a:r>
            <a:r>
              <a:rPr altLang="en" b="0" sz="2900" lang="en-US"/>
              <a:t> </a:t>
            </a:r>
            <a:r>
              <a:rPr altLang="en" b="0" sz="2900" lang="en-US"/>
              <a:t>pyloric</a:t>
            </a:r>
            <a:r>
              <a:rPr altLang="en" b="0" sz="2900" lang="en-US"/>
              <a:t> </a:t>
            </a:r>
            <a:r>
              <a:rPr altLang="en" b="0" sz="2900" lang="en-US"/>
              <a:t>tumor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1" sz="2900" lang="en-US"/>
              <a:t>An</a:t>
            </a:r>
            <a:r>
              <a:rPr altLang="en" b="1" sz="2900" lang="en-US"/>
              <a:t> </a:t>
            </a:r>
            <a:r>
              <a:rPr altLang="en" b="1" sz="2900" lang="en-US"/>
              <a:t>enlarged</a:t>
            </a:r>
            <a:r>
              <a:rPr altLang="en" b="1" sz="2900" lang="en-US"/>
              <a:t> </a:t>
            </a:r>
            <a:r>
              <a:rPr altLang="en" b="1" sz="2900" lang="en-US"/>
              <a:t>pylorus</a:t>
            </a:r>
            <a:r>
              <a:rPr altLang="en" b="1" sz="2900" lang="en-US"/>
              <a:t> </a:t>
            </a:r>
            <a:r>
              <a:rPr altLang="en" b="1" sz="2900" lang="en-US"/>
              <a:t>classically</a:t>
            </a:r>
            <a:r>
              <a:rPr altLang="en" b="1" sz="2900" lang="en-US"/>
              <a:t> </a:t>
            </a:r>
            <a:r>
              <a:rPr altLang="en" b="1" sz="2900" lang="en-US"/>
              <a:t>described</a:t>
            </a:r>
            <a:r>
              <a:rPr altLang="en" b="1" sz="2900" lang="en-US"/>
              <a:t> </a:t>
            </a:r>
            <a:r>
              <a:rPr altLang="en" b="1" sz="2900" lang="en-US"/>
              <a:t>as</a:t>
            </a:r>
            <a:r>
              <a:rPr altLang="en" b="1" sz="2900" lang="en-US"/>
              <a:t> </a:t>
            </a:r>
            <a:r>
              <a:rPr altLang="en" b="1" sz="2900" lang="en-US"/>
              <a:t>an</a:t>
            </a:r>
            <a:r>
              <a:rPr altLang="en" b="1" sz="2900" lang="en-US"/>
              <a:t> </a:t>
            </a:r>
            <a:r>
              <a:rPr altLang="en" b="1" sz="2900" lang="en-US"/>
              <a:t>"</a:t>
            </a:r>
            <a:r>
              <a:rPr altLang="en" b="1" sz="2900" lang="en-US"/>
              <a:t>olive</a:t>
            </a:r>
            <a:r>
              <a:rPr altLang="en" b="1" sz="2900" lang="en-US"/>
              <a:t>"</a:t>
            </a:r>
            <a:r>
              <a:rPr altLang="en" b="1" sz="2900" lang="en-US"/>
              <a:t> </a:t>
            </a:r>
            <a:r>
              <a:rPr altLang="en" b="1" sz="2900" lang="en-US"/>
              <a:t>can</a:t>
            </a:r>
            <a:r>
              <a:rPr altLang="en" b="1" sz="2900" lang="en-US"/>
              <a:t> </a:t>
            </a:r>
            <a:r>
              <a:rPr altLang="en" b="1" sz="2900" lang="en-US"/>
              <a:t>be</a:t>
            </a:r>
            <a:r>
              <a:rPr altLang="en" b="1" sz="2900" lang="en-US"/>
              <a:t> </a:t>
            </a:r>
            <a:r>
              <a:rPr altLang="en" b="1" sz="2900" lang="en-US"/>
              <a:t>palpated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right</a:t>
            </a:r>
            <a:r>
              <a:rPr altLang="en" b="1" sz="2900" lang="en-US"/>
              <a:t> </a:t>
            </a:r>
            <a:r>
              <a:rPr altLang="en" b="1" sz="2900" lang="en-US"/>
              <a:t>upper</a:t>
            </a:r>
            <a:r>
              <a:rPr altLang="en" b="1" sz="2900" lang="en-US"/>
              <a:t> </a:t>
            </a:r>
            <a:r>
              <a:rPr altLang="en" b="1" sz="2900" lang="en-US"/>
              <a:t>quadrant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epigastrium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abdomen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60-80</a:t>
            </a:r>
            <a:r>
              <a:rPr altLang="en" b="1" sz="2900" lang="en-US"/>
              <a:t>%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infants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"/>
          <p:cNvSpPr>
            <a:spLocks noGrp="1"/>
          </p:cNvSpPr>
          <p:nvPr>
            <p:ph type="ctrTitle"/>
          </p:nvPr>
        </p:nvSpPr>
        <p:spPr>
          <a:xfrm>
            <a:off x="-233472" y="-3233919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01" name=""/>
          <p:cNvSpPr>
            <a:spLocks noGrp="1"/>
          </p:cNvSpPr>
          <p:nvPr>
            <p:ph type="subTitle" idx="1"/>
          </p:nvPr>
        </p:nvSpPr>
        <p:spPr>
          <a:xfrm>
            <a:off x="1585" y="90473"/>
            <a:ext cx="9140831" cy="6690700"/>
          </a:xfrm>
        </p:spPr>
        <p:txBody>
          <a:bodyPr>
            <a:normAutofit fontScale="91667" lnSpcReduction="20000"/>
          </a:bodyPr>
          <a:p>
            <a:pPr algn="l"/>
            <a:r>
              <a:rPr altLang="en" b="1" sz="2900" lang="en-US"/>
              <a:t>Diagnosis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Serum</a:t>
            </a:r>
            <a:r>
              <a:rPr altLang="en" b="1" sz="2900" lang="en-US"/>
              <a:t> </a:t>
            </a:r>
            <a:r>
              <a:rPr altLang="en" b="1" sz="2900" lang="en-US"/>
              <a:t>electrolytes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Classical</a:t>
            </a:r>
            <a:r>
              <a:rPr altLang="en" b="0" sz="2900" lang="en-US"/>
              <a:t> </a:t>
            </a:r>
            <a:r>
              <a:rPr altLang="en" b="0" sz="2900" lang="en-US"/>
              <a:t>biochemical</a:t>
            </a:r>
            <a:r>
              <a:rPr altLang="en" b="0" sz="2900" lang="en-US"/>
              <a:t> </a:t>
            </a:r>
            <a:r>
              <a:rPr altLang="en" b="0" sz="2900" lang="en-US"/>
              <a:t>abnormality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HIPS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1" sz="2900" lang="en-US"/>
              <a:t>hypochloremia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hypokalemic</a:t>
            </a:r>
            <a:r>
              <a:rPr altLang="en" b="1" sz="2900" lang="en-US"/>
              <a:t> </a:t>
            </a:r>
            <a:r>
              <a:rPr altLang="en" b="1" sz="2900" lang="en-US"/>
              <a:t>metabolic</a:t>
            </a:r>
            <a:r>
              <a:rPr altLang="en" b="1" sz="2900" lang="en-US"/>
              <a:t> </a:t>
            </a:r>
            <a:r>
              <a:rPr altLang="en" b="1" sz="2900" lang="en-US"/>
              <a:t>alkalosis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Ultrasonography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criterion</a:t>
            </a:r>
            <a:r>
              <a:rPr altLang="en" b="0" sz="2900" lang="en-US"/>
              <a:t> </a:t>
            </a:r>
            <a:r>
              <a:rPr altLang="en" b="0" sz="2900" lang="en-US"/>
              <a:t>standard</a:t>
            </a:r>
            <a:r>
              <a:rPr altLang="en" b="0" sz="2900" lang="en-US"/>
              <a:t> </a:t>
            </a:r>
            <a:r>
              <a:rPr altLang="en" b="0" sz="2900" lang="en-US"/>
              <a:t>imaging</a:t>
            </a:r>
            <a:r>
              <a:rPr altLang="en" b="0" sz="2900" lang="en-US"/>
              <a:t> </a:t>
            </a:r>
            <a:r>
              <a:rPr altLang="en" b="0" sz="2900" lang="en-US"/>
              <a:t>technique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1" sz="2900" lang="en-US"/>
              <a:t>Muscle</a:t>
            </a:r>
            <a:r>
              <a:rPr altLang="en" b="1" sz="2900" lang="en-US"/>
              <a:t> </a:t>
            </a:r>
            <a:r>
              <a:rPr altLang="en" b="1" sz="2900" lang="en-US"/>
              <a:t>thickness</a:t>
            </a:r>
            <a:r>
              <a:rPr altLang="en" b="1" sz="2900" lang="en-US"/>
              <a:t> </a:t>
            </a:r>
            <a:r>
              <a:rPr altLang="en" b="1" sz="2900" lang="en-US"/>
              <a:t>3</a:t>
            </a:r>
            <a:r>
              <a:rPr altLang="en" b="1" sz="2900" lang="en-US"/>
              <a:t> </a:t>
            </a:r>
            <a:r>
              <a:rPr altLang="en" b="1" sz="2900" lang="en-US"/>
              <a:t>mm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greater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pyloric</a:t>
            </a:r>
            <a:r>
              <a:rPr altLang="en" b="1" sz="2900" lang="en-US"/>
              <a:t> </a:t>
            </a:r>
            <a:r>
              <a:rPr altLang="en" b="1" sz="2900" lang="en-US"/>
              <a:t>channel</a:t>
            </a:r>
            <a:r>
              <a:rPr altLang="en" b="1" sz="2900" lang="en-US"/>
              <a:t> </a:t>
            </a:r>
            <a:r>
              <a:rPr altLang="en" b="1" sz="2900" lang="en-US"/>
              <a:t>length</a:t>
            </a:r>
            <a:r>
              <a:rPr altLang="en" b="1" sz="2900" lang="en-US"/>
              <a:t> </a:t>
            </a:r>
            <a:r>
              <a:rPr altLang="en" b="1" sz="2900" lang="en-US"/>
              <a:t>14</a:t>
            </a:r>
            <a:r>
              <a:rPr altLang="en" b="1" sz="2900" lang="en-US"/>
              <a:t> </a:t>
            </a:r>
            <a:r>
              <a:rPr altLang="en" b="1" sz="2900" lang="en-US"/>
              <a:t>mm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greater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infants</a:t>
            </a:r>
            <a:r>
              <a:rPr altLang="en" b="1" sz="2900" lang="en-US"/>
              <a:t> </a:t>
            </a:r>
            <a:r>
              <a:rPr altLang="en" b="1" sz="2900" lang="en-US"/>
              <a:t>younger</a:t>
            </a:r>
            <a:r>
              <a:rPr altLang="en" b="1" sz="2900" lang="en-US"/>
              <a:t> </a:t>
            </a:r>
            <a:r>
              <a:rPr altLang="en" b="1" sz="2900" lang="en-US"/>
              <a:t>than</a:t>
            </a:r>
            <a:r>
              <a:rPr altLang="en" b="1" sz="2900" lang="en-US"/>
              <a:t> </a:t>
            </a:r>
            <a:r>
              <a:rPr altLang="en" b="1" sz="2900" lang="en-US"/>
              <a:t>30</a:t>
            </a:r>
            <a:r>
              <a:rPr altLang="en" b="1" sz="2900" lang="en-US"/>
              <a:t> </a:t>
            </a:r>
            <a:r>
              <a:rPr altLang="en" b="1" sz="2900" lang="en-US"/>
              <a:t>days</a:t>
            </a:r>
            <a:r>
              <a:rPr altLang="en" b="1" sz="2900" lang="en-US"/>
              <a:t>)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Barium</a:t>
            </a:r>
            <a:r>
              <a:rPr altLang="en" b="1" sz="2900" lang="en-US"/>
              <a:t> </a:t>
            </a:r>
            <a:r>
              <a:rPr altLang="en" b="1" sz="2900" lang="en-US"/>
              <a:t>upper</a:t>
            </a:r>
            <a:r>
              <a:rPr altLang="en" b="1" sz="2900" lang="en-US"/>
              <a:t> </a:t>
            </a:r>
            <a:r>
              <a:rPr altLang="en" b="1" sz="2900" lang="en-US"/>
              <a:t>GI</a:t>
            </a:r>
            <a:r>
              <a:rPr altLang="en" b="1" sz="2900" lang="en-US"/>
              <a:t> </a:t>
            </a:r>
            <a:r>
              <a:rPr altLang="en" b="1" sz="2900" lang="en-US"/>
              <a:t>study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Effective</a:t>
            </a:r>
            <a:r>
              <a:rPr altLang="en" b="0" sz="2900" lang="en-US"/>
              <a:t> 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ultrasonography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not</a:t>
            </a:r>
            <a:r>
              <a:rPr altLang="en" b="0" sz="2900" lang="en-US"/>
              <a:t> </a:t>
            </a:r>
            <a:r>
              <a:rPr altLang="en" b="0" sz="2900" lang="en-US"/>
              <a:t>diagnostic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Should</a:t>
            </a:r>
            <a:r>
              <a:rPr altLang="en" b="0" sz="2900" lang="en-US"/>
              <a:t> </a:t>
            </a:r>
            <a:r>
              <a:rPr altLang="en" b="0" sz="2900" lang="en-US"/>
              <a:t>demonstrate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elongated</a:t>
            </a:r>
            <a:r>
              <a:rPr altLang="en" b="0" sz="2900" lang="en-US"/>
              <a:t> </a:t>
            </a:r>
            <a:r>
              <a:rPr altLang="en" b="0" sz="2900" lang="en-US"/>
              <a:t>pylorus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antral</a:t>
            </a:r>
            <a:r>
              <a:rPr altLang="en" b="0" sz="2900" lang="en-US"/>
              <a:t> </a:t>
            </a:r>
            <a:r>
              <a:rPr altLang="en" b="0" sz="2900" lang="en-US"/>
              <a:t>indentation</a:t>
            </a:r>
            <a:r>
              <a:rPr altLang="en" b="0" sz="2900" lang="en-US"/>
              <a:t> </a:t>
            </a:r>
            <a:r>
              <a:rPr altLang="en" b="0" sz="2900" lang="en-US"/>
              <a:t>from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hypertrophied</a:t>
            </a:r>
            <a:r>
              <a:rPr altLang="en" b="0" sz="2900" lang="en-US"/>
              <a:t> </a:t>
            </a:r>
            <a:r>
              <a:rPr altLang="en" b="0" sz="2900" lang="en-US"/>
              <a:t>muscle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1" sz="2900" lang="en-US"/>
              <a:t>Double</a:t>
            </a:r>
            <a:r>
              <a:rPr altLang="en" b="1" sz="2900" lang="en-US"/>
              <a:t> </a:t>
            </a:r>
            <a:r>
              <a:rPr altLang="en" b="1" sz="2900" lang="en-US"/>
              <a:t>track</a:t>
            </a:r>
            <a:r>
              <a:rPr altLang="en" b="1" sz="2900" lang="en-US"/>
              <a:t> </a:t>
            </a:r>
            <a:r>
              <a:rPr altLang="en" b="1" sz="2900" lang="en-US"/>
              <a:t>sign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thin</a:t>
            </a:r>
            <a:r>
              <a:rPr altLang="en" b="0" sz="2900" lang="en-US"/>
              <a:t> </a:t>
            </a:r>
            <a:r>
              <a:rPr altLang="en" b="0" sz="2900" lang="en-US"/>
              <a:t>tracks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barium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 </a:t>
            </a:r>
            <a:r>
              <a:rPr altLang="en" b="0" sz="2900" lang="en-US"/>
              <a:t>compressed</a:t>
            </a:r>
            <a:r>
              <a:rPr altLang="en" b="0" sz="2900" lang="en-US"/>
              <a:t> </a:t>
            </a:r>
            <a:r>
              <a:rPr altLang="en" b="0" sz="2900" lang="en-US"/>
              <a:t>between</a:t>
            </a:r>
            <a:r>
              <a:rPr altLang="en" b="0" sz="2900" lang="en-US"/>
              <a:t> </a:t>
            </a:r>
            <a:r>
              <a:rPr altLang="en" b="0" sz="2900" lang="en-US"/>
              <a:t>thickened</a:t>
            </a:r>
            <a:r>
              <a:rPr altLang="en" b="0" sz="2900" lang="en-US"/>
              <a:t> </a:t>
            </a:r>
            <a:r>
              <a:rPr altLang="en" b="0" sz="2900" lang="en-US"/>
              <a:t>pyloric</a:t>
            </a:r>
            <a:r>
              <a:rPr altLang="en" b="0" sz="2900" lang="en-US"/>
              <a:t> </a:t>
            </a:r>
            <a:r>
              <a:rPr altLang="en" b="0" sz="2900" lang="en-US"/>
              <a:t>mucosa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1" sz="2900" lang="en-US"/>
              <a:t>shoulder</a:t>
            </a:r>
            <a:r>
              <a:rPr altLang="en" b="1" sz="2900" lang="en-US"/>
              <a:t> </a:t>
            </a:r>
            <a:r>
              <a:rPr altLang="en" b="1" sz="2900" lang="en-US"/>
              <a:t>sign</a:t>
            </a:r>
            <a:r>
              <a:rPr altLang="en" b="1" sz="2900" lang="en-US"/>
              <a:t> 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barium</a:t>
            </a:r>
            <a:r>
              <a:rPr altLang="en" b="0" sz="2900" lang="en-US"/>
              <a:t> </a:t>
            </a:r>
            <a:r>
              <a:rPr altLang="en" b="0" sz="2900" lang="en-US"/>
              <a:t>collects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dilated</a:t>
            </a:r>
            <a:r>
              <a:rPr altLang="en" b="0" sz="2900" lang="en-US"/>
              <a:t> </a:t>
            </a:r>
            <a:r>
              <a:rPr altLang="en" b="0" sz="2900" lang="en-US"/>
              <a:t>prepyloric</a:t>
            </a:r>
            <a:r>
              <a:rPr altLang="en" b="0" sz="2900" lang="en-US"/>
              <a:t> </a:t>
            </a:r>
            <a:r>
              <a:rPr altLang="en" b="0" sz="2900" lang="en-US"/>
              <a:t>antrum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Endoscopy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Reserved</a:t>
            </a:r>
            <a:r>
              <a:rPr altLang="en" b="0" sz="2900" lang="en-US"/>
              <a:t> </a:t>
            </a:r>
            <a:r>
              <a:rPr altLang="en" b="0" sz="2900" lang="en-US"/>
              <a:t>for</a:t>
            </a:r>
            <a:r>
              <a:rPr altLang="en" b="0" sz="2900" lang="en-US"/>
              <a:t> </a:t>
            </a:r>
            <a:r>
              <a:rPr altLang="en" b="0" sz="2900" lang="en-US"/>
              <a:t>patients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atypical</a:t>
            </a:r>
            <a:r>
              <a:rPr altLang="en" b="0" sz="2900" lang="en-US"/>
              <a:t> </a:t>
            </a:r>
            <a:r>
              <a:rPr altLang="en" b="0" sz="2900" lang="en-US"/>
              <a:t>clinical</a:t>
            </a:r>
            <a:r>
              <a:rPr altLang="en" b="0" sz="2900" lang="en-US"/>
              <a:t> </a:t>
            </a:r>
            <a:r>
              <a:rPr altLang="en" b="0" sz="2900" lang="en-US"/>
              <a:t>signs</a:t>
            </a:r>
            <a:r>
              <a:rPr altLang="en" b="0" sz="2900" lang="en-US"/>
              <a:t> 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US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UGI</a:t>
            </a:r>
            <a:r>
              <a:rPr altLang="en" b="0" sz="2900" lang="en-US"/>
              <a:t> </a:t>
            </a:r>
            <a:r>
              <a:rPr altLang="en" b="0" sz="2900" lang="en-US"/>
              <a:t>studies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 </a:t>
            </a:r>
            <a:r>
              <a:rPr altLang="en" b="0" sz="2900" lang="en-US"/>
              <a:t>inconclusive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"/>
          <p:cNvSpPr>
            <a:spLocks noGrp="1"/>
          </p:cNvSpPr>
          <p:nvPr>
            <p:ph type="ctrTitle"/>
          </p:nvPr>
        </p:nvSpPr>
        <p:spPr>
          <a:xfrm>
            <a:off x="0" y="-2725207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03" name=""/>
          <p:cNvSpPr>
            <a:spLocks noGrp="1"/>
          </p:cNvSpPr>
          <p:nvPr>
            <p:ph type="subTitle" idx="1"/>
          </p:nvPr>
        </p:nvSpPr>
        <p:spPr>
          <a:xfrm>
            <a:off x="84922" y="73542"/>
            <a:ext cx="9018581" cy="6733671"/>
          </a:xfrm>
        </p:spPr>
        <p:txBody>
          <a:bodyPr/>
          <a:p>
            <a:pPr algn="l"/>
            <a:r>
              <a:rPr altLang="en" sz="2900" lang="en-US"/>
              <a:t>2.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12</a:t>
            </a:r>
            <a:r>
              <a:rPr altLang="en" sz="2900" lang="en-US"/>
              <a:t> </a:t>
            </a:r>
            <a:r>
              <a:rPr altLang="en" sz="2900" lang="en-US"/>
              <a:t>year</a:t>
            </a:r>
            <a:r>
              <a:rPr altLang="en" sz="2900" lang="en-US"/>
              <a:t> </a:t>
            </a:r>
            <a:r>
              <a:rPr altLang="en" sz="2900" lang="en-US"/>
              <a:t>old</a:t>
            </a:r>
            <a:r>
              <a:rPr altLang="en" sz="2900" lang="en-US"/>
              <a:t> </a:t>
            </a:r>
            <a:r>
              <a:rPr altLang="en" sz="2900" lang="en-US"/>
              <a:t>girl</a:t>
            </a:r>
            <a:r>
              <a:rPr altLang="en" sz="2900" lang="en-US"/>
              <a:t> </a:t>
            </a:r>
            <a:r>
              <a:rPr altLang="en" sz="2900" lang="en-US"/>
              <a:t>complains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abdominal</a:t>
            </a:r>
            <a:r>
              <a:rPr altLang="en" sz="2900" lang="en-US"/>
              <a:t> </a:t>
            </a:r>
            <a:r>
              <a:rPr altLang="en" sz="2900" lang="en-US"/>
              <a:t>pain</a:t>
            </a:r>
            <a:r>
              <a:rPr altLang="en" sz="2900" lang="en-US"/>
              <a:t> </a:t>
            </a:r>
            <a:r>
              <a:rPr altLang="en" sz="2900" lang="en-US"/>
              <a:t>that</a:t>
            </a:r>
            <a:r>
              <a:rPr altLang="en" sz="2900" lang="en-US"/>
              <a:t> </a:t>
            </a:r>
            <a:r>
              <a:rPr altLang="en" sz="2900" lang="en-US"/>
              <a:t>started</a:t>
            </a:r>
            <a:r>
              <a:rPr altLang="en" sz="2900" lang="en-US"/>
              <a:t> </a:t>
            </a:r>
            <a:r>
              <a:rPr altLang="en" sz="2900" lang="en-US"/>
              <a:t>suddenly</a:t>
            </a:r>
            <a:r>
              <a:rPr altLang="en" sz="2900" lang="en-US"/>
              <a:t> </a:t>
            </a: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morning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has</a:t>
            </a:r>
            <a:r>
              <a:rPr altLang="en" sz="2900" lang="en-US"/>
              <a:t> </a:t>
            </a:r>
            <a:r>
              <a:rPr altLang="en" sz="2900" lang="en-US"/>
              <a:t>persisted</a:t>
            </a:r>
            <a:r>
              <a:rPr altLang="en" sz="2900" lang="en-US"/>
              <a:t> </a:t>
            </a:r>
            <a:r>
              <a:rPr altLang="en" sz="2900" lang="en-US"/>
              <a:t>4</a:t>
            </a:r>
            <a:r>
              <a:rPr altLang="en" sz="2900" lang="en-US"/>
              <a:t> </a:t>
            </a:r>
            <a:r>
              <a:rPr altLang="en" sz="2900" lang="en-US"/>
              <a:t>hours</a:t>
            </a:r>
            <a:r>
              <a:rPr altLang="en" sz="2900" lang="en-US"/>
              <a:t> </a:t>
            </a:r>
            <a:r>
              <a:rPr altLang="en" sz="2900" lang="en-US"/>
              <a:t>since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She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also</a:t>
            </a:r>
            <a:r>
              <a:rPr altLang="en" sz="2900" lang="en-US"/>
              <a:t> </a:t>
            </a:r>
            <a:r>
              <a:rPr altLang="en" sz="2900" lang="en-US"/>
              <a:t>vomiting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has</a:t>
            </a:r>
            <a:r>
              <a:rPr altLang="en" sz="2900" lang="en-US"/>
              <a:t> </a:t>
            </a:r>
            <a:r>
              <a:rPr altLang="en" sz="2900" lang="en-US"/>
              <a:t>not</a:t>
            </a:r>
            <a:r>
              <a:rPr altLang="en" sz="2900" lang="en-US"/>
              <a:t> </a:t>
            </a:r>
            <a:r>
              <a:rPr altLang="en" sz="2900" lang="en-US"/>
              <a:t>had</a:t>
            </a:r>
            <a:r>
              <a:rPr altLang="en" sz="2900" lang="en-US"/>
              <a:t> </a:t>
            </a:r>
            <a:r>
              <a:rPr altLang="en" sz="2900" lang="en-US"/>
              <a:t>any</a:t>
            </a:r>
            <a:r>
              <a:rPr altLang="en" sz="2900" lang="en-US"/>
              <a:t> </a:t>
            </a:r>
            <a:r>
              <a:rPr altLang="en" sz="2900" lang="en-US"/>
              <a:t>diarrhea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She</a:t>
            </a:r>
            <a:r>
              <a:rPr altLang="en" sz="2900" lang="en-US"/>
              <a:t> </a:t>
            </a:r>
            <a:r>
              <a:rPr altLang="en" sz="2900" lang="en-US"/>
              <a:t>reports</a:t>
            </a:r>
            <a:r>
              <a:rPr altLang="en" sz="2900" lang="en-US"/>
              <a:t> </a:t>
            </a:r>
            <a:r>
              <a:rPr altLang="en" sz="2900" lang="en-US"/>
              <a:t>no</a:t>
            </a:r>
            <a:r>
              <a:rPr altLang="en" sz="2900" lang="en-US"/>
              <a:t> </a:t>
            </a:r>
            <a:r>
              <a:rPr altLang="en" sz="2900" lang="en-US"/>
              <a:t>change</a:t>
            </a:r>
            <a:r>
              <a:rPr altLang="en" sz="2900" lang="en-US"/>
              <a:t> </a:t>
            </a: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appetite</a:t>
            </a:r>
            <a:r>
              <a:rPr altLang="en" sz="2900" lang="en-US"/>
              <a:t> </a:t>
            </a:r>
            <a:r>
              <a:rPr altLang="en" sz="2900" lang="en-US"/>
              <a:t>or</a:t>
            </a:r>
            <a:r>
              <a:rPr altLang="en" sz="2900" lang="en-US"/>
              <a:t> </a:t>
            </a:r>
            <a:r>
              <a:rPr altLang="en" sz="2900" lang="en-US"/>
              <a:t>dysuria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She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not</a:t>
            </a:r>
            <a:r>
              <a:rPr altLang="en" sz="2900" lang="en-US"/>
              <a:t> </a:t>
            </a:r>
            <a:r>
              <a:rPr altLang="en" sz="2900" lang="en-US"/>
              <a:t>febrile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but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tender</a:t>
            </a:r>
            <a:r>
              <a:rPr altLang="en" sz="2900" lang="en-US"/>
              <a:t> </a:t>
            </a:r>
            <a:r>
              <a:rPr altLang="en" sz="2900" lang="en-US"/>
              <a:t>in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suprapubic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left</a:t>
            </a:r>
            <a:r>
              <a:rPr altLang="en" sz="2900" lang="en-US"/>
              <a:t> </a:t>
            </a:r>
            <a:r>
              <a:rPr altLang="en" sz="2900" lang="en-US"/>
              <a:t>iliac</a:t>
            </a:r>
            <a:r>
              <a:rPr altLang="en" sz="2900" lang="en-US"/>
              <a:t> </a:t>
            </a:r>
            <a:r>
              <a:rPr altLang="en" sz="2900" lang="en-US"/>
              <a:t>fossa</a:t>
            </a:r>
            <a:r>
              <a:rPr altLang="en" sz="2900" lang="en-US"/>
              <a:t>,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tenderness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not</a:t>
            </a:r>
            <a:r>
              <a:rPr altLang="en" sz="2900" lang="en-US"/>
              <a:t> </a:t>
            </a:r>
            <a:r>
              <a:rPr altLang="en" sz="2900" lang="en-US"/>
              <a:t>migratory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Laboratory</a:t>
            </a:r>
            <a:r>
              <a:rPr altLang="en" sz="2900" lang="en-US"/>
              <a:t> </a:t>
            </a:r>
            <a:r>
              <a:rPr altLang="en" sz="2900" lang="en-US"/>
              <a:t>tests</a:t>
            </a:r>
            <a:r>
              <a:rPr altLang="en" sz="2900" lang="en-US"/>
              <a:t> </a:t>
            </a:r>
            <a:r>
              <a:rPr altLang="en" sz="2900" lang="en-US"/>
              <a:t>are</a:t>
            </a:r>
            <a:r>
              <a:rPr altLang="en" sz="2900" lang="en-US"/>
              <a:t> </a:t>
            </a:r>
            <a:r>
              <a:rPr altLang="en" sz="2900" lang="en-US"/>
              <a:t>ordered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white</a:t>
            </a:r>
            <a:r>
              <a:rPr altLang="en" sz="2900" lang="en-US"/>
              <a:t> </a:t>
            </a:r>
            <a:r>
              <a:rPr altLang="en" sz="2900" lang="en-US"/>
              <a:t>blood</a:t>
            </a:r>
            <a:r>
              <a:rPr altLang="en" sz="2900" lang="en-US"/>
              <a:t> </a:t>
            </a:r>
            <a:r>
              <a:rPr altLang="en" sz="2900" lang="en-US"/>
              <a:t>cell</a:t>
            </a:r>
            <a:r>
              <a:rPr altLang="en" sz="2900" lang="en-US"/>
              <a:t> </a:t>
            </a:r>
            <a:r>
              <a:rPr altLang="en" sz="2900" lang="en-US"/>
              <a:t>count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8</a:t>
            </a:r>
            <a:r>
              <a:rPr altLang="en" sz="2900" lang="en-US"/>
              <a:t> </a:t>
            </a:r>
            <a:r>
              <a:rPr altLang="en" sz="2900" lang="en-US"/>
              <a:t>and</a:t>
            </a:r>
            <a:r>
              <a:rPr altLang="en" sz="2900" lang="en-US"/>
              <a:t> </a:t>
            </a:r>
            <a:r>
              <a:rPr altLang="en" sz="2900" lang="en-US"/>
              <a:t>a</a:t>
            </a:r>
            <a:r>
              <a:rPr altLang="en" sz="2900" lang="en-US"/>
              <a:t> </a:t>
            </a:r>
            <a:r>
              <a:rPr altLang="en" sz="2900" lang="en-US"/>
              <a:t>CRP</a:t>
            </a:r>
            <a:r>
              <a:rPr altLang="en" sz="2900" lang="en-US"/>
              <a:t> </a:t>
            </a:r>
            <a:r>
              <a:rPr altLang="en" sz="2900" lang="en-US"/>
              <a:t>of</a:t>
            </a:r>
            <a:r>
              <a:rPr altLang="en" sz="2900" lang="en-US"/>
              <a:t> </a:t>
            </a:r>
            <a:r>
              <a:rPr altLang="en" sz="2900" lang="en-US"/>
              <a:t>4.</a:t>
            </a:r>
            <a:r>
              <a:rPr altLang="en" sz="2900" lang="en-US"/>
              <a:t> </a:t>
            </a:r>
            <a:r>
              <a:rPr altLang="en" sz="2900" lang="en-US"/>
              <a:t>What</a:t>
            </a:r>
            <a:r>
              <a:rPr altLang="en" sz="2900" lang="en-US"/>
              <a:t> </a:t>
            </a:r>
            <a:r>
              <a:rPr altLang="en" sz="2900" lang="en-US"/>
              <a:t>is</a:t>
            </a:r>
            <a:r>
              <a:rPr altLang="en" sz="2900" lang="en-US"/>
              <a:t> </a:t>
            </a:r>
            <a:r>
              <a:rPr altLang="en" sz="2900" lang="en-US"/>
              <a:t>the</a:t>
            </a:r>
            <a:r>
              <a:rPr altLang="en" sz="2900" lang="en-US"/>
              <a:t> </a:t>
            </a:r>
            <a:r>
              <a:rPr altLang="en" sz="2900" lang="en-US"/>
              <a:t>most</a:t>
            </a:r>
            <a:r>
              <a:rPr altLang="en" sz="2900" lang="en-US"/>
              <a:t> </a:t>
            </a:r>
            <a:r>
              <a:rPr altLang="en" sz="2900" lang="en-US"/>
              <a:t>likely</a:t>
            </a:r>
            <a:r>
              <a:rPr altLang="en" sz="2900" lang="en-US"/>
              <a:t> </a:t>
            </a:r>
            <a:r>
              <a:rPr altLang="en" sz="2900" lang="en-US"/>
              <a:t>diagnosis</a:t>
            </a:r>
            <a:r>
              <a:rPr altLang="en" sz="2900" lang="en-US"/>
              <a:t>.</a:t>
            </a:r>
            <a:endParaRPr lang="en-US"/>
          </a:p>
          <a:p>
            <a:pPr algn="l"/>
            <a:r>
              <a:rPr altLang="en" sz="2900" lang="en-US"/>
              <a:t>A</a:t>
            </a:r>
            <a:r>
              <a:rPr altLang="en" sz="2900" lang="en-US"/>
              <a:t>.</a:t>
            </a:r>
            <a:r>
              <a:rPr altLang="en" sz="2900" lang="en-US"/>
              <a:t> </a:t>
            </a:r>
            <a:r>
              <a:rPr altLang="en" sz="2900" lang="en-US"/>
              <a:t>Appendicitis</a:t>
            </a:r>
            <a:endParaRPr lang="en-US"/>
          </a:p>
          <a:p>
            <a:pPr algn="l"/>
            <a:r>
              <a:rPr altLang="en" b="1" sz="2900" lang="en-US"/>
              <a:t>B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Ovarian</a:t>
            </a:r>
            <a:r>
              <a:rPr altLang="en" b="1" sz="2900" lang="en-US"/>
              <a:t> </a:t>
            </a:r>
            <a:r>
              <a:rPr altLang="en" b="1" sz="2900" lang="en-US"/>
              <a:t>torsion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Answer</a:t>
            </a:r>
            <a:r>
              <a:rPr altLang="en" b="1" sz="2900" lang="en-US"/>
              <a:t>)</a:t>
            </a:r>
            <a:endParaRPr lang="en-US"/>
          </a:p>
          <a:p>
            <a:pPr algn="l"/>
            <a:r>
              <a:rPr altLang="en" b="0" sz="2900" lang="en-US"/>
              <a:t>C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Meckel's</a:t>
            </a:r>
            <a:r>
              <a:rPr altLang="en" b="0" sz="2900" lang="en-US"/>
              <a:t> </a:t>
            </a:r>
            <a:r>
              <a:rPr altLang="en" b="0" sz="2900" lang="en-US"/>
              <a:t>d</a:t>
            </a:r>
            <a:r>
              <a:rPr altLang="en" b="0" sz="2900" lang="en-US"/>
              <a:t>i</a:t>
            </a:r>
            <a:r>
              <a:rPr altLang="en" b="0" sz="2900" lang="en-US"/>
              <a:t>v</a:t>
            </a:r>
            <a:r>
              <a:rPr altLang="en" b="0" sz="2900" lang="en-US"/>
              <a:t>e</a:t>
            </a:r>
            <a:r>
              <a:rPr altLang="en" b="0" sz="2900" lang="en-US"/>
              <a:t>r</a:t>
            </a:r>
            <a:r>
              <a:rPr altLang="en" b="0" sz="2900" lang="en-US"/>
              <a:t>t</a:t>
            </a:r>
            <a:r>
              <a:rPr altLang="en" b="0" sz="2900" lang="en-US"/>
              <a:t>i</a:t>
            </a:r>
            <a:r>
              <a:rPr altLang="en" b="0" sz="2900" lang="en-US"/>
              <a:t>c</a:t>
            </a:r>
            <a:r>
              <a:rPr altLang="en" b="0" sz="2900" lang="en-US"/>
              <a:t>u</a:t>
            </a:r>
            <a:r>
              <a:rPr altLang="en" b="0" sz="2900" lang="en-US"/>
              <a:t>l</a:t>
            </a:r>
            <a:r>
              <a:rPr altLang="en" b="0" sz="2900" lang="en-US"/>
              <a:t>u</a:t>
            </a:r>
            <a:r>
              <a:rPr altLang="en" b="0" sz="2900" lang="en-US"/>
              <a:t>m</a:t>
            </a:r>
            <a:endParaRPr lang="en-US"/>
          </a:p>
          <a:p>
            <a:pPr algn="l"/>
            <a:r>
              <a:rPr altLang="en" b="0" sz="2900" lang="en-US"/>
              <a:t>D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Constipation</a:t>
            </a:r>
            <a:endParaRPr lang="en-US"/>
          </a:p>
          <a:p>
            <a:pPr algn="l"/>
            <a:r>
              <a:rPr altLang="en" b="0" sz="2900" lang="en-US"/>
              <a:t>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Mesenteric</a:t>
            </a:r>
            <a:r>
              <a:rPr altLang="en" b="0" sz="2900" lang="en-US"/>
              <a:t> </a:t>
            </a:r>
            <a:r>
              <a:rPr altLang="en" b="0" sz="2900" lang="en-US"/>
              <a:t>adenitis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"/>
          <p:cNvSpPr>
            <a:spLocks noGrp="1"/>
          </p:cNvSpPr>
          <p:nvPr>
            <p:ph type="ctrTitle"/>
          </p:nvPr>
        </p:nvSpPr>
        <p:spPr>
          <a:xfrm>
            <a:off x="0" y="-2387600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05" name=""/>
          <p:cNvSpPr>
            <a:spLocks noGrp="1"/>
          </p:cNvSpPr>
          <p:nvPr>
            <p:ph type="subTitle" idx="1"/>
          </p:nvPr>
        </p:nvSpPr>
        <p:spPr>
          <a:xfrm>
            <a:off x="53467" y="86562"/>
            <a:ext cx="9024095" cy="6720651"/>
          </a:xfrm>
        </p:spPr>
        <p:txBody>
          <a:bodyPr/>
          <a:p>
            <a:pPr algn="l"/>
            <a:r>
              <a:rPr altLang="en" b="1" sz="2900" lang="en-US" u="sng"/>
              <a:t>Discussion</a:t>
            </a:r>
            <a:endParaRPr lang="en-US"/>
          </a:p>
          <a:p>
            <a:pPr algn="l"/>
            <a:r>
              <a:rPr altLang="en" b="1" sz="2900" lang="en-US" u="none"/>
              <a:t>Appendicitis</a:t>
            </a:r>
            <a:r>
              <a:rPr altLang="en" b="1" sz="2900" lang="en-US" u="none"/>
              <a:t>:</a:t>
            </a:r>
            <a:r>
              <a:rPr altLang="en" b="1" sz="2900" lang="en-US" u="none"/>
              <a:t> </a:t>
            </a:r>
            <a:r>
              <a:rPr altLang="en" b="1" sz="2900" lang="en-US" u="none"/>
              <a:t>Signs</a:t>
            </a:r>
            <a:r>
              <a:rPr altLang="en" b="1" sz="2900" lang="en-US" u="none"/>
              <a:t> </a:t>
            </a:r>
            <a:r>
              <a:rPr altLang="en" b="1" sz="2900" lang="en-US" u="none"/>
              <a:t>and</a:t>
            </a:r>
            <a:r>
              <a:rPr altLang="en" b="1" sz="2900" lang="en-US" u="none"/>
              <a:t> </a:t>
            </a:r>
            <a:r>
              <a:rPr altLang="en" b="1" sz="2900" lang="en-US" u="none"/>
              <a:t>symptoms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 u="none"/>
              <a:t>Abdominal</a:t>
            </a:r>
            <a:r>
              <a:rPr altLang="en" b="1" sz="2900" lang="en-US" u="none"/>
              <a:t> </a:t>
            </a:r>
            <a:r>
              <a:rPr altLang="en" b="1" sz="2900" lang="en-US" u="none"/>
              <a:t>pain</a:t>
            </a:r>
            <a:r>
              <a:rPr altLang="en" b="0" sz="2900" lang="en-US" u="none"/>
              <a:t>.</a:t>
            </a:r>
            <a:r>
              <a:rPr altLang="en" b="0" sz="2900" lang="en-US" u="none"/>
              <a:t> </a:t>
            </a:r>
            <a:r>
              <a:rPr altLang="en" b="0" sz="2900" lang="en-US" u="none"/>
              <a:t>Most</a:t>
            </a:r>
            <a:r>
              <a:rPr altLang="en" b="0" sz="2900" lang="en-US" u="none"/>
              <a:t> </a:t>
            </a:r>
            <a:r>
              <a:rPr altLang="en" b="0" sz="2900" lang="en-US" u="none"/>
              <a:t>common</a:t>
            </a:r>
            <a:r>
              <a:rPr altLang="en" b="0" sz="2900" lang="en-US" u="none"/>
              <a:t> </a:t>
            </a:r>
            <a:r>
              <a:rPr altLang="en" b="0" sz="2900" lang="en-US" u="none"/>
              <a:t>symptom</a:t>
            </a:r>
            <a:r>
              <a:rPr altLang="en" b="0" sz="2900" lang="en-US" u="none"/>
              <a:t>.</a:t>
            </a:r>
            <a:r>
              <a:rPr altLang="en" b="0" sz="2900" lang="en-US" u="none"/>
              <a:t> </a:t>
            </a:r>
            <a:r>
              <a:rPr altLang="en" b="0" sz="2900" lang="en-US" u="none"/>
              <a:t>Typically</a:t>
            </a:r>
            <a:r>
              <a:rPr altLang="en" b="0" sz="2900" lang="en-US" u="none"/>
              <a:t> </a:t>
            </a:r>
            <a:r>
              <a:rPr altLang="en" b="0" sz="2900" lang="en-US" u="none"/>
              <a:t>begins</a:t>
            </a:r>
            <a:r>
              <a:rPr altLang="en" b="0" sz="2900" lang="en-US" u="none"/>
              <a:t> </a:t>
            </a:r>
            <a:r>
              <a:rPr altLang="en" b="0" sz="2900" lang="en-US" u="none"/>
              <a:t>as</a:t>
            </a:r>
            <a:r>
              <a:rPr altLang="en" b="0" sz="2900" lang="en-US" u="none"/>
              <a:t> </a:t>
            </a:r>
            <a:r>
              <a:rPr altLang="en" b="0" sz="2900" lang="en-US" u="none"/>
              <a:t>peri umbilical</a:t>
            </a:r>
            <a:r>
              <a:rPr altLang="en" b="0" sz="2900" lang="en-US" u="none"/>
              <a:t> </a:t>
            </a:r>
            <a:r>
              <a:rPr altLang="en" b="0" sz="2900" lang="en-US" u="none"/>
              <a:t>or</a:t>
            </a:r>
            <a:r>
              <a:rPr altLang="en" b="0" sz="2900" lang="en-US" u="none"/>
              <a:t> </a:t>
            </a:r>
            <a:r>
              <a:rPr altLang="en" b="0" sz="2900" lang="en-US" u="none"/>
              <a:t>epigastric</a:t>
            </a:r>
            <a:r>
              <a:rPr altLang="en" b="0" sz="2900" lang="en-US" u="none"/>
              <a:t>,</a:t>
            </a:r>
            <a:r>
              <a:rPr altLang="en" b="0" sz="2900" lang="en-US" u="none"/>
              <a:t> </a:t>
            </a:r>
            <a:r>
              <a:rPr altLang="en" b="0" sz="2900" lang="en-US" u="none"/>
              <a:t>then</a:t>
            </a:r>
            <a:r>
              <a:rPr altLang="en" b="0" sz="2900" lang="en-US" u="none"/>
              <a:t> </a:t>
            </a:r>
            <a:r>
              <a:rPr altLang="en" b="0" sz="2900" lang="en-US" u="none"/>
              <a:t>migrates</a:t>
            </a:r>
            <a:r>
              <a:rPr altLang="en" b="0" sz="2900" lang="en-US" u="none"/>
              <a:t> </a:t>
            </a:r>
            <a:r>
              <a:rPr altLang="en" b="0" sz="2900" lang="en-US" u="none"/>
              <a:t>to</a:t>
            </a:r>
            <a:r>
              <a:rPr altLang="en" b="0" sz="2900" lang="en-US" u="none"/>
              <a:t> </a:t>
            </a:r>
            <a:r>
              <a:rPr altLang="en" b="0" sz="2900" lang="en-US" u="none"/>
              <a:t>the</a:t>
            </a:r>
            <a:r>
              <a:rPr altLang="en" b="0" sz="2900" lang="en-US" u="none"/>
              <a:t> </a:t>
            </a:r>
            <a:r>
              <a:rPr altLang="en" b="0" sz="2900" lang="en-US" u="none"/>
              <a:t>RLQ</a:t>
            </a:r>
            <a:r>
              <a:rPr altLang="en" b="0" sz="2900" lang="en-US" u="none"/>
              <a:t>.</a:t>
            </a:r>
            <a:r>
              <a:rPr altLang="en" b="0" sz="2900" lang="en-US" u="none"/>
              <a:t> </a:t>
            </a:r>
            <a:r>
              <a:rPr altLang="en" b="0" sz="2900" lang="en-US" u="none"/>
              <a:t>Patients</a:t>
            </a:r>
            <a:r>
              <a:rPr altLang="en" b="0" sz="2900" lang="en-US" u="none"/>
              <a:t> </a:t>
            </a:r>
            <a:r>
              <a:rPr altLang="en" b="0" sz="2900" lang="en-US" u="none"/>
              <a:t>usually</a:t>
            </a:r>
            <a:r>
              <a:rPr altLang="en" b="0" sz="2900" lang="en-US" u="none"/>
              <a:t> </a:t>
            </a:r>
            <a:r>
              <a:rPr altLang="en" b="0" sz="2900" lang="en-US" u="none"/>
              <a:t>lie</a:t>
            </a:r>
            <a:r>
              <a:rPr altLang="en" b="0" sz="2900" lang="en-US" u="none"/>
              <a:t> </a:t>
            </a:r>
            <a:r>
              <a:rPr altLang="en" b="0" sz="2900" lang="en-US" u="none"/>
              <a:t>down</a:t>
            </a:r>
            <a:r>
              <a:rPr altLang="en" b="0" sz="2900" lang="en-US" u="none"/>
              <a:t>,</a:t>
            </a:r>
            <a:r>
              <a:rPr altLang="en" b="0" sz="2900" lang="en-US" u="none"/>
              <a:t> </a:t>
            </a:r>
            <a:r>
              <a:rPr altLang="en" b="0" sz="2900" lang="en-US" u="none"/>
              <a:t>flex</a:t>
            </a:r>
            <a:r>
              <a:rPr altLang="en" b="0" sz="2900" lang="en-US" u="none"/>
              <a:t> </a:t>
            </a:r>
            <a:r>
              <a:rPr altLang="en" b="0" sz="2900" lang="en-US" u="none"/>
              <a:t>their</a:t>
            </a:r>
            <a:r>
              <a:rPr altLang="en" b="0" sz="2900" lang="en-US" u="none"/>
              <a:t> </a:t>
            </a:r>
            <a:r>
              <a:rPr altLang="en" b="0" sz="2900" lang="en-US" u="none"/>
              <a:t>hips</a:t>
            </a:r>
            <a:r>
              <a:rPr altLang="en" b="0" sz="2900" lang="en-US" u="none"/>
              <a:t> </a:t>
            </a:r>
            <a:r>
              <a:rPr altLang="en" b="0" sz="2900" lang="en-US" u="none"/>
              <a:t>and</a:t>
            </a:r>
            <a:r>
              <a:rPr altLang="en" b="0" sz="2900" lang="en-US" u="none"/>
              <a:t> </a:t>
            </a:r>
            <a:r>
              <a:rPr altLang="en" b="0" sz="2900" lang="en-US" u="none"/>
              <a:t>draw</a:t>
            </a:r>
            <a:r>
              <a:rPr altLang="en" b="0" sz="2900" lang="en-US" u="none"/>
              <a:t> </a:t>
            </a:r>
            <a:r>
              <a:rPr altLang="en" b="0" sz="2900" lang="en-US" u="none"/>
              <a:t>their</a:t>
            </a:r>
            <a:r>
              <a:rPr altLang="en" b="0" sz="2900" lang="en-US" u="none"/>
              <a:t> </a:t>
            </a:r>
            <a:r>
              <a:rPr altLang="en" b="0" sz="2900" lang="en-US" u="none"/>
              <a:t>knees</a:t>
            </a:r>
            <a:r>
              <a:rPr altLang="en" b="0" sz="2900" lang="en-US" u="none"/>
              <a:t> </a:t>
            </a:r>
            <a:r>
              <a:rPr altLang="en" b="0" sz="2900" lang="en-US" u="none"/>
              <a:t>up</a:t>
            </a:r>
            <a:r>
              <a:rPr altLang="en" b="0" sz="2900" lang="en-US" u="none"/>
              <a:t> </a:t>
            </a:r>
            <a:r>
              <a:rPr altLang="en" b="0" sz="2900" lang="en-US" u="none"/>
              <a:t>to</a:t>
            </a:r>
            <a:r>
              <a:rPr altLang="en" b="0" sz="2900" lang="en-US" u="none"/>
              <a:t> </a:t>
            </a:r>
            <a:r>
              <a:rPr altLang="en" b="0" sz="2900" lang="en-US" u="none"/>
              <a:t>reduce</a:t>
            </a:r>
            <a:r>
              <a:rPr altLang="en" b="0" sz="2900" lang="en-US" u="none"/>
              <a:t> </a:t>
            </a:r>
            <a:r>
              <a:rPr altLang="en" b="0" sz="2900" lang="en-US" u="none"/>
              <a:t>movement</a:t>
            </a:r>
            <a:r>
              <a:rPr altLang="en" b="0" sz="2900" lang="en-US" u="none"/>
              <a:t> </a:t>
            </a:r>
            <a:r>
              <a:rPr altLang="en" b="0" sz="2900" lang="en-US" u="none"/>
              <a:t>and</a:t>
            </a:r>
            <a:r>
              <a:rPr altLang="en" b="0" sz="2900" lang="en-US" u="none"/>
              <a:t> </a:t>
            </a:r>
            <a:r>
              <a:rPr altLang="en" b="0" sz="2900" lang="en-US" u="none"/>
              <a:t>avoid</a:t>
            </a:r>
            <a:r>
              <a:rPr altLang="en" b="0" sz="2900" lang="en-US" u="none"/>
              <a:t> </a:t>
            </a:r>
            <a:r>
              <a:rPr altLang="en" b="0" sz="2900" lang="en-US" u="none"/>
              <a:t>worsening</a:t>
            </a:r>
            <a:r>
              <a:rPr altLang="en" b="0" sz="2900" lang="en-US" u="none"/>
              <a:t> </a:t>
            </a:r>
            <a:r>
              <a:rPr altLang="en" b="0" sz="2900" lang="en-US" u="none"/>
              <a:t>pain</a:t>
            </a:r>
            <a:r>
              <a:rPr altLang="en" b="0" sz="2900" lang="en-US" u="none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 u="none"/>
              <a:t>Nausea</a:t>
            </a:r>
            <a:r>
              <a:rPr altLang="en" b="0" sz="2900" lang="en-US" u="none"/>
              <a:t>:</a:t>
            </a:r>
            <a:r>
              <a:rPr altLang="en" b="0" sz="2900" lang="en-US" u="none"/>
              <a:t> </a:t>
            </a:r>
            <a:r>
              <a:rPr altLang="en" b="0" sz="2900" lang="en-US" u="none"/>
              <a:t>61-92</a:t>
            </a:r>
            <a:r>
              <a:rPr altLang="en" b="0" sz="2900" lang="en-US" u="none"/>
              <a:t>%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patients</a:t>
            </a:r>
            <a:r>
              <a:rPr altLang="en" b="0" sz="2900" lang="en-US" u="none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 u="none"/>
              <a:t>Anorexia</a:t>
            </a:r>
            <a:r>
              <a:rPr altLang="en" b="1" sz="2900" lang="en-US" u="none"/>
              <a:t>:</a:t>
            </a:r>
            <a:r>
              <a:rPr altLang="en" b="1" sz="2900" lang="en-US" u="none"/>
              <a:t> </a:t>
            </a:r>
            <a:r>
              <a:rPr altLang="en" b="0" sz="2900" lang="en-US" u="none"/>
              <a:t>74-78</a:t>
            </a:r>
            <a:r>
              <a:rPr altLang="en" b="0" sz="2900" lang="en-US" u="none"/>
              <a:t>%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patients</a:t>
            </a:r>
            <a:r>
              <a:rPr altLang="en" b="0" sz="2900" lang="en-US" u="none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 u="none"/>
              <a:t>Vomiting</a:t>
            </a:r>
            <a:r>
              <a:rPr altLang="en" b="0" sz="2900" lang="en-US" u="none"/>
              <a:t>:</a:t>
            </a:r>
            <a:r>
              <a:rPr altLang="en" b="0" sz="2900" lang="en-US" u="none"/>
              <a:t> </a:t>
            </a:r>
            <a:r>
              <a:rPr altLang="en" b="0" sz="2900" lang="en-US" u="none"/>
              <a:t>Nearly</a:t>
            </a:r>
            <a:r>
              <a:rPr altLang="en" b="0" sz="2900" lang="en-US" u="none"/>
              <a:t> </a:t>
            </a:r>
            <a:r>
              <a:rPr altLang="en" b="0" sz="2900" lang="en-US" u="none"/>
              <a:t>always</a:t>
            </a:r>
            <a:r>
              <a:rPr altLang="en" b="0" sz="2900" lang="en-US" u="none"/>
              <a:t> </a:t>
            </a:r>
            <a:r>
              <a:rPr altLang="en" b="0" sz="2900" lang="en-US" u="none"/>
              <a:t>follows</a:t>
            </a:r>
            <a:r>
              <a:rPr altLang="en" b="0" sz="2900" lang="en-US" u="none"/>
              <a:t> </a:t>
            </a:r>
            <a:r>
              <a:rPr altLang="en" b="0" sz="2900" lang="en-US" u="none"/>
              <a:t>onset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pain</a:t>
            </a:r>
            <a:r>
              <a:rPr altLang="en" b="0" sz="2900" lang="en-US" u="none"/>
              <a:t>,</a:t>
            </a:r>
            <a:r>
              <a:rPr altLang="en" b="0" sz="2900" lang="en-US" u="none"/>
              <a:t> </a:t>
            </a:r>
            <a:r>
              <a:rPr altLang="en" b="0" sz="2900" lang="en-US" u="none"/>
              <a:t>vomiting</a:t>
            </a:r>
            <a:r>
              <a:rPr altLang="en" b="0" sz="2900" lang="en-US" u="none"/>
              <a:t> </a:t>
            </a:r>
            <a:r>
              <a:rPr altLang="en" b="0" sz="2900" lang="en-US" u="none"/>
              <a:t>that</a:t>
            </a:r>
            <a:r>
              <a:rPr altLang="en" b="0" sz="2900" lang="en-US" u="none"/>
              <a:t> </a:t>
            </a:r>
            <a:r>
              <a:rPr altLang="en" b="0" sz="2900" lang="en-US" u="none"/>
              <a:t>precedes</a:t>
            </a:r>
            <a:r>
              <a:rPr altLang="en" b="0" sz="2900" lang="en-US" u="none"/>
              <a:t> </a:t>
            </a:r>
            <a:r>
              <a:rPr altLang="en" b="0" sz="2900" lang="en-US" u="none"/>
              <a:t>pain</a:t>
            </a:r>
            <a:r>
              <a:rPr altLang="en" b="0" sz="2900" lang="en-US" u="none"/>
              <a:t> </a:t>
            </a:r>
            <a:r>
              <a:rPr altLang="en" b="0" sz="2900" lang="en-US" u="none"/>
              <a:t>suggests</a:t>
            </a:r>
            <a:r>
              <a:rPr altLang="en" b="0" sz="2900" lang="en-US" u="none"/>
              <a:t> </a:t>
            </a:r>
            <a:r>
              <a:rPr altLang="en" b="1" sz="2900" lang="en-US" u="none"/>
              <a:t>intestinal</a:t>
            </a:r>
            <a:r>
              <a:rPr altLang="en" b="1" sz="2900" lang="en-US" u="none"/>
              <a:t> </a:t>
            </a:r>
            <a:r>
              <a:rPr altLang="en" b="1" sz="2900" lang="en-US" u="none"/>
              <a:t>obstruction</a:t>
            </a:r>
            <a:r>
              <a:rPr altLang="en" b="1" sz="2900" lang="en-US" u="none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 u="none"/>
              <a:t>Diarrhea</a:t>
            </a:r>
            <a:r>
              <a:rPr altLang="en" b="1" sz="2900" lang="en-US" u="none"/>
              <a:t> </a:t>
            </a:r>
            <a:r>
              <a:rPr altLang="en" b="0" sz="2900" lang="en-US" u="none"/>
              <a:t>or</a:t>
            </a:r>
            <a:r>
              <a:rPr altLang="en" b="0" sz="2900" lang="en-US" u="none"/>
              <a:t> </a:t>
            </a:r>
            <a:r>
              <a:rPr altLang="en" b="1" sz="2900" lang="en-US" u="none"/>
              <a:t>constipation</a:t>
            </a:r>
            <a:r>
              <a:rPr altLang="en" b="0" sz="2900" lang="en-US" u="none"/>
              <a:t> </a:t>
            </a:r>
            <a:r>
              <a:rPr altLang="en" b="0" sz="2900" lang="en-US" u="none"/>
              <a:t>in</a:t>
            </a:r>
            <a:r>
              <a:rPr altLang="en" b="0" sz="2900" lang="en-US" u="none"/>
              <a:t> </a:t>
            </a:r>
            <a:r>
              <a:rPr altLang="en" b="0" sz="2900" lang="en-US" u="none"/>
              <a:t>as</a:t>
            </a:r>
            <a:r>
              <a:rPr altLang="en" b="0" sz="2900" lang="en-US" u="none"/>
              <a:t> </a:t>
            </a:r>
            <a:r>
              <a:rPr altLang="en" b="0" sz="2900" lang="en-US" u="none"/>
              <a:t>many</a:t>
            </a:r>
            <a:r>
              <a:rPr altLang="en" b="0" sz="2900" lang="en-US" u="none"/>
              <a:t> </a:t>
            </a:r>
            <a:r>
              <a:rPr altLang="en" b="0" sz="2900" lang="en-US" u="none"/>
              <a:t>as</a:t>
            </a:r>
            <a:r>
              <a:rPr altLang="en" b="0" sz="2900" lang="en-US" u="none"/>
              <a:t> </a:t>
            </a:r>
            <a:r>
              <a:rPr altLang="en" b="0" sz="2900" lang="en-US" u="none"/>
              <a:t>18</a:t>
            </a:r>
            <a:r>
              <a:rPr altLang="en" b="0" sz="2900" lang="en-US" u="none"/>
              <a:t>%</a:t>
            </a:r>
            <a:r>
              <a:rPr altLang="en" b="0" sz="2900" lang="en-US" u="none"/>
              <a:t> </a:t>
            </a:r>
            <a:r>
              <a:rPr altLang="en" b="0" sz="2900" lang="en-US" u="none"/>
              <a:t>of</a:t>
            </a:r>
            <a:r>
              <a:rPr altLang="en" b="0" sz="2900" lang="en-US" u="none"/>
              <a:t> </a:t>
            </a:r>
            <a:r>
              <a:rPr altLang="en" b="0" sz="2900" lang="en-US" u="none"/>
              <a:t>patients</a:t>
            </a:r>
            <a:r>
              <a:rPr altLang="en" b="0" sz="2900" lang="en-US" u="none"/>
              <a:t>.</a:t>
            </a:r>
            <a:r>
              <a:rPr altLang="en" b="0" sz="2900" lang="en-US" u="none"/>
              <a:t>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"/>
          <p:cNvSpPr>
            <a:spLocks noGrp="1"/>
          </p:cNvSpPr>
          <p:nvPr>
            <p:ph type="ctrTitle"/>
          </p:nvPr>
        </p:nvSpPr>
        <p:spPr>
          <a:xfrm>
            <a:off x="228600" y="-2679560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07" name=""/>
          <p:cNvSpPr>
            <a:spLocks noGrp="1"/>
          </p:cNvSpPr>
          <p:nvPr>
            <p:ph type="subTitle" idx="1"/>
          </p:nvPr>
        </p:nvSpPr>
        <p:spPr>
          <a:xfrm>
            <a:off x="27526" y="70825"/>
            <a:ext cx="8972212" cy="6723368"/>
          </a:xfrm>
        </p:spPr>
        <p:txBody>
          <a:bodyPr>
            <a:normAutofit fontScale="95833" lnSpcReduction="20000"/>
          </a:bodyPr>
          <a:p>
            <a:pPr algn="l"/>
            <a:r>
              <a:rPr altLang="en" b="1" sz="2900" lang="en-US"/>
              <a:t>Ovarian</a:t>
            </a:r>
            <a:r>
              <a:rPr altLang="en" b="1" sz="2900" lang="en-US"/>
              <a:t> </a:t>
            </a:r>
            <a:r>
              <a:rPr altLang="en" b="1" sz="2900" lang="en-US"/>
              <a:t>torsion</a:t>
            </a:r>
            <a:r>
              <a:rPr altLang="en" b="1" sz="2900" lang="en-US"/>
              <a:t>:</a:t>
            </a:r>
            <a:r>
              <a:rPr altLang="en" b="1" sz="2900" lang="en-US"/>
              <a:t> </a:t>
            </a:r>
            <a:r>
              <a:rPr altLang="en" b="1" sz="2900" lang="en-US"/>
              <a:t>Signs</a:t>
            </a:r>
            <a:r>
              <a:rPr altLang="en" b="1" sz="2900" lang="en-US"/>
              <a:t> 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symptoms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pain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Sudden</a:t>
            </a:r>
            <a:r>
              <a:rPr altLang="en" b="0" sz="2900" lang="en-US"/>
              <a:t> </a:t>
            </a:r>
            <a:r>
              <a:rPr altLang="en" b="0" sz="2900" lang="en-US"/>
              <a:t>onset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commonly</a:t>
            </a:r>
            <a:r>
              <a:rPr altLang="en" b="0" sz="2900" lang="en-US"/>
              <a:t> </a:t>
            </a:r>
            <a:r>
              <a:rPr altLang="en" b="0" sz="2900" lang="en-US"/>
              <a:t>during</a:t>
            </a:r>
            <a:r>
              <a:rPr altLang="en" b="0" sz="2900" lang="en-US"/>
              <a:t> </a:t>
            </a:r>
            <a:r>
              <a:rPr altLang="en" b="0" sz="2900" lang="en-US"/>
              <a:t>exercise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other</a:t>
            </a:r>
            <a:r>
              <a:rPr altLang="en" b="0" sz="2900" lang="en-US"/>
              <a:t> </a:t>
            </a:r>
            <a:r>
              <a:rPr altLang="en" b="0" sz="2900" lang="en-US"/>
              <a:t>agitating</a:t>
            </a:r>
            <a:r>
              <a:rPr altLang="en" b="0" sz="2900" lang="en-US"/>
              <a:t> </a:t>
            </a:r>
            <a:r>
              <a:rPr altLang="en" b="0" sz="2900" lang="en-US"/>
              <a:t>movement</a:t>
            </a:r>
            <a:r>
              <a:rPr altLang="en" b="0" sz="2900" lang="en-US"/>
              <a:t>)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severe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unilateral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lower</a:t>
            </a:r>
            <a:r>
              <a:rPr altLang="en" b="0" sz="2900" lang="en-US"/>
              <a:t> </a:t>
            </a:r>
            <a:r>
              <a:rPr altLang="en" b="0" sz="2900" lang="en-US"/>
              <a:t>abdomen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worsens</a:t>
            </a:r>
            <a:r>
              <a:rPr altLang="en" b="0" sz="2900" lang="en-US"/>
              <a:t> </a:t>
            </a:r>
            <a:r>
              <a:rPr altLang="en" b="0" sz="2900" lang="en-US"/>
              <a:t>intermittently</a:t>
            </a:r>
            <a:r>
              <a:rPr altLang="en" b="0" sz="2900" lang="en-US"/>
              <a:t> </a:t>
            </a:r>
            <a:r>
              <a:rPr altLang="en" b="0" sz="2900" lang="en-US"/>
              <a:t>over</a:t>
            </a:r>
            <a:r>
              <a:rPr altLang="en" b="0" sz="2900" lang="en-US"/>
              <a:t> </a:t>
            </a:r>
            <a:r>
              <a:rPr altLang="en" b="0" sz="2900" lang="en-US"/>
              <a:t>several</a:t>
            </a:r>
            <a:r>
              <a:rPr altLang="en" b="0" sz="2900" lang="en-US"/>
              <a:t> </a:t>
            </a:r>
            <a:r>
              <a:rPr altLang="en" b="0" sz="2900" lang="en-US"/>
              <a:t>hours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mild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some</a:t>
            </a:r>
            <a:r>
              <a:rPr altLang="en" b="0" sz="2900" lang="en-US"/>
              <a:t> </a:t>
            </a:r>
            <a:r>
              <a:rPr altLang="en" b="0" sz="2900" lang="en-US"/>
              <a:t>patients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following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more</a:t>
            </a:r>
            <a:r>
              <a:rPr altLang="en" b="0" sz="2900" lang="en-US"/>
              <a:t> </a:t>
            </a:r>
            <a:r>
              <a:rPr altLang="en" b="0" sz="2900" lang="en-US"/>
              <a:t>prolonged</a:t>
            </a:r>
            <a:r>
              <a:rPr altLang="en" b="0" sz="2900" lang="en-US"/>
              <a:t> </a:t>
            </a:r>
            <a:r>
              <a:rPr altLang="en" b="0" sz="2900" lang="en-US"/>
              <a:t>time</a:t>
            </a:r>
            <a:r>
              <a:rPr altLang="en" b="0" sz="2900" lang="en-US"/>
              <a:t> </a:t>
            </a:r>
            <a:r>
              <a:rPr altLang="en" b="0" sz="2900" lang="en-US"/>
              <a:t>course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localized</a:t>
            </a:r>
            <a:r>
              <a:rPr altLang="en" b="0" sz="2900" lang="en-US"/>
              <a:t> </a:t>
            </a:r>
            <a:r>
              <a:rPr altLang="en" b="1" sz="2900" lang="en-US"/>
              <a:t>over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involved</a:t>
            </a:r>
            <a:r>
              <a:rPr altLang="en" b="1" sz="2900" lang="en-US"/>
              <a:t> </a:t>
            </a:r>
            <a:r>
              <a:rPr altLang="en" b="1" sz="2900" lang="en-US"/>
              <a:t>side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often</a:t>
            </a:r>
            <a:r>
              <a:rPr altLang="en" b="1" sz="2900" lang="en-US"/>
              <a:t> </a:t>
            </a:r>
            <a:r>
              <a:rPr altLang="en" b="1" sz="2900" lang="en-US"/>
              <a:t>radiating</a:t>
            </a:r>
            <a:r>
              <a:rPr altLang="en" b="1" sz="2900" lang="en-US"/>
              <a:t> </a:t>
            </a:r>
            <a:r>
              <a:rPr altLang="en" b="1" sz="2900" lang="en-US"/>
              <a:t>to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back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pelvis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thigh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0" sz="2900" lang="en-US"/>
              <a:t>Bilateral</a:t>
            </a:r>
            <a:r>
              <a:rPr altLang="en" b="0" sz="2900" lang="en-US"/>
              <a:t> </a:t>
            </a:r>
            <a:r>
              <a:rPr altLang="en" b="0" sz="2900" lang="en-US"/>
              <a:t>lower</a:t>
            </a:r>
            <a:r>
              <a:rPr altLang="en" b="0" sz="2900" lang="en-US"/>
              <a:t> </a:t>
            </a:r>
            <a:r>
              <a:rPr altLang="en" b="0" sz="2900" lang="en-US"/>
              <a:t>quadrant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~</a:t>
            </a:r>
            <a:r>
              <a:rPr altLang="en" b="0" sz="2900" lang="en-US"/>
              <a:t>25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patients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Pain</a:t>
            </a:r>
            <a:r>
              <a:rPr altLang="en" b="0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described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1" sz="2900" lang="en-US"/>
              <a:t>sharp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stabbing</a:t>
            </a:r>
            <a:r>
              <a:rPr altLang="en" b="1" sz="2900" lang="en-US"/>
              <a:t> </a:t>
            </a:r>
            <a:r>
              <a:rPr altLang="en" b="1" sz="2900" lang="en-US"/>
              <a:t>or</a:t>
            </a:r>
            <a:r>
              <a:rPr altLang="en" b="1" sz="2900" lang="en-US"/>
              <a:t> </a:t>
            </a:r>
            <a:r>
              <a:rPr altLang="en" b="1" sz="2900" lang="en-US"/>
              <a:t>crampy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Nausea</a:t>
            </a:r>
            <a:r>
              <a:rPr altLang="en" b="1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1" sz="2900" lang="en-US"/>
              <a:t>vomiting</a:t>
            </a:r>
            <a:r>
              <a:rPr altLang="en" b="1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~</a:t>
            </a:r>
            <a:r>
              <a:rPr altLang="en" b="0" sz="2900" lang="en-US"/>
              <a:t>70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patients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Pregnancy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associated</a:t>
            </a:r>
            <a:r>
              <a:rPr altLang="en" b="0" sz="2900" lang="en-US"/>
              <a:t> </a:t>
            </a:r>
            <a:r>
              <a:rPr altLang="en" b="0" sz="2900" lang="en-US"/>
              <a:t>with</a:t>
            </a:r>
            <a:r>
              <a:rPr altLang="en" b="0" sz="2900" lang="en-US"/>
              <a:t> </a:t>
            </a:r>
            <a:r>
              <a:rPr altLang="en" b="0" sz="2900" lang="en-US"/>
              <a:t>~</a:t>
            </a:r>
            <a:r>
              <a:rPr altLang="en" b="0" sz="2900" lang="en-US"/>
              <a:t> </a:t>
            </a:r>
            <a:r>
              <a:rPr altLang="en" b="0" sz="2900" lang="en-US"/>
              <a:t>20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adnexal</a:t>
            </a:r>
            <a:r>
              <a:rPr altLang="en" b="0" sz="2900" lang="en-US"/>
              <a:t> </a:t>
            </a:r>
            <a:r>
              <a:rPr altLang="en" b="0" sz="2900" lang="en-US"/>
              <a:t>torsion</a:t>
            </a:r>
            <a:r>
              <a:rPr altLang="en" b="0" sz="2900" lang="en-US"/>
              <a:t> </a:t>
            </a:r>
            <a:r>
              <a:rPr altLang="en" b="0" sz="2900" lang="en-US"/>
              <a:t>cases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ovarian</a:t>
            </a:r>
            <a:r>
              <a:rPr altLang="en" b="0" sz="2900" lang="en-US"/>
              <a:t> </a:t>
            </a:r>
            <a:r>
              <a:rPr altLang="en" b="0" sz="2900" lang="en-US"/>
              <a:t>tumors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 </a:t>
            </a:r>
            <a:r>
              <a:rPr altLang="en" b="0" sz="2900" lang="en-US"/>
              <a:t>implicated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50-60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cases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Approximately</a:t>
            </a:r>
            <a:r>
              <a:rPr altLang="en" b="0" sz="2900" lang="en-US"/>
              <a:t> </a:t>
            </a:r>
            <a:r>
              <a:rPr altLang="en" b="0" sz="2900" lang="en-US"/>
              <a:t>17</a:t>
            </a:r>
            <a:r>
              <a:rPr altLang="en" b="0" sz="2900" lang="en-US"/>
              <a:t>%</a:t>
            </a:r>
            <a:r>
              <a:rPr altLang="en" b="0" sz="2900" lang="en-US"/>
              <a:t> </a:t>
            </a:r>
            <a:r>
              <a:rPr altLang="en" b="0" sz="2900" lang="en-US"/>
              <a:t>occur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premenarchal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postmenopausal</a:t>
            </a:r>
            <a:r>
              <a:rPr altLang="en" b="0" sz="2900" lang="en-US"/>
              <a:t> </a:t>
            </a:r>
            <a:r>
              <a:rPr altLang="en" b="0" sz="2900" lang="en-US"/>
              <a:t>women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1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"/>
          <p:cNvSpPr>
            <a:spLocks noGrp="1"/>
          </p:cNvSpPr>
          <p:nvPr>
            <p:ph type="ctrTitle"/>
          </p:nvPr>
        </p:nvSpPr>
        <p:spPr>
          <a:xfrm>
            <a:off x="228600" y="-2653519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09" name=""/>
          <p:cNvSpPr>
            <a:spLocks noGrp="1"/>
          </p:cNvSpPr>
          <p:nvPr>
            <p:ph type="subTitle" idx="1"/>
          </p:nvPr>
        </p:nvSpPr>
        <p:spPr>
          <a:xfrm>
            <a:off x="14556" y="73542"/>
            <a:ext cx="9037064" cy="6707631"/>
          </a:xfrm>
        </p:spPr>
        <p:txBody>
          <a:bodyPr/>
          <a:p>
            <a:pPr algn="l"/>
            <a:r>
              <a:rPr altLang="en" b="1" sz="2900" lang="en-US"/>
              <a:t>Meckel's</a:t>
            </a:r>
            <a:r>
              <a:rPr altLang="en" b="1" sz="2900" lang="en-US"/>
              <a:t> </a:t>
            </a:r>
            <a:r>
              <a:rPr altLang="en" b="1" sz="2900" lang="en-US"/>
              <a:t>d</a:t>
            </a:r>
            <a:r>
              <a:rPr altLang="en" b="1" sz="2900" lang="en-US"/>
              <a:t>i</a:t>
            </a:r>
            <a:r>
              <a:rPr altLang="en" b="1" sz="2900" lang="en-US"/>
              <a:t>v</a:t>
            </a:r>
            <a:r>
              <a:rPr altLang="en" b="1" sz="2900" lang="en-US"/>
              <a:t>e</a:t>
            </a:r>
            <a:r>
              <a:rPr altLang="en" b="1" sz="2900" lang="en-US"/>
              <a:t>r</a:t>
            </a:r>
            <a:r>
              <a:rPr altLang="en" b="1" sz="2900" lang="en-US"/>
              <a:t>t</a:t>
            </a:r>
            <a:r>
              <a:rPr altLang="en" b="1" sz="2900" lang="en-US"/>
              <a:t>i</a:t>
            </a:r>
            <a:r>
              <a:rPr altLang="en" b="1" sz="2900" lang="en-US"/>
              <a:t>c</a:t>
            </a:r>
            <a:r>
              <a:rPr altLang="en" b="1" sz="2900" lang="en-US"/>
              <a:t>u</a:t>
            </a:r>
            <a:r>
              <a:rPr altLang="en" b="1" sz="2900" lang="en-US"/>
              <a:t>l</a:t>
            </a:r>
            <a:r>
              <a:rPr altLang="en" b="1" sz="2900" lang="en-US"/>
              <a:t>i</a:t>
            </a:r>
            <a:r>
              <a:rPr altLang="en" b="1" sz="2900" lang="en-US"/>
              <a:t>t</a:t>
            </a:r>
            <a:r>
              <a:rPr altLang="en" b="1" sz="2900" lang="en-US"/>
              <a:t>i</a:t>
            </a:r>
            <a:r>
              <a:rPr altLang="en" b="1" sz="2900" lang="en-US"/>
              <a:t>s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Inflamed</a:t>
            </a:r>
            <a:r>
              <a:rPr altLang="en" b="0" sz="2900" lang="en-US"/>
              <a:t> </a:t>
            </a:r>
            <a:r>
              <a:rPr altLang="en" b="0" sz="2900" lang="en-US"/>
              <a:t>Meckel's</a:t>
            </a:r>
            <a:r>
              <a:rPr altLang="en" b="0" sz="2900" lang="en-US"/>
              <a:t> </a:t>
            </a:r>
            <a:r>
              <a:rPr altLang="en" b="0" sz="2900" lang="en-US"/>
              <a:t>diverticulum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Meckel's</a:t>
            </a:r>
            <a:r>
              <a:rPr altLang="en" b="0" sz="2900" lang="en-US"/>
              <a:t> </a:t>
            </a:r>
            <a:r>
              <a:rPr altLang="en" b="0" sz="2900" lang="en-US"/>
              <a:t>diverticulum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most</a:t>
            </a:r>
            <a:r>
              <a:rPr altLang="en" b="0" sz="2900" lang="en-US"/>
              <a:t> </a:t>
            </a:r>
            <a:r>
              <a:rPr altLang="en" b="0" sz="2900" lang="en-US"/>
              <a:t>common</a:t>
            </a:r>
            <a:r>
              <a:rPr altLang="en" b="0" sz="2900" lang="en-US"/>
              <a:t> </a:t>
            </a:r>
            <a:r>
              <a:rPr altLang="en" b="0" sz="2900" lang="en-US"/>
              <a:t>congenital</a:t>
            </a:r>
            <a:r>
              <a:rPr altLang="en" b="0" sz="2900" lang="en-US"/>
              <a:t> </a:t>
            </a:r>
            <a:r>
              <a:rPr altLang="en" b="0" sz="2900" lang="en-US"/>
              <a:t>abnormality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small</a:t>
            </a:r>
            <a:r>
              <a:rPr altLang="en" b="0" sz="2900" lang="en-US"/>
              <a:t> </a:t>
            </a:r>
            <a:r>
              <a:rPr altLang="en" b="0" sz="2900" lang="en-US"/>
              <a:t>intestine</a:t>
            </a:r>
            <a:r>
              <a:rPr altLang="en" b="0" sz="2900" lang="en-US"/>
              <a:t> </a:t>
            </a:r>
            <a:r>
              <a:rPr altLang="en" b="0" sz="2900" lang="en-US"/>
              <a:t>that</a:t>
            </a:r>
            <a:r>
              <a:rPr altLang="en" b="0" sz="2900" lang="en-US"/>
              <a:t> </a:t>
            </a:r>
            <a:r>
              <a:rPr altLang="en" b="0" sz="2900" lang="en-US"/>
              <a:t>results</a:t>
            </a:r>
            <a:r>
              <a:rPr altLang="en" b="0" sz="2900" lang="en-US"/>
              <a:t> </a:t>
            </a:r>
            <a:r>
              <a:rPr altLang="en" b="0" sz="2900" lang="en-US"/>
              <a:t>from</a:t>
            </a:r>
            <a:r>
              <a:rPr altLang="en" b="0" sz="2900" lang="en-US"/>
              <a:t> </a:t>
            </a:r>
            <a:r>
              <a:rPr altLang="en" b="1" sz="2900" lang="en-US"/>
              <a:t>Incomplete</a:t>
            </a:r>
            <a:r>
              <a:rPr altLang="en" b="1" sz="2900" lang="en-US"/>
              <a:t> </a:t>
            </a:r>
            <a:r>
              <a:rPr altLang="en" b="1" sz="2900" lang="en-US"/>
              <a:t>closure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vitelline</a:t>
            </a:r>
            <a:r>
              <a:rPr altLang="en" b="1" sz="2900" lang="en-US"/>
              <a:t> </a:t>
            </a:r>
            <a:r>
              <a:rPr altLang="en" b="1" sz="2900" lang="en-US"/>
              <a:t>duct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omphalomesenteric</a:t>
            </a:r>
            <a:r>
              <a:rPr altLang="en" b="1" sz="2900" lang="en-US"/>
              <a:t> </a:t>
            </a:r>
            <a:r>
              <a:rPr altLang="en" b="1" sz="2900" lang="en-US"/>
              <a:t>duct</a:t>
            </a:r>
            <a:r>
              <a:rPr altLang="en" b="1" sz="2900" lang="en-US"/>
              <a:t>)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benign</a:t>
            </a:r>
            <a:r>
              <a:rPr altLang="en" b="0" sz="2900" lang="en-US"/>
              <a:t>/</a:t>
            </a:r>
            <a:r>
              <a:rPr altLang="en" b="0" sz="2900" lang="en-US"/>
              <a:t>asymptomatic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occurs</a:t>
            </a:r>
            <a:r>
              <a:rPr altLang="en" b="0" sz="2900" lang="en-US"/>
              <a:t> </a:t>
            </a:r>
            <a:r>
              <a:rPr altLang="en" b="0" sz="2900" lang="en-US"/>
              <a:t>on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antimesenteric</a:t>
            </a:r>
            <a:r>
              <a:rPr altLang="en" b="0" sz="2900" lang="en-US"/>
              <a:t> </a:t>
            </a:r>
            <a:r>
              <a:rPr altLang="en" b="0" sz="2900" lang="en-US"/>
              <a:t>border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ileum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Occurs</a:t>
            </a:r>
            <a:r>
              <a:rPr altLang="en" b="0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1" sz="2900" lang="en-US"/>
              <a:t>2</a:t>
            </a:r>
            <a:r>
              <a:rPr altLang="en" b="1" sz="2900" lang="en-US"/>
              <a:t> </a:t>
            </a:r>
            <a:r>
              <a:rPr altLang="en" b="1" sz="2900" lang="en-US"/>
              <a:t>feet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40-60cm</a:t>
            </a:r>
            <a:r>
              <a:rPr altLang="en" b="1" sz="2900" lang="en-US"/>
              <a:t>)</a:t>
            </a:r>
            <a:r>
              <a:rPr altLang="en" b="1" sz="2900" lang="en-US"/>
              <a:t> </a:t>
            </a:r>
            <a:r>
              <a:rPr altLang="en" b="1" sz="2900" lang="en-US"/>
              <a:t>from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ileocecal</a:t>
            </a:r>
            <a:r>
              <a:rPr altLang="en" b="1" sz="2900" lang="en-US"/>
              <a:t> </a:t>
            </a:r>
            <a:r>
              <a:rPr altLang="en" b="1" sz="2900" lang="en-US"/>
              <a:t>valve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is</a:t>
            </a:r>
            <a:r>
              <a:rPr altLang="en" b="1" sz="2900" lang="en-US"/>
              <a:t> </a:t>
            </a:r>
            <a:r>
              <a:rPr altLang="en" b="1" sz="2900" lang="en-US"/>
              <a:t>found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2</a:t>
            </a:r>
            <a:r>
              <a:rPr altLang="en" b="1" sz="2900" lang="en-US"/>
              <a:t>%</a:t>
            </a:r>
            <a:r>
              <a:rPr altLang="en" b="1" sz="2900" lang="en-US"/>
              <a:t> </a:t>
            </a:r>
            <a:r>
              <a:rPr altLang="en" b="1" sz="2900" lang="en-US"/>
              <a:t>of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population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is</a:t>
            </a:r>
            <a:r>
              <a:rPr altLang="en" b="1" sz="2900" lang="en-US"/>
              <a:t> </a:t>
            </a:r>
            <a:r>
              <a:rPr altLang="en" b="1" sz="2900" lang="en-US"/>
              <a:t>2</a:t>
            </a:r>
            <a:r>
              <a:rPr altLang="en" b="1" sz="2900" lang="en-US"/>
              <a:t> </a:t>
            </a:r>
            <a:r>
              <a:rPr altLang="en" b="1" sz="2900" lang="en-US"/>
              <a:t>cm</a:t>
            </a:r>
            <a:r>
              <a:rPr altLang="en" b="1" sz="2900" lang="en-US"/>
              <a:t> </a:t>
            </a:r>
            <a:r>
              <a:rPr altLang="en" b="1" sz="2900" lang="en-US"/>
              <a:t>wide</a:t>
            </a:r>
            <a:r>
              <a:rPr altLang="en" b="1" sz="2900" lang="en-US"/>
              <a:t> </a:t>
            </a:r>
            <a:r>
              <a:rPr altLang="en" b="1" sz="2900" lang="en-US"/>
              <a:t>(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3</a:t>
            </a:r>
            <a:r>
              <a:rPr altLang="en" b="1" sz="2900" lang="en-US"/>
              <a:t> </a:t>
            </a:r>
            <a:r>
              <a:rPr altLang="en" b="1" sz="2900" lang="en-US"/>
              <a:t>cm</a:t>
            </a:r>
            <a:r>
              <a:rPr altLang="en" b="1" sz="2900" lang="en-US"/>
              <a:t> </a:t>
            </a:r>
            <a:r>
              <a:rPr altLang="en" b="1" sz="2900" lang="en-US"/>
              <a:t>long</a:t>
            </a:r>
            <a:r>
              <a:rPr altLang="en" b="1" sz="2900" lang="en-US"/>
              <a:t>)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often</a:t>
            </a:r>
            <a:r>
              <a:rPr altLang="en" b="1" sz="2900" lang="en-US"/>
              <a:t> </a:t>
            </a:r>
            <a:r>
              <a:rPr altLang="en" b="1" sz="2900" lang="en-US"/>
              <a:t>presents</a:t>
            </a:r>
            <a:r>
              <a:rPr altLang="en" b="1" sz="2900" lang="en-US"/>
              <a:t> </a:t>
            </a:r>
            <a:r>
              <a:rPr altLang="en" b="1" sz="2900" lang="en-US"/>
              <a:t>before</a:t>
            </a:r>
            <a:r>
              <a:rPr altLang="en" b="1" sz="2900" lang="en-US"/>
              <a:t> </a:t>
            </a:r>
            <a:r>
              <a:rPr altLang="en" b="1" sz="2900" lang="en-US"/>
              <a:t>age</a:t>
            </a:r>
            <a:r>
              <a:rPr altLang="en" b="1" sz="2900" lang="en-US"/>
              <a:t> </a:t>
            </a:r>
            <a:r>
              <a:rPr altLang="en" b="1" sz="2900" lang="en-US"/>
              <a:t>2</a:t>
            </a:r>
            <a:r>
              <a:rPr altLang="en" b="1" sz="2900" lang="en-US"/>
              <a:t> </a:t>
            </a:r>
            <a:r>
              <a:rPr altLang="en" b="1" sz="2900" lang="en-US"/>
              <a:t>years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and</a:t>
            </a:r>
            <a:r>
              <a:rPr altLang="en" b="1" sz="2900" lang="en-US"/>
              <a:t> </a:t>
            </a:r>
            <a:r>
              <a:rPr altLang="en" b="1" sz="2900" lang="en-US"/>
              <a:t>is</a:t>
            </a:r>
            <a:r>
              <a:rPr altLang="en" b="1" sz="2900" lang="en-US"/>
              <a:t> </a:t>
            </a:r>
            <a:r>
              <a:rPr altLang="en" b="1" sz="2900" lang="en-US"/>
              <a:t>2</a:t>
            </a:r>
            <a:r>
              <a:rPr altLang="en" b="1" sz="2900" lang="en-US"/>
              <a:t> </a:t>
            </a:r>
            <a:r>
              <a:rPr altLang="en" b="1" sz="2900" lang="en-US"/>
              <a:t>times</a:t>
            </a:r>
            <a:r>
              <a:rPr altLang="en" b="1" sz="2900" lang="en-US"/>
              <a:t> </a:t>
            </a:r>
            <a:r>
              <a:rPr altLang="en" b="1" sz="2900" lang="en-US"/>
              <a:t>more</a:t>
            </a:r>
            <a:r>
              <a:rPr altLang="en" b="1" sz="2900" lang="en-US"/>
              <a:t> </a:t>
            </a:r>
            <a:r>
              <a:rPr altLang="en" b="1" sz="2900" lang="en-US"/>
              <a:t>likely</a:t>
            </a:r>
            <a:r>
              <a:rPr altLang="en" b="1" sz="2900" lang="en-US"/>
              <a:t> </a:t>
            </a:r>
            <a:r>
              <a:rPr altLang="en" b="1" sz="2900" lang="en-US"/>
              <a:t>to</a:t>
            </a:r>
            <a:r>
              <a:rPr altLang="en" b="1" sz="2900" lang="en-US"/>
              <a:t> </a:t>
            </a:r>
            <a:r>
              <a:rPr altLang="en" b="1" sz="2900" lang="en-US"/>
              <a:t>be</a:t>
            </a:r>
            <a:r>
              <a:rPr altLang="en" b="1" sz="2900" lang="en-US"/>
              <a:t> </a:t>
            </a:r>
            <a:r>
              <a:rPr altLang="en" b="1" sz="2900" lang="en-US"/>
              <a:t>symptomatic</a:t>
            </a:r>
            <a:r>
              <a:rPr altLang="en" b="1" sz="2900" lang="en-US"/>
              <a:t> </a:t>
            </a:r>
            <a:r>
              <a:rPr altLang="en" b="1" sz="2900" lang="en-US"/>
              <a:t>in</a:t>
            </a:r>
            <a:r>
              <a:rPr altLang="en" b="1" sz="2900" lang="en-US"/>
              <a:t> </a:t>
            </a:r>
            <a:r>
              <a:rPr altLang="en" b="1" sz="2900" lang="en-US"/>
              <a:t>boys</a:t>
            </a:r>
            <a:r>
              <a:rPr altLang="en" b="1" sz="2900" lang="en-US"/>
              <a:t>.</a:t>
            </a:r>
            <a:r>
              <a:rPr altLang="en" b="1" sz="2900" lang="en-US"/>
              <a:t> </a:t>
            </a:r>
            <a:r>
              <a:rPr altLang="en" b="1" sz="2900" lang="en-US"/>
              <a:t>It</a:t>
            </a:r>
            <a:r>
              <a:rPr altLang="en" b="1" sz="2900" lang="en-US"/>
              <a:t> </a:t>
            </a:r>
            <a:r>
              <a:rPr altLang="en" b="1" sz="2900" lang="en-US"/>
              <a:t>contains</a:t>
            </a:r>
            <a:r>
              <a:rPr altLang="en" b="1" sz="2900" lang="en-US"/>
              <a:t> </a:t>
            </a:r>
            <a:r>
              <a:rPr altLang="en" b="1" sz="2900" lang="en-US"/>
              <a:t>ectopic</a:t>
            </a:r>
            <a:r>
              <a:rPr altLang="en" b="1" sz="2900" lang="en-US"/>
              <a:t> </a:t>
            </a:r>
            <a:r>
              <a:rPr altLang="en" b="1" sz="2900" lang="en-US"/>
              <a:t>mucosa</a:t>
            </a:r>
            <a:r>
              <a:rPr altLang="en" b="1" sz="2900" lang="en-US"/>
              <a:t> </a:t>
            </a:r>
            <a:r>
              <a:rPr altLang="en" b="1" sz="2900" lang="en-US"/>
              <a:t>about</a:t>
            </a:r>
            <a:r>
              <a:rPr altLang="en" b="1" sz="2900" lang="en-US"/>
              <a:t> </a:t>
            </a:r>
            <a:r>
              <a:rPr altLang="en" b="1" sz="2900" lang="en-US"/>
              <a:t>half</a:t>
            </a:r>
            <a:r>
              <a:rPr altLang="en" b="1" sz="2900" lang="en-US"/>
              <a:t> </a:t>
            </a:r>
            <a:r>
              <a:rPr altLang="en" b="1" sz="2900" lang="en-US"/>
              <a:t>the</a:t>
            </a:r>
            <a:r>
              <a:rPr altLang="en" b="1" sz="2900" lang="en-US"/>
              <a:t> </a:t>
            </a:r>
            <a:r>
              <a:rPr altLang="en" b="1" sz="2900" lang="en-US"/>
              <a:t>time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0" sz="2900" lang="en-US"/>
              <a:t>usually</a:t>
            </a:r>
            <a:r>
              <a:rPr altLang="en" b="0" sz="2900" lang="en-US"/>
              <a:t> </a:t>
            </a:r>
            <a:r>
              <a:rPr altLang="en" b="0" sz="2900" lang="en-US"/>
              <a:t>hetero topic</a:t>
            </a:r>
            <a:r>
              <a:rPr altLang="en" b="0" sz="2900" lang="en-US"/>
              <a:t> </a:t>
            </a:r>
            <a:r>
              <a:rPr altLang="en" b="0" sz="2900" lang="en-US"/>
              <a:t>gastric</a:t>
            </a:r>
            <a:r>
              <a:rPr altLang="en" b="0" sz="2900" lang="en-US"/>
              <a:t> </a:t>
            </a:r>
            <a:r>
              <a:rPr altLang="en" b="0" sz="2900" lang="en-US"/>
              <a:t>mucosa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Pancreatic</a:t>
            </a:r>
            <a:r>
              <a:rPr altLang="en" b="0" sz="2900" lang="en-US"/>
              <a:t> </a:t>
            </a:r>
            <a:r>
              <a:rPr altLang="en" b="0" sz="2900" lang="en-US"/>
              <a:t>tissue</a:t>
            </a:r>
            <a:r>
              <a:rPr altLang="en" b="0" sz="2900" lang="en-US"/>
              <a:t> </a:t>
            </a:r>
            <a:r>
              <a:rPr altLang="en" b="0" sz="2900" lang="en-US"/>
              <a:t>may</a:t>
            </a:r>
            <a:r>
              <a:rPr altLang="en" b="0" sz="2900" lang="en-US"/>
              <a:t> </a:t>
            </a:r>
            <a:r>
              <a:rPr altLang="en" b="0" sz="2900" lang="en-US"/>
              <a:t>also</a:t>
            </a:r>
            <a:r>
              <a:rPr altLang="en" b="0" sz="2900" lang="en-US"/>
              <a:t> </a:t>
            </a:r>
            <a:r>
              <a:rPr altLang="en" b="0" sz="2900" lang="en-US"/>
              <a:t>be</a:t>
            </a:r>
            <a:r>
              <a:rPr altLang="en" b="0" sz="2900" lang="en-US"/>
              <a:t> </a:t>
            </a:r>
            <a:r>
              <a:rPr altLang="en" b="0" sz="2900" lang="en-US"/>
              <a:t>found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"/>
          <p:cNvSpPr>
            <a:spLocks noGrp="1"/>
          </p:cNvSpPr>
          <p:nvPr>
            <p:ph type="ctrTitle"/>
          </p:nvPr>
        </p:nvSpPr>
        <p:spPr>
          <a:xfrm>
            <a:off x="0" y="-2980729"/>
            <a:ext cx="7772400" cy="2387600"/>
          </a:xfrm>
        </p:spPr>
        <p:txBody>
          <a:bodyPr/>
          <a:p>
            <a:endParaRPr lang="en-US"/>
          </a:p>
        </p:txBody>
      </p:sp>
      <p:sp>
        <p:nvSpPr>
          <p:cNvPr id="1048611" name=""/>
          <p:cNvSpPr>
            <a:spLocks noGrp="1"/>
          </p:cNvSpPr>
          <p:nvPr>
            <p:ph type="subTitle" idx="1"/>
          </p:nvPr>
        </p:nvSpPr>
        <p:spPr>
          <a:xfrm>
            <a:off x="1585" y="99581"/>
            <a:ext cx="9002570" cy="6707633"/>
          </a:xfrm>
        </p:spPr>
        <p:txBody>
          <a:bodyPr>
            <a:normAutofit fontScale="83333" lnSpcReduction="20000"/>
          </a:bodyPr>
          <a:p>
            <a:pPr algn="l" indent="-342900" marL="342900">
              <a:buFont typeface="Arial"/>
              <a:buChar char="•"/>
            </a:pPr>
            <a:r>
              <a:rPr altLang="en" sz="2900" lang="en-US"/>
              <a:t>Complications</a:t>
            </a:r>
            <a:r>
              <a:rPr altLang="en" sz="2900" lang="en-US"/>
              <a:t> </a:t>
            </a:r>
            <a:r>
              <a:rPr altLang="en" sz="2900" lang="en-US"/>
              <a:t>are</a:t>
            </a:r>
            <a:r>
              <a:rPr altLang="en" sz="2900" lang="en-US"/>
              <a:t> </a:t>
            </a:r>
            <a:r>
              <a:rPr altLang="en" sz="2900" lang="en-US"/>
              <a:t>usually</a:t>
            </a:r>
            <a:r>
              <a:rPr altLang="en" sz="2900" lang="en-US"/>
              <a:t> </a:t>
            </a:r>
            <a:r>
              <a:rPr altLang="en" sz="2900" lang="en-US"/>
              <a:t>due</a:t>
            </a:r>
            <a:r>
              <a:rPr altLang="en" sz="2900" lang="en-US"/>
              <a:t> </a:t>
            </a:r>
            <a:r>
              <a:rPr altLang="en" sz="2900" lang="en-US"/>
              <a:t>to</a:t>
            </a:r>
            <a:r>
              <a:rPr altLang="en" sz="2900" lang="en-US"/>
              <a:t> </a:t>
            </a:r>
            <a:r>
              <a:rPr altLang="en" b="1" sz="2900" lang="en-US"/>
              <a:t>bowel</a:t>
            </a:r>
            <a:r>
              <a:rPr altLang="en" b="1" sz="2900" lang="en-US"/>
              <a:t> </a:t>
            </a:r>
            <a:r>
              <a:rPr altLang="en" b="1" sz="2900" lang="en-US"/>
              <a:t>obstruction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hemorrhage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diverticulitis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1" sz="2900" lang="en-US"/>
              <a:t>umbilical</a:t>
            </a:r>
            <a:r>
              <a:rPr altLang="en" b="1" sz="2900" lang="en-US"/>
              <a:t> </a:t>
            </a:r>
            <a:r>
              <a:rPr altLang="en" b="1" sz="2900" lang="en-US"/>
              <a:t>fistula</a:t>
            </a:r>
            <a:r>
              <a:rPr altLang="en" b="1" sz="2900" lang="en-US"/>
              <a:t>,</a:t>
            </a:r>
            <a:r>
              <a:rPr altLang="en" b="1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1" sz="2900" lang="en-US"/>
              <a:t>other</a:t>
            </a:r>
            <a:r>
              <a:rPr altLang="en" b="1" sz="2900" lang="en-US"/>
              <a:t> </a:t>
            </a:r>
            <a:r>
              <a:rPr altLang="en" b="1" sz="2900" lang="en-US"/>
              <a:t>umbilical</a:t>
            </a:r>
            <a:r>
              <a:rPr altLang="en" b="1" sz="2900" lang="en-US"/>
              <a:t> </a:t>
            </a:r>
            <a:r>
              <a:rPr altLang="en" b="1" sz="2900" lang="en-US"/>
              <a:t>lesions</a:t>
            </a:r>
            <a:r>
              <a:rPr altLang="en" b="1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Hematochezia</a:t>
            </a:r>
            <a:r>
              <a:rPr altLang="en" b="1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most</a:t>
            </a:r>
            <a:r>
              <a:rPr altLang="en" b="0" sz="2900" lang="en-US"/>
              <a:t> </a:t>
            </a:r>
            <a:r>
              <a:rPr altLang="en" b="0" sz="2900" lang="en-US"/>
              <a:t>common</a:t>
            </a:r>
            <a:r>
              <a:rPr altLang="en" b="0" sz="2900" lang="en-US"/>
              <a:t> </a:t>
            </a:r>
            <a:r>
              <a:rPr altLang="en" b="0" sz="2900" lang="en-US"/>
              <a:t>presenting</a:t>
            </a:r>
            <a:r>
              <a:rPr altLang="en" b="0" sz="2900" lang="en-US"/>
              <a:t> </a:t>
            </a:r>
            <a:r>
              <a:rPr altLang="en" b="0" sz="2900" lang="en-US"/>
              <a:t>sign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children</a:t>
            </a:r>
            <a:r>
              <a:rPr altLang="en" b="0" sz="2900" lang="en-US"/>
              <a:t>,</a:t>
            </a:r>
            <a:r>
              <a:rPr altLang="en" b="0" sz="2900" lang="en-US"/>
              <a:t> </a:t>
            </a:r>
            <a:r>
              <a:rPr altLang="en" b="0" sz="2900" lang="en-US"/>
              <a:t>but</a:t>
            </a:r>
            <a:r>
              <a:rPr altLang="en" b="0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less</a:t>
            </a:r>
            <a:r>
              <a:rPr altLang="en" b="0" sz="2900" lang="en-US"/>
              <a:t> </a:t>
            </a:r>
            <a:r>
              <a:rPr altLang="en" b="0" sz="2900" lang="en-US"/>
              <a:t>common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adults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Abdominal</a:t>
            </a:r>
            <a:r>
              <a:rPr altLang="en" b="1" sz="2900" lang="en-US"/>
              <a:t> </a:t>
            </a:r>
            <a:r>
              <a:rPr altLang="en" b="1" sz="2900" lang="en-US"/>
              <a:t>pain</a:t>
            </a:r>
            <a:r>
              <a:rPr altLang="en" b="1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precede</a:t>
            </a:r>
            <a:r>
              <a:rPr altLang="en" b="0" sz="2900" lang="en-US"/>
              <a:t> </a:t>
            </a:r>
            <a:r>
              <a:rPr altLang="en" b="0" sz="2900" lang="en-US"/>
              <a:t>hematochezia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which</a:t>
            </a:r>
            <a:r>
              <a:rPr altLang="en" b="0" sz="2900" lang="en-US"/>
              <a:t> </a:t>
            </a:r>
            <a:r>
              <a:rPr altLang="en" b="0" sz="2900" lang="en-US"/>
              <a:t>occurs</a:t>
            </a:r>
            <a:r>
              <a:rPr altLang="en" b="0" sz="2900" lang="en-US"/>
              <a:t> </a:t>
            </a:r>
            <a:r>
              <a:rPr altLang="en" b="0" sz="2900" lang="en-US"/>
              <a:t>due</a:t>
            </a:r>
            <a:r>
              <a:rPr altLang="en" b="0" sz="2900" lang="en-US"/>
              <a:t> </a:t>
            </a:r>
            <a:r>
              <a:rPr altLang="en" b="0" sz="2900" lang="en-US"/>
              <a:t>to</a:t>
            </a:r>
            <a:r>
              <a:rPr altLang="en" b="0" sz="2900" lang="en-US"/>
              <a:t> </a:t>
            </a:r>
            <a:r>
              <a:rPr altLang="en" b="0" sz="2900" lang="en-US"/>
              <a:t>peptic</a:t>
            </a:r>
            <a:r>
              <a:rPr altLang="en" b="0" sz="2900" lang="en-US"/>
              <a:t> </a:t>
            </a:r>
            <a:r>
              <a:rPr altLang="en" b="0" sz="2900" lang="en-US"/>
              <a:t>ulceration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mucosa</a:t>
            </a:r>
            <a:r>
              <a:rPr altLang="en" b="0" sz="2900" lang="en-US"/>
              <a:t>)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Painless</a:t>
            </a:r>
            <a:r>
              <a:rPr altLang="en" b="0" sz="2900" lang="en-US"/>
              <a:t> </a:t>
            </a:r>
            <a:r>
              <a:rPr altLang="en" b="0" sz="2900" lang="en-US"/>
              <a:t>rectal</a:t>
            </a:r>
            <a:r>
              <a:rPr altLang="en" b="0" sz="2900" lang="en-US"/>
              <a:t> </a:t>
            </a:r>
            <a:r>
              <a:rPr altLang="en" b="0" sz="2900" lang="en-US"/>
              <a:t>bleeding</a:t>
            </a:r>
            <a:r>
              <a:rPr altLang="en" b="0" sz="2900" lang="en-US"/>
              <a:t> </a:t>
            </a:r>
            <a:r>
              <a:rPr altLang="en" b="0" sz="2900" lang="en-US"/>
              <a:t>can</a:t>
            </a:r>
            <a:r>
              <a:rPr altLang="en" b="0" sz="2900" lang="en-US"/>
              <a:t> </a:t>
            </a:r>
            <a:r>
              <a:rPr altLang="en" b="0" sz="2900" lang="en-US"/>
              <a:t>occur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Arial"/>
              <a:buChar char="•"/>
            </a:pPr>
            <a:r>
              <a:rPr altLang="en" b="1" sz="2900" lang="en-US"/>
              <a:t>Obstruction</a:t>
            </a:r>
            <a:r>
              <a:rPr altLang="en" b="1" sz="2900" lang="en-US"/>
              <a:t> </a:t>
            </a:r>
            <a:r>
              <a:rPr altLang="en" b="0" sz="2900" lang="en-US"/>
              <a:t>is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most</a:t>
            </a:r>
            <a:r>
              <a:rPr altLang="en" b="0" sz="2900" lang="en-US"/>
              <a:t> </a:t>
            </a:r>
            <a:r>
              <a:rPr altLang="en" b="0" sz="2900" lang="en-US"/>
              <a:t>common</a:t>
            </a:r>
            <a:r>
              <a:rPr altLang="en" b="0" sz="2900" lang="en-US"/>
              <a:t> </a:t>
            </a:r>
            <a:r>
              <a:rPr altLang="en" b="0" sz="2900" lang="en-US"/>
              <a:t>complication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adults</a:t>
            </a:r>
            <a:r>
              <a:rPr altLang="en" b="0" sz="2900" lang="en-US"/>
              <a:t>.</a:t>
            </a:r>
            <a:r>
              <a:rPr altLang="en" b="0" sz="2900" lang="en-US"/>
              <a:t> </a:t>
            </a:r>
            <a:r>
              <a:rPr altLang="en" b="0" sz="2900" lang="en-US"/>
              <a:t>Mechanisms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obstruction</a:t>
            </a:r>
            <a:r>
              <a:rPr altLang="en" b="0" sz="2900" lang="en-US"/>
              <a:t> </a:t>
            </a:r>
            <a:r>
              <a:rPr altLang="en" b="0" sz="2900" lang="en-US"/>
              <a:t>are</a:t>
            </a:r>
            <a:r>
              <a:rPr altLang="en" b="0" sz="2900" lang="en-US"/>
              <a:t>: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b="0" sz="2900" lang="en-US"/>
              <a:t>Omphalomesenteric</a:t>
            </a:r>
            <a:r>
              <a:rPr altLang="en" b="0" sz="2900" lang="en-US"/>
              <a:t> </a:t>
            </a:r>
            <a:r>
              <a:rPr altLang="en" b="0" sz="2900" lang="en-US"/>
              <a:t>band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most</a:t>
            </a:r>
            <a:r>
              <a:rPr altLang="en" b="0" sz="2900" lang="en-US"/>
              <a:t> </a:t>
            </a:r>
            <a:r>
              <a:rPr altLang="en" b="0" sz="2900" lang="en-US"/>
              <a:t>frequent</a:t>
            </a:r>
            <a:r>
              <a:rPr altLang="en" b="0" sz="2900" lang="en-US"/>
              <a:t> </a:t>
            </a:r>
            <a:r>
              <a:rPr altLang="en" b="0" sz="2900" lang="en-US"/>
              <a:t>cause</a:t>
            </a:r>
            <a:r>
              <a:rPr altLang="en" b="0" sz="2900" lang="en-US"/>
              <a:t>)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b="0" sz="2900" lang="en-US"/>
              <a:t>Internal</a:t>
            </a:r>
            <a:r>
              <a:rPr altLang="en" b="0" sz="2900" lang="en-US"/>
              <a:t> </a:t>
            </a:r>
            <a:r>
              <a:rPr altLang="en" b="0" sz="2900" lang="en-US"/>
              <a:t>hernia</a:t>
            </a:r>
            <a:r>
              <a:rPr altLang="en" b="0" sz="2900" lang="en-US"/>
              <a:t> </a:t>
            </a:r>
            <a:r>
              <a:rPr altLang="en" b="0" sz="2900" lang="en-US"/>
              <a:t>through</a:t>
            </a:r>
            <a:r>
              <a:rPr altLang="en" b="0" sz="2900" lang="en-US"/>
              <a:t> </a:t>
            </a:r>
            <a:r>
              <a:rPr altLang="en" b="0" sz="2900" lang="en-US"/>
              <a:t>vitelline</a:t>
            </a:r>
            <a:r>
              <a:rPr altLang="en" b="0" sz="2900" lang="en-US"/>
              <a:t> </a:t>
            </a:r>
            <a:r>
              <a:rPr altLang="en" b="0" sz="2900" lang="en-US"/>
              <a:t>duct</a:t>
            </a:r>
            <a:r>
              <a:rPr altLang="en" b="0" sz="2900" lang="en-US"/>
              <a:t> </a:t>
            </a:r>
            <a:r>
              <a:rPr altLang="en" b="0" sz="2900" lang="en-US"/>
              <a:t>remnants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b="0" sz="2900" lang="en-US"/>
              <a:t>Volvulus</a:t>
            </a:r>
            <a:r>
              <a:rPr altLang="en" b="0" sz="2900" lang="en-US"/>
              <a:t> </a:t>
            </a:r>
            <a:r>
              <a:rPr altLang="en" b="0" sz="2900" lang="en-US"/>
              <a:t>occurring</a:t>
            </a:r>
            <a:r>
              <a:rPr altLang="en" b="0" sz="2900" lang="en-US"/>
              <a:t> </a:t>
            </a:r>
            <a:r>
              <a:rPr altLang="en" b="0" sz="2900" lang="en-US"/>
              <a:t>around</a:t>
            </a:r>
            <a:r>
              <a:rPr altLang="en" b="0" sz="2900" lang="en-US"/>
              <a:t> </a:t>
            </a:r>
            <a:r>
              <a:rPr altLang="en" b="0" sz="2900" lang="en-US"/>
              <a:t>vitelline</a:t>
            </a:r>
            <a:r>
              <a:rPr altLang="en" b="0" sz="2900" lang="en-US"/>
              <a:t> </a:t>
            </a:r>
            <a:r>
              <a:rPr altLang="en" b="0" sz="2900" lang="en-US"/>
              <a:t>duct</a:t>
            </a:r>
            <a:r>
              <a:rPr altLang="en" b="0" sz="2900" lang="en-US"/>
              <a:t> </a:t>
            </a:r>
            <a:r>
              <a:rPr altLang="en" b="0" sz="2900" lang="en-US"/>
              <a:t>remnants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b="0" sz="2900" lang="en-US"/>
              <a:t>T</a:t>
            </a:r>
            <a:r>
              <a:rPr altLang="en" b="0" sz="2900" lang="en-US"/>
              <a:t> </a:t>
            </a:r>
            <a:r>
              <a:rPr altLang="en" b="0" sz="2900" lang="en-US"/>
              <a:t>shaped</a:t>
            </a:r>
            <a:r>
              <a:rPr altLang="en" b="0" sz="2900" lang="en-US"/>
              <a:t> </a:t>
            </a:r>
            <a:r>
              <a:rPr altLang="en" b="0" sz="2900" lang="en-US"/>
              <a:t>prolapse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both</a:t>
            </a:r>
            <a:r>
              <a:rPr altLang="en" b="0" sz="2900" lang="en-US"/>
              <a:t> </a:t>
            </a:r>
            <a:r>
              <a:rPr altLang="en" b="0" sz="2900" lang="en-US"/>
              <a:t>afferent</a:t>
            </a:r>
            <a:r>
              <a:rPr altLang="en" b="0" sz="2900" lang="en-US"/>
              <a:t> </a:t>
            </a:r>
            <a:r>
              <a:rPr altLang="en" b="0" sz="2900" lang="en-US"/>
              <a:t>and</a:t>
            </a:r>
            <a:r>
              <a:rPr altLang="en" b="0" sz="2900" lang="en-US"/>
              <a:t> </a:t>
            </a:r>
            <a:r>
              <a:rPr altLang="en" b="0" sz="2900" lang="en-US"/>
              <a:t>efferent</a:t>
            </a:r>
            <a:r>
              <a:rPr altLang="en" b="0" sz="2900" lang="en-US"/>
              <a:t> </a:t>
            </a:r>
            <a:r>
              <a:rPr altLang="en" b="0" sz="2900" lang="en-US"/>
              <a:t>loops</a:t>
            </a:r>
            <a:r>
              <a:rPr altLang="en" b="0" sz="2900" lang="en-US"/>
              <a:t> </a:t>
            </a:r>
            <a:r>
              <a:rPr altLang="en" b="0" sz="2900" lang="en-US"/>
              <a:t>of</a:t>
            </a:r>
            <a:r>
              <a:rPr altLang="en" b="0" sz="2900" lang="en-US"/>
              <a:t> </a:t>
            </a:r>
            <a:r>
              <a:rPr altLang="en" b="0" sz="2900" lang="en-US"/>
              <a:t>intestine</a:t>
            </a:r>
            <a:r>
              <a:rPr altLang="en" b="0" sz="2900" lang="en-US"/>
              <a:t> </a:t>
            </a:r>
            <a:r>
              <a:rPr altLang="en" b="0" sz="2900" lang="en-US"/>
              <a:t>through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persistent</a:t>
            </a:r>
            <a:r>
              <a:rPr altLang="en" b="0" sz="2900" lang="en-US"/>
              <a:t> </a:t>
            </a:r>
            <a:r>
              <a:rPr altLang="en" b="0" sz="2900" lang="en-US"/>
              <a:t>vitelline</a:t>
            </a:r>
            <a:r>
              <a:rPr altLang="en" b="0" sz="2900" lang="en-US"/>
              <a:t> </a:t>
            </a:r>
            <a:r>
              <a:rPr altLang="en" b="0" sz="2900" lang="en-US"/>
              <a:t>duct</a:t>
            </a:r>
            <a:r>
              <a:rPr altLang="en" b="0" sz="2900" lang="en-US"/>
              <a:t> </a:t>
            </a:r>
            <a:r>
              <a:rPr altLang="en" b="0" sz="2900" lang="en-US"/>
              <a:t>fistula</a:t>
            </a:r>
            <a:r>
              <a:rPr altLang="en" b="0" sz="2900" lang="en-US"/>
              <a:t> </a:t>
            </a:r>
            <a:r>
              <a:rPr altLang="en" b="0" sz="2900" lang="en-US"/>
              <a:t>at</a:t>
            </a:r>
            <a:r>
              <a:rPr altLang="en" b="0" sz="2900" lang="en-US"/>
              <a:t> </a:t>
            </a:r>
            <a:r>
              <a:rPr altLang="en" b="0" sz="2900" lang="en-US"/>
              <a:t>the</a:t>
            </a:r>
            <a:r>
              <a:rPr altLang="en" b="0" sz="2900" lang="en-US"/>
              <a:t> </a:t>
            </a:r>
            <a:r>
              <a:rPr altLang="en" b="0" sz="2900" lang="en-US"/>
              <a:t>umbilicus</a:t>
            </a:r>
            <a:r>
              <a:rPr altLang="en" b="0" sz="2900" lang="en-US"/>
              <a:t> </a:t>
            </a:r>
            <a:r>
              <a:rPr altLang="en" b="0" sz="2900" lang="en-US"/>
              <a:t>in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neonates</a:t>
            </a:r>
            <a:r>
              <a:rPr altLang="en" b="0" sz="2900" lang="en-US"/>
              <a:t>.</a:t>
            </a:r>
            <a:endParaRPr lang="en-US"/>
          </a:p>
          <a:p>
            <a:pPr algn="l" indent="-342900" marL="342900">
              <a:buFont typeface="Wingdings" charset="2"/>
              <a:buChar char="n"/>
            </a:pPr>
            <a:r>
              <a:rPr altLang="en" b="0" sz="2900" lang="en-US"/>
              <a:t>Intussusception</a:t>
            </a:r>
            <a:r>
              <a:rPr altLang="en" b="0" sz="2900" lang="en-US"/>
              <a:t> </a:t>
            </a:r>
            <a:r>
              <a:rPr altLang="en" b="0" sz="2900" lang="en-US"/>
              <a:t>(</a:t>
            </a:r>
            <a:r>
              <a:rPr altLang="en" b="0" sz="2900" lang="en-US"/>
              <a:t>when</a:t>
            </a:r>
            <a:r>
              <a:rPr altLang="en" b="0" sz="2900" lang="en-US"/>
              <a:t> </a:t>
            </a:r>
            <a:r>
              <a:rPr altLang="en" b="0" sz="2900" lang="en-US"/>
              <a:t>Meckel's</a:t>
            </a:r>
            <a:r>
              <a:rPr altLang="en" b="0" sz="2900" lang="en-US"/>
              <a:t> </a:t>
            </a:r>
            <a:r>
              <a:rPr altLang="en" b="0" sz="2900" lang="en-US"/>
              <a:t>diverticulum</a:t>
            </a:r>
            <a:r>
              <a:rPr altLang="en" b="0" sz="2900" lang="en-US"/>
              <a:t> </a:t>
            </a:r>
            <a:r>
              <a:rPr altLang="en" b="0" sz="2900" lang="en-US"/>
              <a:t>itself</a:t>
            </a:r>
            <a:r>
              <a:rPr altLang="en" b="0" sz="2900" lang="en-US"/>
              <a:t> </a:t>
            </a:r>
            <a:r>
              <a:rPr altLang="en" b="0" sz="2900" lang="en-US"/>
              <a:t>acts</a:t>
            </a:r>
            <a:r>
              <a:rPr altLang="en" b="0" sz="2900" lang="en-US"/>
              <a:t> </a:t>
            </a:r>
            <a:r>
              <a:rPr altLang="en" b="0" sz="2900" lang="en-US"/>
              <a:t>as</a:t>
            </a:r>
            <a:r>
              <a:rPr altLang="en" b="0" sz="2900" lang="en-US"/>
              <a:t> </a:t>
            </a:r>
            <a:r>
              <a:rPr altLang="en" b="0" sz="2900" lang="en-US"/>
              <a:t>a</a:t>
            </a:r>
            <a:r>
              <a:rPr altLang="en" b="0" sz="2900" lang="en-US"/>
              <a:t> </a:t>
            </a:r>
            <a:r>
              <a:rPr altLang="en" b="0" sz="2900" lang="en-US"/>
              <a:t>lead</a:t>
            </a:r>
            <a:r>
              <a:rPr altLang="en" b="0" sz="2900" lang="en-US"/>
              <a:t> </a:t>
            </a:r>
            <a:r>
              <a:rPr altLang="en" b="0" sz="2900" lang="en-US"/>
              <a:t>point</a:t>
            </a:r>
            <a:r>
              <a:rPr altLang="en" b="0" sz="2900" lang="en-US"/>
              <a:t> </a:t>
            </a:r>
            <a:r>
              <a:rPr altLang="en" b="0" sz="2900" lang="en-US"/>
              <a:t>for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i</a:t>
            </a:r>
            <a:r>
              <a:rPr altLang="en" b="0" sz="2900" lang="en-US"/>
              <a:t>l</a:t>
            </a:r>
            <a:r>
              <a:rPr altLang="en" b="0" sz="2900" lang="en-US"/>
              <a:t>eocolic</a:t>
            </a:r>
            <a:r>
              <a:rPr altLang="en" b="0" sz="2900" lang="en-US"/>
              <a:t> </a:t>
            </a:r>
            <a:r>
              <a:rPr altLang="en" b="0" sz="2900" lang="en-US"/>
              <a:t>or</a:t>
            </a:r>
            <a:r>
              <a:rPr altLang="en" b="0" sz="2900" lang="en-US"/>
              <a:t> </a:t>
            </a:r>
            <a:r>
              <a:rPr altLang="en" b="0" sz="2900" lang="en-US"/>
              <a:t>an</a:t>
            </a:r>
            <a:r>
              <a:rPr altLang="en" b="0" sz="2900" lang="en-US"/>
              <a:t> </a:t>
            </a:r>
            <a:r>
              <a:rPr altLang="en" b="0" sz="2900" lang="en-US"/>
              <a:t>ileoileal</a:t>
            </a:r>
            <a:r>
              <a:rPr altLang="en" b="0" sz="2900" lang="en-US"/>
              <a:t> </a:t>
            </a:r>
            <a:r>
              <a:rPr altLang="en" b="0" sz="2900" lang="en-US"/>
              <a:t>Intussusception</a:t>
            </a:r>
            <a:r>
              <a:rPr altLang="en" b="0" sz="2900" lang="en-US"/>
              <a:t>)</a:t>
            </a:r>
            <a:r>
              <a:rPr altLang="en" b="0" sz="2900" lang="en-US"/>
              <a:t> 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2015-05-11T09:30:45Z</dcterms:created>
  <dcterms:modified xsi:type="dcterms:W3CDTF">2020-09-16T15:04:45Z</dcterms:modified>
</cp:coreProperties>
</file>