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66" r:id="rId6"/>
    <p:sldId id="263" r:id="rId7"/>
    <p:sldId id="264" r:id="rId8"/>
    <p:sldId id="265" r:id="rId9"/>
    <p:sldId id="267" r:id="rId10"/>
    <p:sldId id="268" r:id="rId11"/>
    <p:sldId id="270" r:id="rId12"/>
    <p:sldId id="279" r:id="rId13"/>
    <p:sldId id="269" r:id="rId14"/>
    <p:sldId id="259" r:id="rId15"/>
    <p:sldId id="271" r:id="rId16"/>
    <p:sldId id="272" r:id="rId17"/>
    <p:sldId id="258" r:id="rId18"/>
    <p:sldId id="260" r:id="rId19"/>
    <p:sldId id="275" r:id="rId20"/>
    <p:sldId id="274" r:id="rId21"/>
    <p:sldId id="276" r:id="rId22"/>
    <p:sldId id="273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0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EC37EB-1A22-4668-A2C3-4E1C8BC20F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E716C5-9807-4576-AE58-430ECEA19B47}" type="datetimeFigureOut">
              <a:rPr lang="en-US" smtClean="0"/>
              <a:t>8/11/2020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543800" cy="1755775"/>
          </a:xfrm>
        </p:spPr>
        <p:txBody>
          <a:bodyPr/>
          <a:lstStyle/>
          <a:p>
            <a:r>
              <a:rPr lang="en-US" sz="8000" dirty="0" smtClean="0"/>
              <a:t>SURGERY MCQs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8077200" cy="1828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ANORECTAL MALFORMATIONS</a:t>
            </a:r>
          </a:p>
          <a:p>
            <a:r>
              <a:rPr lang="en-US" sz="4800" b="1" dirty="0" smtClean="0"/>
              <a:t>CHOLECYSTITIS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1224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en\Downloads\IMG_4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4789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n\Downloads\IMG_42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312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505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Anorectal</a:t>
            </a:r>
            <a:r>
              <a:rPr lang="en-US" sz="2800" b="1" dirty="0" smtClean="0"/>
              <a:t> anomaly with no fistula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Uncommon in females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Most have Down’s syndrome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Short distance between blind ending rectum and well formed anal pit.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Well formed sphincters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58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Clinical examination</a:t>
            </a:r>
          </a:p>
          <a:p>
            <a:r>
              <a:rPr lang="en-US" sz="3600" dirty="0" smtClean="0"/>
              <a:t>Laboratory tests- CBC, Blood typing and UECs for all children requiring operation.</a:t>
            </a:r>
          </a:p>
          <a:p>
            <a:r>
              <a:rPr lang="en-US" sz="3600" dirty="0" smtClean="0"/>
              <a:t>Urinalysis to determine the presence of a </a:t>
            </a:r>
            <a:r>
              <a:rPr lang="en-US" sz="3600" dirty="0" err="1" smtClean="0"/>
              <a:t>rectourinary</a:t>
            </a:r>
            <a:r>
              <a:rPr lang="en-US" sz="3600" dirty="0" smtClean="0"/>
              <a:t> fistula in all cases where diagnosis can’t be made based solely on physical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97215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Cross table lateral plain </a:t>
            </a:r>
            <a:r>
              <a:rPr lang="en-US" sz="3600" dirty="0" err="1"/>
              <a:t>xray</a:t>
            </a:r>
            <a:endParaRPr lang="en-US" sz="3600" dirty="0"/>
          </a:p>
          <a:p>
            <a:r>
              <a:rPr lang="en-US" sz="3600" dirty="0"/>
              <a:t>Early </a:t>
            </a:r>
            <a:r>
              <a:rPr lang="en-US" sz="3600" dirty="0" err="1"/>
              <a:t>perineal</a:t>
            </a:r>
            <a:r>
              <a:rPr lang="en-US" sz="3600" dirty="0"/>
              <a:t> USG to confirm type of anomaly</a:t>
            </a:r>
          </a:p>
          <a:p>
            <a:r>
              <a:rPr lang="en-US" sz="3600" dirty="0"/>
              <a:t>Abdominal USG &amp; Echo to rule out associated anomalies</a:t>
            </a:r>
          </a:p>
          <a:p>
            <a:r>
              <a:rPr lang="en-US" sz="3600" dirty="0"/>
              <a:t>CT &amp;MRI to reveal integrity of sphincter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2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n\Downloads\IMG_42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8458200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n\Downloads\IMG_42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48000"/>
            <a:ext cx="8458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7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85800"/>
          </a:xfrm>
        </p:spPr>
        <p:txBody>
          <a:bodyPr/>
          <a:lstStyle/>
          <a:p>
            <a:r>
              <a:rPr lang="en-US" dirty="0"/>
              <a:t>ANORECTAL MALFORMATION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601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of the following lesions will require colostomy as an emergency life saving procedure?</a:t>
            </a:r>
          </a:p>
          <a:p>
            <a:pPr lvl="2"/>
            <a:r>
              <a:rPr lang="en-US" sz="3600" dirty="0" smtClean="0"/>
              <a:t>A. Imperforate anus in males and females</a:t>
            </a:r>
          </a:p>
          <a:p>
            <a:pPr lvl="2"/>
            <a:r>
              <a:rPr lang="en-US" sz="3600" dirty="0" smtClean="0"/>
              <a:t>B. </a:t>
            </a:r>
            <a:r>
              <a:rPr lang="en-US" sz="3600" dirty="0" err="1" smtClean="0"/>
              <a:t>Perineal</a:t>
            </a:r>
            <a:r>
              <a:rPr lang="en-US" sz="3600" dirty="0" smtClean="0"/>
              <a:t> fistula in both sexes</a:t>
            </a:r>
          </a:p>
          <a:p>
            <a:pPr lvl="2"/>
            <a:r>
              <a:rPr lang="en-US" sz="3600" dirty="0" smtClean="0"/>
              <a:t>C. Recto vestibular fistula</a:t>
            </a:r>
          </a:p>
          <a:p>
            <a:pPr lvl="2"/>
            <a:r>
              <a:rPr lang="en-US" sz="3600" dirty="0" smtClean="0"/>
              <a:t>D. </a:t>
            </a:r>
            <a:r>
              <a:rPr lang="en-US" sz="3600" b="1" dirty="0" smtClean="0"/>
              <a:t>Recto urethral fistula</a:t>
            </a:r>
          </a:p>
          <a:p>
            <a:pPr lvl="2"/>
            <a:r>
              <a:rPr lang="en-US" sz="3600" dirty="0" smtClean="0"/>
              <a:t>E. Persistent cloaca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418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001000" cy="556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presence of meconium in the urine and a flat bottom are considered indications to create a protective colostomy.</a:t>
            </a:r>
          </a:p>
          <a:p>
            <a:r>
              <a:rPr lang="en-US" sz="3200" dirty="0" smtClean="0"/>
              <a:t>High anomalies require more urgent colostomy.</a:t>
            </a:r>
          </a:p>
          <a:p>
            <a:r>
              <a:rPr lang="en-US" sz="3200" dirty="0" smtClean="0"/>
              <a:t>In high fistula, later, a pull through operation through </a:t>
            </a:r>
            <a:r>
              <a:rPr lang="en-US" sz="3200" dirty="0" err="1" smtClean="0"/>
              <a:t>puborectalis</a:t>
            </a:r>
            <a:r>
              <a:rPr lang="en-US" sz="3200" dirty="0" smtClean="0"/>
              <a:t> and anastomosis of rectal pouch to create the anal canal is done.</a:t>
            </a:r>
          </a:p>
          <a:p>
            <a:r>
              <a:rPr lang="en-US" sz="3200" dirty="0" smtClean="0"/>
              <a:t>Closure of colostomy is done later.</a:t>
            </a:r>
          </a:p>
        </p:txBody>
      </p:sp>
    </p:spTree>
    <p:extLst>
      <p:ext uri="{BB962C8B-B14F-4D97-AF65-F5344CB8AC3E}">
        <p14:creationId xmlns:p14="http://schemas.microsoft.com/office/powerpoint/2010/main" val="61111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3600" dirty="0"/>
              <a:t>Posterior sagittal </a:t>
            </a:r>
            <a:r>
              <a:rPr lang="en-US" sz="3600" dirty="0" err="1"/>
              <a:t>anorectoplasty</a:t>
            </a:r>
            <a:r>
              <a:rPr lang="en-US" sz="3600" dirty="0"/>
              <a:t> is also done</a:t>
            </a:r>
          </a:p>
          <a:p>
            <a:r>
              <a:rPr lang="en-US" sz="3600" dirty="0" smtClean="0"/>
              <a:t>In </a:t>
            </a:r>
            <a:r>
              <a:rPr lang="en-US" sz="3600" dirty="0"/>
              <a:t>low fistula, single stage reconstruction is done under G/A </a:t>
            </a:r>
          </a:p>
          <a:p>
            <a:pPr lvl="1"/>
            <a:r>
              <a:rPr lang="en-US" sz="3600" dirty="0" err="1"/>
              <a:t>Anoplasty</a:t>
            </a:r>
            <a:endParaRPr lang="en-US" sz="3600" dirty="0"/>
          </a:p>
          <a:p>
            <a:pPr lvl="1"/>
            <a:r>
              <a:rPr lang="en-US" sz="3600" dirty="0" err="1"/>
              <a:t>Anovestibuloplasty</a:t>
            </a:r>
            <a:endParaRPr lang="en-US" sz="3600" dirty="0"/>
          </a:p>
          <a:p>
            <a:pPr lvl="1"/>
            <a:r>
              <a:rPr lang="en-US" sz="3600" dirty="0"/>
              <a:t>Anal dilatation</a:t>
            </a:r>
          </a:p>
          <a:p>
            <a:pPr lvl="1"/>
            <a:r>
              <a:rPr lang="en-US" sz="3600" dirty="0"/>
              <a:t>Incision of anal membrane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8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62000"/>
          </a:xfrm>
        </p:spPr>
        <p:txBody>
          <a:bodyPr/>
          <a:lstStyle/>
          <a:p>
            <a:r>
              <a:rPr lang="en-US" dirty="0" smtClean="0"/>
              <a:t>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48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Mrs. Joseph, a 47 year lady is complaining of </a:t>
            </a:r>
            <a:r>
              <a:rPr lang="en-US" sz="3200" dirty="0" err="1" smtClean="0"/>
              <a:t>epigastric</a:t>
            </a:r>
            <a:r>
              <a:rPr lang="en-US" sz="3200" dirty="0" smtClean="0"/>
              <a:t> and right </a:t>
            </a:r>
            <a:r>
              <a:rPr lang="en-US" sz="3200" dirty="0" err="1" smtClean="0"/>
              <a:t>hypochondrial</a:t>
            </a:r>
            <a:r>
              <a:rPr lang="en-US" sz="3200" dirty="0" smtClean="0"/>
              <a:t> pain. She has nausea and has been vomiting for the last 24 hours. She recalls that the symptoms started when she was eating a cheese cake. The pain did not respond to OTC antacids and </a:t>
            </a:r>
            <a:r>
              <a:rPr lang="en-US" sz="3200" dirty="0" err="1" smtClean="0"/>
              <a:t>prokinetic</a:t>
            </a:r>
            <a:r>
              <a:rPr lang="en-US" sz="3200" dirty="0" smtClean="0"/>
              <a:t> drugs which she tried. On examination she was an obese lady. Her liver enzymes are marginally elevated. Which one of the following is the most appropriate next investigation?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499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CHOLECYSTITIS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A. Erect abdominal x-ray</a:t>
            </a:r>
          </a:p>
          <a:p>
            <a:pPr lvl="1"/>
            <a:r>
              <a:rPr lang="en-US" sz="3600" dirty="0" smtClean="0"/>
              <a:t>B. Endoscopy</a:t>
            </a:r>
          </a:p>
          <a:p>
            <a:pPr lvl="1"/>
            <a:r>
              <a:rPr lang="en-US" sz="3600" dirty="0" smtClean="0"/>
              <a:t>C. </a:t>
            </a:r>
            <a:r>
              <a:rPr lang="en-US" sz="3600" b="1" dirty="0" smtClean="0"/>
              <a:t>Ultrasound scan of the abdomen</a:t>
            </a:r>
          </a:p>
          <a:p>
            <a:pPr lvl="1"/>
            <a:r>
              <a:rPr lang="en-US" sz="3600" dirty="0" smtClean="0"/>
              <a:t>D. HI breath test for H. pylori</a:t>
            </a:r>
          </a:p>
          <a:p>
            <a:pPr lvl="1"/>
            <a:r>
              <a:rPr lang="en-US" sz="3600" dirty="0" smtClean="0"/>
              <a:t>E. CT abdomen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983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85800"/>
          </a:xfrm>
        </p:spPr>
        <p:txBody>
          <a:bodyPr/>
          <a:lstStyle/>
          <a:p>
            <a:r>
              <a:rPr lang="en-US" dirty="0" smtClean="0"/>
              <a:t>CHOLECYSTITIS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Inflammation of the gall bladder most commonly due to an obstruction of the cystic duct by gallstones arising from the gall bladder (</a:t>
            </a:r>
            <a:r>
              <a:rPr lang="en-US" sz="2800" dirty="0" err="1" smtClean="0"/>
              <a:t>Cholelithiass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Presents as in above question.</a:t>
            </a:r>
          </a:p>
          <a:p>
            <a:r>
              <a:rPr lang="en-US" sz="2800" dirty="0" smtClean="0"/>
              <a:t>Physical examination reveals Fever, Tachycardia, Tenderness in the RUQ or </a:t>
            </a:r>
            <a:r>
              <a:rPr lang="en-US" sz="2800" dirty="0" err="1" smtClean="0"/>
              <a:t>epigastric</a:t>
            </a:r>
            <a:r>
              <a:rPr lang="en-US" sz="2800" dirty="0" smtClean="0"/>
              <a:t> region (Often with guarding/ rebound tenderness), Palpable gall bladder and jaundice.</a:t>
            </a:r>
          </a:p>
          <a:p>
            <a:r>
              <a:rPr lang="en-US" sz="2800" dirty="0" smtClean="0"/>
              <a:t>Elderly and Diabetic patients may present with vague symptoms and without pain/ fever; and may complicate rapidly without warning.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63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ANORECTAL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following lesions are developmentally similar except:</a:t>
            </a:r>
          </a:p>
          <a:p>
            <a:pPr lvl="2"/>
            <a:r>
              <a:rPr lang="en-US" sz="3600" dirty="0" smtClean="0"/>
              <a:t>A. Rectal urethral fistula</a:t>
            </a:r>
          </a:p>
          <a:p>
            <a:pPr lvl="2"/>
            <a:r>
              <a:rPr lang="en-US" sz="3600" dirty="0" smtClean="0"/>
              <a:t>B. Imperforate anus</a:t>
            </a:r>
          </a:p>
          <a:p>
            <a:pPr lvl="2"/>
            <a:r>
              <a:rPr lang="en-US" sz="3600" dirty="0" smtClean="0"/>
              <a:t>C. Recto vestibular fistula</a:t>
            </a:r>
          </a:p>
          <a:p>
            <a:pPr lvl="2"/>
            <a:r>
              <a:rPr lang="en-US" sz="3600" dirty="0" smtClean="0"/>
              <a:t>D. Persistent cloaca</a:t>
            </a:r>
          </a:p>
          <a:p>
            <a:pPr lvl="2"/>
            <a:r>
              <a:rPr lang="en-US" sz="3600" dirty="0" smtClean="0"/>
              <a:t>E. </a:t>
            </a:r>
            <a:r>
              <a:rPr lang="en-US" sz="3600" b="1" dirty="0" smtClean="0"/>
              <a:t>Rectal atresia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348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Fair</a:t>
            </a:r>
          </a:p>
          <a:p>
            <a:r>
              <a:rPr lang="en-US" sz="3600" dirty="0" smtClean="0"/>
              <a:t>Fat</a:t>
            </a:r>
          </a:p>
          <a:p>
            <a:r>
              <a:rPr lang="en-US" sz="3600" dirty="0" smtClean="0"/>
              <a:t>Fertile</a:t>
            </a:r>
          </a:p>
          <a:p>
            <a:r>
              <a:rPr lang="en-US" sz="3600" dirty="0" smtClean="0"/>
              <a:t>Female</a:t>
            </a:r>
          </a:p>
          <a:p>
            <a:r>
              <a:rPr lang="en-US" sz="3600" dirty="0" smtClean="0"/>
              <a:t>In her Forties</a:t>
            </a:r>
          </a:p>
          <a:p>
            <a:r>
              <a:rPr lang="en-US" sz="3600" dirty="0" smtClean="0"/>
              <a:t>With Fetus</a:t>
            </a:r>
          </a:p>
          <a:p>
            <a:r>
              <a:rPr lang="en-US" sz="3600" dirty="0" smtClean="0"/>
              <a:t>On oral contraceptives or </a:t>
            </a:r>
            <a:r>
              <a:rPr lang="en-US" sz="3600" dirty="0" err="1" smtClean="0"/>
              <a:t>oestrogen</a:t>
            </a:r>
            <a:r>
              <a:rPr lang="en-US" sz="3600" dirty="0" smtClean="0"/>
              <a:t> replacement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CBC- Leukocytosis with a left shift</a:t>
            </a:r>
          </a:p>
          <a:p>
            <a:r>
              <a:rPr lang="en-US" sz="3200" dirty="0" smtClean="0"/>
              <a:t>ALT &amp; AST may be elevated</a:t>
            </a:r>
          </a:p>
          <a:p>
            <a:r>
              <a:rPr lang="en-US" sz="3200" dirty="0" smtClean="0"/>
              <a:t>Bilirubin and alkaline phosphatase assays may reveal evidence of CBD obstruction.</a:t>
            </a:r>
          </a:p>
          <a:p>
            <a:r>
              <a:rPr lang="en-US" sz="3200" dirty="0" smtClean="0"/>
              <a:t>Amylase may be mildly elevated</a:t>
            </a:r>
          </a:p>
          <a:p>
            <a:r>
              <a:rPr lang="en-US" sz="3200" dirty="0" smtClean="0"/>
              <a:t>Imaging- Radiography, Ultrasonography, CT,  ERCP, MRI &amp; </a:t>
            </a:r>
            <a:r>
              <a:rPr lang="en-US" sz="3200" dirty="0" err="1" smtClean="0"/>
              <a:t>Hepatobiliary</a:t>
            </a:r>
            <a:r>
              <a:rPr lang="en-US" sz="3200" dirty="0" smtClean="0"/>
              <a:t> </a:t>
            </a:r>
            <a:r>
              <a:rPr lang="en-US" sz="3200" dirty="0" err="1" smtClean="0"/>
              <a:t>scintigraphy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12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Ultrasound is the preferred initial modality </a:t>
            </a:r>
          </a:p>
          <a:p>
            <a:r>
              <a:rPr lang="en-US" sz="3200" dirty="0" smtClean="0"/>
              <a:t>There is the presence of </a:t>
            </a:r>
            <a:r>
              <a:rPr lang="en-US" sz="3200" dirty="0" err="1" smtClean="0"/>
              <a:t>Cholelithiasis</a:t>
            </a:r>
            <a:r>
              <a:rPr lang="en-US" sz="3200" dirty="0" smtClean="0"/>
              <a:t> and the Murphy sign</a:t>
            </a:r>
          </a:p>
          <a:p>
            <a:r>
              <a:rPr lang="en-US" sz="3200" dirty="0" smtClean="0"/>
              <a:t>Both gallbladder wall thickening (&gt;3mm and </a:t>
            </a:r>
            <a:r>
              <a:rPr lang="en-US" sz="3200" dirty="0" err="1" smtClean="0"/>
              <a:t>pericholecystic</a:t>
            </a:r>
            <a:r>
              <a:rPr lang="en-US" sz="3200" dirty="0" smtClean="0"/>
              <a:t> fluid are secondary findings</a:t>
            </a:r>
          </a:p>
          <a:p>
            <a:r>
              <a:rPr lang="en-US" sz="3200" dirty="0" smtClean="0"/>
              <a:t>Other less specific findings are gallbladder distension and sludge.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252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Acute- Bowel rest, IV hydration, Correction of electrolyte abnormalities, Analgesia (</a:t>
            </a:r>
            <a:r>
              <a:rPr lang="en-US" sz="2800" dirty="0" err="1" smtClean="0"/>
              <a:t>e.g</a:t>
            </a:r>
            <a:r>
              <a:rPr lang="en-US" sz="2800" dirty="0" smtClean="0"/>
              <a:t> oxycodone/ acetaminophen) and IV antibiotics.</a:t>
            </a:r>
          </a:p>
          <a:p>
            <a:r>
              <a:rPr lang="en-US" sz="2800" dirty="0" smtClean="0"/>
              <a:t>Emesis can be treated with </a:t>
            </a:r>
            <a:r>
              <a:rPr lang="en-US" sz="2800" dirty="0" err="1" smtClean="0"/>
              <a:t>antiemetics</a:t>
            </a:r>
            <a:r>
              <a:rPr lang="en-US" sz="2800" dirty="0" smtClean="0"/>
              <a:t> (promethazine or </a:t>
            </a:r>
            <a:r>
              <a:rPr lang="en-US" sz="2800" dirty="0" err="1" smtClean="0"/>
              <a:t>prochlorperazine</a:t>
            </a:r>
            <a:r>
              <a:rPr lang="en-US" sz="2800" dirty="0" smtClean="0"/>
              <a:t>) and nasogastric suction.</a:t>
            </a:r>
          </a:p>
          <a:p>
            <a:r>
              <a:rPr lang="en-US" sz="2800" dirty="0" err="1" smtClean="0"/>
              <a:t>Piperacillin</a:t>
            </a:r>
            <a:r>
              <a:rPr lang="en-US" sz="2800" dirty="0" smtClean="0"/>
              <a:t>/ </a:t>
            </a:r>
            <a:r>
              <a:rPr lang="en-US" sz="2800" dirty="0" err="1" smtClean="0"/>
              <a:t>tazobactam</a:t>
            </a:r>
            <a:r>
              <a:rPr lang="en-US" sz="2800" dirty="0" smtClean="0"/>
              <a:t>, Ampicillin/ </a:t>
            </a:r>
            <a:r>
              <a:rPr lang="en-US" sz="2800" dirty="0" err="1" smtClean="0"/>
              <a:t>sulbactam</a:t>
            </a:r>
            <a:r>
              <a:rPr lang="en-US" sz="2800" dirty="0" smtClean="0"/>
              <a:t> or </a:t>
            </a:r>
            <a:r>
              <a:rPr lang="en-US" sz="2800" dirty="0" err="1" smtClean="0"/>
              <a:t>Meropenem</a:t>
            </a:r>
            <a:r>
              <a:rPr lang="en-US" sz="2800" dirty="0" smtClean="0"/>
              <a:t>. In life threatening cases, </a:t>
            </a:r>
            <a:r>
              <a:rPr lang="en-US" sz="2800" dirty="0" err="1" smtClean="0"/>
              <a:t>Imipenem</a:t>
            </a:r>
            <a:r>
              <a:rPr lang="en-US" sz="2800" dirty="0" smtClean="0"/>
              <a:t>/ </a:t>
            </a:r>
            <a:r>
              <a:rPr lang="en-US" sz="2800" dirty="0" err="1" smtClean="0"/>
              <a:t>Cilastatin</a:t>
            </a:r>
            <a:endParaRPr lang="en-US" sz="2800" dirty="0" smtClean="0"/>
          </a:p>
          <a:p>
            <a:r>
              <a:rPr lang="en-US" sz="2800" dirty="0" smtClean="0"/>
              <a:t>Levofloxacin and metronidazole for prophylactic coverage.</a:t>
            </a:r>
          </a:p>
        </p:txBody>
      </p:sp>
    </p:spTree>
    <p:extLst>
      <p:ext uri="{BB962C8B-B14F-4D97-AF65-F5344CB8AC3E}">
        <p14:creationId xmlns:p14="http://schemas.microsoft.com/office/powerpoint/2010/main" val="163119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Laparoscopic cholecystectomy</a:t>
            </a:r>
          </a:p>
          <a:p>
            <a:r>
              <a:rPr lang="en-US" sz="3600" dirty="0" smtClean="0"/>
              <a:t>Percutaneous drainage</a:t>
            </a:r>
          </a:p>
          <a:p>
            <a:r>
              <a:rPr lang="en-US" sz="3600" dirty="0" smtClean="0"/>
              <a:t>ERCP</a:t>
            </a:r>
          </a:p>
          <a:p>
            <a:r>
              <a:rPr lang="en-US" sz="3600" dirty="0" smtClean="0"/>
              <a:t>Endoscopic ultrasound-guided </a:t>
            </a:r>
            <a:r>
              <a:rPr lang="en-US" sz="3600" dirty="0" err="1" smtClean="0"/>
              <a:t>transmural</a:t>
            </a:r>
            <a:r>
              <a:rPr lang="en-US" sz="3600" dirty="0" smtClean="0"/>
              <a:t> </a:t>
            </a:r>
            <a:r>
              <a:rPr lang="en-US" sz="3600" dirty="0" err="1" smtClean="0"/>
              <a:t>cholecystostomy</a:t>
            </a:r>
            <a:endParaRPr lang="en-US" sz="3600" dirty="0" smtClean="0"/>
          </a:p>
          <a:p>
            <a:r>
              <a:rPr lang="en-US" sz="3600" dirty="0" smtClean="0"/>
              <a:t>Endoscopic gallbladder drainage.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794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39762"/>
          </a:xfrm>
        </p:spPr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620000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From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to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week, the Primitive cloaca is divided by the </a:t>
            </a:r>
            <a:r>
              <a:rPr lang="en-US" sz="3200" dirty="0" err="1" smtClean="0"/>
              <a:t>urorectal</a:t>
            </a:r>
            <a:r>
              <a:rPr lang="en-US" sz="3200" dirty="0" smtClean="0"/>
              <a:t> septum into:</a:t>
            </a:r>
          </a:p>
          <a:p>
            <a:pPr lvl="1"/>
            <a:r>
              <a:rPr lang="en-US" sz="3200" dirty="0" smtClean="0"/>
              <a:t>Ventral cloaca (Urogenital sinus)- Gives rise to bladder, urethra &amp; vestibule of the vagina.</a:t>
            </a:r>
          </a:p>
          <a:p>
            <a:pPr lvl="1"/>
            <a:r>
              <a:rPr lang="en-US" sz="3200" dirty="0" smtClean="0"/>
              <a:t>Dorsal cloaca (</a:t>
            </a:r>
            <a:r>
              <a:rPr lang="en-US" sz="3200" dirty="0" err="1" smtClean="0"/>
              <a:t>Anorectal</a:t>
            </a:r>
            <a:r>
              <a:rPr lang="en-US" sz="3200" dirty="0" smtClean="0"/>
              <a:t> canal)- Gives rise to rectum and anal canal  which fuses with the </a:t>
            </a:r>
            <a:r>
              <a:rPr lang="en-US" sz="3200" dirty="0" err="1" smtClean="0"/>
              <a:t>proctodeum</a:t>
            </a:r>
            <a:r>
              <a:rPr lang="en-US" sz="3200" dirty="0" smtClean="0"/>
              <a:t> to give rise to the anus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40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Failure of the </a:t>
            </a:r>
            <a:r>
              <a:rPr lang="en-US" sz="3600" dirty="0" err="1" smtClean="0"/>
              <a:t>urorectal</a:t>
            </a:r>
            <a:r>
              <a:rPr lang="en-US" sz="3600" dirty="0" smtClean="0"/>
              <a:t> septum to form results in a fistula </a:t>
            </a:r>
            <a:r>
              <a:rPr lang="en-US" sz="3600" dirty="0" err="1" smtClean="0"/>
              <a:t>btn</a:t>
            </a:r>
            <a:r>
              <a:rPr lang="en-US" sz="3600" dirty="0" smtClean="0"/>
              <a:t> bowel and urinary tract / vagina.</a:t>
            </a:r>
          </a:p>
          <a:p>
            <a:r>
              <a:rPr lang="en-US" sz="3600" dirty="0" smtClean="0"/>
              <a:t>Complete or partial failure of the anal membrane to resorb results in an anal agenesis or stenosis.</a:t>
            </a:r>
          </a:p>
          <a:p>
            <a:r>
              <a:rPr lang="en-US" sz="3600" dirty="0" smtClean="0"/>
              <a:t>Develop during the first 2 months</a:t>
            </a:r>
          </a:p>
          <a:p>
            <a:r>
              <a:rPr lang="en-US" sz="3600" dirty="0" smtClean="0"/>
              <a:t>Males are more affected.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7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n\Downloads\IMG_42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8458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3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62000"/>
          </a:xfrm>
        </p:spPr>
        <p:txBody>
          <a:bodyPr/>
          <a:lstStyle/>
          <a:p>
            <a:r>
              <a:rPr lang="en-US" dirty="0" smtClean="0"/>
              <a:t>RECTAL ATRESIA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Considered separate from imperforate anus or anal atresia because, in rectal atresia, the anus is present and normal, but a variable rectal segment is </a:t>
            </a:r>
            <a:r>
              <a:rPr lang="en-US" sz="3600" dirty="0" err="1" smtClean="0"/>
              <a:t>atretic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An in utero ischemic accident explains the pathogenesis of this rectal malformation. (Local vascular abnormality)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714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n\Downloads\IMG_4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7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\Downloads\IMG_4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n\Downloads\IMG_4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71"/>
            <a:ext cx="4876800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n\Downloads\IMG_42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6591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Downloads\IMG_42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8876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5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n\Downloads\IMG_42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en\Downloads\IMG_4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0886"/>
            <a:ext cx="4953000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en\Downloads\IMG_42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800600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en\Downloads\IMG_42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047999"/>
            <a:ext cx="4953000" cy="33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21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174</TotalTime>
  <Words>804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SURGERY MCQs</vt:lpstr>
      <vt:lpstr>ANORECTAL MALFORMATION</vt:lpstr>
      <vt:lpstr>EMBRYOLOGY</vt:lpstr>
      <vt:lpstr>EMBRYOLOGY</vt:lpstr>
      <vt:lpstr>PowerPoint Presentation</vt:lpstr>
      <vt:lpstr>RECTAL ATRESIA</vt:lpstr>
      <vt:lpstr>PowerPoint Presentation</vt:lpstr>
      <vt:lpstr>PowerPoint Presentation</vt:lpstr>
      <vt:lpstr>PowerPoint Presentation</vt:lpstr>
      <vt:lpstr>PowerPoint Presentation</vt:lpstr>
      <vt:lpstr>INVESTIGATIONS</vt:lpstr>
      <vt:lpstr>INVESTIGATIONS</vt:lpstr>
      <vt:lpstr>PowerPoint Presentation</vt:lpstr>
      <vt:lpstr>ANORECTAL MALFORMATION</vt:lpstr>
      <vt:lpstr>MANAGEMENT</vt:lpstr>
      <vt:lpstr>MANAGEMENT</vt:lpstr>
      <vt:lpstr>CHOLECYSTITIS</vt:lpstr>
      <vt:lpstr>CHOLECYSTITIS</vt:lpstr>
      <vt:lpstr>CHOLECYSTITIS</vt:lpstr>
      <vt:lpstr>RISK FACTORS</vt:lpstr>
      <vt:lpstr>DIAGNOSIS</vt:lpstr>
      <vt:lpstr>INVESTIGATION</vt:lpstr>
      <vt:lpstr>MANAGEMENT</vt:lpstr>
      <vt:lpstr>SURGICAL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MCQs</dc:title>
  <dc:creator>Ken</dc:creator>
  <cp:lastModifiedBy>Ken</cp:lastModifiedBy>
  <cp:revision>26</cp:revision>
  <dcterms:created xsi:type="dcterms:W3CDTF">2020-08-11T13:08:05Z</dcterms:created>
  <dcterms:modified xsi:type="dcterms:W3CDTF">2020-08-11T16:02:51Z</dcterms:modified>
</cp:coreProperties>
</file>