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10" r:id="rId3"/>
    <p:sldId id="270" r:id="rId4"/>
    <p:sldId id="296" r:id="rId5"/>
    <p:sldId id="258" r:id="rId6"/>
    <p:sldId id="272" r:id="rId7"/>
    <p:sldId id="311" r:id="rId8"/>
    <p:sldId id="259" r:id="rId9"/>
    <p:sldId id="260" r:id="rId10"/>
    <p:sldId id="261" r:id="rId11"/>
    <p:sldId id="262" r:id="rId12"/>
    <p:sldId id="263" r:id="rId13"/>
    <p:sldId id="264" r:id="rId14"/>
    <p:sldId id="271" r:id="rId15"/>
    <p:sldId id="265" r:id="rId16"/>
    <p:sldId id="266" r:id="rId17"/>
    <p:sldId id="273" r:id="rId18"/>
    <p:sldId id="267" r:id="rId19"/>
    <p:sldId id="268" r:id="rId20"/>
    <p:sldId id="284" r:id="rId21"/>
    <p:sldId id="269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93" r:id="rId31"/>
    <p:sldId id="282" r:id="rId32"/>
    <p:sldId id="283" r:id="rId33"/>
    <p:sldId id="285" r:id="rId34"/>
    <p:sldId id="294" r:id="rId35"/>
    <p:sldId id="295" r:id="rId36"/>
    <p:sldId id="286" r:id="rId37"/>
    <p:sldId id="288" r:id="rId38"/>
    <p:sldId id="289" r:id="rId39"/>
    <p:sldId id="290" r:id="rId40"/>
    <p:sldId id="292" r:id="rId41"/>
    <p:sldId id="297" r:id="rId42"/>
    <p:sldId id="298" r:id="rId43"/>
    <p:sldId id="299" r:id="rId44"/>
    <p:sldId id="300" r:id="rId45"/>
    <p:sldId id="301" r:id="rId46"/>
    <p:sldId id="304" r:id="rId47"/>
    <p:sldId id="287" r:id="rId48"/>
    <p:sldId id="302" r:id="rId49"/>
    <p:sldId id="303" r:id="rId50"/>
    <p:sldId id="308" r:id="rId51"/>
    <p:sldId id="309" r:id="rId52"/>
    <p:sldId id="305" r:id="rId53"/>
    <p:sldId id="312" r:id="rId54"/>
    <p:sldId id="306" r:id="rId55"/>
    <p:sldId id="30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62CBF33-4B39-4781-BC1F-931D0F9EB580}">
          <p14:sldIdLst>
            <p14:sldId id="256"/>
            <p14:sldId id="310"/>
            <p14:sldId id="270"/>
            <p14:sldId id="296"/>
            <p14:sldId id="258"/>
            <p14:sldId id="272"/>
            <p14:sldId id="311"/>
            <p14:sldId id="259"/>
            <p14:sldId id="260"/>
            <p14:sldId id="261"/>
            <p14:sldId id="262"/>
            <p14:sldId id="263"/>
            <p14:sldId id="264"/>
            <p14:sldId id="271"/>
            <p14:sldId id="265"/>
            <p14:sldId id="266"/>
            <p14:sldId id="273"/>
            <p14:sldId id="267"/>
            <p14:sldId id="268"/>
            <p14:sldId id="284"/>
            <p14:sldId id="269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93"/>
            <p14:sldId id="282"/>
            <p14:sldId id="283"/>
            <p14:sldId id="285"/>
            <p14:sldId id="294"/>
            <p14:sldId id="295"/>
            <p14:sldId id="286"/>
            <p14:sldId id="288"/>
            <p14:sldId id="289"/>
            <p14:sldId id="290"/>
            <p14:sldId id="292"/>
            <p14:sldId id="297"/>
            <p14:sldId id="298"/>
            <p14:sldId id="299"/>
            <p14:sldId id="300"/>
            <p14:sldId id="301"/>
            <p14:sldId id="304"/>
            <p14:sldId id="287"/>
            <p14:sldId id="302"/>
            <p14:sldId id="303"/>
            <p14:sldId id="308"/>
            <p14:sldId id="309"/>
            <p14:sldId id="305"/>
            <p14:sldId id="312"/>
            <p14:sldId id="306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4A13F-0E41-4D2F-ACC2-4A94C2DEFC1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55039-FEEA-4127-9F48-3471CBEA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7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venous </a:t>
            </a:r>
            <a:r>
              <a:rPr lang="en-US" dirty="0" err="1" smtClean="0"/>
              <a:t>comminttate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55039-FEEA-4127-9F48-3471CBEA43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5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presence of an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fracture does NOT rule out the</a:t>
            </a:r>
            <a:b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presence of a compartment syndrome</a:t>
            </a:r>
            <a:b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6-9% of open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tibial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fractures are associated with compartment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syndromes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McQueen et al found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significant differences in</a:t>
            </a:r>
            <a:b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compartment pressures between open and closed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tibial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fractures</a:t>
            </a:r>
            <a:b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significant difference in pressures between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tibial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fractures</a:t>
            </a:r>
            <a:b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treated with IM Nails and those treated with Ex-Fix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55039-FEEA-4127-9F48-3471CBEA43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2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B47B-1AA2-411E-9848-C1E68A36DC7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E-31E8-4FCD-83BC-38D1A142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B47B-1AA2-411E-9848-C1E68A36DC7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E-31E8-4FCD-83BC-38D1A142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5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B47B-1AA2-411E-9848-C1E68A36DC7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E-31E8-4FCD-83BC-38D1A142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8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B47B-1AA2-411E-9848-C1E68A36DC7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E-31E8-4FCD-83BC-38D1A142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7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B47B-1AA2-411E-9848-C1E68A36DC7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E-31E8-4FCD-83BC-38D1A142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7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B47B-1AA2-411E-9848-C1E68A36DC7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E-31E8-4FCD-83BC-38D1A142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1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B47B-1AA2-411E-9848-C1E68A36DC7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E-31E8-4FCD-83BC-38D1A142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2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B47B-1AA2-411E-9848-C1E68A36DC7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E-31E8-4FCD-83BC-38D1A142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8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B47B-1AA2-411E-9848-C1E68A36DC7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E-31E8-4FCD-83BC-38D1A142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7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B47B-1AA2-411E-9848-C1E68A36DC7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E-31E8-4FCD-83BC-38D1A142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5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B47B-1AA2-411E-9848-C1E68A36DC7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E-31E8-4FCD-83BC-38D1A142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5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B47B-1AA2-411E-9848-C1E68A36DC7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D962E-31E8-4FCD-83BC-38D1A142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2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Surgery Essay</a:t>
            </a:r>
            <a:br>
              <a:rPr lang="en-US" dirty="0" smtClean="0"/>
            </a:br>
            <a:r>
              <a:rPr lang="en-US" dirty="0" err="1" smtClean="0"/>
              <a:t>Hesbon</a:t>
            </a:r>
            <a:r>
              <a:rPr lang="en-US" dirty="0"/>
              <a:t> </a:t>
            </a:r>
            <a:r>
              <a:rPr lang="en-US" dirty="0" smtClean="0"/>
              <a:t>Kenneth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26 year old man is complaining of severe calf pain after sustaining gunshot injury to this right thigh. He is </a:t>
            </a:r>
            <a:r>
              <a:rPr lang="en-US" dirty="0" err="1" smtClean="0"/>
              <a:t>haemodynamically</a:t>
            </a:r>
            <a:r>
              <a:rPr lang="en-US" dirty="0" smtClean="0"/>
              <a:t> stable. There is a through and through injury ( entry and exit wounds) in the middle of the thigh. The </a:t>
            </a:r>
            <a:r>
              <a:rPr lang="en-US" dirty="0" err="1" smtClean="0"/>
              <a:t>ipsilateral</a:t>
            </a:r>
            <a:r>
              <a:rPr lang="en-US" dirty="0" smtClean="0"/>
              <a:t> calf is tense and the popliteal pulse is weak. Plain x-rays of the limb do not show any fracture. Discuss care of this patient under the following headings</a:t>
            </a:r>
          </a:p>
        </p:txBody>
      </p:sp>
    </p:spTree>
    <p:extLst>
      <p:ext uri="{BB962C8B-B14F-4D97-AF65-F5344CB8AC3E}">
        <p14:creationId xmlns:p14="http://schemas.microsoft.com/office/powerpoint/2010/main" val="3629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Hypotension or shock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sz="2800" b="0" i="0" dirty="0" smtClean="0">
                <a:solidFill>
                  <a:srgbClr val="FE8637"/>
                </a:solidFill>
                <a:effectLst/>
                <a:latin typeface="Wingdings 2"/>
              </a:rPr>
              <a:t>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Neurologic deficit due to primary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nerve injury occurs immediately after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injury. In contrast, ischemic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neuropathy is delayed in onset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(minutes to hours).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sz="2800" b="0" i="0" dirty="0" smtClean="0">
                <a:solidFill>
                  <a:srgbClr val="FE8637"/>
                </a:solidFill>
                <a:effectLst/>
                <a:latin typeface="Wingdings 2"/>
              </a:rPr>
              <a:t>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Stable, non pulsatile or small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hematoma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sz="2800" b="0" i="0" dirty="0" smtClean="0">
                <a:solidFill>
                  <a:srgbClr val="FE8637"/>
                </a:solidFill>
                <a:effectLst/>
                <a:latin typeface="Wingdings 2"/>
              </a:rPr>
              <a:t>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Proximity of the wound to major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vascular structures ( Beware of bone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fracture)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575F6D"/>
                </a:solidFill>
                <a:latin typeface="Arial"/>
                <a:ea typeface="+mn-ea"/>
                <a:cs typeface="+mn-cs"/>
              </a:rPr>
              <a:t>Immediate referral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0" i="0" dirty="0" smtClean="0">
                <a:solidFill>
                  <a:srgbClr val="000000"/>
                </a:solidFill>
                <a:effectLst/>
                <a:latin typeface="Arial"/>
              </a:rPr>
              <a:t>• Hard signs</a:t>
            </a:r>
            <a:br>
              <a:rPr lang="en-US" sz="36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– Immediate (vascular)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surgery referral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– Early transfer to theatre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– Angiography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– Immediate exploration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5F6D"/>
                </a:solidFill>
                <a:latin typeface="Arial"/>
                <a:ea typeface="+mn-ea"/>
                <a:cs typeface="+mn-cs"/>
              </a:rPr>
              <a:t>Soft signs, other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•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Resusitate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>• Apply compression</a:t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>•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Immobilise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>• Reduce</a:t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>• Reassess</a:t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r>
              <a:rPr lang="en-US" sz="2800" b="0" i="0" dirty="0" smtClean="0">
                <a:solidFill>
                  <a:srgbClr val="000000"/>
                </a:solidFill>
                <a:effectLst/>
                <a:latin typeface="Arial"/>
              </a:rPr>
              <a:t>– asymmetry</a:t>
            </a:r>
            <a:br>
              <a:rPr lang="en-US" sz="28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>• Consult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Problems with diagnosing </a:t>
            </a:r>
            <a:r>
              <a:rPr lang="en-US" b="1" dirty="0" err="1"/>
              <a:t>ischaemia</a:t>
            </a:r>
            <a:r>
              <a:rPr lang="en-US" b="1" dirty="0"/>
              <a:t> after trauma</a:t>
            </a:r>
            <a:br>
              <a:rPr lang="en-US" b="1" dirty="0"/>
            </a:br>
            <a:r>
              <a:rPr lang="en-US" dirty="0"/>
              <a:t>• Pain</a:t>
            </a:r>
            <a:br>
              <a:rPr lang="en-US" dirty="0"/>
            </a:br>
            <a:r>
              <a:rPr lang="en-US" dirty="0"/>
              <a:t>– Due to injury itself</a:t>
            </a:r>
            <a:br>
              <a:rPr lang="en-US" dirty="0"/>
            </a:br>
            <a:r>
              <a:rPr lang="en-US" dirty="0"/>
              <a:t>• Pallor</a:t>
            </a:r>
            <a:br>
              <a:rPr lang="en-US" dirty="0"/>
            </a:br>
            <a:r>
              <a:rPr lang="en-US" dirty="0"/>
              <a:t>– Pallor due to blood loss, Compare with contralateral limb</a:t>
            </a:r>
            <a:br>
              <a:rPr lang="en-US" dirty="0"/>
            </a:br>
            <a:r>
              <a:rPr lang="en-US" dirty="0"/>
              <a:t>• Absent pulse</a:t>
            </a:r>
            <a:br>
              <a:rPr lang="en-US" dirty="0"/>
            </a:br>
            <a:r>
              <a:rPr lang="en-US" dirty="0"/>
              <a:t>– Absent due to low blood pressure. Compare with</a:t>
            </a:r>
            <a:br>
              <a:rPr lang="en-US" dirty="0"/>
            </a:br>
            <a:r>
              <a:rPr lang="en-US" dirty="0"/>
              <a:t>contralateral limb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Paresthesia</a:t>
            </a:r>
            <a:r>
              <a:rPr lang="en-US" dirty="0"/>
              <a:t> , paresis</a:t>
            </a:r>
            <a:br>
              <a:rPr lang="en-US" dirty="0"/>
            </a:br>
            <a:r>
              <a:rPr lang="en-US" dirty="0"/>
              <a:t>– Due to associated nerve, muscle injury or unresponsive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382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features of compartment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is it?</a:t>
            </a:r>
          </a:p>
          <a:p>
            <a:pPr marL="0" indent="0">
              <a:buNone/>
            </a:pPr>
            <a:r>
              <a:rPr lang="en-US" dirty="0"/>
              <a:t>Increase in hydrostatic pressure in </a:t>
            </a:r>
            <a:r>
              <a:rPr lang="en-US" dirty="0" smtClean="0"/>
              <a:t>closed </a:t>
            </a:r>
            <a:r>
              <a:rPr lang="en-US" dirty="0" err="1" smtClean="0"/>
              <a:t>osteofascial</a:t>
            </a:r>
            <a:r>
              <a:rPr lang="en-US" dirty="0" smtClean="0"/>
              <a:t> </a:t>
            </a:r>
            <a:r>
              <a:rPr lang="en-US" dirty="0"/>
              <a:t>space resulting in </a:t>
            </a:r>
            <a:r>
              <a:rPr lang="en-US" b="1" dirty="0" smtClean="0"/>
              <a:t>decreased perfusion </a:t>
            </a:r>
            <a:r>
              <a:rPr lang="en-US" dirty="0"/>
              <a:t>of muscle and nerves within</a:t>
            </a:r>
            <a:br>
              <a:rPr lang="en-US" dirty="0"/>
            </a:br>
            <a:r>
              <a:rPr lang="en-US" dirty="0"/>
              <a:t>compartment.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>
                <a:solidFill>
                  <a:srgbClr val="FF0000"/>
                </a:solidFill>
              </a:rPr>
              <a:t>RAISED PRESSURE WITHIN A CLOSED SPACE </a:t>
            </a:r>
            <a:r>
              <a:rPr lang="en-US" dirty="0">
                <a:solidFill>
                  <a:srgbClr val="000000"/>
                </a:solidFill>
              </a:rPr>
              <a:t>with </a:t>
            </a:r>
            <a:r>
              <a:rPr lang="en-US" dirty="0" smtClean="0">
                <a:solidFill>
                  <a:srgbClr val="000000"/>
                </a:solidFill>
              </a:rPr>
              <a:t>a potential </a:t>
            </a:r>
            <a:r>
              <a:rPr lang="en-US" dirty="0">
                <a:solidFill>
                  <a:srgbClr val="000000"/>
                </a:solidFill>
              </a:rPr>
              <a:t>to cause </a:t>
            </a:r>
            <a:r>
              <a:rPr lang="en-US" i="1" dirty="0">
                <a:solidFill>
                  <a:srgbClr val="FF0000"/>
                </a:solidFill>
              </a:rPr>
              <a:t>irreversible damage </a:t>
            </a:r>
            <a:r>
              <a:rPr lang="en-US" dirty="0">
                <a:solidFill>
                  <a:srgbClr val="000000"/>
                </a:solidFill>
              </a:rPr>
              <a:t>to </a:t>
            </a:r>
            <a:r>
              <a:rPr lang="en-US" dirty="0" smtClean="0">
                <a:solidFill>
                  <a:srgbClr val="000000"/>
                </a:solidFill>
              </a:rPr>
              <a:t>the contents </a:t>
            </a:r>
            <a:r>
              <a:rPr lang="en-US" dirty="0">
                <a:solidFill>
                  <a:srgbClr val="000000"/>
                </a:solidFill>
              </a:rPr>
              <a:t>of the closed space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err="1" smtClean="0"/>
              <a:t>def</a:t>
            </a:r>
            <a:r>
              <a:rPr lang="en-US" b="1" dirty="0" smtClean="0"/>
              <a:t>- </a:t>
            </a:r>
            <a:r>
              <a:rPr lang="en-US" dirty="0" smtClean="0">
                <a:solidFill>
                  <a:srgbClr val="000000"/>
                </a:solidFill>
              </a:rPr>
              <a:t>Symptoms </a:t>
            </a:r>
            <a:r>
              <a:rPr lang="en-US" dirty="0">
                <a:solidFill>
                  <a:srgbClr val="000000"/>
                </a:solidFill>
              </a:rPr>
              <a:t>resulting </a:t>
            </a:r>
            <a:r>
              <a:rPr lang="en-US" dirty="0" smtClean="0">
                <a:solidFill>
                  <a:srgbClr val="000000"/>
                </a:solidFill>
              </a:rPr>
              <a:t>from increased </a:t>
            </a:r>
            <a:r>
              <a:rPr lang="en-US" dirty="0">
                <a:solidFill>
                  <a:srgbClr val="000000"/>
                </a:solidFill>
              </a:rPr>
              <a:t>pressure within </a:t>
            </a:r>
            <a:r>
              <a:rPr lang="en-US" dirty="0" smtClean="0">
                <a:solidFill>
                  <a:srgbClr val="000000"/>
                </a:solidFill>
              </a:rPr>
              <a:t>a limited space</a:t>
            </a:r>
          </a:p>
          <a:p>
            <a:pPr marL="685800" lvl="1"/>
            <a:r>
              <a:rPr lang="en-US" sz="3600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3600" dirty="0" smtClean="0">
                <a:solidFill>
                  <a:srgbClr val="000000"/>
                </a:solidFill>
              </a:rPr>
              <a:t>compromising</a:t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b="0" i="0" dirty="0" smtClean="0">
                <a:solidFill>
                  <a:srgbClr val="000000"/>
                </a:solidFill>
                <a:effectLst/>
                <a:latin typeface="Arial"/>
              </a:rPr>
              <a:t>• </a:t>
            </a:r>
            <a:r>
              <a:rPr lang="en-US" sz="3600" dirty="0" smtClean="0">
                <a:solidFill>
                  <a:srgbClr val="000000"/>
                </a:solidFill>
              </a:rPr>
              <a:t>circulation</a:t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b="0" i="0" dirty="0" smtClean="0">
                <a:solidFill>
                  <a:srgbClr val="000000"/>
                </a:solidFill>
                <a:effectLst/>
                <a:latin typeface="Arial"/>
              </a:rPr>
              <a:t>• </a:t>
            </a:r>
            <a:r>
              <a:rPr lang="en-US" sz="3600" dirty="0" smtClean="0">
                <a:solidFill>
                  <a:srgbClr val="000000"/>
                </a:solidFill>
              </a:rPr>
              <a:t>function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0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Compartments are groups </a:t>
            </a:r>
            <a:r>
              <a:rPr lang="en-US" dirty="0" smtClean="0"/>
              <a:t>of muscles </a:t>
            </a:r>
            <a:r>
              <a:rPr lang="en-US" dirty="0"/>
              <a:t>surrounded </a:t>
            </a:r>
            <a:r>
              <a:rPr lang="en-US" dirty="0" smtClean="0"/>
              <a:t>by inelastic </a:t>
            </a:r>
            <a:r>
              <a:rPr lang="en-US" dirty="0"/>
              <a:t>fascia.</a:t>
            </a:r>
            <a:br>
              <a:rPr lang="en-US" dirty="0"/>
            </a:br>
            <a:r>
              <a:rPr lang="en-US" dirty="0"/>
              <a:t>• Increased pressure within </a:t>
            </a:r>
            <a:r>
              <a:rPr lang="en-US" dirty="0" smtClean="0"/>
              <a:t>a muscle compartment causes </a:t>
            </a:r>
            <a:r>
              <a:rPr lang="en-US" dirty="0"/>
              <a:t>decreased </a:t>
            </a:r>
            <a:r>
              <a:rPr lang="en-US" dirty="0" smtClean="0"/>
              <a:t>blood supply </a:t>
            </a:r>
            <a:r>
              <a:rPr lang="en-US" dirty="0"/>
              <a:t>to affected muscles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• Any swelling of </a:t>
            </a:r>
            <a:r>
              <a:rPr lang="en-US" dirty="0" smtClean="0"/>
              <a:t>muscles leaves </a:t>
            </a:r>
            <a:r>
              <a:rPr lang="en-US" dirty="0"/>
              <a:t>no room </a:t>
            </a:r>
            <a:r>
              <a:rPr lang="en-US" dirty="0" smtClean="0"/>
              <a:t>for expansion </a:t>
            </a:r>
            <a:r>
              <a:rPr lang="en-US" dirty="0"/>
              <a:t>and blood </a:t>
            </a:r>
            <a:r>
              <a:rPr lang="en-US" dirty="0" smtClean="0"/>
              <a:t>supply is </a:t>
            </a:r>
            <a:r>
              <a:rPr lang="en-US" dirty="0"/>
              <a:t>progressively shut off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• If affected muscles </a:t>
            </a:r>
            <a:r>
              <a:rPr lang="en-US" dirty="0" smtClean="0"/>
              <a:t>are deprived </a:t>
            </a:r>
            <a:r>
              <a:rPr lang="en-US" dirty="0"/>
              <a:t>of blood supply for</a:t>
            </a:r>
            <a:br>
              <a:rPr lang="en-US" dirty="0"/>
            </a:br>
            <a:r>
              <a:rPr lang="en-US" dirty="0"/>
              <a:t>&gt; 6 hours, nerve and </a:t>
            </a:r>
            <a:r>
              <a:rPr lang="en-US" dirty="0" smtClean="0"/>
              <a:t>muscle tissue </a:t>
            </a:r>
            <a:r>
              <a:rPr lang="en-US" dirty="0"/>
              <a:t>can be permanently</a:t>
            </a:r>
            <a:br>
              <a:rPr lang="en-US" dirty="0"/>
            </a:br>
            <a:r>
              <a:rPr lang="en-US" dirty="0"/>
              <a:t>damaged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Century Gothic"/>
              </a:rPr>
              <a:t>Types of Compartment syndrome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Century Gothic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0" dirty="0" smtClean="0">
                <a:solidFill>
                  <a:srgbClr val="000000"/>
                </a:solidFill>
                <a:effectLst/>
                <a:latin typeface="Century Gothic"/>
              </a:rPr>
              <a:t>I.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Century Gothic"/>
              </a:rPr>
              <a:t>Acute compartment syndrome(ACS)</a:t>
            </a:r>
            <a:br>
              <a:rPr lang="en-US" b="1" i="0" dirty="0" smtClean="0">
                <a:solidFill>
                  <a:srgbClr val="000000"/>
                </a:solidFill>
                <a:effectLst/>
                <a:latin typeface="Century Gothic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Wingdings 2"/>
              </a:rPr>
              <a:t> </a:t>
            </a:r>
            <a:r>
              <a:rPr lang="en-US" dirty="0">
                <a:solidFill>
                  <a:srgbClr val="000000"/>
                </a:solidFill>
              </a:rPr>
              <a:t>medical emergency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Wingdings 2"/>
              </a:rPr>
              <a:t> </a:t>
            </a:r>
            <a:r>
              <a:rPr lang="en-US" dirty="0">
                <a:solidFill>
                  <a:srgbClr val="000000"/>
                </a:solidFill>
              </a:rPr>
              <a:t>caused by a severe injury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Wingdings 2"/>
              </a:rPr>
              <a:t> </a:t>
            </a:r>
            <a:r>
              <a:rPr lang="en-US" dirty="0">
                <a:solidFill>
                  <a:srgbClr val="000000"/>
                </a:solidFill>
              </a:rPr>
              <a:t>can lead to permanent muscle damage.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1" i="0" dirty="0" err="1" smtClean="0">
                <a:solidFill>
                  <a:srgbClr val="000000"/>
                </a:solidFill>
                <a:effectLst/>
                <a:latin typeface="Century Gothic"/>
              </a:rPr>
              <a:t>II.Chronic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Century Gothic"/>
              </a:rPr>
              <a:t> compartment syndrome(CCS)</a:t>
            </a:r>
            <a:br>
              <a:rPr lang="en-US" b="1" i="0" dirty="0" smtClean="0">
                <a:solidFill>
                  <a:srgbClr val="000000"/>
                </a:solidFill>
                <a:effectLst/>
                <a:latin typeface="Century Gothic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Wingdings 2"/>
              </a:rPr>
              <a:t> </a:t>
            </a:r>
            <a:r>
              <a:rPr lang="en-US" dirty="0">
                <a:solidFill>
                  <a:srgbClr val="000000"/>
                </a:solidFill>
              </a:rPr>
              <a:t>known as </a:t>
            </a:r>
            <a:r>
              <a:rPr lang="en-US" dirty="0" err="1">
                <a:solidFill>
                  <a:srgbClr val="000000"/>
                </a:solidFill>
              </a:rPr>
              <a:t>exertional</a:t>
            </a:r>
            <a:r>
              <a:rPr lang="en-US" dirty="0">
                <a:solidFill>
                  <a:srgbClr val="000000"/>
                </a:solidFill>
              </a:rPr>
              <a:t> compartment syndrome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Wingdings 2"/>
              </a:rPr>
              <a:t> </a:t>
            </a:r>
            <a:r>
              <a:rPr lang="en-US" dirty="0">
                <a:solidFill>
                  <a:srgbClr val="000000"/>
                </a:solidFill>
              </a:rPr>
              <a:t>not a medical emergency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Wingdings 2"/>
              </a:rPr>
              <a:t> </a:t>
            </a:r>
            <a:r>
              <a:rPr lang="en-US" dirty="0">
                <a:solidFill>
                  <a:srgbClr val="000000"/>
                </a:solidFill>
              </a:rPr>
              <a:t>most often caused by athletic exertion.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8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586"/>
            <a:ext cx="944880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7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Anatomy of muscle compartment of leg below the (knee)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Hard and soft signs of vascular injury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Clinical features of compartment syndrome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Further management of this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i="1" dirty="0"/>
              <a:t>CAUSES:</a:t>
            </a:r>
            <a:br>
              <a:rPr lang="en-US" b="1" i="1" dirty="0"/>
            </a:br>
            <a:r>
              <a:rPr lang="en-US" dirty="0"/>
              <a:t>• </a:t>
            </a:r>
            <a:r>
              <a:rPr lang="en-US" b="1" dirty="0"/>
              <a:t>Increased Volume - internal :</a:t>
            </a:r>
            <a:br>
              <a:rPr lang="en-US" b="1" dirty="0"/>
            </a:br>
            <a:r>
              <a:rPr lang="en-US" dirty="0" err="1"/>
              <a:t>hemmorhage</a:t>
            </a:r>
            <a:r>
              <a:rPr lang="en-US" dirty="0"/>
              <a:t>, fractures, swelling from traumatized</a:t>
            </a:r>
            <a:br>
              <a:rPr lang="en-US" dirty="0"/>
            </a:br>
            <a:r>
              <a:rPr lang="en-US" dirty="0"/>
              <a:t>tissue, increased fluid secondary to burns, post-ischemic</a:t>
            </a:r>
            <a:br>
              <a:rPr lang="en-US" dirty="0"/>
            </a:br>
            <a:r>
              <a:rPr lang="en-US" dirty="0"/>
              <a:t>swelling</a:t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Decreased volume - external: </a:t>
            </a:r>
            <a:r>
              <a:rPr lang="en-US" dirty="0"/>
              <a:t>tight casts, dressings</a:t>
            </a:r>
            <a:br>
              <a:rPr lang="en-US" dirty="0"/>
            </a:br>
            <a:r>
              <a:rPr lang="en-US" dirty="0"/>
              <a:t>• </a:t>
            </a:r>
            <a:r>
              <a:rPr lang="en-US" b="1" i="1" dirty="0"/>
              <a:t>Most common cause of </a:t>
            </a:r>
            <a:r>
              <a:rPr lang="en-US" b="1" i="1" dirty="0" err="1"/>
              <a:t>hemmorhage</a:t>
            </a:r>
            <a:r>
              <a:rPr lang="en-US" b="1" i="1" dirty="0"/>
              <a:t> into a compartment:</a:t>
            </a:r>
            <a:br>
              <a:rPr lang="en-US" b="1" i="1" dirty="0"/>
            </a:br>
            <a:r>
              <a:rPr lang="en-US" dirty="0"/>
              <a:t>fractures of the tibia, elbow, forearm or femur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Ken\Pictures\Screenshots\Screenshot (1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-104775"/>
            <a:ext cx="9496426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/>
              <a:t>Autoregulatory</a:t>
            </a:r>
            <a:r>
              <a:rPr lang="en-US" dirty="0"/>
              <a:t> mechanisms may</a:t>
            </a:r>
            <a:br>
              <a:rPr lang="en-US" dirty="0"/>
            </a:br>
            <a:r>
              <a:rPr lang="en-US" dirty="0"/>
              <a:t>compensate:</a:t>
            </a:r>
            <a:br>
              <a:rPr lang="en-US" dirty="0"/>
            </a:br>
            <a:r>
              <a:rPr lang="en-US" dirty="0"/>
              <a:t>– Decrease in peripheral vascular resistance</a:t>
            </a:r>
            <a:br>
              <a:rPr lang="en-US" dirty="0"/>
            </a:br>
            <a:r>
              <a:rPr lang="en-US" dirty="0"/>
              <a:t>– Increased extraction of oxygen</a:t>
            </a:r>
            <a:br>
              <a:rPr lang="en-US" dirty="0"/>
            </a:br>
            <a:r>
              <a:rPr lang="en-US" dirty="0"/>
              <a:t>• As system becomes overwhelmed:</a:t>
            </a:r>
            <a:br>
              <a:rPr lang="en-US" dirty="0"/>
            </a:br>
            <a:r>
              <a:rPr lang="en-US" dirty="0"/>
              <a:t>– Critical closing pressure is reached</a:t>
            </a:r>
            <a:br>
              <a:rPr lang="en-US" dirty="0"/>
            </a:br>
            <a:r>
              <a:rPr lang="en-US" dirty="0"/>
              <a:t>– Oxygen perfusion of muscles and nerves decreases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Ischemia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4 hours - reversible damage</a:t>
            </a:r>
            <a:br>
              <a:rPr lang="en-US" dirty="0"/>
            </a:br>
            <a:r>
              <a:rPr lang="en-US" dirty="0"/>
              <a:t>• 8 hours - irreversible</a:t>
            </a:r>
            <a:br>
              <a:rPr lang="en-US" dirty="0"/>
            </a:br>
            <a:r>
              <a:rPr lang="en-US" dirty="0"/>
              <a:t>changes</a:t>
            </a:r>
            <a:br>
              <a:rPr lang="en-US" dirty="0"/>
            </a:br>
            <a:r>
              <a:rPr lang="en-US" dirty="0"/>
              <a:t>• 4-8 hours </a:t>
            </a:r>
            <a:r>
              <a:rPr lang="en-US" dirty="0" smtClean="0"/>
              <a:t>– variable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Myoglobinuria</a:t>
            </a:r>
            <a:r>
              <a:rPr lang="en-US" dirty="0" smtClean="0"/>
              <a:t> after 4 hours</a:t>
            </a:r>
          </a:p>
          <a:p>
            <a:pPr marL="400050" lvl="1" indent="0">
              <a:buNone/>
            </a:pPr>
            <a:r>
              <a:rPr lang="en-US" dirty="0" smtClean="0"/>
              <a:t>– Renal failure</a:t>
            </a:r>
          </a:p>
          <a:p>
            <a:pPr marL="400050" lvl="1" indent="0">
              <a:buNone/>
            </a:pPr>
            <a:r>
              <a:rPr lang="en-US" dirty="0" smtClean="0"/>
              <a:t>– Maintain a high urinary output</a:t>
            </a:r>
          </a:p>
          <a:p>
            <a:pPr marL="400050" lvl="1" indent="0">
              <a:buNone/>
            </a:pPr>
            <a:r>
              <a:rPr lang="en-US" dirty="0" smtClean="0"/>
              <a:t>– Alkalinize the urine</a:t>
            </a:r>
          </a:p>
          <a:p>
            <a:pPr marL="0" indent="0">
              <a:buNone/>
            </a:pPr>
            <a:r>
              <a:rPr lang="en-US" dirty="0" smtClean="0"/>
              <a:t>• Cell death initiates a “vicious cycle”</a:t>
            </a:r>
          </a:p>
          <a:p>
            <a:pPr marL="400050" lvl="1" indent="0">
              <a:buNone/>
            </a:pPr>
            <a:r>
              <a:rPr lang="en-US" dirty="0" smtClean="0"/>
              <a:t>– increase capillary permeability</a:t>
            </a:r>
          </a:p>
          <a:p>
            <a:pPr marL="400050" lvl="1" indent="0">
              <a:buNone/>
            </a:pPr>
            <a:r>
              <a:rPr lang="en-US" dirty="0" smtClean="0"/>
              <a:t>– increased muscle swelling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Ken\Pictures\Screenshots\Screenshot (11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3825"/>
            <a:ext cx="9448800" cy="71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Ken\Pictures\Screenshots\Screenshot (1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-85725"/>
            <a:ext cx="9420226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Ischemia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1 hour - normal conduction</a:t>
            </a:r>
            <a:br>
              <a:rPr lang="en-US" dirty="0"/>
            </a:br>
            <a:r>
              <a:rPr lang="en-US" dirty="0"/>
              <a:t>• 1- 4 hours - </a:t>
            </a:r>
            <a:r>
              <a:rPr lang="en-US" dirty="0" err="1"/>
              <a:t>neuropraxic</a:t>
            </a:r>
            <a:r>
              <a:rPr lang="en-US" dirty="0"/>
              <a:t> </a:t>
            </a:r>
            <a:r>
              <a:rPr lang="en-US" dirty="0" smtClean="0"/>
              <a:t>damage reversible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8 hours - </a:t>
            </a:r>
            <a:r>
              <a:rPr lang="en-US" dirty="0" err="1"/>
              <a:t>axonotmesis</a:t>
            </a:r>
            <a:r>
              <a:rPr lang="en-US" dirty="0"/>
              <a:t> </a:t>
            </a:r>
            <a:r>
              <a:rPr lang="en-US" dirty="0" smtClean="0"/>
              <a:t>and irreversible change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• Fractures-</a:t>
            </a:r>
            <a:r>
              <a:rPr lang="en-US" dirty="0"/>
              <a:t> </a:t>
            </a:r>
            <a:r>
              <a:rPr lang="en-US" sz="2200" dirty="0" err="1"/>
              <a:t>Tibial</a:t>
            </a:r>
            <a:r>
              <a:rPr lang="en-US" sz="2200" dirty="0"/>
              <a:t> </a:t>
            </a:r>
            <a:r>
              <a:rPr lang="en-US" sz="2200" dirty="0" err="1"/>
              <a:t>diphesyal</a:t>
            </a:r>
            <a:r>
              <a:rPr lang="en-US" sz="2200" dirty="0"/>
              <a:t> </a:t>
            </a:r>
            <a:r>
              <a:rPr lang="en-US" sz="2200" dirty="0" smtClean="0"/>
              <a:t># Forearm # Distal </a:t>
            </a:r>
            <a:r>
              <a:rPr lang="en-US" sz="2200" dirty="0"/>
              <a:t>radius #</a:t>
            </a:r>
            <a:r>
              <a:rPr lang="en-US" sz="2200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Soft Tissue Injury (Crush)</a:t>
            </a:r>
            <a:br>
              <a:rPr lang="en-US" dirty="0"/>
            </a:br>
            <a:r>
              <a:rPr lang="en-US" dirty="0"/>
              <a:t>• Arterial </a:t>
            </a:r>
            <a:r>
              <a:rPr lang="en-US" dirty="0" smtClean="0"/>
              <a:t>Injury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–</a:t>
            </a:r>
            <a:r>
              <a:rPr lang="en-US" dirty="0"/>
              <a:t>Post-ischemic swelling</a:t>
            </a:r>
            <a:br>
              <a:rPr lang="en-US" dirty="0"/>
            </a:br>
            <a:r>
              <a:rPr lang="en-US" dirty="0" smtClean="0"/>
              <a:t>      –</a:t>
            </a:r>
            <a:r>
              <a:rPr lang="en-US" dirty="0"/>
              <a:t>Reperfusion </a:t>
            </a:r>
            <a:r>
              <a:rPr lang="en-US" dirty="0" smtClean="0"/>
              <a:t>injury</a:t>
            </a:r>
          </a:p>
          <a:p>
            <a:pPr marL="0" indent="0">
              <a:buNone/>
            </a:pPr>
            <a:r>
              <a:rPr lang="en-US" sz="2100" b="1" i="1" dirty="0"/>
              <a:t>Secondary </a:t>
            </a:r>
            <a:r>
              <a:rPr lang="en-US" sz="2100" b="1" i="1" dirty="0" smtClean="0"/>
              <a:t>to revascularization</a:t>
            </a:r>
            <a:r>
              <a:rPr lang="en-US" sz="2100" dirty="0"/>
              <a:t>:</a:t>
            </a:r>
            <a:br>
              <a:rPr lang="en-US" sz="2100" dirty="0"/>
            </a:br>
            <a:r>
              <a:rPr lang="en-US" sz="2100" i="1" dirty="0">
                <a:solidFill>
                  <a:srgbClr val="C00000"/>
                </a:solidFill>
              </a:rPr>
              <a:t>• Ischemia </a:t>
            </a:r>
            <a:r>
              <a:rPr lang="en-US" sz="2100" i="1" dirty="0" smtClean="0">
                <a:solidFill>
                  <a:srgbClr val="C00000"/>
                </a:solidFill>
              </a:rPr>
              <a:t>causes damage </a:t>
            </a:r>
            <a:r>
              <a:rPr lang="en-US" sz="2100" i="1" dirty="0">
                <a:solidFill>
                  <a:srgbClr val="C00000"/>
                </a:solidFill>
              </a:rPr>
              <a:t>to </a:t>
            </a:r>
            <a:r>
              <a:rPr lang="en-US" sz="2100" i="1" dirty="0" smtClean="0">
                <a:solidFill>
                  <a:srgbClr val="C00000"/>
                </a:solidFill>
              </a:rPr>
              <a:t>cellular basement membrane that </a:t>
            </a:r>
            <a:r>
              <a:rPr lang="en-US" sz="2100" i="1" dirty="0">
                <a:solidFill>
                  <a:srgbClr val="C00000"/>
                </a:solidFill>
              </a:rPr>
              <a:t>results in edema</a:t>
            </a:r>
            <a:br>
              <a:rPr lang="en-US" sz="2100" i="1" dirty="0">
                <a:solidFill>
                  <a:srgbClr val="C00000"/>
                </a:solidFill>
              </a:rPr>
            </a:br>
            <a:r>
              <a:rPr lang="en-US" sz="2100" i="1" dirty="0">
                <a:solidFill>
                  <a:srgbClr val="C00000"/>
                </a:solidFill>
              </a:rPr>
              <a:t>• With </a:t>
            </a:r>
            <a:r>
              <a:rPr lang="en-US" sz="2100" i="1" dirty="0" smtClean="0">
                <a:solidFill>
                  <a:srgbClr val="C00000"/>
                </a:solidFill>
              </a:rPr>
              <a:t>reestablishment of </a:t>
            </a:r>
            <a:r>
              <a:rPr lang="en-US" sz="2100" i="1" dirty="0">
                <a:solidFill>
                  <a:srgbClr val="C00000"/>
                </a:solidFill>
              </a:rPr>
              <a:t>flow, fluid </a:t>
            </a:r>
            <a:r>
              <a:rPr lang="en-US" sz="2100" i="1" dirty="0" smtClean="0">
                <a:solidFill>
                  <a:srgbClr val="C00000"/>
                </a:solidFill>
              </a:rPr>
              <a:t>leaks into </a:t>
            </a:r>
            <a:r>
              <a:rPr lang="en-US" sz="2100" i="1" dirty="0">
                <a:solidFill>
                  <a:srgbClr val="C00000"/>
                </a:solidFill>
              </a:rPr>
              <a:t>the </a:t>
            </a:r>
            <a:r>
              <a:rPr lang="en-US" sz="2100" i="1" dirty="0" smtClean="0">
                <a:solidFill>
                  <a:srgbClr val="C00000"/>
                </a:solidFill>
              </a:rPr>
              <a:t>compartment increasing </a:t>
            </a:r>
            <a:r>
              <a:rPr lang="en-US" sz="2100" i="1" dirty="0" err="1" smtClean="0">
                <a:solidFill>
                  <a:srgbClr val="C00000"/>
                </a:solidFill>
              </a:rPr>
              <a:t>thepressure</a:t>
            </a:r>
            <a:r>
              <a:rPr lang="en-US" sz="2100" i="1" dirty="0">
                <a:solidFill>
                  <a:srgbClr val="C00000"/>
                </a:solidFill>
              </a:rPr>
              <a:t>.</a:t>
            </a:r>
            <a:r>
              <a:rPr lang="en-US" sz="2100" i="1" dirty="0" smtClean="0">
                <a:solidFill>
                  <a:srgbClr val="C00000"/>
                </a:solidFill>
              </a:rPr>
              <a:t> </a:t>
            </a:r>
            <a:br>
              <a:rPr lang="en-US" sz="2100" i="1" dirty="0" smtClean="0">
                <a:solidFill>
                  <a:srgbClr val="C00000"/>
                </a:solidFill>
              </a:rPr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dirty="0"/>
              <a:t>• Drug Overdose (limb compression)</a:t>
            </a:r>
            <a:br>
              <a:rPr lang="en-US" dirty="0"/>
            </a:br>
            <a:r>
              <a:rPr lang="en-US" dirty="0"/>
              <a:t>• Burns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Clinical diagnosis</a:t>
            </a:r>
            <a:br>
              <a:rPr lang="en-US" dirty="0"/>
            </a:br>
            <a:r>
              <a:rPr lang="en-US" dirty="0"/>
              <a:t>– High index of suspicion</a:t>
            </a:r>
            <a:br>
              <a:rPr lang="en-US" dirty="0"/>
            </a:br>
            <a:r>
              <a:rPr lang="en-US" dirty="0"/>
              <a:t>• Syndrome</a:t>
            </a:r>
            <a:br>
              <a:rPr lang="en-US" dirty="0"/>
            </a:br>
            <a:r>
              <a:rPr lang="en-US" dirty="0"/>
              <a:t>– History</a:t>
            </a:r>
            <a:br>
              <a:rPr lang="en-US" dirty="0"/>
            </a:br>
            <a:r>
              <a:rPr lang="en-US" dirty="0"/>
              <a:t>– Physical Exam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Classic signs of the 5 P’s - </a:t>
            </a:r>
            <a:r>
              <a:rPr lang="en-US" b="1" i="1" dirty="0"/>
              <a:t>ARE NOT RELIABLE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– </a:t>
            </a:r>
            <a:r>
              <a:rPr lang="en-US" b="1" i="1" dirty="0"/>
              <a:t>pain</a:t>
            </a:r>
            <a:br>
              <a:rPr lang="en-US" b="1" i="1" dirty="0"/>
            </a:br>
            <a:r>
              <a:rPr lang="en-US" dirty="0"/>
              <a:t>– </a:t>
            </a:r>
            <a:r>
              <a:rPr lang="en-US" b="1" i="1" dirty="0"/>
              <a:t>pallor</a:t>
            </a:r>
            <a:br>
              <a:rPr lang="en-US" b="1" i="1" dirty="0"/>
            </a:br>
            <a:r>
              <a:rPr lang="en-US" dirty="0"/>
              <a:t>– </a:t>
            </a:r>
            <a:r>
              <a:rPr lang="en-US" b="1" i="1" dirty="0"/>
              <a:t>paralysis</a:t>
            </a:r>
            <a:br>
              <a:rPr lang="en-US" b="1" i="1" dirty="0"/>
            </a:br>
            <a:r>
              <a:rPr lang="en-US" dirty="0"/>
              <a:t>– </a:t>
            </a:r>
            <a:r>
              <a:rPr lang="en-US" dirty="0" err="1"/>
              <a:t>pulselessness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err="1"/>
              <a:t>paresthesias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These are signs of an ESTABLISHED compartment</a:t>
            </a:r>
            <a:br>
              <a:rPr lang="en-US" dirty="0"/>
            </a:br>
            <a:r>
              <a:rPr lang="en-US" dirty="0"/>
              <a:t>syndrome where ischemic injury has already</a:t>
            </a:r>
            <a:br>
              <a:rPr lang="en-US" dirty="0"/>
            </a:br>
            <a:r>
              <a:rPr lang="en-US" dirty="0"/>
              <a:t>taken place</a:t>
            </a:r>
            <a:br>
              <a:rPr lang="en-US" dirty="0"/>
            </a:br>
            <a:r>
              <a:rPr lang="en-US" dirty="0"/>
              <a:t>• These signs may be present in the absence of</a:t>
            </a:r>
            <a:br>
              <a:rPr lang="en-US" dirty="0"/>
            </a:br>
            <a:r>
              <a:rPr lang="en-US" dirty="0"/>
              <a:t>compartment syndrome.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muscle compartment of the leg( below knee)</a:t>
            </a:r>
            <a:endParaRPr lang="en-US" dirty="0"/>
          </a:p>
        </p:txBody>
      </p:sp>
      <p:pic>
        <p:nvPicPr>
          <p:cNvPr id="1026" name="Picture 2" descr="C:\Users\Ken\Pictures\Screenshots\Screenshot (113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8001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Presentation:</a:t>
            </a:r>
            <a:br>
              <a:rPr lang="en-US" dirty="0"/>
            </a:br>
            <a:r>
              <a:rPr lang="en-US" dirty="0"/>
              <a:t>• Swelling/ Tightness of compartment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Inappropiate</a:t>
            </a:r>
            <a:r>
              <a:rPr lang="en-US" dirty="0"/>
              <a:t> and uncontrolled pain</a:t>
            </a:r>
            <a:br>
              <a:rPr lang="en-US" dirty="0"/>
            </a:br>
            <a:r>
              <a:rPr lang="en-US" dirty="0"/>
              <a:t>• Severe pain at rest or passive stretching</a:t>
            </a:r>
            <a:br>
              <a:rPr lang="en-US" dirty="0"/>
            </a:br>
            <a:r>
              <a:rPr lang="en-US" dirty="0"/>
              <a:t>• Pallor/Cyanosis</a:t>
            </a:r>
            <a:br>
              <a:rPr lang="en-US" dirty="0"/>
            </a:br>
            <a:r>
              <a:rPr lang="en-US" dirty="0"/>
              <a:t>• Hyperesthesia/</a:t>
            </a:r>
            <a:r>
              <a:rPr lang="en-US" dirty="0" err="1"/>
              <a:t>Paresthesia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Paralysis : full recovery is rare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• Pain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–Passive muscle stretching</a:t>
            </a:r>
            <a:br>
              <a:rPr lang="en-US" sz="2400" dirty="0"/>
            </a:br>
            <a:r>
              <a:rPr lang="en-US" sz="2400" dirty="0"/>
              <a:t>–Out of proportion</a:t>
            </a:r>
            <a:br>
              <a:rPr lang="en-US" sz="2400" dirty="0"/>
            </a:br>
            <a:r>
              <a:rPr lang="en-US" sz="2400" dirty="0"/>
              <a:t>–Progressive</a:t>
            </a:r>
            <a:br>
              <a:rPr lang="en-US" sz="2400" dirty="0"/>
            </a:br>
            <a:r>
              <a:rPr lang="en-US" sz="2400" dirty="0"/>
              <a:t>–Not relieved by </a:t>
            </a:r>
            <a:r>
              <a:rPr lang="en-US" sz="2400" dirty="0" smtClean="0"/>
              <a:t>immobilization </a:t>
            </a:r>
          </a:p>
          <a:p>
            <a:pPr marL="0" indent="0">
              <a:buNone/>
            </a:pPr>
            <a:r>
              <a:rPr lang="en-US" sz="2400" dirty="0"/>
              <a:t>Palpable pulses are usually present </a:t>
            </a:r>
            <a:r>
              <a:rPr lang="en-US" sz="2400" dirty="0" smtClean="0"/>
              <a:t>in acute </a:t>
            </a:r>
            <a:r>
              <a:rPr lang="en-US" sz="2400" dirty="0"/>
              <a:t>compartment syndromes unless </a:t>
            </a:r>
            <a:r>
              <a:rPr lang="en-US" sz="2400" dirty="0" smtClean="0"/>
              <a:t>an arterial </a:t>
            </a:r>
            <a:r>
              <a:rPr lang="en-US" sz="2400" dirty="0"/>
              <a:t>injury occurs.</a:t>
            </a:r>
            <a:br>
              <a:rPr lang="en-US" sz="2400" dirty="0"/>
            </a:br>
            <a:r>
              <a:rPr lang="en-US" sz="2400" dirty="0"/>
              <a:t>• </a:t>
            </a:r>
            <a:r>
              <a:rPr lang="en-US" sz="2400" b="1" i="1" dirty="0"/>
              <a:t>Sensory changes and paralysis </a:t>
            </a:r>
            <a:r>
              <a:rPr lang="en-US" sz="2400" dirty="0"/>
              <a:t>do </a:t>
            </a:r>
            <a:r>
              <a:rPr lang="en-US" sz="2400" dirty="0" smtClean="0"/>
              <a:t>not occur until ischemia </a:t>
            </a:r>
            <a:r>
              <a:rPr lang="en-US" sz="2400" dirty="0"/>
              <a:t>has been present </a:t>
            </a:r>
            <a:r>
              <a:rPr lang="en-US" sz="2400" dirty="0" smtClean="0"/>
              <a:t>for about </a:t>
            </a:r>
            <a:r>
              <a:rPr lang="en-US" sz="2400" b="1" i="1" dirty="0"/>
              <a:t>1 hour or more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b="1" i="1" dirty="0">
                <a:solidFill>
                  <a:srgbClr val="C00000"/>
                </a:solidFill>
              </a:rPr>
              <a:t>most </a:t>
            </a:r>
            <a:r>
              <a:rPr lang="en-US" sz="2400" b="1" i="1" dirty="0" smtClean="0">
                <a:solidFill>
                  <a:srgbClr val="C00000"/>
                </a:solidFill>
              </a:rPr>
              <a:t>important symptom </a:t>
            </a:r>
            <a:r>
              <a:rPr lang="en-US" sz="2400" dirty="0"/>
              <a:t>of </a:t>
            </a:r>
            <a:r>
              <a:rPr lang="en-US" sz="2400" dirty="0" smtClean="0"/>
              <a:t>an </a:t>
            </a:r>
            <a:r>
              <a:rPr lang="en-US" sz="2400" i="1" dirty="0" smtClean="0"/>
              <a:t>impending </a:t>
            </a:r>
            <a:r>
              <a:rPr lang="en-US" sz="2400" dirty="0" smtClean="0"/>
              <a:t>compartment syndrome is  </a:t>
            </a:r>
            <a:r>
              <a:rPr lang="en-US" sz="2400" b="1" i="1" dirty="0" smtClean="0">
                <a:solidFill>
                  <a:srgbClr val="C00000"/>
                </a:solidFill>
              </a:rPr>
              <a:t>PAIN DISPROPORTIONATE TO THAT EXPECTED FOR THE INJURY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Pain</a:t>
            </a:r>
            <a:br>
              <a:rPr lang="en-US" dirty="0"/>
            </a:br>
            <a:r>
              <a:rPr lang="en-US" dirty="0"/>
              <a:t>• Compartment pressure</a:t>
            </a:r>
            <a:br>
              <a:rPr lang="en-US" dirty="0"/>
            </a:br>
            <a:r>
              <a:rPr lang="en-US" dirty="0"/>
              <a:t>– Confirmatory test</a:t>
            </a:r>
            <a:br>
              <a:rPr lang="en-US" dirty="0"/>
            </a:br>
            <a:r>
              <a:rPr lang="en-US" dirty="0"/>
              <a:t>– Don’t just measure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7124"/>
            <a:ext cx="4038600" cy="303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4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and symptoms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• Pain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–May be worse with elevation</a:t>
            </a:r>
            <a:br>
              <a:rPr lang="en-US" dirty="0"/>
            </a:br>
            <a:r>
              <a:rPr lang="en-US" dirty="0"/>
              <a:t>–Patient will not </a:t>
            </a:r>
            <a:r>
              <a:rPr lang="en-US" dirty="0" smtClean="0"/>
              <a:t>initiate motion </a:t>
            </a:r>
            <a:r>
              <a:rPr lang="en-US" dirty="0"/>
              <a:t>on own</a:t>
            </a:r>
            <a:br>
              <a:rPr lang="en-US" dirty="0"/>
            </a:br>
            <a:r>
              <a:rPr lang="en-US" dirty="0"/>
              <a:t>• Be careful with </a:t>
            </a:r>
            <a:r>
              <a:rPr lang="en-US" dirty="0" smtClean="0"/>
              <a:t>coexisting nerve </a:t>
            </a:r>
            <a:r>
              <a:rPr lang="en-US" dirty="0"/>
              <a:t>injury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err="1"/>
              <a:t>Parasthesia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–Secondary to nerve ischemia</a:t>
            </a:r>
            <a:br>
              <a:rPr lang="en-US" dirty="0"/>
            </a:br>
            <a:r>
              <a:rPr lang="en-US" dirty="0"/>
              <a:t>• Must be differentiated </a:t>
            </a:r>
            <a:r>
              <a:rPr lang="en-US" dirty="0" smtClean="0"/>
              <a:t>from nerve </a:t>
            </a:r>
            <a:r>
              <a:rPr lang="en-US" dirty="0"/>
              <a:t>injury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Paralysis </a:t>
            </a:r>
            <a:r>
              <a:rPr lang="en-US" b="1" dirty="0"/>
              <a:t>(Weakness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– Ischemic muscles lose function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-Tense </a:t>
            </a:r>
            <a:r>
              <a:rPr lang="en-US" dirty="0"/>
              <a:t>compartment on palpation</a:t>
            </a:r>
            <a:br>
              <a:rPr lang="en-US" dirty="0"/>
            </a:br>
            <a:r>
              <a:rPr lang="en-US" dirty="0" smtClean="0"/>
              <a:t>-Elevated </a:t>
            </a:r>
            <a:r>
              <a:rPr lang="en-US" dirty="0"/>
              <a:t>compartment pressure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Indications : High risk injuries in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polytrauma</a:t>
            </a:r>
            <a:r>
              <a:rPr lang="en-US" dirty="0"/>
              <a:t> patients</a:t>
            </a:r>
            <a:br>
              <a:rPr lang="en-US" dirty="0"/>
            </a:br>
            <a:r>
              <a:rPr lang="en-US" dirty="0"/>
              <a:t>• patient not alert/unreliable</a:t>
            </a:r>
            <a:br>
              <a:rPr lang="en-US" dirty="0"/>
            </a:br>
            <a:r>
              <a:rPr lang="en-US" dirty="0"/>
              <a:t>• inconclusive physical exam findings</a:t>
            </a:r>
            <a:br>
              <a:rPr lang="en-US" dirty="0"/>
            </a:br>
            <a:r>
              <a:rPr lang="en-US" dirty="0"/>
              <a:t>• Technique : performed each compartments at</a:t>
            </a:r>
            <a:br>
              <a:rPr lang="en-US" dirty="0"/>
            </a:br>
            <a:r>
              <a:rPr lang="en-US" dirty="0"/>
              <a:t>close to the fracture site as possible (highest</a:t>
            </a:r>
            <a:br>
              <a:rPr lang="en-US" dirty="0"/>
            </a:br>
            <a:r>
              <a:rPr lang="en-US" dirty="0"/>
              <a:t>pressure) or maximal swelling area.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9275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Tissue Pressure</a:t>
            </a:r>
            <a:br>
              <a:rPr lang="en-US" dirty="0"/>
            </a:br>
            <a:r>
              <a:rPr lang="en-US" dirty="0"/>
              <a:t>• Normal tissue pressure</a:t>
            </a:r>
            <a:br>
              <a:rPr lang="en-US" dirty="0"/>
            </a:br>
            <a:r>
              <a:rPr lang="en-US" dirty="0"/>
              <a:t>– 0-4 mm Hg</a:t>
            </a:r>
            <a:br>
              <a:rPr lang="en-US" dirty="0"/>
            </a:br>
            <a:r>
              <a:rPr lang="en-US" dirty="0"/>
              <a:t>– 8-10 with exertion</a:t>
            </a:r>
            <a:br>
              <a:rPr lang="en-US" dirty="0"/>
            </a:br>
            <a:r>
              <a:rPr lang="en-US" dirty="0"/>
              <a:t>• Absolute pressure theory</a:t>
            </a:r>
            <a:br>
              <a:rPr lang="en-US" dirty="0"/>
            </a:br>
            <a:r>
              <a:rPr lang="en-US" dirty="0"/>
              <a:t>– 30 mm Hg - Mubarak</a:t>
            </a:r>
            <a:br>
              <a:rPr lang="en-US" dirty="0"/>
            </a:br>
            <a:r>
              <a:rPr lang="en-US" dirty="0"/>
              <a:t>– 45 mm Hg - </a:t>
            </a:r>
            <a:r>
              <a:rPr lang="en-US" dirty="0" err="1"/>
              <a:t>Matsen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Pressure gradient theory</a:t>
            </a:r>
            <a:br>
              <a:rPr lang="en-US" dirty="0"/>
            </a:br>
            <a:r>
              <a:rPr lang="en-US" dirty="0"/>
              <a:t>– &lt; 20 mm Hg of diastolic pressure – </a:t>
            </a:r>
            <a:r>
              <a:rPr lang="en-US" b="1" i="1" dirty="0" err="1"/>
              <a:t>Whitesides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dirty="0"/>
              <a:t>– &lt; 30 mm Hg of diastolic pressure </a:t>
            </a:r>
            <a:r>
              <a:rPr lang="en-US" sz="2600" b="1" i="1" dirty="0"/>
              <a:t>McQueen, </a:t>
            </a:r>
            <a:r>
              <a:rPr lang="en-US" sz="2600" b="1" i="1" dirty="0" smtClean="0"/>
              <a:t>et al </a:t>
            </a:r>
            <a:br>
              <a:rPr lang="en-US" sz="2600" b="1" i="1" dirty="0" smtClean="0"/>
            </a:br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916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Whiteside’s Theory: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development of a compartment syndrome also</a:t>
            </a:r>
            <a:br>
              <a:rPr lang="en-US" dirty="0"/>
            </a:br>
            <a:r>
              <a:rPr lang="en-US" dirty="0"/>
              <a:t>depends on</a:t>
            </a:r>
            <a:br>
              <a:rPr lang="en-US" dirty="0"/>
            </a:br>
            <a:r>
              <a:rPr lang="en-US" dirty="0"/>
              <a:t>• MPP = DBP(Diastolic BP) – CP(</a:t>
            </a:r>
            <a:r>
              <a:rPr lang="en-US" dirty="0" err="1"/>
              <a:t>Intracompartment</a:t>
            </a:r>
            <a:r>
              <a:rPr lang="en-US" dirty="0"/>
              <a:t> P)</a:t>
            </a:r>
            <a:br>
              <a:rPr lang="en-US" dirty="0"/>
            </a:br>
            <a:r>
              <a:rPr lang="en-US" dirty="0"/>
              <a:t>• Muscle perfusion pressure(MPP) &lt; 30 mmHg</a:t>
            </a:r>
            <a:br>
              <a:rPr lang="en-US" dirty="0"/>
            </a:br>
            <a:r>
              <a:rPr lang="en-US" dirty="0" smtClean="0"/>
              <a:t>Tissue </a:t>
            </a:r>
            <a:r>
              <a:rPr lang="en-US" dirty="0"/>
              <a:t>hypoxia</a:t>
            </a:r>
            <a:r>
              <a:rPr lang="en-US" dirty="0" smtClean="0"/>
              <a:t> hence an indication of </a:t>
            </a:r>
            <a:r>
              <a:rPr lang="en-US" dirty="0" err="1" smtClean="0"/>
              <a:t>fasciotomy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 Non-operative</a:t>
            </a:r>
          </a:p>
          <a:p>
            <a:r>
              <a:rPr lang="en-US" dirty="0" smtClean="0"/>
              <a:t> Observation</a:t>
            </a:r>
          </a:p>
          <a:p>
            <a:r>
              <a:rPr lang="el-GR" dirty="0" smtClean="0"/>
              <a:t>Δ</a:t>
            </a:r>
            <a:r>
              <a:rPr lang="en-US" dirty="0" smtClean="0"/>
              <a:t>Pressure &gt;30 mmHg, no clinical presentation of compartment syndrome</a:t>
            </a:r>
          </a:p>
          <a:p>
            <a:pPr marL="0" indent="0">
              <a:buNone/>
            </a:pPr>
            <a:r>
              <a:rPr lang="en-US" b="1" dirty="0" smtClean="0"/>
              <a:t>II Operative</a:t>
            </a:r>
          </a:p>
          <a:p>
            <a:r>
              <a:rPr lang="en-US" dirty="0" smtClean="0"/>
              <a:t> Emergency </a:t>
            </a:r>
            <a:r>
              <a:rPr lang="en-US" dirty="0" err="1" smtClean="0"/>
              <a:t>fasciotomy</a:t>
            </a:r>
            <a:endParaRPr lang="en-US" dirty="0" smtClean="0"/>
          </a:p>
          <a:p>
            <a:r>
              <a:rPr lang="en-US" dirty="0" smtClean="0"/>
              <a:t>Positive clinical presentation</a:t>
            </a:r>
          </a:p>
          <a:p>
            <a:r>
              <a:rPr lang="en-US" dirty="0" smtClean="0"/>
              <a:t>CP = 30-45 mm Hg</a:t>
            </a:r>
          </a:p>
          <a:p>
            <a:r>
              <a:rPr lang="el-GR" dirty="0" smtClean="0"/>
              <a:t>Δ </a:t>
            </a:r>
            <a:r>
              <a:rPr lang="en-US" dirty="0" smtClean="0"/>
              <a:t>Pressure &lt;30 mmHg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Remove restricting cast: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 smtClean="0"/>
              <a:t>comaprtment</a:t>
            </a:r>
            <a:r>
              <a:rPr lang="en-US" dirty="0" smtClean="0"/>
              <a:t> </a:t>
            </a:r>
            <a:r>
              <a:rPr lang="en-US" dirty="0"/>
              <a:t>pressure falls by 30% is split on one side.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smtClean="0"/>
              <a:t>Falls </a:t>
            </a:r>
            <a:r>
              <a:rPr lang="en-US" dirty="0"/>
              <a:t>by 65% when the cast spread after splitting</a:t>
            </a:r>
            <a:br>
              <a:rPr lang="en-US" dirty="0"/>
            </a:br>
            <a:r>
              <a:rPr lang="en-US" dirty="0" smtClean="0"/>
              <a:t>-Splitting </a:t>
            </a:r>
            <a:r>
              <a:rPr lang="en-US" dirty="0"/>
              <a:t>the padding reduces it by further 10 % </a:t>
            </a:r>
            <a:r>
              <a:rPr lang="en-US" dirty="0" smtClean="0"/>
              <a:t>and complete removal of </a:t>
            </a:r>
            <a:r>
              <a:rPr lang="en-US" dirty="0"/>
              <a:t>cast by another 15%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• Serial exams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• When diagnosis made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Immediate surgery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     4 </a:t>
            </a:r>
            <a:r>
              <a:rPr lang="en-US" b="1" i="1" dirty="0"/>
              <a:t>compartment </a:t>
            </a:r>
            <a:r>
              <a:rPr lang="en-US" b="1" i="1" dirty="0" err="1"/>
              <a:t>fasciotomy</a:t>
            </a:r>
            <a:r>
              <a:rPr lang="en-US" b="1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9275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4" descr="Compartment synd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Fasciotomy</a:t>
            </a:r>
            <a:r>
              <a:rPr lang="en-US" dirty="0" smtClean="0"/>
              <a:t>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 and early </a:t>
            </a:r>
            <a:r>
              <a:rPr lang="en-US" dirty="0" err="1" smtClean="0"/>
              <a:t>diaganosis</a:t>
            </a:r>
            <a:endParaRPr lang="en-US" dirty="0" smtClean="0"/>
          </a:p>
          <a:p>
            <a:r>
              <a:rPr lang="en-US" dirty="0" smtClean="0"/>
              <a:t>Make long extensile incisions</a:t>
            </a:r>
          </a:p>
          <a:p>
            <a:r>
              <a:rPr lang="en-US" dirty="0" smtClean="0"/>
              <a:t>Release all </a:t>
            </a:r>
            <a:r>
              <a:rPr lang="en-US" dirty="0" err="1" smtClean="0"/>
              <a:t>fascial</a:t>
            </a:r>
            <a:r>
              <a:rPr lang="en-US" dirty="0" smtClean="0"/>
              <a:t> compartments</a:t>
            </a:r>
          </a:p>
          <a:p>
            <a:r>
              <a:rPr lang="en-US" dirty="0" smtClean="0"/>
              <a:t>Preserve neurovascular structures</a:t>
            </a:r>
          </a:p>
          <a:p>
            <a:r>
              <a:rPr lang="en-US" dirty="0" smtClean="0"/>
              <a:t>Debride necrotic tissues</a:t>
            </a:r>
          </a:p>
          <a:p>
            <a:r>
              <a:rPr lang="en-US" dirty="0" smtClean="0"/>
              <a:t>Provide coverage within 7-10 days</a:t>
            </a:r>
            <a:endParaRPr lang="en-US" dirty="0"/>
          </a:p>
        </p:txBody>
      </p:sp>
      <p:pic>
        <p:nvPicPr>
          <p:cNvPr id="16386" name="Picture 2" descr="C:\Users\Ken\Pictures\compartment syndrome faciotom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99" y="1600200"/>
            <a:ext cx="37840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Fasciotomy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–One incision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With or without</a:t>
            </a:r>
            <a:br>
              <a:rPr lang="en-US" dirty="0"/>
            </a:br>
            <a:r>
              <a:rPr lang="en-US" dirty="0" err="1"/>
              <a:t>Fibulectomy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–Two (double) incisions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All 4 compartments </a:t>
            </a:r>
            <a:r>
              <a:rPr lang="en-US" dirty="0" smtClean="0"/>
              <a:t>must be </a:t>
            </a:r>
            <a:r>
              <a:rPr lang="en-US" dirty="0"/>
              <a:t>released</a:t>
            </a:r>
            <a:br>
              <a:rPr lang="en-US" dirty="0"/>
            </a:br>
            <a:r>
              <a:rPr lang="en-US" dirty="0"/>
              <a:t>–Not selective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962400" cy="366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9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9275" cy="705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5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6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5475" cy="709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9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0389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4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1650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</a:t>
            </a:r>
            <a:r>
              <a:rPr lang="en-US" dirty="0" err="1" smtClean="0"/>
              <a:t>fasciotomy</a:t>
            </a:r>
            <a:r>
              <a:rPr lang="en-US" dirty="0" smtClean="0"/>
              <a:t> care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Must get bone stability</a:t>
            </a:r>
            <a:br>
              <a:rPr lang="en-US" dirty="0"/>
            </a:br>
            <a:r>
              <a:rPr lang="en-US" dirty="0"/>
              <a:t>–IMN</a:t>
            </a:r>
            <a:br>
              <a:rPr lang="en-US" dirty="0"/>
            </a:br>
            <a:r>
              <a:rPr lang="en-US" dirty="0"/>
              <a:t>–</a:t>
            </a:r>
            <a:r>
              <a:rPr lang="en-US" dirty="0" err="1"/>
              <a:t>exfix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~48hrs after procedure patient should</a:t>
            </a:r>
            <a:br>
              <a:rPr lang="en-US" dirty="0"/>
            </a:br>
            <a:r>
              <a:rPr lang="en-US" dirty="0"/>
              <a:t>be brought back to OR for further</a:t>
            </a:r>
            <a:br>
              <a:rPr lang="en-US" dirty="0"/>
            </a:br>
            <a:r>
              <a:rPr lang="en-US" dirty="0"/>
              <a:t>debridement</a:t>
            </a:r>
            <a:br>
              <a:rPr lang="en-US" dirty="0"/>
            </a:br>
            <a:r>
              <a:rPr lang="en-US" dirty="0"/>
              <a:t>• Delayed skin closure or skin-grafting 3-</a:t>
            </a:r>
            <a:br>
              <a:rPr lang="en-US" dirty="0"/>
            </a:br>
            <a:r>
              <a:rPr lang="en-US" dirty="0"/>
              <a:t>7 days after the </a:t>
            </a:r>
            <a:r>
              <a:rPr lang="en-US" dirty="0" err="1"/>
              <a:t>fasciotomies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Aftercare</a:t>
            </a:r>
            <a:br>
              <a:rPr lang="en-US" b="1" i="1" dirty="0" smtClean="0"/>
            </a:br>
            <a:r>
              <a:rPr lang="en-US" b="1" i="1" dirty="0" smtClean="0"/>
              <a:t>• VAC dressings</a:t>
            </a:r>
            <a:br>
              <a:rPr lang="en-US" b="1" i="1" dirty="0" smtClean="0"/>
            </a:br>
            <a:r>
              <a:rPr lang="en-US" b="1" i="1" dirty="0" smtClean="0"/>
              <a:t>• Elevation of limb</a:t>
            </a:r>
            <a:br>
              <a:rPr lang="en-US" b="1" i="1" dirty="0" smtClean="0"/>
            </a:br>
            <a:r>
              <a:rPr lang="en-US" b="1" i="1" dirty="0" smtClean="0"/>
              <a:t>• Delayed wound closure</a:t>
            </a:r>
            <a:br>
              <a:rPr lang="en-US" b="1" i="1" dirty="0" smtClean="0"/>
            </a:br>
            <a:r>
              <a:rPr lang="en-US" b="1" i="1" dirty="0" smtClean="0"/>
              <a:t>– Split thickness skin graft </a:t>
            </a:r>
            <a:br>
              <a:rPr lang="en-US" b="1" i="1" dirty="0" smtClean="0"/>
            </a:br>
            <a:endParaRPr lang="en-US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Complcations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Remember…</a:t>
            </a:r>
            <a:br>
              <a:rPr lang="en-US" sz="2400" dirty="0"/>
            </a:br>
            <a:r>
              <a:rPr lang="en-US" sz="2400" dirty="0"/>
              <a:t>• </a:t>
            </a:r>
            <a:r>
              <a:rPr lang="en-US" sz="2400" dirty="0" err="1"/>
              <a:t>Fasciotomies</a:t>
            </a:r>
            <a:r>
              <a:rPr lang="en-US" sz="2400" dirty="0"/>
              <a:t> are not benign</a:t>
            </a:r>
            <a:br>
              <a:rPr lang="en-US" sz="2400" dirty="0"/>
            </a:br>
            <a:r>
              <a:rPr lang="en-US" sz="2400" dirty="0"/>
              <a:t>• Complications are real &gt;25%</a:t>
            </a:r>
            <a:br>
              <a:rPr lang="en-US" sz="2400" dirty="0"/>
            </a:br>
            <a:r>
              <a:rPr lang="en-US" sz="2400" dirty="0"/>
              <a:t>– Chronic swelling</a:t>
            </a:r>
            <a:br>
              <a:rPr lang="en-US" sz="2400" dirty="0"/>
            </a:br>
            <a:r>
              <a:rPr lang="en-US" sz="2400" dirty="0"/>
              <a:t>– Chronic pain</a:t>
            </a:r>
            <a:br>
              <a:rPr lang="en-US" sz="2400" dirty="0"/>
            </a:br>
            <a:r>
              <a:rPr lang="en-US" sz="2400" dirty="0"/>
              <a:t>– Muscle weakness</a:t>
            </a:r>
            <a:br>
              <a:rPr lang="en-US" sz="2400" dirty="0"/>
            </a:br>
            <a:r>
              <a:rPr lang="en-US" sz="2400" dirty="0"/>
              <a:t>– Iatrogenic NV injury</a:t>
            </a:r>
            <a:br>
              <a:rPr lang="en-US" sz="2400" dirty="0"/>
            </a:br>
            <a:r>
              <a:rPr lang="en-US" sz="2400" dirty="0"/>
              <a:t>– Cosmetic concerns</a:t>
            </a:r>
            <a:br>
              <a:rPr lang="en-US" sz="2400" dirty="0"/>
            </a:br>
            <a:r>
              <a:rPr lang="en-US" sz="2400" b="1" i="1" dirty="0"/>
              <a:t>*** BUT if they are needed do not come up with</a:t>
            </a:r>
            <a:br>
              <a:rPr lang="en-US" sz="2400" b="1" i="1" dirty="0"/>
            </a:br>
            <a:r>
              <a:rPr lang="en-US" sz="2400" b="1" i="1" dirty="0"/>
              <a:t>excuses to not do them !!!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96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en\Desktop\oxford and guidelines\posterior-Compartment-Leg-Musc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90513"/>
            <a:ext cx="918210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Complications:</a:t>
            </a:r>
            <a:br>
              <a:rPr lang="en-US" dirty="0" smtClean="0"/>
            </a:br>
            <a:r>
              <a:rPr lang="en-US" b="1" dirty="0" smtClean="0"/>
              <a:t>I. </a:t>
            </a:r>
            <a:r>
              <a:rPr lang="en-US" b="1" dirty="0" err="1" smtClean="0"/>
              <a:t>Myonecrosis</a:t>
            </a:r>
            <a:r>
              <a:rPr lang="en-US" b="1" dirty="0" smtClean="0"/>
              <a:t> </a:t>
            </a:r>
            <a:r>
              <a:rPr lang="en-US" dirty="0" smtClean="0"/>
              <a:t>: after an ischemic insult of &gt; 4 hrs.</a:t>
            </a:r>
            <a:br>
              <a:rPr lang="en-US" dirty="0" smtClean="0"/>
            </a:br>
            <a:r>
              <a:rPr lang="en-US" dirty="0" smtClean="0"/>
              <a:t>Treatment:</a:t>
            </a:r>
            <a:br>
              <a:rPr lang="en-US" dirty="0" smtClean="0"/>
            </a:br>
            <a:r>
              <a:rPr lang="en-US" dirty="0" err="1" smtClean="0"/>
              <a:t>fasciotomy</a:t>
            </a:r>
            <a:r>
              <a:rPr lang="en-US" dirty="0" smtClean="0"/>
              <a:t> + debridement of the muscles + </a:t>
            </a:r>
            <a:r>
              <a:rPr lang="en-US" dirty="0" err="1" smtClean="0"/>
              <a:t>neurolysis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May lead to </a:t>
            </a:r>
            <a:r>
              <a:rPr lang="en-US" dirty="0" err="1" smtClean="0"/>
              <a:t>myoglobinuria</a:t>
            </a:r>
            <a:r>
              <a:rPr lang="en-US" dirty="0" smtClean="0"/>
              <a:t> and eventually renal</a:t>
            </a:r>
            <a:br>
              <a:rPr lang="en-US" dirty="0" smtClean="0"/>
            </a:br>
            <a:r>
              <a:rPr lang="en-US" dirty="0" smtClean="0"/>
              <a:t>failure.</a:t>
            </a:r>
            <a:br>
              <a:rPr lang="en-US" dirty="0" smtClean="0"/>
            </a:br>
            <a:r>
              <a:rPr lang="en-US" dirty="0" smtClean="0"/>
              <a:t>• Diuresis ( by </a:t>
            </a:r>
            <a:r>
              <a:rPr lang="en-US" dirty="0" err="1" smtClean="0"/>
              <a:t>mannitol,diuretics</a:t>
            </a:r>
            <a:r>
              <a:rPr lang="en-US" dirty="0" smtClean="0"/>
              <a:t> or IV fluids ) should</a:t>
            </a:r>
            <a:br>
              <a:rPr lang="en-US" dirty="0" smtClean="0"/>
            </a:br>
            <a:r>
              <a:rPr lang="en-US" dirty="0" smtClean="0"/>
              <a:t>be prompted to increase the tubular flushing and</a:t>
            </a:r>
            <a:br>
              <a:rPr lang="en-US" dirty="0" smtClean="0"/>
            </a:br>
            <a:r>
              <a:rPr lang="en-US" dirty="0" smtClean="0"/>
              <a:t>eliminate the </a:t>
            </a:r>
            <a:r>
              <a:rPr lang="en-US" dirty="0" err="1" smtClean="0"/>
              <a:t>proteinaceous</a:t>
            </a:r>
            <a:r>
              <a:rPr lang="en-US" dirty="0" smtClean="0"/>
              <a:t> material.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II. Reperfusion syndrome </a:t>
            </a:r>
            <a:r>
              <a:rPr lang="en-US" dirty="0" smtClean="0"/>
              <a:t>: influx of myoglobin, potassium, and</a:t>
            </a:r>
            <a:br>
              <a:rPr lang="en-US" dirty="0" smtClean="0"/>
            </a:br>
            <a:r>
              <a:rPr lang="en-US" dirty="0" smtClean="0"/>
              <a:t>phosphorus into the circulation</a:t>
            </a:r>
            <a:br>
              <a:rPr lang="en-US" dirty="0" smtClean="0"/>
            </a:br>
            <a:r>
              <a:rPr lang="en-US" dirty="0" smtClean="0"/>
              <a:t> characterized by hypovolemic shock and hyperkalemia</a:t>
            </a:r>
            <a:br>
              <a:rPr lang="en-US" dirty="0" smtClean="0"/>
            </a:br>
            <a:r>
              <a:rPr lang="en-US" dirty="0" smtClean="0"/>
              <a:t>• Evaluation :</a:t>
            </a:r>
            <a:br>
              <a:rPr lang="en-US" dirty="0" smtClean="0"/>
            </a:br>
            <a:r>
              <a:rPr lang="en-US" dirty="0" smtClean="0"/>
              <a:t>• Fluid loss, Shock</a:t>
            </a:r>
            <a:br>
              <a:rPr lang="en-US" dirty="0" smtClean="0"/>
            </a:br>
            <a:r>
              <a:rPr lang="en-US" dirty="0" smtClean="0"/>
              <a:t>• Acidosis</a:t>
            </a:r>
            <a:br>
              <a:rPr lang="en-US" dirty="0" smtClean="0"/>
            </a:br>
            <a:r>
              <a:rPr lang="en-US" dirty="0" smtClean="0"/>
              <a:t>• Hyperkalemia</a:t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dirty="0" err="1" smtClean="0"/>
              <a:t>Myoglobinuria</a:t>
            </a:r>
            <a:r>
              <a:rPr lang="en-US" dirty="0" smtClean="0"/>
              <a:t>, Renal failure</a:t>
            </a:r>
            <a:br>
              <a:rPr lang="en-US" dirty="0" smtClean="0"/>
            </a:br>
            <a:r>
              <a:rPr lang="en-US" dirty="0" smtClean="0"/>
              <a:t>• Management :</a:t>
            </a:r>
            <a:br>
              <a:rPr lang="en-US" dirty="0" smtClean="0"/>
            </a:br>
            <a:r>
              <a:rPr lang="en-US" dirty="0" smtClean="0"/>
              <a:t>• Preoperative hydration</a:t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dirty="0" err="1" smtClean="0"/>
              <a:t>Mannitol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Bicarbonate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III. Neurovascular injury</a:t>
            </a:r>
            <a:br>
              <a:rPr lang="en-US" dirty="0" smtClean="0"/>
            </a:br>
            <a:r>
              <a:rPr lang="en-US" dirty="0" smtClean="0"/>
              <a:t>IV. Infection</a:t>
            </a:r>
            <a:br>
              <a:rPr lang="en-US" dirty="0" smtClean="0"/>
            </a:br>
            <a:r>
              <a:rPr lang="en-US" dirty="0" smtClean="0"/>
              <a:t>V. Amputation</a:t>
            </a:r>
            <a:br>
              <a:rPr lang="en-US" dirty="0" smtClean="0"/>
            </a:br>
            <a:r>
              <a:rPr lang="en-US" dirty="0" smtClean="0"/>
              <a:t>VI. Death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-Death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Limb loss</a:t>
            </a:r>
            <a:br>
              <a:rPr lang="en-US" dirty="0"/>
            </a:br>
            <a:r>
              <a:rPr lang="en-US" dirty="0"/>
              <a:t>• Compartment syndrome</a:t>
            </a:r>
            <a:br>
              <a:rPr lang="en-US" dirty="0"/>
            </a:br>
            <a:r>
              <a:rPr lang="en-US" dirty="0"/>
              <a:t>• Reperfusion effects</a:t>
            </a:r>
            <a:br>
              <a:rPr lang="en-US" dirty="0"/>
            </a:br>
            <a:r>
              <a:rPr lang="en-US" dirty="0"/>
              <a:t>• Volkmann ischemic contracture</a:t>
            </a:r>
            <a:br>
              <a:rPr lang="en-US" dirty="0"/>
            </a:br>
            <a:r>
              <a:rPr lang="en-US" dirty="0"/>
              <a:t>• Intimal flaps and narrowing</a:t>
            </a:r>
            <a:br>
              <a:rPr lang="en-US" dirty="0"/>
            </a:br>
            <a:r>
              <a:rPr lang="en-US" dirty="0"/>
              <a:t>• False aneurysms</a:t>
            </a:r>
            <a:br>
              <a:rPr lang="en-US" dirty="0"/>
            </a:br>
            <a:r>
              <a:rPr lang="en-US" dirty="0"/>
              <a:t>• Traumatic AVF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asante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8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Vascular injury</a:t>
            </a:r>
            <a:br>
              <a:rPr lang="en-US" dirty="0" smtClean="0"/>
            </a:br>
            <a:r>
              <a:rPr lang="en-US" sz="2700" b="1" dirty="0"/>
              <a:t>Mechanism of disruption of flow at arterial level</a:t>
            </a:r>
            <a:r>
              <a:rPr lang="en-US" sz="27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Causes</a:t>
            </a:r>
            <a:br>
              <a:rPr lang="en-US" b="1" dirty="0"/>
            </a:br>
            <a:r>
              <a:rPr lang="en-US" dirty="0"/>
              <a:t>• Road Traffic accidents</a:t>
            </a:r>
            <a:br>
              <a:rPr lang="en-US" dirty="0"/>
            </a:br>
            <a:r>
              <a:rPr lang="en-US" dirty="0"/>
              <a:t>• Fractures and dislocations</a:t>
            </a:r>
            <a:br>
              <a:rPr lang="en-US" dirty="0"/>
            </a:br>
            <a:r>
              <a:rPr lang="en-US" dirty="0"/>
              <a:t>• Trap gun</a:t>
            </a:r>
            <a:br>
              <a:rPr lang="en-US" dirty="0"/>
            </a:br>
            <a:r>
              <a:rPr lang="en-US" dirty="0"/>
              <a:t>• Cuts and stabs</a:t>
            </a:r>
            <a:br>
              <a:rPr lang="en-US" dirty="0"/>
            </a:br>
            <a:r>
              <a:rPr lang="en-US" dirty="0"/>
              <a:t>• Home accidents</a:t>
            </a:r>
            <a:br>
              <a:rPr lang="en-US" dirty="0"/>
            </a:br>
            <a:r>
              <a:rPr lang="en-US" dirty="0"/>
              <a:t>• Iatrogenic</a:t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Mechanism of injury</a:t>
            </a:r>
            <a:br>
              <a:rPr lang="en-US" b="1" dirty="0"/>
            </a:br>
            <a:r>
              <a:rPr lang="en-US" dirty="0"/>
              <a:t>– Sharp / penetrating</a:t>
            </a:r>
            <a:br>
              <a:rPr lang="en-US" dirty="0"/>
            </a:br>
            <a:r>
              <a:rPr lang="en-US" dirty="0"/>
              <a:t>– Blunt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9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 and Hard signs of vascular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signs of vascular injury-  this are signs that call for immediate intervention most of the time </a:t>
            </a:r>
            <a:r>
              <a:rPr lang="en-US" dirty="0" smtClean="0"/>
              <a:t>signifies </a:t>
            </a:r>
            <a:r>
              <a:rPr lang="en-US" dirty="0" smtClean="0"/>
              <a:t>100% chance of vascular  injury</a:t>
            </a:r>
          </a:p>
          <a:p>
            <a:r>
              <a:rPr lang="en-US" dirty="0" smtClean="0"/>
              <a:t>Soft signs- </a:t>
            </a:r>
            <a:r>
              <a:rPr lang="en-US" dirty="0" smtClean="0"/>
              <a:t>signifies </a:t>
            </a:r>
            <a:r>
              <a:rPr lang="en-US" dirty="0" smtClean="0"/>
              <a:t>probability of vascular injury  10-25% hence prompt investigation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Active or pulsatile hemorrhage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sz="2800" b="0" i="0" dirty="0" smtClean="0">
                <a:solidFill>
                  <a:srgbClr val="FE8637"/>
                </a:solidFill>
                <a:effectLst/>
                <a:latin typeface="Wingdings 2"/>
              </a:rPr>
              <a:t>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Pulsatile or expanding hematoma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sz="2800" b="0" i="0" dirty="0" smtClean="0">
                <a:solidFill>
                  <a:srgbClr val="FE8637"/>
                </a:solidFill>
                <a:effectLst/>
                <a:latin typeface="Wingdings 2"/>
              </a:rPr>
              <a:t>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Signs of limb ischemia and elevated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compartment pressure including the 5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"P's“: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sz="1600" b="0" i="0" dirty="0" smtClean="0">
                <a:solidFill>
                  <a:srgbClr val="E0752F"/>
                </a:solidFill>
                <a:effectLst/>
                <a:latin typeface="Wingdings"/>
              </a:rPr>
              <a:t>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"/>
              </a:rPr>
              <a:t>Pallor</a:t>
            </a:r>
            <a:br>
              <a:rPr lang="en-US" sz="28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sz="1600" b="0" i="0" dirty="0" smtClean="0">
                <a:solidFill>
                  <a:srgbClr val="E0752F"/>
                </a:solidFill>
                <a:effectLst/>
                <a:latin typeface="Wingdings"/>
              </a:rPr>
              <a:t>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Arial"/>
              </a:rPr>
              <a:t>paresthesia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en-US" sz="28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sz="1600" b="0" i="0" dirty="0" smtClean="0">
                <a:solidFill>
                  <a:srgbClr val="E0752F"/>
                </a:solidFill>
                <a:effectLst/>
                <a:latin typeface="Wingdings"/>
              </a:rPr>
              <a:t>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"/>
              </a:rPr>
              <a:t>pulse deficit</a:t>
            </a:r>
            <a:br>
              <a:rPr lang="en-US" sz="28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sz="1600" b="0" i="0" dirty="0" smtClean="0">
                <a:solidFill>
                  <a:srgbClr val="E0752F"/>
                </a:solidFill>
                <a:effectLst/>
                <a:latin typeface="Wingdings"/>
              </a:rPr>
              <a:t>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"/>
              </a:rPr>
              <a:t>paralysis</a:t>
            </a:r>
            <a:br>
              <a:rPr lang="en-US" sz="28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sz="1600" b="0" i="0" dirty="0" smtClean="0">
                <a:solidFill>
                  <a:srgbClr val="E0752F"/>
                </a:solidFill>
                <a:effectLst/>
                <a:latin typeface="Wingdings"/>
              </a:rPr>
              <a:t>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"/>
              </a:rPr>
              <a:t>pain</a:t>
            </a:r>
            <a:br>
              <a:rPr lang="en-US" sz="28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sz="2800" b="0" i="0" dirty="0" smtClean="0">
                <a:solidFill>
                  <a:srgbClr val="FE8637"/>
                </a:solidFill>
                <a:effectLst/>
                <a:latin typeface="Wingdings 2"/>
              </a:rPr>
              <a:t>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Diminished or absent pulses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sz="2800" b="0" i="0" dirty="0" smtClean="0">
                <a:solidFill>
                  <a:srgbClr val="FE8637"/>
                </a:solidFill>
                <a:effectLst/>
                <a:latin typeface="Wingdings 2"/>
              </a:rPr>
              <a:t>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Bruit or thrill is( present in 45% of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patients with an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arteriovenous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 fistula)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5748</TotalTime>
  <Words>438</Words>
  <Application>Microsoft Office PowerPoint</Application>
  <PresentationFormat>On-screen Show (4:3)</PresentationFormat>
  <Paragraphs>104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Surgery Essay Hesbon Kenneth</vt:lpstr>
      <vt:lpstr>Questions </vt:lpstr>
      <vt:lpstr>Anatomy of muscle compartment of the leg( below knee)</vt:lpstr>
      <vt:lpstr>PowerPoint Presentation</vt:lpstr>
      <vt:lpstr>PowerPoint Presentation</vt:lpstr>
      <vt:lpstr>PowerPoint Presentation</vt:lpstr>
      <vt:lpstr>Vascular injury Mechanism of disruption of flow at arterial level  </vt:lpstr>
      <vt:lpstr>Soft and Hard signs of vascular injury</vt:lpstr>
      <vt:lpstr>Hard signs</vt:lpstr>
      <vt:lpstr>Soft signs</vt:lpstr>
      <vt:lpstr>Immediate referral</vt:lpstr>
      <vt:lpstr>Soft signs, other injuries</vt:lpstr>
      <vt:lpstr>PowerPoint Presentation</vt:lpstr>
      <vt:lpstr>PowerPoint Presentation</vt:lpstr>
      <vt:lpstr>Clinical features of compartment syndrome</vt:lpstr>
      <vt:lpstr>PowerPoint Presentation</vt:lpstr>
      <vt:lpstr>Types of Compartment syndrome:</vt:lpstr>
      <vt:lpstr>PowerPoint Presentation</vt:lpstr>
      <vt:lpstr>PowerPoint Presentation</vt:lpstr>
      <vt:lpstr>Pathophysiology:</vt:lpstr>
      <vt:lpstr>PowerPoint Presentation</vt:lpstr>
      <vt:lpstr>Pathophysiology</vt:lpstr>
      <vt:lpstr>Muscle Ischemia</vt:lpstr>
      <vt:lpstr>PowerPoint Presentation</vt:lpstr>
      <vt:lpstr>PowerPoint Presentation</vt:lpstr>
      <vt:lpstr>Nerve Ischemia</vt:lpstr>
      <vt:lpstr>Etiology</vt:lpstr>
      <vt:lpstr>Diagnosis</vt:lpstr>
      <vt:lpstr>Difficult Diagnosis</vt:lpstr>
      <vt:lpstr>PowerPoint Presentation</vt:lpstr>
      <vt:lpstr>Signs and symptoms</vt:lpstr>
      <vt:lpstr>PowerPoint Presentation</vt:lpstr>
      <vt:lpstr>Signs and symptoms </vt:lpstr>
      <vt:lpstr>Measuring the pressure</vt:lpstr>
      <vt:lpstr>PowerPoint Presentation</vt:lpstr>
      <vt:lpstr>PowerPoint Presentation</vt:lpstr>
      <vt:lpstr>PowerPoint Presentation</vt:lpstr>
      <vt:lpstr>Management </vt:lpstr>
      <vt:lpstr>PowerPoint Presentation</vt:lpstr>
      <vt:lpstr>PowerPoint Presentation</vt:lpstr>
      <vt:lpstr>Fasciotomy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fasciotomy care </vt:lpstr>
      <vt:lpstr>Complcations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Surgery Essay Hesbon Kenneth</dc:title>
  <dc:creator>Ken</dc:creator>
  <cp:lastModifiedBy>Ken</cp:lastModifiedBy>
  <cp:revision>27</cp:revision>
  <dcterms:created xsi:type="dcterms:W3CDTF">2020-07-02T11:23:30Z</dcterms:created>
  <dcterms:modified xsi:type="dcterms:W3CDTF">2020-07-09T18:08:57Z</dcterms:modified>
</cp:coreProperties>
</file>