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96" r:id="rId11"/>
    <p:sldId id="288" r:id="rId12"/>
    <p:sldId id="265" r:id="rId13"/>
    <p:sldId id="266" r:id="rId14"/>
    <p:sldId id="270" r:id="rId15"/>
    <p:sldId id="271" r:id="rId16"/>
    <p:sldId id="272" r:id="rId17"/>
    <p:sldId id="273" r:id="rId18"/>
    <p:sldId id="290" r:id="rId19"/>
    <p:sldId id="289" r:id="rId20"/>
    <p:sldId id="274" r:id="rId21"/>
    <p:sldId id="275" r:id="rId22"/>
    <p:sldId id="291" r:id="rId23"/>
    <p:sldId id="295" r:id="rId24"/>
    <p:sldId id="292" r:id="rId25"/>
    <p:sldId id="294" r:id="rId26"/>
    <p:sldId id="276" r:id="rId27"/>
    <p:sldId id="293" r:id="rId28"/>
    <p:sldId id="277" r:id="rId29"/>
    <p:sldId id="299" r:id="rId30"/>
    <p:sldId id="297" r:id="rId31"/>
    <p:sldId id="298" r:id="rId32"/>
    <p:sldId id="278" r:id="rId33"/>
    <p:sldId id="285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66B7-8704-4489-BE6A-0424F4AD530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34F-96F0-453D-B1F1-B56E093B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9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66B7-8704-4489-BE6A-0424F4AD530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34F-96F0-453D-B1F1-B56E093B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4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66B7-8704-4489-BE6A-0424F4AD530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34F-96F0-453D-B1F1-B56E093B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66B7-8704-4489-BE6A-0424F4AD530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34F-96F0-453D-B1F1-B56E093B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0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66B7-8704-4489-BE6A-0424F4AD530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34F-96F0-453D-B1F1-B56E093B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66B7-8704-4489-BE6A-0424F4AD530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34F-96F0-453D-B1F1-B56E093B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66B7-8704-4489-BE6A-0424F4AD530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34F-96F0-453D-B1F1-B56E093B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66B7-8704-4489-BE6A-0424F4AD530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34F-96F0-453D-B1F1-B56E093B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66B7-8704-4489-BE6A-0424F4AD530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34F-96F0-453D-B1F1-B56E093B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7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66B7-8704-4489-BE6A-0424F4AD530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34F-96F0-453D-B1F1-B56E093B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0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366B7-8704-4489-BE6A-0424F4AD530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934F-96F0-453D-B1F1-B56E093B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5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366B7-8704-4489-BE6A-0424F4AD530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934F-96F0-453D-B1F1-B56E093B6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4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Surgery MCQs series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Advanced maternal age – Risk of Down</a:t>
            </a:r>
          </a:p>
          <a:p>
            <a:r>
              <a:rPr lang="en-US" dirty="0"/>
              <a:t>syndrome</a:t>
            </a:r>
          </a:p>
          <a:p>
            <a:r>
              <a:rPr lang="en-US" dirty="0"/>
              <a:t>Maternal Age Risk of Down Syndrome</a:t>
            </a:r>
          </a:p>
          <a:p>
            <a:r>
              <a:rPr lang="en-US" dirty="0"/>
              <a:t>15 – 29 </a:t>
            </a:r>
            <a:r>
              <a:rPr lang="en-US" dirty="0" err="1"/>
              <a:t>yrs</a:t>
            </a:r>
            <a:r>
              <a:rPr lang="en-US" dirty="0"/>
              <a:t> 1 : 1500</a:t>
            </a:r>
          </a:p>
          <a:p>
            <a:r>
              <a:rPr lang="en-US" dirty="0"/>
              <a:t>30 – 34 </a:t>
            </a:r>
            <a:r>
              <a:rPr lang="en-US" dirty="0" err="1"/>
              <a:t>yrs</a:t>
            </a:r>
            <a:r>
              <a:rPr lang="en-US" dirty="0"/>
              <a:t> 1 : 800</a:t>
            </a:r>
          </a:p>
          <a:p>
            <a:r>
              <a:rPr lang="en-US" dirty="0"/>
              <a:t>35 – 39 </a:t>
            </a:r>
            <a:r>
              <a:rPr lang="en-US" dirty="0" err="1"/>
              <a:t>yrs</a:t>
            </a:r>
            <a:r>
              <a:rPr lang="en-US" dirty="0"/>
              <a:t> 1 : 270</a:t>
            </a:r>
          </a:p>
          <a:p>
            <a:r>
              <a:rPr lang="en-US" dirty="0"/>
              <a:t>40 – 45 </a:t>
            </a:r>
            <a:r>
              <a:rPr lang="en-US" dirty="0" err="1"/>
              <a:t>yrs</a:t>
            </a:r>
            <a:r>
              <a:rPr lang="en-US" dirty="0"/>
              <a:t> 1 : 100</a:t>
            </a:r>
          </a:p>
          <a:p>
            <a:r>
              <a:rPr lang="en-US" dirty="0"/>
              <a:t>45 and above 1 : 50</a:t>
            </a:r>
          </a:p>
        </p:txBody>
      </p:sp>
    </p:spTree>
    <p:extLst>
      <p:ext uri="{BB962C8B-B14F-4D97-AF65-F5344CB8AC3E}">
        <p14:creationId xmlns:p14="http://schemas.microsoft.com/office/powerpoint/2010/main" val="15278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ENDOCRINE NEOPLASIA SYNDROME- most of the time it affects the parathyroid, pituitary hyperplasia, islet cells of pancreas, adrenals , thyroids and GI condition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 SYNDROME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67175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1754"/>
            <a:ext cx="8229600" cy="308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Complication Long term </a:t>
            </a:r>
            <a:r>
              <a:rPr lang="en-US" sz="2800" dirty="0" smtClean="0"/>
              <a:t>immunosuppressive </a:t>
            </a:r>
            <a:r>
              <a:rPr lang="en-US" sz="2800" dirty="0"/>
              <a:t>after kidney transplant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CVD- </a:t>
            </a:r>
            <a:r>
              <a:rPr lang="en-US" sz="1400" dirty="0" smtClean="0"/>
              <a:t>most common cause of death in renal transplant patient CAD,IHD</a:t>
            </a:r>
            <a:endParaRPr lang="en-US" sz="1400" dirty="0"/>
          </a:p>
          <a:p>
            <a:pPr marL="0" indent="0">
              <a:buNone/>
            </a:pPr>
            <a:r>
              <a:rPr lang="en-US" dirty="0"/>
              <a:t>• Hypertension</a:t>
            </a:r>
          </a:p>
          <a:p>
            <a:pPr marL="0" indent="0">
              <a:buNone/>
            </a:pPr>
            <a:r>
              <a:rPr lang="en-US" dirty="0"/>
              <a:t>• Dyslipidemia</a:t>
            </a:r>
          </a:p>
          <a:p>
            <a:pPr marL="0" indent="0">
              <a:buNone/>
            </a:pPr>
            <a:r>
              <a:rPr lang="en-US" dirty="0"/>
              <a:t>• Diabetes</a:t>
            </a:r>
          </a:p>
          <a:p>
            <a:pPr marL="0" indent="0">
              <a:buNone/>
            </a:pPr>
            <a:r>
              <a:rPr lang="en-US" dirty="0"/>
              <a:t>• Renal failure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Infection- </a:t>
            </a:r>
            <a:r>
              <a:rPr lang="en-US" sz="1800" dirty="0" smtClean="0"/>
              <a:t>viral, bacterial, parasitic ( require vaccination for potential causative organism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Anemia</a:t>
            </a:r>
          </a:p>
          <a:p>
            <a:pPr marL="0" indent="0">
              <a:buNone/>
            </a:pPr>
            <a:r>
              <a:rPr lang="en-US" dirty="0"/>
              <a:t>• Osteoporosis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Malignancy-( </a:t>
            </a:r>
            <a:r>
              <a:rPr lang="en-US" sz="1200" b="1" i="1" dirty="0" smtClean="0"/>
              <a:t>SKIN CANCER MOST COMMON MALIGNANCY) </a:t>
            </a:r>
            <a:r>
              <a:rPr lang="en-US" sz="1900" dirty="0" err="1" smtClean="0"/>
              <a:t>Karposi</a:t>
            </a:r>
            <a:r>
              <a:rPr lang="en-US" sz="1900" dirty="0" smtClean="0"/>
              <a:t> sarcoma, malignant melanoma, squamous cell carcinoma, renal carcinoma, </a:t>
            </a:r>
            <a:r>
              <a:rPr lang="en-US" sz="1400" dirty="0" smtClean="0"/>
              <a:t>LYMPHOMA, POST TRANSPLANT LYMPHOPROLIFERATIVE DISORDERS</a:t>
            </a:r>
            <a:endParaRPr lang="en-US" sz="1400" dirty="0"/>
          </a:p>
          <a:p>
            <a:pPr marL="0" indent="0">
              <a:buNone/>
            </a:pPr>
            <a:r>
              <a:rPr lang="en-US" dirty="0"/>
              <a:t>• Gout</a:t>
            </a:r>
          </a:p>
        </p:txBody>
      </p:sp>
    </p:spTree>
    <p:extLst>
      <p:ext uri="{BB962C8B-B14F-4D97-AF65-F5344CB8AC3E}">
        <p14:creationId xmlns:p14="http://schemas.microsoft.com/office/powerpoint/2010/main" val="16367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CHOOSE THE MOST APPROPRIATE CHOICE FOR EACH STEM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LEFT HEMICOLECTOMY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ANTERIOR RESECTION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DIVERTING ILEOSTOMY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ABDOMINAL PELVIC RESECTION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RIGHT HEMICOLECTOMY</a:t>
            </a:r>
            <a:endParaRPr lang="en-US" sz="2800" dirty="0"/>
          </a:p>
          <a:p>
            <a:pPr marL="400050" lvl="1" indent="0">
              <a:buNone/>
            </a:pPr>
            <a:r>
              <a:rPr lang="en-US" sz="2400" i="1" dirty="0" smtClean="0"/>
              <a:t>78. RECTAL CANCER 3cm from the anal </a:t>
            </a:r>
            <a:r>
              <a:rPr lang="en-US" sz="2400" i="1" smtClean="0"/>
              <a:t>verge </a:t>
            </a:r>
            <a:r>
              <a:rPr lang="en-US" sz="2400" b="1" i="1" dirty="0"/>
              <a:t>D</a:t>
            </a:r>
            <a:endParaRPr lang="en-US" sz="2400" b="1" i="1" dirty="0" smtClean="0"/>
          </a:p>
          <a:p>
            <a:pPr marL="400050" lvl="1" indent="0">
              <a:buNone/>
            </a:pPr>
            <a:r>
              <a:rPr lang="en-US" sz="2400" i="1" dirty="0" smtClean="0"/>
              <a:t>79. Colon cancer at the </a:t>
            </a:r>
            <a:r>
              <a:rPr lang="en-US" sz="2400" i="1" dirty="0" err="1" smtClean="0"/>
              <a:t>rectosigmoid</a:t>
            </a:r>
            <a:r>
              <a:rPr lang="en-US" sz="2400" i="1" dirty="0" smtClean="0"/>
              <a:t> </a:t>
            </a:r>
            <a:r>
              <a:rPr lang="en-US" sz="2400" i="1" dirty="0" smtClean="0"/>
              <a:t>junction </a:t>
            </a:r>
            <a:r>
              <a:rPr lang="en-US" sz="2400" b="1" i="1" dirty="0"/>
              <a:t>A</a:t>
            </a:r>
            <a:endParaRPr lang="en-US" sz="2400" b="1" i="1" dirty="0" smtClean="0"/>
          </a:p>
          <a:p>
            <a:pPr marL="400050" lvl="1" indent="0">
              <a:buNone/>
            </a:pPr>
            <a:r>
              <a:rPr lang="en-US" sz="2400" i="1" dirty="0" smtClean="0"/>
              <a:t>80. Descending colon perforation at </a:t>
            </a:r>
            <a:r>
              <a:rPr lang="en-US" sz="2400" i="1" dirty="0" smtClean="0"/>
              <a:t>colonoscopy </a:t>
            </a:r>
            <a:r>
              <a:rPr lang="en-US" sz="2400" b="1" i="1" dirty="0" smtClean="0"/>
              <a:t>C </a:t>
            </a:r>
            <a:endParaRPr lang="en-US" sz="2400" b="1" i="1" dirty="0" smtClean="0"/>
          </a:p>
          <a:p>
            <a:pPr marL="400050" lvl="1" indent="0">
              <a:buNone/>
            </a:pPr>
            <a:r>
              <a:rPr lang="en-US" sz="2400" i="1" dirty="0" smtClean="0"/>
              <a:t>81. Consent for permanent </a:t>
            </a:r>
            <a:r>
              <a:rPr lang="en-US" sz="2400" i="1" dirty="0" smtClean="0"/>
              <a:t>colostomy </a:t>
            </a:r>
            <a:r>
              <a:rPr lang="en-US" sz="2400" b="1" i="1" dirty="0" smtClean="0"/>
              <a:t>D</a:t>
            </a:r>
            <a:endParaRPr lang="en-US" sz="2400" b="1" i="1" dirty="0" smtClean="0"/>
          </a:p>
          <a:p>
            <a:pPr marL="400050" lvl="1" indent="0">
              <a:buNone/>
            </a:pPr>
            <a:r>
              <a:rPr lang="en-US" sz="2400" i="1" dirty="0" smtClean="0"/>
              <a:t>82. Hepatic flexure </a:t>
            </a:r>
            <a:r>
              <a:rPr lang="en-US" sz="2400" i="1" dirty="0" err="1" smtClean="0"/>
              <a:t>tumour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E</a:t>
            </a:r>
            <a:r>
              <a:rPr lang="en-US" sz="2400" i="1" dirty="0" smtClean="0"/>
              <a:t> 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84546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colectomy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A colectomy is a surgical procedure in which all or part of </a:t>
            </a:r>
            <a:r>
              <a:rPr lang="en-US" dirty="0" smtClean="0"/>
              <a:t>the large </a:t>
            </a:r>
            <a:r>
              <a:rPr lang="en-US" dirty="0"/>
              <a:t>intestine is resected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800" b="1" i="1" dirty="0"/>
              <a:t>Types of colectomies</a:t>
            </a:r>
            <a:br>
              <a:rPr lang="en-US" sz="2800" b="1" i="1" dirty="0"/>
            </a:br>
            <a:r>
              <a:rPr lang="en-US" sz="2800" b="1" i="1" dirty="0"/>
              <a:t>• Right hemi colectomy</a:t>
            </a:r>
            <a:br>
              <a:rPr lang="en-US" sz="2800" b="1" i="1" dirty="0"/>
            </a:br>
            <a:r>
              <a:rPr lang="en-US" sz="2800" b="1" i="1" dirty="0"/>
              <a:t>• Left hemi colectomy</a:t>
            </a:r>
            <a:br>
              <a:rPr lang="en-US" sz="2800" b="1" i="1" dirty="0"/>
            </a:br>
            <a:r>
              <a:rPr lang="en-US" sz="2800" b="1" i="1" dirty="0"/>
              <a:t>• Transverse colectomy</a:t>
            </a:r>
            <a:br>
              <a:rPr lang="en-US" sz="2800" b="1" i="1" dirty="0"/>
            </a:br>
            <a:r>
              <a:rPr lang="en-US" sz="2800" b="1" i="1" dirty="0"/>
              <a:t>• Anterior resection</a:t>
            </a:r>
            <a:br>
              <a:rPr lang="en-US" sz="2800" b="1" i="1" dirty="0"/>
            </a:br>
            <a:r>
              <a:rPr lang="en-US" sz="2800" b="1" i="1" dirty="0"/>
              <a:t>• </a:t>
            </a:r>
            <a:r>
              <a:rPr lang="en-US" sz="2800" b="1" i="1" dirty="0" err="1"/>
              <a:t>Abdominoperineal</a:t>
            </a:r>
            <a:r>
              <a:rPr lang="en-US" sz="2800" b="1" i="1" dirty="0"/>
              <a:t> resection</a:t>
            </a:r>
            <a:br>
              <a:rPr lang="en-US" sz="2800" b="1" i="1" dirty="0"/>
            </a:br>
            <a:r>
              <a:rPr lang="en-US" sz="2800" b="1" i="1" dirty="0"/>
              <a:t>• Subtotal colectomy</a:t>
            </a:r>
            <a:br>
              <a:rPr lang="en-US" sz="2800" b="1" i="1" dirty="0"/>
            </a:br>
            <a:r>
              <a:rPr lang="en-US" sz="2800" b="1" i="1" dirty="0"/>
              <a:t>• Sigmoid colectomy</a:t>
            </a:r>
            <a:br>
              <a:rPr lang="en-US" sz="2800" b="1" i="1" dirty="0"/>
            </a:br>
            <a:r>
              <a:rPr lang="en-US" sz="2800" b="1" i="1" dirty="0"/>
              <a:t>• </a:t>
            </a:r>
            <a:r>
              <a:rPr lang="en-US" sz="2800" b="1" i="1" dirty="0" err="1"/>
              <a:t>Proctectom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3" y="1600200"/>
            <a:ext cx="38807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752600"/>
            <a:ext cx="3067050" cy="395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96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038600" cy="330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038600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4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29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2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610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Choose the most appropriate choice for each stem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Familial adenomatous polyposis syndrome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BRCA mutation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Down’s syndrome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MEN IIA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Long term immunosuppressive treatment after kidney surgery.</a:t>
            </a:r>
          </a:p>
          <a:p>
            <a:pPr marL="571500" lvl="1" indent="-171450">
              <a:buFont typeface="Wingdings" pitchFamily="2" charset="2"/>
              <a:buChar char="Ø"/>
            </a:pPr>
            <a:r>
              <a:rPr lang="en-US" i="1" dirty="0" smtClean="0"/>
              <a:t>100% life time risk of colon CA</a:t>
            </a:r>
            <a:r>
              <a:rPr lang="en-US" b="1" dirty="0"/>
              <a:t> </a:t>
            </a:r>
            <a:r>
              <a:rPr lang="en-US" b="1" dirty="0" smtClean="0"/>
              <a:t> A</a:t>
            </a:r>
            <a:endParaRPr lang="en-US" i="1" dirty="0" smtClean="0"/>
          </a:p>
          <a:p>
            <a:pPr marL="571500" lvl="1" indent="-171450">
              <a:buFont typeface="Wingdings" pitchFamily="2" charset="2"/>
              <a:buChar char="Ø"/>
            </a:pPr>
            <a:r>
              <a:rPr lang="en-US" i="1" dirty="0" smtClean="0"/>
              <a:t>Increased risk of </a:t>
            </a:r>
            <a:r>
              <a:rPr lang="en-US" i="1" dirty="0" err="1" smtClean="0"/>
              <a:t>peri</a:t>
            </a:r>
            <a:r>
              <a:rPr lang="en-US" i="1" dirty="0" smtClean="0"/>
              <a:t> </a:t>
            </a:r>
            <a:r>
              <a:rPr lang="en-US" i="1" dirty="0" err="1" smtClean="0"/>
              <a:t>ampullary</a:t>
            </a:r>
            <a:r>
              <a:rPr lang="en-US" i="1" dirty="0" smtClean="0"/>
              <a:t> </a:t>
            </a:r>
            <a:r>
              <a:rPr lang="en-US" i="1" dirty="0" err="1" smtClean="0"/>
              <a:t>tumours</a:t>
            </a:r>
            <a:r>
              <a:rPr lang="en-US" b="1" dirty="0" smtClean="0"/>
              <a:t> A</a:t>
            </a:r>
            <a:endParaRPr lang="en-US" i="1" dirty="0" smtClean="0"/>
          </a:p>
          <a:p>
            <a:pPr marL="571500" lvl="1" indent="-171450">
              <a:buFont typeface="Wingdings" pitchFamily="2" charset="2"/>
              <a:buChar char="Ø"/>
            </a:pPr>
            <a:r>
              <a:rPr lang="en-US" i="1" dirty="0" smtClean="0"/>
              <a:t>Increased risk of bilateral breast CA </a:t>
            </a:r>
            <a:r>
              <a:rPr lang="en-US" b="1" dirty="0" smtClean="0"/>
              <a:t>B</a:t>
            </a:r>
            <a:endParaRPr lang="en-US" i="1" dirty="0" smtClean="0"/>
          </a:p>
          <a:p>
            <a:pPr marL="571500" lvl="1" indent="-171450">
              <a:buFont typeface="Wingdings" pitchFamily="2" charset="2"/>
              <a:buChar char="Ø"/>
            </a:pPr>
            <a:r>
              <a:rPr lang="en-US" i="1" dirty="0" smtClean="0"/>
              <a:t>Increased risk of </a:t>
            </a:r>
            <a:r>
              <a:rPr lang="en-US" i="1" dirty="0" err="1" smtClean="0"/>
              <a:t>phaeochromocytoma</a:t>
            </a:r>
            <a:r>
              <a:rPr lang="en-US" i="1" dirty="0" smtClean="0"/>
              <a:t> </a:t>
            </a:r>
            <a:r>
              <a:rPr lang="en-US" b="1" dirty="0" smtClean="0"/>
              <a:t>D</a:t>
            </a:r>
            <a:endParaRPr lang="en-US" i="1" dirty="0" smtClean="0"/>
          </a:p>
          <a:p>
            <a:pPr marL="571500" lvl="1" indent="-171450">
              <a:buFont typeface="Wingdings" pitchFamily="2" charset="2"/>
              <a:buChar char="Ø"/>
            </a:pPr>
            <a:r>
              <a:rPr lang="en-US" i="1" dirty="0" smtClean="0"/>
              <a:t>Increased risk of </a:t>
            </a:r>
            <a:r>
              <a:rPr lang="en-US" i="1" dirty="0" err="1" smtClean="0"/>
              <a:t>Karposi’s</a:t>
            </a:r>
            <a:r>
              <a:rPr lang="en-US" i="1" dirty="0" smtClean="0"/>
              <a:t> sarcoma </a:t>
            </a:r>
            <a:r>
              <a:rPr lang="en-US" b="1" dirty="0" smtClean="0"/>
              <a:t>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333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</a:t>
            </a:r>
            <a:r>
              <a:rPr lang="en-US" dirty="0" err="1"/>
              <a:t>hemicolectomy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Ascending colon, appendix and part of</a:t>
            </a:r>
            <a:br>
              <a:rPr lang="en-US" dirty="0"/>
            </a:br>
            <a:r>
              <a:rPr lang="en-US" dirty="0"/>
              <a:t>transverse colon</a:t>
            </a:r>
            <a:br>
              <a:rPr lang="en-US" dirty="0"/>
            </a:br>
            <a:r>
              <a:rPr lang="en-US" dirty="0"/>
              <a:t>• Superior mesenteric artery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Ileocolic</a:t>
            </a:r>
            <a:r>
              <a:rPr lang="en-US" dirty="0"/>
              <a:t> anastomosis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sz="1300" b="1" i="1" dirty="0">
                <a:solidFill>
                  <a:srgbClr val="FF0000"/>
                </a:solidFill>
              </a:rPr>
              <a:t>Right radical </a:t>
            </a:r>
            <a:r>
              <a:rPr lang="en-US" sz="1300" b="1" i="1" dirty="0" err="1">
                <a:solidFill>
                  <a:srgbClr val="FF0000"/>
                </a:solidFill>
              </a:rPr>
              <a:t>hemicolectomy</a:t>
            </a:r>
            <a:r>
              <a:rPr lang="en-US" sz="1300" b="1" i="1" dirty="0">
                <a:solidFill>
                  <a:srgbClr val="FF0000"/>
                </a:solidFill>
              </a:rPr>
              <a:t> with </a:t>
            </a:r>
            <a:r>
              <a:rPr lang="en-US" sz="1300" b="1" i="1" dirty="0" err="1">
                <a:solidFill>
                  <a:srgbClr val="FF0000"/>
                </a:solidFill>
              </a:rPr>
              <a:t>ileo</a:t>
            </a:r>
            <a:r>
              <a:rPr lang="en-US" sz="1300" b="1" i="1" dirty="0">
                <a:solidFill>
                  <a:srgbClr val="FF0000"/>
                </a:solidFill>
              </a:rPr>
              <a:t> </a:t>
            </a:r>
            <a:r>
              <a:rPr lang="en-US" sz="1300" b="1" i="1" dirty="0" smtClean="0">
                <a:solidFill>
                  <a:srgbClr val="FF0000"/>
                </a:solidFill>
              </a:rPr>
              <a:t>transverse anastomosis </a:t>
            </a:r>
            <a:r>
              <a:rPr lang="en-US" sz="1300" b="1" i="1" dirty="0">
                <a:solidFill>
                  <a:srgbClr val="FF0000"/>
                </a:solidFill>
              </a:rPr>
              <a:t>is done. Structures removed </a:t>
            </a:r>
            <a:r>
              <a:rPr lang="en-US" sz="1300" b="1" i="1" dirty="0" smtClean="0">
                <a:solidFill>
                  <a:srgbClr val="FF0000"/>
                </a:solidFill>
              </a:rPr>
              <a:t>are terminal </a:t>
            </a:r>
            <a:r>
              <a:rPr lang="en-US" sz="1300" b="1" i="1" dirty="0">
                <a:solidFill>
                  <a:srgbClr val="FF0000"/>
                </a:solidFill>
              </a:rPr>
              <a:t>30 cm of ileum, caecum and appendix,</a:t>
            </a:r>
            <a:br>
              <a:rPr lang="en-US" sz="1300" b="1" i="1" dirty="0">
                <a:solidFill>
                  <a:srgbClr val="FF0000"/>
                </a:solidFill>
              </a:rPr>
            </a:br>
            <a:r>
              <a:rPr lang="en-US" sz="1300" b="1" i="1" dirty="0">
                <a:solidFill>
                  <a:srgbClr val="FF0000"/>
                </a:solidFill>
              </a:rPr>
              <a:t>ascending colon, 1/3 of transverse colon, </a:t>
            </a:r>
            <a:r>
              <a:rPr lang="en-US" sz="1300" b="1" i="1" dirty="0" err="1" smtClean="0">
                <a:solidFill>
                  <a:srgbClr val="FF0000"/>
                </a:solidFill>
              </a:rPr>
              <a:t>lymphnodes</a:t>
            </a:r>
            <a:r>
              <a:rPr lang="en-US" sz="1300" b="1" i="1" dirty="0" smtClean="0">
                <a:solidFill>
                  <a:srgbClr val="FF0000"/>
                </a:solidFill>
              </a:rPr>
              <a:t> </a:t>
            </a:r>
            <a:r>
              <a:rPr lang="en-US" sz="1300" b="1" i="1" dirty="0">
                <a:solidFill>
                  <a:srgbClr val="FF0000"/>
                </a:solidFill>
              </a:rPr>
              <a:t>(</a:t>
            </a:r>
            <a:r>
              <a:rPr lang="en-US" sz="1300" b="1" i="1" dirty="0" err="1">
                <a:solidFill>
                  <a:srgbClr val="FF0000"/>
                </a:solidFill>
              </a:rPr>
              <a:t>epicolic</a:t>
            </a:r>
            <a:r>
              <a:rPr lang="en-US" sz="1300" b="1" i="1" dirty="0">
                <a:solidFill>
                  <a:srgbClr val="FF0000"/>
                </a:solidFill>
              </a:rPr>
              <a:t>, </a:t>
            </a:r>
            <a:r>
              <a:rPr lang="en-US" sz="1300" b="1" i="1" dirty="0" err="1">
                <a:solidFill>
                  <a:srgbClr val="FF0000"/>
                </a:solidFill>
              </a:rPr>
              <a:t>paracolic</a:t>
            </a:r>
            <a:r>
              <a:rPr lang="en-US" sz="1300" b="1" i="1" dirty="0">
                <a:solidFill>
                  <a:srgbClr val="FF0000"/>
                </a:solidFill>
              </a:rPr>
              <a:t>, intermediate</a:t>
            </a:r>
            <a:r>
              <a:rPr lang="en-US" sz="1300" b="1" i="1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400" dirty="0"/>
              <a:t>In inoperable right sided growth, </a:t>
            </a:r>
            <a:r>
              <a:rPr lang="en-US" sz="1400" i="1" dirty="0" err="1"/>
              <a:t>ileo</a:t>
            </a:r>
            <a:r>
              <a:rPr lang="en-US" sz="1400" i="1" dirty="0"/>
              <a:t>-transverse</a:t>
            </a:r>
            <a:br>
              <a:rPr lang="en-US" sz="1400" i="1" dirty="0"/>
            </a:br>
            <a:r>
              <a:rPr lang="en-US" sz="1400" i="1" dirty="0"/>
              <a:t>anastomosis </a:t>
            </a:r>
            <a:r>
              <a:rPr lang="en-US" sz="1400" dirty="0"/>
              <a:t>is done as a by-pass procedure.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300" b="1" i="1" dirty="0" smtClean="0">
                <a:solidFill>
                  <a:srgbClr val="FF0000"/>
                </a:solidFill>
              </a:rPr>
              <a:t> </a:t>
            </a:r>
            <a:r>
              <a:rPr lang="en-US" sz="1300" b="1" i="1" dirty="0">
                <a:solidFill>
                  <a:srgbClr val="FF0000"/>
                </a:solidFill>
              </a:rPr>
              <a:t/>
            </a:r>
            <a:br>
              <a:rPr lang="en-US" sz="1300" b="1" i="1" dirty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366"/>
            <a:ext cx="4038600" cy="330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8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</a:t>
            </a:r>
            <a:r>
              <a:rPr lang="en-US" dirty="0" err="1" smtClean="0"/>
              <a:t>hemicolectomy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Transverse colon and descending colon</a:t>
            </a:r>
          </a:p>
          <a:p>
            <a:pPr marL="0" indent="0">
              <a:buNone/>
            </a:pPr>
            <a:r>
              <a:rPr lang="en-US" dirty="0"/>
              <a:t>• Inferior mesenteric artery</a:t>
            </a:r>
          </a:p>
          <a:p>
            <a:pPr marL="0" indent="0">
              <a:buNone/>
            </a:pPr>
            <a:r>
              <a:rPr lang="en-US" dirty="0"/>
              <a:t>• Primary </a:t>
            </a:r>
            <a:r>
              <a:rPr lang="en-US" dirty="0" smtClean="0"/>
              <a:t>anastomosis</a:t>
            </a:r>
          </a:p>
          <a:p>
            <a:pPr marL="0" indent="0">
              <a:buNone/>
            </a:pPr>
            <a:r>
              <a:rPr lang="en-US" sz="1600" dirty="0"/>
              <a:t>Left radical </a:t>
            </a:r>
            <a:r>
              <a:rPr lang="en-US" sz="1600" dirty="0" err="1"/>
              <a:t>hemicolectomy</a:t>
            </a:r>
            <a:r>
              <a:rPr lang="en-US" sz="1600" dirty="0"/>
              <a:t> is done, where in left</a:t>
            </a:r>
            <a:br>
              <a:rPr lang="en-US" sz="1600" dirty="0"/>
            </a:br>
            <a:r>
              <a:rPr lang="en-US" sz="1600" dirty="0"/>
              <a:t>½ of transverse colon and descending colon is</a:t>
            </a:r>
            <a:br>
              <a:rPr lang="en-US" sz="1600" dirty="0"/>
            </a:br>
            <a:r>
              <a:rPr lang="en-US" sz="1600" dirty="0"/>
              <a:t>removed along with lymph nodes</a:t>
            </a:r>
            <a:r>
              <a:rPr lang="en-US" sz="1600" dirty="0"/>
              <a:t> </a:t>
            </a:r>
            <a:endParaRPr lang="en-US" sz="1600" dirty="0" smtClean="0"/>
          </a:p>
          <a:p>
            <a:pPr marL="0" indent="0">
              <a:buNone/>
            </a:pPr>
            <a:r>
              <a:rPr lang="en-US" sz="1800" dirty="0"/>
              <a:t>Left sided </a:t>
            </a:r>
            <a:r>
              <a:rPr lang="en-US" sz="1800" dirty="0" err="1"/>
              <a:t>stenosing</a:t>
            </a:r>
            <a:r>
              <a:rPr lang="en-US" sz="1800" dirty="0"/>
              <a:t> type of growth can present</a:t>
            </a:r>
            <a:br>
              <a:rPr lang="en-US" sz="1800" dirty="0"/>
            </a:br>
            <a:r>
              <a:rPr lang="en-US" sz="1800" dirty="0"/>
              <a:t>with acute intestinal obstruction, in which case</a:t>
            </a:r>
            <a:br>
              <a:rPr lang="en-US" sz="1800" dirty="0"/>
            </a:br>
            <a:r>
              <a:rPr lang="en-US" sz="1800" dirty="0"/>
              <a:t>initially colostomy is done. Later, after 3-6 weeks,</a:t>
            </a:r>
            <a:br>
              <a:rPr lang="en-US" sz="1800" dirty="0"/>
            </a:br>
            <a:r>
              <a:rPr lang="en-US" sz="1800" dirty="0"/>
              <a:t>following proper preparation, required formal</a:t>
            </a:r>
            <a:br>
              <a:rPr lang="en-US" sz="1800" dirty="0"/>
            </a:br>
            <a:r>
              <a:rPr lang="en-US" sz="1800" dirty="0"/>
              <a:t>procedure is done, followed by colostomy closure</a:t>
            </a:r>
            <a:br>
              <a:rPr lang="en-US" sz="1800" dirty="0"/>
            </a:br>
            <a:r>
              <a:rPr lang="en-US" sz="1800" dirty="0"/>
              <a:t>after 8 weeks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067719"/>
            <a:ext cx="40005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0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Anterior resection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sigmoid </a:t>
            </a:r>
            <a:r>
              <a:rPr lang="en-US" dirty="0"/>
              <a:t>colectomy</a:t>
            </a:r>
          </a:p>
          <a:p>
            <a:pPr marL="0" indent="0">
              <a:buNone/>
            </a:pPr>
            <a:r>
              <a:rPr lang="en-US" dirty="0"/>
              <a:t>• Sigmoid colon and part </a:t>
            </a:r>
            <a:r>
              <a:rPr lang="en-US" dirty="0" smtClean="0"/>
              <a:t>of rectum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Primary anastomosis or</a:t>
            </a:r>
          </a:p>
          <a:p>
            <a:pPr marL="0" indent="0">
              <a:buNone/>
            </a:pPr>
            <a:r>
              <a:rPr lang="en-US" dirty="0"/>
              <a:t>stoma </a:t>
            </a:r>
            <a:r>
              <a:rPr lang="en-US" dirty="0" smtClean="0"/>
              <a:t>formations</a:t>
            </a:r>
          </a:p>
          <a:p>
            <a:pPr marL="0" indent="0">
              <a:buNone/>
            </a:pPr>
            <a:r>
              <a:rPr lang="en-US" sz="1600" i="1" dirty="0"/>
              <a:t>(Abdominal radical restorative</a:t>
            </a:r>
            <a:br>
              <a:rPr lang="en-US" sz="1600" i="1" dirty="0"/>
            </a:br>
            <a:r>
              <a:rPr lang="en-US" sz="1600" i="1" dirty="0"/>
              <a:t>operation) is done in growths located in the mid </a:t>
            </a:r>
            <a:r>
              <a:rPr lang="en-US" sz="1600" i="1" dirty="0" smtClean="0"/>
              <a:t>and upper </a:t>
            </a:r>
            <a:r>
              <a:rPr lang="en-US" sz="1600" i="1" dirty="0"/>
              <a:t>part of the rectum, which is </a:t>
            </a:r>
            <a:r>
              <a:rPr lang="en-US" sz="1600" i="1" dirty="0" smtClean="0"/>
              <a:t>well-</a:t>
            </a:r>
            <a:r>
              <a:rPr lang="en-US" sz="1600" i="1" dirty="0" err="1" smtClean="0"/>
              <a:t>differentiated,small</a:t>
            </a:r>
            <a:r>
              <a:rPr lang="en-US" sz="1600" i="1" dirty="0" smtClean="0"/>
              <a:t> </a:t>
            </a:r>
            <a:r>
              <a:rPr lang="en-US" sz="1600" i="1" dirty="0"/>
              <a:t>sized and with a clear adequate length </a:t>
            </a:r>
            <a:r>
              <a:rPr lang="en-US" sz="1600" i="1" dirty="0" smtClean="0"/>
              <a:t>for anastomosis </a:t>
            </a:r>
            <a:r>
              <a:rPr lang="en-US" sz="1600" i="1" dirty="0"/>
              <a:t>after resection.</a:t>
            </a:r>
            <a:r>
              <a:rPr lang="en-US" sz="1600" i="1" dirty="0"/>
              <a:t> </a:t>
            </a:r>
            <a:br>
              <a:rPr lang="en-US" sz="1600" i="1" dirty="0"/>
            </a:br>
            <a:endParaRPr lang="en-US" sz="1600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0956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0576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4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Criteria for anterior resection-</a:t>
            </a:r>
            <a:br>
              <a:rPr lang="en-US" b="1" dirty="0"/>
            </a:br>
            <a:r>
              <a:rPr lang="en-US" b="1" dirty="0"/>
              <a:t>(Low anterior resection) (LAR)</a:t>
            </a:r>
            <a:br>
              <a:rPr lang="en-US" b="1" dirty="0"/>
            </a:br>
            <a:r>
              <a:rPr lang="en-US" dirty="0"/>
              <a:t>• Upper and middle third rectal growth</a:t>
            </a:r>
            <a:br>
              <a:rPr lang="en-US" dirty="0"/>
            </a:br>
            <a:r>
              <a:rPr lang="en-US" dirty="0"/>
              <a:t>• Above peritoneal reflection</a:t>
            </a:r>
            <a:br>
              <a:rPr lang="en-US" dirty="0"/>
            </a:br>
            <a:r>
              <a:rPr lang="en-US" dirty="0"/>
              <a:t>• Well-differentiated </a:t>
            </a:r>
            <a:r>
              <a:rPr lang="en-US" dirty="0" err="1"/>
              <a:t>tumour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&lt; 4 cm size </a:t>
            </a:r>
            <a:r>
              <a:rPr lang="en-US" dirty="0" err="1"/>
              <a:t>tumour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In females, </a:t>
            </a:r>
            <a:r>
              <a:rPr lang="en-US" b="1" i="1" dirty="0"/>
              <a:t>growth 7 cm above the anal verge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T1 N0/T2 N0 </a:t>
            </a:r>
            <a:r>
              <a:rPr lang="en-US" dirty="0" err="1"/>
              <a:t>tumour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Tumour</a:t>
            </a:r>
            <a:r>
              <a:rPr lang="en-US" dirty="0"/>
              <a:t> without lymphatic or venous spread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i="1" dirty="0"/>
              <a:t>Advantages: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/>
              <a:t>• Avoids </a:t>
            </a:r>
            <a:r>
              <a:rPr lang="en-US" dirty="0" smtClean="0"/>
              <a:t>permanent colostomy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• Sphincter is retained.</a:t>
            </a:r>
            <a:br>
              <a:rPr lang="en-US" dirty="0"/>
            </a:br>
            <a:r>
              <a:rPr lang="en-US" dirty="0"/>
              <a:t>• Patient’s acceptance.</a:t>
            </a:r>
            <a:br>
              <a:rPr lang="en-US" dirty="0"/>
            </a:br>
            <a:r>
              <a:rPr lang="en-US" dirty="0"/>
              <a:t>It is done through laparotomy. </a:t>
            </a:r>
            <a:r>
              <a:rPr lang="en-US" dirty="0" smtClean="0"/>
              <a:t>Recto-sigmoid region </a:t>
            </a:r>
            <a:r>
              <a:rPr lang="en-US" dirty="0"/>
              <a:t>is resected with the </a:t>
            </a:r>
            <a:r>
              <a:rPr lang="en-US" dirty="0" err="1"/>
              <a:t>tumour</a:t>
            </a:r>
            <a:r>
              <a:rPr lang="en-US" dirty="0"/>
              <a:t> with </a:t>
            </a:r>
            <a:r>
              <a:rPr lang="en-US" dirty="0" smtClean="0"/>
              <a:t>adequate clearance </a:t>
            </a:r>
            <a:r>
              <a:rPr lang="en-US" dirty="0"/>
              <a:t>and </a:t>
            </a:r>
            <a:r>
              <a:rPr lang="en-US" i="1" dirty="0" err="1"/>
              <a:t>colo</a:t>
            </a:r>
            <a:r>
              <a:rPr lang="en-US" i="1" dirty="0"/>
              <a:t>-anal anastomosis is d</a:t>
            </a:r>
            <a:r>
              <a:rPr lang="en-US" dirty="0"/>
              <a:t>one either </a:t>
            </a:r>
            <a:r>
              <a:rPr lang="en-US" dirty="0" smtClean="0"/>
              <a:t>by hand </a:t>
            </a:r>
            <a:r>
              <a:rPr lang="en-US" dirty="0"/>
              <a:t>suturing or by staplers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Abdomino-perineal</a:t>
            </a:r>
            <a:r>
              <a:rPr lang="en-US" dirty="0"/>
              <a:t> resection (APR)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Low rectal </a:t>
            </a:r>
            <a:r>
              <a:rPr lang="en-US" dirty="0" err="1"/>
              <a:t>tumours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Associated total </a:t>
            </a:r>
            <a:r>
              <a:rPr lang="en-US" dirty="0" err="1"/>
              <a:t>mesorectal</a:t>
            </a:r>
            <a:r>
              <a:rPr lang="en-US" dirty="0"/>
              <a:t> excision (TME)</a:t>
            </a:r>
          </a:p>
          <a:p>
            <a:pPr marL="0" indent="0">
              <a:buNone/>
            </a:pPr>
            <a:r>
              <a:rPr lang="en-US" dirty="0"/>
              <a:t>• Anus closed and rectum removed</a:t>
            </a:r>
          </a:p>
          <a:p>
            <a:pPr marL="0" indent="0">
              <a:buNone/>
            </a:pPr>
            <a:r>
              <a:rPr lang="en-US" dirty="0"/>
              <a:t>• Colostomy </a:t>
            </a:r>
            <a:r>
              <a:rPr lang="en-US" dirty="0" smtClean="0"/>
              <a:t>formation</a:t>
            </a:r>
          </a:p>
          <a:p>
            <a:pPr marL="0" indent="0">
              <a:buNone/>
            </a:pPr>
            <a:r>
              <a:rPr lang="en-US" sz="1400" b="1" i="1" dirty="0" smtClean="0"/>
              <a:t>Is </a:t>
            </a:r>
            <a:r>
              <a:rPr lang="en-US" sz="1400" b="1" i="1" dirty="0"/>
              <a:t>the gold </a:t>
            </a:r>
            <a:r>
              <a:rPr lang="en-US" sz="1400" b="1" i="1" dirty="0" smtClean="0"/>
              <a:t>standard. But </a:t>
            </a:r>
            <a:r>
              <a:rPr lang="en-US" sz="1400" b="1" i="1" dirty="0"/>
              <a:t>if </a:t>
            </a:r>
            <a:r>
              <a:rPr lang="en-US" sz="1400" b="1" i="1" dirty="0" err="1"/>
              <a:t>tumour</a:t>
            </a:r>
            <a:r>
              <a:rPr lang="en-US" sz="1400" b="1" i="1" dirty="0"/>
              <a:t> is well differentiated and if there </a:t>
            </a:r>
            <a:r>
              <a:rPr lang="en-US" sz="1400" b="1" i="1" dirty="0" smtClean="0"/>
              <a:t>is adequate </a:t>
            </a:r>
            <a:r>
              <a:rPr lang="en-US" sz="1400" b="1" i="1" dirty="0"/>
              <a:t>margin above the anal canal, a </a:t>
            </a:r>
            <a:r>
              <a:rPr lang="en-US" sz="1400" b="1" i="1" dirty="0" smtClean="0"/>
              <a:t>sphincter saving </a:t>
            </a:r>
            <a:r>
              <a:rPr lang="en-US" sz="1400" b="1" i="1" dirty="0"/>
              <a:t>anterior resection (AR) can be done</a:t>
            </a:r>
            <a:r>
              <a:rPr lang="en-US" sz="1400" b="1" i="1" dirty="0"/>
              <a:t> 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9433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1000" y="45276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where </a:t>
            </a:r>
            <a:r>
              <a:rPr lang="en-US" dirty="0" smtClean="0"/>
              <a:t>in sigmoid</a:t>
            </a:r>
            <a:r>
              <a:rPr lang="en-US" dirty="0"/>
              <a:t>, descending colon and upper rectum </a:t>
            </a:r>
            <a:r>
              <a:rPr lang="en-US" dirty="0" smtClean="0"/>
              <a:t>is </a:t>
            </a:r>
            <a:r>
              <a:rPr lang="en-US" dirty="0" err="1" smtClean="0"/>
              <a:t>mobilised</a:t>
            </a:r>
            <a:r>
              <a:rPr lang="en-US" dirty="0" smtClean="0"/>
              <a:t> </a:t>
            </a:r>
            <a:r>
              <a:rPr lang="en-US" dirty="0"/>
              <a:t>per abdominally. Anal canal with </a:t>
            </a:r>
            <a:r>
              <a:rPr lang="en-US" dirty="0" smtClean="0"/>
              <a:t>perianal and </a:t>
            </a:r>
            <a:r>
              <a:rPr lang="en-US" dirty="0"/>
              <a:t>perirectal tissues are dissected per </a:t>
            </a:r>
            <a:r>
              <a:rPr lang="en-US" dirty="0" smtClean="0"/>
              <a:t>anally. Retained </a:t>
            </a:r>
            <a:r>
              <a:rPr lang="en-US" dirty="0"/>
              <a:t>colon is brought out as end colostomy in </a:t>
            </a:r>
            <a:r>
              <a:rPr lang="en-US" dirty="0" smtClean="0"/>
              <a:t>left iliac </a:t>
            </a:r>
            <a:r>
              <a:rPr lang="en-US" dirty="0"/>
              <a:t>fossa.</a:t>
            </a:r>
          </a:p>
        </p:txBody>
      </p:sp>
    </p:spTree>
    <p:extLst>
      <p:ext uri="{BB962C8B-B14F-4D97-AF65-F5344CB8AC3E}">
        <p14:creationId xmlns:p14="http://schemas.microsoft.com/office/powerpoint/2010/main" val="36021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/>
              <a:t>Complications of APR </a:t>
            </a:r>
            <a:r>
              <a:rPr lang="en-US" dirty="0"/>
              <a:t>are –</a:t>
            </a:r>
            <a:br>
              <a:rPr lang="en-US" dirty="0"/>
            </a:br>
            <a:r>
              <a:rPr lang="en-US" dirty="0"/>
              <a:t>– Bleeding.</a:t>
            </a:r>
            <a:br>
              <a:rPr lang="en-US" dirty="0"/>
            </a:br>
            <a:r>
              <a:rPr lang="en-US" dirty="0"/>
              <a:t>– Infection of </a:t>
            </a:r>
            <a:r>
              <a:rPr lang="en-US" dirty="0" err="1"/>
              <a:t>perineal</a:t>
            </a:r>
            <a:r>
              <a:rPr lang="en-US" dirty="0"/>
              <a:t> wound.</a:t>
            </a:r>
            <a:br>
              <a:rPr lang="en-US" dirty="0"/>
            </a:br>
            <a:r>
              <a:rPr lang="en-US" dirty="0"/>
              <a:t>– Complications of colostomy like prolapse,</a:t>
            </a:r>
            <a:br>
              <a:rPr lang="en-US" dirty="0"/>
            </a:br>
            <a:r>
              <a:rPr lang="en-US" dirty="0"/>
              <a:t>stenosis, and infection.</a:t>
            </a:r>
            <a:br>
              <a:rPr lang="en-US" dirty="0"/>
            </a:br>
            <a:r>
              <a:rPr lang="en-US" dirty="0"/>
              <a:t>– Injury to urinary system, ureter, impotence, urinary</a:t>
            </a:r>
            <a:br>
              <a:rPr lang="en-US" dirty="0"/>
            </a:br>
            <a:r>
              <a:rPr lang="en-US" dirty="0"/>
              <a:t>incontinence.</a:t>
            </a:r>
            <a:br>
              <a:rPr lang="en-US" dirty="0"/>
            </a:br>
            <a:r>
              <a:rPr lang="en-US" dirty="0"/>
              <a:t>– Operative mortality is less than 2%.</a:t>
            </a:r>
            <a:br>
              <a:rPr lang="en-US" dirty="0"/>
            </a:br>
            <a:r>
              <a:rPr lang="en-US" i="1" dirty="0"/>
              <a:t>APR is the treatment of choice when </a:t>
            </a:r>
            <a:r>
              <a:rPr lang="en-US" i="1" dirty="0" err="1"/>
              <a:t>mesorectum</a:t>
            </a:r>
            <a:r>
              <a:rPr lang="en-US" i="1" dirty="0"/>
              <a:t> is involved</a:t>
            </a:r>
            <a:br>
              <a:rPr lang="en-US" i="1" dirty="0"/>
            </a:br>
            <a:r>
              <a:rPr lang="en-US" i="1" dirty="0"/>
              <a:t>or when it is poorly differentiated </a:t>
            </a:r>
            <a:r>
              <a:rPr lang="en-US" i="1" dirty="0" err="1"/>
              <a:t>tumour</a:t>
            </a:r>
            <a:r>
              <a:rPr lang="en-US" i="1" dirty="0"/>
              <a:t> or when nodes are</a:t>
            </a:r>
            <a:br>
              <a:rPr lang="en-US" i="1" dirty="0"/>
            </a:br>
            <a:r>
              <a:rPr lang="en-US" i="1" dirty="0"/>
              <a:t>involved</a:t>
            </a:r>
            <a:r>
              <a:rPr lang="en-US" dirty="0"/>
              <a:t>. It gives adequate clearance.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Hartmann’s </a:t>
            </a:r>
            <a:r>
              <a:rPr lang="en-US" dirty="0" smtClean="0"/>
              <a:t>Procedure</a:t>
            </a:r>
            <a:br>
              <a:rPr lang="en-US" dirty="0" smtClean="0"/>
            </a:br>
            <a:r>
              <a:rPr lang="en-US" sz="2000" b="1" i="1" dirty="0" err="1" smtClean="0"/>
              <a:t>proctosigmoidectomy</a:t>
            </a:r>
            <a:endParaRPr lang="en-US" sz="2000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Emergency procedure</a:t>
            </a:r>
          </a:p>
          <a:p>
            <a:pPr marL="0" indent="0">
              <a:buNone/>
            </a:pPr>
            <a:r>
              <a:rPr lang="en-US" dirty="0"/>
              <a:t>▫ Rests the bowel</a:t>
            </a:r>
          </a:p>
          <a:p>
            <a:pPr marL="0" indent="0">
              <a:buNone/>
            </a:pPr>
            <a:r>
              <a:rPr lang="en-US" dirty="0"/>
              <a:t>▫ If anastomosis will be poor</a:t>
            </a:r>
          </a:p>
          <a:p>
            <a:pPr marL="0" indent="0">
              <a:buNone/>
            </a:pPr>
            <a:r>
              <a:rPr lang="en-US" dirty="0"/>
              <a:t>• Sigmoid colectomy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Oversewn</a:t>
            </a:r>
            <a:r>
              <a:rPr lang="en-US" dirty="0"/>
              <a:t> rectum to form a stump</a:t>
            </a:r>
          </a:p>
          <a:p>
            <a:pPr marL="0" indent="0">
              <a:buNone/>
            </a:pPr>
            <a:r>
              <a:rPr lang="en-US" dirty="0"/>
              <a:t>• End colectomy</a:t>
            </a:r>
          </a:p>
          <a:p>
            <a:pPr marL="0" indent="0">
              <a:buNone/>
            </a:pPr>
            <a:r>
              <a:rPr lang="en-US" dirty="0"/>
              <a:t>• Reversible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067719"/>
            <a:ext cx="40195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2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is an excellent </a:t>
            </a:r>
            <a:r>
              <a:rPr lang="en-US" sz="1600" dirty="0" smtClean="0"/>
              <a:t>palliative procedure </a:t>
            </a:r>
            <a:r>
              <a:rPr lang="en-US" sz="1600" dirty="0"/>
              <a:t>-done in elderly people who are not fit </a:t>
            </a:r>
            <a:r>
              <a:rPr lang="en-US" sz="1600" dirty="0" smtClean="0"/>
              <a:t>for major </a:t>
            </a:r>
            <a:r>
              <a:rPr lang="en-US" sz="1600" dirty="0"/>
              <a:t>surgery like AP resection and also in locally</a:t>
            </a:r>
            <a:br>
              <a:rPr lang="en-US" sz="1600" dirty="0"/>
            </a:br>
            <a:r>
              <a:rPr lang="en-US" sz="1600" dirty="0"/>
              <a:t>advanced </a:t>
            </a:r>
            <a:r>
              <a:rPr lang="en-US" sz="1600" dirty="0" err="1"/>
              <a:t>tumours</a:t>
            </a:r>
            <a:r>
              <a:rPr lang="en-US" sz="1600" dirty="0"/>
              <a:t>. Here rectal growth is resected </a:t>
            </a:r>
            <a:r>
              <a:rPr lang="en-US" sz="1600" dirty="0" smtClean="0"/>
              <a:t>and upper </a:t>
            </a:r>
            <a:r>
              <a:rPr lang="en-US" sz="1600" dirty="0"/>
              <a:t>end of the rectum is closed </a:t>
            </a:r>
            <a:r>
              <a:rPr lang="en-US" sz="1600" dirty="0" smtClean="0"/>
              <a:t>completely. Proximal </a:t>
            </a:r>
            <a:r>
              <a:rPr lang="en-US" sz="1600" dirty="0"/>
              <a:t>colon is brought out as </a:t>
            </a:r>
            <a:r>
              <a:rPr lang="en-US" sz="1600" i="1" dirty="0"/>
              <a:t>end colostomy</a:t>
            </a:r>
            <a:r>
              <a:rPr lang="en-US" sz="1600" dirty="0"/>
              <a:t>.</a:t>
            </a:r>
            <a:r>
              <a:rPr lang="en-US" sz="1600" dirty="0"/>
              <a:t> 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038600" cy="362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5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Diverting ileostomy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/>
              <a:t>Small bowel</a:t>
            </a:r>
            <a:br>
              <a:rPr lang="en-US" sz="2000" dirty="0"/>
            </a:br>
            <a:r>
              <a:rPr lang="en-US" sz="2000" dirty="0"/>
              <a:t>• Right sided</a:t>
            </a:r>
            <a:br>
              <a:rPr lang="en-US" sz="2000" dirty="0"/>
            </a:br>
            <a:r>
              <a:rPr lang="en-US" sz="2000" dirty="0"/>
              <a:t>• Spouted</a:t>
            </a:r>
            <a:br>
              <a:rPr lang="en-US" sz="2000" dirty="0"/>
            </a:br>
            <a:r>
              <a:rPr lang="en-US" sz="2000" dirty="0"/>
              <a:t>• </a:t>
            </a:r>
            <a:r>
              <a:rPr lang="en-US" sz="2000" b="1" i="1" dirty="0"/>
              <a:t>Temporary – usually a loop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• Permanent – usually an end ileostomy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D</a:t>
            </a:r>
            <a:r>
              <a:rPr lang="en-US" sz="2000" dirty="0" smtClean="0"/>
              <a:t>iverting loop ileostomy is protective to allow rectal anastomosis to heal then later reversed</a:t>
            </a:r>
          </a:p>
          <a:p>
            <a:pPr marL="0" indent="0">
              <a:buNone/>
            </a:pPr>
            <a:r>
              <a:rPr lang="en-US" sz="2000" dirty="0"/>
              <a:t>-</a:t>
            </a:r>
            <a:r>
              <a:rPr lang="en-US" sz="2000" dirty="0" smtClean="0"/>
              <a:t>protect </a:t>
            </a:r>
            <a:r>
              <a:rPr lang="en-US" sz="2000" dirty="0"/>
              <a:t>multiple or complicated anastomoses, </a:t>
            </a:r>
            <a:r>
              <a:rPr lang="en-US" sz="2000" dirty="0" smtClean="0"/>
              <a:t>the</a:t>
            </a:r>
          </a:p>
          <a:p>
            <a:pPr marL="0" indent="0">
              <a:buNone/>
            </a:pPr>
            <a:r>
              <a:rPr lang="en-US" sz="2000" dirty="0"/>
              <a:t>-</a:t>
            </a:r>
            <a:r>
              <a:rPr lang="en-US" sz="2000" dirty="0" smtClean="0"/>
              <a:t>protection </a:t>
            </a:r>
            <a:r>
              <a:rPr lang="en-US" sz="2000" dirty="0"/>
              <a:t>of </a:t>
            </a:r>
            <a:r>
              <a:rPr lang="en-US" sz="2000" dirty="0" err="1"/>
              <a:t>ileorectal</a:t>
            </a:r>
            <a:r>
              <a:rPr lang="en-US" sz="2000" dirty="0"/>
              <a:t> anastomoses in patients with inflammatory disease, and the necessity of </a:t>
            </a:r>
            <a:r>
              <a:rPr lang="en-US" sz="2000" b="1" dirty="0"/>
              <a:t>diverting</a:t>
            </a:r>
            <a:r>
              <a:rPr lang="en-US" sz="2000" dirty="0"/>
              <a:t> the flow of intestinal contents in patients with </a:t>
            </a:r>
            <a:r>
              <a:rPr lang="en-US" sz="2000" dirty="0" smtClean="0"/>
              <a:t>-fulminant </a:t>
            </a:r>
            <a:r>
              <a:rPr lang="en-US" sz="2000" dirty="0"/>
              <a:t>inflammatory bowel disease.</a:t>
            </a:r>
            <a:endParaRPr lang="en-US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38" y="1600200"/>
            <a:ext cx="38769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1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Principles of stoma siting</a:t>
            </a:r>
          </a:p>
          <a:p>
            <a:pPr marL="0" indent="0">
              <a:buNone/>
            </a:pPr>
            <a:r>
              <a:rPr lang="en-US" dirty="0"/>
              <a:t>• Away from bony prominence</a:t>
            </a:r>
          </a:p>
          <a:p>
            <a:pPr marL="0" indent="0">
              <a:buNone/>
            </a:pPr>
            <a:r>
              <a:rPr lang="en-US" dirty="0"/>
              <a:t>• Away from umbilicus</a:t>
            </a:r>
          </a:p>
          <a:p>
            <a:pPr marL="0" indent="0">
              <a:buNone/>
            </a:pPr>
            <a:r>
              <a:rPr lang="en-US" dirty="0"/>
              <a:t>• Away from previous incision site</a:t>
            </a:r>
          </a:p>
          <a:p>
            <a:pPr marL="0" indent="0">
              <a:buNone/>
            </a:pPr>
            <a:r>
              <a:rPr lang="en-US" dirty="0"/>
              <a:t>• Away from belt line</a:t>
            </a:r>
          </a:p>
          <a:p>
            <a:pPr marL="0" indent="0">
              <a:buNone/>
            </a:pPr>
            <a:r>
              <a:rPr lang="en-US" dirty="0"/>
              <a:t>• At the apex of fat fold</a:t>
            </a:r>
          </a:p>
          <a:p>
            <a:pPr marL="0" indent="0">
              <a:buNone/>
            </a:pPr>
            <a:r>
              <a:rPr lang="en-US" dirty="0"/>
              <a:t>• Within rectus muscle bulk</a:t>
            </a:r>
          </a:p>
          <a:p>
            <a:pPr marL="0" indent="0">
              <a:buNone/>
            </a:pPr>
            <a:r>
              <a:rPr lang="en-US" dirty="0"/>
              <a:t>• Visible to patient when he stands/sits</a:t>
            </a:r>
          </a:p>
          <a:p>
            <a:pPr marL="0" indent="0">
              <a:buNone/>
            </a:pPr>
            <a:r>
              <a:rPr lang="en-US" dirty="0"/>
              <a:t>• If two separate stomas are created, avoid the</a:t>
            </a:r>
          </a:p>
          <a:p>
            <a:pPr marL="0" indent="0">
              <a:buNone/>
            </a:pPr>
            <a:r>
              <a:rPr lang="en-US" dirty="0"/>
              <a:t>same horizontal plane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657600" cy="352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6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Familial adenomatous polyposis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It is inherited as an autosomal dominant neoplastic</a:t>
            </a:r>
            <a:br>
              <a:rPr lang="en-US" dirty="0"/>
            </a:br>
            <a:r>
              <a:rPr lang="en-US" dirty="0"/>
              <a:t>condition (chromosome no. 5).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i="1" dirty="0"/>
              <a:t>APC</a:t>
            </a:r>
            <a:r>
              <a:rPr lang="en-US" dirty="0"/>
              <a:t> gene is a tumor suppressor gene that is located on band 5q21.</a:t>
            </a:r>
            <a:r>
              <a:rPr lang="en-US" baseline="30000" dirty="0"/>
              <a:t> [5] </a:t>
            </a:r>
            <a:r>
              <a:rPr lang="en-US" dirty="0"/>
              <a:t>Its function is </a:t>
            </a:r>
            <a:r>
              <a:rPr lang="en-US" b="1" dirty="0"/>
              <a:t>not </a:t>
            </a:r>
            <a:r>
              <a:rPr lang="en-US" dirty="0"/>
              <a:t>completely understood </a:t>
            </a:r>
            <a:endParaRPr lang="en-US" dirty="0" smtClean="0"/>
          </a:p>
          <a:p>
            <a:r>
              <a:rPr lang="en-US" dirty="0"/>
              <a:t>Normal APC protein promotes apoptosis in colonic cells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left </a:t>
            </a:r>
            <a:r>
              <a:rPr lang="en-US" dirty="0"/>
              <a:t>untreated, </a:t>
            </a:r>
            <a:r>
              <a:rPr lang="en-US" b="1" i="1" dirty="0">
                <a:solidFill>
                  <a:srgbClr val="FF0000"/>
                </a:solidFill>
              </a:rPr>
              <a:t>all patients </a:t>
            </a:r>
            <a:r>
              <a:rPr lang="en-US" b="1" dirty="0">
                <a:solidFill>
                  <a:srgbClr val="FF0000"/>
                </a:solidFill>
              </a:rPr>
              <a:t>with </a:t>
            </a:r>
            <a:r>
              <a:rPr lang="en-US" b="1" dirty="0" smtClean="0">
                <a:solidFill>
                  <a:srgbClr val="FF0000"/>
                </a:solidFill>
              </a:rPr>
              <a:t>this syndrome </a:t>
            </a:r>
            <a:r>
              <a:rPr lang="en-US" b="1" dirty="0">
                <a:solidFill>
                  <a:srgbClr val="FF0000"/>
                </a:solidFill>
              </a:rPr>
              <a:t>will develop colon cancer </a:t>
            </a:r>
            <a:r>
              <a:rPr lang="en-US" dirty="0"/>
              <a:t>by age 35-40 years. In addition, an increased risk exists for the development of other malignancies.</a:t>
            </a:r>
          </a:p>
        </p:txBody>
      </p:sp>
    </p:spTree>
    <p:extLst>
      <p:ext uri="{BB962C8B-B14F-4D97-AF65-F5344CB8AC3E}">
        <p14:creationId xmlns:p14="http://schemas.microsoft.com/office/powerpoint/2010/main" val="33723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3505200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8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918857" cy="373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57" y="609600"/>
            <a:ext cx="4762500" cy="312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1959428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1"/>
            <a:ext cx="2571749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52901"/>
            <a:ext cx="23431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2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Pelvic evisceration (</a:t>
            </a:r>
            <a:r>
              <a:rPr lang="en-US" b="1" i="1" dirty="0" err="1"/>
              <a:t>Brunschwig’s</a:t>
            </a:r>
            <a:r>
              <a:rPr lang="en-US" b="1" i="1" dirty="0"/>
              <a:t> operation): </a:t>
            </a:r>
            <a:r>
              <a:rPr lang="en-US" dirty="0"/>
              <a:t>It </a:t>
            </a:r>
            <a:r>
              <a:rPr lang="en-US" dirty="0" smtClean="0"/>
              <a:t>is removal </a:t>
            </a:r>
            <a:r>
              <a:rPr lang="en-US" dirty="0"/>
              <a:t>of rectum with the </a:t>
            </a:r>
            <a:r>
              <a:rPr lang="en-US" dirty="0" err="1"/>
              <a:t>tumour</a:t>
            </a:r>
            <a:r>
              <a:rPr lang="en-US" dirty="0"/>
              <a:t>, all the lymph</a:t>
            </a:r>
            <a:br>
              <a:rPr lang="en-US" dirty="0"/>
            </a:br>
            <a:r>
              <a:rPr lang="en-US" dirty="0"/>
              <a:t>nodes, urinary bladder, fat, fascia, uterus, </a:t>
            </a:r>
            <a:r>
              <a:rPr lang="en-US" dirty="0" smtClean="0"/>
              <a:t>vagina, with </a:t>
            </a:r>
            <a:r>
              <a:rPr lang="en-US" dirty="0"/>
              <a:t>colostomy and urinary diversion. It is </a:t>
            </a:r>
            <a:r>
              <a:rPr lang="en-US" dirty="0" smtClean="0"/>
              <a:t>neither </a:t>
            </a:r>
            <a:r>
              <a:rPr lang="en-US" dirty="0" err="1" smtClean="0"/>
              <a:t>favourable</a:t>
            </a:r>
            <a:r>
              <a:rPr lang="en-US" dirty="0" smtClean="0"/>
              <a:t> </a:t>
            </a:r>
            <a:r>
              <a:rPr lang="en-US" dirty="0"/>
              <a:t>nor popular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Complications of surgery</a:t>
            </a:r>
          </a:p>
          <a:p>
            <a:pPr marL="0" indent="0">
              <a:buNone/>
            </a:pPr>
            <a:r>
              <a:rPr lang="en-US" dirty="0"/>
              <a:t>• Anastomotic leak</a:t>
            </a:r>
          </a:p>
          <a:p>
            <a:pPr marL="0" indent="0">
              <a:buNone/>
            </a:pPr>
            <a:r>
              <a:rPr lang="en-US" dirty="0" smtClean="0"/>
              <a:t>•Infection/abscess/collection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Bleeding</a:t>
            </a:r>
          </a:p>
          <a:p>
            <a:pPr marL="0" indent="0">
              <a:buNone/>
            </a:pPr>
            <a:r>
              <a:rPr lang="en-US" dirty="0"/>
              <a:t>• Paralytic Ileus</a:t>
            </a:r>
          </a:p>
          <a:p>
            <a:pPr marL="0" indent="0">
              <a:buNone/>
            </a:pPr>
            <a:r>
              <a:rPr lang="en-US" dirty="0"/>
              <a:t>• Adhesions / stricture formation</a:t>
            </a:r>
          </a:p>
          <a:p>
            <a:pPr marL="0" indent="0">
              <a:buNone/>
            </a:pPr>
            <a:r>
              <a:rPr lang="en-US" dirty="0"/>
              <a:t>• Fistulas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Complications of stomas</a:t>
            </a:r>
          </a:p>
          <a:p>
            <a:pPr marL="0" indent="0">
              <a:buNone/>
            </a:pPr>
            <a:r>
              <a:rPr lang="en-US" dirty="0"/>
              <a:t>• Bleeding</a:t>
            </a:r>
          </a:p>
          <a:p>
            <a:pPr marL="0" indent="0">
              <a:buNone/>
            </a:pPr>
            <a:r>
              <a:rPr lang="en-US" dirty="0"/>
              <a:t>• Prolapse or retraction</a:t>
            </a:r>
          </a:p>
          <a:p>
            <a:pPr marL="0" indent="0">
              <a:buNone/>
            </a:pPr>
            <a:r>
              <a:rPr lang="en-US" dirty="0"/>
              <a:t>• Stenosis</a:t>
            </a:r>
          </a:p>
          <a:p>
            <a:pPr marL="0" indent="0">
              <a:buNone/>
            </a:pPr>
            <a:r>
              <a:rPr lang="en-US" dirty="0"/>
              <a:t>• Skin excoriation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Parastomal</a:t>
            </a:r>
            <a:r>
              <a:rPr lang="en-US" dirty="0"/>
              <a:t> hernias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Fistulation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 case of </a:t>
            </a:r>
            <a:r>
              <a:rPr lang="en-US" i="1" dirty="0"/>
              <a:t>right-sided colonic </a:t>
            </a:r>
            <a:r>
              <a:rPr lang="en-US" dirty="0"/>
              <a:t>obstruction, </a:t>
            </a:r>
            <a:r>
              <a:rPr lang="en-US" i="1" dirty="0"/>
              <a:t>right</a:t>
            </a:r>
            <a:br>
              <a:rPr lang="en-US" i="1" dirty="0"/>
            </a:br>
            <a:r>
              <a:rPr lang="en-US" i="1" dirty="0" err="1"/>
              <a:t>hemicolectomy</a:t>
            </a:r>
            <a:r>
              <a:rPr lang="en-US" i="1" dirty="0"/>
              <a:t> with </a:t>
            </a:r>
            <a:r>
              <a:rPr lang="en-US" i="1" dirty="0" err="1"/>
              <a:t>ileocolic</a:t>
            </a:r>
            <a:r>
              <a:rPr lang="en-US" i="1" dirty="0"/>
              <a:t> </a:t>
            </a:r>
            <a:r>
              <a:rPr lang="en-US" dirty="0"/>
              <a:t>anastomosis is done.</a:t>
            </a:r>
            <a:br>
              <a:rPr lang="en-US" dirty="0"/>
            </a:br>
            <a:r>
              <a:rPr lang="en-US" dirty="0"/>
              <a:t>– In case of </a:t>
            </a:r>
            <a:r>
              <a:rPr lang="en-US" i="1" dirty="0"/>
              <a:t>left-sided colonic </a:t>
            </a:r>
            <a:r>
              <a:rPr lang="en-US" dirty="0"/>
              <a:t>obstruction, </a:t>
            </a:r>
            <a:r>
              <a:rPr lang="en-US" i="1" dirty="0"/>
              <a:t>left </a:t>
            </a:r>
            <a:r>
              <a:rPr lang="en-US" i="1" dirty="0" err="1"/>
              <a:t>hemicolectomy</a:t>
            </a:r>
            <a:r>
              <a:rPr lang="en-US" i="1" dirty="0"/>
              <a:t> </a:t>
            </a:r>
            <a:r>
              <a:rPr lang="en-US" dirty="0"/>
              <a:t>(resection) and </a:t>
            </a:r>
            <a:r>
              <a:rPr lang="en-US" i="1" dirty="0" err="1"/>
              <a:t>colo</a:t>
            </a:r>
            <a:r>
              <a:rPr lang="en-US" i="1" dirty="0"/>
              <a:t>-colic </a:t>
            </a:r>
            <a:r>
              <a:rPr lang="en-US" dirty="0"/>
              <a:t>anastomosis is done</a:t>
            </a:r>
            <a:br>
              <a:rPr lang="en-US" dirty="0"/>
            </a:br>
            <a:r>
              <a:rPr lang="en-US" dirty="0"/>
              <a:t>with a </a:t>
            </a:r>
            <a:r>
              <a:rPr lang="en-US" i="1" dirty="0" err="1"/>
              <a:t>defunctioning</a:t>
            </a:r>
            <a:r>
              <a:rPr lang="en-US" i="1" dirty="0"/>
              <a:t> colostomy </a:t>
            </a:r>
            <a:r>
              <a:rPr lang="en-US" dirty="0"/>
              <a:t>(right-sided</a:t>
            </a:r>
            <a:br>
              <a:rPr lang="en-US" dirty="0"/>
            </a:br>
            <a:r>
              <a:rPr lang="en-US" dirty="0"/>
              <a:t>transverse) which is closed after 6 weeks.</a:t>
            </a:r>
            <a:br>
              <a:rPr lang="en-US" dirty="0"/>
            </a:br>
            <a:r>
              <a:rPr lang="en-US" dirty="0"/>
              <a:t>– Obstruction due to </a:t>
            </a:r>
            <a:r>
              <a:rPr lang="en-US" i="1" dirty="0" err="1"/>
              <a:t>rectosigmoid</a:t>
            </a:r>
            <a:r>
              <a:rPr lang="en-US" i="1" dirty="0"/>
              <a:t> </a:t>
            </a:r>
            <a:r>
              <a:rPr lang="en-US" dirty="0"/>
              <a:t>growth with</a:t>
            </a:r>
            <a:br>
              <a:rPr lang="en-US" dirty="0"/>
            </a:br>
            <a:r>
              <a:rPr lang="en-US" dirty="0"/>
              <a:t>patient being severely ill—</a:t>
            </a:r>
            <a:r>
              <a:rPr lang="en-US" i="1" dirty="0"/>
              <a:t>Hartmann’s operation</a:t>
            </a:r>
            <a:br>
              <a:rPr lang="en-US" i="1" dirty="0"/>
            </a:br>
            <a:r>
              <a:rPr lang="en-US" dirty="0"/>
              <a:t>can be done to save the life of the patient wherein</a:t>
            </a:r>
            <a:br>
              <a:rPr lang="en-US" dirty="0"/>
            </a:br>
            <a:r>
              <a:rPr lang="en-US" dirty="0"/>
              <a:t>distal stump after removal of the growth is closed,</a:t>
            </a:r>
            <a:br>
              <a:rPr lang="en-US" dirty="0"/>
            </a:br>
            <a:r>
              <a:rPr lang="en-US" dirty="0"/>
              <a:t>proximal colon is brought out as </a:t>
            </a:r>
            <a:r>
              <a:rPr lang="en-US" i="1" dirty="0"/>
              <a:t>end colostomy.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6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It is familial with a </a:t>
            </a:r>
            <a:r>
              <a:rPr lang="en-US" i="1" dirty="0"/>
              <a:t>high potential for malignant</a:t>
            </a:r>
            <a:br>
              <a:rPr lang="en-US" i="1" dirty="0"/>
            </a:br>
            <a:r>
              <a:rPr lang="en-US" i="1" dirty="0"/>
              <a:t>transformation</a:t>
            </a:r>
            <a:r>
              <a:rPr lang="en-US" dirty="0"/>
              <a:t>. If there is no adenoma at the age of</a:t>
            </a:r>
            <a:br>
              <a:rPr lang="en-US" dirty="0"/>
            </a:br>
            <a:r>
              <a:rPr lang="en-US" dirty="0"/>
              <a:t>30 years, then it is not FAP of colon.</a:t>
            </a:r>
            <a:br>
              <a:rPr lang="en-US" dirty="0"/>
            </a:br>
            <a:r>
              <a:rPr lang="en-US" dirty="0"/>
              <a:t>• It can be associated with duodenal or </a:t>
            </a:r>
            <a:r>
              <a:rPr lang="en-US" b="1" dirty="0" err="1"/>
              <a:t>ampullary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carcinomas</a:t>
            </a:r>
            <a:r>
              <a:rPr lang="en-US" dirty="0"/>
              <a:t> , </a:t>
            </a:r>
            <a:r>
              <a:rPr lang="en-US" i="1" dirty="0"/>
              <a:t>Gardner’s syndrome </a:t>
            </a:r>
            <a:r>
              <a:rPr lang="en-US" b="1" i="1" dirty="0">
                <a:solidFill>
                  <a:schemeClr val="accent1"/>
                </a:solidFill>
              </a:rPr>
              <a:t>(</a:t>
            </a:r>
            <a:r>
              <a:rPr lang="en-US" b="1" i="1" dirty="0" err="1">
                <a:solidFill>
                  <a:schemeClr val="accent1"/>
                </a:solidFill>
              </a:rPr>
              <a:t>Desmoid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tumour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smtClean="0">
                <a:solidFill>
                  <a:schemeClr val="accent1"/>
                </a:solidFill>
              </a:rPr>
              <a:t>in the </a:t>
            </a:r>
            <a:r>
              <a:rPr lang="en-US" b="1" i="1" dirty="0">
                <a:solidFill>
                  <a:schemeClr val="accent1"/>
                </a:solidFill>
              </a:rPr>
              <a:t>abdomen, </a:t>
            </a:r>
            <a:r>
              <a:rPr lang="en-US" b="1" i="1" dirty="0" err="1">
                <a:solidFill>
                  <a:schemeClr val="accent1"/>
                </a:solidFill>
              </a:rPr>
              <a:t>osteomas</a:t>
            </a:r>
            <a:r>
              <a:rPr lang="en-US" b="1" i="1" dirty="0">
                <a:solidFill>
                  <a:schemeClr val="accent1"/>
                </a:solidFill>
              </a:rPr>
              <a:t> (75%) and </a:t>
            </a:r>
            <a:r>
              <a:rPr lang="en-US" b="1" i="1" dirty="0" err="1">
                <a:solidFill>
                  <a:schemeClr val="accent1"/>
                </a:solidFill>
              </a:rPr>
              <a:t>epidermoid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smtClean="0">
                <a:solidFill>
                  <a:schemeClr val="accent1"/>
                </a:solidFill>
              </a:rPr>
              <a:t>cysts)</a:t>
            </a:r>
            <a:r>
              <a:rPr lang="en-US" dirty="0" smtClean="0"/>
              <a:t> and </a:t>
            </a:r>
            <a:r>
              <a:rPr lang="en-US" dirty="0"/>
              <a:t>also </a:t>
            </a:r>
            <a:r>
              <a:rPr lang="en-US" i="1" dirty="0" err="1"/>
              <a:t>Turcot“s</a:t>
            </a:r>
            <a:r>
              <a:rPr lang="en-US" i="1" dirty="0"/>
              <a:t> syndrome </a:t>
            </a:r>
            <a:r>
              <a:rPr lang="en-US" b="1" i="1" dirty="0">
                <a:solidFill>
                  <a:schemeClr val="accent2"/>
                </a:solidFill>
              </a:rPr>
              <a:t>(FAP + brain </a:t>
            </a:r>
            <a:r>
              <a:rPr lang="en-US" b="1" i="1" dirty="0" err="1" smtClean="0">
                <a:solidFill>
                  <a:schemeClr val="accent2"/>
                </a:solidFill>
              </a:rPr>
              <a:t>tumour</a:t>
            </a:r>
            <a:r>
              <a:rPr lang="en-US" b="1" i="1" dirty="0" smtClean="0">
                <a:solidFill>
                  <a:schemeClr val="accent2"/>
                </a:solidFill>
              </a:rPr>
              <a:t>(</a:t>
            </a:r>
            <a:r>
              <a:rPr lang="en-US" b="1" i="1" dirty="0" err="1" smtClean="0">
                <a:solidFill>
                  <a:schemeClr val="accent2"/>
                </a:solidFill>
              </a:rPr>
              <a:t>medulloblastoma</a:t>
            </a:r>
            <a:r>
              <a:rPr lang="en-US" b="1" i="1" dirty="0" smtClean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chemeClr val="accent2"/>
                </a:solidFill>
              </a:rPr>
              <a:t>or </a:t>
            </a:r>
            <a:r>
              <a:rPr lang="en-US" b="1" i="1" dirty="0" err="1" smtClean="0">
                <a:solidFill>
                  <a:schemeClr val="accent2"/>
                </a:solidFill>
              </a:rPr>
              <a:t>gliomas</a:t>
            </a:r>
            <a:r>
              <a:rPr lang="en-US" b="1" i="1" dirty="0" smtClean="0">
                <a:solidFill>
                  <a:schemeClr val="accent2"/>
                </a:solidFill>
              </a:rPr>
              <a:t>) </a:t>
            </a:r>
            <a:r>
              <a:rPr lang="en-US" dirty="0" smtClean="0"/>
              <a:t>or </a:t>
            </a:r>
            <a:r>
              <a:rPr lang="en-US" dirty="0"/>
              <a:t>sarcoma of bone.</a:t>
            </a:r>
            <a:br>
              <a:rPr lang="en-US" dirty="0"/>
            </a:br>
            <a:r>
              <a:rPr lang="en-US" dirty="0"/>
              <a:t>• Usually multiple (over 100).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Genetic Predisposition</a:t>
            </a:r>
          </a:p>
          <a:p>
            <a:pPr marL="0" indent="0">
              <a:buNone/>
            </a:pPr>
            <a:r>
              <a:rPr lang="en-US" b="1" dirty="0" smtClean="0"/>
              <a:t>	a)Hereditary </a:t>
            </a:r>
            <a:r>
              <a:rPr lang="en-US" b="1" dirty="0" err="1" smtClean="0"/>
              <a:t>nonpolyposis</a:t>
            </a:r>
            <a:r>
              <a:rPr lang="en-US" b="1" dirty="0" smtClean="0"/>
              <a:t> colorectal cancer (HNPCC) 	(Lynch syndrome)-</a:t>
            </a:r>
            <a:r>
              <a:rPr lang="en-US" dirty="0" smtClean="0"/>
              <a:t>Autosomal dominant inherited 	syndrome that occurs because of defective mismatch 	repair genes on chromosomes 2, 3 and 7.</a:t>
            </a:r>
          </a:p>
          <a:p>
            <a:pPr marL="0" indent="0">
              <a:buNone/>
            </a:pPr>
            <a:r>
              <a:rPr lang="en-US" b="1" dirty="0" smtClean="0"/>
              <a:t>	b)Familial adenomatous polyposis coli (FAP)-</a:t>
            </a:r>
            <a:r>
              <a:rPr lang="en-US" dirty="0" smtClean="0"/>
              <a:t> </a:t>
            </a:r>
            <a:r>
              <a:rPr lang="en-US" dirty="0" smtClean="0"/>
              <a:t>	Autosomal dominant </a:t>
            </a:r>
            <a:r>
              <a:rPr lang="en-US" dirty="0" smtClean="0"/>
              <a:t>inherited </a:t>
            </a:r>
            <a:r>
              <a:rPr lang="en-US" dirty="0" smtClean="0"/>
              <a:t>syndrome. Defect </a:t>
            </a:r>
            <a:r>
              <a:rPr lang="en-US" dirty="0" smtClean="0"/>
              <a:t>in the </a:t>
            </a:r>
            <a:r>
              <a:rPr lang="en-US" dirty="0" smtClean="0"/>
              <a:t>	APC </a:t>
            </a:r>
            <a:r>
              <a:rPr lang="en-US" dirty="0" smtClean="0"/>
              <a:t>gene </a:t>
            </a:r>
            <a:r>
              <a:rPr lang="en-US" dirty="0" smtClean="0"/>
              <a:t>resulting </a:t>
            </a:r>
            <a:r>
              <a:rPr lang="en-US" dirty="0" smtClean="0"/>
              <a:t>in development of </a:t>
            </a:r>
            <a:r>
              <a:rPr lang="en-US" dirty="0" smtClean="0"/>
              <a:t>adenomatous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intestinal </a:t>
            </a:r>
            <a:r>
              <a:rPr lang="en-US" dirty="0" smtClean="0"/>
              <a:t>polyps</a:t>
            </a:r>
          </a:p>
          <a:p>
            <a:pPr marL="0" indent="0">
              <a:buNone/>
            </a:pPr>
            <a:r>
              <a:rPr lang="en-US" b="1" dirty="0" smtClean="0"/>
              <a:t>	-</a:t>
            </a:r>
            <a:r>
              <a:rPr lang="en-US" dirty="0" smtClean="0"/>
              <a:t>Attenuated FAP, Gardener’s syndrome &amp; </a:t>
            </a:r>
            <a:r>
              <a:rPr lang="en-US" dirty="0" err="1" smtClean="0"/>
              <a:t>Turcot’s</a:t>
            </a:r>
            <a:r>
              <a:rPr lang="en-US" dirty="0" smtClean="0"/>
              <a:t> 	syndrome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c)</a:t>
            </a:r>
            <a:r>
              <a:rPr lang="en-US" b="1" dirty="0" err="1" smtClean="0"/>
              <a:t>Peutz</a:t>
            </a:r>
            <a:r>
              <a:rPr lang="en-US" b="1" dirty="0" smtClean="0"/>
              <a:t> </a:t>
            </a:r>
            <a:r>
              <a:rPr lang="en-US" b="1" dirty="0" err="1" smtClean="0"/>
              <a:t>jeghers</a:t>
            </a:r>
            <a:r>
              <a:rPr lang="en-US" b="1" dirty="0" smtClean="0"/>
              <a:t> syndrome</a:t>
            </a:r>
          </a:p>
          <a:p>
            <a:pPr marL="0" indent="0">
              <a:buNone/>
            </a:pPr>
            <a:r>
              <a:rPr lang="en-US" b="1" dirty="0" smtClean="0"/>
              <a:t>	d)MYH associated polyposis (MAP)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u="sng" dirty="0" smtClean="0"/>
              <a:t>RISK FACTORS OF COLORECTAL CANCER</a:t>
            </a:r>
          </a:p>
          <a:p>
            <a:r>
              <a:rPr lang="en-US" b="1" u="sng" dirty="0" smtClean="0"/>
              <a:t>SOCIODEMOGRAPHIC FACTORS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Older age (&lt;50)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Male sex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African Americans &amp; Jewish persons</a:t>
            </a:r>
          </a:p>
          <a:p>
            <a:r>
              <a:rPr lang="en-US" b="1" u="sng" dirty="0" smtClean="0"/>
              <a:t>DIET</a:t>
            </a:r>
            <a:endParaRPr lang="en-US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Red meat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Fatty diet since cholesterol increases bile acid concentration which acts as a co-carcinogen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Low fiber diet-fiber causes formation of soft bulky stool that dilutes out carcinogens and decreases colonic transit time, allowing less time for harmful substances to contact the mucosa.</a:t>
            </a:r>
          </a:p>
          <a:p>
            <a:r>
              <a:rPr lang="en-US" b="1" u="sng" dirty="0" smtClean="0"/>
              <a:t>LIFESTYLE FACTORS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Alcohol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Cigarette smoking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smtClean="0"/>
              <a:t>Obesity and / or Physical inactivity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BRCA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BR</a:t>
            </a:r>
            <a:r>
              <a:rPr lang="en-US" dirty="0" err="1" smtClean="0"/>
              <a:t>east</a:t>
            </a:r>
            <a:r>
              <a:rPr lang="en-US" dirty="0" smtClean="0"/>
              <a:t> </a:t>
            </a:r>
            <a:r>
              <a:rPr lang="en-US" b="1" dirty="0" err="1" smtClean="0"/>
              <a:t>CA</a:t>
            </a:r>
            <a:r>
              <a:rPr lang="en-US" dirty="0" err="1" smtClean="0"/>
              <a:t>ncer</a:t>
            </a:r>
            <a:r>
              <a:rPr lang="en-US" dirty="0" smtClean="0"/>
              <a:t> gene</a:t>
            </a:r>
          </a:p>
          <a:p>
            <a:r>
              <a:rPr lang="en-US" dirty="0" smtClean="0"/>
              <a:t>They are </a:t>
            </a:r>
            <a:r>
              <a:rPr lang="en-US" dirty="0" err="1" smtClean="0"/>
              <a:t>tumuor</a:t>
            </a:r>
            <a:r>
              <a:rPr lang="en-US" dirty="0" smtClean="0"/>
              <a:t> suppressor gene</a:t>
            </a:r>
          </a:p>
          <a:p>
            <a:r>
              <a:rPr lang="en-US" dirty="0"/>
              <a:t>BRCA1 mutation is having </a:t>
            </a:r>
            <a:r>
              <a:rPr lang="en-US" dirty="0" smtClean="0"/>
              <a:t>more risk </a:t>
            </a:r>
            <a:r>
              <a:rPr lang="en-US" dirty="0"/>
              <a:t>(35-45%) than BRCA2 mutation. It is located in</a:t>
            </a:r>
            <a:br>
              <a:rPr lang="en-US" dirty="0"/>
            </a:br>
            <a:r>
              <a:rPr lang="en-US" dirty="0"/>
              <a:t>long arm of chromosome 17, whereas </a:t>
            </a:r>
            <a:r>
              <a:rPr lang="en-US" dirty="0" smtClean="0"/>
              <a:t>BRCA2 is located </a:t>
            </a:r>
            <a:r>
              <a:rPr lang="en-US" dirty="0"/>
              <a:t>in long arm of chromosome 13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229600" cy="207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429" y="338545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Risk factors for breast carcinoma</a:t>
            </a:r>
            <a:br>
              <a:rPr lang="en-US" b="1" dirty="0"/>
            </a:br>
            <a:r>
              <a:rPr lang="en-US" dirty="0"/>
              <a:t>• Breast carcinoma in 1st degree relative</a:t>
            </a:r>
            <a:br>
              <a:rPr lang="en-US" dirty="0"/>
            </a:br>
            <a:r>
              <a:rPr lang="en-US" dirty="0"/>
              <a:t>• Breast carcinoma in contralateral breast</a:t>
            </a:r>
            <a:br>
              <a:rPr lang="en-US" dirty="0"/>
            </a:br>
            <a:r>
              <a:rPr lang="en-US" dirty="0"/>
              <a:t>• BRCA1/BRCA2 gene mutation</a:t>
            </a:r>
            <a:br>
              <a:rPr lang="en-US" dirty="0"/>
            </a:br>
            <a:r>
              <a:rPr lang="en-US" dirty="0"/>
              <a:t>• Obesity and alcohol intake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Gynaecomastia</a:t>
            </a:r>
            <a:r>
              <a:rPr lang="en-US" dirty="0"/>
              <a:t> in male breast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Nulliparity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Early menarche and late menopause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50229" y="32766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Incidences in carcinoma breast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• </a:t>
            </a:r>
            <a:r>
              <a:rPr lang="en-US" dirty="0">
                <a:solidFill>
                  <a:schemeClr val="tx2"/>
                </a:solidFill>
              </a:rPr>
              <a:t>30% of all female cancers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• 20% of cancer related deaths in females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• 2-4% bilateral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• 2-5% hereditary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• Lump in the breast-commonest presentation (75%)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• 10% presents with pain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• 35-45% with mutation of BRCA1 gene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• 70% blood spread occurs to bones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Down’s syndrome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00200"/>
            <a:ext cx="4038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also known as </a:t>
            </a:r>
            <a:r>
              <a:rPr lang="en-US" sz="2000" b="1" dirty="0"/>
              <a:t>trisomy 21</a:t>
            </a:r>
            <a:r>
              <a:rPr lang="en-US" sz="2000" dirty="0"/>
              <a:t>, </a:t>
            </a:r>
            <a:r>
              <a:rPr lang="en-US" sz="2000" dirty="0" smtClean="0"/>
              <a:t>is a genetic </a:t>
            </a:r>
            <a:r>
              <a:rPr lang="en-US" sz="2000" dirty="0" err="1" smtClean="0"/>
              <a:t>disordercaused</a:t>
            </a:r>
            <a:r>
              <a:rPr lang="en-US" sz="2000" dirty="0" smtClean="0"/>
              <a:t> </a:t>
            </a:r>
            <a:r>
              <a:rPr lang="en-US" sz="2000" dirty="0"/>
              <a:t>by the presence of all </a:t>
            </a:r>
            <a:r>
              <a:rPr lang="en-US" sz="2000" dirty="0" smtClean="0"/>
              <a:t>or part </a:t>
            </a:r>
            <a:r>
              <a:rPr lang="en-US" sz="2000" dirty="0"/>
              <a:t>of a third copy of chromosome </a:t>
            </a:r>
            <a:r>
              <a:rPr lang="en-US" sz="2000" dirty="0" smtClean="0"/>
              <a:t>21</a:t>
            </a:r>
          </a:p>
          <a:p>
            <a:pPr marL="0" indent="0">
              <a:buNone/>
            </a:pPr>
            <a:r>
              <a:rPr lang="en-US" sz="2000" b="1" dirty="0"/>
              <a:t>Trisomy 21 (95 percent)</a:t>
            </a:r>
            <a:br>
              <a:rPr lang="en-US" sz="2000" b="1" dirty="0"/>
            </a:br>
            <a:r>
              <a:rPr lang="en-US" sz="2000" dirty="0"/>
              <a:t>• an extra 21 chromosome. Instead of the normal number of </a:t>
            </a:r>
            <a:r>
              <a:rPr lang="en-US" sz="2000" dirty="0" smtClean="0"/>
              <a:t>46 chromosomes </a:t>
            </a:r>
            <a:r>
              <a:rPr lang="en-US" sz="2000" dirty="0"/>
              <a:t>in each cell, the individual with Down syndrome</a:t>
            </a:r>
            <a:br>
              <a:rPr lang="en-US" sz="2000" dirty="0"/>
            </a:br>
            <a:r>
              <a:rPr lang="en-US" sz="2000" dirty="0"/>
              <a:t>has 47 chromosomes.</a:t>
            </a:r>
            <a:br>
              <a:rPr lang="en-US" sz="2000" dirty="0"/>
            </a:br>
            <a:r>
              <a:rPr lang="en-US" sz="2000" b="1" dirty="0"/>
              <a:t>2. Translocation (3 - 4 percent)</a:t>
            </a:r>
            <a:br>
              <a:rPr lang="en-US" sz="2000" b="1" dirty="0"/>
            </a:br>
            <a:r>
              <a:rPr lang="en-US" sz="2000" dirty="0"/>
              <a:t>• extra 21 chromosome is attached or </a:t>
            </a:r>
            <a:r>
              <a:rPr lang="en-US" sz="2000" dirty="0" err="1"/>
              <a:t>translocated</a:t>
            </a:r>
            <a:r>
              <a:rPr lang="en-US" sz="2000" dirty="0"/>
              <a:t> on to</a:t>
            </a:r>
            <a:br>
              <a:rPr lang="en-US" sz="2000" dirty="0"/>
            </a:br>
            <a:r>
              <a:rPr lang="en-US" sz="2000" dirty="0"/>
              <a:t>another chromosome, usually on chromosome 14, 21 or 22.</a:t>
            </a:r>
            <a:br>
              <a:rPr lang="en-US" sz="2000" dirty="0"/>
            </a:br>
            <a:r>
              <a:rPr lang="en-US" sz="2000" b="1" dirty="0"/>
              <a:t>3. </a:t>
            </a:r>
            <a:r>
              <a:rPr lang="en-US" sz="2000" b="1" dirty="0" err="1"/>
              <a:t>Mosaicism</a:t>
            </a:r>
            <a:r>
              <a:rPr lang="en-US" sz="2000" b="1" dirty="0"/>
              <a:t> (1 percent)</a:t>
            </a:r>
            <a:br>
              <a:rPr lang="en-US" sz="2000" b="1" dirty="0"/>
            </a:br>
            <a:r>
              <a:rPr lang="en-US" sz="2000" dirty="0"/>
              <a:t>• some cells have 47 chromosomes and others have 46</a:t>
            </a:r>
            <a:br>
              <a:rPr lang="en-US" sz="2000" dirty="0"/>
            </a:br>
            <a:r>
              <a:rPr lang="en-US" sz="2000" dirty="0"/>
              <a:t>chromosomes. </a:t>
            </a:r>
            <a:r>
              <a:rPr lang="en-US" sz="2000" dirty="0" err="1"/>
              <a:t>Mosaicism</a:t>
            </a:r>
            <a:r>
              <a:rPr lang="en-US" sz="2000" dirty="0"/>
              <a:t> is thought to be the result of an</a:t>
            </a:r>
            <a:br>
              <a:rPr lang="en-US" sz="2000" dirty="0"/>
            </a:br>
            <a:r>
              <a:rPr lang="en-US" sz="2000" dirty="0"/>
              <a:t>error in cell division soon after conception.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62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804</Words>
  <Application>Microsoft Office PowerPoint</Application>
  <PresentationFormat>On-screen Show (4:3)</PresentationFormat>
  <Paragraphs>150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Surgery MCQs series</vt:lpstr>
      <vt:lpstr>Choose the most appropriate choice for each stem</vt:lpstr>
      <vt:lpstr>Familial adenomatous polyposis syndrome</vt:lpstr>
      <vt:lpstr>PowerPoint Presentation</vt:lpstr>
      <vt:lpstr>PowerPoint Presentation</vt:lpstr>
      <vt:lpstr>PowerPoint Presentation</vt:lpstr>
      <vt:lpstr>BRCA mutation</vt:lpstr>
      <vt:lpstr>PowerPoint Presentation</vt:lpstr>
      <vt:lpstr>Down’s syndrome</vt:lpstr>
      <vt:lpstr>PowerPoint Presentation</vt:lpstr>
      <vt:lpstr>MENS SYNDROME</vt:lpstr>
      <vt:lpstr>MENS SYNDROME</vt:lpstr>
      <vt:lpstr>PowerPoint Presentation</vt:lpstr>
      <vt:lpstr>Complication Long term immunosuppressive after kidney transplant</vt:lpstr>
      <vt:lpstr>CHOOSE THE MOST APPROPRIATE CHOICE FOR EACH STEM</vt:lpstr>
      <vt:lpstr>colectomy</vt:lpstr>
      <vt:lpstr>Anatomy </vt:lpstr>
      <vt:lpstr>PowerPoint Presentation</vt:lpstr>
      <vt:lpstr>PowerPoint Presentation</vt:lpstr>
      <vt:lpstr>Right hemicolectomy</vt:lpstr>
      <vt:lpstr>Left hemicolectomy</vt:lpstr>
      <vt:lpstr>Anterior resection</vt:lpstr>
      <vt:lpstr>PowerPoint Presentation</vt:lpstr>
      <vt:lpstr>Abdomino-perineal resection (APR)</vt:lpstr>
      <vt:lpstr>PowerPoint Presentation</vt:lpstr>
      <vt:lpstr>Hartmann’s Procedure proctosigmoidectomy</vt:lpstr>
      <vt:lpstr>PowerPoint Presentation</vt:lpstr>
      <vt:lpstr>Diverting ileostomy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Surgery MCQs series</dc:title>
  <dc:creator>Ken</dc:creator>
  <cp:lastModifiedBy>Ken</cp:lastModifiedBy>
  <cp:revision>36</cp:revision>
  <dcterms:created xsi:type="dcterms:W3CDTF">2020-08-12T07:49:31Z</dcterms:created>
  <dcterms:modified xsi:type="dcterms:W3CDTF">2020-08-13T17:45:03Z</dcterms:modified>
</cp:coreProperties>
</file>