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83" r:id="rId4"/>
    <p:sldId id="284" r:id="rId5"/>
    <p:sldId id="271" r:id="rId6"/>
    <p:sldId id="267" r:id="rId7"/>
    <p:sldId id="268" r:id="rId8"/>
    <p:sldId id="278" r:id="rId9"/>
    <p:sldId id="273" r:id="rId10"/>
    <p:sldId id="279" r:id="rId11"/>
    <p:sldId id="280" r:id="rId12"/>
    <p:sldId id="277" r:id="rId13"/>
    <p:sldId id="281" r:id="rId14"/>
    <p:sldId id="282"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88" autoAdjust="0"/>
    <p:restoredTop sz="94660"/>
  </p:normalViewPr>
  <p:slideViewPr>
    <p:cSldViewPr snapToGrid="0">
      <p:cViewPr varScale="1">
        <p:scale>
          <a:sx n="73" d="100"/>
          <a:sy n="73" d="100"/>
        </p:scale>
        <p:origin x="4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F4F227-3E68-41AA-8174-97D156D582E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413903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4F227-3E68-41AA-8174-97D156D582E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409524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4F227-3E68-41AA-8174-97D156D582E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219497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4F227-3E68-41AA-8174-97D156D582E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282005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F4F227-3E68-41AA-8174-97D156D582E5}" type="datetimeFigureOut">
              <a:rPr lang="en-US" smtClean="0"/>
              <a:t>8/12/2020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167805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F4F227-3E68-41AA-8174-97D156D582E5}"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348425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4F227-3E68-41AA-8174-97D156D582E5}" type="datetimeFigureOut">
              <a:rPr lang="en-US" smtClean="0"/>
              <a:t>8/12/2020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120597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F4F227-3E68-41AA-8174-97D156D582E5}" type="datetimeFigureOut">
              <a:rPr lang="en-US" smtClean="0"/>
              <a:t>8/12/2020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1449312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4F227-3E68-41AA-8174-97D156D582E5}" type="datetimeFigureOut">
              <a:rPr lang="en-US" smtClean="0"/>
              <a:t>8/12/2020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233884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4F227-3E68-41AA-8174-97D156D582E5}"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2198209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F4F227-3E68-41AA-8174-97D156D582E5}" type="datetimeFigureOut">
              <a:rPr lang="en-US" smtClean="0"/>
              <a:t>8/12/2020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98ED86-DEDB-46CF-BA48-514EFE71E29F}" type="slidenum">
              <a:rPr lang="en-US" smtClean="0"/>
              <a:t>‹#›</a:t>
            </a:fld>
            <a:endParaRPr lang="en-US"/>
          </a:p>
        </p:txBody>
      </p:sp>
    </p:spTree>
    <p:extLst>
      <p:ext uri="{BB962C8B-B14F-4D97-AF65-F5344CB8AC3E}">
        <p14:creationId xmlns:p14="http://schemas.microsoft.com/office/powerpoint/2010/main" val="217740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4F227-3E68-41AA-8174-97D156D582E5}" type="datetimeFigureOut">
              <a:rPr lang="en-US" smtClean="0"/>
              <a:t>8/12/2020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8ED86-DEDB-46CF-BA48-514EFE71E29F}" type="slidenum">
              <a:rPr lang="en-US" smtClean="0"/>
              <a:t>‹#›</a:t>
            </a:fld>
            <a:endParaRPr lang="en-US"/>
          </a:p>
        </p:txBody>
      </p:sp>
    </p:spTree>
    <p:extLst>
      <p:ext uri="{BB962C8B-B14F-4D97-AF65-F5344CB8AC3E}">
        <p14:creationId xmlns:p14="http://schemas.microsoft.com/office/powerpoint/2010/main" val="3927173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Surgery MCQs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261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commonest site of metastases in breast cancer include: </a:t>
            </a:r>
            <a:r>
              <a:rPr lang="en-US" dirty="0" err="1" smtClean="0"/>
              <a:t>lymphnode</a:t>
            </a:r>
            <a:r>
              <a:rPr lang="en-US" dirty="0" smtClean="0"/>
              <a:t>, bones, lungs, liver brain and peritoneal cavity (pelvis and abdomen)</a:t>
            </a:r>
          </a:p>
          <a:p>
            <a:endParaRPr lang="en-US" dirty="0"/>
          </a:p>
          <a:p>
            <a:endParaRPr lang="en-US" dirty="0" smtClean="0"/>
          </a:p>
          <a:p>
            <a:endParaRPr lang="en-US" dirty="0"/>
          </a:p>
          <a:p>
            <a:r>
              <a:rPr lang="en-US" dirty="0" smtClean="0"/>
              <a:t>Inflammatory breast disease is a rare but aggressive type of locally advanced breast disease. It is often a type of invasive ductal carcinoma, but it differs from other types of breast cancer in its symptoms, outlook and treatment.</a:t>
            </a:r>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56207"/>
            <a:ext cx="10415814" cy="1454150"/>
          </a:xfrm>
          <a:prstGeom prst="rect">
            <a:avLst/>
          </a:prstGeom>
        </p:spPr>
      </p:pic>
    </p:spTree>
    <p:extLst>
      <p:ext uri="{BB962C8B-B14F-4D97-AF65-F5344CB8AC3E}">
        <p14:creationId xmlns:p14="http://schemas.microsoft.com/office/powerpoint/2010/main" val="3456162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Symptoms include: Breast swelling, purple or red color of the skin, and dimpling or thickening of the skin of the breast so that it may look and feel like and orange peel.</a:t>
            </a:r>
            <a:endParaRPr lang="en-US" dirty="0"/>
          </a:p>
        </p:txBody>
      </p:sp>
    </p:spTree>
    <p:extLst>
      <p:ext uri="{BB962C8B-B14F-4D97-AF65-F5344CB8AC3E}">
        <p14:creationId xmlns:p14="http://schemas.microsoft.com/office/powerpoint/2010/main" val="4225287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95B55-EA07-8B4B-8EC5-B841EA66B88B}"/>
              </a:ext>
            </a:extLst>
          </p:cNvPr>
          <p:cNvSpPr>
            <a:spLocks noGrp="1"/>
          </p:cNvSpPr>
          <p:nvPr>
            <p:ph type="title"/>
          </p:nvPr>
        </p:nvSpPr>
        <p:spPr/>
        <p:txBody>
          <a:bodyPr/>
          <a:lstStyle/>
          <a:p>
            <a:endParaRPr lang="en-KE"/>
          </a:p>
        </p:txBody>
      </p:sp>
      <p:sp>
        <p:nvSpPr>
          <p:cNvPr id="3" name="Subtitle 2">
            <a:extLst>
              <a:ext uri="{FF2B5EF4-FFF2-40B4-BE49-F238E27FC236}">
                <a16:creationId xmlns:a16="http://schemas.microsoft.com/office/drawing/2014/main" id="{41A321CA-DBCC-864E-A319-63FE84A8E5FC}"/>
              </a:ext>
            </a:extLst>
          </p:cNvPr>
          <p:cNvSpPr>
            <a:spLocks noGrp="1"/>
          </p:cNvSpPr>
          <p:nvPr>
            <p:ph idx="1"/>
          </p:nvPr>
        </p:nvSpPr>
        <p:spPr/>
        <p:txBody>
          <a:bodyPr/>
          <a:lstStyle/>
          <a:p>
            <a:pPr marL="0" indent="0">
              <a:buNone/>
            </a:pPr>
            <a:r>
              <a:rPr lang="en-US" b="1" dirty="0"/>
              <a:t>90. Preservation of </a:t>
            </a:r>
            <a:r>
              <a:rPr lang="en-US" b="1" dirty="0" err="1"/>
              <a:t>normothermia</a:t>
            </a:r>
            <a:r>
              <a:rPr lang="en-US" b="1" dirty="0"/>
              <a:t> in surgical patients is important. All of the following are negative outcomes associated with </a:t>
            </a:r>
            <a:r>
              <a:rPr lang="en-US" b="1" dirty="0" err="1"/>
              <a:t>perioperative</a:t>
            </a:r>
            <a:r>
              <a:rPr lang="en-US" b="1" dirty="0"/>
              <a:t> hypothermia except?</a:t>
            </a:r>
          </a:p>
          <a:p>
            <a:pPr marL="0" indent="0">
              <a:buNone/>
            </a:pPr>
            <a:r>
              <a:rPr lang="en-US" dirty="0"/>
              <a:t>A. </a:t>
            </a:r>
            <a:r>
              <a:rPr lang="en-US" dirty="0" err="1"/>
              <a:t>Coagulopathy</a:t>
            </a:r>
            <a:endParaRPr lang="en-US" dirty="0"/>
          </a:p>
          <a:p>
            <a:pPr marL="0" indent="0">
              <a:buNone/>
            </a:pPr>
            <a:r>
              <a:rPr lang="en-US" dirty="0"/>
              <a:t>B. Wound infection</a:t>
            </a:r>
          </a:p>
          <a:p>
            <a:pPr marL="0" indent="0">
              <a:buNone/>
            </a:pPr>
            <a:r>
              <a:rPr lang="en-US" b="1" dirty="0"/>
              <a:t>C. Nosocomial pneumonia</a:t>
            </a:r>
          </a:p>
          <a:p>
            <a:pPr marL="0" indent="0">
              <a:buNone/>
            </a:pPr>
            <a:r>
              <a:rPr lang="en-US" dirty="0"/>
              <a:t>D. Myocardial ischemia</a:t>
            </a:r>
          </a:p>
          <a:p>
            <a:pPr marL="0" indent="0">
              <a:buNone/>
            </a:pPr>
            <a:r>
              <a:rPr lang="en-US" dirty="0"/>
              <a:t>E. Delayed wound healing </a:t>
            </a:r>
          </a:p>
        </p:txBody>
      </p:sp>
    </p:spTree>
    <p:extLst>
      <p:ext uri="{BB962C8B-B14F-4D97-AF65-F5344CB8AC3E}">
        <p14:creationId xmlns:p14="http://schemas.microsoft.com/office/powerpoint/2010/main" val="3698446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Perioperative hypothermia</a:t>
            </a:r>
            <a:endParaRPr lang="en-US" b="1" dirty="0"/>
          </a:p>
        </p:txBody>
      </p:sp>
      <p:sp>
        <p:nvSpPr>
          <p:cNvPr id="3" name="Content Placeholder 2"/>
          <p:cNvSpPr>
            <a:spLocks noGrp="1"/>
          </p:cNvSpPr>
          <p:nvPr>
            <p:ph idx="1"/>
          </p:nvPr>
        </p:nvSpPr>
        <p:spPr/>
        <p:txBody>
          <a:bodyPr/>
          <a:lstStyle/>
          <a:p>
            <a:r>
              <a:rPr lang="en-US" dirty="0" smtClean="0"/>
              <a:t>Is defined as a core body temperature of &lt; 36 degrees Celsius. It is a common consequence of anesthesia, which increases morbidity and mortality.</a:t>
            </a:r>
          </a:p>
          <a:p>
            <a:pPr marL="0" indent="0">
              <a:buNone/>
            </a:pPr>
            <a:r>
              <a:rPr lang="en-US" dirty="0" smtClean="0"/>
              <a:t> </a:t>
            </a:r>
            <a:endParaRPr lang="en-US" dirty="0"/>
          </a:p>
        </p:txBody>
      </p:sp>
    </p:spTree>
    <p:extLst>
      <p:ext uri="{BB962C8B-B14F-4D97-AF65-F5344CB8AC3E}">
        <p14:creationId xmlns:p14="http://schemas.microsoft.com/office/powerpoint/2010/main" val="3499741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48728" t="11697" r="16133" b="8661"/>
          <a:stretch/>
        </p:blipFill>
        <p:spPr>
          <a:xfrm>
            <a:off x="2599508" y="117565"/>
            <a:ext cx="5473338" cy="6453052"/>
          </a:xfrm>
          <a:prstGeom prst="rect">
            <a:avLst/>
          </a:prstGeom>
        </p:spPr>
      </p:pic>
    </p:spTree>
    <p:extLst>
      <p:ext uri="{BB962C8B-B14F-4D97-AF65-F5344CB8AC3E}">
        <p14:creationId xmlns:p14="http://schemas.microsoft.com/office/powerpoint/2010/main" val="110940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AE9D-196C-5B49-A1DA-DA7322B31D7F}"/>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24DBFF19-A597-BF46-A708-1D0592E5DD73}"/>
              </a:ext>
            </a:extLst>
          </p:cNvPr>
          <p:cNvSpPr>
            <a:spLocks noGrp="1"/>
          </p:cNvSpPr>
          <p:nvPr>
            <p:ph idx="1"/>
          </p:nvPr>
        </p:nvSpPr>
        <p:spPr/>
        <p:txBody>
          <a:bodyPr/>
          <a:lstStyle/>
          <a:p>
            <a:pPr marL="0" indent="0">
              <a:buNone/>
            </a:pPr>
            <a:r>
              <a:rPr lang="en-US" b="1" dirty="0"/>
              <a:t>91.  Which of the following is NOT a complication of urethral stricture?</a:t>
            </a:r>
          </a:p>
          <a:p>
            <a:pPr marL="0" indent="0">
              <a:buNone/>
            </a:pPr>
            <a:r>
              <a:rPr lang="en-US" dirty="0"/>
              <a:t>A. Retention of urine</a:t>
            </a:r>
          </a:p>
          <a:p>
            <a:pPr marL="0" indent="0">
              <a:buNone/>
            </a:pPr>
            <a:r>
              <a:rPr lang="en-US" dirty="0"/>
              <a:t>B. Urethral diverticulum</a:t>
            </a:r>
          </a:p>
          <a:p>
            <a:pPr marL="0" indent="0">
              <a:buNone/>
            </a:pPr>
            <a:r>
              <a:rPr lang="en-US" b="1" dirty="0"/>
              <a:t>C. </a:t>
            </a:r>
            <a:r>
              <a:rPr lang="en-US" b="1" dirty="0" err="1"/>
              <a:t>Peyronie’s</a:t>
            </a:r>
            <a:r>
              <a:rPr lang="en-US" b="1" dirty="0"/>
              <a:t> disease</a:t>
            </a:r>
          </a:p>
          <a:p>
            <a:pPr marL="0" indent="0">
              <a:buNone/>
            </a:pPr>
            <a:r>
              <a:rPr lang="en-US" dirty="0"/>
              <a:t>D. Peri urethral abscess</a:t>
            </a:r>
          </a:p>
          <a:p>
            <a:pPr marL="0" indent="0">
              <a:buNone/>
            </a:pPr>
            <a:r>
              <a:rPr lang="en-US" dirty="0"/>
              <a:t>E. Urethral fistula </a:t>
            </a:r>
          </a:p>
        </p:txBody>
      </p:sp>
    </p:spTree>
    <p:extLst>
      <p:ext uri="{BB962C8B-B14F-4D97-AF65-F5344CB8AC3E}">
        <p14:creationId xmlns:p14="http://schemas.microsoft.com/office/powerpoint/2010/main" val="24999024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ACCF6-418E-B14C-BC66-0F940B16D6F4}"/>
              </a:ext>
            </a:extLst>
          </p:cNvPr>
          <p:cNvSpPr>
            <a:spLocks noGrp="1"/>
          </p:cNvSpPr>
          <p:nvPr>
            <p:ph type="title"/>
          </p:nvPr>
        </p:nvSpPr>
        <p:spPr/>
        <p:txBody>
          <a:bodyPr/>
          <a:lstStyle/>
          <a:p>
            <a:r>
              <a:rPr lang="en-US" b="1" dirty="0"/>
              <a:t>Complications of urethral strictures </a:t>
            </a:r>
            <a:endParaRPr lang="en-KE" b="1" dirty="0"/>
          </a:p>
        </p:txBody>
      </p:sp>
      <p:sp>
        <p:nvSpPr>
          <p:cNvPr id="3" name="Content Placeholder 2">
            <a:extLst>
              <a:ext uri="{FF2B5EF4-FFF2-40B4-BE49-F238E27FC236}">
                <a16:creationId xmlns:a16="http://schemas.microsoft.com/office/drawing/2014/main" id="{642B8176-4CB6-6145-A272-D119C825CB74}"/>
              </a:ext>
            </a:extLst>
          </p:cNvPr>
          <p:cNvSpPr>
            <a:spLocks noGrp="1"/>
          </p:cNvSpPr>
          <p:nvPr>
            <p:ph idx="1"/>
          </p:nvPr>
        </p:nvSpPr>
        <p:spPr/>
        <p:txBody>
          <a:bodyPr>
            <a:normAutofit lnSpcReduction="10000"/>
          </a:bodyPr>
          <a:lstStyle/>
          <a:p>
            <a:r>
              <a:rPr lang="en-US" dirty="0"/>
              <a:t>Retention of urine</a:t>
            </a:r>
          </a:p>
          <a:p>
            <a:r>
              <a:rPr lang="en-US" dirty="0"/>
              <a:t>Urethral diverticulum </a:t>
            </a:r>
          </a:p>
          <a:p>
            <a:r>
              <a:rPr lang="en-US" dirty="0" err="1"/>
              <a:t>Periurethral</a:t>
            </a:r>
            <a:r>
              <a:rPr lang="en-US" dirty="0"/>
              <a:t> abscess</a:t>
            </a:r>
          </a:p>
          <a:p>
            <a:r>
              <a:rPr lang="en-US" dirty="0"/>
              <a:t>Urethral fistula</a:t>
            </a:r>
          </a:p>
          <a:p>
            <a:r>
              <a:rPr lang="en-US" dirty="0" err="1"/>
              <a:t>Hydroureteronephrosis</a:t>
            </a:r>
            <a:endParaRPr lang="en-US" dirty="0"/>
          </a:p>
          <a:p>
            <a:r>
              <a:rPr lang="en-US" dirty="0" err="1"/>
              <a:t>Trabeculations</a:t>
            </a:r>
            <a:r>
              <a:rPr lang="en-US" dirty="0"/>
              <a:t>, diverticula</a:t>
            </a:r>
          </a:p>
          <a:p>
            <a:r>
              <a:rPr lang="en-US" dirty="0"/>
              <a:t>Prostatitis</a:t>
            </a:r>
          </a:p>
          <a:p>
            <a:r>
              <a:rPr lang="en-US" dirty="0"/>
              <a:t>Calculus</a:t>
            </a:r>
          </a:p>
          <a:p>
            <a:r>
              <a:rPr lang="en-US" dirty="0"/>
              <a:t>Hernia, </a:t>
            </a:r>
            <a:r>
              <a:rPr lang="en-US" dirty="0" err="1"/>
              <a:t>hemarrhoids</a:t>
            </a:r>
            <a:r>
              <a:rPr lang="en-US" dirty="0"/>
              <a:t>, rectal prolapse </a:t>
            </a:r>
          </a:p>
          <a:p>
            <a:endParaRPr lang="en-KE" dirty="0"/>
          </a:p>
        </p:txBody>
      </p:sp>
    </p:spTree>
    <p:extLst>
      <p:ext uri="{BB962C8B-B14F-4D97-AF65-F5344CB8AC3E}">
        <p14:creationId xmlns:p14="http://schemas.microsoft.com/office/powerpoint/2010/main" val="1928581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02325-5789-EC4E-AF4A-0EE2631F7499}"/>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FBFD9C96-5E0E-4141-B6F7-5860A5BE63C7}"/>
              </a:ext>
            </a:extLst>
          </p:cNvPr>
          <p:cNvSpPr>
            <a:spLocks noGrp="1"/>
          </p:cNvSpPr>
          <p:nvPr>
            <p:ph idx="1"/>
          </p:nvPr>
        </p:nvSpPr>
        <p:spPr/>
        <p:txBody>
          <a:bodyPr>
            <a:normAutofit fontScale="70000" lnSpcReduction="20000"/>
          </a:bodyPr>
          <a:lstStyle/>
          <a:p>
            <a:pPr marL="0" indent="0">
              <a:buNone/>
            </a:pPr>
            <a:r>
              <a:rPr lang="en-US" b="1" dirty="0"/>
              <a:t>USE THE FOLLOWING CHOICES TO ANSWER QUESTIONS 83-87, CHOOSE THE MOST </a:t>
            </a:r>
            <a:r>
              <a:rPr lang="en-US" b="1" dirty="0" smtClean="0"/>
              <a:t>APPROPRIATE CHOICE </a:t>
            </a:r>
            <a:r>
              <a:rPr lang="en-US" b="1" dirty="0"/>
              <a:t>FOR EACH STEM. </a:t>
            </a:r>
          </a:p>
          <a:p>
            <a:pPr marL="0" indent="0">
              <a:buNone/>
            </a:pPr>
            <a:r>
              <a:rPr lang="en-US" dirty="0"/>
              <a:t>A. Distended small </a:t>
            </a:r>
            <a:r>
              <a:rPr lang="en-US" dirty="0" smtClean="0"/>
              <a:t>bowel </a:t>
            </a:r>
            <a:r>
              <a:rPr lang="en-US" dirty="0"/>
              <a:t>identifiable by the </a:t>
            </a:r>
            <a:r>
              <a:rPr lang="en-US" dirty="0" err="1"/>
              <a:t>valvulae</a:t>
            </a:r>
            <a:r>
              <a:rPr lang="en-US" dirty="0"/>
              <a:t> conniventes </a:t>
            </a:r>
          </a:p>
          <a:p>
            <a:pPr marL="0" indent="0">
              <a:buNone/>
            </a:pPr>
            <a:r>
              <a:rPr lang="en-US" dirty="0"/>
              <a:t>B. Coffee Bean sign</a:t>
            </a:r>
          </a:p>
          <a:p>
            <a:pPr marL="0" indent="0">
              <a:buNone/>
            </a:pPr>
            <a:r>
              <a:rPr lang="en-US" dirty="0"/>
              <a:t>C. Modest amount of gas in the pelvis</a:t>
            </a:r>
          </a:p>
          <a:p>
            <a:pPr marL="0" indent="0">
              <a:buNone/>
            </a:pPr>
            <a:r>
              <a:rPr lang="en-US" dirty="0"/>
              <a:t>D. Peripheral, rather than central, distribution of gas</a:t>
            </a:r>
          </a:p>
          <a:p>
            <a:pPr marL="0" indent="0">
              <a:buNone/>
            </a:pPr>
            <a:r>
              <a:rPr lang="en-US" dirty="0"/>
              <a:t>E. Prominent haustral markings </a:t>
            </a:r>
          </a:p>
          <a:p>
            <a:endParaRPr lang="en-US" dirty="0"/>
          </a:p>
          <a:p>
            <a:pPr marL="0" indent="0">
              <a:buNone/>
            </a:pPr>
            <a:r>
              <a:rPr lang="en-US" dirty="0"/>
              <a:t>83. </a:t>
            </a:r>
            <a:r>
              <a:rPr lang="en-US" dirty="0" smtClean="0"/>
              <a:t>Intussusception </a:t>
            </a:r>
            <a:r>
              <a:rPr lang="en-US" dirty="0" smtClean="0"/>
              <a:t>– </a:t>
            </a:r>
            <a:r>
              <a:rPr lang="en-US" b="1" dirty="0" smtClean="0"/>
              <a:t>D</a:t>
            </a:r>
            <a:endParaRPr lang="en-US" b="1" dirty="0"/>
          </a:p>
          <a:p>
            <a:pPr marL="0" indent="0">
              <a:buNone/>
            </a:pPr>
            <a:r>
              <a:rPr lang="en-US" dirty="0"/>
              <a:t>84. Sigmoid </a:t>
            </a:r>
            <a:r>
              <a:rPr lang="en-US" dirty="0" smtClean="0"/>
              <a:t>volvulus - </a:t>
            </a:r>
            <a:r>
              <a:rPr lang="en-US" b="1" dirty="0" smtClean="0"/>
              <a:t>B</a:t>
            </a:r>
            <a:endParaRPr lang="en-US" b="1" dirty="0"/>
          </a:p>
          <a:p>
            <a:pPr marL="0" indent="0">
              <a:buNone/>
            </a:pPr>
            <a:r>
              <a:rPr lang="en-US" dirty="0"/>
              <a:t>85. Small bowel obstruction </a:t>
            </a:r>
            <a:r>
              <a:rPr lang="en-US" dirty="0" smtClean="0"/>
              <a:t>- </a:t>
            </a:r>
            <a:r>
              <a:rPr lang="en-US" b="1" dirty="0" smtClean="0"/>
              <a:t>A</a:t>
            </a:r>
            <a:endParaRPr lang="en-US" b="1" dirty="0"/>
          </a:p>
          <a:p>
            <a:pPr marL="0" indent="0">
              <a:buNone/>
            </a:pPr>
            <a:r>
              <a:rPr lang="en-US" dirty="0"/>
              <a:t>86. “Closed – loop” obstruction of the </a:t>
            </a:r>
            <a:r>
              <a:rPr lang="en-US" dirty="0" smtClean="0"/>
              <a:t>colon </a:t>
            </a:r>
            <a:r>
              <a:rPr lang="en-US" dirty="0" smtClean="0"/>
              <a:t>– </a:t>
            </a:r>
            <a:r>
              <a:rPr lang="en-US" b="1" dirty="0" smtClean="0"/>
              <a:t>E</a:t>
            </a:r>
            <a:endParaRPr lang="en-US" b="1" dirty="0"/>
          </a:p>
          <a:p>
            <a:pPr marL="0" indent="0">
              <a:buNone/>
            </a:pPr>
            <a:r>
              <a:rPr lang="en-US" dirty="0"/>
              <a:t>87. Obstructing rectal cancer </a:t>
            </a:r>
            <a:r>
              <a:rPr lang="en-US" dirty="0" smtClean="0"/>
              <a:t>-</a:t>
            </a:r>
            <a:r>
              <a:rPr lang="en-US" b="1" dirty="0" smtClean="0"/>
              <a:t> C</a:t>
            </a:r>
            <a:endParaRPr lang="en-US" b="1" dirty="0"/>
          </a:p>
        </p:txBody>
      </p:sp>
    </p:spTree>
    <p:extLst>
      <p:ext uri="{BB962C8B-B14F-4D97-AF65-F5344CB8AC3E}">
        <p14:creationId xmlns:p14="http://schemas.microsoft.com/office/powerpoint/2010/main" val="267094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885100"/>
            <a:ext cx="3845447" cy="435133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5673" y="885100"/>
            <a:ext cx="5626100" cy="4967060"/>
          </a:xfrm>
          <a:prstGeom prst="rect">
            <a:avLst/>
          </a:prstGeom>
        </p:spPr>
      </p:pic>
    </p:spTree>
    <p:extLst>
      <p:ext uri="{BB962C8B-B14F-4D97-AF65-F5344CB8AC3E}">
        <p14:creationId xmlns:p14="http://schemas.microsoft.com/office/powerpoint/2010/main" val="509452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17198"/>
          <a:stretch/>
        </p:blipFill>
        <p:spPr>
          <a:xfrm>
            <a:off x="1176744" y="299176"/>
            <a:ext cx="9141823" cy="2783024"/>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144312" y="114179"/>
            <a:ext cx="3206690" cy="9509760"/>
          </a:xfrm>
          <a:prstGeom prst="rect">
            <a:avLst/>
          </a:prstGeom>
        </p:spPr>
      </p:pic>
    </p:spTree>
    <p:extLst>
      <p:ext uri="{BB962C8B-B14F-4D97-AF65-F5344CB8AC3E}">
        <p14:creationId xmlns:p14="http://schemas.microsoft.com/office/powerpoint/2010/main" val="427217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9464-01E9-7149-A8C0-06224C6665F3}"/>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FE0033AA-1EC7-9141-9B77-6063E1946058}"/>
              </a:ext>
            </a:extLst>
          </p:cNvPr>
          <p:cNvSpPr>
            <a:spLocks noGrp="1"/>
          </p:cNvSpPr>
          <p:nvPr>
            <p:ph idx="1"/>
          </p:nvPr>
        </p:nvSpPr>
        <p:spPr/>
        <p:txBody>
          <a:bodyPr/>
          <a:lstStyle/>
          <a:p>
            <a:pPr marL="0" indent="0">
              <a:buNone/>
            </a:pPr>
            <a:r>
              <a:rPr lang="en-US" b="1" dirty="0"/>
              <a:t>88. Rectal juvenile polyps:</a:t>
            </a:r>
          </a:p>
          <a:p>
            <a:pPr marL="514350" indent="-514350">
              <a:buAutoNum type="alphaUcPeriod"/>
            </a:pPr>
            <a:r>
              <a:rPr lang="en-US" dirty="0"/>
              <a:t>Almost invariably undergo malignant changes </a:t>
            </a:r>
          </a:p>
          <a:p>
            <a:pPr marL="514350" indent="-514350">
              <a:buAutoNum type="alphaUcPeriod"/>
            </a:pPr>
            <a:r>
              <a:rPr lang="en-US" b="1" dirty="0"/>
              <a:t>Occasionally persist into adult life </a:t>
            </a:r>
          </a:p>
          <a:p>
            <a:pPr marL="514350" indent="-514350">
              <a:buAutoNum type="alphaUcPeriod"/>
            </a:pPr>
            <a:r>
              <a:rPr lang="en-US" dirty="0"/>
              <a:t>Are pre-malignant </a:t>
            </a:r>
          </a:p>
          <a:p>
            <a:pPr marL="514350" indent="-514350">
              <a:buAutoNum type="alphaUcPeriod"/>
            </a:pPr>
            <a:r>
              <a:rPr lang="en-US" dirty="0"/>
              <a:t>Are not associated with pain</a:t>
            </a:r>
          </a:p>
          <a:p>
            <a:pPr marL="514350" indent="-514350">
              <a:buAutoNum type="alphaUcPeriod"/>
            </a:pPr>
            <a:r>
              <a:rPr lang="en-US" dirty="0"/>
              <a:t>Are not associated with rectal bleeding  </a:t>
            </a:r>
            <a:endParaRPr lang="en-KE" dirty="0"/>
          </a:p>
        </p:txBody>
      </p:sp>
    </p:spTree>
    <p:extLst>
      <p:ext uri="{BB962C8B-B14F-4D97-AF65-F5344CB8AC3E}">
        <p14:creationId xmlns:p14="http://schemas.microsoft.com/office/powerpoint/2010/main" val="1503598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Juvenile polyposis syndrome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JPS is a hereditary condition that is characterized by the presence of hamartomatous polyps in the digestive tract.</a:t>
            </a:r>
          </a:p>
          <a:p>
            <a:r>
              <a:rPr lang="en-US" dirty="0" smtClean="0"/>
              <a:t>Hamartomas are non-cancerous (benign) masses of normal tissue that build up in the intestines or other places.</a:t>
            </a:r>
            <a:r>
              <a:rPr lang="en-US" dirty="0"/>
              <a:t> </a:t>
            </a:r>
            <a:r>
              <a:rPr lang="en-US" dirty="0" smtClean="0"/>
              <a:t>These masses are called polyps if they develop inside a body structure, such as the intestines.</a:t>
            </a:r>
          </a:p>
          <a:p>
            <a:r>
              <a:rPr lang="en-US" dirty="0" smtClean="0"/>
              <a:t>The term ‘juvenile polyposis’ refers to the type of polyp (juvenile polyp) that is found after examination of the polyp under the microscope, not the age at which people are diagnosed with JPS.</a:t>
            </a:r>
          </a:p>
          <a:p>
            <a:r>
              <a:rPr lang="en-US" dirty="0" smtClean="0"/>
              <a:t>Polyps may frequently develop in a person with JPS by the age of 20 yrs. The number of polyps a person has during his/her lifetime can range from around 5 to more than 100. </a:t>
            </a:r>
          </a:p>
        </p:txBody>
      </p:sp>
    </p:spTree>
    <p:extLst>
      <p:ext uri="{BB962C8B-B14F-4D97-AF65-F5344CB8AC3E}">
        <p14:creationId xmlns:p14="http://schemas.microsoft.com/office/powerpoint/2010/main" val="211852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Most juvenile polyps are noncancerous, but there is increased risk of cancer of the digestive tract, such as stomach, small intestine, colon, and rectal cancers in families with JPS.</a:t>
            </a:r>
          </a:p>
          <a:p>
            <a:r>
              <a:rPr lang="en-US" dirty="0" smtClean="0"/>
              <a:t>JPS is suspected when a person’s symptoms and family history fit any of the following categories:</a:t>
            </a:r>
          </a:p>
          <a:p>
            <a:pPr>
              <a:buFontTx/>
              <a:buChar char="-"/>
            </a:pPr>
            <a:r>
              <a:rPr lang="en-US" dirty="0" smtClean="0"/>
              <a:t>More than 5 juvenile polyps of the colon and/or rectum</a:t>
            </a:r>
          </a:p>
          <a:p>
            <a:pPr>
              <a:buFontTx/>
              <a:buChar char="-"/>
            </a:pPr>
            <a:r>
              <a:rPr lang="en-US" dirty="0" smtClean="0"/>
              <a:t>Multiple juvenile polyps throughout the digestive tract</a:t>
            </a:r>
          </a:p>
          <a:p>
            <a:pPr>
              <a:buFontTx/>
              <a:buChar char="-"/>
            </a:pPr>
            <a:r>
              <a:rPr lang="en-US" dirty="0" smtClean="0"/>
              <a:t>Any number of juvenile polyps and a family history of juvenile polyps</a:t>
            </a:r>
            <a:endParaRPr lang="en-US" dirty="0"/>
          </a:p>
        </p:txBody>
      </p:sp>
    </p:spTree>
    <p:extLst>
      <p:ext uri="{BB962C8B-B14F-4D97-AF65-F5344CB8AC3E}">
        <p14:creationId xmlns:p14="http://schemas.microsoft.com/office/powerpoint/2010/main" val="25741111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JPS is a genetic condition; 2 genes linked to it, BMPR1A and SMAD4</a:t>
            </a:r>
          </a:p>
          <a:p>
            <a:r>
              <a:rPr lang="en-US" dirty="0" smtClean="0"/>
              <a:t>Patients present with signs of rectal bleeding, anemia, abdominal pain, constipation, diarrhea, or other changes in the stool.</a:t>
            </a:r>
          </a:p>
          <a:p>
            <a:r>
              <a:rPr lang="en-US" dirty="0" smtClean="0"/>
              <a:t>A colonoscopy, and upper endoscopy, should be done at any age 15 or earlier if there are symptoms. If the rest results are normal, they should be repeated every 1-3 years, depending on the number of polyps.</a:t>
            </a:r>
          </a:p>
          <a:p>
            <a:r>
              <a:rPr lang="en-US" dirty="0" smtClean="0"/>
              <a:t>Individuals who develop large number of polyps that can not be removed during endoscopy may need to have surgery to remove part of the stomach or colon.</a:t>
            </a:r>
            <a:endParaRPr lang="en-US" dirty="0"/>
          </a:p>
        </p:txBody>
      </p:sp>
    </p:spTree>
    <p:extLst>
      <p:ext uri="{BB962C8B-B14F-4D97-AF65-F5344CB8AC3E}">
        <p14:creationId xmlns:p14="http://schemas.microsoft.com/office/powerpoint/2010/main" val="871528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40857-5C20-7742-A4DD-8D502DE8AA50}"/>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2D4F47EB-1952-5D41-AB85-FE51741394CD}"/>
              </a:ext>
            </a:extLst>
          </p:cNvPr>
          <p:cNvSpPr>
            <a:spLocks noGrp="1"/>
          </p:cNvSpPr>
          <p:nvPr>
            <p:ph idx="1"/>
          </p:nvPr>
        </p:nvSpPr>
        <p:spPr/>
        <p:txBody>
          <a:bodyPr/>
          <a:lstStyle/>
          <a:p>
            <a:pPr marL="0" indent="0">
              <a:buNone/>
            </a:pPr>
            <a:r>
              <a:rPr lang="en-US" b="1" dirty="0"/>
              <a:t>89. Which statement with regard to breast cancer is true?</a:t>
            </a:r>
          </a:p>
          <a:p>
            <a:pPr marL="0" indent="0">
              <a:buNone/>
            </a:pPr>
            <a:r>
              <a:rPr lang="en-US" dirty="0"/>
              <a:t>A. The commonest site of metastasis is the contralateral breast</a:t>
            </a:r>
          </a:p>
          <a:p>
            <a:pPr marL="0" indent="0">
              <a:buNone/>
            </a:pPr>
            <a:r>
              <a:rPr lang="en-US" dirty="0"/>
              <a:t>B. Local spread to the chest wall occurs earlier in female patients than male patients </a:t>
            </a:r>
          </a:p>
          <a:p>
            <a:pPr marL="0" indent="0">
              <a:buNone/>
            </a:pPr>
            <a:r>
              <a:rPr lang="en-US" dirty="0"/>
              <a:t>C. Klinefelter’s syndrome is a predisposing factor </a:t>
            </a:r>
          </a:p>
          <a:p>
            <a:pPr marL="0" indent="0">
              <a:buNone/>
            </a:pPr>
            <a:r>
              <a:rPr lang="en-US" b="1" dirty="0"/>
              <a:t>D. Inflammatory breast cancer is classified as locally advanced disease </a:t>
            </a:r>
          </a:p>
          <a:p>
            <a:pPr marL="0" indent="0">
              <a:buNone/>
            </a:pPr>
            <a:r>
              <a:rPr lang="en-US" dirty="0"/>
              <a:t>E. There is no role for neo-adjuvant </a:t>
            </a:r>
            <a:r>
              <a:rPr lang="en-US" dirty="0" smtClean="0"/>
              <a:t>chemotherapy</a:t>
            </a:r>
          </a:p>
        </p:txBody>
      </p:sp>
    </p:spTree>
    <p:extLst>
      <p:ext uri="{BB962C8B-B14F-4D97-AF65-F5344CB8AC3E}">
        <p14:creationId xmlns:p14="http://schemas.microsoft.com/office/powerpoint/2010/main" val="73935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759</Words>
  <Application>Microsoft Office PowerPoint</Application>
  <PresentationFormat>Widescreen</PresentationFormat>
  <Paragraphs>70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Surgery MCQs</vt:lpstr>
      <vt:lpstr>PowerPoint Presentation</vt:lpstr>
      <vt:lpstr>PowerPoint Presentation</vt:lpstr>
      <vt:lpstr>PowerPoint Presentation</vt:lpstr>
      <vt:lpstr>PowerPoint Presentation</vt:lpstr>
      <vt:lpstr>Juvenile polyposis syndrome</vt:lpstr>
      <vt:lpstr>PowerPoint Presentation</vt:lpstr>
      <vt:lpstr>PowerPoint Presentation</vt:lpstr>
      <vt:lpstr>PowerPoint Presentation</vt:lpstr>
      <vt:lpstr>PowerPoint Presentation</vt:lpstr>
      <vt:lpstr>PowerPoint Presentation</vt:lpstr>
      <vt:lpstr>PowerPoint Presentation</vt:lpstr>
      <vt:lpstr>Perioperative hypothermia</vt:lpstr>
      <vt:lpstr>PowerPoint Presentation</vt:lpstr>
      <vt:lpstr>PowerPoint Presentation</vt:lpstr>
      <vt:lpstr>Complications of urethral strictures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Surgery MCQs</dc:title>
  <dc:creator>Windows User</dc:creator>
  <cp:lastModifiedBy>Windows User</cp:lastModifiedBy>
  <cp:revision>28</cp:revision>
  <dcterms:created xsi:type="dcterms:W3CDTF">2020-08-10T12:33:59Z</dcterms:created>
  <dcterms:modified xsi:type="dcterms:W3CDTF">2020-08-12T17:53:33Z</dcterms:modified>
</cp:coreProperties>
</file>