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89" r:id="rId5"/>
    <p:sldId id="291" r:id="rId6"/>
    <p:sldId id="292" r:id="rId7"/>
    <p:sldId id="293" r:id="rId8"/>
    <p:sldId id="294" r:id="rId9"/>
    <p:sldId id="295" r:id="rId10"/>
    <p:sldId id="296" r:id="rId11"/>
    <p:sldId id="285" r:id="rId12"/>
    <p:sldId id="286" r:id="rId13"/>
    <p:sldId id="267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56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2E547-2960-4E7B-A765-A3FCA4015457}" type="datetimeFigureOut">
              <a:rPr lang="en-GB" smtClean="0"/>
              <a:t>28/05/2022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48313-89DF-4EFF-8542-F5FFBD2A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6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types urge incontinence(OAB)</a:t>
            </a:r>
            <a:r>
              <a:rPr lang="en-US" sz="1200" i="1" baseline="0" dirty="0" smtClean="0"/>
              <a:t> e.g. sudden and </a:t>
            </a:r>
            <a:r>
              <a:rPr lang="en-US" sz="1200" i="1" baseline="0" dirty="0" err="1" smtClean="0"/>
              <a:t>stong</a:t>
            </a:r>
            <a:r>
              <a:rPr lang="en-US" sz="1200" i="1" baseline="0" dirty="0" smtClean="0"/>
              <a:t> urge hits and you may be unable to reach bathroom</a:t>
            </a:r>
            <a:endParaRPr lang="en-US" sz="1200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stress incontinence(much pressure) </a:t>
            </a:r>
            <a:r>
              <a:rPr lang="en-US" sz="1200" i="1" dirty="0" err="1" smtClean="0"/>
              <a:t>e.g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exercise,laughing</a:t>
            </a:r>
            <a:r>
              <a:rPr lang="en-US" sz="1200" i="1" dirty="0" smtClean="0"/>
              <a:t> coughing heavy lifting </a:t>
            </a:r>
            <a:r>
              <a:rPr lang="en-US" sz="1200" i="1" dirty="0" err="1" smtClean="0"/>
              <a:t>e.t.c</a:t>
            </a:r>
            <a:endParaRPr lang="en-US" sz="1200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&amp; overflow incontinence/dribbling(incomplete emptying)e.g.</a:t>
            </a:r>
            <a:r>
              <a:rPr lang="en-US" sz="1200" i="1" baseline="0" dirty="0" smtClean="0"/>
              <a:t> leakage of urine that occurs after incomplete bladder emptying</a:t>
            </a:r>
            <a:endParaRPr lang="en-US" sz="1200" i="1" dirty="0" smtClean="0"/>
          </a:p>
          <a:p>
            <a:r>
              <a:rPr lang="en-US" dirty="0" smtClean="0"/>
              <a:t>Mixed incontinence:2</a:t>
            </a:r>
            <a:r>
              <a:rPr lang="en-US" baseline="0" dirty="0" smtClean="0"/>
              <a:t> or more above symptoms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48313-89DF-4EFF-8542-F5FFBD2AD9D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67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Drugs acting on Genitourinary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Dip. Clinical Med:2.2</a:t>
            </a:r>
          </a:p>
          <a:p>
            <a:r>
              <a:rPr lang="en-US" dirty="0" smtClean="0"/>
              <a:t>KMTC 2022</a:t>
            </a:r>
          </a:p>
          <a:p>
            <a:r>
              <a:rPr lang="en-US" dirty="0" err="1" smtClean="0"/>
              <a:t>Cosmas</a:t>
            </a:r>
            <a:r>
              <a:rPr lang="en-US" dirty="0" smtClean="0"/>
              <a:t> </a:t>
            </a:r>
            <a:r>
              <a:rPr lang="en-US" dirty="0" err="1" smtClean="0"/>
              <a:t>Mogendi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46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Resistant UTI not involving kidneys</a:t>
            </a:r>
          </a:p>
          <a:p>
            <a:r>
              <a:rPr lang="en-US" dirty="0" smtClean="0"/>
              <a:t>Not </a:t>
            </a:r>
            <a:r>
              <a:rPr lang="en-US" dirty="0" err="1" smtClean="0"/>
              <a:t>efective</a:t>
            </a:r>
            <a:r>
              <a:rPr lang="en-US" dirty="0" smtClean="0"/>
              <a:t> for acute UTI or </a:t>
            </a:r>
            <a:r>
              <a:rPr lang="en-US" dirty="0" err="1" smtClean="0"/>
              <a:t>catherterization</a:t>
            </a:r>
            <a:r>
              <a:rPr lang="en-US" dirty="0" smtClean="0"/>
              <a:t> prophylaxis</a:t>
            </a:r>
          </a:p>
          <a:p>
            <a:endParaRPr lang="en-US" dirty="0"/>
          </a:p>
          <a:p>
            <a:r>
              <a:rPr lang="en-US" dirty="0" smtClean="0"/>
              <a:t>Adverse effects</a:t>
            </a:r>
          </a:p>
          <a:p>
            <a:r>
              <a:rPr lang="en-US" dirty="0" err="1" smtClean="0"/>
              <a:t>Gastritis,chemical</a:t>
            </a:r>
            <a:r>
              <a:rPr lang="en-US" dirty="0" smtClean="0"/>
              <a:t> cystitis and hematuria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85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err="1" smtClean="0"/>
              <a:t>Def</a:t>
            </a:r>
            <a:r>
              <a:rPr lang="en-GB" dirty="0" smtClean="0"/>
              <a:t>: are </a:t>
            </a:r>
            <a:r>
              <a:rPr lang="en-GB" dirty="0"/>
              <a:t>the </a:t>
            </a:r>
            <a:r>
              <a:rPr lang="en-GB" dirty="0" smtClean="0"/>
              <a:t>agent(s) </a:t>
            </a:r>
            <a:r>
              <a:rPr lang="en-GB" dirty="0"/>
              <a:t>that reduce urine volume, opposing diuresis</a:t>
            </a:r>
            <a:r>
              <a:rPr lang="en-GB" dirty="0" smtClean="0"/>
              <a:t>.</a:t>
            </a:r>
          </a:p>
          <a:p>
            <a:pPr marL="109728" indent="0">
              <a:buNone/>
            </a:pPr>
            <a:r>
              <a:rPr lang="en-GB" b="1" i="1" dirty="0" smtClean="0"/>
              <a:t>Mechanism </a:t>
            </a:r>
            <a:r>
              <a:rPr lang="en-GB" b="1" i="1" dirty="0"/>
              <a:t>of Action: </a:t>
            </a:r>
            <a:endParaRPr lang="en-GB" b="1" i="1" dirty="0" smtClean="0"/>
          </a:p>
          <a:p>
            <a:pPr marL="109728" indent="0">
              <a:buNone/>
            </a:pPr>
            <a:r>
              <a:rPr lang="en-GB" dirty="0" smtClean="0"/>
              <a:t>Reduces </a:t>
            </a:r>
            <a:r>
              <a:rPr lang="en-GB" dirty="0"/>
              <a:t>urine flow by acting reabsorption of water by kidney tubules </a:t>
            </a:r>
          </a:p>
          <a:p>
            <a:pPr marL="109728" indent="0">
              <a:buNone/>
            </a:pPr>
            <a:r>
              <a:rPr lang="en-GB" b="1" i="1" dirty="0" smtClean="0"/>
              <a:t>Indication </a:t>
            </a:r>
            <a:r>
              <a:rPr lang="en-GB" b="1" i="1" dirty="0"/>
              <a:t>&amp; Uses: </a:t>
            </a:r>
            <a:endParaRPr lang="en-GB" b="1" i="1" dirty="0" smtClean="0"/>
          </a:p>
          <a:p>
            <a:pPr marL="624078" indent="-514350">
              <a:buAutoNum type="arabicPeriod"/>
            </a:pPr>
            <a:r>
              <a:rPr lang="en-GB" dirty="0" smtClean="0"/>
              <a:t>Cranial </a:t>
            </a:r>
            <a:r>
              <a:rPr lang="en-GB" dirty="0"/>
              <a:t>Diabetes </a:t>
            </a:r>
            <a:r>
              <a:rPr lang="en-GB" dirty="0" err="1"/>
              <a:t>insipidus</a:t>
            </a:r>
            <a:r>
              <a:rPr lang="en-GB" dirty="0"/>
              <a:t>. </a:t>
            </a:r>
            <a:endParaRPr lang="en-GB" dirty="0" smtClean="0"/>
          </a:p>
          <a:p>
            <a:pPr marL="624078" indent="-514350">
              <a:buAutoNum type="arabicPeriod"/>
            </a:pPr>
            <a:r>
              <a:rPr lang="en-GB" dirty="0" smtClean="0"/>
              <a:t>Primary </a:t>
            </a:r>
            <a:r>
              <a:rPr lang="en-GB" dirty="0"/>
              <a:t>nocturnal enuresis (bed </a:t>
            </a:r>
            <a:r>
              <a:rPr lang="en-GB" dirty="0" smtClean="0"/>
              <a:t>wetting)</a:t>
            </a:r>
          </a:p>
          <a:p>
            <a:pPr marL="624078" indent="-514350">
              <a:buAutoNum type="arabicPeriod"/>
            </a:pPr>
            <a:r>
              <a:rPr lang="en-GB" dirty="0" err="1" smtClean="0"/>
              <a:t>Nocturia</a:t>
            </a:r>
            <a:r>
              <a:rPr lang="en-GB" dirty="0" smtClean="0"/>
              <a:t> </a:t>
            </a:r>
            <a:r>
              <a:rPr lang="en-GB" dirty="0"/>
              <a:t>associated with multiple sclerosis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Antidiuretics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9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i="1" dirty="0" smtClean="0"/>
              <a:t>Drugs;</a:t>
            </a:r>
            <a:endParaRPr lang="en-GB" b="1" i="1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Antidiuretic </a:t>
            </a:r>
            <a:r>
              <a:rPr lang="en-GB" dirty="0"/>
              <a:t>Hormone (Vasopressin) 5-10units IM/ SC 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Desmopressin</a:t>
            </a:r>
            <a:r>
              <a:rPr lang="en-GB" dirty="0" smtClean="0"/>
              <a:t> </a:t>
            </a:r>
            <a:r>
              <a:rPr lang="en-GB" dirty="0"/>
              <a:t>100-400mcg orally 1-4mcg IV. 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GB" b="1" dirty="0"/>
              <a:t>Contraindication &amp; </a:t>
            </a:r>
            <a:r>
              <a:rPr lang="en-GB" b="1" dirty="0" smtClean="0"/>
              <a:t>Precautions: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Hypersensitivity</a:t>
            </a:r>
            <a:r>
              <a:rPr lang="en-GB" dirty="0"/>
              <a:t>, impaired renal function, with </a:t>
            </a:r>
            <a:r>
              <a:rPr lang="en-GB" dirty="0" err="1"/>
              <a:t>ongoing</a:t>
            </a:r>
            <a:r>
              <a:rPr lang="en-GB" dirty="0"/>
              <a:t> diuretic treatment, Caution in CV disease, </a:t>
            </a:r>
            <a:r>
              <a:rPr lang="en-GB" dirty="0" err="1"/>
              <a:t>edema</a:t>
            </a:r>
            <a:r>
              <a:rPr lang="en-GB" dirty="0"/>
              <a:t>, hypertension, cystic fibrosis, fluid and electrolyte imbalance, pregnancy and lactation</a:t>
            </a:r>
            <a:r>
              <a:rPr lang="en-GB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/>
              <a:t>Adverse </a:t>
            </a:r>
            <a:r>
              <a:rPr lang="en-GB" b="1" dirty="0"/>
              <a:t>effect: </a:t>
            </a:r>
            <a:r>
              <a:rPr lang="en-GB" dirty="0"/>
              <a:t>Nasal irritation, Rhinitis, Abdominal cramps, Urge defecate, fluid retention, congestion, Ulceration, nausea, pallor, Backache in females (due to uterine contraction)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 Antidiuretics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752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Urinary </a:t>
            </a:r>
            <a:r>
              <a:rPr lang="en-GB" dirty="0" err="1" smtClean="0"/>
              <a:t>acidifiers;sodium</a:t>
            </a:r>
            <a:r>
              <a:rPr lang="en-GB" dirty="0" smtClean="0"/>
              <a:t> </a:t>
            </a:r>
            <a:r>
              <a:rPr lang="en-GB" dirty="0" err="1" smtClean="0"/>
              <a:t>citrate,pottasium</a:t>
            </a:r>
            <a:r>
              <a:rPr lang="en-GB" dirty="0" smtClean="0"/>
              <a:t> </a:t>
            </a:r>
            <a:r>
              <a:rPr lang="en-GB" dirty="0" err="1" smtClean="0"/>
              <a:t>citrate,tartaric</a:t>
            </a:r>
            <a:r>
              <a:rPr lang="en-GB" dirty="0" smtClean="0"/>
              <a:t> acid</a:t>
            </a:r>
          </a:p>
          <a:p>
            <a:r>
              <a:rPr lang="en-GB" dirty="0"/>
              <a:t>Urinary </a:t>
            </a:r>
            <a:r>
              <a:rPr lang="en-GB" dirty="0" err="1" smtClean="0"/>
              <a:t>alkalanizers;sodium</a:t>
            </a:r>
            <a:r>
              <a:rPr lang="en-GB" dirty="0" smtClean="0"/>
              <a:t> </a:t>
            </a:r>
            <a:r>
              <a:rPr lang="en-GB" dirty="0" err="1" smtClean="0"/>
              <a:t>bicarbonate,acetazolamide</a:t>
            </a:r>
            <a:endParaRPr lang="en-GB" dirty="0" smtClean="0"/>
          </a:p>
          <a:p>
            <a:r>
              <a:rPr lang="en-US" b="1" i="1" u="sng" dirty="0" err="1" smtClean="0"/>
              <a:t>AntiMicrobials</a:t>
            </a:r>
            <a:r>
              <a:rPr lang="en-US" b="1" i="1" u="sng" dirty="0" smtClean="0"/>
              <a:t> ;</a:t>
            </a:r>
          </a:p>
          <a:p>
            <a:r>
              <a:rPr lang="en-US" b="1" dirty="0" err="1" smtClean="0"/>
              <a:t>Acidic</a:t>
            </a:r>
            <a:r>
              <a:rPr lang="en-US" dirty="0" err="1" smtClean="0"/>
              <a:t>;Nitrofuratoin,methenamine,Tetracyclines,cloxacillin</a:t>
            </a:r>
            <a:endParaRPr lang="en-US" dirty="0" smtClean="0"/>
          </a:p>
          <a:p>
            <a:r>
              <a:rPr lang="en-US" b="1" dirty="0" smtClean="0"/>
              <a:t>Alkaline</a:t>
            </a:r>
            <a:r>
              <a:rPr lang="en-US" dirty="0" smtClean="0"/>
              <a:t>:cotrimoxazole,aminoglycosisdes,cephalosporins,flouroquinolones</a:t>
            </a:r>
          </a:p>
          <a:p>
            <a:r>
              <a:rPr lang="en-US" b="1" dirty="0" smtClean="0"/>
              <a:t>PH immaterial</a:t>
            </a:r>
            <a:r>
              <a:rPr lang="en-US" dirty="0" smtClean="0"/>
              <a:t>: </a:t>
            </a:r>
            <a:r>
              <a:rPr lang="en-US" dirty="0" err="1" smtClean="0"/>
              <a:t>chloramphenicol,ampicillin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Acidifiers &amp; </a:t>
            </a:r>
            <a:r>
              <a:rPr lang="en-GB" dirty="0" err="1" smtClean="0"/>
              <a:t>Alkalanizers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664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Prev</a:t>
            </a:r>
            <a:r>
              <a:rPr lang="en-US" dirty="0" smtClean="0"/>
              <a:t> covered.</a:t>
            </a:r>
          </a:p>
          <a:p>
            <a:r>
              <a:rPr lang="en-US" dirty="0" smtClean="0"/>
              <a:t>These drugs are </a:t>
            </a:r>
            <a:r>
              <a:rPr lang="en-US" dirty="0"/>
              <a:t>used for retention </a:t>
            </a:r>
            <a:r>
              <a:rPr lang="en-US" dirty="0" smtClean="0"/>
              <a:t>and enuresis</a:t>
            </a:r>
          </a:p>
          <a:p>
            <a:endParaRPr lang="en-US" dirty="0" smtClean="0"/>
          </a:p>
          <a:p>
            <a:r>
              <a:rPr lang="en-US" b="1" dirty="0" smtClean="0"/>
              <a:t>Cholinergic</a:t>
            </a:r>
            <a:r>
              <a:rPr lang="en-GB" b="1" dirty="0" smtClean="0"/>
              <a:t> effect</a:t>
            </a:r>
            <a:r>
              <a:rPr lang="en-GB" dirty="0" smtClean="0"/>
              <a:t>: contract </a:t>
            </a:r>
            <a:r>
              <a:rPr lang="en-GB" dirty="0" err="1" smtClean="0"/>
              <a:t>detruser</a:t>
            </a:r>
            <a:r>
              <a:rPr lang="en-GB" dirty="0" smtClean="0"/>
              <a:t> muscle(m3 receptor) and relaxes internal sphincter.</a:t>
            </a:r>
          </a:p>
          <a:p>
            <a:r>
              <a:rPr lang="en-US" b="1" dirty="0" smtClean="0"/>
              <a:t>Drugs: </a:t>
            </a:r>
            <a:r>
              <a:rPr lang="en-US" b="1" dirty="0" err="1" smtClean="0"/>
              <a:t>bethanechol</a:t>
            </a:r>
            <a:endParaRPr lang="en-US" b="1" dirty="0" smtClean="0"/>
          </a:p>
          <a:p>
            <a:r>
              <a:rPr lang="en-US" dirty="0" smtClean="0"/>
              <a:t>Has specific affinity for cholinergic receptors of bladder</a:t>
            </a:r>
          </a:p>
          <a:p>
            <a:r>
              <a:rPr lang="en-US" b="1" i="1" u="sng" dirty="0" smtClean="0"/>
              <a:t>Indication</a:t>
            </a:r>
            <a:r>
              <a:rPr lang="en-US" b="1" dirty="0" smtClean="0"/>
              <a:t>:</a:t>
            </a:r>
          </a:p>
          <a:p>
            <a:pPr marL="109728" indent="0">
              <a:buNone/>
            </a:pPr>
            <a:r>
              <a:rPr lang="en-US" dirty="0" smtClean="0"/>
              <a:t>non-obstructive post-op</a:t>
            </a:r>
          </a:p>
          <a:p>
            <a:pPr marL="109728" indent="0">
              <a:buNone/>
            </a:pPr>
            <a:r>
              <a:rPr lang="en-US" dirty="0" smtClean="0"/>
              <a:t>postpartum urine retention(neurogenic bladder </a:t>
            </a:r>
            <a:r>
              <a:rPr lang="en-US" dirty="0" err="1" smtClean="0"/>
              <a:t>atony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r>
              <a:rPr lang="en-US" dirty="0" smtClean="0"/>
              <a:t>neurogenic bladder for children above 8yrs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Cholinergics</a:t>
            </a:r>
            <a:r>
              <a:rPr lang="en-US" dirty="0" smtClean="0"/>
              <a:t> and </a:t>
            </a:r>
            <a:r>
              <a:rPr lang="en-US" dirty="0" err="1" smtClean="0"/>
              <a:t>anticholinergics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6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Anticholinergic </a:t>
            </a:r>
            <a:r>
              <a:rPr lang="en-US" dirty="0" smtClean="0"/>
              <a:t>effect</a:t>
            </a:r>
            <a:r>
              <a:rPr lang="en-US" dirty="0" smtClean="0">
                <a:sym typeface="Wingdings" pitchFamily="2" charset="2"/>
              </a:rPr>
              <a:t>:(inhibition of cholinergic action)</a:t>
            </a:r>
            <a:r>
              <a:rPr lang="en-US" dirty="0" smtClean="0"/>
              <a:t>relaxation </a:t>
            </a:r>
            <a:r>
              <a:rPr lang="en-US" dirty="0"/>
              <a:t>of </a:t>
            </a:r>
            <a:r>
              <a:rPr lang="en-US" dirty="0" err="1"/>
              <a:t>detruser,contraction</a:t>
            </a:r>
            <a:r>
              <a:rPr lang="en-US" dirty="0"/>
              <a:t> of internal sphincter</a:t>
            </a:r>
          </a:p>
          <a:p>
            <a:r>
              <a:rPr lang="en-US" dirty="0" err="1" smtClean="0"/>
              <a:t>Drugs:oxybutynin</a:t>
            </a:r>
            <a:endParaRPr lang="en-US" dirty="0" smtClean="0"/>
          </a:p>
          <a:p>
            <a:r>
              <a:rPr lang="en-US" dirty="0" smtClean="0"/>
              <a:t>Indication:</a:t>
            </a:r>
          </a:p>
          <a:p>
            <a:r>
              <a:rPr lang="en-US" dirty="0" smtClean="0"/>
              <a:t>Urine incontinence(urine </a:t>
            </a:r>
            <a:r>
              <a:rPr lang="en-US" dirty="0" err="1" smtClean="0"/>
              <a:t>involutarily</a:t>
            </a:r>
            <a:r>
              <a:rPr lang="en-US" dirty="0" smtClean="0"/>
              <a:t> leaves bladder.</a:t>
            </a:r>
          </a:p>
          <a:p>
            <a:r>
              <a:rPr lang="en-US" dirty="0" smtClean="0"/>
              <a:t>Overactive bladder(OAB)</a:t>
            </a:r>
          </a:p>
          <a:p>
            <a:r>
              <a:rPr lang="en-US" dirty="0" err="1" smtClean="0"/>
              <a:t>Others:COPD,OPP,drooling</a:t>
            </a:r>
            <a:r>
              <a:rPr lang="en-US" dirty="0" smtClean="0"/>
              <a:t> </a:t>
            </a:r>
            <a:r>
              <a:rPr lang="en-US" dirty="0" err="1" smtClean="0"/>
              <a:t>e.t.c</a:t>
            </a:r>
            <a:endParaRPr lang="en-US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n-US" b="1" u="sng" dirty="0" smtClean="0"/>
              <a:t>Stimulants</a:t>
            </a:r>
          </a:p>
          <a:p>
            <a:r>
              <a:rPr lang="en-US" dirty="0" smtClean="0"/>
              <a:t>Oxytocin</a:t>
            </a:r>
          </a:p>
          <a:p>
            <a:r>
              <a:rPr lang="en-US" dirty="0" err="1" smtClean="0"/>
              <a:t>Prostaglandin;e.g</a:t>
            </a:r>
            <a:r>
              <a:rPr lang="en-US" dirty="0" smtClean="0"/>
              <a:t> Misoprostol</a:t>
            </a:r>
            <a:endParaRPr lang="en-US" dirty="0"/>
          </a:p>
          <a:p>
            <a:pPr marL="109728" indent="0">
              <a:buNone/>
            </a:pPr>
            <a:r>
              <a:rPr lang="en-US" b="1" i="1" u="sng" dirty="0" smtClean="0"/>
              <a:t>Others</a:t>
            </a:r>
            <a:r>
              <a:rPr lang="en-US" b="1" dirty="0" smtClean="0"/>
              <a:t>:</a:t>
            </a:r>
          </a:p>
          <a:p>
            <a:r>
              <a:rPr lang="en-US" dirty="0" err="1" smtClean="0"/>
              <a:t>Ergometrine</a:t>
            </a:r>
            <a:r>
              <a:rPr lang="en-US" dirty="0" smtClean="0"/>
              <a:t> and </a:t>
            </a:r>
            <a:r>
              <a:rPr lang="en-US" dirty="0" err="1"/>
              <a:t>E</a:t>
            </a:r>
            <a:r>
              <a:rPr lang="en-US" dirty="0" err="1" smtClean="0"/>
              <a:t>thacridine</a:t>
            </a:r>
            <a:endParaRPr lang="en-US" dirty="0" smtClean="0"/>
          </a:p>
          <a:p>
            <a:pPr marL="109728" indent="0">
              <a:buNone/>
            </a:pPr>
            <a:r>
              <a:rPr lang="en-US" b="1" u="sng" dirty="0" smtClean="0"/>
              <a:t>Relaxants/</a:t>
            </a:r>
            <a:r>
              <a:rPr lang="en-US" b="1" u="sng" dirty="0" err="1" smtClean="0"/>
              <a:t>tocolytics</a:t>
            </a:r>
            <a:endParaRPr lang="en-US" b="1" u="sng" dirty="0" smtClean="0"/>
          </a:p>
          <a:p>
            <a:r>
              <a:rPr lang="en-US" dirty="0" smtClean="0"/>
              <a:t>Calcium channel blockers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nifedipine</a:t>
            </a:r>
            <a:endParaRPr lang="en-US" dirty="0" smtClean="0"/>
          </a:p>
          <a:p>
            <a:r>
              <a:rPr lang="en-US" dirty="0" smtClean="0"/>
              <a:t>Beta2 agonists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salbutamol,terbutaline,ritodrine</a:t>
            </a:r>
            <a:endParaRPr lang="en-US" dirty="0" smtClean="0"/>
          </a:p>
          <a:p>
            <a:r>
              <a:rPr lang="en-US" dirty="0" smtClean="0"/>
              <a:t>Magnesium </a:t>
            </a:r>
            <a:r>
              <a:rPr lang="en-US" dirty="0" err="1" smtClean="0"/>
              <a:t>sulphate</a:t>
            </a:r>
            <a:endParaRPr lang="en-US" dirty="0" smtClean="0"/>
          </a:p>
          <a:p>
            <a:pPr marL="109728" indent="0">
              <a:buNone/>
            </a:pPr>
            <a:r>
              <a:rPr lang="en-US" b="1" i="1" u="sng" dirty="0" smtClean="0"/>
              <a:t>Others:</a:t>
            </a:r>
          </a:p>
          <a:p>
            <a:r>
              <a:rPr lang="en-US" sz="2200" dirty="0" smtClean="0"/>
              <a:t>Oxytocin receptor </a:t>
            </a:r>
            <a:r>
              <a:rPr lang="en-US" sz="2200" dirty="0" err="1" smtClean="0"/>
              <a:t>antagonist:atosiban</a:t>
            </a:r>
            <a:endParaRPr lang="en-US" sz="2200" dirty="0" smtClean="0"/>
          </a:p>
          <a:p>
            <a:r>
              <a:rPr lang="en-US" sz="2200" dirty="0" smtClean="0"/>
              <a:t>Prostaglandin synthase: </a:t>
            </a:r>
            <a:r>
              <a:rPr lang="en-US" sz="2200" dirty="0" err="1" smtClean="0"/>
              <a:t>indomethecin</a:t>
            </a:r>
            <a:r>
              <a:rPr lang="en-US" sz="2200" dirty="0" smtClean="0"/>
              <a:t>, </a:t>
            </a:r>
            <a:r>
              <a:rPr lang="en-US" sz="2200" dirty="0" err="1" smtClean="0"/>
              <a:t>ibuprofen,asprin</a:t>
            </a:r>
            <a:r>
              <a:rPr lang="en-US" sz="2200" dirty="0" smtClean="0"/>
              <a:t> </a:t>
            </a:r>
            <a:r>
              <a:rPr lang="en-US" sz="1500" dirty="0" smtClean="0"/>
              <a:t>(beware of premature closure of </a:t>
            </a:r>
            <a:r>
              <a:rPr lang="en-US" sz="1500" dirty="0" err="1" smtClean="0"/>
              <a:t>ductus</a:t>
            </a:r>
            <a:r>
              <a:rPr lang="en-US" sz="1500" dirty="0" smtClean="0"/>
              <a:t> </a:t>
            </a:r>
            <a:r>
              <a:rPr lang="en-US" sz="1500" dirty="0" err="1" smtClean="0"/>
              <a:t>arteriosus,ulceration,bleeding</a:t>
            </a:r>
            <a:r>
              <a:rPr lang="en-US" sz="1500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acting on uterus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501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smtClean="0"/>
              <a:t>Not absorbed </a:t>
            </a:r>
            <a:r>
              <a:rPr lang="en-US" dirty="0" err="1" smtClean="0"/>
              <a:t>orally:administer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/iv/intranasal/sublingual</a:t>
            </a:r>
          </a:p>
          <a:p>
            <a:pPr marL="109728" indent="0">
              <a:buNone/>
            </a:pPr>
            <a:r>
              <a:rPr lang="en-US" dirty="0" smtClean="0"/>
              <a:t>T1/2 10-15mins</a:t>
            </a:r>
          </a:p>
          <a:p>
            <a:pPr marL="109728" indent="0">
              <a:buNone/>
            </a:pPr>
            <a:r>
              <a:rPr lang="en-US" dirty="0" err="1" smtClean="0"/>
              <a:t>Metabolised</a:t>
            </a:r>
            <a:r>
              <a:rPr lang="en-US" dirty="0" smtClean="0"/>
              <a:t> in </a:t>
            </a:r>
            <a:r>
              <a:rPr lang="en-US" dirty="0" err="1" smtClean="0"/>
              <a:t>liver,kidney</a:t>
            </a:r>
            <a:r>
              <a:rPr lang="en-US" dirty="0" smtClean="0"/>
              <a:t> &amp; circulating </a:t>
            </a:r>
            <a:r>
              <a:rPr lang="en-US" dirty="0" err="1" smtClean="0"/>
              <a:t>oxytocinase</a:t>
            </a:r>
            <a:endParaRPr lang="en-US" dirty="0"/>
          </a:p>
          <a:p>
            <a:pPr marL="109728" indent="0">
              <a:buNone/>
            </a:pPr>
            <a:r>
              <a:rPr lang="en-US" b="1" i="1" u="sng" dirty="0" smtClean="0"/>
              <a:t>Effects</a:t>
            </a:r>
          </a:p>
          <a:p>
            <a:r>
              <a:rPr lang="en-US" dirty="0" smtClean="0"/>
              <a:t>Mammary </a:t>
            </a:r>
            <a:r>
              <a:rPr lang="en-US" dirty="0" err="1" smtClean="0"/>
              <a:t>gland;Milk</a:t>
            </a:r>
            <a:r>
              <a:rPr lang="en-US" dirty="0" smtClean="0"/>
              <a:t> letdown</a:t>
            </a:r>
          </a:p>
          <a:p>
            <a:r>
              <a:rPr lang="en-US" dirty="0" err="1" smtClean="0"/>
              <a:t>Cvs</a:t>
            </a:r>
            <a:r>
              <a:rPr lang="en-US" dirty="0" smtClean="0"/>
              <a:t>-bolus injection-vasodilator-hypotension</a:t>
            </a:r>
          </a:p>
          <a:p>
            <a:r>
              <a:rPr lang="en-US" dirty="0" err="1" smtClean="0"/>
              <a:t>Kidney:antiduretic</a:t>
            </a:r>
            <a:r>
              <a:rPr lang="en-US" dirty="0" smtClean="0"/>
              <a:t> activity</a:t>
            </a:r>
            <a:r>
              <a:rPr lang="en-GB" dirty="0" smtClean="0"/>
              <a:t>-water retention-water intoxication-nausea-</a:t>
            </a:r>
            <a:r>
              <a:rPr lang="en-GB" dirty="0" err="1" smtClean="0"/>
              <a:t>vomiting,anorexia,weight</a:t>
            </a:r>
            <a:r>
              <a:rPr lang="en-GB" dirty="0" smtClean="0"/>
              <a:t> </a:t>
            </a:r>
            <a:r>
              <a:rPr lang="en-GB" dirty="0" err="1" smtClean="0"/>
              <a:t>gain,lethargy</a:t>
            </a:r>
            <a:r>
              <a:rPr lang="en-GB" dirty="0" smtClean="0"/>
              <a:t>.</a:t>
            </a:r>
          </a:p>
          <a:p>
            <a:r>
              <a:rPr lang="en-US" dirty="0" smtClean="0"/>
              <a:t>Uterine </a:t>
            </a:r>
            <a:r>
              <a:rPr lang="en-US" dirty="0" err="1" smtClean="0"/>
              <a:t>rupture,fetal</a:t>
            </a:r>
            <a:r>
              <a:rPr lang="en-US" dirty="0" smtClean="0"/>
              <a:t> </a:t>
            </a:r>
            <a:r>
              <a:rPr lang="en-US" dirty="0" err="1" smtClean="0"/>
              <a:t>distress,maternal</a:t>
            </a:r>
            <a:r>
              <a:rPr lang="en-US" dirty="0" smtClean="0"/>
              <a:t> injury</a:t>
            </a:r>
          </a:p>
          <a:p>
            <a:r>
              <a:rPr lang="en-US" dirty="0" smtClean="0"/>
              <a:t>To curb above-always give slow infusion.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oxytocin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840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Indications</a:t>
            </a:r>
          </a:p>
          <a:p>
            <a:r>
              <a:rPr lang="en-US" sz="2000" dirty="0" smtClean="0"/>
              <a:t>Induction/augmentation of term </a:t>
            </a:r>
            <a:r>
              <a:rPr lang="en-US" sz="2000" dirty="0" err="1" smtClean="0"/>
              <a:t>labor;mother&amp;fetus</a:t>
            </a:r>
            <a:r>
              <a:rPr lang="en-US" sz="2000" dirty="0" smtClean="0"/>
              <a:t> must be </a:t>
            </a:r>
            <a:r>
              <a:rPr lang="en-US" sz="2000" dirty="0" err="1" smtClean="0"/>
              <a:t>continously</a:t>
            </a:r>
            <a:r>
              <a:rPr lang="en-US" sz="2000" dirty="0" smtClean="0"/>
              <a:t> monitored</a:t>
            </a:r>
          </a:p>
          <a:p>
            <a:r>
              <a:rPr lang="en-US" sz="2000" dirty="0" smtClean="0"/>
              <a:t>Mild preeclampsia</a:t>
            </a:r>
          </a:p>
          <a:p>
            <a:r>
              <a:rPr lang="en-US" sz="2000" dirty="0" smtClean="0"/>
              <a:t>Uterine inertia</a:t>
            </a:r>
          </a:p>
          <a:p>
            <a:r>
              <a:rPr lang="en-US" sz="2000" dirty="0" smtClean="0"/>
              <a:t>Prevent PPH;I.M after delivery of placenta</a:t>
            </a:r>
          </a:p>
          <a:p>
            <a:r>
              <a:rPr lang="en-US" sz="2000" dirty="0" smtClean="0"/>
              <a:t>Missed </a:t>
            </a:r>
            <a:r>
              <a:rPr lang="en-US" sz="2000" dirty="0" err="1" smtClean="0"/>
              <a:t>abortion,incomplete</a:t>
            </a:r>
            <a:r>
              <a:rPr lang="en-US" sz="2000" dirty="0" smtClean="0"/>
              <a:t> </a:t>
            </a:r>
            <a:r>
              <a:rPr lang="en-US" sz="2000" dirty="0" err="1" smtClean="0"/>
              <a:t>abtn</a:t>
            </a:r>
            <a:endParaRPr lang="en-US" sz="2000" dirty="0" smtClean="0"/>
          </a:p>
          <a:p>
            <a:r>
              <a:rPr lang="en-US" sz="2000" dirty="0" smtClean="0"/>
              <a:t>Post maturity</a:t>
            </a:r>
          </a:p>
          <a:p>
            <a:r>
              <a:rPr lang="en-US" sz="2000" dirty="0" smtClean="0"/>
              <a:t>To promote milk ejection</a:t>
            </a:r>
          </a:p>
          <a:p>
            <a:r>
              <a:rPr lang="en-US" sz="2000" dirty="0" smtClean="0"/>
              <a:t>Contraindication: </a:t>
            </a:r>
            <a:r>
              <a:rPr lang="en-US" sz="2000" dirty="0" err="1" smtClean="0"/>
              <a:t>prematurity,hypersensitivity,breech,evidence</a:t>
            </a:r>
            <a:r>
              <a:rPr lang="en-US" sz="2000" dirty="0" smtClean="0"/>
              <a:t> of fetal </a:t>
            </a:r>
            <a:r>
              <a:rPr lang="en-US" sz="2000" dirty="0" err="1" smtClean="0"/>
              <a:t>distress,cpd,Ecclampsia</a:t>
            </a:r>
            <a:endParaRPr lang="en-US" sz="2000" dirty="0" smtClean="0"/>
          </a:p>
          <a:p>
            <a:r>
              <a:rPr lang="en-US" sz="2000" dirty="0" err="1" smtClean="0"/>
              <a:t>Precautions:multiple</a:t>
            </a:r>
            <a:r>
              <a:rPr lang="en-US" sz="2000" dirty="0" smtClean="0"/>
              <a:t> </a:t>
            </a:r>
            <a:r>
              <a:rPr lang="en-US" sz="2000" dirty="0" err="1" smtClean="0"/>
              <a:t>pregnacy,prev</a:t>
            </a:r>
            <a:r>
              <a:rPr lang="en-US" sz="2000" dirty="0" smtClean="0"/>
              <a:t>-c/</a:t>
            </a:r>
            <a:r>
              <a:rPr lang="en-US" sz="2000" dirty="0" err="1" smtClean="0"/>
              <a:t>s,hypertension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oxytocin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228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Misoprostol(PGE1),</a:t>
            </a:r>
            <a:r>
              <a:rPr lang="en-US" dirty="0" err="1" smtClean="0"/>
              <a:t>dinoprotone</a:t>
            </a:r>
            <a:r>
              <a:rPr lang="en-US" dirty="0" smtClean="0"/>
              <a:t>(PGE2),</a:t>
            </a:r>
            <a:r>
              <a:rPr lang="en-US" dirty="0" err="1" smtClean="0"/>
              <a:t>carboprost</a:t>
            </a:r>
            <a:endParaRPr lang="en-US" dirty="0" smtClean="0"/>
          </a:p>
          <a:p>
            <a:r>
              <a:rPr lang="en-US" dirty="0" err="1" smtClean="0"/>
              <a:t>MOA;contracts</a:t>
            </a:r>
            <a:r>
              <a:rPr lang="en-US" dirty="0" smtClean="0"/>
              <a:t> uterine smooth muscle</a:t>
            </a:r>
          </a:p>
          <a:p>
            <a:r>
              <a:rPr lang="en-US" dirty="0" smtClean="0"/>
              <a:t>Comparison with oxytocin</a:t>
            </a:r>
          </a:p>
          <a:p>
            <a:r>
              <a:rPr lang="en-US" dirty="0" err="1" smtClean="0"/>
              <a:t>Pgs</a:t>
            </a:r>
            <a:r>
              <a:rPr lang="en-US" dirty="0" smtClean="0"/>
              <a:t> contract uterine smooth muscles </a:t>
            </a:r>
            <a:r>
              <a:rPr lang="en-US" dirty="0" err="1" smtClean="0"/>
              <a:t>throught</a:t>
            </a:r>
            <a:r>
              <a:rPr lang="en-US" dirty="0" smtClean="0"/>
              <a:t> </a:t>
            </a:r>
            <a:r>
              <a:rPr lang="en-US" dirty="0" err="1" smtClean="0"/>
              <a:t>pregnacy</a:t>
            </a:r>
            <a:r>
              <a:rPr lang="en-US" dirty="0" smtClean="0"/>
              <a:t> unlike oxytocin that works better at term.</a:t>
            </a:r>
          </a:p>
          <a:p>
            <a:r>
              <a:rPr lang="en-US" dirty="0" err="1" smtClean="0"/>
              <a:t>Pgs</a:t>
            </a:r>
            <a:r>
              <a:rPr lang="en-US" dirty="0" smtClean="0"/>
              <a:t> best softens cervix than oxytocin</a:t>
            </a:r>
          </a:p>
          <a:p>
            <a:r>
              <a:rPr lang="en-US" dirty="0" err="1" smtClean="0"/>
              <a:t>Pgs</a:t>
            </a:r>
            <a:r>
              <a:rPr lang="en-US" dirty="0" smtClean="0"/>
              <a:t> have longer duration of action than oxytocin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prostagladins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95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are </a:t>
            </a:r>
            <a:r>
              <a:rPr lang="en-GB" dirty="0"/>
              <a:t>oral agents that exert antibacterial activity in the urine but have little or no systemic antibacterial effect.</a:t>
            </a:r>
            <a:br>
              <a:rPr lang="en-GB" dirty="0"/>
            </a:br>
            <a:r>
              <a:rPr lang="en-GB" dirty="0"/>
              <a:t>Their usefulness is limited to lower urinary tract infections.</a:t>
            </a:r>
            <a:br>
              <a:rPr lang="en-GB" dirty="0"/>
            </a:br>
            <a:endParaRPr lang="en-GB" dirty="0" smtClean="0"/>
          </a:p>
          <a:p>
            <a:r>
              <a:rPr lang="en-GB" dirty="0" err="1" smtClean="0"/>
              <a:t>Nitrofurantoin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At therapeutic doses, </a:t>
            </a:r>
            <a:r>
              <a:rPr lang="en-GB" dirty="0" err="1"/>
              <a:t>nitrofurantoin</a:t>
            </a:r>
            <a:r>
              <a:rPr lang="en-GB" dirty="0"/>
              <a:t> is bactericidal for </a:t>
            </a:r>
            <a:r>
              <a:rPr lang="en-GB" dirty="0" smtClean="0"/>
              <a:t>many Gram-positive </a:t>
            </a:r>
            <a:r>
              <a:rPr lang="en-GB" dirty="0"/>
              <a:t>and Gram-negative bacteria; however, P </a:t>
            </a:r>
            <a:r>
              <a:rPr lang="en-GB" dirty="0" err="1"/>
              <a:t>aeruginosa</a:t>
            </a:r>
            <a:r>
              <a:rPr lang="en-GB" dirty="0"/>
              <a:t> and many strains of Proteus are inherently resistant. </a:t>
            </a:r>
            <a:endParaRPr lang="en-GB" dirty="0" smtClean="0"/>
          </a:p>
          <a:p>
            <a:r>
              <a:rPr lang="en-GB" dirty="0" err="1" smtClean="0"/>
              <a:t>Nitrofurantoin</a:t>
            </a:r>
            <a:r>
              <a:rPr lang="en-GB" dirty="0" smtClean="0"/>
              <a:t> </a:t>
            </a:r>
            <a:r>
              <a:rPr lang="en-GB" dirty="0"/>
              <a:t>has a complex mechanism of action that is not fully </a:t>
            </a:r>
            <a:br>
              <a:rPr lang="en-GB" dirty="0"/>
            </a:b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Urinary antiseptics</a:t>
            </a:r>
          </a:p>
        </p:txBody>
      </p:sp>
    </p:spTree>
    <p:extLst>
      <p:ext uri="{BB962C8B-B14F-4D97-AF65-F5344CB8AC3E}">
        <p14:creationId xmlns:p14="http://schemas.microsoft.com/office/powerpoint/2010/main" val="2383027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Indication</a:t>
            </a:r>
          </a:p>
          <a:p>
            <a:r>
              <a:rPr lang="en-US" dirty="0" smtClean="0"/>
              <a:t>Induction of abortion</a:t>
            </a:r>
          </a:p>
          <a:p>
            <a:r>
              <a:rPr lang="en-US" dirty="0" smtClean="0"/>
              <a:t>Induction of labor(low dose)</a:t>
            </a:r>
          </a:p>
          <a:p>
            <a:r>
              <a:rPr lang="en-US" dirty="0" smtClean="0"/>
              <a:t>PPH</a:t>
            </a:r>
          </a:p>
          <a:p>
            <a:r>
              <a:rPr lang="en-US" dirty="0" smtClean="0"/>
              <a:t>Adverse effects</a:t>
            </a:r>
          </a:p>
          <a:p>
            <a:r>
              <a:rPr lang="en-US" dirty="0" err="1" smtClean="0"/>
              <a:t>Nausea,vomiting</a:t>
            </a:r>
            <a:r>
              <a:rPr lang="en-US" dirty="0" smtClean="0"/>
              <a:t>, </a:t>
            </a:r>
            <a:r>
              <a:rPr lang="en-US" dirty="0" err="1" smtClean="0"/>
              <a:t>abd</a:t>
            </a:r>
            <a:r>
              <a:rPr lang="en-US" dirty="0" smtClean="0"/>
              <a:t> pains, </a:t>
            </a:r>
            <a:r>
              <a:rPr lang="en-US" dirty="0" err="1" smtClean="0"/>
              <a:t>diarrhea,bronchospasms,flushing</a:t>
            </a:r>
            <a:endParaRPr lang="en-US" dirty="0" smtClean="0"/>
          </a:p>
          <a:p>
            <a:r>
              <a:rPr lang="en-US" dirty="0" err="1" smtClean="0"/>
              <a:t>Contraindication:CPD,fetal</a:t>
            </a:r>
            <a:r>
              <a:rPr lang="en-US" dirty="0" smtClean="0"/>
              <a:t> </a:t>
            </a:r>
            <a:r>
              <a:rPr lang="en-US" dirty="0" err="1" smtClean="0"/>
              <a:t>distress,risk</a:t>
            </a:r>
            <a:r>
              <a:rPr lang="en-US" dirty="0" smtClean="0"/>
              <a:t> of uterine rupture(</a:t>
            </a:r>
            <a:r>
              <a:rPr lang="en-US" dirty="0" err="1" smtClean="0"/>
              <a:t>prev</a:t>
            </a:r>
            <a:r>
              <a:rPr lang="en-US" dirty="0" smtClean="0"/>
              <a:t> c/s)</a:t>
            </a:r>
          </a:p>
          <a:p>
            <a:r>
              <a:rPr lang="en-US" dirty="0" err="1" smtClean="0"/>
              <a:t>Precaution:astham,multiple</a:t>
            </a:r>
            <a:r>
              <a:rPr lang="en-US" dirty="0" smtClean="0"/>
              <a:t> </a:t>
            </a:r>
            <a:r>
              <a:rPr lang="en-US" dirty="0" err="1" smtClean="0"/>
              <a:t>pg,glaucoma,old</a:t>
            </a:r>
            <a:r>
              <a:rPr lang="en-US" dirty="0" smtClean="0"/>
              <a:t> </a:t>
            </a:r>
            <a:r>
              <a:rPr lang="en-US" dirty="0" err="1" smtClean="0"/>
              <a:t>prev</a:t>
            </a:r>
            <a:r>
              <a:rPr lang="en-US" dirty="0" smtClean="0"/>
              <a:t> c/s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893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Inhibits uterine contraction/prevent premature labor</a:t>
            </a:r>
          </a:p>
          <a:p>
            <a:r>
              <a:rPr lang="en-US" b="1" dirty="0" err="1" smtClean="0"/>
              <a:t>Indication:</a:t>
            </a:r>
            <a:r>
              <a:rPr lang="en-US" dirty="0" err="1" smtClean="0"/>
              <a:t>uncomplicated</a:t>
            </a:r>
            <a:r>
              <a:rPr lang="en-US" dirty="0" smtClean="0"/>
              <a:t> premature labor</a:t>
            </a:r>
          </a:p>
          <a:p>
            <a:pPr marL="109728" indent="0">
              <a:buNone/>
            </a:pPr>
            <a:r>
              <a:rPr lang="en-US" b="1" u="sng" dirty="0"/>
              <a:t>Relaxants/</a:t>
            </a:r>
            <a:r>
              <a:rPr lang="en-US" b="1" u="sng" dirty="0" err="1"/>
              <a:t>tocolytics</a:t>
            </a:r>
            <a:endParaRPr lang="en-US" b="1" u="sng" dirty="0"/>
          </a:p>
          <a:p>
            <a:r>
              <a:rPr lang="en-US" dirty="0"/>
              <a:t>Calcium channel blockers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nifedipine</a:t>
            </a:r>
            <a:endParaRPr lang="en-US" dirty="0"/>
          </a:p>
          <a:p>
            <a:r>
              <a:rPr lang="en-US" dirty="0"/>
              <a:t>Beta2 agonists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salbutamol,terbutaline,ritodrine</a:t>
            </a:r>
            <a:endParaRPr lang="en-US" dirty="0"/>
          </a:p>
          <a:p>
            <a:r>
              <a:rPr lang="en-US" dirty="0"/>
              <a:t>Magnesium </a:t>
            </a:r>
            <a:r>
              <a:rPr lang="en-US" dirty="0" err="1"/>
              <a:t>sulphate</a:t>
            </a:r>
            <a:endParaRPr lang="en-US" dirty="0"/>
          </a:p>
          <a:p>
            <a:pPr marL="109728" indent="0">
              <a:buNone/>
            </a:pPr>
            <a:r>
              <a:rPr lang="en-US" b="1" i="1" u="sng" dirty="0"/>
              <a:t>Others:</a:t>
            </a:r>
          </a:p>
          <a:p>
            <a:r>
              <a:rPr lang="en-US" sz="2200" dirty="0"/>
              <a:t>Oxytocin receptor </a:t>
            </a:r>
            <a:r>
              <a:rPr lang="en-US" sz="2200" dirty="0" err="1"/>
              <a:t>antagonist:atosiban</a:t>
            </a:r>
            <a:endParaRPr lang="en-US" sz="2200" dirty="0"/>
          </a:p>
          <a:p>
            <a:r>
              <a:rPr lang="en-US" sz="2200" dirty="0"/>
              <a:t>Prostaglandin synthase: </a:t>
            </a:r>
            <a:r>
              <a:rPr lang="en-US" sz="2200" dirty="0" err="1"/>
              <a:t>indomethecin</a:t>
            </a:r>
            <a:r>
              <a:rPr lang="en-US" sz="2200" dirty="0"/>
              <a:t>, </a:t>
            </a:r>
            <a:r>
              <a:rPr lang="en-US" sz="2200" dirty="0" err="1"/>
              <a:t>ibuprofen,asprin</a:t>
            </a:r>
            <a:r>
              <a:rPr lang="en-US" sz="2200" dirty="0"/>
              <a:t> </a:t>
            </a:r>
            <a:r>
              <a:rPr lang="en-US" sz="1500" dirty="0"/>
              <a:t>(beware of premature closure of </a:t>
            </a:r>
            <a:r>
              <a:rPr lang="en-US" sz="1500" dirty="0" err="1"/>
              <a:t>ductus</a:t>
            </a:r>
            <a:r>
              <a:rPr lang="en-US" sz="1500" dirty="0"/>
              <a:t> </a:t>
            </a:r>
            <a:r>
              <a:rPr lang="en-US" sz="1500" dirty="0" err="1"/>
              <a:t>arteriosus,ulceration,bleeding</a:t>
            </a:r>
            <a:r>
              <a:rPr lang="en-US" sz="1500" dirty="0"/>
              <a:t>)</a:t>
            </a:r>
            <a:endParaRPr lang="en-US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ocolytics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312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more  than 36wks,Fetus &gt;2.5kg, fetal </a:t>
            </a:r>
            <a:r>
              <a:rPr lang="en-US" dirty="0" err="1" smtClean="0"/>
              <a:t>distress,cervix</a:t>
            </a:r>
            <a:r>
              <a:rPr lang="en-US" dirty="0" smtClean="0"/>
              <a:t> dilatation&gt;4cm, ruptured </a:t>
            </a:r>
            <a:r>
              <a:rPr lang="en-US" dirty="0" err="1" smtClean="0"/>
              <a:t>membranes,PPH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Tocolytics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57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 smtClean="0"/>
              <a:t>Classified into;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Diuretics.(covered prev. lesson)</a:t>
            </a:r>
          </a:p>
          <a:p>
            <a:pPr marL="109728" indent="0">
              <a:buNone/>
            </a:pPr>
            <a:r>
              <a:rPr lang="en-GB" dirty="0"/>
              <a:t>• Urinary Antiseptics. </a:t>
            </a: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• </a:t>
            </a:r>
            <a:r>
              <a:rPr lang="en-GB" dirty="0"/>
              <a:t>Antidiuretics</a:t>
            </a:r>
            <a:r>
              <a:rPr lang="en-GB" dirty="0" smtClean="0"/>
              <a:t>.</a:t>
            </a: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• </a:t>
            </a:r>
            <a:r>
              <a:rPr lang="en-GB" dirty="0" err="1"/>
              <a:t>Cholinergics</a:t>
            </a:r>
            <a:r>
              <a:rPr lang="en-GB" dirty="0"/>
              <a:t> &amp; </a:t>
            </a:r>
            <a:r>
              <a:rPr lang="en-GB" dirty="0" err="1"/>
              <a:t>Anticholinergics</a:t>
            </a:r>
            <a:r>
              <a:rPr lang="en-GB" dirty="0"/>
              <a:t>. </a:t>
            </a: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• </a:t>
            </a:r>
            <a:r>
              <a:rPr lang="en-GB" dirty="0"/>
              <a:t>Acidifiers &amp; </a:t>
            </a:r>
            <a:r>
              <a:rPr lang="en-GB" dirty="0" err="1"/>
              <a:t>Alkalanizers</a:t>
            </a:r>
            <a:r>
              <a:rPr lang="en-GB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Drugs </a:t>
            </a:r>
            <a:r>
              <a:rPr lang="en-GB" dirty="0"/>
              <a:t>used on Urinary System</a:t>
            </a:r>
          </a:p>
        </p:txBody>
      </p:sp>
    </p:spTree>
    <p:extLst>
      <p:ext uri="{BB962C8B-B14F-4D97-AF65-F5344CB8AC3E}">
        <p14:creationId xmlns:p14="http://schemas.microsoft.com/office/powerpoint/2010/main" val="255966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 smtClean="0"/>
              <a:t>Drugs </a:t>
            </a:r>
            <a:r>
              <a:rPr lang="en-GB" dirty="0"/>
              <a:t>used for urinary tract infects which kill or inhibit the growth of microorganism</a:t>
            </a:r>
            <a:r>
              <a:rPr lang="en-GB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Attain antibacterial concentration </a:t>
            </a:r>
            <a:r>
              <a:rPr lang="en-US" b="1" dirty="0" smtClean="0">
                <a:solidFill>
                  <a:srgbClr val="FF0000"/>
                </a:solidFill>
              </a:rPr>
              <a:t>only in urine. </a:t>
            </a:r>
            <a:r>
              <a:rPr lang="en-US" dirty="0" smtClean="0"/>
              <a:t>There4 no systemic antibacterial effect</a:t>
            </a:r>
          </a:p>
          <a:p>
            <a:pPr marL="109728" indent="0">
              <a:buNone/>
            </a:pPr>
            <a:r>
              <a:rPr lang="en-US" dirty="0" smtClean="0"/>
              <a:t>Include:</a:t>
            </a:r>
          </a:p>
          <a:p>
            <a:pPr marL="109728" indent="0">
              <a:buNone/>
            </a:pPr>
            <a:r>
              <a:rPr lang="en-US" dirty="0" err="1" smtClean="0"/>
              <a:t>Nitrofuratoin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Methenamine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Urinary </a:t>
            </a:r>
            <a:r>
              <a:rPr lang="en-GB" dirty="0" smtClean="0"/>
              <a:t>Antiseptics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5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Primarily bacteriostatic</a:t>
            </a:r>
            <a:r>
              <a:rPr lang="en-GB" dirty="0" smtClean="0"/>
              <a:t> in high urine </a:t>
            </a:r>
            <a:r>
              <a:rPr lang="en-GB" dirty="0" err="1" smtClean="0"/>
              <a:t>conc</a:t>
            </a:r>
            <a:r>
              <a:rPr lang="en-GB" dirty="0" smtClean="0"/>
              <a:t> its </a:t>
            </a:r>
            <a:r>
              <a:rPr lang="en-GB" dirty="0" err="1" smtClean="0"/>
              <a:t>bacteriocidal</a:t>
            </a:r>
            <a:r>
              <a:rPr lang="en-GB" dirty="0" smtClean="0"/>
              <a:t>(its activity </a:t>
            </a:r>
            <a:r>
              <a:rPr lang="en-GB" dirty="0" err="1" smtClean="0"/>
              <a:t>enhaced</a:t>
            </a:r>
            <a:r>
              <a:rPr lang="en-GB" dirty="0" smtClean="0"/>
              <a:t> in lower PH)</a:t>
            </a:r>
          </a:p>
          <a:p>
            <a:pPr marL="109728" indent="0">
              <a:buNone/>
            </a:pPr>
            <a:r>
              <a:rPr lang="en-US" b="1" dirty="0" smtClean="0"/>
              <a:t>Mode of action:</a:t>
            </a:r>
          </a:p>
          <a:p>
            <a:pPr marL="109728" indent="0">
              <a:buNone/>
            </a:pPr>
            <a:r>
              <a:rPr lang="en-US" dirty="0" smtClean="0"/>
              <a:t>Taken by susceptible </a:t>
            </a:r>
            <a:r>
              <a:rPr lang="en-US" dirty="0" err="1" smtClean="0"/>
              <a:t>bacteria,enzymatically</a:t>
            </a:r>
            <a:r>
              <a:rPr lang="en-US" dirty="0" smtClean="0"/>
              <a:t> metabolized to produce intermediates that damage DNA and protein synthesis.</a:t>
            </a:r>
          </a:p>
          <a:p>
            <a:pPr marL="109728" indent="0">
              <a:buNone/>
            </a:pPr>
            <a:r>
              <a:rPr lang="en-US" dirty="0" smtClean="0"/>
              <a:t>Activity currently restricted to </a:t>
            </a:r>
            <a:r>
              <a:rPr lang="en-US" dirty="0" err="1" smtClean="0"/>
              <a:t>E.coli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Does not develop resistance during continued therapy.no cross resistance with other anti </a:t>
            </a:r>
            <a:r>
              <a:rPr lang="en-US" dirty="0" err="1" smtClean="0"/>
              <a:t>microbials</a:t>
            </a:r>
            <a:r>
              <a:rPr lang="en-US" dirty="0" smtClean="0"/>
              <a:t> known</a:t>
            </a:r>
          </a:p>
          <a:p>
            <a:pPr marL="109728" indent="0">
              <a:buNone/>
            </a:pPr>
            <a:r>
              <a:rPr lang="en-US" dirty="0" smtClean="0"/>
              <a:t>It antagonizes bactericidal action of </a:t>
            </a:r>
            <a:r>
              <a:rPr lang="en-US" dirty="0" err="1" smtClean="0"/>
              <a:t>Nalidixic</a:t>
            </a:r>
            <a:r>
              <a:rPr lang="en-US" dirty="0" smtClean="0"/>
              <a:t> Acid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nitrofuratoin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17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Well absorbed</a:t>
            </a:r>
          </a:p>
          <a:p>
            <a:r>
              <a:rPr lang="en-US" dirty="0" smtClean="0"/>
              <a:t>Rapidly metabolized in liver</a:t>
            </a:r>
          </a:p>
          <a:p>
            <a:r>
              <a:rPr lang="en-US" dirty="0" smtClean="0"/>
              <a:t>Less than half </a:t>
            </a:r>
            <a:r>
              <a:rPr lang="en-US" dirty="0" err="1" smtClean="0"/>
              <a:t>excreated</a:t>
            </a:r>
            <a:r>
              <a:rPr lang="en-US" dirty="0" smtClean="0"/>
              <a:t> in urine unchanged</a:t>
            </a:r>
          </a:p>
          <a:p>
            <a:r>
              <a:rPr lang="en-US" dirty="0" smtClean="0"/>
              <a:t>T1/2 30min-60mins</a:t>
            </a:r>
          </a:p>
          <a:p>
            <a:r>
              <a:rPr lang="en-US" dirty="0" smtClean="0"/>
              <a:t>Renal </a:t>
            </a:r>
            <a:r>
              <a:rPr lang="en-US" dirty="0" err="1" smtClean="0"/>
              <a:t>excreation</a:t>
            </a:r>
            <a:r>
              <a:rPr lang="en-US" dirty="0" smtClean="0"/>
              <a:t> reduced in Azotemia </a:t>
            </a:r>
            <a:r>
              <a:rPr lang="en-US" dirty="0" err="1" smtClean="0"/>
              <a:t>pt</a:t>
            </a:r>
            <a:r>
              <a:rPr lang="en-US" dirty="0" smtClean="0"/>
              <a:t>: NOT used renal failure due to accumulation in body</a:t>
            </a:r>
          </a:p>
          <a:p>
            <a:r>
              <a:rPr lang="en-US" dirty="0" err="1" smtClean="0"/>
              <a:t>Probenacid</a:t>
            </a:r>
            <a:r>
              <a:rPr lang="en-US" dirty="0" smtClean="0"/>
              <a:t> inhibits its tubular </a:t>
            </a:r>
            <a:r>
              <a:rPr lang="en-US" dirty="0" err="1" smtClean="0"/>
              <a:t>secretion:reducing</a:t>
            </a:r>
            <a:r>
              <a:rPr lang="en-US" dirty="0" smtClean="0"/>
              <a:t> its antiseptic action in urine</a:t>
            </a:r>
          </a:p>
          <a:p>
            <a:r>
              <a:rPr lang="en-US" dirty="0" smtClean="0"/>
              <a:t>Contraindicated in </a:t>
            </a:r>
            <a:r>
              <a:rPr lang="en-US" dirty="0" err="1" smtClean="0"/>
              <a:t>neonates,pregnacy</a:t>
            </a:r>
            <a:r>
              <a:rPr lang="en-US" dirty="0" smtClean="0"/>
              <a:t> 38-42wks,renal failure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20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GI-intolerance;nausea</a:t>
            </a:r>
            <a:r>
              <a:rPr lang="en-US" dirty="0" smtClean="0"/>
              <a:t> </a:t>
            </a:r>
            <a:r>
              <a:rPr lang="en-US" dirty="0" err="1" smtClean="0"/>
              <a:t>vomiting,diarrhea,abd</a:t>
            </a:r>
            <a:r>
              <a:rPr lang="en-US" dirty="0" smtClean="0"/>
              <a:t> pains</a:t>
            </a:r>
          </a:p>
          <a:p>
            <a:r>
              <a:rPr lang="en-US" dirty="0" err="1" smtClean="0"/>
              <a:t>Fevr,chills,leucopenia</a:t>
            </a:r>
            <a:r>
              <a:rPr lang="en-US" dirty="0" smtClean="0"/>
              <a:t> occasionally</a:t>
            </a:r>
          </a:p>
          <a:p>
            <a:r>
              <a:rPr lang="en-US" dirty="0" err="1" smtClean="0"/>
              <a:t>Longterm</a:t>
            </a:r>
            <a:r>
              <a:rPr lang="en-US" dirty="0" smtClean="0"/>
              <a:t> </a:t>
            </a:r>
            <a:r>
              <a:rPr lang="en-US" dirty="0" err="1" smtClean="0"/>
              <a:t>use:peripheral</a:t>
            </a:r>
            <a:r>
              <a:rPr lang="en-US" dirty="0" smtClean="0"/>
              <a:t> neuritis/neurological effects</a:t>
            </a:r>
          </a:p>
          <a:p>
            <a:r>
              <a:rPr lang="en-US" dirty="0" smtClean="0"/>
              <a:t>In G^PD-hemolytic anemia</a:t>
            </a:r>
          </a:p>
          <a:p>
            <a:r>
              <a:rPr lang="en-US" dirty="0" smtClean="0"/>
              <a:t>Hepatotoxic/pulmonary </a:t>
            </a:r>
            <a:r>
              <a:rPr lang="en-US" dirty="0" err="1" smtClean="0"/>
              <a:t>rxn</a:t>
            </a:r>
            <a:r>
              <a:rPr lang="en-US" dirty="0" smtClean="0"/>
              <a:t> with fibrosis</a:t>
            </a:r>
          </a:p>
          <a:p>
            <a:r>
              <a:rPr lang="en-US" dirty="0" smtClean="0"/>
              <a:t>Urine turn dark brown when exposed to light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949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uncomplicated UTI</a:t>
            </a:r>
          </a:p>
          <a:p>
            <a:r>
              <a:rPr lang="en-US" dirty="0" smtClean="0"/>
              <a:t>Infections of </a:t>
            </a:r>
            <a:r>
              <a:rPr lang="en-US" dirty="0" err="1" smtClean="0"/>
              <a:t>E.coli</a:t>
            </a:r>
            <a:r>
              <a:rPr lang="en-US" dirty="0" smtClean="0"/>
              <a:t> 50mg-100mg </a:t>
            </a:r>
            <a:r>
              <a:rPr lang="en-US" dirty="0" err="1" smtClean="0"/>
              <a:t>tds</a:t>
            </a:r>
            <a:r>
              <a:rPr lang="en-US" dirty="0" smtClean="0"/>
              <a:t> x 5-10days</a:t>
            </a:r>
          </a:p>
          <a:p>
            <a:r>
              <a:rPr lang="en-US" dirty="0" smtClean="0"/>
              <a:t>Suppressive </a:t>
            </a:r>
            <a:r>
              <a:rPr lang="en-US" dirty="0" err="1" smtClean="0"/>
              <a:t>longterm</a:t>
            </a:r>
            <a:r>
              <a:rPr lang="en-US" dirty="0" smtClean="0"/>
              <a:t> </a:t>
            </a:r>
            <a:r>
              <a:rPr lang="en-US" dirty="0" err="1" smtClean="0"/>
              <a:t>rx</a:t>
            </a:r>
            <a:r>
              <a:rPr lang="en-US" dirty="0" smtClean="0"/>
              <a:t> of lower </a:t>
            </a:r>
            <a:r>
              <a:rPr lang="en-US" dirty="0" err="1" smtClean="0"/>
              <a:t>uti</a:t>
            </a:r>
            <a:endParaRPr lang="en-US" dirty="0" smtClean="0"/>
          </a:p>
          <a:p>
            <a:r>
              <a:rPr lang="en-US" dirty="0" smtClean="0"/>
              <a:t>Prophylaxis of UTI following catheterization/instrumentation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87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Drugs;methenamine</a:t>
            </a:r>
            <a:r>
              <a:rPr lang="en-US" dirty="0" smtClean="0"/>
              <a:t> </a:t>
            </a:r>
            <a:r>
              <a:rPr lang="en-US" dirty="0" err="1" smtClean="0"/>
              <a:t>mandelate,methanamine</a:t>
            </a:r>
            <a:r>
              <a:rPr lang="en-US" dirty="0" smtClean="0"/>
              <a:t> </a:t>
            </a:r>
            <a:r>
              <a:rPr lang="en-US" dirty="0" err="1" smtClean="0"/>
              <a:t>hippurate</a:t>
            </a:r>
            <a:endParaRPr lang="en-US" dirty="0" smtClean="0"/>
          </a:p>
          <a:p>
            <a:r>
              <a:rPr lang="en-US" dirty="0" err="1" smtClean="0"/>
              <a:t>Hexamethylene</a:t>
            </a:r>
            <a:r>
              <a:rPr lang="en-US" dirty="0" smtClean="0"/>
              <a:t> </a:t>
            </a:r>
            <a:r>
              <a:rPr lang="en-US" dirty="0" err="1" smtClean="0"/>
              <a:t>tetramine</a:t>
            </a:r>
            <a:r>
              <a:rPr lang="en-US" dirty="0" smtClean="0"/>
              <a:t> inactive in such</a:t>
            </a:r>
          </a:p>
          <a:p>
            <a:r>
              <a:rPr lang="en-US" dirty="0" smtClean="0"/>
              <a:t>Decomposes in urine to release formaldehyde-inhibits bacteria</a:t>
            </a:r>
          </a:p>
          <a:p>
            <a:r>
              <a:rPr lang="en-US" dirty="0" smtClean="0"/>
              <a:t>Acidic urine is essential for its action </a:t>
            </a:r>
            <a:r>
              <a:rPr lang="en-US" dirty="0" err="1" smtClean="0"/>
              <a:t>ph</a:t>
            </a:r>
            <a:r>
              <a:rPr lang="en-US" dirty="0" smtClean="0"/>
              <a:t>&lt;5.5</a:t>
            </a:r>
          </a:p>
          <a:p>
            <a:r>
              <a:rPr lang="en-US" dirty="0" smtClean="0"/>
              <a:t>Thus administered with organic acid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mandelic,hippuric</a:t>
            </a:r>
            <a:r>
              <a:rPr lang="en-US" dirty="0" smtClean="0"/>
              <a:t> or ascorbic acid</a:t>
            </a:r>
          </a:p>
          <a:p>
            <a:r>
              <a:rPr lang="en-US" dirty="0" err="1" smtClean="0"/>
              <a:t>Adm</a:t>
            </a:r>
            <a:r>
              <a:rPr lang="en-US" dirty="0" smtClean="0"/>
              <a:t> as enteric coated tabs to protect from </a:t>
            </a:r>
            <a:r>
              <a:rPr lang="en-US" dirty="0" err="1" smtClean="0"/>
              <a:t>gastic</a:t>
            </a:r>
            <a:r>
              <a:rPr lang="en-US" dirty="0" smtClean="0"/>
              <a:t> juices and limit fluid intake to maintain low </a:t>
            </a:r>
            <a:r>
              <a:rPr lang="en-US" dirty="0" err="1" smtClean="0"/>
              <a:t>ph</a:t>
            </a:r>
            <a:r>
              <a:rPr lang="en-US" dirty="0" smtClean="0"/>
              <a:t> in urine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Methenamine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042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623</TotalTime>
  <Words>862</Words>
  <Application>Microsoft Office PowerPoint</Application>
  <PresentationFormat>On-screen Show (4:3)</PresentationFormat>
  <Paragraphs>169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Drugs acting on Genitourinary System</vt:lpstr>
      <vt:lpstr>Urinary antiseptics</vt:lpstr>
      <vt:lpstr>Drugs used on Urinary System</vt:lpstr>
      <vt:lpstr>Urinary Antiseptics</vt:lpstr>
      <vt:lpstr>nitrofuratoin</vt:lpstr>
      <vt:lpstr>pharmacokinetics</vt:lpstr>
      <vt:lpstr>Adverse effects</vt:lpstr>
      <vt:lpstr>Uses</vt:lpstr>
      <vt:lpstr>Methenamine</vt:lpstr>
      <vt:lpstr>uses</vt:lpstr>
      <vt:lpstr>Antidiuretics</vt:lpstr>
      <vt:lpstr>Ct Antidiuretics</vt:lpstr>
      <vt:lpstr>Acidifiers &amp; Alkalanizers</vt:lpstr>
      <vt:lpstr>Cholinergics and anticholinergics</vt:lpstr>
      <vt:lpstr>PowerPoint Presentation</vt:lpstr>
      <vt:lpstr>Drugs acting on uterus</vt:lpstr>
      <vt:lpstr>oxytocin</vt:lpstr>
      <vt:lpstr>oxytocin</vt:lpstr>
      <vt:lpstr>prostagladins</vt:lpstr>
      <vt:lpstr>PowerPoint Presentation</vt:lpstr>
      <vt:lpstr>Tocolytics</vt:lpstr>
      <vt:lpstr>Tocolytics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TALLIAH</dc:creator>
  <cp:lastModifiedBy>Windows User</cp:lastModifiedBy>
  <cp:revision>48</cp:revision>
  <dcterms:created xsi:type="dcterms:W3CDTF">2006-08-16T00:00:00Z</dcterms:created>
  <dcterms:modified xsi:type="dcterms:W3CDTF">2022-05-28T14:23:24Z</dcterms:modified>
</cp:coreProperties>
</file>