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96" r:id="rId32"/>
    <p:sldId id="297" r:id="rId33"/>
    <p:sldId id="301" r:id="rId34"/>
    <p:sldId id="302" r:id="rId35"/>
    <p:sldId id="305" r:id="rId36"/>
    <p:sldId id="306" r:id="rId37"/>
    <p:sldId id="308" r:id="rId38"/>
    <p:sldId id="310" r:id="rId39"/>
    <p:sldId id="311" r:id="rId40"/>
    <p:sldId id="312" r:id="rId41"/>
    <p:sldId id="315" r:id="rId42"/>
    <p:sldId id="318" r:id="rId43"/>
    <p:sldId id="325" r:id="rId44"/>
    <p:sldId id="326" r:id="rId45"/>
    <p:sldId id="327" r:id="rId46"/>
    <p:sldId id="328" r:id="rId47"/>
    <p:sldId id="329" r:id="rId48"/>
    <p:sldId id="335" r:id="rId49"/>
    <p:sldId id="336" r:id="rId50"/>
    <p:sldId id="337" r:id="rId51"/>
    <p:sldId id="338" r:id="rId52"/>
    <p:sldId id="339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52" r:id="rId62"/>
    <p:sldId id="354" r:id="rId63"/>
    <p:sldId id="355" r:id="rId64"/>
    <p:sldId id="356" r:id="rId65"/>
    <p:sldId id="357" r:id="rId66"/>
    <p:sldId id="358" r:id="rId67"/>
    <p:sldId id="373" r:id="rId68"/>
    <p:sldId id="374" r:id="rId69"/>
    <p:sldId id="375" r:id="rId70"/>
    <p:sldId id="376" r:id="rId71"/>
    <p:sldId id="377" r:id="rId72"/>
    <p:sldId id="378" r:id="rId73"/>
    <p:sldId id="379" r:id="rId74"/>
    <p:sldId id="385" r:id="rId75"/>
    <p:sldId id="384" r:id="rId76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9" Type="http://schemas.openxmlformats.org/officeDocument/2006/relationships/tableStyles" Target="tableStyles.xml"/><Relationship Id="rId78" Type="http://schemas.openxmlformats.org/officeDocument/2006/relationships/viewProps" Target="viewProps.xml"/><Relationship Id="rId77" Type="http://schemas.openxmlformats.org/officeDocument/2006/relationships/presProps" Target="presProps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8184FD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8184FD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8184FD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6874" y="207391"/>
            <a:ext cx="7750251" cy="123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1122702"/>
            <a:ext cx="5556885" cy="3439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5779" y="908050"/>
            <a:ext cx="5552440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rgbClr val="8184FD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9429" y="1861820"/>
            <a:ext cx="6520815" cy="1706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1.jpeg"/><Relationship Id="rId13" Type="http://schemas.openxmlformats.org/officeDocument/2006/relationships/image" Target="../media/image37.png"/><Relationship Id="rId12" Type="http://schemas.openxmlformats.org/officeDocument/2006/relationships/image" Target="../media/image36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4.png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png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58.jpeg"/><Relationship Id="rId13" Type="http://schemas.openxmlformats.org/officeDocument/2006/relationships/image" Target="../media/image57.png"/><Relationship Id="rId12" Type="http://schemas.openxmlformats.org/officeDocument/2006/relationships/image" Target="../media/image56.png"/><Relationship Id="rId11" Type="http://schemas.openxmlformats.org/officeDocument/2006/relationships/image" Target="../media/image55.png"/><Relationship Id="rId10" Type="http://schemas.openxmlformats.org/officeDocument/2006/relationships/image" Target="../media/image54.png"/><Relationship Id="rId1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jpeg"/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6" Type="http://schemas.openxmlformats.org/officeDocument/2006/relationships/image" Target="../media/image48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png"/><Relationship Id="rId8" Type="http://schemas.openxmlformats.org/officeDocument/2006/relationships/image" Target="../media/image74.png"/><Relationship Id="rId7" Type="http://schemas.openxmlformats.org/officeDocument/2006/relationships/image" Target="../media/image73.png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png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1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png"/><Relationship Id="rId8" Type="http://schemas.openxmlformats.org/officeDocument/2006/relationships/image" Target="../media/image82.png"/><Relationship Id="rId7" Type="http://schemas.openxmlformats.org/officeDocument/2006/relationships/image" Target="../media/image81.png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3" Type="http://schemas.openxmlformats.org/officeDocument/2006/relationships/image" Target="../media/image16.png"/><Relationship Id="rId2" Type="http://schemas.openxmlformats.org/officeDocument/2006/relationships/image" Target="../media/image77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89.png"/><Relationship Id="rId14" Type="http://schemas.openxmlformats.org/officeDocument/2006/relationships/image" Target="../media/image88.png"/><Relationship Id="rId13" Type="http://schemas.openxmlformats.org/officeDocument/2006/relationships/image" Target="../media/image87.png"/><Relationship Id="rId12" Type="http://schemas.openxmlformats.org/officeDocument/2006/relationships/image" Target="../media/image86.png"/><Relationship Id="rId11" Type="http://schemas.openxmlformats.org/officeDocument/2006/relationships/image" Target="../media/image85.png"/><Relationship Id="rId10" Type="http://schemas.openxmlformats.org/officeDocument/2006/relationships/image" Target="../media/image84.png"/><Relationship Id="rId1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png"/><Relationship Id="rId8" Type="http://schemas.openxmlformats.org/officeDocument/2006/relationships/image" Target="../media/image103.png"/><Relationship Id="rId7" Type="http://schemas.openxmlformats.org/officeDocument/2006/relationships/image" Target="../media/image48.png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74.png"/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09.jpeg"/><Relationship Id="rId13" Type="http://schemas.openxmlformats.org/officeDocument/2006/relationships/image" Target="../media/image108.jpeg"/><Relationship Id="rId12" Type="http://schemas.openxmlformats.org/officeDocument/2006/relationships/image" Target="../media/image107.png"/><Relationship Id="rId11" Type="http://schemas.openxmlformats.org/officeDocument/2006/relationships/image" Target="../media/image106.png"/><Relationship Id="rId10" Type="http://schemas.openxmlformats.org/officeDocument/2006/relationships/image" Target="../media/image105.png"/><Relationship Id="rId1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4.jpeg"/><Relationship Id="rId4" Type="http://schemas.openxmlformats.org/officeDocument/2006/relationships/image" Target="../media/image113.png"/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6.png"/><Relationship Id="rId1" Type="http://schemas.openxmlformats.org/officeDocument/2006/relationships/image" Target="../media/image1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7.jpe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9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4.png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5.jpeg"/><Relationship Id="rId2" Type="http://schemas.openxmlformats.org/officeDocument/2006/relationships/image" Target="../media/image124.png"/><Relationship Id="rId1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6.jpeg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7.jpeg"/><Relationship Id="rId1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9.jpeg"/><Relationship Id="rId1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7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9.jpeg"/><Relationship Id="rId1" Type="http://schemas.openxmlformats.org/officeDocument/2006/relationships/image" Target="../media/image138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2.jpeg"/><Relationship Id="rId1" Type="http://schemas.openxmlformats.org/officeDocument/2006/relationships/image" Target="../media/image14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4.jpeg"/><Relationship Id="rId1" Type="http://schemas.openxmlformats.org/officeDocument/2006/relationships/image" Target="../media/image14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7.jpeg"/><Relationship Id="rId1" Type="http://schemas.openxmlformats.org/officeDocument/2006/relationships/image" Target="../media/image146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8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9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0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0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2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53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5.png"/><Relationship Id="rId1" Type="http://schemas.openxmlformats.org/officeDocument/2006/relationships/image" Target="../media/image15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2.jpeg"/><Relationship Id="rId10" Type="http://schemas.openxmlformats.org/officeDocument/2006/relationships/image" Target="../media/image21.jpe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7904" y="1764868"/>
            <a:ext cx="4506595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95"/>
              </a:spcBef>
            </a:pPr>
            <a:r>
              <a:rPr sz="2800" i="0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GENERAL</a:t>
            </a:r>
            <a:r>
              <a:rPr sz="2800" i="0" spc="-16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0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EMBRYOLOGY </a:t>
            </a:r>
            <a:r>
              <a:rPr sz="2800" i="0" spc="-68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0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(1</a:t>
            </a:r>
            <a:r>
              <a:rPr sz="2775" i="0" spc="7" baseline="2600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ST</a:t>
            </a:r>
            <a:r>
              <a:rPr sz="2775" i="0" spc="209" baseline="2600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0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WEEK</a:t>
            </a:r>
            <a:r>
              <a:rPr sz="2800" i="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0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-3</a:t>
            </a:r>
            <a:r>
              <a:rPr sz="2775" i="0" spc="7" baseline="2600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RD</a:t>
            </a:r>
            <a:r>
              <a:rPr sz="2775" i="0" spc="254" baseline="2600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0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WEEK)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600" y="3809872"/>
            <a:ext cx="5693410" cy="918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900" spc="-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Mrs</a:t>
            </a:r>
            <a:r>
              <a:rPr sz="2900" spc="-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.</a:t>
            </a:r>
            <a:r>
              <a:rPr lang="en-US" sz="2900" spc="-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 Musyimi J.M</a:t>
            </a:r>
            <a:endParaRPr lang="en-US" sz="2900" spc="-5" dirty="0">
              <a:solidFill>
                <a:srgbClr val="0E6EC5"/>
              </a:solidFill>
              <a:latin typeface="Constantia" panose="02030602050306030303"/>
              <a:cs typeface="Constantia" panose="02030602050306030303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2900" spc="-5" dirty="0">
              <a:solidFill>
                <a:srgbClr val="0E6EC5"/>
              </a:solidFill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743" y="452627"/>
            <a:ext cx="1338580" cy="623570"/>
            <a:chOff x="237743" y="452627"/>
            <a:chExt cx="1338580" cy="62357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60705" y="625238"/>
              <a:ext cx="1057838" cy="2109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43" y="830579"/>
              <a:ext cx="1170432" cy="548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760" y="452627"/>
              <a:ext cx="448056" cy="62331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1140" y="513334"/>
            <a:ext cx="11607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0" u="sng" spc="-10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MORULA: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915060"/>
            <a:ext cx="860361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Cells</a:t>
            </a:r>
            <a:r>
              <a:rPr sz="2200" spc="2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of</a:t>
            </a:r>
            <a:r>
              <a:rPr sz="2200" spc="2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compacted</a:t>
            </a:r>
            <a:r>
              <a:rPr sz="2200" spc="2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embryo</a:t>
            </a:r>
            <a:r>
              <a:rPr sz="2200" spc="2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divide</a:t>
            </a:r>
            <a:r>
              <a:rPr sz="2200" spc="2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again</a:t>
            </a:r>
            <a:r>
              <a:rPr sz="2200" spc="25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200" spc="26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form</a:t>
            </a:r>
            <a:r>
              <a:rPr sz="2200" spc="2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16</a:t>
            </a:r>
            <a:r>
              <a:rPr sz="2200" spc="25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cell</a:t>
            </a:r>
            <a:r>
              <a:rPr sz="2200" spc="2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stage</a:t>
            </a:r>
            <a:r>
              <a:rPr sz="2200" spc="2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which</a:t>
            </a:r>
            <a:r>
              <a:rPr sz="2200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is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called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Morula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7743" y="5515355"/>
            <a:ext cx="1841500" cy="623570"/>
            <a:chOff x="237743" y="5515355"/>
            <a:chExt cx="1841500" cy="62357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972" y="5687966"/>
              <a:ext cx="1570695" cy="2109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743" y="5893307"/>
              <a:ext cx="1673352" cy="548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0679" y="5515355"/>
              <a:ext cx="448056" cy="62331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31140" y="3866769"/>
            <a:ext cx="5705475" cy="2640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Morula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Still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enveloped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by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Zona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Pellucida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85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Gets</a:t>
            </a:r>
            <a:r>
              <a:rPr sz="2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nutrition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from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secretion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of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Uterine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tube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84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 panose="020F0502020204030204"/>
                <a:cs typeface="Calibri" panose="020F0502020204030204"/>
              </a:rPr>
              <a:t>Form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:</a:t>
            </a:r>
            <a:r>
              <a:rPr sz="2200" spc="509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3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Days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after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fertilization</a:t>
            </a:r>
            <a:r>
              <a:rPr sz="2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in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Uterine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tube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sz="2200" b="1" u="sng" spc="-10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APPEARANCE: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85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Mulberry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appearance.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7186" y="2126680"/>
            <a:ext cx="1669619" cy="75005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83107" y="2174570"/>
            <a:ext cx="1215390" cy="550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6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Inner</a:t>
            </a:r>
            <a:r>
              <a:rPr sz="18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cells</a:t>
            </a:r>
            <a:r>
              <a:rPr sz="1800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of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88900">
              <a:lnSpc>
                <a:spcPts val="2065"/>
              </a:lnSpc>
            </a:pPr>
            <a:r>
              <a:rPr sz="18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Morula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17652" y="2276429"/>
            <a:ext cx="408778" cy="44586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00501" y="2121705"/>
            <a:ext cx="1665072" cy="76475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59456" y="2276429"/>
            <a:ext cx="408778" cy="44586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50136" y="2121705"/>
            <a:ext cx="1660422" cy="76475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023107" y="2300732"/>
            <a:ext cx="3665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52980" algn="l"/>
              </a:tabLst>
            </a:pPr>
            <a:r>
              <a:rPr sz="18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Inner</a:t>
            </a:r>
            <a:r>
              <a:rPr sz="1800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cell Mass	</a:t>
            </a:r>
            <a:r>
              <a:rPr sz="18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Embryo</a:t>
            </a:r>
            <a:r>
              <a:rPr sz="1800" spc="-4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proper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7186" y="2959961"/>
            <a:ext cx="1669619" cy="75027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07491" y="3034410"/>
            <a:ext cx="1167130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95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Surrounding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635" algn="ctr">
              <a:lnSpc>
                <a:spcPts val="1735"/>
              </a:lnSpc>
            </a:pPr>
            <a:r>
              <a:rPr sz="15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Cells</a:t>
            </a:r>
            <a:endParaRPr sz="15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17652" y="3114629"/>
            <a:ext cx="408778" cy="44586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98990" y="2964880"/>
            <a:ext cx="1669619" cy="750053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268726" y="3013328"/>
            <a:ext cx="932180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28600" marR="5080" indent="-216535">
              <a:lnSpc>
                <a:spcPts val="1970"/>
              </a:lnSpc>
              <a:spcBef>
                <a:spcPts val="325"/>
              </a:spcBef>
            </a:pPr>
            <a:r>
              <a:rPr sz="18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Outer</a:t>
            </a:r>
            <a:r>
              <a:rPr sz="1800" spc="-6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cell </a:t>
            </a:r>
            <a:r>
              <a:rPr sz="1800" spc="-39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mass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59456" y="3114629"/>
            <a:ext cx="408778" cy="44586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40794" y="2959905"/>
            <a:ext cx="1669619" cy="76475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413375" y="3138932"/>
            <a:ext cx="1126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Trophoblast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10400" y="2050305"/>
            <a:ext cx="1828800" cy="20644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13203" y="244238"/>
            <a:ext cx="1458850" cy="2109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132079"/>
            <a:ext cx="14744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0" u="sng" spc="-20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BLASTOCYST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143" y="449580"/>
            <a:ext cx="1485900" cy="548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7635" y="793089"/>
            <a:ext cx="104425" cy="1889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2671" y="1768449"/>
            <a:ext cx="162051" cy="1889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85388" y="3680459"/>
            <a:ext cx="1661160" cy="56692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83540" y="533755"/>
            <a:ext cx="8301355" cy="3531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  <a:tab pos="379222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Morula</a:t>
            </a:r>
            <a:r>
              <a:rPr sz="20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enters</a:t>
            </a:r>
            <a:r>
              <a:rPr sz="2000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Uterine</a:t>
            </a:r>
            <a:r>
              <a:rPr sz="2000" spc="1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cavity	</a:t>
            </a:r>
            <a:r>
              <a:rPr sz="2000" dirty="0">
                <a:latin typeface="Calibri" panose="020F0502020204030204"/>
                <a:cs typeface="Calibri" panose="020F0502020204030204"/>
              </a:rPr>
              <a:t>Fluid</a:t>
            </a:r>
            <a:r>
              <a:rPr sz="2000" spc="10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begins</a:t>
            </a:r>
            <a:r>
              <a:rPr sz="20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000" spc="1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penetrate</a:t>
            </a:r>
            <a:r>
              <a:rPr sz="2000" spc="1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through</a:t>
            </a:r>
            <a:r>
              <a:rPr sz="20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1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zona </a:t>
            </a:r>
            <a:r>
              <a:rPr sz="2000" spc="-434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pellucida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into</a:t>
            </a:r>
            <a:r>
              <a:rPr sz="2000" dirty="0">
                <a:latin typeface="Calibri" panose="020F0502020204030204"/>
                <a:cs typeface="Calibri" panose="020F0502020204030204"/>
              </a:rPr>
              <a:t> the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intracellular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spaces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inner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cell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mass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marR="269240" indent="-342900">
              <a:lnSpc>
                <a:spcPts val="4080"/>
              </a:lnSpc>
              <a:spcBef>
                <a:spcPts val="415"/>
              </a:spcBef>
              <a:buFont typeface="Arial" panose="020B0604020202020204"/>
              <a:buChar char="•"/>
              <a:tabLst>
                <a:tab pos="354965" algn="l"/>
                <a:tab pos="355600" algn="l"/>
                <a:tab pos="4735830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Intercellular</a:t>
            </a:r>
            <a:r>
              <a:rPr sz="20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spaces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become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confluent	</a:t>
            </a:r>
            <a:r>
              <a:rPr sz="2000" dirty="0">
                <a:latin typeface="Calibri" panose="020F0502020204030204"/>
                <a:cs typeface="Calibri" panose="020F0502020204030204"/>
              </a:rPr>
              <a:t>A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single 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cavity,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Blastocele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forms </a:t>
            </a:r>
            <a:r>
              <a:rPr sz="2000" spc="-434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fluid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blastocystic</a:t>
            </a:r>
            <a:r>
              <a:rPr sz="2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cavity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separates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blastomeres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into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2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parts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ct val="100000"/>
              </a:lnSpc>
              <a:spcBef>
                <a:spcPts val="1265"/>
              </a:spcBef>
            </a:pPr>
            <a:r>
              <a:rPr sz="2000" b="1" spc="-10" dirty="0">
                <a:latin typeface="Calibri" panose="020F0502020204030204"/>
                <a:cs typeface="Calibri" panose="020F0502020204030204"/>
              </a:rPr>
              <a:t>Outer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 Cell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Mass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(Trophoblast)</a:t>
            </a:r>
            <a:r>
              <a:rPr sz="20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: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Form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Epithelial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wall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000" dirty="0">
                <a:latin typeface="Calibri" panose="020F0502020204030204"/>
                <a:cs typeface="Calibri" panose="020F0502020204030204"/>
              </a:rPr>
              <a:t> the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blastocyst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ct val="100000"/>
              </a:lnSpc>
              <a:spcBef>
                <a:spcPts val="1680"/>
              </a:spcBef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Inner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Cell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 Mass</a:t>
            </a:r>
            <a:r>
              <a:rPr sz="2000" dirty="0">
                <a:latin typeface="Calibri" panose="020F0502020204030204"/>
                <a:cs typeface="Calibri" panose="020F0502020204030204"/>
              </a:rPr>
              <a:t>: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Form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Embryoblast</a:t>
            </a:r>
            <a:r>
              <a:rPr sz="20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which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give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rise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embryo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68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spc="-25" dirty="0">
                <a:latin typeface="Calibri" panose="020F0502020204030204"/>
                <a:cs typeface="Calibri" panose="020F0502020204030204"/>
              </a:rPr>
              <a:t>At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this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time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embryo is</a:t>
            </a:r>
            <a:r>
              <a:rPr sz="2000" dirty="0">
                <a:latin typeface="Calibri" panose="020F0502020204030204"/>
                <a:cs typeface="Calibri" panose="020F0502020204030204"/>
              </a:rPr>
              <a:t> a 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BLASTOCYST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400" y="4038599"/>
            <a:ext cx="7344156" cy="281939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874008" y="749808"/>
            <a:ext cx="254635" cy="254635"/>
            <a:chOff x="3874008" y="749808"/>
            <a:chExt cx="254635" cy="25463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6962" y="762762"/>
              <a:ext cx="228600" cy="2286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86962" y="76276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57150"/>
                  </a:moveTo>
                  <a:lnTo>
                    <a:pt x="114300" y="57150"/>
                  </a:lnTo>
                  <a:lnTo>
                    <a:pt x="114300" y="0"/>
                  </a:lnTo>
                  <a:lnTo>
                    <a:pt x="228600" y="114300"/>
                  </a:lnTo>
                  <a:lnTo>
                    <a:pt x="114300" y="228600"/>
                  </a:lnTo>
                  <a:lnTo>
                    <a:pt x="1143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4788408" y="1740407"/>
            <a:ext cx="254635" cy="254635"/>
            <a:chOff x="4788408" y="1740407"/>
            <a:chExt cx="254635" cy="25463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1362" y="1753361"/>
              <a:ext cx="228600" cy="2286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801362" y="1753361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57150"/>
                  </a:moveTo>
                  <a:lnTo>
                    <a:pt x="114300" y="57150"/>
                  </a:lnTo>
                  <a:lnTo>
                    <a:pt x="114300" y="0"/>
                  </a:lnTo>
                  <a:lnTo>
                    <a:pt x="228600" y="114300"/>
                  </a:lnTo>
                  <a:lnTo>
                    <a:pt x="114300" y="228600"/>
                  </a:lnTo>
                  <a:lnTo>
                    <a:pt x="1143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3943" y="426719"/>
            <a:ext cx="1595755" cy="567055"/>
            <a:chOff x="313943" y="426719"/>
            <a:chExt cx="1595755" cy="56705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23341" y="568451"/>
              <a:ext cx="637674" cy="2078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943" y="769619"/>
              <a:ext cx="1443228" cy="502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0392" y="426719"/>
              <a:ext cx="989075" cy="5669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1140" y="426719"/>
              <a:ext cx="408432" cy="56692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13943" y="1402080"/>
            <a:ext cx="1675130" cy="567055"/>
            <a:chOff x="313943" y="1402080"/>
            <a:chExt cx="1675130" cy="56705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586" y="1543812"/>
              <a:ext cx="724426" cy="2078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943" y="1744980"/>
              <a:ext cx="1522476" cy="502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639" y="1402080"/>
              <a:ext cx="989075" cy="5669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0388" y="1402080"/>
              <a:ext cx="408431" cy="566927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313943" y="2377439"/>
            <a:ext cx="1225550" cy="567055"/>
            <a:chOff x="313943" y="2377439"/>
            <a:chExt cx="1225550" cy="56705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3344" y="2528620"/>
              <a:ext cx="963991" cy="1984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3943" y="2720339"/>
              <a:ext cx="1072896" cy="502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0807" y="2377439"/>
              <a:ext cx="408431" cy="566927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313943" y="3779520"/>
            <a:ext cx="1673860" cy="567055"/>
            <a:chOff x="313943" y="3779520"/>
            <a:chExt cx="1673860" cy="56705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452" y="3921252"/>
              <a:ext cx="1101410" cy="2456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943" y="4122420"/>
              <a:ext cx="1520952" cy="502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22832" y="3779520"/>
              <a:ext cx="594359" cy="5669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8863" y="3779520"/>
              <a:ext cx="408431" cy="56692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07340" y="479806"/>
            <a:ext cx="4108450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5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When</a:t>
            </a:r>
            <a:r>
              <a:rPr sz="2000" b="1" u="sng" spc="-30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5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Forms: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4.5-5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days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after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fertilization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00" b="1" u="sng" spc="-10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Where</a:t>
            </a:r>
            <a:r>
              <a:rPr sz="2000" b="1" u="sng" spc="-25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5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Forms: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In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Uterine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Cavity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000" b="1" u="sng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Nutrition: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 panose="020B0604020202020204"/>
              <a:buChar char="•"/>
              <a:tabLst>
                <a:tab pos="354965" algn="l"/>
                <a:tab pos="355600" algn="l"/>
                <a:tab pos="1044575" algn="l"/>
                <a:tab pos="1976755" algn="l"/>
                <a:tab pos="3138805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F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r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</a:t>
            </a:r>
            <a:r>
              <a:rPr sz="2000" dirty="0">
                <a:latin typeface="Calibri" panose="020F0502020204030204"/>
                <a:cs typeface="Calibri" panose="020F0502020204030204"/>
              </a:rPr>
              <a:t>m</a:t>
            </a:r>
            <a:r>
              <a:rPr sz="200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dirty="0">
                <a:latin typeface="Calibri" panose="020F0502020204030204"/>
                <a:cs typeface="Calibri" panose="020F0502020204030204"/>
              </a:rPr>
              <a:t>U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t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e</a:t>
            </a:r>
            <a:r>
              <a:rPr sz="2000" dirty="0">
                <a:latin typeface="Calibri" panose="020F0502020204030204"/>
                <a:cs typeface="Calibri" panose="020F0502020204030204"/>
              </a:rPr>
              <a:t>r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i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n</a:t>
            </a:r>
            <a:r>
              <a:rPr sz="2000" dirty="0">
                <a:latin typeface="Calibri" panose="020F0502020204030204"/>
                <a:cs typeface="Calibri" panose="020F0502020204030204"/>
              </a:rPr>
              <a:t>e</a:t>
            </a:r>
            <a:r>
              <a:rPr sz="200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dirty="0">
                <a:latin typeface="Calibri" panose="020F0502020204030204"/>
                <a:cs typeface="Calibri" panose="020F0502020204030204"/>
              </a:rPr>
              <a:t>G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l</a:t>
            </a:r>
            <a:r>
              <a:rPr sz="2000" dirty="0">
                <a:latin typeface="Calibri" panose="020F0502020204030204"/>
                <a:cs typeface="Calibri" panose="020F0502020204030204"/>
              </a:rPr>
              <a:t>an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d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ula</a:t>
            </a:r>
            <a:r>
              <a:rPr sz="2000" dirty="0">
                <a:latin typeface="Calibri" panose="020F0502020204030204"/>
                <a:cs typeface="Calibri" panose="020F0502020204030204"/>
              </a:rPr>
              <a:t>r</a:t>
            </a:r>
            <a:r>
              <a:rPr sz="200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s</a:t>
            </a:r>
            <a:r>
              <a:rPr sz="2000" dirty="0">
                <a:latin typeface="Calibri" panose="020F0502020204030204"/>
                <a:cs typeface="Calibri" panose="020F0502020204030204"/>
              </a:rPr>
              <a:t>ec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r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e</a:t>
            </a:r>
            <a:r>
              <a:rPr sz="2000" dirty="0">
                <a:latin typeface="Calibri" panose="020F0502020204030204"/>
                <a:cs typeface="Calibri" panose="020F0502020204030204"/>
              </a:rPr>
              <a:t>tion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latin typeface="Calibri" panose="020F0502020204030204"/>
                <a:cs typeface="Calibri" panose="020F0502020204030204"/>
              </a:rPr>
              <a:t>and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surrounding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blood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vessels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00" b="1" u="sng" spc="-10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Enveloped</a:t>
            </a:r>
            <a:r>
              <a:rPr sz="2000" b="1" u="sng" spc="-25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5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by: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7340" y="4320921"/>
            <a:ext cx="334962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Zona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Pellucida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140000"/>
              </a:lnSpc>
              <a:spcBef>
                <a:spcPts val="480"/>
              </a:spcBef>
              <a:buFont typeface="Arial" panose="020B0604020202020204"/>
              <a:buChar char="•"/>
              <a:tabLst>
                <a:tab pos="354965" algn="l"/>
                <a:tab pos="355600" algn="l"/>
                <a:tab pos="1018540" algn="l"/>
                <a:tab pos="1951355" algn="l"/>
              </a:tabLst>
            </a:pPr>
            <a:r>
              <a:rPr sz="2000" b="1" spc="-5" dirty="0">
                <a:latin typeface="Calibri" panose="020F0502020204030204"/>
                <a:cs typeface="Calibri" panose="020F0502020204030204"/>
              </a:rPr>
              <a:t>Ju</a:t>
            </a:r>
            <a:r>
              <a:rPr sz="2000" b="1" spc="-25" dirty="0">
                <a:latin typeface="Calibri" panose="020F0502020204030204"/>
                <a:cs typeface="Calibri" panose="020F0502020204030204"/>
              </a:rPr>
              <a:t>s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t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b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e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f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r</a:t>
            </a:r>
            <a:r>
              <a:rPr sz="2000" dirty="0">
                <a:latin typeface="Calibri" panose="020F0502020204030204"/>
                <a:cs typeface="Calibri" panose="020F0502020204030204"/>
              </a:rPr>
              <a:t>e</a:t>
            </a:r>
            <a:r>
              <a:rPr sz="200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dirty="0">
                <a:latin typeface="Calibri" panose="020F0502020204030204"/>
                <a:cs typeface="Calibri" panose="020F0502020204030204"/>
              </a:rPr>
              <a:t>i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m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pla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n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t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a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t</a:t>
            </a:r>
            <a:r>
              <a:rPr sz="2000" dirty="0">
                <a:latin typeface="Calibri" panose="020F0502020204030204"/>
                <a:cs typeface="Calibri" panose="020F0502020204030204"/>
              </a:rPr>
              <a:t>ion, 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Pellucida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disappear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87851" y="4808601"/>
            <a:ext cx="5295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latin typeface="Calibri" panose="020F0502020204030204"/>
                <a:cs typeface="Calibri" panose="020F0502020204030204"/>
              </a:rPr>
              <a:t>Z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ona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340" y="5602020"/>
            <a:ext cx="41084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4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  <a:tab pos="1196975" algn="l"/>
                <a:tab pos="1517015" algn="l"/>
                <a:tab pos="2167255" algn="l"/>
                <a:tab pos="2854960" algn="l"/>
              </a:tabLst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About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dirty="0">
                <a:latin typeface="Calibri" panose="020F0502020204030204"/>
                <a:cs typeface="Calibri" panose="020F0502020204030204"/>
              </a:rPr>
              <a:t>6</a:t>
            </a:r>
            <a:r>
              <a:rPr sz="200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d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a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y</a:t>
            </a:r>
            <a:r>
              <a:rPr sz="2000" dirty="0">
                <a:latin typeface="Calibri" panose="020F0502020204030204"/>
                <a:cs typeface="Calibri" panose="020F0502020204030204"/>
              </a:rPr>
              <a:t>s</a:t>
            </a:r>
            <a:r>
              <a:rPr sz="200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a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f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t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e</a:t>
            </a:r>
            <a:r>
              <a:rPr sz="2000" dirty="0">
                <a:latin typeface="Calibri" panose="020F0502020204030204"/>
                <a:cs typeface="Calibri" panose="020F0502020204030204"/>
              </a:rPr>
              <a:t>r</a:t>
            </a:r>
            <a:r>
              <a:rPr sz="200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f</a:t>
            </a:r>
            <a:r>
              <a:rPr sz="2000" dirty="0">
                <a:latin typeface="Calibri" panose="020F0502020204030204"/>
                <a:cs typeface="Calibri" panose="020F0502020204030204"/>
              </a:rPr>
              <a:t>er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t</a:t>
            </a:r>
            <a:r>
              <a:rPr sz="2000" dirty="0">
                <a:latin typeface="Calibri" panose="020F0502020204030204"/>
                <a:cs typeface="Calibri" panose="020F0502020204030204"/>
              </a:rPr>
              <a:t>il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i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z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a</a:t>
            </a:r>
            <a:r>
              <a:rPr sz="2000" dirty="0">
                <a:latin typeface="Calibri" panose="020F0502020204030204"/>
                <a:cs typeface="Calibri" panose="020F0502020204030204"/>
              </a:rPr>
              <a:t>tion, 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blastocyst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gets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implanted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533388" y="47244"/>
            <a:ext cx="2611120" cy="623570"/>
            <a:chOff x="6533388" y="47244"/>
            <a:chExt cx="2611120" cy="623570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56017" y="219854"/>
              <a:ext cx="1455558" cy="2109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33388" y="425196"/>
              <a:ext cx="1548383" cy="5486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41563" y="47244"/>
              <a:ext cx="1202435" cy="623315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6529196" y="108966"/>
            <a:ext cx="25368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0" u="sng" spc="-20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BLASTOCYST</a:t>
            </a:r>
            <a:r>
              <a:rPr sz="2200" i="0" spc="445" dirty="0">
                <a:solidFill>
                  <a:srgbClr val="30859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i="0" spc="-10" dirty="0">
                <a:solidFill>
                  <a:srgbClr val="30859C"/>
                </a:solidFill>
                <a:latin typeface="Calibri" panose="020F0502020204030204"/>
                <a:cs typeface="Calibri" panose="020F0502020204030204"/>
              </a:rPr>
              <a:t>(Contd.)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76135" y="5508447"/>
            <a:ext cx="10515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Fig:</a:t>
            </a:r>
            <a:r>
              <a:rPr sz="14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Blastocyst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800600" y="1004834"/>
            <a:ext cx="3810000" cy="44312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0143" y="144779"/>
            <a:ext cx="1885314" cy="567055"/>
            <a:chOff x="390143" y="144779"/>
            <a:chExt cx="1885314" cy="56705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08962" y="295960"/>
              <a:ext cx="1626571" cy="1984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143" y="487679"/>
              <a:ext cx="1732788" cy="502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8424" y="144779"/>
              <a:ext cx="406907" cy="56692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197307"/>
            <a:ext cx="17272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0" u="sng" spc="-25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IMPLANTATION: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564235"/>
            <a:ext cx="807212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5600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Embedding of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Blastocyst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in the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anterior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or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posterior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wall of </a:t>
            </a:r>
            <a:r>
              <a:rPr sz="20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body near </a:t>
            </a:r>
            <a:r>
              <a:rPr sz="2000" dirty="0">
                <a:latin typeface="Calibri" panose="020F0502020204030204"/>
                <a:cs typeface="Calibri" panose="020F0502020204030204"/>
              </a:rPr>
              <a:t> the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fundus in </a:t>
            </a:r>
            <a:r>
              <a:rPr sz="2000" dirty="0">
                <a:latin typeface="Calibri" panose="020F0502020204030204"/>
                <a:cs typeface="Calibri" panose="020F0502020204030204"/>
              </a:rPr>
              <a:t>functional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layer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0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Uterus,between </a:t>
            </a:r>
            <a:r>
              <a:rPr sz="20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openings of </a:t>
            </a:r>
            <a:r>
              <a:rPr sz="20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glands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6344" y="4962144"/>
            <a:ext cx="797560" cy="567055"/>
            <a:chOff x="466344" y="4962144"/>
            <a:chExt cx="797560" cy="56705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432" y="5122773"/>
              <a:ext cx="554371" cy="1889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344" y="5305044"/>
              <a:ext cx="644651" cy="502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4964" y="4962144"/>
              <a:ext cx="408431" cy="56692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66344" y="5967984"/>
            <a:ext cx="949960" cy="567055"/>
            <a:chOff x="466344" y="5967984"/>
            <a:chExt cx="949960" cy="56705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5902" y="6119164"/>
              <a:ext cx="697385" cy="1984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6344" y="6310884"/>
              <a:ext cx="797051" cy="502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7363" y="5967984"/>
              <a:ext cx="408431" cy="566928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8665" y="2133639"/>
            <a:ext cx="7480934" cy="274390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83540" y="4707298"/>
            <a:ext cx="6349365" cy="198120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282825">
              <a:lnSpc>
                <a:spcPct val="100000"/>
              </a:lnSpc>
              <a:spcBef>
                <a:spcPts val="41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Fig: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Events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during</a:t>
            </a:r>
            <a:r>
              <a:rPr sz="1400" dirty="0">
                <a:latin typeface="Calibri" panose="020F0502020204030204"/>
                <a:cs typeface="Calibri" panose="020F0502020204030204"/>
              </a:rPr>
              <a:t> the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first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week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of human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development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88900">
              <a:lnSpc>
                <a:spcPct val="100000"/>
              </a:lnSpc>
              <a:spcBef>
                <a:spcPts val="440"/>
              </a:spcBef>
            </a:pPr>
            <a:r>
              <a:rPr sz="2000" b="1" u="sng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TIME: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31800" indent="-342900">
              <a:lnSpc>
                <a:spcPct val="100000"/>
              </a:lnSpc>
              <a:spcBef>
                <a:spcPts val="245"/>
              </a:spcBef>
              <a:buFont typeface="Arial" panose="020B0604020202020204"/>
              <a:buChar char="•"/>
              <a:tabLst>
                <a:tab pos="431165" algn="l"/>
                <a:tab pos="431800" algn="l"/>
              </a:tabLst>
            </a:pPr>
            <a:r>
              <a:rPr sz="2000" spc="-25" dirty="0">
                <a:latin typeface="Calibri" panose="020F0502020204030204"/>
                <a:cs typeface="Calibri" panose="020F0502020204030204"/>
              </a:rPr>
              <a:t>At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the end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1</a:t>
            </a:r>
            <a:r>
              <a:rPr sz="1950" baseline="26000" dirty="0">
                <a:latin typeface="Calibri" panose="020F0502020204030204"/>
                <a:cs typeface="Calibri" panose="020F0502020204030204"/>
              </a:rPr>
              <a:t>st</a:t>
            </a:r>
            <a:r>
              <a:rPr sz="1950" spc="225" baseline="26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Week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 panose="020B0604020202020204"/>
              <a:buChar char="•"/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88900">
              <a:lnSpc>
                <a:spcPct val="100000"/>
              </a:lnSpc>
            </a:pPr>
            <a:r>
              <a:rPr sz="2000" b="1" u="sng" spc="-5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PHASE: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31800" indent="-342900">
              <a:lnSpc>
                <a:spcPct val="100000"/>
              </a:lnSpc>
              <a:spcBef>
                <a:spcPts val="240"/>
              </a:spcBef>
              <a:buFont typeface="Arial" panose="020B0604020202020204"/>
              <a:buChar char="•"/>
              <a:tabLst>
                <a:tab pos="431165" algn="l"/>
                <a:tab pos="431800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Secretory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phase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Uterus.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46109" y="837407"/>
            <a:ext cx="2282640" cy="9617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22096" y="802893"/>
            <a:ext cx="1162685" cy="93853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algn="ctr">
              <a:lnSpc>
                <a:spcPct val="92000"/>
              </a:lnSpc>
              <a:spcBef>
                <a:spcPts val="260"/>
              </a:spcBef>
            </a:pPr>
            <a:r>
              <a:rPr sz="1600" b="1" spc="-90" dirty="0">
                <a:latin typeface="Calibri" panose="020F0502020204030204"/>
                <a:cs typeface="Calibri" panose="020F0502020204030204"/>
              </a:rPr>
              <a:t>T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r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o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ph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o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b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l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a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s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tic 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Cells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over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 embryonic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pole.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5351" y="826008"/>
            <a:ext cx="2331720" cy="9845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97732" y="1026413"/>
            <a:ext cx="85026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22860">
              <a:lnSpc>
                <a:spcPts val="1750"/>
              </a:lnSpc>
              <a:spcBef>
                <a:spcPts val="2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Begins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to </a:t>
            </a:r>
            <a:r>
              <a:rPr sz="1600" b="1" spc="-3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pen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e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t</a:t>
            </a:r>
            <a:r>
              <a:rPr sz="1600" b="1" spc="-45" dirty="0">
                <a:latin typeface="Calibri" panose="020F0502020204030204"/>
                <a:cs typeface="Calibri" panose="020F0502020204030204"/>
              </a:rPr>
              <a:t>r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a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t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e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3128" y="826008"/>
            <a:ext cx="2331720" cy="9966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025897" y="914527"/>
            <a:ext cx="122809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25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Epithelial</a:t>
            </a:r>
            <a:r>
              <a:rPr sz="16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cells </a:t>
            </a:r>
            <a:r>
              <a:rPr sz="1600" b="1" spc="-3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Uterine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Mucosa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2428" y="826008"/>
            <a:ext cx="2330196" cy="99669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069328" y="914527"/>
            <a:ext cx="1180465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25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With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help </a:t>
            </a:r>
            <a:r>
              <a:rPr sz="1600" b="1" spc="-3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Proteolytic </a:t>
            </a:r>
            <a:r>
              <a:rPr sz="1600" b="1" spc="-3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enzymes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620" y="2213363"/>
            <a:ext cx="7662540" cy="402417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90143" y="147828"/>
            <a:ext cx="3766185" cy="623570"/>
            <a:chOff x="390143" y="147828"/>
            <a:chExt cx="3766185" cy="62357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2124" y="320438"/>
              <a:ext cx="616267" cy="2109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143" y="525780"/>
              <a:ext cx="3598163" cy="548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2207" y="147828"/>
              <a:ext cx="2161031" cy="6233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55392" y="147828"/>
              <a:ext cx="1324356" cy="6233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07891" y="147828"/>
              <a:ext cx="448056" cy="623316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83540" y="207975"/>
            <a:ext cx="35890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 panose="020F0502020204030204"/>
                <a:cs typeface="Calibri" panose="020F0502020204030204"/>
              </a:rPr>
              <a:t>HOW</a:t>
            </a:r>
            <a:r>
              <a:rPr sz="2200" i="0" u="sng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i="0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 panose="020F0502020204030204"/>
                <a:cs typeface="Calibri" panose="020F0502020204030204"/>
              </a:rPr>
              <a:t>IMPLANTATION</a:t>
            </a:r>
            <a:r>
              <a:rPr sz="2200" i="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i="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 panose="020F0502020204030204"/>
                <a:cs typeface="Calibri" panose="020F0502020204030204"/>
              </a:rPr>
              <a:t>OCCURS: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66266" y="6270447"/>
            <a:ext cx="67360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Fig: 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Trophoblast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cells</a:t>
            </a:r>
            <a:r>
              <a:rPr sz="1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at</a:t>
            </a:r>
            <a:r>
              <a:rPr sz="1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embryonic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pole</a:t>
            </a:r>
            <a:r>
              <a:rPr sz="1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of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blastocyst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penetrating</a:t>
            </a:r>
            <a:r>
              <a:rPr sz="14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uterine</a:t>
            </a:r>
            <a:r>
              <a:rPr sz="1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mucosa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2544" y="452627"/>
            <a:ext cx="1866900" cy="623570"/>
            <a:chOff x="542544" y="452627"/>
            <a:chExt cx="1866900" cy="62357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5527" y="625238"/>
              <a:ext cx="1616105" cy="2109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544" y="830579"/>
              <a:ext cx="1623059" cy="548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1388" y="452627"/>
              <a:ext cx="448056" cy="62331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513334"/>
            <a:ext cx="16891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0" u="sng" spc="-4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ATTACHMENT</a:t>
            </a:r>
            <a:r>
              <a:rPr sz="2200" i="0" u="sng" spc="-45" dirty="0">
                <a:solidFill>
                  <a:srgbClr val="006FC0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: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29027" y="830580"/>
            <a:ext cx="112775" cy="5486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85800" y="4325111"/>
            <a:ext cx="8138159" cy="1327785"/>
            <a:chOff x="685800" y="4325111"/>
            <a:chExt cx="8138159" cy="132778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5831" y="4534553"/>
              <a:ext cx="381875" cy="27608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4336" y="4325111"/>
              <a:ext cx="2168652" cy="7330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80944" y="4325111"/>
              <a:ext cx="640080" cy="7330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68979" y="4325111"/>
              <a:ext cx="873251" cy="7330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0188" y="4325111"/>
              <a:ext cx="1193291" cy="7330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31435" y="4325111"/>
              <a:ext cx="705612" cy="7330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85003" y="4325111"/>
              <a:ext cx="1394460" cy="7330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27420" y="4325111"/>
              <a:ext cx="2203704" cy="7330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79080" y="4325111"/>
              <a:ext cx="944879" cy="7330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5800" y="4919471"/>
              <a:ext cx="2071116" cy="73304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91155" y="4919471"/>
              <a:ext cx="1271016" cy="733043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78839" y="915060"/>
            <a:ext cx="7730490" cy="450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5" marR="5080" indent="-287020">
              <a:lnSpc>
                <a:spcPct val="15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412750" algn="l"/>
                <a:tab pos="414020" algn="l"/>
                <a:tab pos="816610" algn="l"/>
                <a:tab pos="2461895" algn="l"/>
                <a:tab pos="5053330" algn="l"/>
                <a:tab pos="5683885" algn="l"/>
                <a:tab pos="6322695" algn="l"/>
                <a:tab pos="7421880" algn="l"/>
              </a:tabLst>
            </a:pPr>
            <a:r>
              <a:rPr sz="2200" spc="-25" dirty="0">
                <a:latin typeface="Calibri" panose="020F0502020204030204"/>
                <a:cs typeface="Calibri" panose="020F0502020204030204"/>
              </a:rPr>
              <a:t>B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y</a:t>
            </a:r>
            <a:r>
              <a:rPr sz="2200" dirty="0">
                <a:latin typeface="Calibri" panose="020F0502020204030204"/>
                <a:cs typeface="Calibri" panose="020F0502020204030204"/>
              </a:rPr>
              <a:t>	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L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-</a:t>
            </a:r>
            <a:r>
              <a:rPr sz="2200" dirty="0">
                <a:latin typeface="Calibri" panose="020F0502020204030204"/>
                <a:cs typeface="Calibri" panose="020F0502020204030204"/>
              </a:rPr>
              <a:t>S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electin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o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n</a:t>
            </a:r>
            <a:r>
              <a:rPr sz="2200" dirty="0">
                <a:latin typeface="Calibri" panose="020F0502020204030204"/>
                <a:cs typeface="Calibri" panose="020F0502020204030204"/>
              </a:rPr>
              <a:t>	</a:t>
            </a:r>
            <a:r>
              <a:rPr sz="2200" spc="-140" dirty="0">
                <a:latin typeface="Calibri" panose="020F0502020204030204"/>
                <a:cs typeface="Calibri" panose="020F0502020204030204"/>
              </a:rPr>
              <a:t>T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r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o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phob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l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s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t</a:t>
            </a:r>
            <a:r>
              <a:rPr sz="2200" dirty="0">
                <a:latin typeface="Calibri" panose="020F0502020204030204"/>
                <a:cs typeface="Calibri" panose="020F0502020204030204"/>
              </a:rPr>
              <a:t>  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a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tt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ached</a:t>
            </a:r>
            <a:r>
              <a:rPr sz="2200" dirty="0">
                <a:latin typeface="Calibri" panose="020F0502020204030204"/>
                <a:cs typeface="Calibri" panose="020F0502020204030204"/>
              </a:rPr>
              <a:t>	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with</a:t>
            </a:r>
            <a:r>
              <a:rPr sz="2200" dirty="0">
                <a:latin typeface="Calibri" panose="020F0502020204030204"/>
                <a:cs typeface="Calibri" panose="020F0502020204030204"/>
              </a:rPr>
              <a:t>	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C</a:t>
            </a:r>
            <a:r>
              <a:rPr sz="2200" dirty="0">
                <a:latin typeface="Calibri" panose="020F0502020204030204"/>
                <a:cs typeface="Calibri" panose="020F0502020204030204"/>
              </a:rPr>
              <a:t>H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O</a:t>
            </a:r>
            <a:r>
              <a:rPr sz="2200" dirty="0">
                <a:latin typeface="Calibri" panose="020F0502020204030204"/>
                <a:cs typeface="Calibri" panose="020F0502020204030204"/>
              </a:rPr>
              <a:t>	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r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ec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e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p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t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or</a:t>
            </a:r>
            <a:r>
              <a:rPr sz="2200" dirty="0">
                <a:latin typeface="Calibri" panose="020F0502020204030204"/>
                <a:cs typeface="Calibri" panose="020F0502020204030204"/>
              </a:rPr>
              <a:t>	</a:t>
            </a:r>
            <a:r>
              <a:rPr sz="2200" dirty="0">
                <a:latin typeface="Calibri" panose="020F0502020204030204"/>
                <a:cs typeface="Calibri" panose="020F0502020204030204"/>
              </a:rPr>
              <a:t>on 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uterine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epithelium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413385" marR="5715" indent="-287020">
              <a:lnSpc>
                <a:spcPct val="150000"/>
              </a:lnSpc>
              <a:spcBef>
                <a:spcPts val="530"/>
              </a:spcBef>
              <a:buFont typeface="Arial" panose="020B0604020202020204"/>
              <a:buChar char="•"/>
              <a:tabLst>
                <a:tab pos="412750" algn="l"/>
                <a:tab pos="414020" algn="l"/>
              </a:tabLst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This</a:t>
            </a:r>
            <a:r>
              <a:rPr sz="2200" spc="26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2200" spc="28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called</a:t>
            </a:r>
            <a:r>
              <a:rPr sz="2200" spc="27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Capture</a:t>
            </a:r>
            <a:r>
              <a:rPr sz="2200" spc="27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of</a:t>
            </a:r>
            <a:r>
              <a:rPr sz="2200" spc="29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blastocyst</a:t>
            </a:r>
            <a:r>
              <a:rPr sz="2200" spc="28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by</a:t>
            </a:r>
            <a:r>
              <a:rPr sz="2200" spc="28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uterine</a:t>
            </a:r>
            <a:r>
              <a:rPr sz="2200" spc="28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epithelium</a:t>
            </a:r>
            <a:r>
              <a:rPr sz="2200" spc="2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from </a:t>
            </a:r>
            <a:r>
              <a:rPr sz="2200" spc="-48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uterine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cavity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413385" indent="-287020">
              <a:lnSpc>
                <a:spcPct val="100000"/>
              </a:lnSpc>
              <a:spcBef>
                <a:spcPts val="1850"/>
              </a:spcBef>
              <a:buFont typeface="Arial" panose="020B0604020202020204"/>
              <a:buChar char="•"/>
              <a:tabLst>
                <a:tab pos="412750" algn="l"/>
                <a:tab pos="414020" algn="l"/>
              </a:tabLst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Integrin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on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Trophoblast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for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laminin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promote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attachment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413385" indent="-287020">
              <a:lnSpc>
                <a:spcPct val="100000"/>
              </a:lnSpc>
              <a:spcBef>
                <a:spcPts val="1850"/>
              </a:spcBef>
              <a:buFont typeface="Arial" panose="020B0604020202020204"/>
              <a:buChar char="•"/>
              <a:tabLst>
                <a:tab pos="412750" algn="l"/>
                <a:tab pos="414020" algn="l"/>
              </a:tabLst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Integrin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for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Fibronectin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stimulate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migration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50000"/>
              </a:lnSpc>
              <a:spcBef>
                <a:spcPts val="520"/>
              </a:spcBef>
            </a:pPr>
            <a:r>
              <a:rPr sz="2600" i="1" spc="-20" dirty="0">
                <a:latin typeface="Calibri" panose="020F0502020204030204"/>
                <a:cs typeface="Calibri" panose="020F0502020204030204"/>
              </a:rPr>
              <a:t>So,</a:t>
            </a:r>
            <a:r>
              <a:rPr sz="2600" i="1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i="1" spc="-5" dirty="0">
                <a:latin typeface="Calibri" panose="020F0502020204030204"/>
                <a:cs typeface="Calibri" panose="020F0502020204030204"/>
              </a:rPr>
              <a:t>Implantation</a:t>
            </a:r>
            <a:r>
              <a:rPr sz="2600" i="1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i="1" dirty="0">
                <a:latin typeface="Calibri" panose="020F0502020204030204"/>
                <a:cs typeface="Calibri" panose="020F0502020204030204"/>
              </a:rPr>
              <a:t>is</a:t>
            </a:r>
            <a:r>
              <a:rPr sz="2600" i="1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i="1" dirty="0">
                <a:latin typeface="Calibri" panose="020F0502020204030204"/>
                <a:cs typeface="Calibri" panose="020F0502020204030204"/>
              </a:rPr>
              <a:t>the</a:t>
            </a:r>
            <a:r>
              <a:rPr sz="2600" i="1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i="1" dirty="0">
                <a:latin typeface="Calibri" panose="020F0502020204030204"/>
                <a:cs typeface="Calibri" panose="020F0502020204030204"/>
              </a:rPr>
              <a:t>result</a:t>
            </a:r>
            <a:r>
              <a:rPr sz="2600" i="1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i="1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600" i="1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i="1" dirty="0">
                <a:latin typeface="Calibri" panose="020F0502020204030204"/>
                <a:cs typeface="Calibri" panose="020F0502020204030204"/>
              </a:rPr>
              <a:t>mutual</a:t>
            </a:r>
            <a:r>
              <a:rPr sz="2600" i="1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i="1" spc="-5" dirty="0">
                <a:latin typeface="Calibri" panose="020F0502020204030204"/>
                <a:cs typeface="Calibri" panose="020F0502020204030204"/>
              </a:rPr>
              <a:t>trophoblastic</a:t>
            </a:r>
            <a:r>
              <a:rPr sz="2600" i="1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i="1" spc="-5" dirty="0">
                <a:latin typeface="Calibri" panose="020F0502020204030204"/>
                <a:cs typeface="Calibri" panose="020F0502020204030204"/>
              </a:rPr>
              <a:t>and </a:t>
            </a:r>
            <a:r>
              <a:rPr sz="2600" i="1" spc="-57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i="1" dirty="0">
                <a:latin typeface="Calibri" panose="020F0502020204030204"/>
                <a:cs typeface="Calibri" panose="020F0502020204030204"/>
              </a:rPr>
              <a:t>endometrial</a:t>
            </a:r>
            <a:r>
              <a:rPr sz="2600" i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i="1" spc="-5" dirty="0">
                <a:latin typeface="Calibri" panose="020F0502020204030204"/>
                <a:cs typeface="Calibri" panose="020F0502020204030204"/>
              </a:rPr>
              <a:t>action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39903" y="214325"/>
            <a:ext cx="5087053" cy="22018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8377" y="89408"/>
            <a:ext cx="5124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u="sng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anose="020F0502020204030204"/>
                <a:cs typeface="Calibri" panose="020F0502020204030204"/>
              </a:rPr>
              <a:t>UTERUS</a:t>
            </a:r>
            <a:r>
              <a:rPr sz="2400" i="0" u="sng" spc="-4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i="0" u="sng" spc="-10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anose="020F0502020204030204"/>
                <a:cs typeface="Calibri" panose="020F0502020204030204"/>
              </a:rPr>
              <a:t>AT</a:t>
            </a:r>
            <a:r>
              <a:rPr sz="2400" i="0" u="sng" spc="-1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i="0" u="sng" spc="-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anose="020F0502020204030204"/>
                <a:cs typeface="Calibri" panose="020F0502020204030204"/>
              </a:rPr>
              <a:t>THE</a:t>
            </a:r>
            <a:r>
              <a:rPr sz="2400" i="0" u="sng" spc="-1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i="0" u="sng" spc="-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anose="020F0502020204030204"/>
                <a:cs typeface="Calibri" panose="020F0502020204030204"/>
              </a:rPr>
              <a:t>TIME</a:t>
            </a:r>
            <a:r>
              <a:rPr sz="2400" i="0" u="sng" spc="-1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i="0" u="sng" spc="-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anose="020F0502020204030204"/>
                <a:cs typeface="Calibri" panose="020F0502020204030204"/>
              </a:rPr>
              <a:t>OF</a:t>
            </a:r>
            <a:r>
              <a:rPr sz="2400" i="0" u="sng" spc="-1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i="0" u="sng" spc="-4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anose="020F0502020204030204"/>
                <a:cs typeface="Calibri" panose="020F0502020204030204"/>
              </a:rPr>
              <a:t>IMPLANTATION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9204" y="434340"/>
            <a:ext cx="6664959" cy="654050"/>
            <a:chOff x="489204" y="434340"/>
            <a:chExt cx="6664959" cy="6540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3204" y="434340"/>
              <a:ext cx="5140452" cy="594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204" y="464820"/>
              <a:ext cx="2983992" cy="6233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844" y="842772"/>
              <a:ext cx="2580132" cy="5486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07340" y="455988"/>
            <a:ext cx="8529320" cy="23526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40"/>
              </a:spcBef>
            </a:pPr>
            <a:r>
              <a:rPr sz="2200" b="1" u="sng" spc="-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IN</a:t>
            </a:r>
            <a:r>
              <a:rPr sz="2200" b="1" u="sng" spc="-2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 SECRETORY </a:t>
            </a:r>
            <a:r>
              <a:rPr sz="2200" b="1" u="sng" spc="-1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PHASE: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45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Secretory</a:t>
            </a:r>
            <a:r>
              <a:rPr sz="1800" spc="5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phase</a:t>
            </a:r>
            <a:r>
              <a:rPr sz="1800" spc="5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begins</a:t>
            </a:r>
            <a:r>
              <a:rPr sz="1800" spc="5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approximately</a:t>
            </a:r>
            <a:r>
              <a:rPr sz="1800" spc="5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2</a:t>
            </a:r>
            <a:r>
              <a:rPr sz="1800" spc="5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1800" spc="5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3</a:t>
            </a:r>
            <a:r>
              <a:rPr sz="1800" spc="5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days</a:t>
            </a:r>
            <a:r>
              <a:rPr sz="1800" spc="5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after</a:t>
            </a:r>
            <a:r>
              <a:rPr sz="1800" spc="5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ovulation</a:t>
            </a:r>
            <a:r>
              <a:rPr sz="1800" spc="5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1800" spc="5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response</a:t>
            </a:r>
            <a:r>
              <a:rPr sz="1800" spc="5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to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ct val="100000"/>
              </a:lnSpc>
            </a:pPr>
            <a:r>
              <a:rPr sz="1800" b="1" spc="-15" dirty="0">
                <a:latin typeface="Calibri" panose="020F0502020204030204"/>
                <a:cs typeface="Calibri" panose="020F0502020204030204"/>
              </a:rPr>
              <a:t>Progesterone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produced</a:t>
            </a:r>
            <a:r>
              <a:rPr sz="1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by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Corpus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Luteum.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During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this</a:t>
            </a:r>
            <a:r>
              <a:rPr sz="1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phase: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756920" algn="l"/>
              </a:tabLst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Increase thickness</a:t>
            </a:r>
            <a:r>
              <a:rPr sz="18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Endometrium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435"/>
              </a:spcBef>
              <a:buAutoNum type="arabicPeriod"/>
              <a:tabLst>
                <a:tab pos="756920" algn="l"/>
              </a:tabLst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Uterine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glands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&amp;arteries</a:t>
            </a:r>
            <a:r>
              <a:rPr sz="1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become</a:t>
            </a:r>
            <a:r>
              <a:rPr sz="1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coiled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756285" lvl="1" indent="-287020">
              <a:lnSpc>
                <a:spcPct val="100000"/>
              </a:lnSpc>
              <a:spcBef>
                <a:spcPts val="435"/>
              </a:spcBef>
              <a:buAutoNum type="arabicPeriod"/>
              <a:tabLst>
                <a:tab pos="756920" algn="l"/>
              </a:tabLst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Tissue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becomes</a:t>
            </a:r>
            <a:r>
              <a:rPr sz="18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succulent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As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a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 result,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3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layers</a:t>
            </a:r>
            <a:r>
              <a:rPr sz="18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can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be</a:t>
            </a:r>
            <a:r>
              <a:rPr sz="1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recognized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1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endometrium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151" y="2782951"/>
            <a:ext cx="3166745" cy="10134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12115" indent="-400050">
              <a:lnSpc>
                <a:spcPct val="100000"/>
              </a:lnSpc>
              <a:spcBef>
                <a:spcPts val="530"/>
              </a:spcBef>
              <a:buAutoNum type="arabicParenR"/>
              <a:tabLst>
                <a:tab pos="412115" algn="l"/>
                <a:tab pos="412750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</a:rPr>
              <a:t>A</a:t>
            </a:r>
            <a:r>
              <a:rPr sz="1800" spc="3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superficial</a:t>
            </a:r>
            <a:r>
              <a:rPr sz="1800" spc="40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Compact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layer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412115" indent="-400050">
              <a:lnSpc>
                <a:spcPct val="100000"/>
              </a:lnSpc>
              <a:spcBef>
                <a:spcPts val="430"/>
              </a:spcBef>
              <a:buAutoNum type="arabicParenR"/>
              <a:tabLst>
                <a:tab pos="412115" algn="l"/>
                <a:tab pos="412750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</a:rPr>
              <a:t>An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intermediate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Spongy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layer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412115" indent="-400050">
              <a:lnSpc>
                <a:spcPct val="100000"/>
              </a:lnSpc>
              <a:spcBef>
                <a:spcPts val="435"/>
              </a:spcBef>
              <a:buAutoNum type="arabicParenR"/>
              <a:tabLst>
                <a:tab pos="412115" algn="l"/>
                <a:tab pos="412750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</a:rPr>
              <a:t>A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thin </a:t>
            </a:r>
            <a:r>
              <a:rPr sz="1800" dirty="0">
                <a:latin typeface="Calibri" panose="020F0502020204030204"/>
                <a:cs typeface="Calibri" panose="020F0502020204030204"/>
              </a:rPr>
              <a:t>Basal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layer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63161" y="2972561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0"/>
                </a:moveTo>
                <a:lnTo>
                  <a:pt x="44487" y="1494"/>
                </a:lnTo>
                <a:lnTo>
                  <a:pt x="80819" y="5572"/>
                </a:lnTo>
                <a:lnTo>
                  <a:pt x="105316" y="11626"/>
                </a:lnTo>
                <a:lnTo>
                  <a:pt x="114300" y="19050"/>
                </a:lnTo>
                <a:lnTo>
                  <a:pt x="114300" y="171450"/>
                </a:lnTo>
                <a:lnTo>
                  <a:pt x="123283" y="178873"/>
                </a:lnTo>
                <a:lnTo>
                  <a:pt x="147780" y="184927"/>
                </a:lnTo>
                <a:lnTo>
                  <a:pt x="184112" y="189005"/>
                </a:lnTo>
                <a:lnTo>
                  <a:pt x="228600" y="190500"/>
                </a:lnTo>
                <a:lnTo>
                  <a:pt x="184112" y="191994"/>
                </a:lnTo>
                <a:lnTo>
                  <a:pt x="147780" y="196072"/>
                </a:lnTo>
                <a:lnTo>
                  <a:pt x="123283" y="202126"/>
                </a:lnTo>
                <a:lnTo>
                  <a:pt x="114300" y="209550"/>
                </a:lnTo>
                <a:lnTo>
                  <a:pt x="114300" y="361950"/>
                </a:lnTo>
                <a:lnTo>
                  <a:pt x="105316" y="369373"/>
                </a:lnTo>
                <a:lnTo>
                  <a:pt x="80819" y="375427"/>
                </a:lnTo>
                <a:lnTo>
                  <a:pt x="44487" y="379505"/>
                </a:lnTo>
                <a:lnTo>
                  <a:pt x="0" y="38100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67961" y="2896361"/>
            <a:ext cx="3505200" cy="533400"/>
          </a:xfrm>
          <a:custGeom>
            <a:avLst/>
            <a:gdLst/>
            <a:ahLst/>
            <a:cxnLst/>
            <a:rect l="l" t="t" r="r" b="b"/>
            <a:pathLst>
              <a:path w="3505200" h="533400">
                <a:moveTo>
                  <a:pt x="0" y="88900"/>
                </a:moveTo>
                <a:lnTo>
                  <a:pt x="6979" y="54274"/>
                </a:lnTo>
                <a:lnTo>
                  <a:pt x="26019" y="26019"/>
                </a:lnTo>
                <a:lnTo>
                  <a:pt x="54274" y="6979"/>
                </a:lnTo>
                <a:lnTo>
                  <a:pt x="88900" y="0"/>
                </a:lnTo>
                <a:lnTo>
                  <a:pt x="3416299" y="0"/>
                </a:lnTo>
                <a:lnTo>
                  <a:pt x="3450925" y="6979"/>
                </a:lnTo>
                <a:lnTo>
                  <a:pt x="3479180" y="26019"/>
                </a:lnTo>
                <a:lnTo>
                  <a:pt x="3498220" y="54274"/>
                </a:lnTo>
                <a:lnTo>
                  <a:pt x="3505199" y="88900"/>
                </a:lnTo>
                <a:lnTo>
                  <a:pt x="3505199" y="444500"/>
                </a:lnTo>
                <a:lnTo>
                  <a:pt x="3498220" y="479125"/>
                </a:lnTo>
                <a:lnTo>
                  <a:pt x="3479180" y="507380"/>
                </a:lnTo>
                <a:lnTo>
                  <a:pt x="3450925" y="526420"/>
                </a:lnTo>
                <a:lnTo>
                  <a:pt x="3416299" y="533400"/>
                </a:lnTo>
                <a:lnTo>
                  <a:pt x="88900" y="533400"/>
                </a:lnTo>
                <a:lnTo>
                  <a:pt x="54274" y="526420"/>
                </a:lnTo>
                <a:lnTo>
                  <a:pt x="26019" y="507380"/>
                </a:lnTo>
                <a:lnTo>
                  <a:pt x="6979" y="479125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390135" y="2924682"/>
            <a:ext cx="326072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9940" marR="5080" indent="-77787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Implantation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occurs </a:t>
            </a:r>
            <a:r>
              <a:rPr sz="1400" dirty="0">
                <a:latin typeface="Calibri" panose="020F0502020204030204"/>
                <a:cs typeface="Calibri" panose="020F0502020204030204"/>
              </a:rPr>
              <a:t>in these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layers.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Between </a:t>
            </a:r>
            <a:r>
              <a:rPr sz="1400" spc="-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the openings</a:t>
            </a:r>
            <a:r>
              <a:rPr sz="1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glands.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" y="3770376"/>
            <a:ext cx="8229600" cy="285902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100321" y="6537147"/>
            <a:ext cx="12503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Fig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:</a:t>
            </a:r>
            <a:r>
              <a:rPr sz="14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Implantation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36835" y="244238"/>
            <a:ext cx="4172648" cy="2109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32079"/>
            <a:ext cx="42068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0" u="sng" spc="-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IF</a:t>
            </a:r>
            <a:r>
              <a:rPr sz="2200" i="0" u="sng" spc="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i="0" u="sng" spc="-2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FERTILIZATION</a:t>
            </a:r>
            <a:r>
              <a:rPr sz="2200" i="0" u="sng" spc="1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i="0" u="sng" spc="-1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DOES</a:t>
            </a:r>
            <a:r>
              <a:rPr sz="2200" i="0" u="sng" spc="2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i="0" u="sng" spc="-2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NOT</a:t>
            </a:r>
            <a:r>
              <a:rPr sz="2200" i="0" u="sng" spc="-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 OCCUR: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943" y="449580"/>
            <a:ext cx="4218432" cy="548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8151" y="520344"/>
            <a:ext cx="8052434" cy="234251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412115" indent="-400050">
              <a:lnSpc>
                <a:spcPct val="100000"/>
              </a:lnSpc>
              <a:spcBef>
                <a:spcPts val="555"/>
              </a:spcBef>
              <a:buFont typeface="Arial" panose="020B0604020202020204"/>
              <a:buChar char="•"/>
              <a:tabLst>
                <a:tab pos="412115" algn="l"/>
                <a:tab pos="412750" algn="l"/>
              </a:tabLst>
            </a:pPr>
            <a:r>
              <a:rPr sz="1900" spc="-5" dirty="0">
                <a:latin typeface="Calibri" panose="020F0502020204030204"/>
                <a:cs typeface="Calibri" panose="020F0502020204030204"/>
              </a:rPr>
              <a:t>The Corpus </a:t>
            </a:r>
            <a:r>
              <a:rPr sz="1900" spc="-10" dirty="0">
                <a:latin typeface="Calibri" panose="020F0502020204030204"/>
                <a:cs typeface="Calibri" panose="020F0502020204030204"/>
              </a:rPr>
              <a:t>Luteum</a:t>
            </a:r>
            <a:r>
              <a:rPr sz="19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5" dirty="0">
                <a:latin typeface="Calibri" panose="020F0502020204030204"/>
                <a:cs typeface="Calibri" panose="020F0502020204030204"/>
              </a:rPr>
              <a:t>degenerates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412115" indent="-400050">
              <a:lnSpc>
                <a:spcPct val="100000"/>
              </a:lnSpc>
              <a:spcBef>
                <a:spcPts val="455"/>
              </a:spcBef>
              <a:buFont typeface="Arial" panose="020B0604020202020204"/>
              <a:buChar char="•"/>
              <a:tabLst>
                <a:tab pos="412115" algn="l"/>
                <a:tab pos="412750" algn="l"/>
              </a:tabLst>
            </a:pPr>
            <a:r>
              <a:rPr sz="1900" spc="-15" dirty="0">
                <a:latin typeface="Calibri" panose="020F0502020204030204"/>
                <a:cs typeface="Calibri" panose="020F0502020204030204"/>
              </a:rPr>
              <a:t>Estrogen</a:t>
            </a:r>
            <a:r>
              <a:rPr sz="1900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19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5" dirty="0">
                <a:latin typeface="Calibri" panose="020F0502020204030204"/>
                <a:cs typeface="Calibri" panose="020F0502020204030204"/>
              </a:rPr>
              <a:t>Progesterone</a:t>
            </a:r>
            <a:r>
              <a:rPr sz="19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0" dirty="0">
                <a:latin typeface="Calibri" panose="020F0502020204030204"/>
                <a:cs typeface="Calibri" panose="020F0502020204030204"/>
              </a:rPr>
              <a:t>levels</a:t>
            </a:r>
            <a:r>
              <a:rPr sz="19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5" dirty="0">
                <a:latin typeface="Calibri" panose="020F0502020204030204"/>
                <a:cs typeface="Calibri" panose="020F0502020204030204"/>
              </a:rPr>
              <a:t>fall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412115" indent="-400050">
              <a:lnSpc>
                <a:spcPct val="100000"/>
              </a:lnSpc>
              <a:spcBef>
                <a:spcPts val="455"/>
              </a:spcBef>
              <a:buFont typeface="Arial" panose="020B0604020202020204"/>
              <a:buChar char="•"/>
              <a:tabLst>
                <a:tab pos="412115" algn="l"/>
                <a:tab pos="412750" algn="l"/>
              </a:tabLst>
            </a:pPr>
            <a:r>
              <a:rPr sz="1900" spc="-10" dirty="0">
                <a:latin typeface="Calibri" panose="020F0502020204030204"/>
                <a:cs typeface="Calibri" panose="020F0502020204030204"/>
              </a:rPr>
              <a:t>Menstruation</a:t>
            </a:r>
            <a:r>
              <a:rPr sz="1900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5" dirty="0">
                <a:latin typeface="Calibri" panose="020F0502020204030204"/>
                <a:cs typeface="Calibri" panose="020F0502020204030204"/>
              </a:rPr>
              <a:t>occurs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412115" indent="-400050">
              <a:lnSpc>
                <a:spcPct val="100000"/>
              </a:lnSpc>
              <a:spcBef>
                <a:spcPts val="460"/>
              </a:spcBef>
              <a:buFont typeface="Arial" panose="020B0604020202020204"/>
              <a:buChar char="•"/>
              <a:tabLst>
                <a:tab pos="412115" algn="l"/>
                <a:tab pos="412750" algn="l"/>
              </a:tabLst>
            </a:pPr>
            <a:r>
              <a:rPr sz="1900" spc="-10" dirty="0">
                <a:latin typeface="Calibri" panose="020F0502020204030204"/>
                <a:cs typeface="Calibri" panose="020F0502020204030204"/>
              </a:rPr>
              <a:t>Following</a:t>
            </a:r>
            <a:r>
              <a:rPr sz="19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3</a:t>
            </a:r>
            <a:r>
              <a:rPr sz="19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or</a:t>
            </a:r>
            <a:r>
              <a:rPr sz="19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4</a:t>
            </a:r>
            <a:r>
              <a:rPr sz="19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5" dirty="0">
                <a:latin typeface="Calibri" panose="020F0502020204030204"/>
                <a:cs typeface="Calibri" panose="020F0502020204030204"/>
              </a:rPr>
              <a:t>days</a:t>
            </a:r>
            <a:r>
              <a:rPr sz="19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0" dirty="0">
                <a:latin typeface="Calibri" panose="020F0502020204030204"/>
                <a:cs typeface="Calibri" panose="020F0502020204030204"/>
              </a:rPr>
              <a:t>compact&amp;</a:t>
            </a:r>
            <a:r>
              <a:rPr sz="19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spongy</a:t>
            </a:r>
            <a:r>
              <a:rPr sz="19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20" dirty="0">
                <a:latin typeface="Calibri" panose="020F0502020204030204"/>
                <a:cs typeface="Calibri" panose="020F0502020204030204"/>
              </a:rPr>
              <a:t>layers</a:t>
            </a:r>
            <a:r>
              <a:rPr sz="19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5" dirty="0">
                <a:latin typeface="Calibri" panose="020F0502020204030204"/>
                <a:cs typeface="Calibri" panose="020F0502020204030204"/>
              </a:rPr>
              <a:t>are</a:t>
            </a:r>
            <a:r>
              <a:rPr sz="19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0" dirty="0">
                <a:latin typeface="Calibri" panose="020F0502020204030204"/>
                <a:cs typeface="Calibri" panose="020F0502020204030204"/>
              </a:rPr>
              <a:t>expelled</a:t>
            </a:r>
            <a:r>
              <a:rPr sz="19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0" dirty="0">
                <a:latin typeface="Calibri" panose="020F0502020204030204"/>
                <a:cs typeface="Calibri" panose="020F0502020204030204"/>
              </a:rPr>
              <a:t>from</a:t>
            </a:r>
            <a:r>
              <a:rPr sz="19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uterus.</a:t>
            </a:r>
            <a:r>
              <a:rPr sz="19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Basal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412115">
              <a:lnSpc>
                <a:spcPct val="100000"/>
              </a:lnSpc>
            </a:pPr>
            <a:r>
              <a:rPr sz="1900" spc="-15" dirty="0">
                <a:latin typeface="Calibri" panose="020F0502020204030204"/>
                <a:cs typeface="Calibri" panose="020F0502020204030204"/>
              </a:rPr>
              <a:t>layer</a:t>
            </a:r>
            <a:r>
              <a:rPr sz="19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19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0" dirty="0">
                <a:latin typeface="Calibri" panose="020F0502020204030204"/>
                <a:cs typeface="Calibri" panose="020F0502020204030204"/>
              </a:rPr>
              <a:t>retained,</a:t>
            </a:r>
            <a:r>
              <a:rPr sz="19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0" dirty="0">
                <a:latin typeface="Calibri" panose="020F0502020204030204"/>
                <a:cs typeface="Calibri" panose="020F0502020204030204"/>
              </a:rPr>
              <a:t>functions</a:t>
            </a:r>
            <a:r>
              <a:rPr sz="19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as the</a:t>
            </a:r>
            <a:r>
              <a:rPr sz="19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5" dirty="0">
                <a:latin typeface="Calibri" panose="020F0502020204030204"/>
                <a:cs typeface="Calibri" panose="020F0502020204030204"/>
              </a:rPr>
              <a:t>regenerative</a:t>
            </a:r>
            <a:r>
              <a:rPr sz="19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5" dirty="0">
                <a:latin typeface="Calibri" panose="020F0502020204030204"/>
                <a:cs typeface="Calibri" panose="020F0502020204030204"/>
              </a:rPr>
              <a:t>layer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412115" marR="5080" indent="-400050">
              <a:lnSpc>
                <a:spcPct val="100000"/>
              </a:lnSpc>
              <a:spcBef>
                <a:spcPts val="455"/>
              </a:spcBef>
              <a:buFont typeface="Arial" panose="020B0604020202020204"/>
              <a:buChar char="•"/>
              <a:tabLst>
                <a:tab pos="412115" algn="l"/>
                <a:tab pos="412750" algn="l"/>
              </a:tabLst>
            </a:pPr>
            <a:r>
              <a:rPr sz="1900" spc="-5" dirty="0">
                <a:latin typeface="Calibri" panose="020F0502020204030204"/>
                <a:cs typeface="Calibri" panose="020F0502020204030204"/>
              </a:rPr>
              <a:t>Uterine</a:t>
            </a:r>
            <a:r>
              <a:rPr sz="1900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dirty="0">
                <a:latin typeface="Calibri" panose="020F0502020204030204"/>
                <a:cs typeface="Calibri" panose="020F0502020204030204"/>
              </a:rPr>
              <a:t>lining</a:t>
            </a:r>
            <a:r>
              <a:rPr sz="1900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epithelium</a:t>
            </a:r>
            <a:r>
              <a:rPr sz="1900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0" dirty="0">
                <a:latin typeface="Calibri" panose="020F0502020204030204"/>
                <a:cs typeface="Calibri" panose="020F0502020204030204"/>
              </a:rPr>
              <a:t>reappears</a:t>
            </a:r>
            <a:r>
              <a:rPr sz="1900" spc="170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20" dirty="0">
                <a:latin typeface="Calibri" panose="020F0502020204030204"/>
                <a:cs typeface="Calibri" panose="020F0502020204030204"/>
              </a:rPr>
              <a:t>from</a:t>
            </a:r>
            <a:r>
              <a:rPr sz="1900" spc="17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glandular</a:t>
            </a:r>
            <a:r>
              <a:rPr sz="1900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dirty="0">
                <a:latin typeface="Calibri" panose="020F0502020204030204"/>
                <a:cs typeface="Calibri" panose="020F0502020204030204"/>
              </a:rPr>
              <a:t>lining</a:t>
            </a:r>
            <a:r>
              <a:rPr sz="1900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epithelium</a:t>
            </a:r>
            <a:r>
              <a:rPr sz="1900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(simple </a:t>
            </a:r>
            <a:r>
              <a:rPr sz="1900" spc="-41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0" dirty="0">
                <a:latin typeface="Calibri" panose="020F0502020204030204"/>
                <a:cs typeface="Calibri" panose="020F0502020204030204"/>
              </a:rPr>
              <a:t>columnar)</a:t>
            </a:r>
            <a:endParaRPr sz="19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2819400"/>
            <a:ext cx="8153400" cy="38100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17926" y="6537147"/>
            <a:ext cx="29381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Fig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: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Menstrual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cycle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without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fertilization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544" y="108204"/>
            <a:ext cx="3779520" cy="623570"/>
            <a:chOff x="161544" y="108204"/>
            <a:chExt cx="3779520" cy="62357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90051" y="280814"/>
              <a:ext cx="921751" cy="2109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4" y="486156"/>
              <a:ext cx="3611879" cy="548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6027" y="108204"/>
              <a:ext cx="1100328" cy="6233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0032" y="108204"/>
              <a:ext cx="2161032" cy="62331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4939" y="168351"/>
            <a:ext cx="36010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0" u="sng" spc="-1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UTERUS</a:t>
            </a:r>
            <a:r>
              <a:rPr sz="2200" i="0" u="sng" spc="1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i="0" u="sng" spc="-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AFTER</a:t>
            </a:r>
            <a:r>
              <a:rPr sz="2200" i="0" u="sng" spc="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i="0" u="sng" spc="-3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IMPLANTATION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44" y="512063"/>
            <a:ext cx="1365885" cy="567055"/>
            <a:chOff x="9144" y="512063"/>
            <a:chExt cx="1365885" cy="56705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" y="512063"/>
              <a:ext cx="1295400" cy="5669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544" y="854963"/>
              <a:ext cx="1060704" cy="502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6216" y="512063"/>
              <a:ext cx="408431" cy="566927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61544" y="1914144"/>
            <a:ext cx="2354580" cy="567055"/>
            <a:chOff x="161544" y="1914144"/>
            <a:chExt cx="2354580" cy="56705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594" y="2074773"/>
              <a:ext cx="962025" cy="1889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544" y="2257044"/>
              <a:ext cx="2202180" cy="502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2604" y="1914144"/>
              <a:ext cx="1423416" cy="5669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07692" y="1914144"/>
              <a:ext cx="408431" cy="56692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54939" y="504799"/>
            <a:ext cx="4946015" cy="17938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b="1" u="sng" spc="-1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DECIDUA: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marR="5080">
              <a:lnSpc>
                <a:spcPct val="100000"/>
              </a:lnSpc>
              <a:spcBef>
                <a:spcPts val="480"/>
              </a:spcBef>
              <a:tabLst>
                <a:tab pos="1080770" algn="l"/>
                <a:tab pos="2603500" algn="l"/>
                <a:tab pos="3150870" algn="l"/>
                <a:tab pos="477520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Af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t</a:t>
            </a:r>
            <a:r>
              <a:rPr sz="2000" dirty="0">
                <a:latin typeface="Calibri" panose="020F0502020204030204"/>
                <a:cs typeface="Calibri" panose="020F0502020204030204"/>
              </a:rPr>
              <a:t>er</a:t>
            </a:r>
            <a:r>
              <a:rPr sz="200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dirty="0">
                <a:latin typeface="Calibri" panose="020F0502020204030204"/>
                <a:cs typeface="Calibri" panose="020F0502020204030204"/>
              </a:rPr>
              <a:t>i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m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pla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n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t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a</a:t>
            </a:r>
            <a:r>
              <a:rPr sz="2000" dirty="0">
                <a:latin typeface="Calibri" panose="020F0502020204030204"/>
                <a:cs typeface="Calibri" panose="020F0502020204030204"/>
              </a:rPr>
              <a:t>tion</a:t>
            </a:r>
            <a:r>
              <a:rPr sz="200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dirty="0">
                <a:latin typeface="Calibri" panose="020F0502020204030204"/>
                <a:cs typeface="Calibri" panose="020F0502020204030204"/>
              </a:rPr>
              <a:t>E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n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dom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e</a:t>
            </a:r>
            <a:r>
              <a:rPr sz="2000" dirty="0">
                <a:latin typeface="Calibri" panose="020F0502020204030204"/>
                <a:cs typeface="Calibri" panose="020F0502020204030204"/>
              </a:rPr>
              <a:t>ti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r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u</a:t>
            </a:r>
            <a:r>
              <a:rPr sz="2000" dirty="0">
                <a:latin typeface="Calibri" panose="020F0502020204030204"/>
                <a:cs typeface="Calibri" panose="020F0502020204030204"/>
              </a:rPr>
              <a:t>m</a:t>
            </a:r>
            <a:r>
              <a:rPr sz="200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is  </a:t>
            </a:r>
            <a:r>
              <a:rPr sz="2000" dirty="0">
                <a:latin typeface="Calibri" panose="020F0502020204030204"/>
                <a:cs typeface="Calibri" panose="020F0502020204030204"/>
              </a:rPr>
              <a:t>known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as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Decidua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27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000" b="1" u="sng" spc="-1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DECIDUA</a:t>
            </a:r>
            <a:r>
              <a:rPr sz="2000" b="1" u="sng" spc="-4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REACTION: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28898" y="3064891"/>
            <a:ext cx="1972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7385" algn="l"/>
                <a:tab pos="150114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a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r</a:t>
            </a:r>
            <a:r>
              <a:rPr sz="2000" dirty="0">
                <a:latin typeface="Calibri" panose="020F0502020204030204"/>
                <a:cs typeface="Calibri" panose="020F0502020204030204"/>
              </a:rPr>
              <a:t>e</a:t>
            </a:r>
            <a:r>
              <a:rPr sz="200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fi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l</a:t>
            </a:r>
            <a:r>
              <a:rPr sz="2000" dirty="0">
                <a:latin typeface="Calibri" panose="020F0502020204030204"/>
                <a:cs typeface="Calibri" panose="020F0502020204030204"/>
              </a:rPr>
              <a:t>l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e</a:t>
            </a:r>
            <a:r>
              <a:rPr sz="2000" dirty="0">
                <a:latin typeface="Calibri" panose="020F0502020204030204"/>
                <a:cs typeface="Calibri" panose="020F0502020204030204"/>
              </a:rPr>
              <a:t>d</a:t>
            </a:r>
            <a:r>
              <a:rPr sz="200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dirty="0">
                <a:latin typeface="Calibri" panose="020F0502020204030204"/>
                <a:cs typeface="Calibri" panose="020F0502020204030204"/>
              </a:rPr>
              <a:t>w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i</a:t>
            </a:r>
            <a:r>
              <a:rPr sz="2000" dirty="0">
                <a:latin typeface="Calibri" panose="020F0502020204030204"/>
                <a:cs typeface="Calibri" panose="020F0502020204030204"/>
              </a:rPr>
              <a:t>th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4939" y="2273020"/>
            <a:ext cx="4741545" cy="17938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Cells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Endometrium becomes polyhedral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11480" indent="-399415">
              <a:lnSpc>
                <a:spcPct val="100000"/>
              </a:lnSpc>
              <a:spcBef>
                <a:spcPts val="480"/>
              </a:spcBef>
              <a:buFont typeface="Arial" panose="020B0604020202020204"/>
              <a:buChar char="•"/>
              <a:tabLst>
                <a:tab pos="411480" algn="l"/>
                <a:tab pos="412115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Loaded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with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glycogen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and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lipids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13385" indent="-401320">
              <a:lnSpc>
                <a:spcPct val="100000"/>
              </a:lnSpc>
              <a:spcBef>
                <a:spcPts val="480"/>
              </a:spcBef>
              <a:buFont typeface="Arial" panose="020B0604020202020204"/>
              <a:buChar char="•"/>
              <a:tabLst>
                <a:tab pos="412750" algn="l"/>
                <a:tab pos="414020" algn="l"/>
                <a:tab pos="1975485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Intracellular	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spaces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ct val="100000"/>
              </a:lnSpc>
            </a:pPr>
            <a:r>
              <a:rPr sz="2000" spc="-20" dirty="0">
                <a:latin typeface="Calibri" panose="020F0502020204030204"/>
                <a:cs typeface="Calibri" panose="020F0502020204030204"/>
              </a:rPr>
              <a:t>extravasate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Tissue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edematus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4939" y="4101465"/>
            <a:ext cx="4732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This</a:t>
            </a:r>
            <a:r>
              <a:rPr sz="20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changes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are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known</a:t>
            </a:r>
            <a:r>
              <a:rPr sz="20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as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Decidua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reaction.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1544" y="4779264"/>
            <a:ext cx="891540" cy="567055"/>
            <a:chOff x="161544" y="4779264"/>
            <a:chExt cx="891540" cy="567055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1450" y="4930444"/>
              <a:ext cx="649224" cy="1984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1544" y="5122164"/>
              <a:ext cx="739140" cy="5029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4652" y="4779264"/>
              <a:ext cx="408431" cy="56692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54939" y="4772253"/>
            <a:ext cx="2713990" cy="14897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b="1" u="sng" spc="-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Calibri" panose="020F0502020204030204"/>
                <a:cs typeface="Calibri" panose="020F0502020204030204"/>
              </a:rPr>
              <a:t>TYPES: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756285" indent="-287020">
              <a:lnSpc>
                <a:spcPct val="100000"/>
              </a:lnSpc>
              <a:spcBef>
                <a:spcPts val="485"/>
              </a:spcBef>
              <a:buAutoNum type="arabicPeriod"/>
              <a:tabLst>
                <a:tab pos="75692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Decidua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Basalis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756285" indent="-28702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75692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Decidua</a:t>
            </a:r>
            <a:r>
              <a:rPr sz="20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Capsularis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756285" indent="-28702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75692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Decidua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Parietalis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334000" y="200704"/>
            <a:ext cx="3657600" cy="384406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336284" y="4022216"/>
            <a:ext cx="19589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Fig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: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Subdivision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of Decidua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91200" y="4495800"/>
            <a:ext cx="2781300" cy="19720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8744" y="190804"/>
            <a:ext cx="2315210" cy="242570"/>
            <a:chOff x="618744" y="190804"/>
            <a:chExt cx="2315210" cy="24257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37818" y="190804"/>
              <a:ext cx="2276806" cy="1984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744" y="382523"/>
              <a:ext cx="2314956" cy="50291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18744" y="940612"/>
            <a:ext cx="542925" cy="242570"/>
            <a:chOff x="618744" y="940612"/>
            <a:chExt cx="542925" cy="2425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196" y="940612"/>
              <a:ext cx="514118" cy="1984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744" y="1132332"/>
              <a:ext cx="542544" cy="5029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12140" y="763879"/>
            <a:ext cx="3847465" cy="323278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0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 panose="020F0502020204030204"/>
                <a:cs typeface="Calibri" panose="020F0502020204030204"/>
              </a:rPr>
              <a:t>SITE: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 indent="-457835">
              <a:lnSpc>
                <a:spcPct val="100000"/>
              </a:lnSpc>
              <a:spcBef>
                <a:spcPts val="625"/>
              </a:spcBef>
              <a:buFont typeface="Arial" panose="020B0604020202020204"/>
              <a:buChar char="•"/>
              <a:tabLst>
                <a:tab pos="469900" algn="l"/>
                <a:tab pos="46990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Ampullary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region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tube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 indent="-457835">
              <a:lnSpc>
                <a:spcPct val="100000"/>
              </a:lnSpc>
              <a:spcBef>
                <a:spcPts val="480"/>
              </a:spcBef>
              <a:buFont typeface="Arial" panose="020B0604020202020204"/>
              <a:buChar char="•"/>
              <a:tabLst>
                <a:tab pos="469900" algn="l"/>
                <a:tab pos="469900" algn="l"/>
              </a:tabLst>
            </a:pPr>
            <a:r>
              <a:rPr sz="2000" spc="-25" dirty="0">
                <a:latin typeface="Calibri" panose="020F0502020204030204"/>
                <a:cs typeface="Calibri" panose="020F0502020204030204"/>
              </a:rPr>
              <a:t>Tubal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implantation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 indent="-457835">
              <a:lnSpc>
                <a:spcPct val="100000"/>
              </a:lnSpc>
              <a:spcBef>
                <a:spcPts val="480"/>
              </a:spcBef>
              <a:buFont typeface="Arial" panose="020B0604020202020204"/>
              <a:buChar char="•"/>
              <a:tabLst>
                <a:tab pos="469900" algn="l"/>
                <a:tab pos="469900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Interstitial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implantation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 marR="5080" indent="-457835">
              <a:lnSpc>
                <a:spcPct val="100000"/>
              </a:lnSpc>
              <a:spcBef>
                <a:spcPts val="485"/>
              </a:spcBef>
              <a:buFont typeface="Arial" panose="020B0604020202020204"/>
              <a:buChar char="•"/>
              <a:tabLst>
                <a:tab pos="469900" algn="l"/>
                <a:tab pos="469900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Implantation </a:t>
            </a:r>
            <a:r>
              <a:rPr sz="2000" dirty="0">
                <a:latin typeface="Calibri" panose="020F0502020204030204"/>
                <a:cs typeface="Calibri" panose="020F0502020204030204"/>
              </a:rPr>
              <a:t>in the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region of </a:t>
            </a:r>
            <a:r>
              <a:rPr sz="2000" dirty="0">
                <a:latin typeface="Calibri" panose="020F0502020204030204"/>
                <a:cs typeface="Calibri" panose="020F0502020204030204"/>
              </a:rPr>
              <a:t>the </a:t>
            </a:r>
            <a:r>
              <a:rPr sz="2000" spc="-4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internal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os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 indent="-457835">
              <a:lnSpc>
                <a:spcPct val="100000"/>
              </a:lnSpc>
              <a:spcBef>
                <a:spcPts val="480"/>
              </a:spcBef>
              <a:buFont typeface="Arial" panose="020B0604020202020204"/>
              <a:buChar char="•"/>
              <a:tabLst>
                <a:tab pos="469900" algn="l"/>
                <a:tab pos="469900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Ovarian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implantation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 indent="-457835">
              <a:lnSpc>
                <a:spcPct val="100000"/>
              </a:lnSpc>
              <a:spcBef>
                <a:spcPts val="480"/>
              </a:spcBef>
              <a:buFont typeface="Arial" panose="020B0604020202020204"/>
              <a:buChar char="•"/>
              <a:tabLst>
                <a:tab pos="469900" algn="l"/>
                <a:tab pos="46990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Abdominal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cavity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(rectouterine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cavity)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2140" y="32482"/>
            <a:ext cx="6003925" cy="7569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i="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 panose="020F0502020204030204"/>
                <a:cs typeface="Calibri" panose="020F0502020204030204"/>
              </a:rPr>
              <a:t>ECTOPIC</a:t>
            </a:r>
            <a:r>
              <a:rPr sz="2000" i="0" u="sng" spc="-5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i="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 panose="020F0502020204030204"/>
                <a:cs typeface="Calibri" panose="020F0502020204030204"/>
              </a:rPr>
              <a:t>PREGNENCY: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i="0" spc="-5" dirty="0">
                <a:latin typeface="Calibri" panose="020F0502020204030204"/>
                <a:cs typeface="Calibri" panose="020F0502020204030204"/>
              </a:rPr>
              <a:t>Implantation</a:t>
            </a:r>
            <a:r>
              <a:rPr sz="2000" i="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i="0" dirty="0">
                <a:latin typeface="Calibri" panose="020F0502020204030204"/>
                <a:cs typeface="Calibri" panose="020F0502020204030204"/>
              </a:rPr>
              <a:t>of</a:t>
            </a:r>
            <a:r>
              <a:rPr sz="2000" i="0" spc="-10" dirty="0">
                <a:latin typeface="Calibri" panose="020F0502020204030204"/>
                <a:cs typeface="Calibri" panose="020F0502020204030204"/>
              </a:rPr>
              <a:t> blastocyst</a:t>
            </a:r>
            <a:r>
              <a:rPr sz="2000" i="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i="0" spc="-20" dirty="0">
                <a:latin typeface="Calibri" panose="020F0502020204030204"/>
                <a:cs typeface="Calibri" panose="020F0502020204030204"/>
              </a:rPr>
              <a:t>takes</a:t>
            </a:r>
            <a:r>
              <a:rPr sz="2000" i="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i="0" dirty="0">
                <a:latin typeface="Calibri" panose="020F0502020204030204"/>
                <a:cs typeface="Calibri" panose="020F0502020204030204"/>
              </a:rPr>
              <a:t>place</a:t>
            </a:r>
            <a:r>
              <a:rPr sz="2000" i="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i="0" dirty="0">
                <a:latin typeface="Calibri" panose="020F0502020204030204"/>
                <a:cs typeface="Calibri" panose="020F0502020204030204"/>
              </a:rPr>
              <a:t>outside</a:t>
            </a:r>
            <a:r>
              <a:rPr sz="2000" i="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i="0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i="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i="0" spc="-5" dirty="0">
                <a:latin typeface="Calibri" panose="020F0502020204030204"/>
                <a:cs typeface="Calibri" panose="020F0502020204030204"/>
              </a:rPr>
              <a:t>uterus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75103" y="3857244"/>
            <a:ext cx="6949084" cy="27051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746752" y="6537147"/>
            <a:ext cx="2549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Fig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: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Sites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abnormal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implantation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908155" y="2825841"/>
            <a:ext cx="3089944" cy="4934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2544" y="357014"/>
            <a:ext cx="3554095" cy="260350"/>
            <a:chOff x="542544" y="357014"/>
            <a:chExt cx="3554095" cy="26035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65553" y="357014"/>
              <a:ext cx="3507949" cy="2109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544" y="562356"/>
              <a:ext cx="3553967" cy="5486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35940" y="60667"/>
            <a:ext cx="8223250" cy="364490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2200" b="1" u="sng" spc="-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 panose="020F0502020204030204"/>
                <a:cs typeface="Calibri" panose="020F0502020204030204"/>
              </a:rPr>
              <a:t>FATE</a:t>
            </a:r>
            <a:r>
              <a:rPr sz="2200" b="1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 panose="020F0502020204030204"/>
                <a:cs typeface="Calibri" panose="020F0502020204030204"/>
              </a:rPr>
              <a:t>OF</a:t>
            </a:r>
            <a:r>
              <a:rPr sz="22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 panose="020F0502020204030204"/>
                <a:cs typeface="Calibri" panose="020F0502020204030204"/>
              </a:rPr>
              <a:t>ECTOPIC</a:t>
            </a:r>
            <a:r>
              <a:rPr sz="2200" b="1" u="sng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 panose="020F0502020204030204"/>
                <a:cs typeface="Calibri" panose="020F0502020204030204"/>
              </a:rPr>
              <a:t>PREGNANCY: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120"/>
              </a:spcBef>
              <a:buFont typeface="Arial" panose="020B0604020202020204"/>
              <a:buChar char="•"/>
              <a:tabLst>
                <a:tab pos="355600" algn="l"/>
              </a:tabLst>
            </a:pPr>
            <a:r>
              <a:rPr sz="2200" b="1" spc="-10" dirty="0">
                <a:latin typeface="Calibri" panose="020F0502020204030204"/>
                <a:cs typeface="Calibri" panose="020F0502020204030204"/>
              </a:rPr>
              <a:t>Implantation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 in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region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 of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internal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 os,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resulting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placenta </a:t>
            </a:r>
            <a:r>
              <a:rPr sz="2200" b="1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previa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cause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severe 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bleeding,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In second part of the pregnancy and 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during</a:t>
            </a:r>
            <a:r>
              <a:rPr sz="22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delivery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535"/>
              </a:spcBef>
              <a:buFont typeface="Arial" panose="020B0604020202020204"/>
              <a:buChar char="•"/>
              <a:tabLst>
                <a:tab pos="355600" algn="l"/>
              </a:tabLst>
            </a:pPr>
            <a:r>
              <a:rPr sz="2200" b="1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ectopic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5" dirty="0">
                <a:latin typeface="Calibri" panose="020F0502020204030204"/>
                <a:cs typeface="Calibri" panose="020F0502020204030204"/>
              </a:rPr>
              <a:t>pregnancy,</a:t>
            </a:r>
            <a:r>
              <a:rPr sz="22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embryo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 dies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about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second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month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of </a:t>
            </a:r>
            <a:r>
              <a:rPr sz="2200" b="1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gestation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cause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severe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 hemorrhage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&amp;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abdominal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pain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200" b="1" spc="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mother</a:t>
            </a:r>
            <a:r>
              <a:rPr sz="22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–</a:t>
            </a:r>
            <a:r>
              <a:rPr sz="22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surgical</a:t>
            </a:r>
            <a:r>
              <a:rPr sz="22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emergency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4217" y="1661617"/>
            <a:ext cx="4883785" cy="222186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8100" marR="30480" indent="461645">
              <a:lnSpc>
                <a:spcPts val="8530"/>
              </a:lnSpc>
              <a:spcBef>
                <a:spcPts val="430"/>
              </a:spcBef>
              <a:tabLst>
                <a:tab pos="1493520" algn="l"/>
              </a:tabLst>
            </a:pPr>
            <a:r>
              <a:rPr sz="7300" b="0" i="0" spc="5" dirty="0">
                <a:solidFill>
                  <a:srgbClr val="001F5F"/>
                </a:solidFill>
                <a:latin typeface="Gabriola" panose="04040605051002020D02"/>
                <a:cs typeface="Gabriola" panose="04040605051002020D02"/>
              </a:rPr>
              <a:t>2</a:t>
            </a:r>
            <a:r>
              <a:rPr sz="7275" b="0" i="0" spc="7" baseline="25000" dirty="0">
                <a:solidFill>
                  <a:srgbClr val="001F5F"/>
                </a:solidFill>
                <a:latin typeface="Gabriola" panose="04040605051002020D02"/>
                <a:cs typeface="Gabriola" panose="04040605051002020D02"/>
              </a:rPr>
              <a:t>nd	</a:t>
            </a:r>
            <a:r>
              <a:rPr sz="7300" b="0" i="0" spc="-5" dirty="0">
                <a:solidFill>
                  <a:srgbClr val="001F5F"/>
                </a:solidFill>
                <a:latin typeface="Gabriola" panose="04040605051002020D02"/>
                <a:cs typeface="Gabriola" panose="04040605051002020D02"/>
              </a:rPr>
              <a:t>WEEK </a:t>
            </a:r>
            <a:r>
              <a:rPr sz="7300" b="0" i="0" spc="-10" dirty="0">
                <a:solidFill>
                  <a:srgbClr val="001F5F"/>
                </a:solidFill>
                <a:latin typeface="Gabriola" panose="04040605051002020D02"/>
                <a:cs typeface="Gabriola" panose="04040605051002020D02"/>
              </a:rPr>
              <a:t>OF </a:t>
            </a:r>
            <a:r>
              <a:rPr sz="7300" b="0" i="0" spc="-5" dirty="0">
                <a:solidFill>
                  <a:srgbClr val="001F5F"/>
                </a:solidFill>
                <a:latin typeface="Gabriola" panose="04040605051002020D02"/>
                <a:cs typeface="Gabriola" panose="04040605051002020D02"/>
              </a:rPr>
              <a:t> </a:t>
            </a:r>
            <a:r>
              <a:rPr sz="7300" b="0" i="0" spc="-10" dirty="0">
                <a:solidFill>
                  <a:srgbClr val="001F5F"/>
                </a:solidFill>
                <a:latin typeface="Gabriola" panose="04040605051002020D02"/>
                <a:cs typeface="Gabriola" panose="04040605051002020D02"/>
              </a:rPr>
              <a:t>DEVELOPM</a:t>
            </a:r>
            <a:r>
              <a:rPr sz="7300" b="0" i="0" spc="-30" dirty="0">
                <a:solidFill>
                  <a:srgbClr val="001F5F"/>
                </a:solidFill>
                <a:latin typeface="Gabriola" panose="04040605051002020D02"/>
                <a:cs typeface="Gabriola" panose="04040605051002020D02"/>
              </a:rPr>
              <a:t>E</a:t>
            </a:r>
            <a:r>
              <a:rPr sz="7300" b="0" i="0" spc="-10" dirty="0">
                <a:solidFill>
                  <a:srgbClr val="001F5F"/>
                </a:solidFill>
                <a:latin typeface="Gabriola" panose="04040605051002020D02"/>
                <a:cs typeface="Gabriola" panose="04040605051002020D02"/>
              </a:rPr>
              <a:t>NT</a:t>
            </a:r>
            <a:endParaRPr sz="7300">
              <a:latin typeface="Gabriola" panose="04040605051002020D02"/>
              <a:cs typeface="Gabriola" panose="04040605051002020D0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0777" y="785621"/>
            <a:ext cx="3628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0" i="0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2</a:t>
            </a:r>
            <a:r>
              <a:rPr sz="3600" b="0" i="0" baseline="25000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nd</a:t>
            </a:r>
            <a:r>
              <a:rPr sz="3600" b="0" i="0" spc="270" baseline="25000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 </a:t>
            </a:r>
            <a:r>
              <a:rPr sz="3600" b="0" i="0" spc="-5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Week</a:t>
            </a:r>
            <a:r>
              <a:rPr sz="3600" b="0" i="0" spc="5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 </a:t>
            </a:r>
            <a:r>
              <a:rPr sz="3600" b="0" i="0" spc="-5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of</a:t>
            </a:r>
            <a:r>
              <a:rPr sz="3600" b="0" i="0" spc="-15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 </a:t>
            </a:r>
            <a:r>
              <a:rPr sz="3600" b="0" i="0" spc="-5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Development</a:t>
            </a:r>
            <a:endParaRPr sz="3600">
              <a:latin typeface="Gabriola" panose="04040605051002020D02"/>
              <a:cs typeface="Gabriola" panose="04040605051002020D0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014" y="2060194"/>
            <a:ext cx="2904490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4000"/>
              <a:buFont typeface="Wingdings" panose="05000000000000000000"/>
              <a:buChar char=""/>
              <a:tabLst>
                <a:tab pos="287020" algn="l"/>
              </a:tabLst>
            </a:pPr>
            <a:r>
              <a:rPr sz="2400" b="1" u="sng" spc="-2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 panose="02030602050306030303"/>
                <a:cs typeface="Constantia" panose="02030602050306030303"/>
              </a:rPr>
              <a:t>Day</a:t>
            </a:r>
            <a:r>
              <a:rPr sz="2400" b="1" u="sng" spc="-11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 panose="02030602050306030303"/>
                <a:cs typeface="Constantia" panose="02030602050306030303"/>
              </a:rPr>
              <a:t> </a:t>
            </a:r>
            <a:r>
              <a:rPr sz="2400" b="1" u="sng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 panose="02030602050306030303"/>
                <a:cs typeface="Constantia" panose="02030602050306030303"/>
              </a:rPr>
              <a:t>8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</a:pPr>
            <a:endParaRPr sz="2600">
              <a:latin typeface="Constantia" panose="02030602050306030303"/>
              <a:cs typeface="Constantia" panose="02030602050306030303"/>
            </a:endParaRPr>
          </a:p>
          <a:p>
            <a:pPr marL="286385" marR="5080" indent="-274320">
              <a:lnSpc>
                <a:spcPct val="150000"/>
              </a:lnSpc>
              <a:spcBef>
                <a:spcPts val="2300"/>
              </a:spcBef>
              <a:buClr>
                <a:srgbClr val="006FC0"/>
              </a:buClr>
              <a:buSzPct val="94000"/>
              <a:buFont typeface="Wingdings" panose="05000000000000000000"/>
              <a:buChar char=""/>
              <a:tabLst>
                <a:tab pos="286385" algn="l"/>
                <a:tab pos="287020" algn="l"/>
              </a:tabLst>
            </a:pPr>
            <a:r>
              <a:rPr sz="2400" spc="-10" dirty="0">
                <a:latin typeface="Constantia" panose="02030602050306030303"/>
                <a:cs typeface="Constantia" panose="02030602050306030303"/>
              </a:rPr>
              <a:t>Blastocyst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partially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embedded in the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endometrial</a:t>
            </a:r>
            <a:r>
              <a:rPr sz="24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stroma</a:t>
            </a:r>
            <a:endParaRPr sz="24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1999488"/>
            <a:ext cx="5546067" cy="38587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04112"/>
            <a:ext cx="4267200" cy="547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30000"/>
              </a:lnSpc>
              <a:spcBef>
                <a:spcPts val="100"/>
              </a:spcBef>
              <a:buClr>
                <a:srgbClr val="006FC0"/>
              </a:buClr>
              <a:buSzPct val="94000"/>
              <a:buFont typeface="Wingdings" panose="05000000000000000000"/>
              <a:buChar char=""/>
              <a:tabLst>
                <a:tab pos="286385" algn="l"/>
                <a:tab pos="287020" algn="l"/>
              </a:tabLst>
            </a:pPr>
            <a:r>
              <a:rPr sz="2400" spc="-5" dirty="0">
                <a:latin typeface="Constantia" panose="02030602050306030303"/>
                <a:cs typeface="Constantia" panose="02030602050306030303"/>
              </a:rPr>
              <a:t>Ou</a:t>
            </a:r>
            <a:r>
              <a:rPr sz="2400" spc="-3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er</a:t>
            </a:r>
            <a:r>
              <a:rPr sz="2400" spc="-1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ell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mas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4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or</a:t>
            </a:r>
            <a:r>
              <a:rPr sz="24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4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opho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b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last 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differentiate</a:t>
            </a:r>
            <a:r>
              <a:rPr sz="24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into</a:t>
            </a:r>
            <a:r>
              <a:rPr sz="24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2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20" dirty="0">
                <a:latin typeface="Constantia" panose="02030602050306030303"/>
                <a:cs typeface="Constantia" panose="02030602050306030303"/>
              </a:rPr>
              <a:t>layers: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 marL="527685" marR="328295" indent="-515620">
              <a:lnSpc>
                <a:spcPct val="130000"/>
              </a:lnSpc>
              <a:spcBef>
                <a:spcPts val="575"/>
              </a:spcBef>
              <a:buClr>
                <a:srgbClr val="0AD0D9"/>
              </a:buClr>
              <a:buSzPct val="94000"/>
              <a:buAutoNum type="romanLcPeriod"/>
              <a:tabLst>
                <a:tab pos="527685" algn="l"/>
                <a:tab pos="528320" algn="l"/>
                <a:tab pos="2897505" algn="l"/>
              </a:tabLst>
            </a:pPr>
            <a:r>
              <a:rPr sz="2400" spc="-10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Cytotrophoblast:	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inner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0" dirty="0">
                <a:latin typeface="Constantia" panose="02030602050306030303"/>
                <a:cs typeface="Constantia" panose="02030602050306030303"/>
              </a:rPr>
              <a:t>layer,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mononucleated,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mitotic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figure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present,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actively</a:t>
            </a:r>
            <a:r>
              <a:rPr sz="24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proliferating</a:t>
            </a:r>
            <a:r>
              <a:rPr sz="24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25" dirty="0">
                <a:latin typeface="Constantia" panose="02030602050306030303"/>
                <a:cs typeface="Constantia" panose="02030602050306030303"/>
              </a:rPr>
              <a:t>layer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Constantia" panose="02030602050306030303"/>
              <a:buAutoNum type="romanLcPeriod"/>
            </a:pPr>
            <a:endParaRPr sz="2400">
              <a:latin typeface="Constantia" panose="02030602050306030303"/>
              <a:cs typeface="Constantia" panose="02030602050306030303"/>
            </a:endParaRPr>
          </a:p>
          <a:p>
            <a:pPr marL="527685" marR="114935" indent="-515620">
              <a:lnSpc>
                <a:spcPct val="130000"/>
              </a:lnSpc>
              <a:spcBef>
                <a:spcPts val="1970"/>
              </a:spcBef>
              <a:buClr>
                <a:srgbClr val="0AD0D9"/>
              </a:buClr>
              <a:buSzPct val="94000"/>
              <a:buAutoNum type="romanLcPeriod"/>
              <a:tabLst>
                <a:tab pos="527685" algn="l"/>
                <a:tab pos="528320" algn="l"/>
              </a:tabLst>
            </a:pPr>
            <a:r>
              <a:rPr sz="2400" spc="-5" dirty="0">
                <a:solidFill>
                  <a:srgbClr val="006FC0"/>
                </a:solidFill>
                <a:latin typeface="Constantia" panose="02030602050306030303"/>
                <a:cs typeface="Constantia" panose="02030602050306030303"/>
              </a:rPr>
              <a:t>Syncytiotrophoblast: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outer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0" dirty="0">
                <a:latin typeface="Constantia" panose="02030602050306030303"/>
                <a:cs typeface="Constantia" panose="02030602050306030303"/>
              </a:rPr>
              <a:t>layer,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multinucleated,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mitotic</a:t>
            </a:r>
            <a:r>
              <a:rPr sz="24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figure</a:t>
            </a:r>
            <a:r>
              <a:rPr sz="2400" spc="-1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absent,</a:t>
            </a:r>
            <a:r>
              <a:rPr sz="24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erode </a:t>
            </a:r>
            <a:r>
              <a:rPr sz="2400" spc="-5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maternal</a:t>
            </a:r>
            <a:r>
              <a:rPr sz="24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tissues</a:t>
            </a:r>
            <a:endParaRPr sz="24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143755" y="1714500"/>
            <a:ext cx="4834605" cy="37155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56944"/>
            <a:ext cx="4045585" cy="5111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459740" indent="-515620">
              <a:lnSpc>
                <a:spcPct val="150000"/>
              </a:lnSpc>
              <a:spcBef>
                <a:spcPts val="100"/>
              </a:spcBef>
              <a:buClr>
                <a:srgbClr val="0E6EC5"/>
              </a:buClr>
              <a:buSzPct val="94000"/>
              <a:buFont typeface="Wingdings" panose="05000000000000000000"/>
              <a:buChar char=""/>
              <a:tabLst>
                <a:tab pos="527685" algn="l"/>
                <a:tab pos="528320" algn="l"/>
              </a:tabLst>
            </a:pPr>
            <a:r>
              <a:rPr sz="2400" spc="-5" dirty="0">
                <a:latin typeface="Constantia" panose="02030602050306030303"/>
                <a:cs typeface="Constantia" panose="02030602050306030303"/>
              </a:rPr>
              <a:t>Inner 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cell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mass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or </a:t>
            </a:r>
            <a:r>
              <a:rPr sz="24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emb</a:t>
            </a:r>
            <a:r>
              <a:rPr sz="2400" spc="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400" spc="-6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b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last</a:t>
            </a:r>
            <a:r>
              <a:rPr sz="24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also</a:t>
            </a:r>
            <a:r>
              <a:rPr sz="24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orms  </a:t>
            </a:r>
            <a:r>
              <a:rPr sz="2400" spc="-20" dirty="0">
                <a:latin typeface="Constantia" panose="02030602050306030303"/>
                <a:cs typeface="Constantia" panose="02030602050306030303"/>
              </a:rPr>
              <a:t>2layers: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 marL="527685" marR="5080" indent="-515620">
              <a:lnSpc>
                <a:spcPct val="150000"/>
              </a:lnSpc>
              <a:spcBef>
                <a:spcPts val="575"/>
              </a:spcBef>
              <a:buClr>
                <a:srgbClr val="0AD0D9"/>
              </a:buClr>
              <a:buSzPct val="94000"/>
              <a:buAutoNum type="romanLcPeriod"/>
              <a:tabLst>
                <a:tab pos="527685" algn="l"/>
                <a:tab pos="528320" algn="l"/>
              </a:tabLst>
            </a:pPr>
            <a:r>
              <a:rPr sz="2400" spc="-40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H</a:t>
            </a:r>
            <a:r>
              <a:rPr sz="2400" spc="-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ypo</a:t>
            </a:r>
            <a:r>
              <a:rPr sz="2400" spc="-1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b</a:t>
            </a:r>
            <a:r>
              <a:rPr sz="2400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last:</a:t>
            </a:r>
            <a:r>
              <a:rPr sz="2400" spc="-2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4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400" spc="-5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400" spc="-6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er</a:t>
            </a:r>
            <a:r>
              <a:rPr sz="24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small 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cuboidal 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cells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adjacent </a:t>
            </a:r>
            <a:r>
              <a:rPr sz="2400" spc="-20" dirty="0">
                <a:latin typeface="Constantia" panose="02030602050306030303"/>
                <a:cs typeface="Constantia" panose="02030602050306030303"/>
              </a:rPr>
              <a:t>to 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blastocyst</a:t>
            </a:r>
            <a:r>
              <a:rPr sz="24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45" dirty="0">
                <a:latin typeface="Constantia" panose="02030602050306030303"/>
                <a:cs typeface="Constantia" panose="02030602050306030303"/>
              </a:rPr>
              <a:t>cavity.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 marL="527685" marR="306705" indent="-515620" algn="just">
              <a:lnSpc>
                <a:spcPct val="150000"/>
              </a:lnSpc>
              <a:spcBef>
                <a:spcPts val="575"/>
              </a:spcBef>
              <a:buClr>
                <a:srgbClr val="0AD0D9"/>
              </a:buClr>
              <a:buSzPct val="94000"/>
              <a:buAutoNum type="romanLcPeriod"/>
              <a:tabLst>
                <a:tab pos="528320" algn="l"/>
              </a:tabLst>
            </a:pPr>
            <a:r>
              <a:rPr sz="2400" spc="-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Epiblast:</a:t>
            </a:r>
            <a:r>
              <a:rPr sz="2400" spc="-4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High</a:t>
            </a:r>
            <a:r>
              <a:rPr sz="24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columner </a:t>
            </a:r>
            <a:r>
              <a:rPr sz="2400" spc="-5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ell</a:t>
            </a:r>
            <a:r>
              <a:rPr sz="24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adja</a:t>
            </a:r>
            <a:r>
              <a:rPr sz="2400" spc="-6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ent</a:t>
            </a:r>
            <a:r>
              <a:rPr sz="24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3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4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am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io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ic  </a:t>
            </a:r>
            <a:r>
              <a:rPr sz="2400" spc="-45" dirty="0">
                <a:latin typeface="Constantia" panose="02030602050306030303"/>
                <a:cs typeface="Constantia" panose="02030602050306030303"/>
              </a:rPr>
              <a:t>cavity.</a:t>
            </a:r>
            <a:endParaRPr sz="24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143755" y="1571244"/>
            <a:ext cx="4977201" cy="369722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42949"/>
            <a:ext cx="4285615" cy="573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96215" indent="-274320">
              <a:lnSpc>
                <a:spcPct val="150000"/>
              </a:lnSpc>
              <a:spcBef>
                <a:spcPts val="100"/>
              </a:spcBef>
              <a:buClr>
                <a:srgbClr val="0E6EC5"/>
              </a:buClr>
              <a:buSzPct val="94000"/>
              <a:buFont typeface="Wingdings" panose="05000000000000000000"/>
              <a:buChar char=""/>
              <a:tabLst>
                <a:tab pos="286385" algn="l"/>
                <a:tab pos="287020" algn="l"/>
              </a:tabLst>
            </a:pPr>
            <a:r>
              <a:rPr sz="24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4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Small</a:t>
            </a:r>
            <a:r>
              <a:rPr sz="24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400" spc="-6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400" spc="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4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appear</a:t>
            </a:r>
            <a:r>
              <a:rPr sz="2400" spc="-1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4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in 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4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epiblast.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 marL="287020" marR="5080" indent="-274320">
              <a:lnSpc>
                <a:spcPct val="150000"/>
              </a:lnSpc>
              <a:spcBef>
                <a:spcPts val="575"/>
              </a:spcBef>
              <a:buClr>
                <a:srgbClr val="0E6EC5"/>
              </a:buClr>
              <a:buSzPct val="94000"/>
              <a:buFont typeface="Wingdings" panose="05000000000000000000"/>
              <a:buChar char=""/>
              <a:tabLst>
                <a:tab pos="356870" algn="l"/>
                <a:tab pos="357505" algn="l"/>
              </a:tabLst>
            </a:pPr>
            <a:r>
              <a:rPr dirty="0"/>
              <a:t>	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4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400" spc="-6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400" spc="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4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enla</a:t>
            </a:r>
            <a:r>
              <a:rPr sz="2400" spc="-4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400" spc="-55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es</a:t>
            </a:r>
            <a:r>
              <a:rPr sz="24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3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4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be</a:t>
            </a:r>
            <a:r>
              <a:rPr sz="2400" spc="-6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ome 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4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amniotic</a:t>
            </a:r>
            <a:r>
              <a:rPr sz="24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45" dirty="0">
                <a:latin typeface="Constantia" panose="02030602050306030303"/>
                <a:cs typeface="Constantia" panose="02030602050306030303"/>
              </a:rPr>
              <a:t>cavity.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 marL="287020" marR="396875" indent="-274320">
              <a:lnSpc>
                <a:spcPct val="150000"/>
              </a:lnSpc>
              <a:spcBef>
                <a:spcPts val="575"/>
              </a:spcBef>
              <a:buClr>
                <a:srgbClr val="0E6EC5"/>
              </a:buClr>
              <a:buSzPct val="94000"/>
              <a:buFont typeface="Wingdings" panose="05000000000000000000"/>
              <a:buChar char=""/>
              <a:tabLst>
                <a:tab pos="286385" algn="l"/>
                <a:tab pos="287020" algn="l"/>
              </a:tabLst>
            </a:pPr>
            <a:r>
              <a:rPr sz="2400" spc="-5" dirty="0">
                <a:latin typeface="Constantia" panose="02030602050306030303"/>
                <a:cs typeface="Constantia" panose="02030602050306030303"/>
              </a:rPr>
              <a:t>Epiblast</a:t>
            </a:r>
            <a:r>
              <a:rPr sz="2400" spc="-1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cell</a:t>
            </a:r>
            <a:r>
              <a:rPr sz="24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adjacent</a:t>
            </a:r>
            <a:r>
              <a:rPr sz="24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20" dirty="0">
                <a:latin typeface="Constantia" panose="02030602050306030303"/>
                <a:cs typeface="Constantia" panose="02030602050306030303"/>
              </a:rPr>
              <a:t>to</a:t>
            </a:r>
            <a:r>
              <a:rPr sz="24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400" spc="-5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cytotrophoblast called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amnioblast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 marL="287020" marR="19685" indent="-274320">
              <a:lnSpc>
                <a:spcPct val="150000"/>
              </a:lnSpc>
              <a:spcBef>
                <a:spcPts val="580"/>
              </a:spcBef>
              <a:buClr>
                <a:srgbClr val="0E6EC5"/>
              </a:buClr>
              <a:buSzPct val="94000"/>
              <a:buFont typeface="Wingdings" panose="05000000000000000000"/>
              <a:buChar char=""/>
              <a:tabLst>
                <a:tab pos="360045" algn="l"/>
                <a:tab pos="360680" algn="l"/>
              </a:tabLst>
            </a:pPr>
            <a:r>
              <a:rPr dirty="0"/>
              <a:t>	</a:t>
            </a:r>
            <a:r>
              <a:rPr sz="2400" spc="-3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400" spc="-6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ether</a:t>
            </a:r>
            <a:r>
              <a:rPr sz="24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with</a:t>
            </a:r>
            <a:r>
              <a:rPr sz="24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4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3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est</a:t>
            </a:r>
            <a:r>
              <a:rPr sz="24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400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the 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epiblast</a:t>
            </a:r>
            <a:r>
              <a:rPr sz="24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ey</a:t>
            </a:r>
            <a:r>
              <a:rPr sz="24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line</a:t>
            </a:r>
            <a:r>
              <a:rPr sz="24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4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am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io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ic  </a:t>
            </a:r>
            <a:r>
              <a:rPr sz="2400" spc="-45" dirty="0">
                <a:latin typeface="Constantia" panose="02030602050306030303"/>
                <a:cs typeface="Constantia" panose="02030602050306030303"/>
              </a:rPr>
              <a:t>cavity.</a:t>
            </a:r>
            <a:endParaRPr sz="24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357115" y="1499616"/>
            <a:ext cx="4764824" cy="393039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853897"/>
            <a:ext cx="3769360" cy="3362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4000"/>
              <a:buFont typeface="Wingdings" panose="05000000000000000000"/>
              <a:buChar char=""/>
              <a:tabLst>
                <a:tab pos="287020" algn="l"/>
              </a:tabLst>
            </a:pPr>
            <a:r>
              <a:rPr sz="2400" b="1" u="sng" spc="-3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 panose="02030602050306030303"/>
                <a:cs typeface="Constantia" panose="02030602050306030303"/>
              </a:rPr>
              <a:t>Day</a:t>
            </a:r>
            <a:r>
              <a:rPr sz="2400" b="1" u="sng" spc="-10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 panose="02030602050306030303"/>
                <a:cs typeface="Constantia" panose="02030602050306030303"/>
              </a:rPr>
              <a:t> </a:t>
            </a:r>
            <a:r>
              <a:rPr sz="2400" b="1" u="sng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 panose="02030602050306030303"/>
                <a:cs typeface="Constantia" panose="02030602050306030303"/>
              </a:rPr>
              <a:t>9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 marL="286385" marR="465455" indent="-274320">
              <a:lnSpc>
                <a:spcPct val="150000"/>
              </a:lnSpc>
              <a:spcBef>
                <a:spcPts val="580"/>
              </a:spcBef>
              <a:buClr>
                <a:srgbClr val="0AD0D9"/>
              </a:buClr>
              <a:buSzPct val="94000"/>
              <a:buFont typeface="Wingdings" panose="05000000000000000000"/>
              <a:buChar char=""/>
              <a:tabLst>
                <a:tab pos="286385" algn="l"/>
                <a:tab pos="287020" algn="l"/>
              </a:tabLst>
            </a:pPr>
            <a:r>
              <a:rPr sz="2400" spc="-10" dirty="0">
                <a:latin typeface="Constantia" panose="02030602050306030303"/>
                <a:cs typeface="Constantia" panose="02030602050306030303"/>
              </a:rPr>
              <a:t>Blastocyst</a:t>
            </a:r>
            <a:r>
              <a:rPr sz="24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more</a:t>
            </a:r>
            <a:r>
              <a:rPr sz="24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deeply </a:t>
            </a:r>
            <a:r>
              <a:rPr sz="2400" spc="-5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embedded in the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endometrium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Wingdings" panose="05000000000000000000"/>
              <a:buChar char=""/>
            </a:pPr>
            <a:endParaRPr sz="24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AD0D9"/>
              </a:buClr>
              <a:buFont typeface="Wingdings" panose="05000000000000000000"/>
              <a:buChar char=""/>
            </a:pPr>
            <a:endParaRPr sz="2050">
              <a:latin typeface="Constantia" panose="02030602050306030303"/>
              <a:cs typeface="Constantia" panose="02030602050306030303"/>
            </a:endParaRPr>
          </a:p>
          <a:p>
            <a:pPr marL="286385" marR="5080" indent="-274320">
              <a:lnSpc>
                <a:spcPct val="150000"/>
              </a:lnSpc>
              <a:buClr>
                <a:srgbClr val="0AD0D9"/>
              </a:buClr>
              <a:buSzPct val="94000"/>
              <a:buFont typeface="Wingdings" panose="05000000000000000000"/>
              <a:buChar char=""/>
              <a:tabLst>
                <a:tab pos="286385" algn="l"/>
                <a:tab pos="287020" algn="l"/>
                <a:tab pos="2023110" algn="l"/>
              </a:tabLst>
            </a:pPr>
            <a:endParaRPr sz="24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072128" y="1427988"/>
            <a:ext cx="5071871" cy="43586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713987" y="999744"/>
            <a:ext cx="5430011" cy="49301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3014" y="1140078"/>
            <a:ext cx="3377565" cy="5000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4000"/>
              <a:buFont typeface="Wingdings" panose="05000000000000000000"/>
              <a:buChar char=""/>
              <a:tabLst>
                <a:tab pos="287020" algn="l"/>
              </a:tabLst>
            </a:pPr>
            <a:r>
              <a:rPr sz="2400" b="1" u="sng" spc="-2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 panose="02030602050306030303"/>
                <a:cs typeface="Constantia" panose="02030602050306030303"/>
              </a:rPr>
              <a:t>Day</a:t>
            </a:r>
            <a:r>
              <a:rPr sz="2400" b="1" u="sng" spc="-9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 panose="02030602050306030303"/>
                <a:cs typeface="Constantia" panose="02030602050306030303"/>
              </a:rPr>
              <a:t> </a:t>
            </a:r>
            <a:r>
              <a:rPr sz="2400" b="1" u="sng" spc="-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 panose="02030602050306030303"/>
                <a:cs typeface="Constantia" panose="02030602050306030303"/>
              </a:rPr>
              <a:t>11</a:t>
            </a:r>
            <a:r>
              <a:rPr sz="2400" b="1" u="sng" spc="-8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 panose="02030602050306030303"/>
                <a:cs typeface="Constantia" panose="02030602050306030303"/>
              </a:rPr>
              <a:t> </a:t>
            </a:r>
            <a:r>
              <a:rPr sz="2400" b="1" u="sng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 panose="02030602050306030303"/>
                <a:cs typeface="Constantia" panose="02030602050306030303"/>
              </a:rPr>
              <a:t>and</a:t>
            </a:r>
            <a:r>
              <a:rPr sz="2400" b="1" u="sng" spc="-1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 panose="02030602050306030303"/>
                <a:cs typeface="Constantia" panose="02030602050306030303"/>
              </a:rPr>
              <a:t> </a:t>
            </a:r>
            <a:r>
              <a:rPr sz="2400" b="1" u="sng" spc="-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 panose="02030602050306030303"/>
                <a:cs typeface="Constantia" panose="02030602050306030303"/>
              </a:rPr>
              <a:t>12-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 marL="286385" marR="251460" indent="-274320">
              <a:lnSpc>
                <a:spcPct val="150000"/>
              </a:lnSpc>
              <a:spcBef>
                <a:spcPts val="575"/>
              </a:spcBef>
              <a:buClr>
                <a:srgbClr val="0AD0D9"/>
              </a:buClr>
              <a:buSzPct val="94000"/>
              <a:buFont typeface="Wingdings" panose="05000000000000000000"/>
              <a:buChar char=""/>
              <a:tabLst>
                <a:tab pos="286385" algn="l"/>
                <a:tab pos="287020" algn="l"/>
              </a:tabLst>
            </a:pPr>
            <a:r>
              <a:rPr sz="2400" spc="-10" dirty="0">
                <a:latin typeface="Constantia" panose="02030602050306030303"/>
                <a:cs typeface="Constantia" panose="02030602050306030303"/>
              </a:rPr>
              <a:t>Blastocyst</a:t>
            </a:r>
            <a:r>
              <a:rPr sz="24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completely </a:t>
            </a:r>
            <a:r>
              <a:rPr sz="2400" spc="-5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embedded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Wingdings" panose="05000000000000000000"/>
              <a:buChar char=""/>
            </a:pPr>
            <a:endParaRPr sz="24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AD0D9"/>
              </a:buClr>
              <a:buFont typeface="Wingdings" panose="05000000000000000000"/>
              <a:buChar char=""/>
            </a:pPr>
            <a:endParaRPr sz="2050">
              <a:latin typeface="Constantia" panose="02030602050306030303"/>
              <a:cs typeface="Constantia" panose="02030602050306030303"/>
            </a:endParaRPr>
          </a:p>
          <a:p>
            <a:pPr marL="286385" marR="5080" indent="-274320">
              <a:lnSpc>
                <a:spcPct val="150000"/>
              </a:lnSpc>
              <a:buClr>
                <a:srgbClr val="0AD0D9"/>
              </a:buClr>
              <a:buSzPct val="94000"/>
              <a:buFont typeface="Wingdings" panose="05000000000000000000"/>
              <a:buChar char=""/>
              <a:tabLst>
                <a:tab pos="286385" algn="l"/>
                <a:tab pos="287020" algn="l"/>
              </a:tabLst>
            </a:pPr>
            <a:r>
              <a:rPr sz="2400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400" spc="-4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er</a:t>
            </a:r>
            <a:r>
              <a:rPr sz="24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om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m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unicat</a:t>
            </a:r>
            <a:r>
              <a:rPr sz="2400" spc="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ng  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network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in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syncytiotrophoblast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especially</a:t>
            </a:r>
            <a:r>
              <a:rPr sz="24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4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embryonic </a:t>
            </a:r>
            <a:r>
              <a:rPr sz="2400" spc="-5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pole</a:t>
            </a:r>
            <a:r>
              <a:rPr sz="24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appears</a:t>
            </a:r>
            <a:endParaRPr sz="24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85824"/>
            <a:ext cx="3579495" cy="5134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50000"/>
              </a:lnSpc>
              <a:spcBef>
                <a:spcPts val="100"/>
              </a:spcBef>
              <a:buClr>
                <a:srgbClr val="0AD0D9"/>
              </a:buClr>
              <a:buSzPct val="94000"/>
              <a:buFont typeface="Wingdings" panose="05000000000000000000"/>
              <a:buChar char=""/>
              <a:tabLst>
                <a:tab pos="286385" algn="l"/>
                <a:tab pos="287020" algn="l"/>
              </a:tabLst>
            </a:pPr>
            <a:r>
              <a:rPr sz="2400" spc="-10" dirty="0">
                <a:latin typeface="Constantia" panose="02030602050306030303"/>
                <a:cs typeface="Constantia" panose="02030602050306030303"/>
              </a:rPr>
              <a:t>Syncytiotrophoblast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penet</a:t>
            </a:r>
            <a:r>
              <a:rPr sz="24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400" spc="-3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4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deepe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4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4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3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 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the</a:t>
            </a:r>
            <a:r>
              <a:rPr sz="24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stroma</a:t>
            </a:r>
            <a:r>
              <a:rPr sz="24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4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erode</a:t>
            </a:r>
            <a:r>
              <a:rPr sz="24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the </a:t>
            </a:r>
            <a:r>
              <a:rPr sz="2400" spc="-5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endoth</a:t>
            </a:r>
            <a:r>
              <a:rPr lang="en-US" sz="2400" spc="-5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lial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lining of </a:t>
            </a:r>
            <a:r>
              <a:rPr sz="24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maternal</a:t>
            </a:r>
            <a:r>
              <a:rPr sz="24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capillaries.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Wingdings" panose="05000000000000000000"/>
              <a:buChar char=""/>
            </a:pPr>
            <a:endParaRPr sz="24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AD0D9"/>
              </a:buClr>
              <a:buFont typeface="Wingdings" panose="05000000000000000000"/>
              <a:buChar char=""/>
            </a:pPr>
            <a:endParaRPr sz="2050">
              <a:latin typeface="Constantia" panose="02030602050306030303"/>
              <a:cs typeface="Constantia" panose="02030602050306030303"/>
            </a:endParaRPr>
          </a:p>
          <a:p>
            <a:pPr marL="287020" marR="179705" indent="-274320">
              <a:lnSpc>
                <a:spcPct val="150000"/>
              </a:lnSpc>
              <a:buClr>
                <a:srgbClr val="0AD0D9"/>
              </a:buClr>
              <a:buSzPct val="94000"/>
              <a:buFont typeface="Wingdings" panose="05000000000000000000"/>
              <a:buChar char=""/>
              <a:tabLst>
                <a:tab pos="286385" algn="l"/>
                <a:tab pos="287020" algn="l"/>
              </a:tabLst>
            </a:pPr>
            <a:r>
              <a:rPr sz="2400" spc="-15" dirty="0">
                <a:latin typeface="Constantia" panose="02030602050306030303"/>
                <a:cs typeface="Constantia" panose="02030602050306030303"/>
              </a:rPr>
              <a:t>Congested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and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dilated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 capillaries</a:t>
            </a:r>
            <a:r>
              <a:rPr sz="24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are</a:t>
            </a:r>
            <a:r>
              <a:rPr sz="24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known</a:t>
            </a:r>
            <a:r>
              <a:rPr sz="24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as </a:t>
            </a:r>
            <a:r>
              <a:rPr sz="2400" spc="-5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sinusoids</a:t>
            </a:r>
            <a:r>
              <a:rPr sz="24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.</a:t>
            </a:r>
            <a:endParaRPr sz="24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713988" y="1143000"/>
            <a:ext cx="5412882" cy="489210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100" y="1213815"/>
            <a:ext cx="704595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00" b="0" i="0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2</a:t>
            </a:r>
            <a:r>
              <a:rPr sz="3600" b="0" i="0" baseline="25000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nd</a:t>
            </a:r>
            <a:r>
              <a:rPr sz="3600" b="0" i="0" spc="284" baseline="25000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 </a:t>
            </a:r>
            <a:r>
              <a:rPr sz="3600" b="0" i="0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Week</a:t>
            </a:r>
            <a:r>
              <a:rPr sz="3600" b="0" i="0" spc="10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 </a:t>
            </a:r>
            <a:r>
              <a:rPr sz="3600" b="0" i="0" spc="-5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of</a:t>
            </a:r>
            <a:r>
              <a:rPr sz="3600" b="0" i="0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 </a:t>
            </a:r>
            <a:r>
              <a:rPr sz="3600" b="0" i="0" spc="-5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Development </a:t>
            </a:r>
            <a:r>
              <a:rPr sz="3600" b="0" i="0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is</a:t>
            </a:r>
            <a:r>
              <a:rPr sz="3600" b="0" i="0" spc="-15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 </a:t>
            </a:r>
            <a:r>
              <a:rPr sz="3600" b="0" i="0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Known</a:t>
            </a:r>
            <a:r>
              <a:rPr sz="3600" b="0" i="0" spc="-15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 </a:t>
            </a:r>
            <a:r>
              <a:rPr sz="3600" b="0" i="0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as</a:t>
            </a:r>
            <a:r>
              <a:rPr sz="3600" b="0" i="0" spc="-70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 </a:t>
            </a:r>
            <a:r>
              <a:rPr sz="3600" i="0" spc="15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Week</a:t>
            </a:r>
            <a:r>
              <a:rPr sz="3600" i="0" spc="-80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 </a:t>
            </a:r>
            <a:r>
              <a:rPr sz="3600" i="0" spc="15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of</a:t>
            </a:r>
            <a:r>
              <a:rPr sz="3600" i="0" spc="-55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 </a:t>
            </a:r>
            <a:r>
              <a:rPr sz="3600" i="0" spc="5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2’s</a:t>
            </a:r>
            <a:r>
              <a:rPr sz="3600" b="0" i="0" spc="5" dirty="0">
                <a:solidFill>
                  <a:srgbClr val="04607A"/>
                </a:solidFill>
                <a:latin typeface="Gabriola" panose="04040605051002020D02"/>
                <a:cs typeface="Gabriola" panose="04040605051002020D02"/>
              </a:rPr>
              <a:t>:</a:t>
            </a:r>
            <a:endParaRPr sz="3600">
              <a:latin typeface="Gabriola" panose="04040605051002020D02"/>
              <a:cs typeface="Gabriola" panose="04040605051002020D0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761489"/>
            <a:ext cx="4271010" cy="4744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88595" indent="-274320">
              <a:lnSpc>
                <a:spcPct val="130000"/>
              </a:lnSpc>
              <a:spcBef>
                <a:spcPts val="100"/>
              </a:spcBef>
              <a:buClr>
                <a:srgbClr val="0AD0D9"/>
              </a:buClr>
              <a:buSzPct val="94000"/>
              <a:buFont typeface="Wingdings" panose="05000000000000000000"/>
              <a:buChar char=""/>
              <a:tabLst>
                <a:tab pos="286385" algn="l"/>
                <a:tab pos="287020" algn="l"/>
              </a:tabLst>
            </a:pPr>
            <a:r>
              <a:rPr sz="2400" spc="-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Th</a:t>
            </a:r>
            <a:r>
              <a:rPr sz="2400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e</a:t>
            </a:r>
            <a:r>
              <a:rPr sz="2400" spc="-80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t</a:t>
            </a:r>
            <a:r>
              <a:rPr sz="2400" spc="-2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2400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ophoblast</a:t>
            </a:r>
            <a:r>
              <a:rPr sz="2400" spc="-140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dif</a:t>
            </a:r>
            <a:r>
              <a:rPr sz="2400" spc="-1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f</a:t>
            </a:r>
            <a:r>
              <a:rPr sz="2400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e</a:t>
            </a:r>
            <a:r>
              <a:rPr sz="2400" spc="-30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r</a:t>
            </a:r>
            <a:r>
              <a:rPr sz="2400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entia</a:t>
            </a:r>
            <a:r>
              <a:rPr sz="2400" spc="-2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t</a:t>
            </a:r>
            <a:r>
              <a:rPr sz="2400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e  </a:t>
            </a:r>
            <a:r>
              <a:rPr sz="2400" spc="-1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into</a:t>
            </a:r>
            <a:r>
              <a:rPr sz="2400" spc="-9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2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two</a:t>
            </a:r>
            <a:r>
              <a:rPr sz="2400" spc="-4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20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layers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 marL="584200" indent="-571500">
              <a:lnSpc>
                <a:spcPct val="100000"/>
              </a:lnSpc>
              <a:spcBef>
                <a:spcPts val="1440"/>
              </a:spcBef>
              <a:buClr>
                <a:srgbClr val="0AD0D9"/>
              </a:buClr>
              <a:buSzPct val="94000"/>
              <a:buAutoNum type="romanLcPeriod"/>
              <a:tabLst>
                <a:tab pos="583565" algn="l"/>
                <a:tab pos="584200" algn="l"/>
              </a:tabLst>
            </a:pPr>
            <a:r>
              <a:rPr sz="2400" spc="-10" dirty="0">
                <a:latin typeface="Constantia" panose="02030602050306030303"/>
                <a:cs typeface="Constantia" panose="02030602050306030303"/>
              </a:rPr>
              <a:t>Cytotrophoblast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 marL="584200" indent="-571500">
              <a:lnSpc>
                <a:spcPct val="100000"/>
              </a:lnSpc>
              <a:spcBef>
                <a:spcPts val="1440"/>
              </a:spcBef>
              <a:buClr>
                <a:srgbClr val="0AD0D9"/>
              </a:buClr>
              <a:buSzPct val="94000"/>
              <a:buAutoNum type="romanLcPeriod"/>
              <a:tabLst>
                <a:tab pos="583565" algn="l"/>
                <a:tab pos="584200" algn="l"/>
              </a:tabLst>
            </a:pPr>
            <a:r>
              <a:rPr sz="2400" spc="-10" dirty="0">
                <a:latin typeface="Constantia" panose="02030602050306030303"/>
                <a:cs typeface="Constantia" panose="02030602050306030303"/>
              </a:rPr>
              <a:t>Syncytiotrophoblast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</a:pPr>
            <a:endParaRPr sz="24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Constantia" panose="02030602050306030303"/>
              <a:cs typeface="Constantia" panose="02030602050306030303"/>
            </a:endParaRPr>
          </a:p>
          <a:p>
            <a:pPr marL="584200" indent="-571500">
              <a:lnSpc>
                <a:spcPct val="100000"/>
              </a:lnSpc>
              <a:buClr>
                <a:srgbClr val="0AD0D9"/>
              </a:buClr>
              <a:buSzPct val="94000"/>
              <a:buFont typeface="Wingdings" panose="05000000000000000000"/>
              <a:buChar char=""/>
              <a:tabLst>
                <a:tab pos="583565" algn="l"/>
                <a:tab pos="584200" algn="l"/>
                <a:tab pos="1231900" algn="l"/>
              </a:tabLst>
            </a:pPr>
            <a:r>
              <a:rPr sz="2400" spc="-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The	embryoblast</a:t>
            </a:r>
            <a:r>
              <a:rPr sz="2400" spc="-9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forms</a:t>
            </a:r>
            <a:r>
              <a:rPr sz="2400" spc="-90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2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two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 marL="584200">
              <a:lnSpc>
                <a:spcPct val="100000"/>
              </a:lnSpc>
              <a:spcBef>
                <a:spcPts val="865"/>
              </a:spcBef>
            </a:pPr>
            <a:r>
              <a:rPr sz="2400" spc="-20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layers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 marL="584200" indent="-571500">
              <a:lnSpc>
                <a:spcPct val="100000"/>
              </a:lnSpc>
              <a:spcBef>
                <a:spcPts val="1440"/>
              </a:spcBef>
              <a:buClr>
                <a:srgbClr val="0AD0D9"/>
              </a:buClr>
              <a:buSzPct val="94000"/>
              <a:buAutoNum type="romanLcPeriod"/>
              <a:tabLst>
                <a:tab pos="583565" algn="l"/>
                <a:tab pos="584200" algn="l"/>
              </a:tabLst>
            </a:pPr>
            <a:r>
              <a:rPr sz="2400" dirty="0">
                <a:latin typeface="Constantia" panose="02030602050306030303"/>
                <a:cs typeface="Constantia" panose="02030602050306030303"/>
              </a:rPr>
              <a:t>Epiblast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 marL="584200" indent="-571500">
              <a:lnSpc>
                <a:spcPct val="100000"/>
              </a:lnSpc>
              <a:spcBef>
                <a:spcPts val="1445"/>
              </a:spcBef>
              <a:buClr>
                <a:srgbClr val="0AD0D9"/>
              </a:buClr>
              <a:buSzPct val="94000"/>
              <a:buAutoNum type="romanLcPeriod"/>
              <a:tabLst>
                <a:tab pos="583565" algn="l"/>
                <a:tab pos="584200" algn="l"/>
              </a:tabLst>
            </a:pPr>
            <a:r>
              <a:rPr sz="2400" spc="-10" dirty="0">
                <a:latin typeface="Constantia" panose="02030602050306030303"/>
                <a:cs typeface="Constantia" panose="02030602050306030303"/>
              </a:rPr>
              <a:t>Hypoblast</a:t>
            </a:r>
            <a:endParaRPr sz="24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7115" y="1642872"/>
            <a:ext cx="4786884" cy="435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5461" y="210058"/>
            <a:ext cx="2508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i="0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Fertilization</a:t>
            </a:r>
            <a:endParaRPr b="0" i="0" spc="-5" dirty="0">
              <a:solidFill>
                <a:srgbClr val="006FC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404873"/>
            <a:ext cx="3261995" cy="175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635"/>
              </a:lnSpc>
              <a:spcBef>
                <a:spcPts val="95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200" spc="-5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Fertilization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lnSpc>
                <a:spcPts val="259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process</a:t>
            </a:r>
            <a:r>
              <a:rPr sz="24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union</a:t>
            </a:r>
            <a:r>
              <a:rPr sz="24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of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R="139065" algn="r">
              <a:lnSpc>
                <a:spcPts val="2595"/>
              </a:lnSpc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male</a:t>
            </a:r>
            <a:r>
              <a:rPr sz="24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&amp;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female</a:t>
            </a:r>
            <a:r>
              <a:rPr sz="24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gamate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342265" marR="158750" indent="-342265" algn="r">
              <a:lnSpc>
                <a:spcPct val="100000"/>
              </a:lnSpc>
              <a:buFont typeface="Arial" panose="020B0604020202020204"/>
              <a:buChar char="•"/>
              <a:tabLst>
                <a:tab pos="342265" algn="l"/>
                <a:tab pos="355600" algn="l"/>
                <a:tab pos="2302510" algn="l"/>
              </a:tabLst>
            </a:pPr>
            <a:r>
              <a:rPr sz="2400" spc="-5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Sit</a:t>
            </a:r>
            <a:r>
              <a:rPr sz="2400" spc="5" dirty="0">
                <a:solidFill>
                  <a:srgbClr val="1F487C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-a</a:t>
            </a:r>
            <a:r>
              <a:rPr sz="2400" spc="-20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pul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ary	region</a:t>
            </a:r>
            <a:r>
              <a:rPr lang="en-US" sz="2400" dirty="0">
                <a:latin typeface="Times New Roman" panose="02020603050405020304"/>
                <a:cs typeface="Times New Roman" panose="02020603050405020304"/>
              </a:rPr>
              <a:t> of fallopian tubes</a:t>
            </a:r>
            <a:endParaRPr lang="en-US"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4592192"/>
            <a:ext cx="2737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Aim</a:t>
            </a:r>
            <a:r>
              <a:rPr sz="2400" spc="-35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spc="-2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fertilization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4957648"/>
            <a:ext cx="3043555" cy="1416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595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Restoration</a:t>
            </a:r>
            <a:r>
              <a:rPr sz="24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diploid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355600">
              <a:lnSpc>
                <a:spcPts val="2595"/>
              </a:lnSpc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number</a:t>
            </a:r>
            <a:r>
              <a:rPr sz="24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chromosome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Determination</a:t>
            </a:r>
            <a:r>
              <a:rPr sz="24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sex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Initiation</a:t>
            </a:r>
            <a:r>
              <a:rPr sz="24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clevage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643884" y="1143000"/>
            <a:ext cx="5143500" cy="435711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398390" y="5658103"/>
            <a:ext cx="3959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Fig: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Fertilization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implantation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70641"/>
            <a:ext cx="4779645" cy="269303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Constantia" panose="02030602050306030303"/>
              <a:cs typeface="Constantia" panose="02030602050306030303"/>
            </a:endParaRPr>
          </a:p>
          <a:p>
            <a:pPr marL="584200" indent="-572135">
              <a:lnSpc>
                <a:spcPct val="100000"/>
              </a:lnSpc>
              <a:buClr>
                <a:srgbClr val="0AD0D9"/>
              </a:buClr>
              <a:buSzPct val="94000"/>
              <a:buFont typeface="Wingdings" panose="05000000000000000000"/>
              <a:buChar char=""/>
              <a:tabLst>
                <a:tab pos="584200" algn="l"/>
                <a:tab pos="584835" algn="l"/>
              </a:tabLst>
            </a:pPr>
            <a:r>
              <a:rPr sz="2400" spc="-10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Three</a:t>
            </a:r>
            <a:r>
              <a:rPr sz="2400" spc="-140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cavities</a:t>
            </a:r>
            <a:r>
              <a:rPr sz="2400" spc="-90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solidFill>
                  <a:srgbClr val="0E6EC5"/>
                </a:solidFill>
                <a:latin typeface="Constantia" panose="02030602050306030303"/>
                <a:cs typeface="Constantia" panose="02030602050306030303"/>
              </a:rPr>
              <a:t>forms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 marL="584200" indent="-572135">
              <a:lnSpc>
                <a:spcPct val="100000"/>
              </a:lnSpc>
              <a:spcBef>
                <a:spcPts val="2020"/>
              </a:spcBef>
              <a:buClr>
                <a:srgbClr val="0AD0D9"/>
              </a:buClr>
              <a:buSzPct val="94000"/>
              <a:buAutoNum type="romanLcPeriod"/>
              <a:tabLst>
                <a:tab pos="584200" algn="l"/>
                <a:tab pos="584835" algn="l"/>
              </a:tabLst>
            </a:pPr>
            <a:r>
              <a:rPr sz="2400" spc="-5" dirty="0">
                <a:latin typeface="Constantia" panose="02030602050306030303"/>
                <a:cs typeface="Constantia" panose="02030602050306030303"/>
              </a:rPr>
              <a:t>Amniot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ic</a:t>
            </a:r>
            <a:r>
              <a:rPr sz="24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400" spc="-6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400" spc="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ty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 marL="584200" indent="-572135">
              <a:lnSpc>
                <a:spcPct val="100000"/>
              </a:lnSpc>
              <a:spcBef>
                <a:spcPts val="2015"/>
              </a:spcBef>
              <a:buClr>
                <a:srgbClr val="0AD0D9"/>
              </a:buClr>
              <a:buSzPct val="94000"/>
              <a:buAutoNum type="romanLcPeriod"/>
              <a:tabLst>
                <a:tab pos="584200" algn="l"/>
                <a:tab pos="584835" algn="l"/>
              </a:tabLst>
            </a:pPr>
            <a:r>
              <a:rPr sz="2400" spc="-50" dirty="0">
                <a:latin typeface="Constantia" panose="02030602050306030303"/>
                <a:cs typeface="Constantia" panose="02030602050306030303"/>
              </a:rPr>
              <a:t>Yolk</a:t>
            </a:r>
            <a:r>
              <a:rPr sz="24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sac</a:t>
            </a:r>
            <a:r>
              <a:rPr sz="24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cavity</a:t>
            </a:r>
            <a:endParaRPr sz="24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3753129"/>
            <a:ext cx="34671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5" dirty="0">
                <a:solidFill>
                  <a:srgbClr val="0AD0D9"/>
                </a:solidFill>
                <a:latin typeface="Constantia" panose="02030602050306030303"/>
                <a:cs typeface="Constantia" panose="02030602050306030303"/>
              </a:rPr>
              <a:t>iii.</a:t>
            </a:r>
            <a:endParaRPr sz="225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904" y="3753129"/>
            <a:ext cx="2167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 panose="02030602050306030303"/>
                <a:cs typeface="Constantia" panose="02030602050306030303"/>
              </a:rPr>
              <a:t>Chorioni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4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400" spc="-6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400" spc="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ty</a:t>
            </a:r>
            <a:endParaRPr sz="24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857244" y="1434083"/>
            <a:ext cx="5286755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385688" y="1932776"/>
            <a:ext cx="6985270" cy="56928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454" y="583437"/>
            <a:ext cx="53378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0" marR="30480" indent="-114300">
              <a:lnSpc>
                <a:spcPct val="100000"/>
              </a:lnSpc>
              <a:spcBef>
                <a:spcPts val="95"/>
              </a:spcBef>
            </a:pPr>
            <a:r>
              <a:rPr i="0" spc="-1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3975" i="0" spc="-15" baseline="2500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rd</a:t>
            </a:r>
            <a:r>
              <a:rPr sz="3975" i="0" spc="419" baseline="2500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000" i="0" spc="-1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week </a:t>
            </a:r>
            <a:r>
              <a:rPr sz="4000" i="0" spc="-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4000" i="0" spc="-1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 development </a:t>
            </a:r>
            <a:r>
              <a:rPr sz="4000" i="0" spc="-89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000" i="0" spc="-3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Trilaminar</a:t>
            </a:r>
            <a:r>
              <a:rPr sz="4000" i="0" spc="4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000" i="0" spc="-1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Germ</a:t>
            </a:r>
            <a:r>
              <a:rPr sz="4000" i="0" spc="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000" i="0" spc="-1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Disc</a:t>
            </a:r>
            <a:endParaRPr sz="40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" y="2693161"/>
            <a:ext cx="163448" cy="1704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" y="3129026"/>
            <a:ext cx="163448" cy="1704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" y="3564890"/>
            <a:ext cx="163448" cy="17043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" y="4000753"/>
            <a:ext cx="163448" cy="17043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" y="4436617"/>
            <a:ext cx="163448" cy="17043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" y="4872482"/>
            <a:ext cx="163448" cy="17043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" y="5308346"/>
            <a:ext cx="163448" cy="17043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" y="5744209"/>
            <a:ext cx="163448" cy="17043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35940" y="2026437"/>
            <a:ext cx="4879975" cy="394906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2200" spc="-15" dirty="0">
                <a:solidFill>
                  <a:srgbClr val="00AF50"/>
                </a:solidFill>
                <a:latin typeface="Calibri" panose="020F0502020204030204"/>
                <a:cs typeface="Calibri" panose="020F0502020204030204"/>
              </a:rPr>
              <a:t>Contents: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98120" marR="1476375" indent="63500">
              <a:lnSpc>
                <a:spcPct val="130000"/>
              </a:lnSpc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Some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related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terminologies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Gastrulation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262255">
              <a:lnSpc>
                <a:spcPct val="100000"/>
              </a:lnSpc>
              <a:spcBef>
                <a:spcPts val="795"/>
              </a:spcBef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Formation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of the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notocord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262255">
              <a:lnSpc>
                <a:spcPct val="100000"/>
              </a:lnSpc>
              <a:spcBef>
                <a:spcPts val="790"/>
              </a:spcBef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Establishment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of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the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body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axes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262255" marR="5080">
              <a:lnSpc>
                <a:spcPct val="130000"/>
              </a:lnSpc>
            </a:pPr>
            <a:r>
              <a:rPr sz="2200" spc="-35" dirty="0">
                <a:latin typeface="Calibri" panose="020F0502020204030204"/>
                <a:cs typeface="Calibri" panose="020F0502020204030204"/>
              </a:rPr>
              <a:t>Fate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map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established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during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gastrulation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Growth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embryonic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disc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262255">
              <a:lnSpc>
                <a:spcPct val="100000"/>
              </a:lnSpc>
              <a:spcBef>
                <a:spcPts val="795"/>
              </a:spcBef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Clinical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correlates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262255">
              <a:lnSpc>
                <a:spcPct val="100000"/>
              </a:lnSpc>
              <a:spcBef>
                <a:spcPts val="795"/>
              </a:spcBef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Further development</a:t>
            </a:r>
            <a:r>
              <a:rPr sz="2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the</a:t>
            </a:r>
            <a:r>
              <a:rPr sz="2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trophoblast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5766" y="696213"/>
            <a:ext cx="33013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i="0" spc="-1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Gastrulation</a:t>
            </a:r>
            <a:endParaRPr sz="5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59" y="1467463"/>
            <a:ext cx="7496175" cy="267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55700">
              <a:lnSpc>
                <a:spcPct val="150000"/>
              </a:lnSpc>
              <a:spcBef>
                <a:spcPts val="100"/>
              </a:spcBef>
            </a:pPr>
            <a:r>
              <a:rPr sz="2800" spc="-5" dirty="0">
                <a:latin typeface="Times New Roman" panose="02020603050405020304"/>
                <a:cs typeface="Times New Roman" panose="02020603050405020304"/>
              </a:rPr>
              <a:t>Process of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formation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 of</a:t>
            </a:r>
            <a:r>
              <a:rPr sz="28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solidFill>
                  <a:srgbClr val="20B1C8"/>
                </a:solidFill>
                <a:latin typeface="Times New Roman" panose="02020603050405020304"/>
                <a:cs typeface="Times New Roman" panose="02020603050405020304"/>
              </a:rPr>
              <a:t>trilaminar</a:t>
            </a:r>
            <a:r>
              <a:rPr sz="2800" dirty="0">
                <a:solidFill>
                  <a:srgbClr val="20B1C8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germ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disc </a:t>
            </a:r>
            <a:r>
              <a:rPr sz="2800" spc="-6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(ectoderm,</a:t>
            </a:r>
            <a:r>
              <a:rPr sz="28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mesoderm,</a:t>
            </a:r>
            <a:r>
              <a:rPr sz="2800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endoderm)in</a:t>
            </a:r>
            <a:r>
              <a:rPr sz="28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embryo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5080">
              <a:lnSpc>
                <a:spcPct val="150000"/>
              </a:lnSpc>
              <a:spcBef>
                <a:spcPts val="670"/>
              </a:spcBef>
            </a:pPr>
            <a:r>
              <a:rPr sz="2800" spc="-5" dirty="0">
                <a:latin typeface="Times New Roman" panose="02020603050405020304"/>
                <a:cs typeface="Times New Roman" panose="02020603050405020304"/>
              </a:rPr>
              <a:t>Begins with</a:t>
            </a:r>
            <a:r>
              <a:rPr sz="28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formation</a:t>
            </a:r>
            <a:r>
              <a:rPr sz="28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800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solidFill>
                  <a:srgbClr val="20B1C8"/>
                </a:solidFill>
                <a:latin typeface="Times New Roman" panose="02020603050405020304"/>
                <a:cs typeface="Times New Roman" panose="02020603050405020304"/>
              </a:rPr>
              <a:t>primitive streak</a:t>
            </a:r>
            <a:r>
              <a:rPr sz="2800" spc="5" dirty="0">
                <a:solidFill>
                  <a:srgbClr val="20B1C8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on</a:t>
            </a:r>
            <a:r>
              <a:rPr sz="28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surface </a:t>
            </a:r>
            <a:r>
              <a:rPr sz="2800" spc="-6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epiblast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690" y="1845436"/>
            <a:ext cx="190500" cy="1968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690" y="3210941"/>
            <a:ext cx="190500" cy="1968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3594" y="255778"/>
            <a:ext cx="38061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i="0" spc="-1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Primitive</a:t>
            </a:r>
            <a:r>
              <a:rPr sz="4500" i="0" spc="-7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500" i="0" spc="-1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Streak</a:t>
            </a:r>
            <a:endParaRPr sz="45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59" y="1118776"/>
            <a:ext cx="3159760" cy="4378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55">
              <a:lnSpc>
                <a:spcPct val="130000"/>
              </a:lnSpc>
              <a:spcBef>
                <a:spcPts val="95"/>
              </a:spcBef>
              <a:tabLst>
                <a:tab pos="1348740" algn="l"/>
                <a:tab pos="1824355" algn="l"/>
                <a:tab pos="2080895" algn="l"/>
              </a:tabLst>
            </a:pPr>
            <a:r>
              <a:rPr sz="2400" spc="-5" dirty="0">
                <a:latin typeface="Constantia" panose="02030602050306030303"/>
                <a:cs typeface="Constantia" panose="02030602050306030303"/>
              </a:rPr>
              <a:t>At caudal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end of 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germ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disc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on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surface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4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epiblast</a:t>
            </a:r>
            <a:r>
              <a:rPr sz="24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slightly</a:t>
            </a:r>
            <a:r>
              <a:rPr sz="24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solidFill>
                  <a:srgbClr val="58AAF1"/>
                </a:solidFill>
                <a:latin typeface="Constantia" panose="02030602050306030303"/>
                <a:cs typeface="Constantia" panose="02030602050306030303"/>
              </a:rPr>
              <a:t>bulging </a:t>
            </a:r>
            <a:r>
              <a:rPr sz="2400" spc="-585" dirty="0">
                <a:solidFill>
                  <a:srgbClr val="58AAF1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region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on each side of </a:t>
            </a:r>
            <a:r>
              <a:rPr sz="24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primitive	</a:t>
            </a:r>
            <a:r>
              <a:rPr sz="2400" spc="-25" dirty="0">
                <a:latin typeface="Constantia" panose="02030602050306030303"/>
                <a:cs typeface="Constantia" panose="02030602050306030303"/>
              </a:rPr>
              <a:t>groove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form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by</a:t>
            </a:r>
            <a:r>
              <a:rPr sz="24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aggregation	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4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epiblast</a:t>
            </a:r>
            <a:r>
              <a:rPr sz="24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cells	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extend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upto</a:t>
            </a:r>
            <a:r>
              <a:rPr sz="24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primitive</a:t>
            </a:r>
            <a:r>
              <a:rPr sz="24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node</a:t>
            </a:r>
            <a:endParaRPr sz="2400">
              <a:latin typeface="Constantia" panose="02030602050306030303"/>
              <a:cs typeface="Constantia" panose="02030602050306030303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400" spc="-5" dirty="0">
                <a:latin typeface="Constantia" panose="02030602050306030303"/>
                <a:cs typeface="Constantia" panose="02030602050306030303"/>
              </a:rPr>
              <a:t>Clea</a:t>
            </a:r>
            <a:r>
              <a:rPr sz="2400" spc="-2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400" spc="-30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4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400" spc="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sible</a:t>
            </a:r>
            <a:r>
              <a:rPr sz="24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4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35" dirty="0">
                <a:latin typeface="Constantia" panose="02030602050306030303"/>
                <a:cs typeface="Constantia" panose="02030602050306030303"/>
              </a:rPr>
              <a:t>1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5</a:t>
            </a:r>
            <a:r>
              <a:rPr sz="24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3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400" spc="-5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16</a:t>
            </a:r>
            <a:endParaRPr sz="24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515" y="1370202"/>
            <a:ext cx="158750" cy="16891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515" y="5247259"/>
            <a:ext cx="158750" cy="16890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10259" y="5581599"/>
            <a:ext cx="1551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400" spc="-55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4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emb</a:t>
            </a:r>
            <a:r>
              <a:rPr sz="2400" spc="3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400" spc="-6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</a:t>
            </a:r>
            <a:endParaRPr sz="24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3693" y="1928919"/>
            <a:ext cx="4800305" cy="30562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08828" y="5726379"/>
            <a:ext cx="2997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115863"/>
                </a:solidFill>
                <a:latin typeface="Constantia" panose="02030602050306030303"/>
                <a:cs typeface="Constantia" panose="02030602050306030303"/>
              </a:rPr>
              <a:t>Fig:Primitive</a:t>
            </a:r>
            <a:r>
              <a:rPr sz="2800" spc="-160" dirty="0">
                <a:solidFill>
                  <a:srgbClr val="115863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800" spc="-15" dirty="0">
                <a:solidFill>
                  <a:srgbClr val="115863"/>
                </a:solidFill>
                <a:latin typeface="Constantia" panose="02030602050306030303"/>
                <a:cs typeface="Constantia" panose="02030602050306030303"/>
              </a:rPr>
              <a:t>streak</a:t>
            </a:r>
            <a:endParaRPr sz="28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7753" y="863853"/>
            <a:ext cx="61194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i="0" spc="-1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Process</a:t>
            </a:r>
            <a:r>
              <a:rPr sz="5000" i="0" spc="-5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5000" i="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5000" i="0" spc="-6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5000" i="0" spc="-1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Gastrulation</a:t>
            </a:r>
            <a:endParaRPr sz="5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877801"/>
            <a:ext cx="3494404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50000"/>
              </a:lnSpc>
              <a:spcBef>
                <a:spcPts val="95"/>
              </a:spcBef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400" spc="-5" dirty="0">
                <a:latin typeface="Constantia" panose="02030602050306030303"/>
                <a:cs typeface="Constantia" panose="02030602050306030303"/>
              </a:rPr>
              <a:t>Migration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and </a:t>
            </a:r>
            <a:r>
              <a:rPr sz="2400" spc="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invagination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of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epiblast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cells </a:t>
            </a:r>
            <a:r>
              <a:rPr sz="2400" spc="-25" dirty="0">
                <a:latin typeface="Constantia" panose="02030602050306030303"/>
                <a:cs typeface="Constantia" panose="02030602050306030303"/>
              </a:rPr>
              <a:t>towards </a:t>
            </a:r>
            <a:r>
              <a:rPr sz="2400" spc="-45" dirty="0">
                <a:latin typeface="Constantia" panose="02030602050306030303"/>
                <a:cs typeface="Constantia" panose="02030602050306030303"/>
              </a:rPr>
              <a:t>p. </a:t>
            </a:r>
            <a:r>
              <a:rPr sz="2400" spc="-25" dirty="0">
                <a:latin typeface="Constantia" panose="02030602050306030303"/>
                <a:cs typeface="Constantia" panose="02030602050306030303"/>
              </a:rPr>
              <a:t>groove </a:t>
            </a:r>
            <a:r>
              <a:rPr sz="24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24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ou</a:t>
            </a:r>
            <a:r>
              <a:rPr sz="2400" spc="-2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4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pr</a:t>
            </a:r>
            <a:r>
              <a:rPr sz="2400" spc="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mi</a:t>
            </a:r>
            <a:r>
              <a:rPr sz="2400" spc="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400" spc="-2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400" spc="-5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4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st</a:t>
            </a:r>
            <a:r>
              <a:rPr sz="2400" spc="-3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eak</a:t>
            </a:r>
            <a:endParaRPr sz="2400">
              <a:latin typeface="Constantia" panose="02030602050306030303"/>
              <a:cs typeface="Constantia" panose="0203060205030603030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145660"/>
            <a:ext cx="38322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50000"/>
              </a:lnSpc>
              <a:spcBef>
                <a:spcPts val="100"/>
              </a:spcBef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400" spc="-5" dirty="0">
                <a:latin typeface="Constantia" panose="02030602050306030303"/>
                <a:cs typeface="Constantia" panose="02030602050306030303"/>
              </a:rPr>
              <a:t>Cells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differentiate 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become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35" dirty="0">
                <a:latin typeface="Constantia" panose="02030602050306030303"/>
                <a:cs typeface="Constantia" panose="02030602050306030303"/>
              </a:rPr>
              <a:t>flask</a:t>
            </a:r>
            <a:r>
              <a:rPr sz="24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shape,</a:t>
            </a:r>
            <a:r>
              <a:rPr sz="24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detached</a:t>
            </a:r>
            <a:r>
              <a:rPr sz="2400" spc="-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from </a:t>
            </a:r>
            <a:r>
              <a:rPr sz="2400" spc="-5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epiblast</a:t>
            </a:r>
            <a:endParaRPr sz="24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1981200"/>
            <a:ext cx="4800599" cy="34290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51375" y="5653227"/>
            <a:ext cx="3968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 panose="02030602050306030303"/>
                <a:cs typeface="Constantia" panose="02030602050306030303"/>
              </a:rPr>
              <a:t>Fig:</a:t>
            </a:r>
            <a:r>
              <a:rPr sz="24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Migration</a:t>
            </a:r>
            <a:r>
              <a:rPr sz="24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dirty="0">
                <a:latin typeface="Constantia" panose="02030602050306030303"/>
                <a:cs typeface="Constantia" panose="02030602050306030303"/>
              </a:rPr>
              <a:t>epiblast</a:t>
            </a:r>
            <a:r>
              <a:rPr sz="2400" spc="-1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cells</a:t>
            </a:r>
            <a:endParaRPr sz="24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887448"/>
            <a:ext cx="7086600" cy="315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50000"/>
              </a:lnSpc>
              <a:spcBef>
                <a:spcPts val="100"/>
              </a:spcBef>
              <a:buClr>
                <a:srgbClr val="0AD0D9"/>
              </a:buClr>
              <a:buSzPct val="94000"/>
              <a:buFont typeface="Courier New" panose="02070309020205020404"/>
              <a:buChar char="o"/>
              <a:tabLst>
                <a:tab pos="287020" algn="l"/>
              </a:tabLst>
            </a:pPr>
            <a:r>
              <a:rPr sz="2600" spc="-5" dirty="0">
                <a:latin typeface="Constantia" panose="02030602050306030303"/>
                <a:cs typeface="Constantia" panose="02030602050306030303"/>
              </a:rPr>
              <a:t>Af</a:t>
            </a:r>
            <a:r>
              <a:rPr sz="2600" spc="-3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er</a:t>
            </a:r>
            <a:r>
              <a:rPr sz="26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600" spc="-6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600" spc="-25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ag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nati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6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some</a:t>
            </a:r>
            <a:r>
              <a:rPr sz="26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ells</a:t>
            </a:r>
            <a:r>
              <a:rPr sz="2600" spc="-1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dis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la</a:t>
            </a:r>
            <a:r>
              <a:rPr sz="2600" spc="-50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6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40" dirty="0">
                <a:latin typeface="Constantia" panose="02030602050306030303"/>
                <a:cs typeface="Constantia" panose="02030602050306030303"/>
              </a:rPr>
              <a:t>h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oblast 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creating</a:t>
            </a:r>
            <a:r>
              <a:rPr sz="26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embryonic</a:t>
            </a:r>
            <a:r>
              <a:rPr sz="26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solidFill>
                  <a:srgbClr val="1FC8F8"/>
                </a:solidFill>
                <a:latin typeface="Constantia" panose="02030602050306030303"/>
                <a:cs typeface="Constantia" panose="02030602050306030303"/>
              </a:rPr>
              <a:t>endoderm</a:t>
            </a:r>
            <a:endParaRPr sz="2600">
              <a:latin typeface="Constantia" panose="02030602050306030303"/>
              <a:cs typeface="Constantia" panose="02030602050306030303"/>
            </a:endParaRPr>
          </a:p>
          <a:p>
            <a:pPr marL="286385" marR="188595" indent="-274320">
              <a:lnSpc>
                <a:spcPct val="150000"/>
              </a:lnSpc>
              <a:spcBef>
                <a:spcPts val="620"/>
              </a:spcBef>
              <a:buClr>
                <a:srgbClr val="0AD0D9"/>
              </a:buClr>
              <a:buSzPct val="94000"/>
              <a:buFont typeface="Courier New" panose="02070309020205020404"/>
              <a:buChar char="o"/>
              <a:tabLst>
                <a:tab pos="369570" algn="l"/>
              </a:tabLst>
            </a:pPr>
            <a:r>
              <a:rPr dirty="0"/>
              <a:t>	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600" spc="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hers</a:t>
            </a:r>
            <a:r>
              <a:rPr sz="26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lie</a:t>
            </a:r>
            <a:r>
              <a:rPr sz="26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bet</a:t>
            </a:r>
            <a:r>
              <a:rPr sz="2600" spc="-50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een</a:t>
            </a:r>
            <a:r>
              <a:rPr sz="2600" spc="-1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ibl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st</a:t>
            </a:r>
            <a:r>
              <a:rPr sz="2600" spc="-1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d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ne</a:t>
            </a:r>
            <a:r>
              <a:rPr sz="2600" spc="-25" dirty="0">
                <a:latin typeface="Constantia" panose="02030602050306030303"/>
                <a:cs typeface="Constantia" panose="02030602050306030303"/>
              </a:rPr>
              <a:t>wl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600" spc="-1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600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ea</a:t>
            </a:r>
            <a:r>
              <a:rPr sz="2600" spc="-4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ed 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endoderm</a:t>
            </a:r>
            <a:r>
              <a:rPr sz="26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form</a:t>
            </a:r>
            <a:r>
              <a:rPr sz="26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solidFill>
                  <a:srgbClr val="1FC8F8"/>
                </a:solidFill>
                <a:latin typeface="Constantia" panose="02030602050306030303"/>
                <a:cs typeface="Constantia" panose="02030602050306030303"/>
              </a:rPr>
              <a:t>mesoderm</a:t>
            </a:r>
            <a:endParaRPr sz="2600">
              <a:latin typeface="Constantia" panose="02030602050306030303"/>
              <a:cs typeface="Constantia" panose="02030602050306030303"/>
            </a:endParaRPr>
          </a:p>
          <a:p>
            <a:pPr marL="368935" indent="-356870">
              <a:lnSpc>
                <a:spcPct val="100000"/>
              </a:lnSpc>
              <a:spcBef>
                <a:spcPts val="2185"/>
              </a:spcBef>
              <a:buClr>
                <a:srgbClr val="0AD0D9"/>
              </a:buClr>
              <a:buSzPct val="94000"/>
              <a:buFont typeface="Courier New" panose="02070309020205020404"/>
              <a:buChar char="o"/>
              <a:tabLst>
                <a:tab pos="369570" algn="l"/>
              </a:tabLst>
            </a:pPr>
            <a:r>
              <a:rPr sz="2600" spc="-10" dirty="0">
                <a:latin typeface="Constantia" panose="02030602050306030303"/>
                <a:cs typeface="Constantia" panose="02030602050306030303"/>
              </a:rPr>
              <a:t>Cells</a:t>
            </a:r>
            <a:r>
              <a:rPr sz="26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remaining</a:t>
            </a:r>
            <a:r>
              <a:rPr sz="2600" spc="1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6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epiblast</a:t>
            </a:r>
            <a:r>
              <a:rPr sz="26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form</a:t>
            </a:r>
            <a:r>
              <a:rPr sz="2600" spc="-11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solidFill>
                  <a:srgbClr val="1FC8F8"/>
                </a:solidFill>
                <a:latin typeface="Constantia" panose="02030602050306030303"/>
                <a:cs typeface="Constantia" panose="02030602050306030303"/>
              </a:rPr>
              <a:t>ectoderm</a:t>
            </a:r>
            <a:endParaRPr sz="26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0754" y="696213"/>
            <a:ext cx="321373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i="0" spc="-1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Gastrulation</a:t>
            </a:r>
            <a:endParaRPr sz="50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4284" y="1948288"/>
            <a:ext cx="6311380" cy="399531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223050" y="2344552"/>
            <a:ext cx="3038498" cy="28478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872314"/>
            <a:ext cx="8249920" cy="4096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4542155" indent="-274320" algn="just">
              <a:lnSpc>
                <a:spcPct val="150000"/>
              </a:lnSpc>
              <a:spcBef>
                <a:spcPts val="95"/>
              </a:spcBef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solidFill>
                  <a:srgbClr val="0D0D0D"/>
                </a:solidFill>
                <a:latin typeface="Constantia" panose="02030602050306030303"/>
                <a:cs typeface="Constantia" panose="02030602050306030303"/>
              </a:rPr>
              <a:t>So </a:t>
            </a:r>
            <a:r>
              <a:rPr sz="2600" spc="-5" dirty="0">
                <a:solidFill>
                  <a:srgbClr val="1FC8F8"/>
                </a:solidFill>
                <a:latin typeface="Constantia" panose="02030602050306030303"/>
                <a:cs typeface="Constantia" panose="02030602050306030303"/>
              </a:rPr>
              <a:t>Epiblast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is the </a:t>
            </a:r>
            <a:r>
              <a:rPr sz="2600" spc="-80" dirty="0">
                <a:latin typeface="Constantia" panose="02030602050306030303"/>
                <a:cs typeface="Constantia" panose="02030602050306030303"/>
              </a:rPr>
              <a:t>source </a:t>
            </a:r>
            <a:r>
              <a:rPr sz="2600" spc="-6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600" spc="-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all</a:t>
            </a:r>
            <a:r>
              <a:rPr sz="26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germ</a:t>
            </a:r>
            <a:r>
              <a:rPr sz="2600" spc="-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20" dirty="0">
                <a:latin typeface="Constantia" panose="02030602050306030303"/>
                <a:cs typeface="Constantia" panose="02030602050306030303"/>
              </a:rPr>
              <a:t>layers</a:t>
            </a:r>
            <a:endParaRPr sz="2600">
              <a:latin typeface="Constantia" panose="02030602050306030303"/>
              <a:cs typeface="Constantia" panose="02030602050306030303"/>
            </a:endParaRPr>
          </a:p>
          <a:p>
            <a:pPr marL="286385" marR="5003165" indent="-274320" algn="just">
              <a:lnSpc>
                <a:spcPct val="150000"/>
              </a:lnSpc>
              <a:spcBef>
                <a:spcPts val="625"/>
              </a:spcBef>
              <a:buClr>
                <a:srgbClr val="0AD0D9"/>
              </a:buClr>
              <a:buSzPct val="94000"/>
              <a:buFont typeface="Segoe UI Symbol" panose="020B0502040204020203"/>
              <a:buChar char="⚫"/>
              <a:tabLst>
                <a:tab pos="287020" algn="l"/>
              </a:tabLst>
            </a:pPr>
            <a:r>
              <a:rPr sz="2600" dirty="0">
                <a:latin typeface="Constantia" panose="02030602050306030303"/>
                <a:cs typeface="Constantia" panose="02030602050306030303"/>
              </a:rPr>
              <a:t>G</a:t>
            </a:r>
            <a:r>
              <a:rPr sz="2600" spc="-3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600" spc="-60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6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ris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600" spc="-9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3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600" spc="-1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all</a:t>
            </a:r>
            <a:r>
              <a:rPr sz="26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600" spc="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the  tiss</a:t>
            </a:r>
            <a:r>
              <a:rPr sz="2600" spc="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es</a:t>
            </a:r>
            <a:r>
              <a:rPr sz="2600" spc="-1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6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600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ga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6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n 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embryo</a:t>
            </a:r>
            <a:endParaRPr sz="2600">
              <a:latin typeface="Constantia" panose="02030602050306030303"/>
              <a:cs typeface="Constantia" panose="02030602050306030303"/>
            </a:endParaRPr>
          </a:p>
          <a:p>
            <a:pPr>
              <a:lnSpc>
                <a:spcPct val="100000"/>
              </a:lnSpc>
            </a:pPr>
            <a:endParaRPr sz="2600">
              <a:latin typeface="Constantia" panose="02030602050306030303"/>
              <a:cs typeface="Constantia" panose="02030602050306030303"/>
            </a:endParaRPr>
          </a:p>
          <a:p>
            <a:pPr marL="3823335">
              <a:lnSpc>
                <a:spcPct val="100000"/>
              </a:lnSpc>
              <a:spcBef>
                <a:spcPts val="1975"/>
              </a:spcBef>
              <a:tabLst>
                <a:tab pos="5906770" algn="l"/>
              </a:tabLst>
            </a:pPr>
            <a:r>
              <a:rPr sz="2400" dirty="0">
                <a:latin typeface="Constantia" panose="02030602050306030303"/>
                <a:cs typeface="Constantia" panose="02030602050306030303"/>
              </a:rPr>
              <a:t>Fig:</a:t>
            </a:r>
            <a:r>
              <a:rPr sz="2400" spc="-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5" dirty="0">
                <a:latin typeface="Constantia" panose="02030602050306030303"/>
                <a:cs typeface="Constantia" panose="02030602050306030303"/>
              </a:rPr>
              <a:t>Trilaminar	germ</a:t>
            </a:r>
            <a:r>
              <a:rPr sz="24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5" dirty="0">
                <a:latin typeface="Constantia" panose="02030602050306030303"/>
                <a:cs typeface="Constantia" panose="02030602050306030303"/>
              </a:rPr>
              <a:t>disc</a:t>
            </a:r>
            <a:r>
              <a:rPr sz="24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400" spc="-10" dirty="0">
                <a:latin typeface="Constantia" panose="02030602050306030303"/>
                <a:cs typeface="Constantia" panose="02030602050306030303"/>
              </a:rPr>
              <a:t>embryo</a:t>
            </a:r>
            <a:endParaRPr sz="24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9379" y="696213"/>
            <a:ext cx="285178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i="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No</a:t>
            </a:r>
            <a:r>
              <a:rPr sz="5000" i="0" spc="-4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5000" i="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ocho</a:t>
            </a:r>
            <a:r>
              <a:rPr sz="5000" i="0" spc="-6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5000" i="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d</a:t>
            </a:r>
            <a:endParaRPr sz="5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887448"/>
            <a:ext cx="7637145" cy="323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50000"/>
              </a:lnSpc>
              <a:spcBef>
                <a:spcPts val="100"/>
              </a:spcBef>
              <a:buClr>
                <a:srgbClr val="0AD0D9"/>
              </a:buClr>
              <a:buSzPct val="90000"/>
              <a:buFont typeface="Wingdings" panose="05000000000000000000"/>
              <a:buChar char=""/>
              <a:tabLst>
                <a:tab pos="293370" algn="l"/>
              </a:tabLst>
            </a:pPr>
            <a:r>
              <a:rPr sz="2600" spc="-5" dirty="0">
                <a:latin typeface="Constantia" panose="02030602050306030303"/>
                <a:cs typeface="Constantia" panose="02030602050306030303"/>
              </a:rPr>
              <a:t>Midl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600" spc="-1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str</a:t>
            </a:r>
            <a:r>
              <a:rPr sz="2600" spc="5" dirty="0">
                <a:latin typeface="Constantia" panose="02030602050306030303"/>
                <a:cs typeface="Constantia" panose="02030602050306030303"/>
              </a:rPr>
              <a:t>u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ctu</a:t>
            </a:r>
            <a:r>
              <a:rPr sz="2600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600" spc="-1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de</a:t>
            </a:r>
            <a:r>
              <a:rPr sz="2600" spc="-60" dirty="0">
                <a:latin typeface="Constantia" panose="02030602050306030303"/>
                <a:cs typeface="Constantia" panose="02030602050306030303"/>
              </a:rPr>
              <a:t>v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elo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600" spc="-10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f</a:t>
            </a:r>
            <a:r>
              <a:rPr sz="2600" spc="-45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om</a:t>
            </a:r>
            <a:r>
              <a:rPr sz="2600" spc="-10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solidFill>
                  <a:srgbClr val="20B1C8"/>
                </a:solidFill>
                <a:latin typeface="Constantia" panose="02030602050306030303"/>
                <a:cs typeface="Constantia" panose="02030602050306030303"/>
              </a:rPr>
              <a:t>ep</a:t>
            </a:r>
            <a:r>
              <a:rPr sz="2600" spc="-15" dirty="0">
                <a:solidFill>
                  <a:srgbClr val="20B1C8"/>
                </a:solidFill>
                <a:latin typeface="Constantia" panose="02030602050306030303"/>
                <a:cs typeface="Constantia" panose="02030602050306030303"/>
              </a:rPr>
              <a:t>i</a:t>
            </a:r>
            <a:r>
              <a:rPr sz="2600" spc="-5" dirty="0">
                <a:solidFill>
                  <a:srgbClr val="20B1C8"/>
                </a:solidFill>
                <a:latin typeface="Constantia" panose="02030602050306030303"/>
                <a:cs typeface="Constantia" panose="02030602050306030303"/>
              </a:rPr>
              <a:t>blasti</a:t>
            </a:r>
            <a:r>
              <a:rPr sz="2600" dirty="0">
                <a:solidFill>
                  <a:srgbClr val="20B1C8"/>
                </a:solidFill>
                <a:latin typeface="Constantia" panose="02030602050306030303"/>
                <a:cs typeface="Constantia" panose="02030602050306030303"/>
              </a:rPr>
              <a:t>c</a:t>
            </a:r>
            <a:r>
              <a:rPr sz="2600" spc="-150" dirty="0">
                <a:solidFill>
                  <a:srgbClr val="20B1C8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5" dirty="0">
                <a:solidFill>
                  <a:srgbClr val="20B1C8"/>
                </a:solidFill>
                <a:latin typeface="Constantia" panose="02030602050306030303"/>
                <a:cs typeface="Constantia" panose="02030602050306030303"/>
              </a:rPr>
              <a:t>c</a:t>
            </a:r>
            <a:r>
              <a:rPr sz="2600" dirty="0">
                <a:solidFill>
                  <a:srgbClr val="20B1C8"/>
                </a:solidFill>
                <a:latin typeface="Constantia" panose="02030602050306030303"/>
                <a:cs typeface="Constantia" panose="02030602050306030303"/>
              </a:rPr>
              <a:t>ell</a:t>
            </a:r>
            <a:r>
              <a:rPr sz="2600" spc="-10" dirty="0">
                <a:solidFill>
                  <a:srgbClr val="20B1C8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25" dirty="0">
                <a:latin typeface="Constantia" panose="02030602050306030303"/>
                <a:cs typeface="Constantia" panose="02030602050306030303"/>
              </a:rPr>
              <a:t>l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y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ng  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between</a:t>
            </a:r>
            <a:r>
              <a:rPr sz="2600" spc="-1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ectoderm</a:t>
            </a:r>
            <a:r>
              <a:rPr sz="2600" spc="-114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600" spc="-7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endoderm</a:t>
            </a:r>
            <a:endParaRPr sz="2600">
              <a:latin typeface="Constantia" panose="02030602050306030303"/>
              <a:cs typeface="Constantia" panose="02030602050306030303"/>
            </a:endParaRPr>
          </a:p>
          <a:p>
            <a:pPr marL="293370" indent="-280670">
              <a:lnSpc>
                <a:spcPct val="100000"/>
              </a:lnSpc>
              <a:spcBef>
                <a:spcPts val="2180"/>
              </a:spcBef>
              <a:buClr>
                <a:srgbClr val="0AD0D9"/>
              </a:buClr>
              <a:buSzPct val="90000"/>
              <a:buFont typeface="Wingdings" panose="05000000000000000000"/>
              <a:buChar char=""/>
              <a:tabLst>
                <a:tab pos="293370" algn="l"/>
              </a:tabLst>
            </a:pPr>
            <a:r>
              <a:rPr sz="2600" spc="-30" dirty="0">
                <a:latin typeface="Constantia" panose="02030602050306030303"/>
                <a:cs typeface="Constantia" panose="02030602050306030303"/>
              </a:rPr>
              <a:t>A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spc="-15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as</a:t>
            </a:r>
            <a:r>
              <a:rPr sz="26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th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</a:t>
            </a:r>
            <a:r>
              <a:rPr sz="2600" spc="-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bas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600" spc="-1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600" spc="-2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ax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al</a:t>
            </a:r>
            <a:r>
              <a:rPr sz="2600" spc="-6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s</a:t>
            </a:r>
            <a:r>
              <a:rPr sz="2600" spc="-65" dirty="0">
                <a:latin typeface="Constantia" panose="02030602050306030303"/>
                <a:cs typeface="Constantia" panose="02030602050306030303"/>
              </a:rPr>
              <a:t>k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ele</a:t>
            </a:r>
            <a:r>
              <a:rPr sz="2600" spc="-3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on</a:t>
            </a:r>
            <a:endParaRPr sz="2600">
              <a:latin typeface="Constantia" panose="02030602050306030303"/>
              <a:cs typeface="Constantia" panose="02030602050306030303"/>
            </a:endParaRPr>
          </a:p>
          <a:p>
            <a:pPr marL="292735" indent="-280670">
              <a:lnSpc>
                <a:spcPct val="100000"/>
              </a:lnSpc>
              <a:spcBef>
                <a:spcPts val="2190"/>
              </a:spcBef>
              <a:buClr>
                <a:srgbClr val="0AD0D9"/>
              </a:buClr>
              <a:buSzPct val="90000"/>
              <a:buFont typeface="Wingdings" panose="05000000000000000000"/>
              <a:buChar char=""/>
              <a:tabLst>
                <a:tab pos="293370" algn="l"/>
                <a:tab pos="1431290" algn="l"/>
              </a:tabLst>
            </a:pPr>
            <a:r>
              <a:rPr sz="2600" spc="-10" dirty="0">
                <a:latin typeface="Constantia" panose="02030602050306030303"/>
                <a:cs typeface="Constantia" panose="02030602050306030303"/>
              </a:rPr>
              <a:t>Induce	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formation</a:t>
            </a:r>
            <a:r>
              <a:rPr sz="26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600" spc="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neural</a:t>
            </a:r>
            <a:r>
              <a:rPr sz="2600" spc="-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tube</a:t>
            </a:r>
            <a:endParaRPr sz="2600">
              <a:latin typeface="Constantia" panose="02030602050306030303"/>
              <a:cs typeface="Constantia" panose="02030602050306030303"/>
            </a:endParaRPr>
          </a:p>
          <a:p>
            <a:pPr marL="292735" indent="-280670">
              <a:lnSpc>
                <a:spcPct val="100000"/>
              </a:lnSpc>
              <a:spcBef>
                <a:spcPts val="2180"/>
              </a:spcBef>
              <a:buClr>
                <a:srgbClr val="0AD0D9"/>
              </a:buClr>
              <a:buSzPct val="90000"/>
              <a:buFont typeface="Wingdings" panose="05000000000000000000"/>
              <a:buChar char=""/>
              <a:tabLst>
                <a:tab pos="293370" algn="l"/>
              </a:tabLst>
            </a:pPr>
            <a:r>
              <a:rPr sz="2600" spc="-20" dirty="0">
                <a:latin typeface="Constantia" panose="02030602050306030303"/>
                <a:cs typeface="Constantia" panose="02030602050306030303"/>
              </a:rPr>
              <a:t>Form</a:t>
            </a:r>
            <a:r>
              <a:rPr sz="2600" spc="-6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nervous</a:t>
            </a:r>
            <a:r>
              <a:rPr sz="26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system</a:t>
            </a:r>
            <a:r>
              <a:rPr sz="26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and</a:t>
            </a:r>
            <a:r>
              <a:rPr sz="26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vertebral</a:t>
            </a:r>
            <a:r>
              <a:rPr sz="2600" spc="-8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column</a:t>
            </a:r>
            <a:endParaRPr sz="2600">
              <a:latin typeface="Constantia" panose="02030602050306030303"/>
              <a:cs typeface="Constantia" panose="020306020503060303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26943"/>
            <a:ext cx="6229350" cy="396875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55270" indent="-243205">
              <a:lnSpc>
                <a:spcPct val="100000"/>
              </a:lnSpc>
              <a:spcBef>
                <a:spcPts val="670"/>
              </a:spcBef>
              <a:buSzPct val="96000"/>
              <a:buFont typeface="Wingdings" panose="05000000000000000000"/>
              <a:buChar char=""/>
              <a:tabLst>
                <a:tab pos="255270" algn="l"/>
                <a:tab pos="1725930" algn="l"/>
                <a:tab pos="3620770" algn="l"/>
              </a:tabLst>
            </a:pPr>
            <a:r>
              <a:rPr sz="2400" spc="-5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Movement	</a:t>
            </a:r>
            <a:r>
              <a:rPr sz="24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of sperm</a:t>
            </a:r>
            <a:r>
              <a:rPr sz="2400" spc="-1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from	cervix</a:t>
            </a:r>
            <a:r>
              <a:rPr sz="2400" spc="-45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spc="-3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uterine</a:t>
            </a:r>
            <a:r>
              <a:rPr sz="2400" spc="-6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tube</a:t>
            </a:r>
            <a:r>
              <a:rPr lang="en-US" sz="24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 is facilitated by: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271780" indent="-259080">
              <a:lnSpc>
                <a:spcPct val="100000"/>
              </a:lnSpc>
              <a:spcBef>
                <a:spcPts val="580"/>
              </a:spcBef>
              <a:buFont typeface="Arial" panose="020B0604020202020204"/>
              <a:buChar char="•"/>
              <a:tabLst>
                <a:tab pos="271145" algn="l"/>
                <a:tab pos="271780" algn="l"/>
                <a:tab pos="3348990" algn="l"/>
              </a:tabLst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Muscular</a:t>
            </a:r>
            <a:r>
              <a:rPr sz="24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contraction</a:t>
            </a:r>
            <a:r>
              <a:rPr sz="24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of	uterus</a:t>
            </a:r>
            <a:r>
              <a:rPr sz="24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&amp;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uterine</a:t>
            </a:r>
            <a:r>
              <a:rPr sz="24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tube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271780" indent="-259080">
              <a:lnSpc>
                <a:spcPct val="100000"/>
              </a:lnSpc>
              <a:spcBef>
                <a:spcPts val="575"/>
              </a:spcBef>
              <a:buFont typeface="Arial" panose="020B0604020202020204"/>
              <a:buChar char="•"/>
              <a:tabLst>
                <a:tab pos="271145" algn="l"/>
                <a:tab pos="271780" algn="l"/>
              </a:tabLst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By</a:t>
            </a:r>
            <a:r>
              <a:rPr sz="24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own</a:t>
            </a:r>
            <a:r>
              <a:rPr sz="24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propulsion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00">
              <a:latin typeface="Times New Roman" panose="02020603050405020304"/>
              <a:cs typeface="Times New Roman" panose="02020603050405020304"/>
            </a:endParaRPr>
          </a:p>
          <a:p>
            <a:pPr marL="255270" indent="-243205">
              <a:lnSpc>
                <a:spcPct val="100000"/>
              </a:lnSpc>
              <a:buSzPct val="96000"/>
              <a:buFont typeface="Wingdings" panose="05000000000000000000"/>
              <a:buChar char=""/>
              <a:tabLst>
                <a:tab pos="255270" algn="l"/>
              </a:tabLst>
            </a:pPr>
            <a:r>
              <a:rPr sz="24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Changes</a:t>
            </a:r>
            <a:r>
              <a:rPr lang="en-US" sz="24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 that occur</a:t>
            </a:r>
            <a:r>
              <a:rPr sz="24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 in</a:t>
            </a:r>
            <a:r>
              <a:rPr sz="2400" spc="-15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sperm</a:t>
            </a:r>
            <a:r>
              <a:rPr sz="2400" spc="-15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before</a:t>
            </a:r>
            <a:r>
              <a:rPr sz="24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fertilization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271780" indent="-259080">
              <a:lnSpc>
                <a:spcPct val="100000"/>
              </a:lnSpc>
              <a:spcBef>
                <a:spcPts val="580"/>
              </a:spcBef>
              <a:buFont typeface="Arial" panose="020B0604020202020204"/>
              <a:buChar char="•"/>
              <a:tabLst>
                <a:tab pos="271145" algn="l"/>
                <a:tab pos="27178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Capacitation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254635" indent="-242570">
              <a:lnSpc>
                <a:spcPct val="100000"/>
              </a:lnSpc>
              <a:spcBef>
                <a:spcPts val="575"/>
              </a:spcBef>
              <a:buFont typeface="Arial" panose="020B0604020202020204"/>
              <a:buChar char="•"/>
              <a:tabLst>
                <a:tab pos="254635" algn="l"/>
                <a:tab pos="255270" algn="l"/>
              </a:tabLst>
            </a:pPr>
            <a:r>
              <a:rPr sz="2400" spc="-5" dirty="0">
                <a:latin typeface="Times New Roman" panose="02020603050405020304"/>
                <a:cs typeface="Times New Roman" panose="02020603050405020304"/>
              </a:rPr>
              <a:t>Acrosomal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reaction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-828" y="0"/>
            <a:ext cx="9145590" cy="10289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9153" y="306069"/>
            <a:ext cx="54864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i="0" spc="-1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Allantois</a:t>
            </a:r>
            <a:r>
              <a:rPr i="0" spc="4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i="0" spc="-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or</a:t>
            </a:r>
            <a:r>
              <a:rPr i="0" spc="-15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i="0" spc="-2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allantoenteric </a:t>
            </a:r>
            <a:r>
              <a:rPr i="0" spc="-89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i="0" spc="-10" dirty="0">
                <a:solidFill>
                  <a:srgbClr val="04607A"/>
                </a:solidFill>
                <a:latin typeface="Calibri" panose="020F0502020204030204"/>
                <a:cs typeface="Calibri" panose="020F0502020204030204"/>
              </a:rPr>
              <a:t>diverticulum</a:t>
            </a:r>
            <a:endParaRPr i="0" spc="-10" dirty="0">
              <a:solidFill>
                <a:srgbClr val="04607A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872314"/>
            <a:ext cx="3783329" cy="3671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50000"/>
              </a:lnSpc>
              <a:spcBef>
                <a:spcPts val="95"/>
              </a:spcBef>
              <a:buClr>
                <a:srgbClr val="0AD0D9"/>
              </a:buClr>
              <a:buSzPct val="94000"/>
              <a:buFont typeface="Wingdings" panose="05000000000000000000"/>
              <a:buChar char=""/>
              <a:tabLst>
                <a:tab pos="286385" algn="l"/>
                <a:tab pos="287020" algn="l"/>
              </a:tabLst>
            </a:pPr>
            <a:r>
              <a:rPr sz="2600" spc="-75" dirty="0">
                <a:latin typeface="Constantia" panose="02030602050306030303"/>
                <a:cs typeface="Constantia" panose="02030602050306030303"/>
              </a:rPr>
              <a:t>P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os</a:t>
            </a:r>
            <a:r>
              <a:rPr sz="2600" spc="-3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eri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r</a:t>
            </a:r>
            <a:r>
              <a:rPr sz="2600" spc="-17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25" dirty="0">
                <a:latin typeface="Constantia" panose="02030602050306030303"/>
                <a:cs typeface="Constantia" panose="02030602050306030303"/>
              </a:rPr>
              <a:t>w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all</a:t>
            </a:r>
            <a:r>
              <a:rPr sz="2600" spc="-9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of</a:t>
            </a:r>
            <a:r>
              <a:rPr sz="26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70" dirty="0">
                <a:solidFill>
                  <a:srgbClr val="7D9531"/>
                </a:solidFill>
                <a:latin typeface="Constantia" panose="02030602050306030303"/>
                <a:cs typeface="Constantia" panose="02030602050306030303"/>
              </a:rPr>
              <a:t>y</a:t>
            </a:r>
            <a:r>
              <a:rPr sz="2600" dirty="0">
                <a:solidFill>
                  <a:srgbClr val="7D9531"/>
                </a:solidFill>
                <a:latin typeface="Constantia" panose="02030602050306030303"/>
                <a:cs typeface="Constantia" panose="02030602050306030303"/>
              </a:rPr>
              <a:t>olk</a:t>
            </a:r>
            <a:r>
              <a:rPr sz="2600" spc="-105" dirty="0">
                <a:solidFill>
                  <a:srgbClr val="7D9531"/>
                </a:solidFill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solidFill>
                  <a:srgbClr val="7D9531"/>
                </a:solidFill>
                <a:latin typeface="Constantia" panose="02030602050306030303"/>
                <a:cs typeface="Constantia" panose="02030602050306030303"/>
              </a:rPr>
              <a:t>sac 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ex</a:t>
            </a:r>
            <a:r>
              <a:rPr sz="2600" spc="-40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end</a:t>
            </a:r>
            <a:r>
              <a:rPr sz="2600" spc="-2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600" spc="-15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600" spc="-35" dirty="0">
                <a:latin typeface="Constantia" panose="02030602050306030303"/>
                <a:cs typeface="Constantia" panose="02030602050306030303"/>
              </a:rPr>
              <a:t>t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600" spc="-14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5" dirty="0">
                <a:latin typeface="Constantia" panose="02030602050306030303"/>
                <a:cs typeface="Constantia" panose="02030602050306030303"/>
              </a:rPr>
              <a:t>c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o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n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nect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i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ng 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stalk as a 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diverticulum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10" dirty="0">
                <a:latin typeface="Constantia" panose="02030602050306030303"/>
                <a:cs typeface="Constantia" panose="02030602050306030303"/>
              </a:rPr>
              <a:t>known</a:t>
            </a:r>
            <a:r>
              <a:rPr sz="2600" spc="-13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allantiois</a:t>
            </a:r>
            <a:endParaRPr sz="2600">
              <a:latin typeface="Constantia" panose="02030602050306030303"/>
              <a:cs typeface="Constantia" panose="02030602050306030303"/>
            </a:endParaRPr>
          </a:p>
          <a:p>
            <a:pPr marL="286385" marR="1004570" indent="-274320">
              <a:lnSpc>
                <a:spcPct val="150000"/>
              </a:lnSpc>
              <a:spcBef>
                <a:spcPts val="625"/>
              </a:spcBef>
              <a:buClr>
                <a:srgbClr val="0AD0D9"/>
              </a:buClr>
              <a:buSzPct val="94000"/>
              <a:buFont typeface="Wingdings" panose="05000000000000000000"/>
              <a:buChar char=""/>
              <a:tabLst>
                <a:tab pos="286385" algn="l"/>
                <a:tab pos="287020" algn="l"/>
              </a:tabLst>
            </a:pPr>
            <a:r>
              <a:rPr sz="2600" dirty="0">
                <a:latin typeface="Constantia" panose="02030602050306030303"/>
                <a:cs typeface="Constantia" panose="02030602050306030303"/>
              </a:rPr>
              <a:t>In</a:t>
            </a:r>
            <a:r>
              <a:rPr sz="2600" spc="-8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human</a:t>
            </a:r>
            <a:r>
              <a:rPr sz="2600" spc="-140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spc="-5" dirty="0">
                <a:latin typeface="Constantia" panose="02030602050306030303"/>
                <a:cs typeface="Constantia" panose="02030602050306030303"/>
              </a:rPr>
              <a:t>remain </a:t>
            </a:r>
            <a:r>
              <a:rPr sz="2600" spc="-635" dirty="0">
                <a:latin typeface="Constantia" panose="02030602050306030303"/>
                <a:cs typeface="Constantia" panose="02030602050306030303"/>
              </a:rPr>
              <a:t> </a:t>
            </a:r>
            <a:r>
              <a:rPr sz="2600" dirty="0">
                <a:latin typeface="Constantia" panose="02030602050306030303"/>
                <a:cs typeface="Constantia" panose="02030602050306030303"/>
              </a:rPr>
              <a:t>rudimentary</a:t>
            </a:r>
            <a:endParaRPr sz="2600">
              <a:latin typeface="Constantia" panose="02030602050306030303"/>
              <a:cs typeface="Constantia" panose="02030602050306030303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4211" y="2092193"/>
            <a:ext cx="3588519" cy="277483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59912" y="4064778"/>
            <a:ext cx="7492754" cy="56486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1913" y="186639"/>
            <a:ext cx="44215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FETAL</a:t>
            </a:r>
            <a:r>
              <a:rPr sz="4400" b="0" i="0" spc="1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400" b="0" i="0" spc="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MEMBRANE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014" y="1120495"/>
            <a:ext cx="4188460" cy="3820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6195" indent="-342900">
              <a:lnSpc>
                <a:spcPct val="14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  <a:tab pos="1361440" algn="l"/>
                <a:tab pos="2863215" algn="l"/>
                <a:tab pos="3632835" algn="l"/>
              </a:tabLst>
            </a:pPr>
            <a:r>
              <a:rPr sz="2000" b="1" spc="60" dirty="0">
                <a:latin typeface="Calibri" panose="020F0502020204030204"/>
                <a:cs typeface="Calibri" panose="020F0502020204030204"/>
              </a:rPr>
              <a:t>Fetal</a:t>
            </a:r>
            <a:r>
              <a:rPr sz="2000" b="1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80" dirty="0">
                <a:latin typeface="Calibri" panose="020F0502020204030204"/>
                <a:cs typeface="Calibri" panose="020F0502020204030204"/>
              </a:rPr>
              <a:t>membrane</a:t>
            </a:r>
            <a:r>
              <a:rPr sz="2000" spc="8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:</a:t>
            </a:r>
            <a:r>
              <a:rPr sz="2000" spc="21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75" dirty="0">
                <a:latin typeface="Calibri" panose="020F0502020204030204"/>
                <a:cs typeface="Calibri" panose="020F0502020204030204"/>
              </a:rPr>
              <a:t>structures </a:t>
            </a:r>
            <a:r>
              <a:rPr sz="2000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95" dirty="0">
                <a:latin typeface="Calibri" panose="020F0502020204030204"/>
                <a:cs typeface="Calibri" panose="020F0502020204030204"/>
              </a:rPr>
              <a:t>d</a:t>
            </a:r>
            <a:r>
              <a:rPr sz="2000" spc="90" dirty="0">
                <a:latin typeface="Calibri" panose="020F0502020204030204"/>
                <a:cs typeface="Calibri" panose="020F0502020204030204"/>
              </a:rPr>
              <a:t>er</a:t>
            </a:r>
            <a:r>
              <a:rPr sz="2000" spc="85" dirty="0">
                <a:latin typeface="Calibri" panose="020F0502020204030204"/>
                <a:cs typeface="Calibri" panose="020F0502020204030204"/>
              </a:rPr>
              <a:t>i</a:t>
            </a:r>
            <a:r>
              <a:rPr sz="2000" spc="60" dirty="0">
                <a:latin typeface="Calibri" panose="020F0502020204030204"/>
                <a:cs typeface="Calibri" panose="020F0502020204030204"/>
              </a:rPr>
              <a:t>v</a:t>
            </a:r>
            <a:r>
              <a:rPr sz="2000" spc="90" dirty="0">
                <a:latin typeface="Calibri" panose="020F0502020204030204"/>
                <a:cs typeface="Calibri" panose="020F0502020204030204"/>
              </a:rPr>
              <a:t>e</a:t>
            </a:r>
            <a:r>
              <a:rPr sz="2000" dirty="0">
                <a:latin typeface="Calibri" panose="020F0502020204030204"/>
                <a:cs typeface="Calibri" panose="020F0502020204030204"/>
              </a:rPr>
              <a:t>d</a:t>
            </a:r>
            <a:r>
              <a:rPr sz="200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spc="90" dirty="0">
                <a:latin typeface="Calibri" panose="020F0502020204030204"/>
                <a:cs typeface="Calibri" panose="020F0502020204030204"/>
              </a:rPr>
              <a:t>f</a:t>
            </a:r>
            <a:r>
              <a:rPr sz="2000" spc="50" dirty="0">
                <a:latin typeface="Calibri" panose="020F0502020204030204"/>
                <a:cs typeface="Calibri" panose="020F0502020204030204"/>
              </a:rPr>
              <a:t>r</a:t>
            </a:r>
            <a:r>
              <a:rPr sz="2000" spc="90" dirty="0">
                <a:latin typeface="Calibri" panose="020F0502020204030204"/>
                <a:cs typeface="Calibri" panose="020F0502020204030204"/>
              </a:rPr>
              <a:t>o</a:t>
            </a:r>
            <a:r>
              <a:rPr sz="2000" dirty="0">
                <a:latin typeface="Calibri" panose="020F0502020204030204"/>
                <a:cs typeface="Calibri" panose="020F0502020204030204"/>
              </a:rPr>
              <a:t>m</a:t>
            </a:r>
            <a:r>
              <a:rPr sz="2000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80" dirty="0">
                <a:latin typeface="Calibri" panose="020F0502020204030204"/>
                <a:cs typeface="Calibri" panose="020F0502020204030204"/>
              </a:rPr>
              <a:t>z</a:t>
            </a:r>
            <a:r>
              <a:rPr sz="2000" spc="70" dirty="0">
                <a:latin typeface="Calibri" panose="020F0502020204030204"/>
                <a:cs typeface="Calibri" panose="020F0502020204030204"/>
              </a:rPr>
              <a:t>y</a:t>
            </a:r>
            <a:r>
              <a:rPr sz="2000" spc="85" dirty="0">
                <a:latin typeface="Calibri" panose="020F0502020204030204"/>
                <a:cs typeface="Calibri" panose="020F0502020204030204"/>
              </a:rPr>
              <a:t>g</a:t>
            </a:r>
            <a:r>
              <a:rPr sz="2000" spc="90" dirty="0">
                <a:latin typeface="Calibri" panose="020F0502020204030204"/>
                <a:cs typeface="Calibri" panose="020F0502020204030204"/>
              </a:rPr>
              <a:t>o</a:t>
            </a:r>
            <a:r>
              <a:rPr sz="2000" spc="70" dirty="0">
                <a:latin typeface="Calibri" panose="020F0502020204030204"/>
                <a:cs typeface="Calibri" panose="020F0502020204030204"/>
              </a:rPr>
              <a:t>t</a:t>
            </a:r>
            <a:r>
              <a:rPr sz="2000" dirty="0">
                <a:latin typeface="Calibri" panose="020F0502020204030204"/>
                <a:cs typeface="Calibri" panose="020F0502020204030204"/>
              </a:rPr>
              <a:t>e</a:t>
            </a:r>
            <a:r>
              <a:rPr sz="200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spc="90" dirty="0">
                <a:latin typeface="Calibri" panose="020F0502020204030204"/>
                <a:cs typeface="Calibri" panose="020F0502020204030204"/>
              </a:rPr>
              <a:t>ot</a:t>
            </a:r>
            <a:r>
              <a:rPr sz="2000" spc="95" dirty="0">
                <a:latin typeface="Calibri" panose="020F0502020204030204"/>
                <a:cs typeface="Calibri" panose="020F0502020204030204"/>
              </a:rPr>
              <a:t>h</a:t>
            </a:r>
            <a:r>
              <a:rPr sz="2000" spc="90" dirty="0">
                <a:latin typeface="Calibri" panose="020F0502020204030204"/>
                <a:cs typeface="Calibri" panose="020F0502020204030204"/>
              </a:rPr>
              <a:t>e</a:t>
            </a:r>
            <a:r>
              <a:rPr sz="2000" dirty="0">
                <a:latin typeface="Calibri" panose="020F0502020204030204"/>
                <a:cs typeface="Calibri" panose="020F0502020204030204"/>
              </a:rPr>
              <a:t>r</a:t>
            </a:r>
            <a:r>
              <a:rPr sz="200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spc="90" dirty="0">
                <a:latin typeface="Calibri" panose="020F0502020204030204"/>
                <a:cs typeface="Calibri" panose="020F0502020204030204"/>
              </a:rPr>
              <a:t>t</a:t>
            </a:r>
            <a:r>
              <a:rPr sz="2000" spc="95" dirty="0">
                <a:latin typeface="Calibri" panose="020F0502020204030204"/>
                <a:cs typeface="Calibri" panose="020F0502020204030204"/>
              </a:rPr>
              <a:t>h</a:t>
            </a:r>
            <a:r>
              <a:rPr sz="2000" spc="90" dirty="0">
                <a:latin typeface="Calibri" panose="020F0502020204030204"/>
                <a:cs typeface="Calibri" panose="020F0502020204030204"/>
              </a:rPr>
              <a:t>a</a:t>
            </a:r>
            <a:r>
              <a:rPr sz="2000" dirty="0">
                <a:latin typeface="Calibri" panose="020F0502020204030204"/>
                <a:cs typeface="Calibri" panose="020F0502020204030204"/>
              </a:rPr>
              <a:t>n  </a:t>
            </a:r>
            <a:r>
              <a:rPr sz="2000" spc="75" dirty="0">
                <a:latin typeface="Calibri" panose="020F0502020204030204"/>
                <a:cs typeface="Calibri" panose="020F0502020204030204"/>
              </a:rPr>
              <a:t>embryo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b="1" spc="70" dirty="0">
                <a:latin typeface="Calibri" panose="020F0502020204030204"/>
                <a:cs typeface="Calibri" panose="020F0502020204030204"/>
              </a:rPr>
              <a:t>Names</a:t>
            </a:r>
            <a:r>
              <a:rPr sz="2000" b="1" spc="204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45" dirty="0">
                <a:latin typeface="Calibri" panose="020F0502020204030204"/>
                <a:cs typeface="Calibri" panose="020F0502020204030204"/>
              </a:rPr>
              <a:t>of</a:t>
            </a:r>
            <a:r>
              <a:rPr sz="2000" b="1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60" dirty="0">
                <a:latin typeface="Calibri" panose="020F0502020204030204"/>
                <a:cs typeface="Calibri" panose="020F0502020204030204"/>
              </a:rPr>
              <a:t>the</a:t>
            </a:r>
            <a:r>
              <a:rPr sz="2000" b="1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55" dirty="0">
                <a:latin typeface="Calibri" panose="020F0502020204030204"/>
                <a:cs typeface="Calibri" panose="020F0502020204030204"/>
              </a:rPr>
              <a:t>fetal</a:t>
            </a:r>
            <a:r>
              <a:rPr sz="2000" b="1" spc="2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80" dirty="0">
                <a:latin typeface="Calibri" panose="020F0502020204030204"/>
                <a:cs typeface="Calibri" panose="020F0502020204030204"/>
              </a:rPr>
              <a:t>memebranes: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marR="2411095" indent="69850">
              <a:lnSpc>
                <a:spcPct val="165000"/>
              </a:lnSpc>
            </a:pPr>
            <a:r>
              <a:rPr sz="2000" spc="-30" dirty="0">
                <a:latin typeface="Calibri" panose="020F0502020204030204"/>
                <a:cs typeface="Calibri" panose="020F0502020204030204"/>
              </a:rPr>
              <a:t>T</a:t>
            </a:r>
            <a:r>
              <a:rPr sz="2000" spc="50" dirty="0">
                <a:latin typeface="Calibri" panose="020F0502020204030204"/>
                <a:cs typeface="Calibri" panose="020F0502020204030204"/>
              </a:rPr>
              <a:t>r</a:t>
            </a:r>
            <a:r>
              <a:rPr sz="2000" spc="90" dirty="0">
                <a:latin typeface="Calibri" panose="020F0502020204030204"/>
                <a:cs typeface="Calibri" panose="020F0502020204030204"/>
              </a:rPr>
              <a:t>o</a:t>
            </a:r>
            <a:r>
              <a:rPr sz="2000" spc="95" dirty="0">
                <a:latin typeface="Calibri" panose="020F0502020204030204"/>
                <a:cs typeface="Calibri" panose="020F0502020204030204"/>
              </a:rPr>
              <a:t>ph</a:t>
            </a:r>
            <a:r>
              <a:rPr sz="2000" spc="90" dirty="0">
                <a:latin typeface="Calibri" panose="020F0502020204030204"/>
                <a:cs typeface="Calibri" panose="020F0502020204030204"/>
              </a:rPr>
              <a:t>o</a:t>
            </a:r>
            <a:r>
              <a:rPr sz="2000" spc="95" dirty="0">
                <a:latin typeface="Calibri" panose="020F0502020204030204"/>
                <a:cs typeface="Calibri" panose="020F0502020204030204"/>
              </a:rPr>
              <a:t>b</a:t>
            </a:r>
            <a:r>
              <a:rPr sz="2000" spc="85" dirty="0">
                <a:latin typeface="Calibri" panose="020F0502020204030204"/>
                <a:cs typeface="Calibri" panose="020F0502020204030204"/>
              </a:rPr>
              <a:t>l</a:t>
            </a:r>
            <a:r>
              <a:rPr sz="2000" spc="90" dirty="0">
                <a:latin typeface="Calibri" panose="020F0502020204030204"/>
                <a:cs typeface="Calibri" panose="020F0502020204030204"/>
              </a:rPr>
              <a:t>a</a:t>
            </a:r>
            <a:r>
              <a:rPr sz="2000" spc="65" dirty="0">
                <a:latin typeface="Calibri" panose="020F0502020204030204"/>
                <a:cs typeface="Calibri" panose="020F0502020204030204"/>
              </a:rPr>
              <a:t>s</a:t>
            </a:r>
            <a:r>
              <a:rPr sz="2000" dirty="0">
                <a:latin typeface="Calibri" panose="020F0502020204030204"/>
                <a:cs typeface="Calibri" panose="020F0502020204030204"/>
              </a:rPr>
              <a:t>t  </a:t>
            </a:r>
            <a:r>
              <a:rPr sz="2000" spc="75" dirty="0">
                <a:latin typeface="Calibri" panose="020F0502020204030204"/>
                <a:cs typeface="Calibri" panose="020F0502020204030204"/>
              </a:rPr>
              <a:t>Amnion </a:t>
            </a:r>
            <a:r>
              <a:rPr sz="2000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75" dirty="0">
                <a:latin typeface="Calibri" panose="020F0502020204030204"/>
                <a:cs typeface="Calibri" panose="020F0502020204030204"/>
              </a:rPr>
              <a:t>Chorion </a:t>
            </a:r>
            <a:r>
              <a:rPr sz="2000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75" dirty="0">
                <a:latin typeface="Calibri" panose="020F0502020204030204"/>
                <a:cs typeface="Calibri" panose="020F0502020204030204"/>
              </a:rPr>
              <a:t>Allantois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914" y="5113096"/>
            <a:ext cx="1303020" cy="1337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0" dirty="0">
                <a:latin typeface="Calibri" panose="020F0502020204030204"/>
                <a:cs typeface="Calibri" panose="020F0502020204030204"/>
              </a:rPr>
              <a:t>Co</a:t>
            </a:r>
            <a:r>
              <a:rPr sz="2000" spc="95" dirty="0">
                <a:latin typeface="Calibri" panose="020F0502020204030204"/>
                <a:cs typeface="Calibri" panose="020F0502020204030204"/>
              </a:rPr>
              <a:t>nn</a:t>
            </a:r>
            <a:r>
              <a:rPr sz="2000" spc="90" dirty="0">
                <a:latin typeface="Calibri" panose="020F0502020204030204"/>
                <a:cs typeface="Calibri" panose="020F0502020204030204"/>
              </a:rPr>
              <a:t>e</a:t>
            </a:r>
            <a:r>
              <a:rPr sz="2000" spc="95" dirty="0">
                <a:latin typeface="Calibri" panose="020F0502020204030204"/>
                <a:cs typeface="Calibri" panose="020F0502020204030204"/>
              </a:rPr>
              <a:t>c</a:t>
            </a:r>
            <a:r>
              <a:rPr sz="2000" spc="90" dirty="0">
                <a:latin typeface="Calibri" panose="020F0502020204030204"/>
                <a:cs typeface="Calibri" panose="020F0502020204030204"/>
              </a:rPr>
              <a:t>t</a:t>
            </a:r>
            <a:r>
              <a:rPr sz="2000" spc="85" dirty="0">
                <a:latin typeface="Calibri" panose="020F0502020204030204"/>
                <a:cs typeface="Calibri" panose="020F0502020204030204"/>
              </a:rPr>
              <a:t>i</a:t>
            </a:r>
            <a:r>
              <a:rPr sz="2000" spc="95" dirty="0">
                <a:latin typeface="Calibri" panose="020F0502020204030204"/>
                <a:cs typeface="Calibri" panose="020F0502020204030204"/>
              </a:rPr>
              <a:t>n</a:t>
            </a:r>
            <a:r>
              <a:rPr sz="2000" dirty="0">
                <a:latin typeface="Calibri" panose="020F0502020204030204"/>
                <a:cs typeface="Calibri" panose="020F0502020204030204"/>
              </a:rPr>
              <a:t>g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113030">
              <a:lnSpc>
                <a:spcPct val="165000"/>
              </a:lnSpc>
              <a:tabLst>
                <a:tab pos="715645" algn="l"/>
              </a:tabLst>
            </a:pPr>
            <a:r>
              <a:rPr sz="2000" spc="70" dirty="0">
                <a:latin typeface="Calibri" panose="020F0502020204030204"/>
                <a:cs typeface="Calibri" panose="020F0502020204030204"/>
              </a:rPr>
              <a:t>F</a:t>
            </a:r>
            <a:r>
              <a:rPr sz="2000" spc="80" dirty="0">
                <a:latin typeface="Calibri" panose="020F0502020204030204"/>
                <a:cs typeface="Calibri" panose="020F0502020204030204"/>
              </a:rPr>
              <a:t>e</a:t>
            </a:r>
            <a:r>
              <a:rPr sz="2000" spc="70" dirty="0">
                <a:latin typeface="Calibri" panose="020F0502020204030204"/>
                <a:cs typeface="Calibri" panose="020F0502020204030204"/>
              </a:rPr>
              <a:t>t</a:t>
            </a:r>
            <a:r>
              <a:rPr sz="2000" spc="90" dirty="0">
                <a:latin typeface="Calibri" panose="020F0502020204030204"/>
                <a:cs typeface="Calibri" panose="020F0502020204030204"/>
              </a:rPr>
              <a:t>a</a:t>
            </a:r>
            <a:r>
              <a:rPr sz="2000" dirty="0">
                <a:latin typeface="Calibri" panose="020F0502020204030204"/>
                <a:cs typeface="Calibri" panose="020F0502020204030204"/>
              </a:rPr>
              <a:t>l</a:t>
            </a:r>
            <a:r>
              <a:rPr sz="200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spc="95" dirty="0">
                <a:latin typeface="Calibri" panose="020F0502020204030204"/>
                <a:cs typeface="Calibri" panose="020F0502020204030204"/>
              </a:rPr>
              <a:t>p</a:t>
            </a:r>
            <a:r>
              <a:rPr sz="2000" spc="90" dirty="0">
                <a:latin typeface="Calibri" panose="020F0502020204030204"/>
                <a:cs typeface="Calibri" panose="020F0502020204030204"/>
              </a:rPr>
              <a:t>ar</a:t>
            </a:r>
            <a:r>
              <a:rPr sz="2000" dirty="0">
                <a:latin typeface="Calibri" panose="020F0502020204030204"/>
                <a:cs typeface="Calibri" panose="020F0502020204030204"/>
              </a:rPr>
              <a:t>t  </a:t>
            </a:r>
            <a:r>
              <a:rPr sz="2000" spc="50" dirty="0">
                <a:latin typeface="Calibri" panose="020F0502020204030204"/>
                <a:cs typeface="Calibri" panose="020F0502020204030204"/>
              </a:rPr>
              <a:t>Yolksac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66433" y="5113096"/>
            <a:ext cx="5473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65" dirty="0">
                <a:latin typeface="Calibri" panose="020F0502020204030204"/>
                <a:cs typeface="Calibri" panose="020F0502020204030204"/>
              </a:rPr>
              <a:t>s</a:t>
            </a:r>
            <a:r>
              <a:rPr sz="2000" spc="70" dirty="0">
                <a:latin typeface="Calibri" panose="020F0502020204030204"/>
                <a:cs typeface="Calibri" panose="020F0502020204030204"/>
              </a:rPr>
              <a:t>t</a:t>
            </a:r>
            <a:r>
              <a:rPr sz="2000" spc="90" dirty="0">
                <a:latin typeface="Calibri" panose="020F0502020204030204"/>
                <a:cs typeface="Calibri" panose="020F0502020204030204"/>
              </a:rPr>
              <a:t>a</a:t>
            </a:r>
            <a:r>
              <a:rPr sz="2000" spc="85" dirty="0">
                <a:latin typeface="Calibri" panose="020F0502020204030204"/>
                <a:cs typeface="Calibri" panose="020F0502020204030204"/>
              </a:rPr>
              <a:t>l</a:t>
            </a:r>
            <a:r>
              <a:rPr sz="2000" dirty="0">
                <a:latin typeface="Calibri" panose="020F0502020204030204"/>
                <a:cs typeface="Calibri" panose="020F0502020204030204"/>
              </a:rPr>
              <a:t>k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59355" y="5616651"/>
            <a:ext cx="1368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350" algn="l"/>
              </a:tabLst>
            </a:pPr>
            <a:r>
              <a:rPr sz="2000" spc="90" dirty="0">
                <a:latin typeface="Calibri" panose="020F0502020204030204"/>
                <a:cs typeface="Calibri" panose="020F0502020204030204"/>
              </a:rPr>
              <a:t>o</a:t>
            </a:r>
            <a:r>
              <a:rPr sz="2000" dirty="0">
                <a:latin typeface="Calibri" panose="020F0502020204030204"/>
                <a:cs typeface="Calibri" panose="020F0502020204030204"/>
              </a:rPr>
              <a:t>f</a:t>
            </a:r>
            <a:r>
              <a:rPr sz="200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spc="95" dirty="0">
                <a:latin typeface="Calibri" panose="020F0502020204030204"/>
                <a:cs typeface="Calibri" panose="020F0502020204030204"/>
              </a:rPr>
              <a:t>p</a:t>
            </a:r>
            <a:r>
              <a:rPr sz="2000" spc="85" dirty="0">
                <a:latin typeface="Calibri" panose="020F0502020204030204"/>
                <a:cs typeface="Calibri" panose="020F0502020204030204"/>
              </a:rPr>
              <a:t>l</a:t>
            </a:r>
            <a:r>
              <a:rPr sz="2000" spc="90" dirty="0">
                <a:latin typeface="Calibri" panose="020F0502020204030204"/>
                <a:cs typeface="Calibri" panose="020F0502020204030204"/>
              </a:rPr>
              <a:t>a</a:t>
            </a:r>
            <a:r>
              <a:rPr sz="2000" spc="95" dirty="0">
                <a:latin typeface="Calibri" panose="020F0502020204030204"/>
                <a:cs typeface="Calibri" panose="020F0502020204030204"/>
              </a:rPr>
              <a:t>c</a:t>
            </a:r>
            <a:r>
              <a:rPr sz="2000" spc="90" dirty="0">
                <a:latin typeface="Calibri" panose="020F0502020204030204"/>
                <a:cs typeface="Calibri" panose="020F0502020204030204"/>
              </a:rPr>
              <a:t>e</a:t>
            </a:r>
            <a:r>
              <a:rPr sz="2000" spc="70" dirty="0">
                <a:latin typeface="Calibri" panose="020F0502020204030204"/>
                <a:cs typeface="Calibri" panose="020F0502020204030204"/>
              </a:rPr>
              <a:t>nt</a:t>
            </a:r>
            <a:r>
              <a:rPr sz="2000" dirty="0">
                <a:latin typeface="Calibri" panose="020F0502020204030204"/>
                <a:cs typeface="Calibri" panose="020F0502020204030204"/>
              </a:rPr>
              <a:t>a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489703" y="1499616"/>
            <a:ext cx="4383609" cy="361340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508752" y="5376773"/>
            <a:ext cx="201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Fig: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Fetal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membranes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52373"/>
            <a:ext cx="790702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76860" indent="-3429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TROPHOBLAST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:Outer </a:t>
            </a:r>
            <a:r>
              <a:rPr sz="2400" dirty="0">
                <a:latin typeface="Calibri" panose="020F0502020204030204"/>
                <a:cs typeface="Calibri" panose="020F0502020204030204"/>
              </a:rPr>
              <a:t>cell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layer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surrounding blasocyst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from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which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placental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tissues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derived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 panose="020B0604020202020204"/>
              <a:buChar char="•"/>
            </a:pPr>
            <a:endParaRPr sz="290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AllANTOIS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:A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diverticulum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from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posterior wall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yolk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sac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that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extends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into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connecting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stalk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98921" y="2714244"/>
            <a:ext cx="5689600" cy="26944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79621" y="5662676"/>
            <a:ext cx="1505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Fig: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Trophoblast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20399"/>
            <a:ext cx="4753610" cy="5694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17830" indent="-342900">
              <a:lnSpc>
                <a:spcPct val="15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 panose="020F0502020204030204"/>
                <a:cs typeface="Calibri" panose="020F0502020204030204"/>
              </a:rPr>
              <a:t>AMNION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: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Membrane derived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from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epiblast which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surrounds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amniotic 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cavity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 marR="661035" indent="-342900">
              <a:lnSpc>
                <a:spcPct val="150000"/>
              </a:lnSpc>
              <a:spcBef>
                <a:spcPts val="53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Calibri" panose="020F0502020204030204"/>
                <a:cs typeface="Calibri" panose="020F0502020204030204"/>
              </a:rPr>
              <a:t>CHORION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:Multilayered structure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consisting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somatic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layer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extraembryonic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mesoderm,cytotrophoblast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&amp; 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syncytiotrophoblast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150000"/>
              </a:lnSpc>
              <a:spcBef>
                <a:spcPts val="52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 panose="020F0502020204030204"/>
                <a:cs typeface="Calibri" panose="020F0502020204030204"/>
              </a:rPr>
              <a:t>CONNECTING </a:t>
            </a:r>
            <a:r>
              <a:rPr sz="2200" b="1" spc="-20" dirty="0">
                <a:latin typeface="Calibri" panose="020F0502020204030204"/>
                <a:cs typeface="Calibri" panose="020F0502020204030204"/>
              </a:rPr>
              <a:t>STALK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:Unsplitted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part of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extraembryonic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mesoderm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,connects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embryo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with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trophoblast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928615" y="700272"/>
            <a:ext cx="4011167" cy="377152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6734" y="76657"/>
            <a:ext cx="19691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PLACENTA</a:t>
            </a:r>
            <a:endParaRPr sz="3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07446"/>
            <a:ext cx="7703184" cy="2741295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It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organ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that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facilitates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nutrient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gas</a:t>
            </a:r>
            <a:r>
              <a:rPr sz="2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exchange</a:t>
            </a:r>
            <a:r>
              <a:rPr sz="2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between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maternal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fetal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compartments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85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2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components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850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200" spc="-20" dirty="0">
                <a:latin typeface="Calibri" panose="020F0502020204030204"/>
                <a:cs typeface="Calibri" panose="020F0502020204030204"/>
              </a:rPr>
              <a:t>Fetal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portion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–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chorionic</a:t>
            </a:r>
            <a:r>
              <a:rPr sz="2200" b="1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frondosum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845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Maternal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portion-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decidua</a:t>
            </a:r>
            <a:r>
              <a:rPr sz="22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basalis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570988" y="3603821"/>
            <a:ext cx="4815785" cy="26765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28313" y="6091224"/>
            <a:ext cx="2458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Fig: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Placental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components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4648" y="530478"/>
            <a:ext cx="4850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STRUCTURE</a:t>
            </a:r>
            <a:r>
              <a:rPr sz="3600" b="0" i="0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600" b="0" i="0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3600" b="0" i="0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600" b="0" i="0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PLACENTA</a:t>
            </a:r>
            <a:endParaRPr sz="3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39849"/>
            <a:ext cx="7659370" cy="2879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On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fetal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side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placenta bordered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by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chorionic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plate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On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maternal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side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by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decidual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plate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2015"/>
              </a:spcBef>
              <a:buFont typeface="Arial" panose="020B0604020202020204"/>
              <a:buChar char="•"/>
              <a:tabLst>
                <a:tab pos="354965" algn="l"/>
                <a:tab pos="355600" algn="l"/>
                <a:tab pos="3530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In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between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–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intervillous	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spaces</a:t>
            </a:r>
            <a:r>
              <a:rPr sz="2400" dirty="0">
                <a:latin typeface="Calibri" panose="020F0502020204030204"/>
                <a:cs typeface="Calibri" panose="020F0502020204030204"/>
              </a:rPr>
              <a:t>,filled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with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maternal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blood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Decidual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septa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formed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201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Placenta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divides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into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cotyledons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8657" y="530478"/>
            <a:ext cx="4723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PLACENTAL</a:t>
            </a:r>
            <a:r>
              <a:rPr sz="3600" b="0" i="0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600" b="0" i="0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CIRCULATION</a:t>
            </a:r>
            <a:endParaRPr sz="3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5646"/>
            <a:ext cx="3816985" cy="4197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4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354965" algn="l"/>
                <a:tab pos="355600" algn="l"/>
                <a:tab pos="243713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Extraembryonic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vascular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system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:Capillaries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tertiary villi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make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contact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with capillaries in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chorionic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pl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a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t</a:t>
            </a:r>
            <a:r>
              <a:rPr sz="2400" dirty="0">
                <a:latin typeface="Calibri" panose="020F0502020204030204"/>
                <a:cs typeface="Calibri" panose="020F0502020204030204"/>
              </a:rPr>
              <a:t>e and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i</a:t>
            </a:r>
            <a:r>
              <a:rPr sz="2400" dirty="0">
                <a:latin typeface="Calibri" panose="020F0502020204030204"/>
                <a:cs typeface="Calibri" panose="020F0502020204030204"/>
              </a:rPr>
              <a:t>n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	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c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onn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e</a:t>
            </a:r>
            <a:r>
              <a:rPr sz="2400" dirty="0">
                <a:latin typeface="Calibri" panose="020F0502020204030204"/>
                <a:cs typeface="Calibri" panose="020F0502020204030204"/>
              </a:rPr>
              <a:t>c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t</a:t>
            </a:r>
            <a:r>
              <a:rPr sz="2400" dirty="0">
                <a:latin typeface="Calibri" panose="020F0502020204030204"/>
                <a:cs typeface="Calibri" panose="020F0502020204030204"/>
              </a:rPr>
              <a:t>ing 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stalk.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Cotyledons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receive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blood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ct val="100000"/>
              </a:lnSpc>
              <a:spcBef>
                <a:spcPts val="1150"/>
              </a:spcBef>
              <a:tabLst>
                <a:tab pos="22352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through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spiral	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artery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495800" y="1447800"/>
            <a:ext cx="4543044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21561"/>
            <a:ext cx="7399655" cy="1886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Arteries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pierce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decidual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plate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&amp;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enters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intervillous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space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68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Pressure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in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arteries</a:t>
            </a:r>
            <a:r>
              <a:rPr sz="20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force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blood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deep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into</a:t>
            </a:r>
            <a:r>
              <a:rPr sz="2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intervillous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space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As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pressure</a:t>
            </a:r>
            <a:r>
              <a:rPr sz="2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decreases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blood 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flows </a:t>
            </a:r>
            <a:r>
              <a:rPr sz="2000" dirty="0">
                <a:latin typeface="Calibri" panose="020F0502020204030204"/>
                <a:cs typeface="Calibri" panose="020F0502020204030204"/>
              </a:rPr>
              <a:t>back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&amp;</a:t>
            </a:r>
            <a:r>
              <a:rPr sz="2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enters</a:t>
            </a:r>
            <a:r>
              <a:rPr sz="2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endometrial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veins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Contains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150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ml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blood.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33400" y="4071085"/>
            <a:ext cx="7543800" cy="255374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189" y="530478"/>
            <a:ext cx="3820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0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PLACENTAL</a:t>
            </a:r>
            <a:r>
              <a:rPr sz="3600" b="0" i="0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600" b="0" i="0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BARRIER</a:t>
            </a:r>
            <a:endParaRPr sz="3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99006"/>
            <a:ext cx="3663315" cy="417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Initially</a:t>
            </a:r>
            <a:r>
              <a:rPr sz="20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4</a:t>
            </a:r>
            <a:r>
              <a:rPr sz="20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layer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marR="476250" indent="-342900">
              <a:lnSpc>
                <a:spcPct val="140000"/>
              </a:lnSpc>
              <a:spcBef>
                <a:spcPts val="480"/>
              </a:spcBef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Endothelial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linining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fetal </a:t>
            </a:r>
            <a:r>
              <a:rPr sz="2000" spc="-4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vessels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Connective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tissue</a:t>
            </a:r>
            <a:r>
              <a:rPr sz="20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in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villous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core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Cytotrophoblastic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layer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Syncytium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 panose="020F0502020204030204"/>
                <a:cs typeface="Calibri" panose="020F0502020204030204"/>
              </a:rPr>
              <a:t>From</a:t>
            </a:r>
            <a:r>
              <a:rPr sz="20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4</a:t>
            </a:r>
            <a:r>
              <a:rPr sz="20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months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Endothelium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445"/>
              </a:spcBef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Syncytium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988733" y="4419600"/>
            <a:ext cx="5571066" cy="13546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11454"/>
            <a:ext cx="7802880" cy="21539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Capacitation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Period</a:t>
            </a:r>
            <a:r>
              <a:rPr sz="24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of conditioning</a:t>
            </a:r>
            <a:r>
              <a:rPr sz="24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spc="-30" dirty="0">
                <a:latin typeface="Times New Roman" panose="02020603050405020304"/>
                <a:cs typeface="Times New Roman" panose="02020603050405020304"/>
              </a:rPr>
              <a:t>of sperms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female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reproductive</a:t>
            </a:r>
            <a:r>
              <a:rPr sz="24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tract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 panose="02020603050405020304"/>
                <a:cs typeface="Times New Roman" panose="02020603050405020304"/>
              </a:rPr>
              <a:t>Due to e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pithelial</a:t>
            </a:r>
            <a:r>
              <a:rPr sz="24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interaction</a:t>
            </a:r>
            <a:r>
              <a:rPr sz="24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between</a:t>
            </a:r>
            <a:r>
              <a:rPr sz="24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sperm</a:t>
            </a:r>
            <a:r>
              <a:rPr sz="24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&amp; uterine</a:t>
            </a:r>
            <a:r>
              <a:rPr sz="24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tube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Times New Roman" panose="02020603050405020304"/>
                <a:cs typeface="Times New Roman" panose="02020603050405020304"/>
              </a:rPr>
              <a:t>Capacitation helps sperms be able to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pass through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corona</a:t>
            </a:r>
            <a:r>
              <a:rPr sz="24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cells</a:t>
            </a:r>
            <a:r>
              <a:rPr sz="2400" spc="-20" dirty="0">
                <a:latin typeface="Times New Roman" panose="02020603050405020304"/>
                <a:cs typeface="Times New Roman" panose="02020603050405020304"/>
              </a:rPr>
              <a:t> 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784472"/>
            <a:ext cx="5749925" cy="17106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400" spc="-5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Acrosomal</a:t>
            </a:r>
            <a:r>
              <a:rPr sz="2400" spc="-3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reaction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Both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sperm</a:t>
            </a:r>
            <a:r>
              <a:rPr sz="24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&amp;</a:t>
            </a:r>
            <a:r>
              <a:rPr sz="24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follicular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cell</a:t>
            </a:r>
            <a:r>
              <a:rPr sz="24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release</a:t>
            </a:r>
            <a:r>
              <a:rPr sz="24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enzyme</a:t>
            </a:r>
            <a:r>
              <a:rPr lang="en-US" sz="2400" spc="-5" dirty="0">
                <a:latin typeface="Times New Roman" panose="02020603050405020304"/>
                <a:cs typeface="Times New Roman" panose="02020603050405020304"/>
              </a:rPr>
              <a:t> for this to occur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 panose="02020603050405020304"/>
                <a:cs typeface="Times New Roman" panose="02020603050405020304"/>
              </a:rPr>
              <a:t>Helps s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perm</a:t>
            </a:r>
            <a:r>
              <a:rPr sz="24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penetrate</a:t>
            </a:r>
            <a:r>
              <a:rPr sz="24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zona</a:t>
            </a:r>
            <a:r>
              <a:rPr sz="24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pellucida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3836" y="461899"/>
            <a:ext cx="56527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FUNCTION</a:t>
            </a:r>
            <a:r>
              <a:rPr sz="4400" b="0" i="0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400" b="0" i="0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4400" b="0" i="0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400" b="0" i="0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PLACENTA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39849"/>
            <a:ext cx="4918075" cy="2258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Exchange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gases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Exchange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nutrient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&amp;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electrolyte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2015"/>
              </a:spcBef>
              <a:buFont typeface="Arial" panose="020B0604020202020204"/>
              <a:buChar char="•"/>
              <a:tabLst>
                <a:tab pos="354965" algn="l"/>
                <a:tab pos="355600" algn="l"/>
                <a:tab pos="3604895" algn="l"/>
              </a:tabLst>
            </a:pPr>
            <a:r>
              <a:rPr sz="2400" spc="-20" dirty="0">
                <a:latin typeface="Calibri" panose="020F0502020204030204"/>
                <a:cs typeface="Calibri" panose="020F0502020204030204"/>
              </a:rPr>
              <a:t>Transmission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maternal	antibodies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Hormone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production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6408" y="2810713"/>
            <a:ext cx="70256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3590" marR="5080" indent="-771525">
              <a:lnSpc>
                <a:spcPct val="100000"/>
              </a:lnSpc>
              <a:spcBef>
                <a:spcPts val="95"/>
              </a:spcBef>
            </a:pPr>
            <a:r>
              <a:rPr b="0" i="0" spc="-10" dirty="0">
                <a:solidFill>
                  <a:srgbClr val="974707"/>
                </a:solidFill>
                <a:latin typeface="Calibri" panose="020F0502020204030204"/>
                <a:cs typeface="Calibri" panose="020F0502020204030204"/>
              </a:rPr>
              <a:t>Embryonic </a:t>
            </a:r>
            <a:r>
              <a:rPr b="0" i="0" spc="-5" dirty="0">
                <a:solidFill>
                  <a:srgbClr val="974707"/>
                </a:solidFill>
                <a:latin typeface="Calibri" panose="020F0502020204030204"/>
                <a:cs typeface="Calibri" panose="020F0502020204030204"/>
              </a:rPr>
              <a:t>period</a:t>
            </a:r>
            <a:r>
              <a:rPr b="0" i="0" dirty="0">
                <a:solidFill>
                  <a:srgbClr val="97470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i="0" spc="-5" dirty="0">
                <a:solidFill>
                  <a:srgbClr val="974707"/>
                </a:solidFill>
                <a:latin typeface="Calibri" panose="020F0502020204030204"/>
                <a:cs typeface="Calibri" panose="020F0502020204030204"/>
              </a:rPr>
              <a:t>&amp; </a:t>
            </a:r>
            <a:r>
              <a:rPr b="0" i="0" spc="-20" dirty="0">
                <a:solidFill>
                  <a:srgbClr val="974707"/>
                </a:solidFill>
                <a:latin typeface="Calibri" panose="020F0502020204030204"/>
                <a:cs typeface="Calibri" panose="020F0502020204030204"/>
              </a:rPr>
              <a:t>derivatives</a:t>
            </a:r>
            <a:r>
              <a:rPr b="0" i="0" spc="-5" dirty="0">
                <a:solidFill>
                  <a:srgbClr val="97470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i="0" dirty="0">
                <a:solidFill>
                  <a:srgbClr val="974707"/>
                </a:solidFill>
                <a:latin typeface="Calibri" panose="020F0502020204030204"/>
                <a:cs typeface="Calibri" panose="020F0502020204030204"/>
              </a:rPr>
              <a:t>of </a:t>
            </a:r>
            <a:r>
              <a:rPr b="0" i="0" spc="-885" dirty="0">
                <a:solidFill>
                  <a:srgbClr val="97470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i="0" spc="-5" dirty="0">
                <a:solidFill>
                  <a:srgbClr val="974707"/>
                </a:solidFill>
                <a:latin typeface="Calibri" panose="020F0502020204030204"/>
                <a:cs typeface="Calibri" panose="020F0502020204030204"/>
              </a:rPr>
              <a:t>the</a:t>
            </a:r>
            <a:r>
              <a:rPr b="0" i="0" spc="-10" dirty="0">
                <a:solidFill>
                  <a:srgbClr val="97470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i="0" spc="-15" dirty="0">
                <a:solidFill>
                  <a:srgbClr val="974707"/>
                </a:solidFill>
                <a:latin typeface="Calibri" panose="020F0502020204030204"/>
                <a:cs typeface="Calibri" panose="020F0502020204030204"/>
              </a:rPr>
              <a:t>Ectodermal</a:t>
            </a:r>
            <a:r>
              <a:rPr b="0" i="0" spc="-30" dirty="0">
                <a:solidFill>
                  <a:srgbClr val="97470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i="0" spc="-15" dirty="0">
                <a:solidFill>
                  <a:srgbClr val="974707"/>
                </a:solidFill>
                <a:latin typeface="Calibri" panose="020F0502020204030204"/>
                <a:cs typeface="Calibri" panose="020F0502020204030204"/>
              </a:rPr>
              <a:t>germ</a:t>
            </a:r>
            <a:r>
              <a:rPr b="0" i="0" spc="10" dirty="0">
                <a:solidFill>
                  <a:srgbClr val="97470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i="0" spc="-30" dirty="0">
                <a:solidFill>
                  <a:srgbClr val="974707"/>
                </a:solidFill>
                <a:latin typeface="Calibri" panose="020F0502020204030204"/>
                <a:cs typeface="Calibri" panose="020F0502020204030204"/>
              </a:rPr>
              <a:t>layer</a:t>
            </a:r>
            <a:endParaRPr b="0" i="0" spc="-30" dirty="0">
              <a:solidFill>
                <a:srgbClr val="974707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350" y="869950"/>
            <a:ext cx="826135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1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Embryonic</a:t>
            </a:r>
            <a:r>
              <a:rPr i="0" spc="-6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i="0" spc="-1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period</a:t>
            </a:r>
            <a:r>
              <a:rPr lang="en-US" i="0" spc="-1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 and Organogenesis</a:t>
            </a:r>
            <a:endParaRPr lang="en-US" i="0" spc="-10" dirty="0">
              <a:solidFill>
                <a:schemeClr val="tx1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918157"/>
            <a:ext cx="500761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5" indent="-107950">
              <a:lnSpc>
                <a:spcPct val="100000"/>
              </a:lnSpc>
              <a:spcBef>
                <a:spcPts val="100"/>
              </a:spcBef>
              <a:buSzPct val="96000"/>
              <a:buFont typeface="Arial" panose="020B0604020202020204"/>
              <a:buChar char="•"/>
              <a:tabLst>
                <a:tab pos="120650" algn="l"/>
                <a:tab pos="1728470" algn="l"/>
                <a:tab pos="2876550" algn="l"/>
                <a:tab pos="3812540" algn="l"/>
                <a:tab pos="4368800" algn="l"/>
              </a:tabLst>
            </a:pPr>
            <a:r>
              <a:rPr sz="2400" spc="-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Emb</a:t>
            </a:r>
            <a:r>
              <a:rPr sz="2400" spc="1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400" spc="-2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y</a:t>
            </a:r>
            <a:r>
              <a:rPr sz="2400" spc="-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o</a:t>
            </a:r>
            <a:r>
              <a:rPr sz="2400" spc="-1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400" spc="-1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i</a:t>
            </a:r>
            <a:r>
              <a:rPr sz="24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c</a:t>
            </a:r>
            <a:r>
              <a:rPr sz="24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400" spc="-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perio</a:t>
            </a:r>
            <a:r>
              <a:rPr sz="24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d</a:t>
            </a:r>
            <a:r>
              <a:rPr sz="20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:</a:t>
            </a:r>
            <a:r>
              <a:rPr sz="20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400" spc="-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400" spc="-1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h</a:t>
            </a:r>
            <a:r>
              <a:rPr sz="24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i</a:t>
            </a:r>
            <a:r>
              <a:rPr sz="2400" spc="-3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4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d</a:t>
            </a:r>
            <a:r>
              <a:rPr sz="24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400" spc="-2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4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o</a:t>
            </a:r>
            <a:r>
              <a:rPr sz="24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4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eig</a:t>
            </a:r>
            <a:r>
              <a:rPr sz="2400" spc="-3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h</a:t>
            </a:r>
            <a:r>
              <a:rPr sz="24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t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development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3916" y="1918157"/>
            <a:ext cx="13468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0770" algn="l"/>
              </a:tabLst>
            </a:pPr>
            <a:r>
              <a:rPr sz="2400" spc="-3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w</a:t>
            </a:r>
            <a:r>
              <a:rPr sz="24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ee</a:t>
            </a:r>
            <a:r>
              <a:rPr sz="2400" spc="-3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k</a:t>
            </a:r>
            <a:r>
              <a:rPr sz="24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s</a:t>
            </a:r>
            <a:r>
              <a:rPr sz="24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400" spc="-1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of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3171266"/>
            <a:ext cx="6623050" cy="2256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160" indent="-125095">
              <a:lnSpc>
                <a:spcPct val="100000"/>
              </a:lnSpc>
              <a:spcBef>
                <a:spcPts val="95"/>
              </a:spcBef>
              <a:buSzPct val="96000"/>
              <a:buFont typeface="Arial" panose="020B0604020202020204"/>
              <a:buChar char="•"/>
              <a:tabLst>
                <a:tab pos="137795" algn="l"/>
              </a:tabLst>
            </a:pPr>
            <a:r>
              <a:rPr sz="2800" spc="-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Also</a:t>
            </a:r>
            <a:r>
              <a:rPr sz="2800" spc="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known</a:t>
            </a:r>
            <a:r>
              <a:rPr sz="2800" spc="1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as period</a:t>
            </a:r>
            <a:r>
              <a:rPr sz="2800" spc="1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of </a:t>
            </a:r>
            <a:r>
              <a:rPr sz="2800" spc="-1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organogenesis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D0D0D"/>
              </a:buClr>
              <a:buFont typeface="Arial" panose="020B0604020202020204"/>
              <a:buChar char="•"/>
            </a:pPr>
            <a:endParaRPr sz="335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6000"/>
              <a:buFont typeface="Arial" panose="020B0604020202020204"/>
              <a:buChar char="•"/>
              <a:tabLst>
                <a:tab pos="137795" algn="l"/>
                <a:tab pos="1140460" algn="l"/>
                <a:tab pos="1248410" algn="l"/>
                <a:tab pos="2059305" algn="l"/>
                <a:tab pos="2933065" algn="l"/>
                <a:tab pos="3825875" algn="l"/>
                <a:tab pos="4519930" algn="l"/>
                <a:tab pos="4994910" algn="l"/>
                <a:tab pos="6313805" algn="l"/>
              </a:tabLst>
            </a:pPr>
            <a:r>
              <a:rPr lang="en-US" sz="2800" spc="-1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In this period, the t</a:t>
            </a:r>
            <a:r>
              <a:rPr sz="2800" spc="-1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h</a:t>
            </a:r>
            <a:r>
              <a:rPr sz="2800" spc="-4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800" spc="-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ee</a:t>
            </a:r>
            <a:r>
              <a:rPr sz="28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-2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g</a:t>
            </a:r>
            <a:r>
              <a:rPr sz="2800" spc="-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2800" spc="-2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800" spc="-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m</a:t>
            </a:r>
            <a:r>
              <a:rPr sz="28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-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l</a:t>
            </a:r>
            <a:r>
              <a:rPr sz="2800" spc="-5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800" spc="-4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y</a:t>
            </a:r>
            <a:r>
              <a:rPr sz="2800" spc="-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er</a:t>
            </a:r>
            <a:r>
              <a:rPr sz="28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-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gi</a:t>
            </a:r>
            <a:r>
              <a:rPr sz="2800" spc="-3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v</a:t>
            </a:r>
            <a:r>
              <a:rPr sz="2800" spc="-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28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-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rise</a:t>
            </a:r>
            <a:r>
              <a:rPr sz="28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-3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800" spc="-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o</a:t>
            </a:r>
            <a:r>
              <a:rPr sz="28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nu</a:t>
            </a:r>
            <a:r>
              <a:rPr sz="2800" spc="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m</a:t>
            </a:r>
            <a:r>
              <a:rPr sz="2800" spc="-1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be</a:t>
            </a:r>
            <a:r>
              <a:rPr sz="2800" spc="-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80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-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of  </a:t>
            </a:r>
            <a:r>
              <a:rPr sz="2800" spc="-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specific		tissue</a:t>
            </a:r>
            <a:r>
              <a:rPr sz="2800" spc="3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and</a:t>
            </a:r>
            <a:r>
              <a:rPr sz="2800" spc="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organs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5994" y="5386222"/>
            <a:ext cx="4993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Figure: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Embryonic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disc with</a:t>
            </a:r>
            <a:r>
              <a:rPr sz="1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broader</a:t>
            </a:r>
            <a:r>
              <a:rPr sz="18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cephalic</a:t>
            </a:r>
            <a:r>
              <a:rPr sz="1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end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and </a:t>
            </a:r>
            <a:r>
              <a:rPr sz="1800" spc="-39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narrow</a:t>
            </a:r>
            <a:r>
              <a:rPr sz="1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caudal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end.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226307" y="403859"/>
            <a:ext cx="3448812" cy="4735068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0526" y="336549"/>
            <a:ext cx="729995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7695" marR="5080" indent="-3135630">
              <a:lnSpc>
                <a:spcPct val="100000"/>
              </a:lnSpc>
              <a:spcBef>
                <a:spcPts val="95"/>
              </a:spcBef>
            </a:pPr>
            <a:r>
              <a:rPr b="0" i="0" spc="-20" dirty="0">
                <a:solidFill>
                  <a:srgbClr val="403052"/>
                </a:solidFill>
                <a:latin typeface="Calibri" panose="020F0502020204030204"/>
                <a:cs typeface="Calibri" panose="020F0502020204030204"/>
              </a:rPr>
              <a:t>Derivatives</a:t>
            </a:r>
            <a:r>
              <a:rPr b="0" i="0" spc="-5" dirty="0">
                <a:solidFill>
                  <a:srgbClr val="40305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i="0" dirty="0">
                <a:solidFill>
                  <a:srgbClr val="403052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b="0" i="0" spc="-10" dirty="0">
                <a:solidFill>
                  <a:srgbClr val="40305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i="0" spc="-5" dirty="0">
                <a:solidFill>
                  <a:srgbClr val="403052"/>
                </a:solidFill>
                <a:latin typeface="Calibri" panose="020F0502020204030204"/>
                <a:cs typeface="Calibri" panose="020F0502020204030204"/>
              </a:rPr>
              <a:t>the</a:t>
            </a:r>
            <a:r>
              <a:rPr b="0" i="0" spc="5" dirty="0">
                <a:solidFill>
                  <a:srgbClr val="40305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i="0" spc="-15" dirty="0">
                <a:solidFill>
                  <a:srgbClr val="403052"/>
                </a:solidFill>
                <a:latin typeface="Calibri" panose="020F0502020204030204"/>
                <a:cs typeface="Calibri" panose="020F0502020204030204"/>
              </a:rPr>
              <a:t>Ectodermal</a:t>
            </a:r>
            <a:r>
              <a:rPr b="0" i="0" dirty="0">
                <a:solidFill>
                  <a:srgbClr val="40305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i="0" spc="-15" dirty="0">
                <a:solidFill>
                  <a:srgbClr val="403052"/>
                </a:solidFill>
                <a:latin typeface="Calibri" panose="020F0502020204030204"/>
                <a:cs typeface="Calibri" panose="020F0502020204030204"/>
              </a:rPr>
              <a:t>germ </a:t>
            </a:r>
            <a:r>
              <a:rPr b="0" i="0" spc="-890" dirty="0">
                <a:solidFill>
                  <a:srgbClr val="40305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i="0" spc="-30" dirty="0">
                <a:solidFill>
                  <a:srgbClr val="403052"/>
                </a:solidFill>
                <a:latin typeface="Calibri" panose="020F0502020204030204"/>
                <a:cs typeface="Calibri" panose="020F0502020204030204"/>
              </a:rPr>
              <a:t>layer</a:t>
            </a:r>
            <a:endParaRPr b="0" i="0" spc="-30" dirty="0">
              <a:solidFill>
                <a:srgbClr val="403052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936495"/>
            <a:ext cx="5105400" cy="4030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106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solidFill>
                  <a:srgbClr val="205868"/>
                </a:solidFill>
                <a:latin typeface="Calibri" panose="020F0502020204030204"/>
                <a:cs typeface="Calibri" panose="020F0502020204030204"/>
              </a:rPr>
              <a:t>Parts</a:t>
            </a:r>
            <a:r>
              <a:rPr sz="3200" spc="-20" dirty="0">
                <a:solidFill>
                  <a:srgbClr val="20586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solidFill>
                  <a:srgbClr val="205868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3200" spc="-20" dirty="0">
                <a:solidFill>
                  <a:srgbClr val="20586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solidFill>
                  <a:srgbClr val="205868"/>
                </a:solidFill>
                <a:latin typeface="Calibri" panose="020F0502020204030204"/>
                <a:cs typeface="Calibri" panose="020F0502020204030204"/>
              </a:rPr>
              <a:t>ectoderm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29565" indent="-317500">
              <a:lnSpc>
                <a:spcPct val="100000"/>
              </a:lnSpc>
              <a:spcBef>
                <a:spcPts val="1995"/>
              </a:spcBef>
              <a:buSzPct val="96000"/>
              <a:buFont typeface="Wingdings" panose="05000000000000000000"/>
              <a:buChar char=""/>
              <a:tabLst>
                <a:tab pos="330200" algn="l"/>
              </a:tabLst>
            </a:pPr>
            <a:r>
              <a:rPr sz="2800" spc="-1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Neuroectoderm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29565" indent="-317500">
              <a:lnSpc>
                <a:spcPct val="100000"/>
              </a:lnSpc>
              <a:spcBef>
                <a:spcPts val="2355"/>
              </a:spcBef>
              <a:buSzPct val="96000"/>
              <a:buFont typeface="Wingdings" panose="05000000000000000000"/>
              <a:buChar char=""/>
              <a:tabLst>
                <a:tab pos="330200" algn="l"/>
              </a:tabLst>
            </a:pPr>
            <a:r>
              <a:rPr sz="2800" spc="-1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Neural </a:t>
            </a:r>
            <a:r>
              <a:rPr sz="2800" spc="-2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crest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29565" indent="-317500">
              <a:lnSpc>
                <a:spcPct val="100000"/>
              </a:lnSpc>
              <a:spcBef>
                <a:spcPts val="2350"/>
              </a:spcBef>
              <a:buSzPct val="96000"/>
              <a:buFont typeface="Wingdings" panose="05000000000000000000"/>
              <a:buChar char=""/>
              <a:tabLst>
                <a:tab pos="330200" algn="l"/>
              </a:tabLst>
            </a:pPr>
            <a:r>
              <a:rPr sz="2800" spc="-15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Surface </a:t>
            </a:r>
            <a:r>
              <a:rPr sz="2800" spc="-1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ectoderm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29565" indent="-317500">
              <a:lnSpc>
                <a:spcPct val="100000"/>
              </a:lnSpc>
              <a:spcBef>
                <a:spcPts val="2350"/>
              </a:spcBef>
              <a:buSzPct val="96000"/>
              <a:buFont typeface="Wingdings" panose="05000000000000000000"/>
              <a:buChar char=""/>
              <a:tabLst>
                <a:tab pos="330200" algn="l"/>
              </a:tabLst>
            </a:pPr>
            <a:r>
              <a:rPr sz="2800" spc="-1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Ectodermal</a:t>
            </a:r>
            <a:r>
              <a:rPr sz="2800" spc="-4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Calibri" panose="020F0502020204030204"/>
                <a:cs typeface="Calibri" panose="020F0502020204030204"/>
              </a:rPr>
              <a:t>placodes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712470" lvl="1" indent="-243205">
              <a:lnSpc>
                <a:spcPct val="100000"/>
              </a:lnSpc>
              <a:spcBef>
                <a:spcPts val="2120"/>
              </a:spcBef>
              <a:buSzPct val="96000"/>
              <a:buFont typeface="Wingdings" panose="05000000000000000000"/>
              <a:buChar char=""/>
              <a:tabLst>
                <a:tab pos="713105" algn="l"/>
              </a:tabLst>
            </a:pP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6130" y="3249295"/>
            <a:ext cx="662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Figure: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70828" y="5170170"/>
            <a:ext cx="662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Figure: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80072" y="5170170"/>
            <a:ext cx="645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Ne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u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r</a:t>
            </a:r>
            <a:r>
              <a:rPr sz="1800" dirty="0">
                <a:latin typeface="Calibri" panose="020F0502020204030204"/>
                <a:cs typeface="Calibri" panose="020F0502020204030204"/>
              </a:rPr>
              <a:t>al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72933" y="5170170"/>
            <a:ext cx="4927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pl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a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t</a:t>
            </a:r>
            <a:r>
              <a:rPr sz="1800" dirty="0">
                <a:latin typeface="Calibri" panose="020F0502020204030204"/>
                <a:cs typeface="Calibri" panose="020F0502020204030204"/>
              </a:rPr>
              <a:t>e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13014" y="5170170"/>
            <a:ext cx="949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Calibri" panose="020F0502020204030204"/>
                <a:cs typeface="Calibri" panose="020F0502020204030204"/>
              </a:rPr>
              <a:t>f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orm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a</a:t>
            </a:r>
            <a:r>
              <a:rPr sz="1800" dirty="0">
                <a:latin typeface="Calibri" panose="020F0502020204030204"/>
                <a:cs typeface="Calibri" panose="020F0502020204030204"/>
              </a:rPr>
              <a:t>t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i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on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545338"/>
            <a:ext cx="227393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"/>
              <a:tabLst>
                <a:tab pos="355600" algn="l"/>
                <a:tab pos="1495425" algn="l"/>
              </a:tabLst>
            </a:pPr>
            <a:r>
              <a:rPr sz="2600" spc="-10" dirty="0">
                <a:solidFill>
                  <a:srgbClr val="205868"/>
                </a:solidFill>
                <a:latin typeface="Calibri" panose="020F0502020204030204"/>
                <a:cs typeface="Calibri" panose="020F0502020204030204"/>
              </a:rPr>
              <a:t>Neural	</a:t>
            </a:r>
            <a:r>
              <a:rPr sz="2600" spc="-15" dirty="0">
                <a:solidFill>
                  <a:srgbClr val="205868"/>
                </a:solidFill>
                <a:latin typeface="Calibri" panose="020F0502020204030204"/>
                <a:cs typeface="Calibri" panose="020F0502020204030204"/>
              </a:rPr>
              <a:t>plate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: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00857" y="545338"/>
            <a:ext cx="214884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61185" algn="l"/>
              </a:tabLst>
            </a:pPr>
            <a:r>
              <a:rPr sz="2600" dirty="0">
                <a:latin typeface="Calibri" panose="020F0502020204030204"/>
                <a:cs typeface="Calibri" panose="020F0502020204030204"/>
              </a:rPr>
              <a:t>Ap</a:t>
            </a:r>
            <a:r>
              <a:rPr sz="2600" spc="-20" dirty="0">
                <a:latin typeface="Calibri" panose="020F0502020204030204"/>
                <a:cs typeface="Calibri" panose="020F0502020204030204"/>
              </a:rPr>
              <a:t>p</a:t>
            </a:r>
            <a:r>
              <a:rPr sz="2600" dirty="0">
                <a:latin typeface="Calibri" panose="020F0502020204030204"/>
                <a:cs typeface="Calibri" panose="020F0502020204030204"/>
              </a:rPr>
              <a:t>e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a</a:t>
            </a:r>
            <a:r>
              <a:rPr sz="2600" spc="-45" dirty="0">
                <a:latin typeface="Calibri" panose="020F0502020204030204"/>
                <a:cs typeface="Calibri" panose="020F0502020204030204"/>
              </a:rPr>
              <a:t>r</a:t>
            </a:r>
            <a:r>
              <a:rPr sz="2600" dirty="0">
                <a:latin typeface="Calibri" panose="020F0502020204030204"/>
                <a:cs typeface="Calibri" panose="020F0502020204030204"/>
              </a:rPr>
              <a:t>an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c</a:t>
            </a:r>
            <a:r>
              <a:rPr sz="2600" dirty="0">
                <a:latin typeface="Calibri" panose="020F0502020204030204"/>
                <a:cs typeface="Calibri" panose="020F0502020204030204"/>
              </a:rPr>
              <a:t>e</a:t>
            </a:r>
            <a:r>
              <a:rPr sz="2600" dirty="0">
                <a:latin typeface="Calibri" panose="020F0502020204030204"/>
                <a:cs typeface="Calibri" panose="020F0502020204030204"/>
              </a:rPr>
              <a:t>	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of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0240" y="941577"/>
            <a:ext cx="28244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11350" algn="l"/>
              </a:tabLst>
            </a:pPr>
            <a:r>
              <a:rPr sz="2600" spc="-5" dirty="0">
                <a:latin typeface="Calibri" panose="020F0502020204030204"/>
                <a:cs typeface="Calibri" panose="020F0502020204030204"/>
              </a:rPr>
              <a:t>no</a:t>
            </a:r>
            <a:r>
              <a:rPr sz="2600" spc="-25" dirty="0">
                <a:latin typeface="Calibri" panose="020F0502020204030204"/>
                <a:cs typeface="Calibri" panose="020F0502020204030204"/>
              </a:rPr>
              <a:t>t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ocho</a:t>
            </a:r>
            <a:r>
              <a:rPr sz="2600" spc="-40" dirty="0">
                <a:latin typeface="Calibri" panose="020F0502020204030204"/>
                <a:cs typeface="Calibri" panose="020F0502020204030204"/>
              </a:rPr>
              <a:t>r</a:t>
            </a:r>
            <a:r>
              <a:rPr sz="2600" dirty="0">
                <a:latin typeface="Calibri" panose="020F0502020204030204"/>
                <a:cs typeface="Calibri" panose="020F0502020204030204"/>
              </a:rPr>
              <a:t>d</a:t>
            </a:r>
            <a:r>
              <a:rPr sz="2600" dirty="0">
                <a:latin typeface="Calibri" panose="020F0502020204030204"/>
                <a:cs typeface="Calibri" panose="020F0502020204030204"/>
              </a:rPr>
              <a:t>	</a:t>
            </a:r>
            <a:r>
              <a:rPr sz="2600" dirty="0">
                <a:latin typeface="Calibri" panose="020F0502020204030204"/>
                <a:cs typeface="Calibri" panose="020F0502020204030204"/>
              </a:rPr>
              <a:t>in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d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u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c</a:t>
            </a:r>
            <a:r>
              <a:rPr sz="2600" dirty="0">
                <a:latin typeface="Calibri" panose="020F0502020204030204"/>
                <a:cs typeface="Calibri" panose="020F0502020204030204"/>
              </a:rPr>
              <a:t>e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5827" y="941577"/>
            <a:ext cx="12560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0" dirty="0">
                <a:latin typeface="Calibri" panose="020F0502020204030204"/>
                <a:cs typeface="Calibri" panose="020F0502020204030204"/>
              </a:rPr>
              <a:t>o</a:t>
            </a:r>
            <a:r>
              <a:rPr sz="2600" spc="-30" dirty="0">
                <a:latin typeface="Calibri" panose="020F0502020204030204"/>
                <a:cs typeface="Calibri" panose="020F0502020204030204"/>
              </a:rPr>
              <a:t>v</a:t>
            </a:r>
            <a:r>
              <a:rPr sz="2600" dirty="0">
                <a:latin typeface="Calibri" panose="020F0502020204030204"/>
                <a:cs typeface="Calibri" panose="020F0502020204030204"/>
              </a:rPr>
              <a:t>erlying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0240" y="1337818"/>
            <a:ext cx="262255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Calibri" panose="020F0502020204030204"/>
                <a:cs typeface="Calibri" panose="020F0502020204030204"/>
              </a:rPr>
              <a:t>ectodem</a:t>
            </a:r>
            <a:r>
              <a:rPr sz="26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thicken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540" y="5202173"/>
            <a:ext cx="488442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Calibri" panose="020F0502020204030204"/>
                <a:cs typeface="Calibri" panose="020F0502020204030204"/>
              </a:rPr>
              <a:t>Figure:Notochord</a:t>
            </a:r>
            <a:r>
              <a:rPr sz="17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spc="-5" dirty="0">
                <a:latin typeface="Calibri" panose="020F0502020204030204"/>
                <a:cs typeface="Calibri" panose="020F0502020204030204"/>
              </a:rPr>
              <a:t>induce</a:t>
            </a:r>
            <a:r>
              <a:rPr sz="17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spc="-5" dirty="0">
                <a:latin typeface="Calibri" panose="020F0502020204030204"/>
                <a:cs typeface="Calibri" panose="020F0502020204030204"/>
              </a:rPr>
              <a:t>overlying</a:t>
            </a:r>
            <a:r>
              <a:rPr sz="17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dirty="0">
                <a:latin typeface="Calibri" panose="020F0502020204030204"/>
                <a:cs typeface="Calibri" panose="020F0502020204030204"/>
              </a:rPr>
              <a:t>ectoderm</a:t>
            </a:r>
            <a:r>
              <a:rPr sz="1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spc="-5" dirty="0">
                <a:latin typeface="Calibri" panose="020F0502020204030204"/>
                <a:cs typeface="Calibri" panose="020F0502020204030204"/>
              </a:rPr>
              <a:t>to</a:t>
            </a:r>
            <a:r>
              <a:rPr sz="17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spc="-10" dirty="0">
                <a:latin typeface="Calibri" panose="020F0502020204030204"/>
                <a:cs typeface="Calibri" panose="020F0502020204030204"/>
              </a:rPr>
              <a:t>thicken</a:t>
            </a:r>
            <a:endParaRPr sz="17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1905000"/>
            <a:ext cx="5486400" cy="287113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1744" y="999744"/>
            <a:ext cx="33528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507106"/>
            <a:ext cx="8489950" cy="3663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752215" indent="-34290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354965" algn="l"/>
                <a:tab pos="355600" algn="l"/>
                <a:tab pos="1477645" algn="l"/>
              </a:tabLst>
            </a:pPr>
            <a:r>
              <a:rPr sz="2800" spc="-15" dirty="0">
                <a:solidFill>
                  <a:srgbClr val="974707"/>
                </a:solidFill>
                <a:latin typeface="Calibri" panose="020F0502020204030204"/>
                <a:cs typeface="Calibri" panose="020F0502020204030204"/>
              </a:rPr>
              <a:t>Neural	</a:t>
            </a:r>
            <a:r>
              <a:rPr sz="2800" spc="-20" dirty="0">
                <a:solidFill>
                  <a:srgbClr val="974707"/>
                </a:solidFill>
                <a:latin typeface="Calibri" panose="020F0502020204030204"/>
                <a:cs typeface="Calibri" panose="020F0502020204030204"/>
              </a:rPr>
              <a:t>fold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: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Neural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plate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lengthens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its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lateral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edges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elevate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74707"/>
              </a:buClr>
              <a:buFont typeface="Arial" panose="020B0604020202020204"/>
              <a:buChar char="•"/>
            </a:pPr>
            <a:endParaRPr sz="3850">
              <a:latin typeface="Calibri" panose="020F0502020204030204"/>
              <a:cs typeface="Calibri" panose="020F0502020204030204"/>
            </a:endParaRPr>
          </a:p>
          <a:p>
            <a:pPr marL="355600" marR="439674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974707"/>
                </a:solidFill>
                <a:latin typeface="Calibri" panose="020F0502020204030204"/>
                <a:cs typeface="Calibri" panose="020F0502020204030204"/>
              </a:rPr>
              <a:t>Neural groove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: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Depressed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midregoin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neural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plate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6117590" marR="5080" indent="-655320">
              <a:lnSpc>
                <a:spcPct val="100000"/>
              </a:lnSpc>
              <a:spcBef>
                <a:spcPts val="2340"/>
              </a:spcBef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Figure:Neural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fold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and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neural </a:t>
            </a:r>
            <a:r>
              <a:rPr sz="2000" spc="-434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groove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fomation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543813"/>
            <a:ext cx="47536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354965" algn="l"/>
                <a:tab pos="355600" algn="l"/>
                <a:tab pos="3642995" algn="l"/>
              </a:tabLst>
            </a:pPr>
            <a:r>
              <a:rPr sz="2800" b="1" spc="-10" dirty="0">
                <a:solidFill>
                  <a:srgbClr val="244060"/>
                </a:solidFill>
                <a:latin typeface="Calibri" panose="020F0502020204030204"/>
                <a:cs typeface="Calibri" panose="020F0502020204030204"/>
              </a:rPr>
              <a:t>Neurulation</a:t>
            </a:r>
            <a:r>
              <a:rPr sz="2800" b="1" spc="55" dirty="0">
                <a:solidFill>
                  <a:srgbClr val="24406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: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Process	where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neural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plate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forms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neural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tube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99632" y="605604"/>
            <a:ext cx="2084831" cy="480459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4284" y="6410350"/>
            <a:ext cx="31026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Figure: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Neural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tube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formation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91413"/>
            <a:ext cx="435292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solidFill>
                  <a:srgbClr val="205868"/>
                </a:solidFill>
                <a:latin typeface="Calibri" panose="020F0502020204030204"/>
                <a:cs typeface="Calibri" panose="020F0502020204030204"/>
              </a:rPr>
              <a:t>Neural</a:t>
            </a:r>
            <a:r>
              <a:rPr sz="2800" b="1" spc="30" dirty="0">
                <a:solidFill>
                  <a:srgbClr val="20586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205868"/>
                </a:solidFill>
                <a:latin typeface="Calibri" panose="020F0502020204030204"/>
                <a:cs typeface="Calibri" panose="020F0502020204030204"/>
              </a:rPr>
              <a:t>tube</a:t>
            </a:r>
            <a:r>
              <a:rPr sz="2800" spc="-1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:</a:t>
            </a:r>
            <a:r>
              <a:rPr sz="2800" spc="1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Neural</a:t>
            </a:r>
            <a:r>
              <a:rPr sz="2800" spc="1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fold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approach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each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other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mid </a:t>
            </a:r>
            <a:r>
              <a:rPr sz="2800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line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781426"/>
            <a:ext cx="4484370" cy="2329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4F6128"/>
                </a:solidFill>
                <a:latin typeface="Calibri" panose="020F0502020204030204"/>
                <a:cs typeface="Calibri" panose="020F0502020204030204"/>
              </a:rPr>
              <a:t>Anterior </a:t>
            </a:r>
            <a:r>
              <a:rPr sz="2800" spc="-15" dirty="0">
                <a:solidFill>
                  <a:srgbClr val="4F6128"/>
                </a:solidFill>
                <a:latin typeface="Calibri" panose="020F0502020204030204"/>
                <a:cs typeface="Calibri" panose="020F0502020204030204"/>
              </a:rPr>
              <a:t>neuropore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:Cephalic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end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neural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tube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F6128"/>
              </a:buClr>
              <a:buFont typeface="Arial" panose="020B0604020202020204"/>
              <a:buChar char="•"/>
            </a:pPr>
            <a:endParaRPr sz="3850">
              <a:latin typeface="Calibri" panose="020F0502020204030204"/>
              <a:cs typeface="Calibri" panose="020F0502020204030204"/>
            </a:endParaRPr>
          </a:p>
          <a:p>
            <a:pPr marL="355600" marR="46355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solidFill>
                  <a:srgbClr val="4F6128"/>
                </a:solidFill>
                <a:latin typeface="Calibri" panose="020F0502020204030204"/>
                <a:cs typeface="Calibri" panose="020F0502020204030204"/>
              </a:rPr>
              <a:t>Posterior</a:t>
            </a:r>
            <a:r>
              <a:rPr sz="2800" spc="-25" dirty="0">
                <a:solidFill>
                  <a:srgbClr val="4F612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solidFill>
                  <a:srgbClr val="4F6128"/>
                </a:solidFill>
                <a:latin typeface="Calibri" panose="020F0502020204030204"/>
                <a:cs typeface="Calibri" panose="020F0502020204030204"/>
              </a:rPr>
              <a:t>neuropore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: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Caudal </a:t>
            </a:r>
            <a:r>
              <a:rPr sz="2800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end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neural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tube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578928" y="138152"/>
            <a:ext cx="2783279" cy="26939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0657" y="2937734"/>
            <a:ext cx="2833295" cy="3539266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8828" y="5732475"/>
            <a:ext cx="38036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Figure:Neural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crest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cells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at</a:t>
            </a:r>
            <a:r>
              <a:rPr sz="2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lateral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border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of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neuroectoderm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029200" y="838200"/>
            <a:ext cx="3962400" cy="1905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2895600"/>
            <a:ext cx="3962400" cy="2362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620013"/>
            <a:ext cx="4641215" cy="3354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solidFill>
                  <a:srgbClr val="205868"/>
                </a:solidFill>
                <a:latin typeface="Calibri" panose="020F0502020204030204"/>
                <a:cs typeface="Calibri" panose="020F0502020204030204"/>
              </a:rPr>
              <a:t>Neural</a:t>
            </a:r>
            <a:r>
              <a:rPr sz="2800" b="1" spc="5" dirty="0">
                <a:solidFill>
                  <a:srgbClr val="20586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solidFill>
                  <a:srgbClr val="205868"/>
                </a:solidFill>
                <a:latin typeface="Calibri" panose="020F0502020204030204"/>
                <a:cs typeface="Calibri" panose="020F0502020204030204"/>
              </a:rPr>
              <a:t>crest</a:t>
            </a:r>
            <a:r>
              <a:rPr sz="2800" b="1" spc="5" dirty="0">
                <a:solidFill>
                  <a:srgbClr val="20586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solidFill>
                  <a:srgbClr val="205868"/>
                </a:solidFill>
                <a:latin typeface="Calibri" panose="020F0502020204030204"/>
                <a:cs typeface="Calibri" panose="020F0502020204030204"/>
              </a:rPr>
              <a:t>cell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100000"/>
              </a:lnSpc>
              <a:buFont typeface="Wingdings" panose="05000000000000000000"/>
              <a:buChar char=""/>
              <a:tabLst>
                <a:tab pos="355600" algn="l"/>
                <a:tab pos="1551940" algn="l"/>
                <a:tab pos="2515235" algn="l"/>
                <a:tab pos="3124835" algn="l"/>
                <a:tab pos="404304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Neu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r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al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pl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t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on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e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ach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side 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bounded</a:t>
            </a:r>
            <a:r>
              <a:rPr sz="28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by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neural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crest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cell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"/>
            </a:pPr>
            <a:endParaRPr sz="385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100000"/>
              </a:lnSpc>
              <a:buFont typeface="Wingdings" panose="05000000000000000000"/>
              <a:buChar char=""/>
              <a:tabLst>
                <a:tab pos="355600" algn="l"/>
                <a:tab pos="1501775" algn="l"/>
                <a:tab pos="2388235" algn="l"/>
                <a:tab pos="320421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Neu</a:t>
            </a:r>
            <a:r>
              <a:rPr sz="2800" spc="-75" dirty="0">
                <a:latin typeface="Calibri" panose="020F0502020204030204"/>
                <a:cs typeface="Calibri" panose="020F0502020204030204"/>
              </a:rPr>
              <a:t>r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al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c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r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s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cel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l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dissoci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at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 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from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their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neighbours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5058917"/>
            <a:ext cx="4526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Crest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cells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undergo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epithelial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240" y="5485587"/>
            <a:ext cx="3865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solidFill>
                  <a:srgbClr val="943735"/>
                </a:solidFill>
                <a:latin typeface="Calibri" panose="020F0502020204030204"/>
                <a:cs typeface="Calibri" panose="020F0502020204030204"/>
              </a:rPr>
              <a:t>mesenchymal</a:t>
            </a:r>
            <a:r>
              <a:rPr sz="2800" spc="10" dirty="0">
                <a:solidFill>
                  <a:srgbClr val="94373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transition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917194"/>
            <a:ext cx="7207250" cy="496443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820"/>
              </a:spcBef>
            </a:pPr>
            <a:r>
              <a:rPr sz="3000" spc="-15" dirty="0">
                <a:solidFill>
                  <a:srgbClr val="30859C"/>
                </a:solidFill>
                <a:latin typeface="Calibri" panose="020F0502020204030204"/>
                <a:cs typeface="Calibri" panose="020F0502020204030204"/>
              </a:rPr>
              <a:t>Surface </a:t>
            </a:r>
            <a:r>
              <a:rPr sz="3000" spc="-10" dirty="0">
                <a:solidFill>
                  <a:srgbClr val="30859C"/>
                </a:solidFill>
                <a:latin typeface="Calibri" panose="020F0502020204030204"/>
                <a:cs typeface="Calibri" panose="020F0502020204030204"/>
              </a:rPr>
              <a:t>ectoderm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: After closure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neural </a:t>
            </a:r>
            <a:r>
              <a:rPr sz="3000" dirty="0">
                <a:latin typeface="Calibri" panose="020F0502020204030204"/>
                <a:cs typeface="Calibri" panose="020F0502020204030204"/>
              </a:rPr>
              <a:t>tube </a:t>
            </a:r>
            <a:r>
              <a:rPr sz="3000" spc="-6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remaining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ectoderm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2950">
              <a:latin typeface="Calibri" panose="020F0502020204030204"/>
              <a:cs typeface="Calibri" panose="020F0502020204030204"/>
            </a:endParaRPr>
          </a:p>
          <a:p>
            <a:pPr marR="549910" algn="ctr">
              <a:lnSpc>
                <a:spcPct val="100000"/>
              </a:lnSpc>
            </a:pPr>
            <a:r>
              <a:rPr sz="3000" spc="-15" dirty="0">
                <a:latin typeface="Calibri" panose="020F0502020204030204"/>
                <a:cs typeface="Calibri" panose="020F0502020204030204"/>
              </a:rPr>
              <a:t>Derivatives</a:t>
            </a:r>
            <a:r>
              <a:rPr sz="3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surface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 ectoderm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295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SzPct val="97000"/>
              <a:buFont typeface="Wingdings" panose="05000000000000000000"/>
              <a:buChar char=""/>
              <a:tabLst>
                <a:tab pos="355600" algn="l"/>
              </a:tabLst>
            </a:pPr>
            <a:r>
              <a:rPr sz="3000" spc="-5" dirty="0">
                <a:latin typeface="Calibri" panose="020F0502020204030204"/>
                <a:cs typeface="Calibri" panose="020F0502020204030204"/>
              </a:rPr>
              <a:t>Epidermis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SzPct val="97000"/>
              <a:buFont typeface="Wingdings" panose="05000000000000000000"/>
              <a:buChar char=""/>
              <a:tabLst>
                <a:tab pos="355600" algn="l"/>
              </a:tabLst>
            </a:pPr>
            <a:r>
              <a:rPr sz="3000" spc="-5" dirty="0">
                <a:latin typeface="Calibri" panose="020F0502020204030204"/>
                <a:cs typeface="Calibri" panose="020F0502020204030204"/>
              </a:rPr>
              <a:t>Hair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and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" dirty="0">
                <a:latin typeface="Calibri" panose="020F0502020204030204"/>
                <a:cs typeface="Calibri" panose="020F0502020204030204"/>
              </a:rPr>
              <a:t>hair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5" dirty="0">
                <a:latin typeface="Calibri" panose="020F0502020204030204"/>
                <a:cs typeface="Calibri" panose="020F0502020204030204"/>
              </a:rPr>
              <a:t>follicle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SzPct val="97000"/>
              <a:buFont typeface="Wingdings" panose="05000000000000000000"/>
              <a:buChar char=""/>
              <a:tabLst>
                <a:tab pos="355600" algn="l"/>
              </a:tabLst>
            </a:pPr>
            <a:r>
              <a:rPr sz="3000" dirty="0">
                <a:latin typeface="Calibri" panose="020F0502020204030204"/>
                <a:cs typeface="Calibri" panose="020F0502020204030204"/>
              </a:rPr>
              <a:t>Nail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SzPct val="97000"/>
              <a:buFont typeface="Wingdings" panose="05000000000000000000"/>
              <a:buChar char=""/>
              <a:tabLst>
                <a:tab pos="355600" algn="l"/>
              </a:tabLst>
            </a:pPr>
            <a:r>
              <a:rPr sz="3000" dirty="0">
                <a:latin typeface="Calibri" panose="020F0502020204030204"/>
                <a:cs typeface="Calibri" panose="020F0502020204030204"/>
              </a:rPr>
              <a:t>Mammary</a:t>
            </a:r>
            <a:r>
              <a:rPr sz="3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gland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SzPct val="97000"/>
              <a:buFont typeface="Wingdings" panose="05000000000000000000"/>
              <a:buChar char=""/>
              <a:tabLst>
                <a:tab pos="355600" algn="l"/>
              </a:tabLst>
            </a:pPr>
            <a:r>
              <a:rPr sz="3000" spc="-5" dirty="0">
                <a:latin typeface="Calibri" panose="020F0502020204030204"/>
                <a:cs typeface="Calibri" panose="020F0502020204030204"/>
              </a:rPr>
              <a:t>Sebaceous</a:t>
            </a:r>
            <a:r>
              <a:rPr sz="3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gland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SzPct val="97000"/>
              <a:buFont typeface="Wingdings" panose="05000000000000000000"/>
              <a:buChar char=""/>
              <a:tabLst>
                <a:tab pos="355600" algn="l"/>
              </a:tabLst>
            </a:pPr>
            <a:r>
              <a:rPr sz="3000" spc="-15" dirty="0">
                <a:latin typeface="Calibri" panose="020F0502020204030204"/>
                <a:cs typeface="Calibri" panose="020F0502020204030204"/>
              </a:rPr>
              <a:t>Sweat</a:t>
            </a:r>
            <a:r>
              <a:rPr sz="3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gland</a:t>
            </a:r>
            <a:endParaRPr sz="3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7273"/>
            <a:ext cx="3789679" cy="3177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 panose="05000000000000000000"/>
              <a:buChar char=""/>
              <a:tabLst>
                <a:tab pos="355600" algn="l"/>
                <a:tab pos="1559560" algn="l"/>
              </a:tabLst>
            </a:pPr>
            <a:r>
              <a:rPr sz="2200" spc="-5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Phases</a:t>
            </a:r>
            <a:r>
              <a:rPr sz="2200" spc="5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of	fertilization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lnSpc>
                <a:spcPts val="2375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Times New Roman" panose="02020603050405020304"/>
                <a:cs typeface="Times New Roman" panose="02020603050405020304"/>
              </a:rPr>
              <a:t>Phase</a:t>
            </a:r>
            <a:r>
              <a:rPr sz="22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1:</a:t>
            </a:r>
            <a:r>
              <a:rPr sz="22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Penetration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2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corona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Times New Roman" panose="02020603050405020304"/>
                <a:cs typeface="Times New Roman" panose="02020603050405020304"/>
              </a:rPr>
              <a:t>radiata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355600" marR="237490" indent="-342900">
              <a:lnSpc>
                <a:spcPct val="80000"/>
              </a:lnSpc>
              <a:spcBef>
                <a:spcPts val="53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Times New Roman" panose="02020603050405020304"/>
                <a:cs typeface="Times New Roman" panose="02020603050405020304"/>
              </a:rPr>
              <a:t>Phase</a:t>
            </a:r>
            <a:r>
              <a:rPr sz="22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2:</a:t>
            </a:r>
            <a:r>
              <a:rPr sz="22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Penetration of</a:t>
            </a:r>
            <a:r>
              <a:rPr sz="22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zona </a:t>
            </a:r>
            <a:r>
              <a:rPr sz="2200" spc="-5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pellucida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lnSpc>
                <a:spcPts val="2375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Times New Roman" panose="02020603050405020304"/>
                <a:cs typeface="Times New Roman" panose="02020603050405020304"/>
              </a:rPr>
              <a:t>Phase</a:t>
            </a:r>
            <a:r>
              <a:rPr sz="22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3:</a:t>
            </a:r>
            <a:r>
              <a:rPr sz="22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Fusion</a:t>
            </a:r>
            <a:r>
              <a:rPr sz="22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2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oocyte</a:t>
            </a:r>
            <a:r>
              <a:rPr sz="22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&amp;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Times New Roman" panose="02020603050405020304"/>
                <a:cs typeface="Times New Roman" panose="02020603050405020304"/>
              </a:rPr>
              <a:t>sperm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cell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10" dirty="0">
                <a:latin typeface="Times New Roman" panose="02020603050405020304"/>
                <a:cs typeface="Times New Roman" panose="02020603050405020304"/>
              </a:rPr>
              <a:t>membrane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/>
              <a:buChar char=""/>
              <a:tabLst>
                <a:tab pos="355600" algn="l"/>
              </a:tabLst>
            </a:pPr>
            <a:r>
              <a:rPr sz="22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Zona</a:t>
            </a:r>
            <a:r>
              <a:rPr sz="2200" spc="-45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reaction</a:t>
            </a:r>
            <a:endParaRPr sz="2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709540"/>
            <a:ext cx="3787140" cy="122872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2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Times New Roman" panose="02020603050405020304"/>
                <a:cs typeface="Times New Roman" panose="02020603050405020304"/>
              </a:rPr>
              <a:t>Changes</a:t>
            </a:r>
            <a:r>
              <a:rPr sz="22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on</a:t>
            </a:r>
            <a:r>
              <a:rPr sz="22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2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zona</a:t>
            </a:r>
            <a:r>
              <a:rPr sz="22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pellucida </a:t>
            </a:r>
            <a:r>
              <a:rPr sz="2200" spc="-5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2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become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impenetrable</a:t>
            </a:r>
            <a:r>
              <a:rPr sz="220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 other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sperm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lang="en-US" sz="2200" dirty="0">
                <a:latin typeface="Times New Roman" panose="02020603050405020304"/>
                <a:cs typeface="Times New Roman" panose="02020603050405020304"/>
              </a:rPr>
              <a:t>This p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revent</a:t>
            </a:r>
            <a:r>
              <a:rPr lang="en-US" sz="2200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2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polyspermia</a:t>
            </a:r>
            <a:endParaRPr sz="22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43400" y="1447800"/>
            <a:ext cx="4800600" cy="3550920"/>
            <a:chOff x="4343400" y="1447800"/>
            <a:chExt cx="4800600" cy="355092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96374" y="2912984"/>
              <a:ext cx="3548829" cy="20857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0" y="1447800"/>
              <a:ext cx="4800599" cy="345947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032375" y="5086350"/>
            <a:ext cx="3125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Fig-Phases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of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fertilization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238" y="159207"/>
            <a:ext cx="66001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dirty="0">
                <a:solidFill>
                  <a:srgbClr val="622422"/>
                </a:solidFill>
                <a:latin typeface="Calibri" panose="020F0502020204030204"/>
                <a:cs typeface="Calibri" panose="020F0502020204030204"/>
              </a:rPr>
              <a:t>So</a:t>
            </a:r>
            <a:r>
              <a:rPr sz="3200" b="0" i="0" spc="-5" dirty="0">
                <a:solidFill>
                  <a:srgbClr val="62242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0" i="0" spc="-15" dirty="0">
                <a:solidFill>
                  <a:srgbClr val="622422"/>
                </a:solidFill>
                <a:latin typeface="Calibri" panose="020F0502020204030204"/>
                <a:cs typeface="Calibri" panose="020F0502020204030204"/>
              </a:rPr>
              <a:t>Derivatives</a:t>
            </a:r>
            <a:r>
              <a:rPr sz="3200" b="0" i="0" dirty="0">
                <a:solidFill>
                  <a:srgbClr val="622422"/>
                </a:solidFill>
                <a:latin typeface="Calibri" panose="020F0502020204030204"/>
                <a:cs typeface="Calibri" panose="020F0502020204030204"/>
              </a:rPr>
              <a:t> of </a:t>
            </a:r>
            <a:r>
              <a:rPr sz="3200" b="0" i="0" spc="-15" dirty="0">
                <a:solidFill>
                  <a:srgbClr val="622422"/>
                </a:solidFill>
                <a:latin typeface="Calibri" panose="020F0502020204030204"/>
                <a:cs typeface="Calibri" panose="020F0502020204030204"/>
              </a:rPr>
              <a:t>Ectodermal</a:t>
            </a:r>
            <a:r>
              <a:rPr sz="3200" b="0" i="0" spc="20" dirty="0">
                <a:solidFill>
                  <a:srgbClr val="62242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0" i="0" spc="-5" dirty="0">
                <a:solidFill>
                  <a:srgbClr val="622422"/>
                </a:solidFill>
                <a:latin typeface="Calibri" panose="020F0502020204030204"/>
                <a:cs typeface="Calibri" panose="020F0502020204030204"/>
              </a:rPr>
              <a:t>germ</a:t>
            </a:r>
            <a:r>
              <a:rPr sz="3200" b="0" i="0" spc="-10" dirty="0">
                <a:solidFill>
                  <a:srgbClr val="62242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0" i="0" spc="-20" dirty="0">
                <a:solidFill>
                  <a:srgbClr val="622422"/>
                </a:solidFill>
                <a:latin typeface="Calibri" panose="020F0502020204030204"/>
                <a:cs typeface="Calibri" panose="020F0502020204030204"/>
              </a:rPr>
              <a:t>layer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21054"/>
            <a:ext cx="7483475" cy="540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32385" indent="-342900">
              <a:lnSpc>
                <a:spcPct val="100000"/>
              </a:lnSpc>
              <a:spcBef>
                <a:spcPts val="95"/>
              </a:spcBef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Neural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plate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form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neural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tube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which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form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central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nervous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system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"/>
            </a:pPr>
            <a:endParaRPr sz="3850">
              <a:latin typeface="Calibri" panose="020F0502020204030204"/>
              <a:cs typeface="Calibri" panose="020F0502020204030204"/>
            </a:endParaRPr>
          </a:p>
          <a:p>
            <a:pPr marL="354965" indent="-342900">
              <a:lnSpc>
                <a:spcPct val="100000"/>
              </a:lnSpc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Neural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crest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cells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form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peripheral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nervous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system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"/>
            </a:pPr>
            <a:endParaRPr sz="3850">
              <a:latin typeface="Calibri" panose="020F0502020204030204"/>
              <a:cs typeface="Calibri" panose="020F0502020204030204"/>
            </a:endParaRPr>
          </a:p>
          <a:p>
            <a:pPr marL="354965" marR="1130935" indent="-34290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Surface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ectoderm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form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epidermis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with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its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appendages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"/>
            </a:pPr>
            <a:endParaRPr sz="3850">
              <a:latin typeface="Calibri" panose="020F0502020204030204"/>
              <a:cs typeface="Calibri" panose="020F0502020204030204"/>
            </a:endParaRPr>
          </a:p>
          <a:p>
            <a:pPr marL="354965" indent="-342900">
              <a:lnSpc>
                <a:spcPct val="100000"/>
              </a:lnSpc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Ectodermal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lens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placode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form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lenses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eyes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"/>
            </a:pPr>
            <a:endParaRPr sz="3850">
              <a:latin typeface="Calibri" panose="020F0502020204030204"/>
              <a:cs typeface="Calibri" panose="020F0502020204030204"/>
            </a:endParaRPr>
          </a:p>
          <a:p>
            <a:pPr marL="354965" indent="-342900">
              <a:lnSpc>
                <a:spcPct val="100000"/>
              </a:lnSpc>
              <a:buFont typeface="Wingdings" panose="05000000000000000000"/>
              <a:buChar char=""/>
              <a:tabLst>
                <a:tab pos="354965" algn="l"/>
                <a:tab pos="355600" algn="l"/>
                <a:tab pos="2161540" algn="l"/>
                <a:tab pos="485648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Ectodermal	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otic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placode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form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internal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ear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4759" y="4745558"/>
            <a:ext cx="20770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Figu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r</a:t>
            </a:r>
            <a:r>
              <a:rPr sz="2000" dirty="0">
                <a:latin typeface="Calibri" panose="020F0502020204030204"/>
                <a:cs typeface="Calibri" panose="020F0502020204030204"/>
              </a:rPr>
              <a:t>e:Anencephaly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132078"/>
            <a:ext cx="49504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354965" algn="l"/>
                <a:tab pos="355600" algn="l"/>
                <a:tab pos="1450975" algn="l"/>
                <a:tab pos="2258695" algn="l"/>
                <a:tab pos="3535045" algn="l"/>
                <a:tab pos="4638040" algn="l"/>
              </a:tabLst>
            </a:pPr>
            <a:r>
              <a:rPr sz="2800" spc="-5" dirty="0">
                <a:solidFill>
                  <a:srgbClr val="77923B"/>
                </a:solidFill>
                <a:latin typeface="Calibri" panose="020F0502020204030204"/>
                <a:cs typeface="Calibri" panose="020F0502020204030204"/>
              </a:rPr>
              <a:t>Neu</a:t>
            </a:r>
            <a:r>
              <a:rPr sz="2800" spc="-70" dirty="0">
                <a:solidFill>
                  <a:srgbClr val="77923B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800" spc="-5" dirty="0">
                <a:solidFill>
                  <a:srgbClr val="77923B"/>
                </a:solidFill>
                <a:latin typeface="Calibri" panose="020F0502020204030204"/>
                <a:cs typeface="Calibri" panose="020F0502020204030204"/>
              </a:rPr>
              <a:t>al</a:t>
            </a:r>
            <a:r>
              <a:rPr sz="2800" dirty="0">
                <a:solidFill>
                  <a:srgbClr val="77923B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dirty="0">
                <a:solidFill>
                  <a:srgbClr val="77923B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800" spc="-10" dirty="0">
                <a:solidFill>
                  <a:srgbClr val="77923B"/>
                </a:solidFill>
                <a:latin typeface="Calibri" panose="020F0502020204030204"/>
                <a:cs typeface="Calibri" panose="020F0502020204030204"/>
              </a:rPr>
              <a:t>ub</a:t>
            </a:r>
            <a:r>
              <a:rPr sz="2800" spc="-5" dirty="0">
                <a:solidFill>
                  <a:srgbClr val="77923B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2800" dirty="0">
                <a:solidFill>
                  <a:srgbClr val="77923B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spc="-10" dirty="0">
                <a:solidFill>
                  <a:srgbClr val="77923B"/>
                </a:solidFill>
                <a:latin typeface="Calibri" panose="020F0502020204030204"/>
                <a:cs typeface="Calibri" panose="020F0502020204030204"/>
              </a:rPr>
              <a:t>d</a:t>
            </a:r>
            <a:r>
              <a:rPr sz="2800" spc="-35" dirty="0">
                <a:solidFill>
                  <a:srgbClr val="77923B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2800" spc="-80" dirty="0">
                <a:solidFill>
                  <a:srgbClr val="77923B"/>
                </a:solidFill>
                <a:latin typeface="Calibri" panose="020F0502020204030204"/>
                <a:cs typeface="Calibri" panose="020F0502020204030204"/>
              </a:rPr>
              <a:t>f</a:t>
            </a:r>
            <a:r>
              <a:rPr sz="2800" spc="-5" dirty="0">
                <a:solidFill>
                  <a:srgbClr val="77923B"/>
                </a:solidFill>
                <a:latin typeface="Calibri" panose="020F0502020204030204"/>
                <a:cs typeface="Calibri" panose="020F0502020204030204"/>
              </a:rPr>
              <a:t>ect</a:t>
            </a:r>
            <a:r>
              <a:rPr sz="2800" spc="10" dirty="0">
                <a:solidFill>
                  <a:srgbClr val="77923B"/>
                </a:solidFill>
                <a:latin typeface="Calibri" panose="020F0502020204030204"/>
                <a:cs typeface="Calibri" panose="020F0502020204030204"/>
              </a:rPr>
              <a:t>s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: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-80" dirty="0">
                <a:latin typeface="Calibri" panose="020F0502020204030204"/>
                <a:cs typeface="Calibri" panose="020F0502020204030204"/>
              </a:rPr>
              <a:t>F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ai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l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u</a:t>
            </a:r>
            <a:r>
              <a:rPr sz="2800" spc="-55" dirty="0">
                <a:latin typeface="Calibri" panose="020F0502020204030204"/>
                <a:cs typeface="Calibri" panose="020F0502020204030204"/>
              </a:rPr>
              <a:t>r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</a:t>
            </a:r>
            <a:r>
              <a:rPr sz="2800" dirty="0">
                <a:latin typeface="Calibri" panose="020F0502020204030204"/>
                <a:cs typeface="Calibri" panose="020F0502020204030204"/>
              </a:rPr>
              <a:t>	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of 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closure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Neural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tube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3095066"/>
            <a:ext cx="49479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 panose="05000000000000000000"/>
              <a:buChar char=""/>
              <a:tabLst>
                <a:tab pos="355600" algn="l"/>
              </a:tabLst>
            </a:pPr>
            <a:r>
              <a:rPr sz="2800" spc="-5" dirty="0">
                <a:solidFill>
                  <a:srgbClr val="622422"/>
                </a:solidFill>
                <a:latin typeface="Calibri" panose="020F0502020204030204"/>
                <a:cs typeface="Calibri" panose="020F0502020204030204"/>
              </a:rPr>
              <a:t>Anencephaly:</a:t>
            </a:r>
            <a:r>
              <a:rPr sz="2800" spc="150" dirty="0">
                <a:solidFill>
                  <a:srgbClr val="62242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Failure</a:t>
            </a:r>
            <a:r>
              <a:rPr sz="2800" spc="160" dirty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1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closure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neural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tube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cranial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region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643371" y="999744"/>
            <a:ext cx="3133344" cy="3656076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7028" y="3087751"/>
            <a:ext cx="2579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 panose="020F0502020204030204"/>
                <a:cs typeface="Calibri" panose="020F0502020204030204"/>
              </a:rPr>
              <a:t>Figure:</a:t>
            </a:r>
            <a:r>
              <a:rPr sz="1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dirty="0">
                <a:latin typeface="Calibri" panose="020F0502020204030204"/>
                <a:cs typeface="Calibri" panose="020F0502020204030204"/>
              </a:rPr>
              <a:t>Spina</a:t>
            </a:r>
            <a:r>
              <a:rPr sz="1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dirty="0">
                <a:latin typeface="Calibri" panose="020F0502020204030204"/>
                <a:cs typeface="Calibri" panose="020F0502020204030204"/>
              </a:rPr>
              <a:t>bifida</a:t>
            </a:r>
            <a:r>
              <a:rPr sz="1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10" dirty="0">
                <a:latin typeface="Calibri" panose="020F0502020204030204"/>
                <a:cs typeface="Calibri" panose="020F0502020204030204"/>
              </a:rPr>
              <a:t>at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 lumbosacral</a:t>
            </a:r>
            <a:r>
              <a:rPr sz="1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spc="-5" dirty="0">
                <a:latin typeface="Calibri" panose="020F0502020204030204"/>
                <a:cs typeface="Calibri" panose="020F0502020204030204"/>
              </a:rPr>
              <a:t>region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734313"/>
            <a:ext cx="5405755" cy="11360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5080" indent="-342900" algn="just">
              <a:lnSpc>
                <a:spcPts val="2810"/>
              </a:lnSpc>
              <a:spcBef>
                <a:spcPts val="455"/>
              </a:spcBef>
              <a:buFont typeface="Arial" panose="020B0604020202020204"/>
              <a:buChar char="•"/>
              <a:tabLst>
                <a:tab pos="355600" algn="l"/>
              </a:tabLst>
            </a:pPr>
            <a:r>
              <a:rPr sz="2600" spc="-5" dirty="0">
                <a:solidFill>
                  <a:srgbClr val="622422"/>
                </a:solidFill>
                <a:latin typeface="Calibri" panose="020F0502020204030204"/>
                <a:cs typeface="Calibri" panose="020F0502020204030204"/>
              </a:rPr>
              <a:t>Spina</a:t>
            </a:r>
            <a:r>
              <a:rPr sz="2600" dirty="0">
                <a:solidFill>
                  <a:srgbClr val="62242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solidFill>
                  <a:srgbClr val="622422"/>
                </a:solidFill>
                <a:latin typeface="Calibri" panose="020F0502020204030204"/>
                <a:cs typeface="Calibri" panose="020F0502020204030204"/>
              </a:rPr>
              <a:t>bifida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: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Failure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closure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of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neural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tube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from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cervical</a:t>
            </a:r>
            <a:r>
              <a:rPr sz="2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caudal </a:t>
            </a:r>
            <a:r>
              <a:rPr sz="2600" spc="-58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region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2280640"/>
            <a:ext cx="3573145" cy="22053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834390">
              <a:lnSpc>
                <a:spcPct val="100000"/>
              </a:lnSpc>
              <a:spcBef>
                <a:spcPts val="410"/>
              </a:spcBef>
            </a:pPr>
            <a:r>
              <a:rPr sz="2600" spc="-25" dirty="0">
                <a:latin typeface="Calibri" panose="020F0502020204030204"/>
                <a:cs typeface="Calibri" panose="020F0502020204030204"/>
              </a:rPr>
              <a:t>Types</a:t>
            </a:r>
            <a:r>
              <a:rPr sz="26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6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spina</a:t>
            </a:r>
            <a:r>
              <a:rPr sz="2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bifida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600" spc="-5" dirty="0">
                <a:latin typeface="Calibri" panose="020F0502020204030204"/>
                <a:cs typeface="Calibri" panose="020F0502020204030204"/>
              </a:rPr>
              <a:t>Spina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bifida</a:t>
            </a:r>
            <a:r>
              <a:rPr sz="2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occulta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600" dirty="0">
                <a:latin typeface="Calibri" panose="020F0502020204030204"/>
                <a:cs typeface="Calibri" panose="020F0502020204030204"/>
              </a:rPr>
              <a:t>Meningocele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600" spc="-5" dirty="0">
                <a:latin typeface="Calibri" panose="020F0502020204030204"/>
                <a:cs typeface="Calibri" panose="020F0502020204030204"/>
              </a:rPr>
              <a:t>Meningomyelocele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600" dirty="0">
                <a:latin typeface="Calibri" panose="020F0502020204030204"/>
                <a:cs typeface="Calibri" panose="020F0502020204030204"/>
              </a:rPr>
              <a:t>Rachischisis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5807075"/>
            <a:ext cx="7322820" cy="77851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5080" indent="-342900">
              <a:lnSpc>
                <a:spcPts val="2810"/>
              </a:lnSpc>
              <a:spcBef>
                <a:spcPts val="45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libri" panose="020F0502020204030204"/>
                <a:cs typeface="Calibri" panose="020F0502020204030204"/>
              </a:rPr>
              <a:t>Prevention</a:t>
            </a:r>
            <a:r>
              <a:rPr sz="26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neural</a:t>
            </a:r>
            <a:r>
              <a:rPr sz="2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tube</a:t>
            </a:r>
            <a:r>
              <a:rPr sz="26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defect</a:t>
            </a:r>
            <a:r>
              <a:rPr sz="26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by </a:t>
            </a:r>
            <a:r>
              <a:rPr sz="2600" spc="-57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Folic </a:t>
            </a:r>
            <a:r>
              <a:rPr sz="2600" dirty="0">
                <a:latin typeface="Calibri" panose="020F0502020204030204"/>
                <a:cs typeface="Calibri" panose="020F0502020204030204"/>
              </a:rPr>
              <a:t>acid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 administration</a:t>
            </a:r>
            <a:r>
              <a:rPr lang="en-US" sz="2600" spc="-5" dirty="0">
                <a:latin typeface="Calibri" panose="020F0502020204030204"/>
                <a:cs typeface="Calibri" panose="020F0502020204030204"/>
              </a:rPr>
              <a:t> during pregnancy</a:t>
            </a:r>
            <a:endParaRPr lang="en-US" sz="2600" spc="-5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715000" y="914400"/>
            <a:ext cx="3124200" cy="20634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8871" y="3500628"/>
            <a:ext cx="5026152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793" y="2549474"/>
            <a:ext cx="78200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64335">
              <a:lnSpc>
                <a:spcPct val="100000"/>
              </a:lnSpc>
              <a:spcBef>
                <a:spcPts val="100"/>
              </a:spcBef>
            </a:pPr>
            <a:r>
              <a:rPr sz="5400" b="0" i="0" spc="-75" dirty="0">
                <a:solidFill>
                  <a:srgbClr val="00AFEF"/>
                </a:solidFill>
                <a:latin typeface="Calibri" panose="020F0502020204030204"/>
                <a:cs typeface="Calibri" panose="020F0502020204030204"/>
              </a:rPr>
              <a:t>DERIVATIVES</a:t>
            </a:r>
            <a:r>
              <a:rPr sz="5400" b="0" i="0" spc="15" dirty="0">
                <a:solidFill>
                  <a:srgbClr val="00AFE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5400" b="0" i="0" spc="-5" dirty="0">
                <a:solidFill>
                  <a:srgbClr val="00AFEF"/>
                </a:solidFill>
                <a:latin typeface="Calibri" panose="020F0502020204030204"/>
                <a:cs typeface="Calibri" panose="020F0502020204030204"/>
              </a:rPr>
              <a:t>OF </a:t>
            </a:r>
            <a:r>
              <a:rPr sz="5400" b="0" i="0" dirty="0">
                <a:solidFill>
                  <a:srgbClr val="00AFE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5400" b="0" i="0" spc="-15" dirty="0">
                <a:solidFill>
                  <a:srgbClr val="00AFEF"/>
                </a:solidFill>
                <a:latin typeface="Calibri" panose="020F0502020204030204"/>
                <a:cs typeface="Calibri" panose="020F0502020204030204"/>
              </a:rPr>
              <a:t>MESODERMAL</a:t>
            </a:r>
            <a:r>
              <a:rPr sz="5400" b="0" i="0" spc="-30" dirty="0">
                <a:solidFill>
                  <a:srgbClr val="00AFE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5400" b="0" i="0" dirty="0">
                <a:solidFill>
                  <a:srgbClr val="00AFEF"/>
                </a:solidFill>
                <a:latin typeface="Calibri" panose="020F0502020204030204"/>
                <a:cs typeface="Calibri" panose="020F0502020204030204"/>
              </a:rPr>
              <a:t>GERM</a:t>
            </a:r>
            <a:r>
              <a:rPr sz="5400" b="0" i="0" spc="-5" dirty="0">
                <a:solidFill>
                  <a:srgbClr val="00AFE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5400" b="0" i="0" spc="-90" dirty="0">
                <a:solidFill>
                  <a:srgbClr val="00AFEF"/>
                </a:solidFill>
                <a:latin typeface="Calibri" panose="020F0502020204030204"/>
                <a:cs typeface="Calibri" panose="020F0502020204030204"/>
              </a:rPr>
              <a:t>LAYER</a:t>
            </a:r>
            <a:endParaRPr sz="5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79395" marR="5080" indent="-2341245">
              <a:lnSpc>
                <a:spcPct val="100000"/>
              </a:lnSpc>
              <a:spcBef>
                <a:spcPts val="95"/>
              </a:spcBef>
            </a:pPr>
            <a:r>
              <a:rPr b="0" i="0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It is the middle </a:t>
            </a:r>
            <a:r>
              <a:rPr b="0" i="0" spc="-3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layer </a:t>
            </a:r>
            <a:r>
              <a:rPr b="0" i="0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of trilaminar </a:t>
            </a:r>
            <a:r>
              <a:rPr b="0" i="0" spc="-89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i="0" spc="-1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germ</a:t>
            </a:r>
            <a:r>
              <a:rPr b="0" i="0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i="0" spc="-2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layer</a:t>
            </a:r>
            <a:endParaRPr b="0" i="0" spc="-25" dirty="0">
              <a:solidFill>
                <a:srgbClr val="1F487C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48640" y="1600200"/>
            <a:ext cx="8046720" cy="45262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98194" y="6495999"/>
            <a:ext cx="5343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Epiblast</a:t>
            </a:r>
            <a:r>
              <a:rPr sz="18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to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Trilaminar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germ</a:t>
            </a:r>
            <a:r>
              <a:rPr sz="18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disc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formation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by</a:t>
            </a:r>
            <a:r>
              <a:rPr sz="18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gastrulation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7958" y="192150"/>
            <a:ext cx="7166609" cy="1242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95"/>
              </a:spcBef>
              <a:tabLst>
                <a:tab pos="3814445" algn="l"/>
              </a:tabLst>
            </a:pPr>
            <a:r>
              <a:rPr lang="en-US" b="0" i="0" spc="-1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The </a:t>
            </a:r>
            <a:r>
              <a:rPr b="0" i="0" spc="-1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following</a:t>
            </a:r>
            <a:r>
              <a:rPr b="0" i="0" spc="-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i="0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tissue</a:t>
            </a:r>
            <a:r>
              <a:rPr lang="en-US" b="0" i="0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s</a:t>
            </a:r>
            <a:r>
              <a:rPr b="0" i="0" spc="-2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i="0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and </a:t>
            </a:r>
            <a:r>
              <a:rPr b="0" i="0" spc="-89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i="0" spc="-3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organ</a:t>
            </a:r>
            <a:r>
              <a:rPr lang="en-US" b="0" i="0" spc="-3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s are</a:t>
            </a:r>
            <a:r>
              <a:rPr b="0" i="0" spc="2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i="0" spc="-1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developed</a:t>
            </a:r>
            <a:r>
              <a:rPr lang="en-US" b="0" i="0" spc="-1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i="0" spc="-2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from</a:t>
            </a:r>
            <a:r>
              <a:rPr b="0" i="0" spc="-5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0" i="0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mesoderm</a:t>
            </a:r>
            <a:endParaRPr b="0" i="0" spc="-5" dirty="0">
              <a:solidFill>
                <a:srgbClr val="1F487C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0161"/>
            <a:ext cx="7210425" cy="5211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1130" indent="-342900">
              <a:lnSpc>
                <a:spcPct val="14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600" b="1" dirty="0">
                <a:latin typeface="Calibri" panose="020F0502020204030204"/>
                <a:cs typeface="Calibri" panose="020F0502020204030204"/>
              </a:rPr>
              <a:t>Supporting</a:t>
            </a:r>
            <a:r>
              <a:rPr sz="26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5" dirty="0">
                <a:latin typeface="Calibri" panose="020F0502020204030204"/>
                <a:cs typeface="Calibri" panose="020F0502020204030204"/>
              </a:rPr>
              <a:t>tissue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-connective</a:t>
            </a:r>
            <a:r>
              <a:rPr sz="2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tissue,</a:t>
            </a:r>
            <a:r>
              <a:rPr sz="2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cartilage</a:t>
            </a:r>
            <a:r>
              <a:rPr sz="2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and </a:t>
            </a:r>
            <a:r>
              <a:rPr sz="2600" spc="-57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bones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87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600" b="1" spc="-10" dirty="0">
                <a:latin typeface="Calibri" panose="020F0502020204030204"/>
                <a:cs typeface="Calibri" panose="020F0502020204030204"/>
              </a:rPr>
              <a:t>Striated</a:t>
            </a:r>
            <a:r>
              <a:rPr sz="26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dirty="0">
                <a:latin typeface="Calibri" panose="020F0502020204030204"/>
                <a:cs typeface="Calibri" panose="020F0502020204030204"/>
              </a:rPr>
              <a:t>and</a:t>
            </a:r>
            <a:r>
              <a:rPr sz="26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dirty="0">
                <a:latin typeface="Calibri" panose="020F0502020204030204"/>
                <a:cs typeface="Calibri" panose="020F0502020204030204"/>
              </a:rPr>
              <a:t>smooth</a:t>
            </a:r>
            <a:r>
              <a:rPr sz="26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muscle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355600" marR="381000" indent="-342900">
              <a:lnSpc>
                <a:spcPct val="140000"/>
              </a:lnSpc>
              <a:spcBef>
                <a:spcPts val="62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600" b="1" spc="-20" dirty="0">
                <a:latin typeface="Calibri" panose="020F0502020204030204"/>
                <a:cs typeface="Calibri" panose="020F0502020204030204"/>
              </a:rPr>
              <a:t>Vascular</a:t>
            </a:r>
            <a:r>
              <a:rPr sz="26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5" dirty="0">
                <a:latin typeface="Calibri" panose="020F0502020204030204"/>
                <a:cs typeface="Calibri" panose="020F0502020204030204"/>
              </a:rPr>
              <a:t>system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-The</a:t>
            </a:r>
            <a:r>
              <a:rPr sz="26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heart, arteries,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vain,</a:t>
            </a:r>
            <a:r>
              <a:rPr sz="2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lymph </a:t>
            </a:r>
            <a:r>
              <a:rPr sz="2600" spc="-57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vessels,</a:t>
            </a:r>
            <a:r>
              <a:rPr sz="26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and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all</a:t>
            </a:r>
            <a:r>
              <a:rPr sz="2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blood </a:t>
            </a:r>
            <a:r>
              <a:rPr sz="2600" dirty="0">
                <a:latin typeface="Calibri" panose="020F0502020204030204"/>
                <a:cs typeface="Calibri" panose="020F0502020204030204"/>
              </a:rPr>
              <a:t>and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lymph cells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355600" marR="1167130" indent="-342900">
              <a:lnSpc>
                <a:spcPct val="140000"/>
              </a:lnSpc>
              <a:spcBef>
                <a:spcPts val="62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600" b="1" spc="-10" dirty="0">
                <a:latin typeface="Calibri" panose="020F0502020204030204"/>
                <a:cs typeface="Calibri" panose="020F0502020204030204"/>
              </a:rPr>
              <a:t>Urogenital </a:t>
            </a:r>
            <a:r>
              <a:rPr sz="2600" b="1" spc="-15" dirty="0">
                <a:latin typeface="Calibri" panose="020F0502020204030204"/>
                <a:cs typeface="Calibri" panose="020F0502020204030204"/>
              </a:rPr>
              <a:t>system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-Kidney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gonad </a:t>
            </a:r>
            <a:r>
              <a:rPr sz="2600" dirty="0">
                <a:latin typeface="Calibri" panose="020F0502020204030204"/>
                <a:cs typeface="Calibri" panose="020F0502020204030204"/>
              </a:rPr>
              <a:t>and their </a:t>
            </a:r>
            <a:r>
              <a:rPr sz="2600" spc="-57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corrosponding</a:t>
            </a:r>
            <a:r>
              <a:rPr sz="26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duct</a:t>
            </a:r>
            <a:r>
              <a:rPr sz="2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(except</a:t>
            </a:r>
            <a:r>
              <a:rPr sz="26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UB)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8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 panose="020F0502020204030204"/>
                <a:cs typeface="Calibri" panose="020F0502020204030204"/>
              </a:rPr>
              <a:t>The</a:t>
            </a:r>
            <a:r>
              <a:rPr sz="26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cortical</a:t>
            </a:r>
            <a:r>
              <a:rPr lang="en-US" sz="2600" spc="-5" dirty="0">
                <a:latin typeface="Calibri" panose="020F0502020204030204"/>
                <a:cs typeface="Calibri" panose="020F0502020204030204"/>
              </a:rPr>
              <a:t> (outer)</a:t>
            </a:r>
            <a:r>
              <a:rPr sz="2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portion</a:t>
            </a:r>
            <a:r>
              <a:rPr sz="26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suprarenal</a:t>
            </a:r>
            <a:r>
              <a:rPr sz="2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gland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and spleen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8828" y="2481452"/>
            <a:ext cx="65436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spc="-60" dirty="0">
                <a:solidFill>
                  <a:srgbClr val="00AFEF"/>
                </a:solidFill>
                <a:latin typeface="Calibri" panose="020F0502020204030204"/>
                <a:cs typeface="Calibri" panose="020F0502020204030204"/>
              </a:rPr>
              <a:t>DERIVATIVES</a:t>
            </a:r>
            <a:r>
              <a:rPr sz="4400" b="0" i="0" spc="25" dirty="0">
                <a:solidFill>
                  <a:srgbClr val="00AFE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400" b="0" i="0" spc="-5" dirty="0">
                <a:solidFill>
                  <a:srgbClr val="00AFEF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4400" b="0" i="0" spc="-25" dirty="0">
                <a:solidFill>
                  <a:srgbClr val="00AFE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400" b="0" i="0" spc="-5" dirty="0">
                <a:solidFill>
                  <a:srgbClr val="00AFEF"/>
                </a:solidFill>
                <a:latin typeface="Calibri" panose="020F0502020204030204"/>
                <a:cs typeface="Calibri" panose="020F0502020204030204"/>
              </a:rPr>
              <a:t>ENDODERM</a:t>
            </a:r>
            <a:endParaRPr sz="4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8669" y="412750"/>
            <a:ext cx="2067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u="sng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ndara" panose="020E0502030303020204"/>
                <a:cs typeface="Candara" panose="020E0502030303020204"/>
              </a:rPr>
              <a:t>Endoderm</a:t>
            </a:r>
            <a:endParaRPr sz="3600">
              <a:latin typeface="Candara" panose="020E0502030303020204"/>
              <a:cs typeface="Candara" panose="020E0502030303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872" y="740537"/>
            <a:ext cx="2680335" cy="565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98120" indent="-342900">
              <a:lnSpc>
                <a:spcPct val="150000"/>
              </a:lnSpc>
              <a:spcBef>
                <a:spcPts val="100"/>
              </a:spcBef>
              <a:buFont typeface="Wingdings" panose="05000000000000000000"/>
              <a:buChar char=""/>
              <a:tabLst>
                <a:tab pos="355600" algn="l"/>
              </a:tabLst>
            </a:pPr>
            <a:r>
              <a:rPr sz="2400" dirty="0">
                <a:latin typeface="Candara" panose="020E0502030303020204"/>
                <a:cs typeface="Candara" panose="020E0502030303020204"/>
              </a:rPr>
              <a:t>Epiblast cell </a:t>
            </a:r>
            <a:r>
              <a:rPr sz="2400" spc="5" dirty="0">
                <a:latin typeface="Candara" panose="020E0502030303020204"/>
                <a:cs typeface="Candara" panose="020E0502030303020204"/>
              </a:rPr>
              <a:t> </a:t>
            </a:r>
            <a:r>
              <a:rPr sz="2400" dirty="0">
                <a:latin typeface="Candara" panose="020E0502030303020204"/>
                <a:cs typeface="Candara" panose="020E0502030303020204"/>
              </a:rPr>
              <a:t>migrate</a:t>
            </a:r>
            <a:r>
              <a:rPr sz="2400" spc="-90" dirty="0">
                <a:latin typeface="Candara" panose="020E0502030303020204"/>
                <a:cs typeface="Candara" panose="020E0502030303020204"/>
              </a:rPr>
              <a:t> </a:t>
            </a:r>
            <a:r>
              <a:rPr sz="2400" dirty="0">
                <a:latin typeface="Candara" panose="020E0502030303020204"/>
                <a:cs typeface="Candara" panose="020E0502030303020204"/>
              </a:rPr>
              <a:t>through </a:t>
            </a:r>
            <a:r>
              <a:rPr sz="2400" spc="-505" dirty="0">
                <a:latin typeface="Candara" panose="020E0502030303020204"/>
                <a:cs typeface="Candara" panose="020E0502030303020204"/>
              </a:rPr>
              <a:t> </a:t>
            </a:r>
            <a:r>
              <a:rPr sz="2400" dirty="0">
                <a:latin typeface="Candara" panose="020E0502030303020204"/>
                <a:cs typeface="Candara" panose="020E0502030303020204"/>
              </a:rPr>
              <a:t>Primitive streak, </a:t>
            </a:r>
            <a:r>
              <a:rPr sz="2400" spc="-509" dirty="0">
                <a:latin typeface="Candara" panose="020E0502030303020204"/>
                <a:cs typeface="Candara" panose="020E0502030303020204"/>
              </a:rPr>
              <a:t> </a:t>
            </a:r>
            <a:r>
              <a:rPr sz="2400" dirty="0">
                <a:latin typeface="Candara" panose="020E0502030303020204"/>
                <a:cs typeface="Candara" panose="020E0502030303020204"/>
              </a:rPr>
              <a:t>invaginated and </a:t>
            </a:r>
            <a:r>
              <a:rPr sz="2400" spc="-509" dirty="0">
                <a:latin typeface="Candara" panose="020E0502030303020204"/>
                <a:cs typeface="Candara" panose="020E0502030303020204"/>
              </a:rPr>
              <a:t> </a:t>
            </a:r>
            <a:r>
              <a:rPr sz="2400" dirty="0">
                <a:latin typeface="Candara" panose="020E0502030303020204"/>
                <a:cs typeface="Candara" panose="020E0502030303020204"/>
              </a:rPr>
              <a:t>differentiated</a:t>
            </a:r>
            <a:endParaRPr sz="2400">
              <a:latin typeface="Candara" panose="020E0502030303020204"/>
              <a:cs typeface="Candara" panose="020E0502030303020204"/>
            </a:endParaRPr>
          </a:p>
          <a:p>
            <a:pPr>
              <a:lnSpc>
                <a:spcPct val="100000"/>
              </a:lnSpc>
              <a:buFont typeface="Wingdings" panose="05000000000000000000"/>
              <a:buChar char=""/>
            </a:pPr>
            <a:endParaRPr sz="2400">
              <a:latin typeface="Candara" panose="020E0502030303020204"/>
              <a:cs typeface="Candara" panose="020E0502030303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 panose="05000000000000000000"/>
              <a:buChar char=""/>
            </a:pPr>
            <a:endParaRPr sz="2050">
              <a:latin typeface="Candara" panose="020E0502030303020204"/>
              <a:cs typeface="Candara" panose="020E0502030303020204"/>
            </a:endParaRPr>
          </a:p>
          <a:p>
            <a:pPr marL="355600" marR="5080" indent="-342900">
              <a:lnSpc>
                <a:spcPct val="150000"/>
              </a:lnSpc>
              <a:buFont typeface="Wingdings" panose="05000000000000000000"/>
              <a:buChar char=""/>
              <a:tabLst>
                <a:tab pos="355600" algn="l"/>
              </a:tabLst>
            </a:pPr>
            <a:r>
              <a:rPr sz="2400" dirty="0">
                <a:latin typeface="Candara" panose="020E0502030303020204"/>
                <a:cs typeface="Candara" panose="020E0502030303020204"/>
              </a:rPr>
              <a:t>some</a:t>
            </a:r>
            <a:r>
              <a:rPr sz="2400" spc="-55" dirty="0">
                <a:latin typeface="Candara" panose="020E0502030303020204"/>
                <a:cs typeface="Candara" panose="020E0502030303020204"/>
              </a:rPr>
              <a:t> </a:t>
            </a:r>
            <a:r>
              <a:rPr sz="2400" spc="-5" dirty="0">
                <a:latin typeface="Candara" panose="020E0502030303020204"/>
                <a:cs typeface="Candara" panose="020E0502030303020204"/>
              </a:rPr>
              <a:t>displace</a:t>
            </a:r>
            <a:r>
              <a:rPr sz="2400" spc="-40" dirty="0">
                <a:latin typeface="Candara" panose="020E0502030303020204"/>
                <a:cs typeface="Candara" panose="020E0502030303020204"/>
              </a:rPr>
              <a:t> </a:t>
            </a:r>
            <a:r>
              <a:rPr sz="2400" dirty="0">
                <a:latin typeface="Candara" panose="020E0502030303020204"/>
                <a:cs typeface="Candara" panose="020E0502030303020204"/>
              </a:rPr>
              <a:t>the </a:t>
            </a:r>
            <a:r>
              <a:rPr sz="2400" spc="-505" dirty="0">
                <a:latin typeface="Candara" panose="020E0502030303020204"/>
                <a:cs typeface="Candara" panose="020E0502030303020204"/>
              </a:rPr>
              <a:t> </a:t>
            </a:r>
            <a:r>
              <a:rPr sz="2400" spc="-5" dirty="0">
                <a:latin typeface="Candara" panose="020E0502030303020204"/>
                <a:cs typeface="Candara" panose="020E0502030303020204"/>
              </a:rPr>
              <a:t>hypoblast, </a:t>
            </a:r>
            <a:r>
              <a:rPr sz="2400" dirty="0">
                <a:latin typeface="Candara" panose="020E0502030303020204"/>
                <a:cs typeface="Candara" panose="020E0502030303020204"/>
              </a:rPr>
              <a:t>form </a:t>
            </a:r>
            <a:r>
              <a:rPr sz="2400" spc="5" dirty="0">
                <a:latin typeface="Candara" panose="020E0502030303020204"/>
                <a:cs typeface="Candara" panose="020E0502030303020204"/>
              </a:rPr>
              <a:t> </a:t>
            </a:r>
            <a:r>
              <a:rPr sz="2400" spc="-5" dirty="0">
                <a:latin typeface="Candara" panose="020E0502030303020204"/>
                <a:cs typeface="Candara" panose="020E0502030303020204"/>
              </a:rPr>
              <a:t>endoderm </a:t>
            </a:r>
            <a:r>
              <a:rPr sz="2400" dirty="0">
                <a:latin typeface="Candara" panose="020E0502030303020204"/>
                <a:cs typeface="Candara" panose="020E0502030303020204"/>
              </a:rPr>
              <a:t>germ </a:t>
            </a:r>
            <a:r>
              <a:rPr sz="2400" spc="5" dirty="0">
                <a:latin typeface="Candara" panose="020E0502030303020204"/>
                <a:cs typeface="Candara" panose="020E0502030303020204"/>
              </a:rPr>
              <a:t> </a:t>
            </a:r>
            <a:r>
              <a:rPr sz="2400" dirty="0">
                <a:latin typeface="Candara" panose="020E0502030303020204"/>
                <a:cs typeface="Candara" panose="020E0502030303020204"/>
              </a:rPr>
              <a:t>layer</a:t>
            </a:r>
            <a:endParaRPr sz="2400">
              <a:latin typeface="Candara" panose="020E0502030303020204"/>
              <a:cs typeface="Candara" panose="020E0502030303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223900" y="2633085"/>
            <a:ext cx="4419518" cy="2646946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8025"/>
            <a:ext cx="5578475" cy="6149975"/>
            <a:chOff x="0" y="708025"/>
            <a:chExt cx="5578475" cy="6149975"/>
          </a:xfrm>
        </p:grpSpPr>
        <p:sp>
          <p:nvSpPr>
            <p:cNvPr id="3" name="object 3"/>
            <p:cNvSpPr/>
            <p:nvPr/>
          </p:nvSpPr>
          <p:spPr>
            <a:xfrm>
              <a:off x="0" y="714362"/>
              <a:ext cx="5572760" cy="6144260"/>
            </a:xfrm>
            <a:custGeom>
              <a:avLst/>
              <a:gdLst/>
              <a:ahLst/>
              <a:cxnLst/>
              <a:rect l="l" t="t" r="r" b="b"/>
              <a:pathLst>
                <a:path w="5572760" h="6144259">
                  <a:moveTo>
                    <a:pt x="5572252" y="0"/>
                  </a:moveTo>
                  <a:lnTo>
                    <a:pt x="1374013" y="0"/>
                  </a:lnTo>
                  <a:lnTo>
                    <a:pt x="0" y="0"/>
                  </a:lnTo>
                  <a:lnTo>
                    <a:pt x="0" y="6143637"/>
                  </a:lnTo>
                  <a:lnTo>
                    <a:pt x="1374013" y="6143637"/>
                  </a:lnTo>
                  <a:lnTo>
                    <a:pt x="5572252" y="6143637"/>
                  </a:lnTo>
                  <a:lnTo>
                    <a:pt x="55722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708024"/>
              <a:ext cx="5578475" cy="6149975"/>
            </a:xfrm>
            <a:custGeom>
              <a:avLst/>
              <a:gdLst/>
              <a:ahLst/>
              <a:cxnLst/>
              <a:rect l="l" t="t" r="r" b="b"/>
              <a:pathLst>
                <a:path w="5578475" h="6149975">
                  <a:moveTo>
                    <a:pt x="5578475" y="0"/>
                  </a:moveTo>
                  <a:lnTo>
                    <a:pt x="5578475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6149975"/>
                  </a:lnTo>
                  <a:lnTo>
                    <a:pt x="6350" y="6149975"/>
                  </a:lnTo>
                  <a:lnTo>
                    <a:pt x="6350" y="12700"/>
                  </a:lnTo>
                  <a:lnTo>
                    <a:pt x="1367663" y="12700"/>
                  </a:lnTo>
                  <a:lnTo>
                    <a:pt x="1367663" y="6149975"/>
                  </a:lnTo>
                  <a:lnTo>
                    <a:pt x="1380363" y="6149975"/>
                  </a:lnTo>
                  <a:lnTo>
                    <a:pt x="1380363" y="12700"/>
                  </a:lnTo>
                  <a:lnTo>
                    <a:pt x="5565775" y="12700"/>
                  </a:lnTo>
                  <a:lnTo>
                    <a:pt x="5565775" y="6149975"/>
                  </a:lnTo>
                  <a:lnTo>
                    <a:pt x="5578475" y="6149975"/>
                  </a:lnTo>
                  <a:lnTo>
                    <a:pt x="5578475" y="12700"/>
                  </a:lnTo>
                  <a:lnTo>
                    <a:pt x="5578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5880" y="3444620"/>
            <a:ext cx="11150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Pharyng 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eal</a:t>
            </a:r>
            <a:endParaRPr sz="2400">
              <a:latin typeface="Candara" panose="020E0502030303020204"/>
              <a:cs typeface="Candara" panose="020E0502030303020204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gut</a:t>
            </a:r>
            <a:endParaRPr sz="2400">
              <a:latin typeface="Candara" panose="020E0502030303020204"/>
              <a:cs typeface="Candara" panose="020E0502030303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9892" y="670641"/>
            <a:ext cx="3999865" cy="6108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5"/>
              </a:spcBef>
              <a:buFont typeface="Wingdings" panose="05000000000000000000"/>
              <a:buChar char=""/>
              <a:tabLst>
                <a:tab pos="299720" algn="l"/>
              </a:tabLst>
            </a:pP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The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epithelial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lining of the </a:t>
            </a:r>
            <a:r>
              <a:rPr sz="2400" b="1" spc="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tympanic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cavity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and</a:t>
            </a:r>
            <a:r>
              <a:rPr sz="2400" b="1" spc="-10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the </a:t>
            </a:r>
            <a:r>
              <a:rPr sz="2400" b="1" spc="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auditory tube,inner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lining of </a:t>
            </a:r>
            <a:r>
              <a:rPr sz="2400" b="1" spc="-509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tympanic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membrane</a:t>
            </a:r>
            <a:endParaRPr sz="2400">
              <a:latin typeface="Candara" panose="020E0502030303020204"/>
              <a:cs typeface="Candara" panose="020E0502030303020204"/>
            </a:endParaRPr>
          </a:p>
          <a:p>
            <a:pPr marL="299085" marR="187325" indent="-287020">
              <a:lnSpc>
                <a:spcPct val="150000"/>
              </a:lnSpc>
              <a:buFont typeface="Wingdings" panose="05000000000000000000"/>
              <a:buChar char=""/>
              <a:tabLst>
                <a:tab pos="299720" algn="l"/>
              </a:tabLst>
            </a:pP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The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stroma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of the </a:t>
            </a:r>
            <a:r>
              <a:rPr sz="2400" b="1" spc="-509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tonsils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and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the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thymus.</a:t>
            </a:r>
            <a:endParaRPr sz="2400">
              <a:latin typeface="Candara" panose="020E0502030303020204"/>
              <a:cs typeface="Candara" panose="020E0502030303020204"/>
            </a:endParaRPr>
          </a:p>
          <a:p>
            <a:pPr marL="299085" marR="605790" indent="-287020">
              <a:lnSpc>
                <a:spcPct val="150000"/>
              </a:lnSpc>
              <a:buFont typeface="Wingdings" panose="05000000000000000000"/>
              <a:buChar char=""/>
              <a:tabLst>
                <a:tab pos="299720" algn="l"/>
              </a:tabLst>
            </a:pP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Parts</a:t>
            </a:r>
            <a:r>
              <a:rPr sz="2400" b="1" spc="-1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of</a:t>
            </a:r>
            <a:r>
              <a:rPr sz="2400" b="1" spc="-20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the</a:t>
            </a:r>
            <a:r>
              <a:rPr sz="2400" b="1" spc="-1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floor</a:t>
            </a:r>
            <a:r>
              <a:rPr sz="2400" b="1" spc="-30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of</a:t>
            </a:r>
            <a:r>
              <a:rPr sz="2400" b="1" spc="-1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the </a:t>
            </a:r>
            <a:r>
              <a:rPr sz="2400" b="1" spc="-50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mouth</a:t>
            </a:r>
            <a:r>
              <a:rPr sz="2400" b="1" spc="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including</a:t>
            </a:r>
            <a:r>
              <a:rPr sz="2400" b="1" spc="1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the </a:t>
            </a:r>
            <a:r>
              <a:rPr sz="2400" b="1" spc="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tongue,pharynx</a:t>
            </a:r>
            <a:endParaRPr sz="2400">
              <a:latin typeface="Candara" panose="020E0502030303020204"/>
              <a:cs typeface="Candara" panose="020E0502030303020204"/>
            </a:endParaRPr>
          </a:p>
          <a:p>
            <a:pPr marL="299085" marR="149860" indent="-287020">
              <a:lnSpc>
                <a:spcPct val="150000"/>
              </a:lnSpc>
              <a:spcBef>
                <a:spcPts val="5"/>
              </a:spcBef>
              <a:buFont typeface="Wingdings" panose="05000000000000000000"/>
              <a:buChar char=""/>
              <a:tabLst>
                <a:tab pos="299720" algn="l"/>
              </a:tabLst>
            </a:pP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Parenchyma</a:t>
            </a:r>
            <a:r>
              <a:rPr sz="2400" b="1" spc="10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of</a:t>
            </a:r>
            <a:r>
              <a:rPr sz="2400" b="1" spc="-1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thyroid and </a:t>
            </a:r>
            <a:r>
              <a:rPr sz="2400" b="1" spc="-50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parathyroid</a:t>
            </a:r>
            <a:r>
              <a:rPr sz="2400" b="1" spc="-10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gland</a:t>
            </a:r>
            <a:endParaRPr sz="2400">
              <a:latin typeface="Candara" panose="020E0502030303020204"/>
              <a:cs typeface="Candara" panose="020E050203030302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44189" y="75946"/>
            <a:ext cx="4717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u="sng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 panose="020F0502020204030204"/>
                <a:cs typeface="Calibri" panose="020F0502020204030204"/>
              </a:rPr>
              <a:t>Derivatives</a:t>
            </a:r>
            <a:r>
              <a:rPr sz="3600" i="0" u="sng" spc="-3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3600" i="0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 panose="020F0502020204030204"/>
                <a:cs typeface="Calibri" panose="020F0502020204030204"/>
              </a:rPr>
              <a:t>of</a:t>
            </a:r>
            <a:r>
              <a:rPr sz="3600" i="0" u="sng" spc="-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3600" i="0" u="sng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 panose="020F0502020204030204"/>
                <a:cs typeface="Calibri" panose="020F0502020204030204"/>
              </a:rPr>
              <a:t>endoderm</a:t>
            </a:r>
            <a:endParaRPr sz="3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8" name="object 8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800344" y="1228344"/>
            <a:ext cx="3049524" cy="4340352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490093"/>
            <a:ext cx="5156200" cy="5812790"/>
            <a:chOff x="-6350" y="490093"/>
            <a:chExt cx="5156200" cy="5812790"/>
          </a:xfrm>
        </p:grpSpPr>
        <p:sp>
          <p:nvSpPr>
            <p:cNvPr id="3" name="object 3"/>
            <p:cNvSpPr/>
            <p:nvPr/>
          </p:nvSpPr>
          <p:spPr>
            <a:xfrm>
              <a:off x="0" y="496353"/>
              <a:ext cx="5143500" cy="5768340"/>
            </a:xfrm>
            <a:custGeom>
              <a:avLst/>
              <a:gdLst/>
              <a:ahLst/>
              <a:cxnLst/>
              <a:rect l="l" t="t" r="r" b="b"/>
              <a:pathLst>
                <a:path w="5143500" h="5768340">
                  <a:moveTo>
                    <a:pt x="5143449" y="0"/>
                  </a:moveTo>
                  <a:lnTo>
                    <a:pt x="1190066" y="0"/>
                  </a:lnTo>
                  <a:lnTo>
                    <a:pt x="0" y="0"/>
                  </a:lnTo>
                  <a:lnTo>
                    <a:pt x="0" y="5767832"/>
                  </a:lnTo>
                  <a:lnTo>
                    <a:pt x="1190066" y="5767832"/>
                  </a:lnTo>
                  <a:lnTo>
                    <a:pt x="5143449" y="5767832"/>
                  </a:lnTo>
                  <a:lnTo>
                    <a:pt x="514344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90066" y="490093"/>
              <a:ext cx="0" cy="5812790"/>
            </a:xfrm>
            <a:custGeom>
              <a:avLst/>
              <a:gdLst/>
              <a:ahLst/>
              <a:cxnLst/>
              <a:rect l="l" t="t" r="r" b="b"/>
              <a:pathLst>
                <a:path h="5812790">
                  <a:moveTo>
                    <a:pt x="0" y="0"/>
                  </a:moveTo>
                  <a:lnTo>
                    <a:pt x="0" y="581219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490093"/>
              <a:ext cx="0" cy="5812790"/>
            </a:xfrm>
            <a:custGeom>
              <a:avLst/>
              <a:gdLst/>
              <a:ahLst/>
              <a:cxnLst/>
              <a:rect l="l" t="t" r="r" b="b"/>
              <a:pathLst>
                <a:path h="5812790">
                  <a:moveTo>
                    <a:pt x="0" y="0"/>
                  </a:moveTo>
                  <a:lnTo>
                    <a:pt x="0" y="581219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43500" y="490093"/>
              <a:ext cx="0" cy="5812790"/>
            </a:xfrm>
            <a:custGeom>
              <a:avLst/>
              <a:gdLst/>
              <a:ahLst/>
              <a:cxnLst/>
              <a:rect l="l" t="t" r="r" b="b"/>
              <a:pathLst>
                <a:path h="5812790">
                  <a:moveTo>
                    <a:pt x="0" y="0"/>
                  </a:moveTo>
                  <a:lnTo>
                    <a:pt x="0" y="581219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490092"/>
              <a:ext cx="5149850" cy="5812790"/>
            </a:xfrm>
            <a:custGeom>
              <a:avLst/>
              <a:gdLst/>
              <a:ahLst/>
              <a:cxnLst/>
              <a:rect l="l" t="t" r="r" b="b"/>
              <a:pathLst>
                <a:path w="5149850" h="5812790">
                  <a:moveTo>
                    <a:pt x="5149850" y="5774093"/>
                  </a:moveTo>
                  <a:lnTo>
                    <a:pt x="0" y="5774093"/>
                  </a:lnTo>
                  <a:lnTo>
                    <a:pt x="0" y="5812193"/>
                  </a:lnTo>
                  <a:lnTo>
                    <a:pt x="5149850" y="5812193"/>
                  </a:lnTo>
                  <a:lnTo>
                    <a:pt x="5149850" y="5774093"/>
                  </a:lnTo>
                  <a:close/>
                </a:path>
                <a:path w="5149850" h="5812790">
                  <a:moveTo>
                    <a:pt x="514985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5149850" y="12700"/>
                  </a:lnTo>
                  <a:lnTo>
                    <a:pt x="51498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5880" y="3038094"/>
            <a:ext cx="1062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Foregut</a:t>
            </a:r>
            <a:endParaRPr sz="2400">
              <a:latin typeface="Candara" panose="020E0502030303020204"/>
              <a:cs typeface="Candara" panose="020E0502030303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0724" y="1002284"/>
            <a:ext cx="367093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 marR="30480" indent="-287020">
              <a:lnSpc>
                <a:spcPct val="150000"/>
              </a:lnSpc>
              <a:spcBef>
                <a:spcPts val="100"/>
              </a:spcBef>
              <a:buFont typeface="Wingdings" panose="05000000000000000000"/>
              <a:buChar char=""/>
              <a:tabLst>
                <a:tab pos="325120" algn="l"/>
              </a:tabLst>
            </a:pP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Lining</a:t>
            </a:r>
            <a:r>
              <a:rPr sz="2400" b="1" spc="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Epithelium</a:t>
            </a:r>
            <a:r>
              <a:rPr sz="2400" b="1" spc="2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and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glands of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oesophagus,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stomach,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2</a:t>
            </a:r>
            <a:r>
              <a:rPr sz="2400" b="1" baseline="24000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nd</a:t>
            </a:r>
            <a:r>
              <a:rPr sz="2400" b="1" spc="7" baseline="24000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part of </a:t>
            </a:r>
            <a:r>
              <a:rPr sz="2400" b="1" spc="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duodenum</a:t>
            </a:r>
            <a:r>
              <a:rPr sz="2400" b="1" spc="-1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up</a:t>
            </a:r>
            <a:r>
              <a:rPr sz="2400" b="1" spc="-3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to</a:t>
            </a:r>
            <a:r>
              <a:rPr sz="2400" b="1" spc="-2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opening </a:t>
            </a:r>
            <a:r>
              <a:rPr sz="2400" b="1" spc="-50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of</a:t>
            </a:r>
            <a:r>
              <a:rPr sz="2400" b="1" spc="-10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bile</a:t>
            </a:r>
            <a:r>
              <a:rPr sz="2400" b="1" spc="-10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duct.</a:t>
            </a:r>
            <a:endParaRPr sz="2400">
              <a:latin typeface="Candara" panose="020E0502030303020204"/>
              <a:cs typeface="Candara" panose="020E0502030303020204"/>
            </a:endParaRPr>
          </a:p>
          <a:p>
            <a:pPr marL="324485" indent="-287020">
              <a:lnSpc>
                <a:spcPct val="100000"/>
              </a:lnSpc>
              <a:spcBef>
                <a:spcPts val="1440"/>
              </a:spcBef>
              <a:buFont typeface="Wingdings" panose="05000000000000000000"/>
              <a:buChar char=""/>
              <a:tabLst>
                <a:tab pos="325120" algn="l"/>
              </a:tabLst>
            </a:pPr>
            <a:r>
              <a:rPr sz="2400" b="1" spc="-30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Liver,</a:t>
            </a:r>
            <a:r>
              <a:rPr sz="2400" b="1" spc="-20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gall</a:t>
            </a:r>
            <a:r>
              <a:rPr sz="2400" b="1" spc="-1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bladder,</a:t>
            </a:r>
            <a:endParaRPr sz="2400">
              <a:latin typeface="Candara" panose="020E0502030303020204"/>
              <a:cs typeface="Candara" panose="020E0502030303020204"/>
            </a:endParaRPr>
          </a:p>
          <a:p>
            <a:pPr marL="324485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Pancreas</a:t>
            </a:r>
            <a:endParaRPr sz="2400">
              <a:latin typeface="Candara" panose="020E0502030303020204"/>
              <a:cs typeface="Candara" panose="020E0502030303020204"/>
            </a:endParaRPr>
          </a:p>
          <a:p>
            <a:pPr marL="324485" marR="478155" indent="-287020">
              <a:lnSpc>
                <a:spcPct val="150000"/>
              </a:lnSpc>
              <a:buFont typeface="Wingdings" panose="05000000000000000000"/>
              <a:buChar char=""/>
              <a:tabLst>
                <a:tab pos="325120" algn="l"/>
              </a:tabLst>
            </a:pP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Lining epithelium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of </a:t>
            </a:r>
            <a:r>
              <a:rPr sz="2400" b="1" spc="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trachea,</a:t>
            </a:r>
            <a:r>
              <a:rPr sz="2400" b="1" spc="-2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bronchi,</a:t>
            </a:r>
            <a:r>
              <a:rPr sz="2400" b="1" spc="-20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lung</a:t>
            </a:r>
            <a:endParaRPr sz="2400">
              <a:latin typeface="Candara" panose="020E0502030303020204"/>
              <a:cs typeface="Candara" panose="020E0502030303020204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245608" y="928116"/>
            <a:ext cx="3683508" cy="51221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" y="0"/>
            <a:ext cx="9153525" cy="5428615"/>
            <a:chOff x="-4572" y="0"/>
            <a:chExt cx="9153525" cy="542861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1215758"/>
              <a:ext cx="9144000" cy="42081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1219200"/>
            </a:xfrm>
            <a:custGeom>
              <a:avLst/>
              <a:gdLst/>
              <a:ahLst/>
              <a:cxnLst/>
              <a:rect l="l" t="t" r="r" b="b"/>
              <a:pathLst>
                <a:path w="9144000" h="1219200">
                  <a:moveTo>
                    <a:pt x="914400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9144000" y="1219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1219200"/>
            </a:xfrm>
            <a:custGeom>
              <a:avLst/>
              <a:gdLst/>
              <a:ahLst/>
              <a:cxnLst/>
              <a:rect l="l" t="t" r="r" b="b"/>
              <a:pathLst>
                <a:path w="9144000" h="1219200">
                  <a:moveTo>
                    <a:pt x="0" y="1219200"/>
                  </a:moveTo>
                  <a:lnTo>
                    <a:pt x="9144000" y="12192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8552" y="182880"/>
              <a:ext cx="6444996" cy="4328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1858" y="224789"/>
              <a:ext cx="6359398" cy="34836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5880" y="565404"/>
              <a:ext cx="6490716" cy="1371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78330" y="617219"/>
              <a:ext cx="6387465" cy="33655"/>
            </a:xfrm>
            <a:custGeom>
              <a:avLst/>
              <a:gdLst/>
              <a:ahLst/>
              <a:cxnLst/>
              <a:rect l="l" t="t" r="r" b="b"/>
              <a:pathLst>
                <a:path w="6387465" h="33654">
                  <a:moveTo>
                    <a:pt x="6387084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6387084" y="33527"/>
                  </a:lnTo>
                  <a:lnTo>
                    <a:pt x="6387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78330" y="617219"/>
              <a:ext cx="6387465" cy="33655"/>
            </a:xfrm>
            <a:custGeom>
              <a:avLst/>
              <a:gdLst/>
              <a:ahLst/>
              <a:cxnLst/>
              <a:rect l="l" t="t" r="r" b="b"/>
              <a:pathLst>
                <a:path w="6387465" h="33654">
                  <a:moveTo>
                    <a:pt x="0" y="0"/>
                  </a:moveTo>
                  <a:lnTo>
                    <a:pt x="2129028" y="0"/>
                  </a:lnTo>
                  <a:lnTo>
                    <a:pt x="4258056" y="0"/>
                  </a:lnTo>
                  <a:lnTo>
                    <a:pt x="6387084" y="0"/>
                  </a:lnTo>
                  <a:lnTo>
                    <a:pt x="6387084" y="33527"/>
                  </a:lnTo>
                  <a:lnTo>
                    <a:pt x="4258056" y="33527"/>
                  </a:lnTo>
                  <a:lnTo>
                    <a:pt x="2129028" y="33527"/>
                  </a:lnTo>
                  <a:lnTo>
                    <a:pt x="0" y="33527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3327" y="742187"/>
              <a:ext cx="4657344" cy="3977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8379" y="776732"/>
              <a:ext cx="4587494" cy="327914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0" y="6858000"/>
            <a:ext cx="8216265" cy="0"/>
          </a:xfrm>
          <a:custGeom>
            <a:avLst/>
            <a:gdLst/>
            <a:ahLst/>
            <a:cxnLst/>
            <a:rect l="l" t="t" r="r" b="b"/>
            <a:pathLst>
              <a:path w="8216265">
                <a:moveTo>
                  <a:pt x="821588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9793" y="424687"/>
          <a:ext cx="3997325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835"/>
                <a:gridCol w="2885440"/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</a:tr>
              <a:tr h="5577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Midgut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354965" marR="387350" indent="-287020">
                        <a:lnSpc>
                          <a:spcPts val="4320"/>
                        </a:lnSpc>
                        <a:spcBef>
                          <a:spcPts val="145"/>
                        </a:spcBef>
                        <a:buFont typeface="Wingdings" panose="05000000000000000000"/>
                        <a:buChar char=""/>
                        <a:tabLst>
                          <a:tab pos="355600" algn="l"/>
                        </a:tabLst>
                      </a:pP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Lining</a:t>
                      </a:r>
                      <a:r>
                        <a:rPr sz="2400" spc="-9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Epithelium </a:t>
                      </a:r>
                      <a:r>
                        <a:rPr sz="2400" spc="-5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and</a:t>
                      </a:r>
                      <a:r>
                        <a:rPr sz="2400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glands</a:t>
                      </a:r>
                      <a:r>
                        <a:rPr sz="240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of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354965" marR="191770">
                        <a:lnSpc>
                          <a:spcPts val="4320"/>
                        </a:lnSpc>
                      </a:pP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duodenum </a:t>
                      </a:r>
                      <a:r>
                        <a:rPr sz="2400" spc="-10" dirty="0">
                          <a:latin typeface="Calibri" panose="020F0502020204030204"/>
                          <a:cs typeface="Calibri" panose="020F0502020204030204"/>
                        </a:rPr>
                        <a:t>below 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the</a:t>
                      </a:r>
                      <a:r>
                        <a:rPr sz="24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opening</a:t>
                      </a:r>
                      <a:r>
                        <a:rPr sz="24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of</a:t>
                      </a:r>
                      <a:r>
                        <a:rPr sz="24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bile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35496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duct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354965" marR="274955" indent="-287020">
                        <a:lnSpc>
                          <a:spcPct val="150000"/>
                        </a:lnSpc>
                        <a:buFont typeface="Wingdings" panose="05000000000000000000"/>
                        <a:buChar char=""/>
                        <a:tabLst>
                          <a:tab pos="355600" algn="l"/>
                        </a:tabLst>
                      </a:pP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Jejunum,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ilium, </a:t>
                      </a:r>
                      <a:r>
                        <a:rPr sz="24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appendix,</a:t>
                      </a:r>
                      <a:r>
                        <a:rPr sz="2400" spc="-5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ceacum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354965" marR="433070" indent="-287020">
                        <a:lnSpc>
                          <a:spcPct val="150000"/>
                        </a:lnSpc>
                        <a:buFont typeface="Wingdings" panose="05000000000000000000"/>
                        <a:buChar char=""/>
                        <a:tabLst>
                          <a:tab pos="355600" algn="l"/>
                        </a:tabLst>
                      </a:pP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Ascending</a:t>
                      </a:r>
                      <a:r>
                        <a:rPr sz="2400" spc="-8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10" dirty="0">
                          <a:latin typeface="Calibri" panose="020F0502020204030204"/>
                          <a:cs typeface="Calibri" panose="020F0502020204030204"/>
                        </a:rPr>
                        <a:t>colon, </a:t>
                      </a:r>
                      <a:r>
                        <a:rPr sz="2400" spc="-5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Right 2/3 of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20" dirty="0">
                          <a:latin typeface="Calibri" panose="020F0502020204030204"/>
                          <a:cs typeface="Calibri" panose="020F0502020204030204"/>
                        </a:rPr>
                        <a:t>transverse</a:t>
                      </a:r>
                      <a:r>
                        <a:rPr sz="24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10" dirty="0">
                          <a:latin typeface="Calibri" panose="020F0502020204030204"/>
                          <a:cs typeface="Calibri" panose="020F0502020204030204"/>
                        </a:rPr>
                        <a:t>colon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583935" y="940308"/>
            <a:ext cx="3051048" cy="4340352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582" y="868807"/>
            <a:ext cx="4839970" cy="5159375"/>
            <a:chOff x="238582" y="868807"/>
            <a:chExt cx="4839970" cy="5159375"/>
          </a:xfrm>
        </p:grpSpPr>
        <p:sp>
          <p:nvSpPr>
            <p:cNvPr id="3" name="object 3"/>
            <p:cNvSpPr/>
            <p:nvPr/>
          </p:nvSpPr>
          <p:spPr>
            <a:xfrm>
              <a:off x="244932" y="875194"/>
              <a:ext cx="4827270" cy="5133975"/>
            </a:xfrm>
            <a:custGeom>
              <a:avLst/>
              <a:gdLst/>
              <a:ahLst/>
              <a:cxnLst/>
              <a:rect l="l" t="t" r="r" b="b"/>
              <a:pathLst>
                <a:path w="4827270" h="5133975">
                  <a:moveTo>
                    <a:pt x="4827067" y="0"/>
                  </a:moveTo>
                  <a:lnTo>
                    <a:pt x="1264246" y="0"/>
                  </a:lnTo>
                  <a:lnTo>
                    <a:pt x="0" y="0"/>
                  </a:lnTo>
                  <a:lnTo>
                    <a:pt x="0" y="5133721"/>
                  </a:lnTo>
                  <a:lnTo>
                    <a:pt x="1264208" y="5133721"/>
                  </a:lnTo>
                  <a:lnTo>
                    <a:pt x="4827067" y="5133721"/>
                  </a:lnTo>
                  <a:lnTo>
                    <a:pt x="48270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38582" y="868807"/>
              <a:ext cx="4839970" cy="5159375"/>
            </a:xfrm>
            <a:custGeom>
              <a:avLst/>
              <a:gdLst/>
              <a:ahLst/>
              <a:cxnLst/>
              <a:rect l="l" t="t" r="r" b="b"/>
              <a:pathLst>
                <a:path w="4839970" h="5159375">
                  <a:moveTo>
                    <a:pt x="1270558" y="0"/>
                  </a:moveTo>
                  <a:lnTo>
                    <a:pt x="1270558" y="5159159"/>
                  </a:lnTo>
                </a:path>
                <a:path w="4839970" h="5159375">
                  <a:moveTo>
                    <a:pt x="6350" y="0"/>
                  </a:moveTo>
                  <a:lnTo>
                    <a:pt x="6350" y="5159159"/>
                  </a:lnTo>
                </a:path>
                <a:path w="4839970" h="5159375">
                  <a:moveTo>
                    <a:pt x="4833543" y="0"/>
                  </a:moveTo>
                  <a:lnTo>
                    <a:pt x="4833543" y="5159159"/>
                  </a:lnTo>
                </a:path>
                <a:path w="4839970" h="5159375">
                  <a:moveTo>
                    <a:pt x="0" y="6350"/>
                  </a:moveTo>
                  <a:lnTo>
                    <a:pt x="4839893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38582" y="6008916"/>
              <a:ext cx="4839970" cy="0"/>
            </a:xfrm>
            <a:custGeom>
              <a:avLst/>
              <a:gdLst/>
              <a:ahLst/>
              <a:cxnLst/>
              <a:rect l="l" t="t" r="r" b="b"/>
              <a:pathLst>
                <a:path w="4839970">
                  <a:moveTo>
                    <a:pt x="0" y="0"/>
                  </a:moveTo>
                  <a:lnTo>
                    <a:pt x="483989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00939" y="2988055"/>
            <a:ext cx="1080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Hindgut</a:t>
            </a:r>
            <a:endParaRPr sz="2400">
              <a:latin typeface="Candara" panose="020E0502030303020204"/>
              <a:cs typeface="Candara" panose="020E0502030303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5275" y="1381124"/>
            <a:ext cx="314325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Font typeface="Wingdings" panose="05000000000000000000"/>
              <a:buChar char=""/>
              <a:tabLst>
                <a:tab pos="299720" algn="l"/>
              </a:tabLst>
            </a:pP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Lining epithelium and </a:t>
            </a:r>
            <a:r>
              <a:rPr sz="2400" b="1" spc="-509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glands of </a:t>
            </a:r>
            <a:r>
              <a:rPr sz="2400" b="1" spc="-10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Left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1/3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of </a:t>
            </a:r>
            <a:r>
              <a:rPr sz="2400" b="1" spc="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transverse </a:t>
            </a:r>
            <a:r>
              <a:rPr sz="2400" b="1" spc="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colon,Descending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colon,</a:t>
            </a:r>
            <a:r>
              <a:rPr sz="2400" b="1" spc="-10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Sigmoid</a:t>
            </a:r>
            <a:r>
              <a:rPr sz="2400" b="1" spc="-10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colon</a:t>
            </a:r>
            <a:endParaRPr sz="2400">
              <a:latin typeface="Candara" panose="020E0502030303020204"/>
              <a:cs typeface="Candara" panose="020E0502030303020204"/>
            </a:endParaRPr>
          </a:p>
          <a:p>
            <a:pPr marL="299085" indent="-287020">
              <a:lnSpc>
                <a:spcPct val="100000"/>
              </a:lnSpc>
              <a:spcBef>
                <a:spcPts val="1440"/>
              </a:spcBef>
              <a:buFont typeface="Wingdings" panose="05000000000000000000"/>
              <a:buChar char=""/>
              <a:tabLst>
                <a:tab pos="299720" algn="l"/>
              </a:tabLst>
            </a:pP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Rectum</a:t>
            </a:r>
            <a:r>
              <a:rPr sz="2400" b="1" spc="-1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up</a:t>
            </a:r>
            <a:r>
              <a:rPr sz="2400" b="1" spc="-1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to</a:t>
            </a:r>
            <a:r>
              <a:rPr sz="2400" b="1" spc="-1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middle</a:t>
            </a:r>
            <a:endParaRPr sz="2400">
              <a:latin typeface="Candara" panose="020E0502030303020204"/>
              <a:cs typeface="Candara" panose="020E0502030303020204"/>
            </a:endParaRPr>
          </a:p>
          <a:p>
            <a:pPr marL="299085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transverse</a:t>
            </a:r>
            <a:r>
              <a:rPr sz="2400" b="1" spc="-20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 panose="020E0502030303020204"/>
                <a:cs typeface="Candara" panose="020E0502030303020204"/>
              </a:rPr>
              <a:t>fold</a:t>
            </a:r>
            <a:endParaRPr sz="2400">
              <a:latin typeface="Candara" panose="020E0502030303020204"/>
              <a:cs typeface="Candara" panose="020E0502030303020204"/>
            </a:endParaRPr>
          </a:p>
        </p:txBody>
      </p:sp>
      <p:pic>
        <p:nvPicPr>
          <p:cNvPr id="8" name="object 8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280659" y="940307"/>
            <a:ext cx="3354323" cy="4651248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3995" y="171450"/>
            <a:ext cx="8658860" cy="368935"/>
          </a:xfrm>
        </p:spPr>
        <p:txBody>
          <a:bodyPr wrap="square"/>
          <a:p>
            <a:r>
              <a:rPr lang="en-US" sz="2400" b="1">
                <a:solidFill>
                  <a:schemeClr val="tx1"/>
                </a:solidFill>
              </a:rPr>
              <a:t>Summary of Derivatives from Different Germ Layers</a:t>
            </a:r>
            <a:endParaRPr lang="en-US" sz="2400" b="1">
              <a:solidFill>
                <a:schemeClr val="tx1"/>
              </a:solidFill>
            </a:endParaRPr>
          </a:p>
        </p:txBody>
      </p:sp>
      <p:pic>
        <p:nvPicPr>
          <p:cNvPr id="4" name="Picture 3" descr="organogenesis-9-638"/>
          <p:cNvPicPr>
            <a:picLocks noChangeAspect="1"/>
          </p:cNvPicPr>
          <p:nvPr/>
        </p:nvPicPr>
        <p:blipFill>
          <a:blip r:embed="rId1"/>
          <a:srcRect t="11922" r="-251" b="23273"/>
          <a:stretch>
            <a:fillRect/>
          </a:stretch>
        </p:blipFill>
        <p:spPr>
          <a:xfrm>
            <a:off x="76200" y="1066800"/>
            <a:ext cx="9011920" cy="5473065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743" y="690372"/>
            <a:ext cx="8326120" cy="4806950"/>
            <a:chOff x="237743" y="690372"/>
            <a:chExt cx="8326120" cy="480695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37743" y="690372"/>
              <a:ext cx="8325611" cy="48066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987" y="717804"/>
              <a:ext cx="8231124" cy="47122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4987" y="717804"/>
              <a:ext cx="8231505" cy="4712335"/>
            </a:xfrm>
            <a:custGeom>
              <a:avLst/>
              <a:gdLst/>
              <a:ahLst/>
              <a:cxnLst/>
              <a:rect l="l" t="t" r="r" b="b"/>
              <a:pathLst>
                <a:path w="8231505" h="4712335">
                  <a:moveTo>
                    <a:pt x="0" y="4712208"/>
                  </a:moveTo>
                  <a:lnTo>
                    <a:pt x="8231124" y="4712208"/>
                  </a:lnTo>
                  <a:lnTo>
                    <a:pt x="8231124" y="0"/>
                  </a:lnTo>
                  <a:lnTo>
                    <a:pt x="0" y="0"/>
                  </a:lnTo>
                  <a:lnTo>
                    <a:pt x="0" y="4712208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5552" y="2218766"/>
            <a:ext cx="660717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0" b="0" i="0" spc="-10" dirty="0">
                <a:latin typeface="Candara" panose="020E0502030303020204"/>
                <a:cs typeface="Candara" panose="020E0502030303020204"/>
              </a:rPr>
              <a:t>THANK</a:t>
            </a:r>
            <a:r>
              <a:rPr sz="10000" b="0" i="0" spc="-85" dirty="0">
                <a:latin typeface="Candara" panose="020E0502030303020204"/>
                <a:cs typeface="Candara" panose="020E0502030303020204"/>
              </a:rPr>
              <a:t> </a:t>
            </a:r>
            <a:r>
              <a:rPr sz="10000" b="0" i="0" spc="-10" dirty="0">
                <a:latin typeface="Candara" panose="020E0502030303020204"/>
                <a:cs typeface="Candara" panose="020E0502030303020204"/>
              </a:rPr>
              <a:t>YOU</a:t>
            </a:r>
            <a:endParaRPr sz="10000">
              <a:latin typeface="Candara" panose="020E0502030303020204"/>
              <a:cs typeface="Candara" panose="020E0502030303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353476" y="303445"/>
            <a:ext cx="6499163" cy="3698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1021" y="107391"/>
            <a:ext cx="6520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u="sng" spc="-2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anose="020F0502020204030204"/>
                <a:cs typeface="Calibri" panose="020F0502020204030204"/>
              </a:rPr>
              <a:t>FIRST</a:t>
            </a:r>
            <a:r>
              <a:rPr i="0" u="sng" spc="-3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i="0" u="sng" spc="-1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anose="020F0502020204030204"/>
                <a:cs typeface="Calibri" panose="020F0502020204030204"/>
              </a:rPr>
              <a:t>WEEK</a:t>
            </a:r>
            <a:r>
              <a:rPr i="0" u="sng" spc="-2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i="0" u="sng" spc="-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anose="020F0502020204030204"/>
                <a:cs typeface="Calibri" panose="020F0502020204030204"/>
              </a:rPr>
              <a:t>OF</a:t>
            </a:r>
            <a:r>
              <a:rPr i="0" u="sng" spc="-2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i="0" u="sng" spc="-1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Calibri" panose="020F0502020204030204"/>
                <a:cs typeface="Calibri" panose="020F0502020204030204"/>
              </a:rPr>
              <a:t>DEVELOPMENT</a:t>
            </a:r>
            <a:endParaRPr i="0" u="sng" spc="-15" dirty="0">
              <a:solidFill>
                <a:srgbClr val="943735"/>
              </a:solidFill>
              <a:uFill>
                <a:solidFill>
                  <a:srgbClr val="943735"/>
                </a:solidFill>
              </a:u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6304" y="676655"/>
            <a:ext cx="7716520" cy="704215"/>
            <a:chOff x="146304" y="676655"/>
            <a:chExt cx="7716520" cy="7042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5212" y="676655"/>
              <a:ext cx="6547104" cy="853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4" y="757427"/>
              <a:ext cx="1554480" cy="6233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944" y="1135379"/>
              <a:ext cx="1295400" cy="548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8928" y="757427"/>
              <a:ext cx="448056" cy="62331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13943" y="2903220"/>
            <a:ext cx="2763520" cy="623570"/>
            <a:chOff x="313943" y="2903220"/>
            <a:chExt cx="2763520" cy="62357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222" y="3075830"/>
              <a:ext cx="866506" cy="2109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943" y="3281172"/>
              <a:ext cx="2595372" cy="548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5275" y="2903220"/>
              <a:ext cx="688848" cy="6233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6276" y="2903220"/>
              <a:ext cx="1554480" cy="6233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8899" y="2903220"/>
              <a:ext cx="448056" cy="62331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07340" y="818134"/>
            <a:ext cx="5862320" cy="3646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sng" spc="-40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CLEAVAGE: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525"/>
              </a:spcBef>
              <a:buFont typeface="Arial" panose="020B0604020202020204"/>
              <a:buChar char="•"/>
              <a:tabLst>
                <a:tab pos="355600" algn="l"/>
              </a:tabLst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Series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of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Mitotic cell division in the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zygote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at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fallopian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tube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to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increase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the number of </a:t>
            </a:r>
            <a:r>
              <a:rPr sz="2200" dirty="0">
                <a:latin typeface="Calibri" panose="020F0502020204030204"/>
                <a:cs typeface="Calibri" panose="020F0502020204030204"/>
              </a:rPr>
              <a:t>cells. 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These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cells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are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known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as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Blastomeres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sz="2200" b="1" u="sng" spc="-45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STAGES</a:t>
            </a:r>
            <a:r>
              <a:rPr sz="2200" b="1" u="sng" spc="-15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5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OF</a:t>
            </a:r>
            <a:r>
              <a:rPr sz="2200" b="1" u="sng" spc="-10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40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CLEAVAGE: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84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b="1" spc="-20" dirty="0">
                <a:latin typeface="Calibri" panose="020F0502020204030204"/>
                <a:cs typeface="Calibri" panose="020F0502020204030204"/>
              </a:rPr>
              <a:t>Two-cell</a:t>
            </a:r>
            <a:r>
              <a:rPr sz="2200" b="1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latin typeface="Calibri" panose="020F0502020204030204"/>
                <a:cs typeface="Calibri" panose="020F0502020204030204"/>
              </a:rPr>
              <a:t>stage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:</a:t>
            </a:r>
            <a:r>
              <a:rPr sz="22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About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30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hour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after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fertilization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185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Calibri" panose="020F0502020204030204"/>
                <a:cs typeface="Calibri" panose="020F0502020204030204"/>
              </a:rPr>
              <a:t>Four-cell</a:t>
            </a:r>
            <a:r>
              <a:rPr sz="2200" b="1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latin typeface="Calibri" panose="020F0502020204030204"/>
                <a:cs typeface="Calibri" panose="020F0502020204030204"/>
              </a:rPr>
              <a:t>stage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:</a:t>
            </a:r>
            <a:r>
              <a:rPr sz="22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About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40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hour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after</a:t>
            </a:r>
            <a:r>
              <a:rPr sz="2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fertilization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88290" y="4713607"/>
          <a:ext cx="5899783" cy="1898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880"/>
                <a:gridCol w="975994"/>
                <a:gridCol w="981075"/>
                <a:gridCol w="568960"/>
                <a:gridCol w="822960"/>
                <a:gridCol w="716914"/>
              </a:tblGrid>
              <a:tr h="949325">
                <a:tc>
                  <a:txBody>
                    <a:bodyPr/>
                    <a:lstStyle/>
                    <a:p>
                      <a:pPr marL="374650" indent="-342900">
                        <a:lnSpc>
                          <a:spcPts val="2430"/>
                        </a:lnSpc>
                        <a:buFont typeface="Arial" panose="020B0604020202020204"/>
                        <a:buChar char="•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200" b="1" spc="-15" dirty="0">
                          <a:latin typeface="Calibri" panose="020F0502020204030204"/>
                          <a:cs typeface="Calibri" panose="020F0502020204030204"/>
                        </a:rPr>
                        <a:t>Twelve-cell</a:t>
                      </a:r>
                      <a:endParaRPr sz="22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374650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2200" spc="-15" dirty="0">
                          <a:latin typeface="Calibri" panose="020F0502020204030204"/>
                          <a:cs typeface="Calibri" panose="020F0502020204030204"/>
                        </a:rPr>
                        <a:t>fertilization</a:t>
                      </a:r>
                      <a:endParaRPr sz="22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2430"/>
                        </a:lnSpc>
                      </a:pPr>
                      <a:r>
                        <a:rPr sz="2200" b="1" spc="-10" dirty="0">
                          <a:latin typeface="Calibri" panose="020F0502020204030204"/>
                          <a:cs typeface="Calibri" panose="020F0502020204030204"/>
                        </a:rPr>
                        <a:t>stage:</a:t>
                      </a:r>
                      <a:endParaRPr sz="22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ts val="2430"/>
                        </a:lnSpc>
                      </a:pPr>
                      <a:r>
                        <a:rPr sz="2200" spc="-5" dirty="0">
                          <a:latin typeface="Calibri" panose="020F0502020204030204"/>
                          <a:cs typeface="Calibri" panose="020F0502020204030204"/>
                        </a:rPr>
                        <a:t>About</a:t>
                      </a:r>
                      <a:endParaRPr sz="22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2430"/>
                        </a:lnSpc>
                      </a:pPr>
                      <a:r>
                        <a:rPr sz="2200" spc="-5" dirty="0">
                          <a:latin typeface="Calibri" panose="020F0502020204030204"/>
                          <a:cs typeface="Calibri" panose="020F0502020204030204"/>
                        </a:rPr>
                        <a:t>72</a:t>
                      </a:r>
                      <a:endParaRPr sz="22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2430"/>
                        </a:lnSpc>
                      </a:pPr>
                      <a:r>
                        <a:rPr sz="2200" spc="-10" dirty="0">
                          <a:latin typeface="Calibri" panose="020F0502020204030204"/>
                          <a:cs typeface="Calibri" panose="020F0502020204030204"/>
                        </a:rPr>
                        <a:t>hour</a:t>
                      </a:r>
                      <a:endParaRPr sz="22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430"/>
                        </a:lnSpc>
                      </a:pPr>
                      <a:r>
                        <a:rPr sz="2200" spc="-15" dirty="0">
                          <a:latin typeface="Calibri" panose="020F0502020204030204"/>
                          <a:cs typeface="Calibri" panose="020F0502020204030204"/>
                        </a:rPr>
                        <a:t>after</a:t>
                      </a:r>
                      <a:endParaRPr sz="22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</a:tr>
              <a:tr h="948690">
                <a:tc>
                  <a:txBody>
                    <a:bodyPr/>
                    <a:lstStyle/>
                    <a:p>
                      <a:pPr marL="374650" indent="-342900">
                        <a:lnSpc>
                          <a:spcPct val="100000"/>
                        </a:lnSpc>
                        <a:spcBef>
                          <a:spcPts val="760"/>
                        </a:spcBef>
                        <a:buFont typeface="Arial" panose="020B0604020202020204"/>
                        <a:buChar char="•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200" b="1" spc="-10" dirty="0">
                          <a:latin typeface="Calibri" panose="020F0502020204030204"/>
                          <a:cs typeface="Calibri" panose="020F0502020204030204"/>
                        </a:rPr>
                        <a:t>Sixteen-cell</a:t>
                      </a:r>
                      <a:endParaRPr sz="22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374650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2200" spc="-15" dirty="0">
                          <a:latin typeface="Calibri" panose="020F0502020204030204"/>
                          <a:cs typeface="Calibri" panose="020F0502020204030204"/>
                        </a:rPr>
                        <a:t>fertilization</a:t>
                      </a:r>
                      <a:endParaRPr sz="22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96520" marB="0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200" b="1" spc="-10" dirty="0">
                          <a:latin typeface="Calibri" panose="020F0502020204030204"/>
                          <a:cs typeface="Calibri" panose="020F0502020204030204"/>
                        </a:rPr>
                        <a:t>stage:</a:t>
                      </a:r>
                      <a:endParaRPr sz="22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9652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200" spc="-5" dirty="0">
                          <a:latin typeface="Calibri" panose="020F0502020204030204"/>
                          <a:cs typeface="Calibri" panose="020F0502020204030204"/>
                        </a:rPr>
                        <a:t>About</a:t>
                      </a:r>
                      <a:endParaRPr sz="22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9652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200" spc="-5" dirty="0">
                          <a:latin typeface="Calibri" panose="020F0502020204030204"/>
                          <a:cs typeface="Calibri" panose="020F0502020204030204"/>
                        </a:rPr>
                        <a:t>96</a:t>
                      </a:r>
                      <a:endParaRPr sz="22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9652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200" spc="-10" dirty="0">
                          <a:latin typeface="Calibri" panose="020F0502020204030204"/>
                          <a:cs typeface="Calibri" panose="020F0502020204030204"/>
                        </a:rPr>
                        <a:t>hour</a:t>
                      </a:r>
                      <a:endParaRPr sz="22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9652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200" spc="-15" dirty="0">
                          <a:latin typeface="Calibri" panose="020F0502020204030204"/>
                          <a:cs typeface="Calibri" panose="020F0502020204030204"/>
                        </a:rPr>
                        <a:t>after</a:t>
                      </a:r>
                      <a:endParaRPr sz="22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96520" marB="0"/>
                </a:tc>
              </a:tr>
            </a:tbl>
          </a:graphicData>
        </a:graphic>
      </p:graphicFrame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47331" y="1139952"/>
            <a:ext cx="1524988" cy="181203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10400" y="4921679"/>
            <a:ext cx="1447800" cy="163456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87348" y="3048000"/>
            <a:ext cx="1378337" cy="18013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707635" y="1295400"/>
            <a:ext cx="4360164" cy="22098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1544" y="833627"/>
            <a:ext cx="1891664" cy="623570"/>
            <a:chOff x="161544" y="833627"/>
            <a:chExt cx="1891664" cy="6235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557" y="1006238"/>
              <a:ext cx="1606010" cy="2109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544" y="1211579"/>
              <a:ext cx="1723644" cy="548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4771" y="833627"/>
              <a:ext cx="448055" cy="62331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4939" y="894334"/>
            <a:ext cx="17138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0" u="sng" spc="-20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 panose="020F0502020204030204"/>
                <a:cs typeface="Calibri" panose="020F0502020204030204"/>
              </a:rPr>
              <a:t>COMPACTION: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5174" y="1380490"/>
            <a:ext cx="3759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300" spc="-15" baseline="-16000" dirty="0">
                <a:latin typeface="Calibri" panose="020F0502020204030204"/>
                <a:cs typeface="Calibri" panose="020F0502020204030204"/>
              </a:rPr>
              <a:t>3</a:t>
            </a:r>
            <a:r>
              <a:rPr sz="1450" spc="-10" dirty="0">
                <a:latin typeface="Calibri" panose="020F0502020204030204"/>
                <a:cs typeface="Calibri" panose="020F0502020204030204"/>
              </a:rPr>
              <a:t>rd</a:t>
            </a:r>
            <a:endParaRPr sz="14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939" y="1464310"/>
            <a:ext cx="43357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354965" algn="l"/>
                <a:tab pos="355600" algn="l"/>
                <a:tab pos="1667510" algn="l"/>
                <a:tab pos="2929890" algn="l"/>
              </a:tabLst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Af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t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er</a:t>
            </a:r>
            <a:r>
              <a:rPr sz="2200" dirty="0">
                <a:latin typeface="Calibri" panose="020F0502020204030204"/>
                <a:cs typeface="Calibri" panose="020F0502020204030204"/>
              </a:rPr>
              <a:t>	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cle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a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v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g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e,</a:t>
            </a:r>
            <a:r>
              <a:rPr sz="2200" dirty="0">
                <a:latin typeface="Calibri" panose="020F0502020204030204"/>
                <a:cs typeface="Calibri" panose="020F0502020204030204"/>
              </a:rPr>
              <a:t>	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bla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s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t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o</a:t>
            </a:r>
            <a:r>
              <a:rPr sz="2200" dirty="0">
                <a:latin typeface="Calibri" panose="020F0502020204030204"/>
                <a:cs typeface="Calibri" panose="020F0502020204030204"/>
              </a:rPr>
              <a:t>m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e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r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es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7840" y="1798171"/>
            <a:ext cx="3995420" cy="103251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200" spc="-15" dirty="0">
                <a:latin typeface="Calibri" panose="020F0502020204030204"/>
                <a:cs typeface="Calibri" panose="020F0502020204030204"/>
              </a:rPr>
              <a:t>maximize</a:t>
            </a:r>
            <a:r>
              <a:rPr sz="2200" spc="4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their</a:t>
            </a:r>
            <a:r>
              <a:rPr sz="2200" spc="43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contact</a:t>
            </a:r>
            <a:r>
              <a:rPr sz="2200" spc="43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with</a:t>
            </a:r>
            <a:r>
              <a:rPr sz="2200" spc="4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each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  <a:tabLst>
                <a:tab pos="775970" algn="l"/>
                <a:tab pos="1806575" algn="l"/>
                <a:tab pos="2081530" algn="l"/>
                <a:tab pos="3199765" algn="l"/>
                <a:tab pos="3747770" algn="l"/>
              </a:tabLst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other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	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f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o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r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ming</a:t>
            </a:r>
            <a:r>
              <a:rPr sz="2200" dirty="0">
                <a:latin typeface="Calibri" panose="020F0502020204030204"/>
                <a:cs typeface="Calibri" panose="020F0502020204030204"/>
              </a:rPr>
              <a:t>	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200" dirty="0">
                <a:latin typeface="Calibri" panose="020F0502020204030204"/>
                <a:cs typeface="Calibri" panose="020F0502020204030204"/>
              </a:rPr>
              <a:t>	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c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ompact</a:t>
            </a:r>
            <a:r>
              <a:rPr sz="2200" dirty="0">
                <a:latin typeface="Calibri" panose="020F0502020204030204"/>
                <a:cs typeface="Calibri" panose="020F0502020204030204"/>
              </a:rPr>
              <a:t>	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bal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l</a:t>
            </a:r>
            <a:r>
              <a:rPr sz="2200" dirty="0">
                <a:latin typeface="Calibri" panose="020F0502020204030204"/>
                <a:cs typeface="Calibri" panose="020F0502020204030204"/>
              </a:rPr>
              <a:t>	</a:t>
            </a:r>
            <a:r>
              <a:rPr sz="2200" dirty="0">
                <a:latin typeface="Calibri" panose="020F0502020204030204"/>
                <a:cs typeface="Calibri" panose="020F0502020204030204"/>
              </a:rPr>
              <a:t>of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68166" y="2805689"/>
            <a:ext cx="1124585" cy="1031240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  <a:tabLst>
                <a:tab pos="583565" algn="l"/>
              </a:tabLst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by	tight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99060">
              <a:lnSpc>
                <a:spcPct val="100000"/>
              </a:lnSpc>
              <a:spcBef>
                <a:spcPts val="1320"/>
              </a:spcBef>
              <a:tabLst>
                <a:tab pos="449580" algn="l"/>
              </a:tabLst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i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s</a:t>
            </a:r>
            <a:r>
              <a:rPr sz="2200" dirty="0">
                <a:latin typeface="Calibri" panose="020F0502020204030204"/>
                <a:cs typeface="Calibri" panose="020F0502020204030204"/>
              </a:rPr>
              <a:t>	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c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alled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7840" y="2805689"/>
            <a:ext cx="2804160" cy="1534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  <a:tabLst>
                <a:tab pos="805180" algn="l"/>
                <a:tab pos="1297305" algn="l"/>
                <a:tab pos="1600835" algn="l"/>
                <a:tab pos="1929130" algn="l"/>
              </a:tabLst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cells	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held		together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jun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c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tions.</a:t>
            </a:r>
            <a:r>
              <a:rPr sz="2200" dirty="0">
                <a:latin typeface="Calibri" panose="020F0502020204030204"/>
                <a:cs typeface="Calibri" panose="020F0502020204030204"/>
              </a:rPr>
              <a:t>	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Thi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s</a:t>
            </a:r>
            <a:r>
              <a:rPr sz="2200" dirty="0">
                <a:latin typeface="Calibri" panose="020F0502020204030204"/>
                <a:cs typeface="Calibri" panose="020F0502020204030204"/>
              </a:rPr>
              <a:t>	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p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r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ocess 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compaction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36184" y="3801236"/>
            <a:ext cx="3331845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215" marR="5080" indent="-107315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Fig: </a:t>
            </a:r>
            <a:r>
              <a:rPr sz="1400" dirty="0">
                <a:latin typeface="Calibri" panose="020F0502020204030204"/>
                <a:cs typeface="Calibri" panose="020F0502020204030204"/>
              </a:rPr>
              <a:t>A)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Uncompacted</a:t>
            </a:r>
            <a:r>
              <a:rPr sz="1400" dirty="0">
                <a:latin typeface="Calibri" panose="020F0502020204030204"/>
                <a:cs typeface="Calibri" panose="020F0502020204030204"/>
              </a:rPr>
              <a:t> B) 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Compacted eight-cell </a:t>
            </a:r>
            <a:r>
              <a:rPr sz="1400" spc="-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embryos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14028</Words>
  <Application>WPS Presentation</Application>
  <PresentationFormat>On-screen Show (4:3)</PresentationFormat>
  <Paragraphs>620</Paragraphs>
  <Slides>73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73</vt:i4>
      </vt:variant>
    </vt:vector>
  </HeadingPairs>
  <TitlesOfParts>
    <vt:vector size="90" baseType="lpstr">
      <vt:lpstr>Arial</vt:lpstr>
      <vt:lpstr>SimSun</vt:lpstr>
      <vt:lpstr>Wingdings</vt:lpstr>
      <vt:lpstr>Times New Roman</vt:lpstr>
      <vt:lpstr>Calibri</vt:lpstr>
      <vt:lpstr>Arial</vt:lpstr>
      <vt:lpstr>Verdana</vt:lpstr>
      <vt:lpstr>Constantia</vt:lpstr>
      <vt:lpstr>Wingdings</vt:lpstr>
      <vt:lpstr>Microsoft YaHei</vt:lpstr>
      <vt:lpstr>Arial Unicode MS</vt:lpstr>
      <vt:lpstr>Gabriola</vt:lpstr>
      <vt:lpstr>Segoe UI Symbol</vt:lpstr>
      <vt:lpstr>Courier New</vt:lpstr>
      <vt:lpstr>Candara</vt:lpstr>
      <vt:lpstr>Office Theme</vt:lpstr>
      <vt:lpstr>1_Office Theme</vt:lpstr>
      <vt:lpstr>GENERAL EMBRYOLOGY  (1ST WEEK -3RD WEEK)</vt:lpstr>
      <vt:lpstr>PowerPoint 演示文稿</vt:lpstr>
      <vt:lpstr>Fertilization</vt:lpstr>
      <vt:lpstr>PowerPoint 演示文稿</vt:lpstr>
      <vt:lpstr>PowerPoint 演示文稿</vt:lpstr>
      <vt:lpstr>PowerPoint 演示文稿</vt:lpstr>
      <vt:lpstr>PowerPoint 演示文稿</vt:lpstr>
      <vt:lpstr>FIRST WEEK OF DEVELOPMENT</vt:lpstr>
      <vt:lpstr>COMPACTION:</vt:lpstr>
      <vt:lpstr>MORULA:</vt:lpstr>
      <vt:lpstr>BLASTOCYST</vt:lpstr>
      <vt:lpstr>BLASTOCYST (Contd.)</vt:lpstr>
      <vt:lpstr>IMPLANTATION:</vt:lpstr>
      <vt:lpstr>HOW IMPLANTATION OCCURS:</vt:lpstr>
      <vt:lpstr>ATTACHMENT:</vt:lpstr>
      <vt:lpstr>UTERUS AT THE TIME OF IMPLANTATION</vt:lpstr>
      <vt:lpstr>IF FERTILIZATION DOES NOT OCCUR:</vt:lpstr>
      <vt:lpstr>UTERUS AFTER IMPLANTATION</vt:lpstr>
      <vt:lpstr>Implantation of blastocyst takes place outside the uterus</vt:lpstr>
      <vt:lpstr>PowerPoint 演示文稿</vt:lpstr>
      <vt:lpstr>2nd	WEEK OF  DEVELOPMENT</vt:lpstr>
      <vt:lpstr>2nd Week of Development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2nd Week of Development is Known as Week of 2’s:</vt:lpstr>
      <vt:lpstr>PowerPoint 演示文稿</vt:lpstr>
      <vt:lpstr>PowerPoint 演示文稿</vt:lpstr>
      <vt:lpstr>3rd week of development  Trilaminar Germ Disc</vt:lpstr>
      <vt:lpstr>Gastrulation</vt:lpstr>
      <vt:lpstr>Primitive Streak</vt:lpstr>
      <vt:lpstr>Process of Gastrulation</vt:lpstr>
      <vt:lpstr>PowerPoint 演示文稿</vt:lpstr>
      <vt:lpstr>Gastrulation</vt:lpstr>
      <vt:lpstr>PowerPoint 演示文稿</vt:lpstr>
      <vt:lpstr>Notochord</vt:lpstr>
      <vt:lpstr>Allantois or allantoenteric  diverticulum</vt:lpstr>
      <vt:lpstr>PowerPoint 演示文稿</vt:lpstr>
      <vt:lpstr>FETAL MEMBRANE</vt:lpstr>
      <vt:lpstr>PowerPoint 演示文稿</vt:lpstr>
      <vt:lpstr>PowerPoint 演示文稿</vt:lpstr>
      <vt:lpstr>PLACENTA</vt:lpstr>
      <vt:lpstr>STRUCTURE OF PLACENTA</vt:lpstr>
      <vt:lpstr>PLACENTAL CIRCULATION</vt:lpstr>
      <vt:lpstr>PowerPoint 演示文稿</vt:lpstr>
      <vt:lpstr>PLACENTAL BARRIER</vt:lpstr>
      <vt:lpstr>FUNCTION OF PLACENTA</vt:lpstr>
      <vt:lpstr>Embryonic period &amp; derivatives of  the Ectodermal germ layer</vt:lpstr>
      <vt:lpstr>Embryonic period and Organogenesis</vt:lpstr>
      <vt:lpstr>PowerPoint 演示文稿</vt:lpstr>
      <vt:lpstr>Derivatives of the Ectodermal germ  layer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So Derivatives of Ectodermal germ layer</vt:lpstr>
      <vt:lpstr>PowerPoint 演示文稿</vt:lpstr>
      <vt:lpstr>PowerPoint 演示文稿</vt:lpstr>
      <vt:lpstr>DERIVATIVES OF  MESODERMAL GERM LAYER</vt:lpstr>
      <vt:lpstr>It is the middle layer of trilaminar  germ layer</vt:lpstr>
      <vt:lpstr>The following tissues and  organs are developed from mesoderm</vt:lpstr>
      <vt:lpstr>DERIVATIVES OF ENDODERM</vt:lpstr>
      <vt:lpstr>Endoderm</vt:lpstr>
      <vt:lpstr>Derivatives of endoderm</vt:lpstr>
      <vt:lpstr>PowerPoint 演示文稿</vt:lpstr>
      <vt:lpstr>PowerPoint 演示文稿</vt:lpstr>
      <vt:lpstr>PowerPoint 演示文稿</vt:lpstr>
      <vt:lpstr>Summary of Derivatives from Different Germ Layers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EMBRYOLOGY  (1ST WEEK -3RD WEEK)</dc:title>
  <dc:creator/>
  <cp:lastModifiedBy>USER</cp:lastModifiedBy>
  <cp:revision>3</cp:revision>
  <dcterms:created xsi:type="dcterms:W3CDTF">2021-05-11T20:34:00Z</dcterms:created>
  <dcterms:modified xsi:type="dcterms:W3CDTF">2022-04-30T05:56:03Z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2015-11-13T06:00:00Z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2021-05-11T06:00:00Z</vt:filetime>
  </property>
  <property fmtid="{D5CDD505-2E9C-101B-9397-08002B2CF9AE}" pid="5" name="KSOProductBuildVer">
    <vt:lpwstr>1033-11.2.0.11074</vt:lpwstr>
  </property>
  <property fmtid="{D5CDD505-2E9C-101B-9397-08002B2CF9AE}" pid="6" name="ICV">
    <vt:lpwstr>9A531DA950504DF494FF7A024DB7557B</vt:lpwstr>
  </property>
</Properties>
</file>