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810247-8060-43D4-8CEF-8C60E439B285}" type="datetimeFigureOut">
              <a:rPr lang="en-US" smtClean="0"/>
              <a:t>1/28/2020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12563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10247-8060-43D4-8CEF-8C60E439B285}"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683031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10247-8060-43D4-8CEF-8C60E439B28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173237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10247-8060-43D4-8CEF-8C60E439B28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2720005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10247-8060-43D4-8CEF-8C60E439B28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3424348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10247-8060-43D4-8CEF-8C60E439B28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1906408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10247-8060-43D4-8CEF-8C60E439B28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1177761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810247-8060-43D4-8CEF-8C60E439B28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541061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810247-8060-43D4-8CEF-8C60E439B28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1982826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810247-8060-43D4-8CEF-8C60E439B28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2840592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10247-8060-43D4-8CEF-8C60E439B285}"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3953389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810247-8060-43D4-8CEF-8C60E439B285}"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4079749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810247-8060-43D4-8CEF-8C60E439B285}" type="datetimeFigureOut">
              <a:rPr lang="en-US" smtClean="0"/>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660596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A810247-8060-43D4-8CEF-8C60E439B285}" type="datetimeFigureOut">
              <a:rPr lang="en-US" smtClean="0"/>
              <a:t>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396631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10247-8060-43D4-8CEF-8C60E439B285}" type="datetimeFigureOut">
              <a:rPr lang="en-US" smtClean="0"/>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3402744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10247-8060-43D4-8CEF-8C60E439B285}"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866946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10247-8060-43D4-8CEF-8C60E439B285}"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F60590-B058-4D67-B95C-DD6CD597D416}" type="slidenum">
              <a:rPr lang="en-US" smtClean="0"/>
              <a:t>‹#›</a:t>
            </a:fld>
            <a:endParaRPr lang="en-US"/>
          </a:p>
        </p:txBody>
      </p:sp>
    </p:spTree>
    <p:extLst>
      <p:ext uri="{BB962C8B-B14F-4D97-AF65-F5344CB8AC3E}">
        <p14:creationId xmlns:p14="http://schemas.microsoft.com/office/powerpoint/2010/main" val="3086916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A810247-8060-43D4-8CEF-8C60E439B285}" type="datetimeFigureOut">
              <a:rPr lang="en-US" smtClean="0"/>
              <a:t>1/28/2020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FF60590-B058-4D67-B95C-DD6CD597D416}" type="slidenum">
              <a:rPr lang="en-US" smtClean="0"/>
              <a:t>‹#›</a:t>
            </a:fld>
            <a:endParaRPr lang="en-US"/>
          </a:p>
        </p:txBody>
      </p:sp>
    </p:spTree>
    <p:extLst>
      <p:ext uri="{BB962C8B-B14F-4D97-AF65-F5344CB8AC3E}">
        <p14:creationId xmlns:p14="http://schemas.microsoft.com/office/powerpoint/2010/main" val="4285330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FOOD CONTAMINATION</a:t>
            </a:r>
            <a:endParaRPr lang="en-US" b="1" dirty="0"/>
          </a:p>
        </p:txBody>
      </p:sp>
      <p:sp>
        <p:nvSpPr>
          <p:cNvPr id="3" name="Subtitle 2"/>
          <p:cNvSpPr>
            <a:spLocks noGrp="1"/>
          </p:cNvSpPr>
          <p:nvPr>
            <p:ph type="subTitle" idx="1"/>
          </p:nvPr>
        </p:nvSpPr>
        <p:spPr/>
        <p:txBody>
          <a:bodyPr/>
          <a:lstStyle/>
          <a:p>
            <a:r>
              <a:rPr lang="en-US" dirty="0" smtClean="0"/>
              <a:t>BY MADAM FLORENCE MULEI</a:t>
            </a:r>
            <a:endParaRPr lang="en-US" dirty="0"/>
          </a:p>
        </p:txBody>
      </p:sp>
    </p:spTree>
    <p:extLst>
      <p:ext uri="{BB962C8B-B14F-4D97-AF65-F5344CB8AC3E}">
        <p14:creationId xmlns:p14="http://schemas.microsoft.com/office/powerpoint/2010/main" val="1021241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1146220"/>
          </a:xfrm>
        </p:spPr>
        <p:txBody>
          <a:bodyPr>
            <a:normAutofit fontScale="90000"/>
          </a:bodyPr>
          <a:lstStyle/>
          <a:p>
            <a:r>
              <a:rPr lang="en-US" b="1" dirty="0"/>
              <a:t>Preventing food contamination</a:t>
            </a:r>
            <a:r>
              <a:rPr lang="en-US" dirty="0"/>
              <a:t/>
            </a:r>
            <a:br>
              <a:rPr lang="en-US" dirty="0"/>
            </a:br>
            <a:endParaRPr lang="en-US" dirty="0"/>
          </a:p>
        </p:txBody>
      </p:sp>
      <p:sp>
        <p:nvSpPr>
          <p:cNvPr id="3" name="Content Placeholder 2"/>
          <p:cNvSpPr>
            <a:spLocks noGrp="1"/>
          </p:cNvSpPr>
          <p:nvPr>
            <p:ph idx="1"/>
          </p:nvPr>
        </p:nvSpPr>
        <p:spPr>
          <a:xfrm>
            <a:off x="1484310" y="1725769"/>
            <a:ext cx="10018713" cy="4752304"/>
          </a:xfrm>
        </p:spPr>
        <p:txBody>
          <a:bodyPr>
            <a:normAutofit lnSpcReduction="10000"/>
          </a:bodyPr>
          <a:lstStyle/>
          <a:p>
            <a:pPr marL="0" indent="0">
              <a:buNone/>
            </a:pPr>
            <a:r>
              <a:rPr lang="en-US" sz="2800" dirty="0"/>
              <a:t>The best way to prevent food contamination from happening in a food business is through food safety training and education. Food Handlers must be trained in fundamental food safety concepts and practical skills, such as:</a:t>
            </a:r>
          </a:p>
          <a:p>
            <a:r>
              <a:rPr lang="en-US" sz="2800" dirty="0"/>
              <a:t>safe cooking temperatures</a:t>
            </a:r>
          </a:p>
          <a:p>
            <a:r>
              <a:rPr lang="en-US" sz="2800" dirty="0"/>
              <a:t>proper storage and preparation of high-risk foods (also called 'potentially hazardous foods')</a:t>
            </a:r>
          </a:p>
          <a:p>
            <a:r>
              <a:rPr lang="en-US" sz="2800" dirty="0"/>
              <a:t>effective cleaning and </a:t>
            </a:r>
            <a:r>
              <a:rPr lang="en-US" sz="2800" dirty="0" err="1"/>
              <a:t>sanitising</a:t>
            </a:r>
            <a:r>
              <a:rPr lang="en-US" sz="2800" dirty="0"/>
              <a:t> techniques</a:t>
            </a:r>
          </a:p>
          <a:p>
            <a:r>
              <a:rPr lang="en-US" sz="2800" dirty="0"/>
              <a:t>the importance of personal hygiene and their legal responsibilities with regards to food safety</a:t>
            </a:r>
          </a:p>
          <a:p>
            <a:endParaRPr lang="en-US" dirty="0"/>
          </a:p>
        </p:txBody>
      </p:sp>
    </p:spTree>
    <p:extLst>
      <p:ext uri="{BB962C8B-B14F-4D97-AF65-F5344CB8AC3E}">
        <p14:creationId xmlns:p14="http://schemas.microsoft.com/office/powerpoint/2010/main" val="2539637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94519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6200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749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05702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95757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6940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87236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07418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2333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92239"/>
          </a:xfrm>
        </p:spPr>
        <p:txBody>
          <a:bodyPr>
            <a:normAutofit fontScale="90000"/>
          </a:bodyPr>
          <a:lstStyle/>
          <a:p>
            <a:r>
              <a:rPr lang="en-US" b="1" dirty="0" smtClean="0"/>
              <a:t>INTRODUCTION</a:t>
            </a:r>
            <a:endParaRPr lang="en-US" b="1" dirty="0"/>
          </a:p>
        </p:txBody>
      </p:sp>
      <p:sp>
        <p:nvSpPr>
          <p:cNvPr id="3" name="Content Placeholder 2"/>
          <p:cNvSpPr>
            <a:spLocks noGrp="1"/>
          </p:cNvSpPr>
          <p:nvPr>
            <p:ph idx="1"/>
          </p:nvPr>
        </p:nvSpPr>
        <p:spPr>
          <a:xfrm>
            <a:off x="1484310" y="1378039"/>
            <a:ext cx="10018713" cy="5331854"/>
          </a:xfrm>
        </p:spPr>
        <p:txBody>
          <a:bodyPr/>
          <a:lstStyle/>
          <a:p>
            <a:r>
              <a:rPr lang="en-US" sz="2800" dirty="0"/>
              <a:t>Food contamination happens when something gets into food that shouldn’t be there. There are three types of food contamination: physical, biological and chemical contamination. </a:t>
            </a:r>
          </a:p>
          <a:p>
            <a:r>
              <a:rPr lang="en-US" sz="2800" dirty="0"/>
              <a:t>Contaminated food can have dire consequences for the person who eats it, and for the business who sold it.</a:t>
            </a:r>
          </a:p>
          <a:p>
            <a:r>
              <a:rPr lang="en-US" sz="2800" dirty="0"/>
              <a:t>Food Handlers must be trained to handle food safely, </a:t>
            </a:r>
            <a:r>
              <a:rPr lang="en-US" sz="2800" dirty="0" err="1"/>
              <a:t>practise</a:t>
            </a:r>
            <a:r>
              <a:rPr lang="en-US" sz="2800" dirty="0"/>
              <a:t> good personal hygiene and prevent cross-contamination to protect customers — and their employers — from the consequences of food-borne illness, allergic reactions to food or injuries from contaminated food</a:t>
            </a:r>
          </a:p>
          <a:p>
            <a:pPr marL="0" indent="0">
              <a:buNone/>
            </a:pPr>
            <a:endParaRPr lang="en-US" dirty="0"/>
          </a:p>
        </p:txBody>
      </p:sp>
    </p:spTree>
    <p:extLst>
      <p:ext uri="{BB962C8B-B14F-4D97-AF65-F5344CB8AC3E}">
        <p14:creationId xmlns:p14="http://schemas.microsoft.com/office/powerpoint/2010/main" val="743925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3051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93183"/>
            <a:ext cx="10018713" cy="1249251"/>
          </a:xfrm>
        </p:spPr>
        <p:txBody>
          <a:bodyPr>
            <a:normAutofit fontScale="90000"/>
          </a:bodyPr>
          <a:lstStyle/>
          <a:p>
            <a:r>
              <a:rPr lang="en-US" b="1" dirty="0"/>
              <a:t>Biological contamination</a:t>
            </a:r>
            <a:br>
              <a:rPr lang="en-US" b="1" dirty="0"/>
            </a:br>
            <a:endParaRPr lang="en-US" b="1" dirty="0"/>
          </a:p>
        </p:txBody>
      </p:sp>
      <p:sp>
        <p:nvSpPr>
          <p:cNvPr id="3" name="Content Placeholder 2"/>
          <p:cNvSpPr>
            <a:spLocks noGrp="1"/>
          </p:cNvSpPr>
          <p:nvPr>
            <p:ph idx="1"/>
          </p:nvPr>
        </p:nvSpPr>
        <p:spPr>
          <a:xfrm>
            <a:off x="1484310" y="1262131"/>
            <a:ext cx="10018713" cy="5473520"/>
          </a:xfrm>
        </p:spPr>
        <p:txBody>
          <a:bodyPr>
            <a:normAutofit/>
          </a:bodyPr>
          <a:lstStyle/>
          <a:p>
            <a:r>
              <a:rPr lang="en-US" sz="3200" dirty="0" smtClean="0"/>
              <a:t>Biological </a:t>
            </a:r>
            <a:r>
              <a:rPr lang="en-US" sz="3200" dirty="0"/>
              <a:t>contamination is when bacteria or other harmful microorganisms contaminate food; it is a common cause of food poisoning and food spoilage.</a:t>
            </a:r>
          </a:p>
          <a:p>
            <a:r>
              <a:rPr lang="en-US" sz="3200" dirty="0"/>
              <a:t>Food poisoning can happen when disease-causing bacteria or other germs, also called 'pathogens', spread to food and are consumed. Bacteria are small microorganisms that split and multiply very quickly. In conditions ideal for bacterial growth, one single-cell bacteria can become two million in just seven hours</a:t>
            </a:r>
          </a:p>
          <a:p>
            <a:endParaRPr lang="en-US" dirty="0"/>
          </a:p>
        </p:txBody>
      </p:sp>
    </p:spTree>
    <p:extLst>
      <p:ext uri="{BB962C8B-B14F-4D97-AF65-F5344CB8AC3E}">
        <p14:creationId xmlns:p14="http://schemas.microsoft.com/office/powerpoint/2010/main" val="716910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33907"/>
          </a:xfrm>
        </p:spPr>
        <p:txBody>
          <a:bodyPr/>
          <a:lstStyle/>
          <a:p>
            <a:r>
              <a:rPr lang="en-US" b="1" dirty="0" smtClean="0"/>
              <a:t>CHEMICAL CONTAMINATION</a:t>
            </a:r>
            <a:endParaRPr lang="en-US" b="1" dirty="0"/>
          </a:p>
        </p:txBody>
      </p:sp>
      <p:sp>
        <p:nvSpPr>
          <p:cNvPr id="3" name="Content Placeholder 2"/>
          <p:cNvSpPr>
            <a:spLocks noGrp="1"/>
          </p:cNvSpPr>
          <p:nvPr>
            <p:ph idx="1"/>
          </p:nvPr>
        </p:nvSpPr>
        <p:spPr>
          <a:xfrm>
            <a:off x="1484310" y="1519707"/>
            <a:ext cx="10018713" cy="5151549"/>
          </a:xfrm>
        </p:spPr>
        <p:txBody>
          <a:bodyPr>
            <a:normAutofit lnSpcReduction="10000"/>
          </a:bodyPr>
          <a:lstStyle/>
          <a:p>
            <a:r>
              <a:rPr lang="en-US" sz="3200" dirty="0"/>
              <a:t>Chemical contamination occurs when chemicals get into food. Common sources of chemical contamination in a commercial kitchen include:</a:t>
            </a:r>
          </a:p>
          <a:p>
            <a:r>
              <a:rPr lang="en-US" sz="3200" b="1" dirty="0"/>
              <a:t>Kitchen cleaning agents</a:t>
            </a:r>
            <a:r>
              <a:rPr lang="en-US" sz="3200" dirty="0"/>
              <a:t>: Never keep food stored in the same place as your cleaning chemicals, and always use cleaning products designed especially for kitchen use.</a:t>
            </a:r>
          </a:p>
          <a:p>
            <a:r>
              <a:rPr lang="en-US" sz="3200" b="1" dirty="0"/>
              <a:t>Unwashed fruits and vegetables</a:t>
            </a:r>
            <a:r>
              <a:rPr lang="en-US" sz="3200" dirty="0"/>
              <a:t>: Pesticides and fungicides on fruits and vegetables can be harmful if ingested, so it’s important to properly wash all fruits and vegetables before preparing them.</a:t>
            </a:r>
          </a:p>
          <a:p>
            <a:endParaRPr lang="en-US" dirty="0"/>
          </a:p>
        </p:txBody>
      </p:sp>
    </p:spTree>
    <p:extLst>
      <p:ext uri="{BB962C8B-B14F-4D97-AF65-F5344CB8AC3E}">
        <p14:creationId xmlns:p14="http://schemas.microsoft.com/office/powerpoint/2010/main" val="208565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53603"/>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484310" y="1481070"/>
            <a:ext cx="10018713" cy="5138671"/>
          </a:xfrm>
        </p:spPr>
        <p:txBody>
          <a:bodyPr>
            <a:normAutofit lnSpcReduction="10000"/>
          </a:bodyPr>
          <a:lstStyle/>
          <a:p>
            <a:r>
              <a:rPr lang="en-US" sz="2800" b="1" dirty="0"/>
              <a:t>Food containers made from non-safe plastics</a:t>
            </a:r>
            <a:r>
              <a:rPr lang="en-US" sz="2800" dirty="0"/>
              <a:t>: Single-use items like plastic containers are not designed to be reused again and again. Always store food in containers that are specially designed for reuse.</a:t>
            </a:r>
          </a:p>
          <a:p>
            <a:r>
              <a:rPr lang="en-US" sz="2800" b="1" dirty="0"/>
              <a:t>Pest control products</a:t>
            </a:r>
            <a:r>
              <a:rPr lang="en-US" sz="2800" dirty="0"/>
              <a:t>: Pest control products are extremely hazardous. Always store these products away from food items and </a:t>
            </a:r>
            <a:r>
              <a:rPr lang="en-US" sz="2800" i="1" dirty="0"/>
              <a:t>never</a:t>
            </a:r>
            <a:r>
              <a:rPr lang="en-US" sz="2800" dirty="0"/>
              <a:t> use these products in areas where food is being prepared. </a:t>
            </a:r>
          </a:p>
          <a:p>
            <a:r>
              <a:rPr lang="en-US" sz="2800" b="1" dirty="0"/>
              <a:t>Kitchen equipment</a:t>
            </a:r>
            <a:r>
              <a:rPr lang="en-US" sz="2800" dirty="0"/>
              <a:t>: Equipment with moving parts, such as slicers and mixers, may need regular oiling. Always use food-safe oil to prevent chemical residues from contaminating food</a:t>
            </a:r>
          </a:p>
          <a:p>
            <a:endParaRPr lang="en-US" dirty="0"/>
          </a:p>
        </p:txBody>
      </p:sp>
    </p:spTree>
    <p:extLst>
      <p:ext uri="{BB962C8B-B14F-4D97-AF65-F5344CB8AC3E}">
        <p14:creationId xmlns:p14="http://schemas.microsoft.com/office/powerpoint/2010/main" val="2411944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53603"/>
          </a:xfrm>
        </p:spPr>
        <p:txBody>
          <a:bodyPr>
            <a:normAutofit fontScale="90000"/>
          </a:bodyPr>
          <a:lstStyle/>
          <a:p>
            <a:r>
              <a:rPr lang="en-US" b="1" dirty="0" smtClean="0"/>
              <a:t>PHYSICAL CONTAMINATION</a:t>
            </a:r>
            <a:endParaRPr lang="en-US" b="1" dirty="0"/>
          </a:p>
        </p:txBody>
      </p:sp>
      <p:sp>
        <p:nvSpPr>
          <p:cNvPr id="3" name="Content Placeholder 2"/>
          <p:cNvSpPr>
            <a:spLocks noGrp="1"/>
          </p:cNvSpPr>
          <p:nvPr>
            <p:ph idx="1"/>
          </p:nvPr>
        </p:nvSpPr>
        <p:spPr>
          <a:xfrm>
            <a:off x="1484310" y="1841679"/>
            <a:ext cx="10018713" cy="4700789"/>
          </a:xfrm>
        </p:spPr>
        <p:txBody>
          <a:bodyPr>
            <a:normAutofit/>
          </a:bodyPr>
          <a:lstStyle/>
          <a:p>
            <a:pPr marL="0" indent="0">
              <a:buNone/>
            </a:pPr>
            <a:r>
              <a:rPr lang="en-US" sz="3200" dirty="0"/>
              <a:t>Physical contamination happens when physical objects enter food. Common sources of physical contamination include:</a:t>
            </a:r>
          </a:p>
          <a:p>
            <a:r>
              <a:rPr lang="en-US" sz="3200" b="1" dirty="0"/>
              <a:t>Hair</a:t>
            </a:r>
            <a:r>
              <a:rPr lang="en-US" sz="3200" dirty="0"/>
              <a:t>: Always wear hair neatly tied back and wear a hairnet if possible.</a:t>
            </a:r>
          </a:p>
          <a:p>
            <a:r>
              <a:rPr lang="en-US" sz="3200" b="1" dirty="0"/>
              <a:t>Glass or metal</a:t>
            </a:r>
            <a:r>
              <a:rPr lang="en-US" sz="3200" dirty="0"/>
              <a:t>: Cracked or broken crockery and utensils should be thrown away, as well as any food that might have come into contact with it.</a:t>
            </a:r>
          </a:p>
          <a:p>
            <a:endParaRPr lang="en-US" sz="3200" dirty="0"/>
          </a:p>
        </p:txBody>
      </p:sp>
    </p:spTree>
    <p:extLst>
      <p:ext uri="{BB962C8B-B14F-4D97-AF65-F5344CB8AC3E}">
        <p14:creationId xmlns:p14="http://schemas.microsoft.com/office/powerpoint/2010/main" val="761026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408904"/>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484310" y="1197735"/>
            <a:ext cx="10018713" cy="5872766"/>
          </a:xfrm>
        </p:spPr>
        <p:txBody>
          <a:bodyPr>
            <a:normAutofit fontScale="92500"/>
          </a:bodyPr>
          <a:lstStyle/>
          <a:p>
            <a:r>
              <a:rPr lang="en-US" sz="3200" b="1" dirty="0"/>
              <a:t>Pests</a:t>
            </a:r>
            <a:r>
              <a:rPr lang="en-US" sz="3200" dirty="0"/>
              <a:t>: Pests — such as mice, rats and cockroaches — leave droppings (urine, saliva, fur, </a:t>
            </a:r>
            <a:r>
              <a:rPr lang="en-US" sz="3200" dirty="0" err="1"/>
              <a:t>faeces</a:t>
            </a:r>
            <a:r>
              <a:rPr lang="en-US" sz="3200" dirty="0"/>
              <a:t>) that can contaminate food. Pests themselves can also make their way into food.</a:t>
            </a:r>
          </a:p>
          <a:p>
            <a:r>
              <a:rPr lang="en-US" sz="3200" b="1" dirty="0" err="1"/>
              <a:t>Jewellery</a:t>
            </a:r>
            <a:r>
              <a:rPr lang="en-US" sz="3200" dirty="0"/>
              <a:t>: It is not recommended to wear </a:t>
            </a:r>
            <a:r>
              <a:rPr lang="en-US" sz="3200" dirty="0" err="1"/>
              <a:t>jewellery</a:t>
            </a:r>
            <a:r>
              <a:rPr lang="en-US" sz="3200" dirty="0"/>
              <a:t> when handling food. In some regions, it may be restricted by local laws or regulations. </a:t>
            </a:r>
          </a:p>
          <a:p>
            <a:r>
              <a:rPr lang="en-US" sz="3200" b="1" dirty="0"/>
              <a:t>Dirt</a:t>
            </a:r>
            <a:r>
              <a:rPr lang="en-US" sz="3200" dirty="0"/>
              <a:t>: Because dirt is so small, it’s easy not to notice it. Dirt often gets into food via unwashed food and vegetables.</a:t>
            </a:r>
          </a:p>
          <a:p>
            <a:r>
              <a:rPr lang="en-US" sz="3200" b="1" dirty="0"/>
              <a:t>Fingernails</a:t>
            </a:r>
            <a:r>
              <a:rPr lang="en-US" sz="3200" dirty="0"/>
              <a:t>: Always keep nails short and clean to prevent contamination. Avoid wearing fake nails as these can easily fall off and contaminate </a:t>
            </a:r>
            <a:r>
              <a:rPr lang="en-US" dirty="0"/>
              <a:t>food.</a:t>
            </a:r>
          </a:p>
          <a:p>
            <a:endParaRPr lang="en-US" dirty="0"/>
          </a:p>
        </p:txBody>
      </p:sp>
    </p:spTree>
    <p:extLst>
      <p:ext uri="{BB962C8B-B14F-4D97-AF65-F5344CB8AC3E}">
        <p14:creationId xmlns:p14="http://schemas.microsoft.com/office/powerpoint/2010/main" val="2852634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795270"/>
          </a:xfrm>
        </p:spPr>
        <p:txBody>
          <a:bodyPr/>
          <a:lstStyle/>
          <a:p>
            <a:r>
              <a:rPr lang="en-US" b="1" dirty="0" smtClean="0"/>
              <a:t>CROSS CONTAMINATION</a:t>
            </a:r>
            <a:endParaRPr lang="en-US" b="1" dirty="0"/>
          </a:p>
        </p:txBody>
      </p:sp>
      <p:sp>
        <p:nvSpPr>
          <p:cNvPr id="3" name="Content Placeholder 2"/>
          <p:cNvSpPr>
            <a:spLocks noGrp="1"/>
          </p:cNvSpPr>
          <p:nvPr>
            <p:ph idx="1"/>
          </p:nvPr>
        </p:nvSpPr>
        <p:spPr>
          <a:xfrm>
            <a:off x="1484310" y="1790163"/>
            <a:ext cx="10018713" cy="4932609"/>
          </a:xfrm>
        </p:spPr>
        <p:txBody>
          <a:bodyPr>
            <a:normAutofit fontScale="92500" lnSpcReduction="10000"/>
          </a:bodyPr>
          <a:lstStyle/>
          <a:p>
            <a:pPr marL="0" indent="0">
              <a:buNone/>
            </a:pPr>
            <a:r>
              <a:rPr lang="en-US" sz="2800" dirty="0"/>
              <a:t>In a food setting, cross-contamination refers to the transfer of contaminants from a surface, object or person to food. This can happen in many different ways. Common causes of cross-contamination include:</a:t>
            </a:r>
          </a:p>
          <a:p>
            <a:r>
              <a:rPr lang="en-US" sz="2800" b="1" dirty="0"/>
              <a:t>Clothing</a:t>
            </a:r>
            <a:r>
              <a:rPr lang="en-US" sz="2800" dirty="0"/>
              <a:t>: Dirty clothes can transport bacteria from one place to another. If possible, clothing should be replaced when moving from one work area to another. You should also thoroughly wash your face and hands. This is especially important when working with high-risk foods or when preparing allergen-free meals.</a:t>
            </a:r>
          </a:p>
          <a:p>
            <a:r>
              <a:rPr lang="en-US" sz="2800" b="1" dirty="0"/>
              <a:t>Utensils</a:t>
            </a:r>
            <a:r>
              <a:rPr lang="en-US" sz="2800" dirty="0"/>
              <a:t>: Different utensils should be used to prepare different types of foods. For example, you should never use the same chopping board or knife to prepare raw meat and ready-to-eat foods</a:t>
            </a:r>
            <a:r>
              <a:rPr lang="en-US" dirty="0"/>
              <a:t>.</a:t>
            </a:r>
          </a:p>
          <a:p>
            <a:endParaRPr lang="en-US" dirty="0"/>
          </a:p>
        </p:txBody>
      </p:sp>
    </p:spTree>
    <p:extLst>
      <p:ext uri="{BB962C8B-B14F-4D97-AF65-F5344CB8AC3E}">
        <p14:creationId xmlns:p14="http://schemas.microsoft.com/office/powerpoint/2010/main" val="1345819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717997"/>
          </a:xfrm>
        </p:spPr>
        <p:txBody>
          <a:bodyPr/>
          <a:lstStyle/>
          <a:p>
            <a:r>
              <a:rPr lang="en-US" dirty="0" smtClean="0"/>
              <a:t>CONT…</a:t>
            </a:r>
            <a:endParaRPr lang="en-US" dirty="0"/>
          </a:p>
        </p:txBody>
      </p:sp>
      <p:sp>
        <p:nvSpPr>
          <p:cNvPr id="3" name="Content Placeholder 2"/>
          <p:cNvSpPr>
            <a:spLocks noGrp="1"/>
          </p:cNvSpPr>
          <p:nvPr>
            <p:ph idx="1"/>
          </p:nvPr>
        </p:nvSpPr>
        <p:spPr>
          <a:xfrm>
            <a:off x="1484310" y="1571223"/>
            <a:ext cx="10018713" cy="5112912"/>
          </a:xfrm>
        </p:spPr>
        <p:txBody>
          <a:bodyPr>
            <a:normAutofit lnSpcReduction="10000"/>
          </a:bodyPr>
          <a:lstStyle/>
          <a:p>
            <a:r>
              <a:rPr lang="en-US" b="1" dirty="0"/>
              <a:t>Pests</a:t>
            </a:r>
            <a:r>
              <a:rPr lang="en-US" dirty="0"/>
              <a:t>: Flies, cockroaches, mice and rats carry harmful bacteria, which they can transport from one place to another. Pest control is vitally important in the workplace when it comes to preventing cross-contamination.</a:t>
            </a:r>
          </a:p>
          <a:p>
            <a:r>
              <a:rPr lang="en-US" b="1" dirty="0"/>
              <a:t>Raw food storage</a:t>
            </a:r>
            <a:r>
              <a:rPr lang="en-US" dirty="0"/>
              <a:t>: Cross-contamination frequently occurs when raw food comes into contact with cooked or ready-to-eat food. If this happens, it's fair to assume the cooked or ready-to-eat food has become contaminated. Raw food should always be covered and stored below ready-to-eat food in the refrigerator to prevent this type of contamination.</a:t>
            </a:r>
          </a:p>
          <a:p>
            <a:r>
              <a:rPr lang="en-US" b="1" dirty="0"/>
              <a:t>Waste control</a:t>
            </a:r>
            <a:r>
              <a:rPr lang="en-US" dirty="0"/>
              <a:t>: Garbage should be stored and sealed correctly to prevent cross-contamination. It should always be stored away from other items in the kitchen to ensure it never comes into contact with food during preparation. Regular cleaning and </a:t>
            </a:r>
            <a:r>
              <a:rPr lang="en-US" dirty="0" smtClean="0"/>
              <a:t>sanitizing </a:t>
            </a:r>
            <a:r>
              <a:rPr lang="en-US" dirty="0"/>
              <a:t>of waste bins should also be carried out to </a:t>
            </a:r>
            <a:r>
              <a:rPr lang="en-US" dirty="0" smtClean="0"/>
              <a:t>minimize</a:t>
            </a:r>
            <a:r>
              <a:rPr lang="en-US" dirty="0"/>
              <a:t> the risk of pest infestation.</a:t>
            </a:r>
          </a:p>
          <a:p>
            <a:endParaRPr lang="en-US" dirty="0"/>
          </a:p>
        </p:txBody>
      </p:sp>
    </p:spTree>
    <p:extLst>
      <p:ext uri="{BB962C8B-B14F-4D97-AF65-F5344CB8AC3E}">
        <p14:creationId xmlns:p14="http://schemas.microsoft.com/office/powerpoint/2010/main" val="29525915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12</TotalTime>
  <Words>418</Words>
  <Application>Microsoft Office PowerPoint</Application>
  <PresentationFormat>Widescreen</PresentationFormat>
  <Paragraphs>40</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Corbel</vt:lpstr>
      <vt:lpstr>Parallax</vt:lpstr>
      <vt:lpstr>FOOD CONTAMINATION</vt:lpstr>
      <vt:lpstr>INTRODUCTION</vt:lpstr>
      <vt:lpstr>Biological contamination </vt:lpstr>
      <vt:lpstr>CHEMICAL CONTAMINATION</vt:lpstr>
      <vt:lpstr>CONT…</vt:lpstr>
      <vt:lpstr>PHYSICAL CONTAMINATION</vt:lpstr>
      <vt:lpstr>CONT…</vt:lpstr>
      <vt:lpstr>CROSS CONTAMINATION</vt:lpstr>
      <vt:lpstr>CONT…</vt:lpstr>
      <vt:lpstr>Preventing food contamination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CONTAMINATION</dc:title>
  <dc:creator>hp</dc:creator>
  <cp:lastModifiedBy>hp</cp:lastModifiedBy>
  <cp:revision>2</cp:revision>
  <dcterms:created xsi:type="dcterms:W3CDTF">2020-01-28T11:37:17Z</dcterms:created>
  <dcterms:modified xsi:type="dcterms:W3CDTF">2020-01-28T11:49:55Z</dcterms:modified>
</cp:coreProperties>
</file>