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8" r:id="rId5"/>
    <p:sldId id="259" r:id="rId6"/>
    <p:sldId id="260" r:id="rId7"/>
    <p:sldId id="261" r:id="rId8"/>
    <p:sldId id="262" r:id="rId9"/>
    <p:sldId id="263" r:id="rId10"/>
    <p:sldId id="264" r:id="rId11"/>
    <p:sldId id="265" r:id="rId12"/>
    <p:sldId id="284" r:id="rId13"/>
    <p:sldId id="285" r:id="rId14"/>
    <p:sldId id="292" r:id="rId15"/>
    <p:sldId id="286" r:id="rId16"/>
    <p:sldId id="287" r:id="rId17"/>
    <p:sldId id="288" r:id="rId18"/>
    <p:sldId id="266" r:id="rId19"/>
    <p:sldId id="267" r:id="rId20"/>
    <p:sldId id="268" r:id="rId21"/>
    <p:sldId id="269" r:id="rId22"/>
    <p:sldId id="270" r:id="rId23"/>
    <p:sldId id="271" r:id="rId24"/>
    <p:sldId id="283" r:id="rId25"/>
    <p:sldId id="272" r:id="rId26"/>
    <p:sldId id="273" r:id="rId27"/>
    <p:sldId id="274" r:id="rId28"/>
    <p:sldId id="275" r:id="rId29"/>
    <p:sldId id="276" r:id="rId30"/>
    <p:sldId id="289" r:id="rId31"/>
    <p:sldId id="277" r:id="rId32"/>
    <p:sldId id="290"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79" autoAdjust="0"/>
  </p:normalViewPr>
  <p:slideViewPr>
    <p:cSldViewPr>
      <p:cViewPr varScale="1">
        <p:scale>
          <a:sx n="47" d="100"/>
          <a:sy n="47" d="100"/>
        </p:scale>
        <p:origin x="204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smtClean="0">
                <a:latin typeface="+mn-lt"/>
              </a:defRPr>
            </a:lvl1pPr>
          </a:lstStyle>
          <a:p>
            <a:pPr>
              <a:defRPr/>
            </a:pPr>
            <a:r>
              <a:rPr lang="en-US"/>
              <a:t>Summer 2010 - Feeding Kids in the CACFP</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BC9D0ED-4E11-4439-AAB6-CC279101CDCA}" type="slidenum">
              <a:rPr lang="en-US"/>
              <a:pPr>
                <a:defRPr/>
              </a:pPr>
              <a:t>‹#›</a:t>
            </a:fld>
            <a:endParaRPr lang="en-US"/>
          </a:p>
        </p:txBody>
      </p:sp>
    </p:spTree>
    <p:extLst>
      <p:ext uri="{BB962C8B-B14F-4D97-AF65-F5344CB8AC3E}">
        <p14:creationId xmlns:p14="http://schemas.microsoft.com/office/powerpoint/2010/main" val="127760219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smtClean="0">
                <a:latin typeface="+mn-lt"/>
              </a:defRPr>
            </a:lvl1pPr>
          </a:lstStyle>
          <a:p>
            <a:pPr>
              <a:defRPr/>
            </a:pPr>
            <a:r>
              <a:rPr lang="en-US"/>
              <a:t>Summer 2010 - Feeding Kids in the CACFP</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F404575D-E817-47A5-8F2F-9685339EA708}" type="slidenum">
              <a:rPr lang="en-US"/>
              <a:pPr>
                <a:defRPr/>
              </a:pPr>
              <a:t>‹#›</a:t>
            </a:fld>
            <a:endParaRPr lang="en-US"/>
          </a:p>
        </p:txBody>
      </p:sp>
    </p:spTree>
    <p:extLst>
      <p:ext uri="{BB962C8B-B14F-4D97-AF65-F5344CB8AC3E}">
        <p14:creationId xmlns:p14="http://schemas.microsoft.com/office/powerpoint/2010/main" val="4201360869"/>
      </p:ext>
    </p:extLst>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start this section about food safety and sanitation, it is important to understand why food safety is so important in the child care setting.</a:t>
            </a:r>
          </a:p>
          <a:p>
            <a:pPr>
              <a:spcBef>
                <a:spcPct val="0"/>
              </a:spcBef>
            </a:pPr>
            <a:endParaRPr lang="en-US" smtClean="0"/>
          </a:p>
          <a:p>
            <a:pPr>
              <a:spcBef>
                <a:spcPct val="0"/>
              </a:spcBef>
            </a:pPr>
            <a:r>
              <a:rPr lang="en-US" smtClean="0"/>
              <a:t>Infants and preschool aged children are classified as a high risk population for contracting food borne illness.  Their bodies have not built up adequate immune systems to fight off bacteria or infection that may enter their bodies. </a:t>
            </a:r>
          </a:p>
          <a:p>
            <a:pPr>
              <a:spcBef>
                <a:spcPct val="0"/>
              </a:spcBef>
            </a:pPr>
            <a:endParaRPr lang="en-US" smtClean="0"/>
          </a:p>
          <a:p>
            <a:pPr>
              <a:spcBef>
                <a:spcPct val="0"/>
              </a:spcBef>
            </a:pPr>
            <a:r>
              <a:rPr lang="en-US" smtClean="0"/>
              <a:t>As child care providers, infants and preschool aged children are in your primary care.  It is your responsibility to ensure their safety, which includes serving food that is safe at meals and snacks.</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28B166-9866-44A7-BAA4-2E93D2C50CA3}" type="slidenum">
              <a:rPr lang="en-US"/>
              <a:pPr fontAlgn="base">
                <a:spcBef>
                  <a:spcPct val="0"/>
                </a:spcBef>
                <a:spcAft>
                  <a:spcPct val="0"/>
                </a:spcAft>
              </a:pPr>
              <a:t>2</a:t>
            </a:fld>
            <a:endParaRPr lang="en-US"/>
          </a:p>
        </p:txBody>
      </p:sp>
      <p:sp>
        <p:nvSpPr>
          <p:cNvPr id="348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48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43277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 directly touching food with bare hands is also important for preventing cross-contamination and food borne illness.</a:t>
            </a:r>
          </a:p>
          <a:p>
            <a:pPr>
              <a:spcBef>
                <a:spcPct val="0"/>
              </a:spcBef>
            </a:pPr>
            <a:endParaRPr lang="en-US" smtClean="0"/>
          </a:p>
          <a:p>
            <a:pPr>
              <a:spcBef>
                <a:spcPct val="0"/>
              </a:spcBef>
            </a:pPr>
            <a:r>
              <a:rPr lang="en-US" smtClean="0"/>
              <a:t>For food preparers, single use gloves shall be used when working with ready-to-eat foods items and raw animal foods.</a:t>
            </a:r>
          </a:p>
          <a:p>
            <a:pPr>
              <a:spcBef>
                <a:spcPct val="0"/>
              </a:spcBef>
            </a:pPr>
            <a:endParaRPr lang="en-US" smtClean="0"/>
          </a:p>
          <a:p>
            <a:pPr>
              <a:spcBef>
                <a:spcPct val="0"/>
              </a:spcBef>
            </a:pPr>
            <a:r>
              <a:rPr lang="en-US" smtClean="0"/>
              <a:t>Single Use gloves mean one pair of gloves cannot be used for multiple tasks.  An example of this would be when the food preparer is assembling sandwiches and needs to get something out of the refrigerator.  The food preparer touches the door handle with his/her glove, grabs an item out of the refrigerator, etc..  The glove must now be changed before he/she resumes making sandwiches.</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5910C8-CC49-4A9A-8993-0FCA22645D49}" type="slidenum">
              <a:rPr lang="en-US"/>
              <a:pPr fontAlgn="base">
                <a:spcBef>
                  <a:spcPct val="0"/>
                </a:spcBef>
                <a:spcAft>
                  <a:spcPct val="0"/>
                </a:spcAft>
              </a:pPr>
              <a:t>12</a:t>
            </a:fld>
            <a:endParaRPr lang="en-US"/>
          </a:p>
        </p:txBody>
      </p:sp>
      <p:sp>
        <p:nvSpPr>
          <p:cNvPr id="4403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403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151744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Similarly, food servers, anyone in your center involved with serving food to children, (this might be the food preparer, teacher or any other helper), are also not to touch food with bare hands.  </a:t>
            </a:r>
          </a:p>
          <a:p>
            <a:pPr>
              <a:spcBef>
                <a:spcPct val="0"/>
              </a:spcBef>
            </a:pPr>
            <a:endParaRPr lang="en-US" smtClean="0"/>
          </a:p>
          <a:p>
            <a:pPr>
              <a:spcBef>
                <a:spcPct val="0"/>
              </a:spcBef>
            </a:pPr>
            <a:r>
              <a:rPr lang="en-US" smtClean="0"/>
              <a:t>Servers should use utensils like tongs, serving spoons and spatulas when serving food.  Or, single-use gloves shall be used. No bare hands should ever touch food that will be eaten.  Gloves would need to be changed when interruptions occur during food service.  For example, the food server needs to pick up a fork that fell on the floor, help a child push in a chair, touching anything but the prepared food.  Gloves need to be changed.</a:t>
            </a:r>
          </a:p>
          <a:p>
            <a:pPr>
              <a:spcBef>
                <a:spcPct val="0"/>
              </a:spcBef>
            </a:pPr>
            <a:endParaRPr lang="en-US" smtClean="0"/>
          </a:p>
          <a:p>
            <a:pPr>
              <a:spcBef>
                <a:spcPct val="0"/>
              </a:spcBef>
            </a:pPr>
            <a:r>
              <a:rPr lang="en-US" smtClean="0"/>
              <a:t>Lastly, to avoid the issue of touching food, have the children serve themselves family style and have them use utensils.  Kids will probably also grab food with their own bare hands, but this provides a great opportunity to teach children about manners at the dinner table, taking only what they will eat and not touching everyone else’s food.</a:t>
            </a:r>
          </a:p>
          <a:p>
            <a:pPr>
              <a:spcBef>
                <a:spcPct val="0"/>
              </a:spcBef>
            </a:pPr>
            <a:endParaRPr lang="en-US" smtClean="0"/>
          </a:p>
          <a:p>
            <a:pPr>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E95BB-6C92-410D-9BBA-BFF7063290C0}" type="slidenum">
              <a:rPr lang="en-US"/>
              <a:pPr fontAlgn="base">
                <a:spcBef>
                  <a:spcPct val="0"/>
                </a:spcBef>
                <a:spcAft>
                  <a:spcPct val="0"/>
                </a:spcAft>
              </a:pPr>
              <a:t>13</a:t>
            </a:fld>
            <a:endParaRPr lang="en-US"/>
          </a:p>
        </p:txBody>
      </p:sp>
      <p:sp>
        <p:nvSpPr>
          <p:cNvPr id="45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5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4152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Lastly, it is important to keep bare hands from touching where food comes into contact with plates, glassware, etc.  This pictures shows the wrongs and rights of touching some of these items.</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C08733-AEE0-47B8-A370-839942314A1E}" type="slidenum">
              <a:rPr lang="en-US"/>
              <a:pPr fontAlgn="base">
                <a:spcBef>
                  <a:spcPct val="0"/>
                </a:spcBef>
                <a:spcAft>
                  <a:spcPct val="0"/>
                </a:spcAft>
              </a:pPr>
              <a:t>14</a:t>
            </a:fld>
            <a:endParaRPr lang="en-US"/>
          </a:p>
        </p:txBody>
      </p:sp>
      <p:sp>
        <p:nvSpPr>
          <p:cNvPr id="4608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608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214242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see to it that you are purchasing safe food.  If you purchase food from a vendor:</a:t>
            </a:r>
          </a:p>
          <a:p>
            <a:pPr>
              <a:spcBef>
                <a:spcPct val="0"/>
              </a:spcBef>
            </a:pPr>
            <a:endParaRPr lang="en-US" smtClean="0"/>
          </a:p>
          <a:p>
            <a:pPr>
              <a:spcBef>
                <a:spcPct val="0"/>
              </a:spcBef>
            </a:pPr>
            <a:r>
              <a:rPr lang="en-US" smtClean="0"/>
              <a:t>Buy only from reputable suppliers</a:t>
            </a:r>
          </a:p>
          <a:p>
            <a:pPr>
              <a:spcBef>
                <a:spcPct val="0"/>
              </a:spcBef>
            </a:pPr>
            <a:r>
              <a:rPr lang="en-US" smtClean="0"/>
              <a:t>Inspect your deliveries carefully – look at packaging, are they intact?</a:t>
            </a:r>
          </a:p>
          <a:p>
            <a:pPr>
              <a:spcBef>
                <a:spcPct val="0"/>
              </a:spcBef>
            </a:pPr>
            <a:r>
              <a:rPr lang="en-US" smtClean="0"/>
              <a:t>Sample temperatures of cold or frozen foods to make sure they are not in the danger zone</a:t>
            </a:r>
          </a:p>
          <a:p>
            <a:pPr>
              <a:spcBef>
                <a:spcPct val="0"/>
              </a:spcBef>
            </a:pPr>
            <a:r>
              <a:rPr lang="en-US" smtClean="0"/>
              <a:t>Put away refrigerated and frozen items immediately.</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05716D-9F6D-4226-9193-9AB1F24EAF45}" type="slidenum">
              <a:rPr lang="en-US"/>
              <a:pPr fontAlgn="base">
                <a:spcBef>
                  <a:spcPct val="0"/>
                </a:spcBef>
                <a:spcAft>
                  <a:spcPct val="0"/>
                </a:spcAft>
              </a:pPr>
              <a:t>15</a:t>
            </a:fld>
            <a:endParaRPr lang="en-US"/>
          </a:p>
        </p:txBody>
      </p:sp>
      <p:sp>
        <p:nvSpPr>
          <p:cNvPr id="4710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711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1257921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US" dirty="0" smtClean="0"/>
              <a:t>If you purchase food from a grocery store:</a:t>
            </a:r>
          </a:p>
          <a:p>
            <a:pPr marL="291179" indent="-291179" fontAlgn="auto">
              <a:lnSpc>
                <a:spcPct val="80000"/>
              </a:lnSpc>
              <a:spcBef>
                <a:spcPct val="50000"/>
              </a:spcBef>
              <a:spcAft>
                <a:spcPts val="0"/>
              </a:spcAft>
              <a:buFont typeface="Arial" pitchFamily="34" charset="0"/>
              <a:buChar char="•"/>
              <a:defRPr/>
            </a:pPr>
            <a:r>
              <a:rPr lang="en-US" sz="2900" dirty="0" smtClean="0">
                <a:solidFill>
                  <a:prstClr val="black"/>
                </a:solidFill>
              </a:rPr>
              <a:t>Purchase meat, poultry and dairy products last since they need to be kept cold</a:t>
            </a:r>
          </a:p>
          <a:p>
            <a:pPr marL="291179" indent="-291179" fontAlgn="auto">
              <a:lnSpc>
                <a:spcPct val="80000"/>
              </a:lnSpc>
              <a:spcBef>
                <a:spcPct val="50000"/>
              </a:spcBef>
              <a:spcAft>
                <a:spcPts val="0"/>
              </a:spcAft>
              <a:buFont typeface="Arial" pitchFamily="34" charset="0"/>
              <a:buChar char="•"/>
              <a:defRPr/>
            </a:pPr>
            <a:r>
              <a:rPr lang="en-US" sz="2900" dirty="0" smtClean="0">
                <a:solidFill>
                  <a:prstClr val="black"/>
                </a:solidFill>
              </a:rPr>
              <a:t>Keep packages of raw meat and poultry separate from other food items</a:t>
            </a:r>
          </a:p>
          <a:p>
            <a:pPr marL="291179" indent="-291179" fontAlgn="auto">
              <a:lnSpc>
                <a:spcPct val="80000"/>
              </a:lnSpc>
              <a:spcBef>
                <a:spcPct val="50000"/>
              </a:spcBef>
              <a:spcAft>
                <a:spcPts val="0"/>
              </a:spcAft>
              <a:buFont typeface="Arial" pitchFamily="34" charset="0"/>
              <a:buChar char="•"/>
              <a:defRPr/>
            </a:pPr>
            <a:r>
              <a:rPr lang="en-US" sz="2900" dirty="0" smtClean="0">
                <a:solidFill>
                  <a:prstClr val="black"/>
                </a:solidFill>
              </a:rPr>
              <a:t>Check that all food packages are intact</a:t>
            </a:r>
          </a:p>
          <a:p>
            <a:pPr marL="291179" indent="-291179" fontAlgn="auto">
              <a:lnSpc>
                <a:spcPct val="80000"/>
              </a:lnSpc>
              <a:spcBef>
                <a:spcPct val="50000"/>
              </a:spcBef>
              <a:spcAft>
                <a:spcPts val="0"/>
              </a:spcAft>
              <a:buFont typeface="Arial" pitchFamily="34" charset="0"/>
              <a:buChar char="•"/>
              <a:defRPr/>
            </a:pPr>
            <a:r>
              <a:rPr lang="en-US" sz="2900" dirty="0" smtClean="0">
                <a:solidFill>
                  <a:prstClr val="black"/>
                </a:solidFill>
              </a:rPr>
              <a:t>Select produce that is fresh</a:t>
            </a:r>
          </a:p>
          <a:p>
            <a:pPr marL="291179" indent="-291179" fontAlgn="auto">
              <a:lnSpc>
                <a:spcPct val="80000"/>
              </a:lnSpc>
              <a:spcBef>
                <a:spcPct val="50000"/>
              </a:spcBef>
              <a:spcAft>
                <a:spcPts val="0"/>
              </a:spcAft>
              <a:buFont typeface="Arial" pitchFamily="34" charset="0"/>
              <a:buChar char="•"/>
              <a:defRPr/>
            </a:pPr>
            <a:r>
              <a:rPr lang="en-US" sz="2900" dirty="0" smtClean="0">
                <a:solidFill>
                  <a:prstClr val="black"/>
                </a:solidFill>
              </a:rPr>
              <a:t>Make sure products are refrigerated or put in freezer as soon as possible </a:t>
            </a:r>
          </a:p>
          <a:p>
            <a:pPr fontAlgn="auto">
              <a:spcBef>
                <a:spcPts val="0"/>
              </a:spcBef>
              <a:spcAft>
                <a:spcPts val="0"/>
              </a:spcAft>
              <a:defRPr/>
            </a:pPr>
            <a:endParaRPr lang="en-US" dirty="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67AC7-7176-4FE5-BC85-04C69F3B47A4}" type="slidenum">
              <a:rPr lang="en-US"/>
              <a:pPr fontAlgn="base">
                <a:spcBef>
                  <a:spcPct val="0"/>
                </a:spcBef>
                <a:spcAft>
                  <a:spcPct val="0"/>
                </a:spcAft>
              </a:pPr>
              <a:t>16</a:t>
            </a:fld>
            <a:endParaRPr lang="en-US"/>
          </a:p>
        </p:txBody>
      </p:sp>
      <p:sp>
        <p:nvSpPr>
          <p:cNvPr id="4813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813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438007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Next, store food properly.</a:t>
            </a:r>
          </a:p>
          <a:p>
            <a:pPr>
              <a:spcBef>
                <a:spcPct val="0"/>
              </a:spcBef>
            </a:pPr>
            <a:endParaRPr lang="en-US" smtClean="0"/>
          </a:p>
          <a:p>
            <a:pPr>
              <a:spcBef>
                <a:spcPct val="0"/>
              </a:spcBef>
            </a:pPr>
            <a:r>
              <a:rPr lang="en-US" smtClean="0"/>
              <a:t>Keep food out of the danger zone.  Your refrigerator should always be at or less than 40 degrees, and your freezer should always be at or less than 0 degrees.</a:t>
            </a:r>
          </a:p>
          <a:p>
            <a:pPr>
              <a:spcBef>
                <a:spcPct val="0"/>
              </a:spcBef>
            </a:pPr>
            <a:endParaRPr lang="en-US" smtClean="0"/>
          </a:p>
          <a:p>
            <a:pPr>
              <a:spcBef>
                <a:spcPct val="0"/>
              </a:spcBef>
            </a:pPr>
            <a:r>
              <a:rPr lang="en-US" smtClean="0"/>
              <a:t>Label and date food.  Leftover food which has not been served must be labeled and dated and refrigerated promptly.  It must then be used within 36 hours, per state licensing regulations, or frozen immediately for later use.</a:t>
            </a:r>
          </a:p>
          <a:p>
            <a:pPr>
              <a:spcBef>
                <a:spcPct val="0"/>
              </a:spcBef>
            </a:pPr>
            <a:endParaRPr lang="en-US" smtClean="0"/>
          </a:p>
          <a:p>
            <a:pPr>
              <a:spcBef>
                <a:spcPct val="0"/>
              </a:spcBef>
            </a:pPr>
            <a:r>
              <a:rPr lang="en-US" smtClean="0"/>
              <a:t>Commercially prepared, ready-to-serve opened food items can be kept for up to 7 days when properly labeled, dated and refrigerated.</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A2A927-CE12-49EB-8100-168B82F998A0}" type="slidenum">
              <a:rPr lang="en-US"/>
              <a:pPr fontAlgn="base">
                <a:spcBef>
                  <a:spcPct val="0"/>
                </a:spcBef>
                <a:spcAft>
                  <a:spcPct val="0"/>
                </a:spcAft>
              </a:pPr>
              <a:t>17</a:t>
            </a:fld>
            <a:endParaRPr lang="en-US"/>
          </a:p>
        </p:txBody>
      </p:sp>
      <p:sp>
        <p:nvSpPr>
          <p:cNvPr id="491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91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65858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Dry food should be stored in a designated clean, dry, ventilated and lighted area.    Food should be sealed in an air tight container, zip-type bags, metal, glass or food-grade plastic container, and shall be labeled.</a:t>
            </a:r>
          </a:p>
          <a:p>
            <a:pPr>
              <a:spcBef>
                <a:spcPct val="0"/>
              </a:spcBef>
            </a:pP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F120BE-98B0-4090-97CE-FE5343CC9DE0}" type="slidenum">
              <a:rPr lang="en-US"/>
              <a:pPr fontAlgn="base">
                <a:spcBef>
                  <a:spcPct val="0"/>
                </a:spcBef>
                <a:spcAft>
                  <a:spcPct val="0"/>
                </a:spcAft>
              </a:pPr>
              <a:t>18</a:t>
            </a:fld>
            <a:endParaRPr lang="en-US"/>
          </a:p>
        </p:txBody>
      </p:sp>
      <p:sp>
        <p:nvSpPr>
          <p:cNvPr id="5018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018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92513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Preparing and cooking food adequately is also important for preventing food borne illness.</a:t>
            </a:r>
          </a:p>
          <a:p>
            <a:pPr>
              <a:spcBef>
                <a:spcPct val="0"/>
              </a:spcBef>
            </a:pPr>
            <a:endParaRPr lang="en-US" smtClean="0"/>
          </a:p>
          <a:p>
            <a:pPr>
              <a:spcBef>
                <a:spcPct val="0"/>
              </a:spcBef>
            </a:pPr>
            <a:r>
              <a:rPr lang="en-US" smtClean="0"/>
              <a:t>First, when thawing frozen items, thaw foods properly.</a:t>
            </a:r>
          </a:p>
          <a:p>
            <a:pPr>
              <a:spcBef>
                <a:spcPct val="0"/>
              </a:spcBef>
            </a:pPr>
            <a:endParaRPr lang="en-US" smtClean="0"/>
          </a:p>
          <a:p>
            <a:pPr>
              <a:spcBef>
                <a:spcPct val="0"/>
              </a:spcBef>
            </a:pPr>
            <a:r>
              <a:rPr lang="en-US" smtClean="0"/>
              <a:t>Freezing does not kill micro-organisms.</a:t>
            </a:r>
          </a:p>
          <a:p>
            <a:pPr>
              <a:spcBef>
                <a:spcPct val="0"/>
              </a:spcBef>
            </a:pPr>
            <a:r>
              <a:rPr lang="en-US" smtClean="0"/>
              <a:t>When frozen food is thawed and exposed to temperatures in the danger zone, bacteria will grow.</a:t>
            </a:r>
          </a:p>
          <a:p>
            <a:pPr>
              <a:spcBef>
                <a:spcPct val="0"/>
              </a:spcBef>
            </a:pPr>
            <a:r>
              <a:rPr lang="en-US" smtClean="0"/>
              <a:t>Therefore, food should never be thawed at room temperature.</a:t>
            </a:r>
          </a:p>
          <a:p>
            <a:pPr>
              <a:spcBef>
                <a:spcPct val="0"/>
              </a:spcBef>
            </a:pPr>
            <a:endParaRPr lang="en-US" smtClean="0"/>
          </a:p>
          <a:p>
            <a:pPr>
              <a:spcBef>
                <a:spcPct val="0"/>
              </a:spcBef>
            </a:pPr>
            <a:r>
              <a:rPr lang="en-US" smtClean="0"/>
              <a:t>The four acceptable methods for thawing potentially hazardous foods are:</a:t>
            </a:r>
          </a:p>
          <a:p>
            <a:pPr>
              <a:spcBef>
                <a:spcPct val="0"/>
              </a:spcBef>
            </a:pPr>
            <a:endParaRPr lang="en-US" smtClean="0"/>
          </a:p>
          <a:p>
            <a:pPr>
              <a:spcBef>
                <a:spcPct val="0"/>
              </a:spcBef>
            </a:pPr>
            <a:r>
              <a:rPr lang="en-US" smtClean="0"/>
              <a:t>In the refrigerator, which should always be at 40 degrees Fahrenheit or lower.</a:t>
            </a:r>
          </a:p>
          <a:p>
            <a:pPr>
              <a:spcBef>
                <a:spcPct val="0"/>
              </a:spcBef>
            </a:pPr>
            <a:r>
              <a:rPr lang="en-US" smtClean="0"/>
              <a:t>Under cold running water, which is 70 degrees Fahrenheit or lower.  Water should be continuously running and not just sitting in a container or the sink.</a:t>
            </a:r>
          </a:p>
          <a:p>
            <a:pPr>
              <a:spcBef>
                <a:spcPct val="0"/>
              </a:spcBef>
            </a:pPr>
            <a:r>
              <a:rPr lang="en-US" smtClean="0"/>
              <a:t>In the microwave.  If you thaw food with this method you must cook the food immediately after thawing.</a:t>
            </a:r>
          </a:p>
          <a:p>
            <a:pPr>
              <a:spcBef>
                <a:spcPct val="0"/>
              </a:spcBef>
            </a:pPr>
            <a:r>
              <a:rPr lang="en-US" smtClean="0"/>
              <a:t>Last, part of the cooking process.  For example, you take frozen ground beef out of the freezer and start to cook it in a saucepan right away.  The food must meet the required minimum internal cooking temperature by the time you are done thawing and cooking the food.</a:t>
            </a:r>
          </a:p>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D4015B-D6E6-4609-9D5B-3A736C9B14C8}" type="slidenum">
              <a:rPr lang="en-US"/>
              <a:pPr fontAlgn="base">
                <a:spcBef>
                  <a:spcPct val="0"/>
                </a:spcBef>
                <a:spcAft>
                  <a:spcPct val="0"/>
                </a:spcAft>
              </a:pPr>
              <a:t>19</a:t>
            </a:fld>
            <a:endParaRPr lang="en-US"/>
          </a:p>
        </p:txBody>
      </p:sp>
      <p:sp>
        <p:nvSpPr>
          <p:cNvPr id="512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12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4208181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Second, when preparing and cooking food, cook to the required minimum internal temperature.</a:t>
            </a:r>
          </a:p>
          <a:p>
            <a:pPr>
              <a:spcBef>
                <a:spcPct val="0"/>
              </a:spcBef>
            </a:pPr>
            <a:r>
              <a:rPr lang="en-US" dirty="0" smtClean="0"/>
              <a:t>There is a handout in your folder that lists required minimum cooking temperatures for various items.  The following is a sample of foods that must reach 165 degrees Fahrenheit.</a:t>
            </a:r>
          </a:p>
          <a:p>
            <a:pPr>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7525BA-974B-453B-B717-8D9F58D92E71}" type="slidenum">
              <a:rPr lang="en-US"/>
              <a:pPr fontAlgn="base">
                <a:spcBef>
                  <a:spcPct val="0"/>
                </a:spcBef>
                <a:spcAft>
                  <a:spcPct val="0"/>
                </a:spcAft>
              </a:pPr>
              <a:t>20</a:t>
            </a:fld>
            <a:endParaRPr lang="en-US"/>
          </a:p>
        </p:txBody>
      </p:sp>
      <p:sp>
        <p:nvSpPr>
          <p:cNvPr id="522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22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462309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Oftentimes people think they can sense when food is done cooking based on visual or other sense perception.  There is a difference between doneness and food being cooked to the safe minimum internal temperature.  Doneness is subjective – it is the appearance of how cooked an item is, the texture, color of food, smell or flavor.  Safety is cooking to the required minimum temperature to destroy bacteria.  The only way to determine safety is by using a food thermometer to accurately measure the internal temperature.</a:t>
            </a:r>
          </a:p>
          <a:p>
            <a:pPr>
              <a:spcBef>
                <a:spcPct val="0"/>
              </a:spcBef>
            </a:pPr>
            <a:endParaRPr lang="en-US" smtClean="0"/>
          </a:p>
          <a:p>
            <a:pPr>
              <a:spcBef>
                <a:spcPct val="0"/>
              </a:spcBef>
            </a:pPr>
            <a:r>
              <a:rPr lang="en-US" smtClean="0"/>
              <a:t>This is also important when reheating leftovers to destroy any bacteria that may have had the opportunity to grow while it was being cooled.  Always reheat leftovers to 165 degrees internal temperature and bring gravies and sauces to a rolling boil.  If reheating in the microwave, beware of cold spots from uneven heating and use a food thermometer to check the temperature in several places.</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7EAC8D-CF28-4222-B278-B9257E857EA3}" type="slidenum">
              <a:rPr lang="en-US"/>
              <a:pPr fontAlgn="base">
                <a:spcBef>
                  <a:spcPct val="0"/>
                </a:spcBef>
                <a:spcAft>
                  <a:spcPct val="0"/>
                </a:spcAft>
              </a:pPr>
              <a:t>21</a:t>
            </a:fld>
            <a:endParaRPr lang="en-US"/>
          </a:p>
        </p:txBody>
      </p:sp>
      <p:sp>
        <p:nvSpPr>
          <p:cNvPr id="532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325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196694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are going to start this section on food safety and sanitation by addressing a few questions to get us set up for discussing the topic.</a:t>
            </a:r>
          </a:p>
          <a:p>
            <a:pPr>
              <a:spcBef>
                <a:spcPct val="0"/>
              </a:spcBef>
            </a:pPr>
            <a:endParaRPr lang="en-US" smtClean="0"/>
          </a:p>
          <a:p>
            <a:pPr>
              <a:spcBef>
                <a:spcPct val="0"/>
              </a:spcBef>
            </a:pPr>
            <a:r>
              <a:rPr lang="en-US" smtClean="0"/>
              <a:t>First, what is food borne illness?</a:t>
            </a:r>
          </a:p>
          <a:p>
            <a:pPr>
              <a:spcBef>
                <a:spcPct val="0"/>
              </a:spcBef>
            </a:pPr>
            <a:endParaRPr lang="en-US" smtClean="0"/>
          </a:p>
          <a:p>
            <a:pPr>
              <a:spcBef>
                <a:spcPct val="0"/>
              </a:spcBef>
            </a:pPr>
            <a:r>
              <a:rPr lang="en-US" smtClean="0"/>
              <a:t>Food borne illness is commonly known as food poisoning.  It is caused by eating food that is contaminated by bacteria or other harmful substances.</a:t>
            </a:r>
          </a:p>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5D5DB2-927D-4299-A190-E70D8BECCCE3}" type="slidenum">
              <a:rPr lang="en-US"/>
              <a:pPr fontAlgn="base">
                <a:spcBef>
                  <a:spcPct val="0"/>
                </a:spcBef>
                <a:spcAft>
                  <a:spcPct val="0"/>
                </a:spcAft>
              </a:pPr>
              <a:t>3</a:t>
            </a:fld>
            <a:endParaRPr lang="en-US"/>
          </a:p>
        </p:txBody>
      </p:sp>
      <p:sp>
        <p:nvSpPr>
          <p:cNvPr id="358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58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407895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Whenever dealing with food you always want to make sure you avoid the danger zone.  </a:t>
            </a:r>
          </a:p>
          <a:p>
            <a:pPr>
              <a:spcBef>
                <a:spcPct val="0"/>
              </a:spcBef>
            </a:pPr>
            <a:endParaRPr lang="en-US" smtClean="0"/>
          </a:p>
          <a:p>
            <a:pPr>
              <a:spcBef>
                <a:spcPct val="0"/>
              </a:spcBef>
            </a:pPr>
            <a:r>
              <a:rPr lang="en-US" smtClean="0"/>
              <a:t>The danger zone is between 40 and 135 degrees Fahrenheit and is the range of temperatures in which bacteria can multiply rapidly in foods.  You do not want to hold food between these temperatures.  Best practice is to keep cold food below 40 degrees and hot food above 135 degrees.  </a:t>
            </a:r>
          </a:p>
          <a:p>
            <a:pPr>
              <a:spcBef>
                <a:spcPct val="0"/>
              </a:spcBef>
            </a:pPr>
            <a:endParaRPr lang="en-US" smtClean="0"/>
          </a:p>
          <a:p>
            <a:pPr>
              <a:spcBef>
                <a:spcPct val="0"/>
              </a:spcBef>
            </a:pPr>
            <a:r>
              <a:rPr lang="en-US" smtClean="0"/>
              <a:t>If hot food does fall below 135 degrees, it must be reheated to a minimum temperature of 165 degrees.  And, if food falls below 135 degrees and is left there for longer than 2 hours, throw it away.  </a:t>
            </a:r>
          </a:p>
          <a:p>
            <a:pPr>
              <a:spcBef>
                <a:spcPct val="0"/>
              </a:spcBef>
            </a:pPr>
            <a:endParaRPr lang="en-US" smtClean="0"/>
          </a:p>
          <a:p>
            <a:pPr>
              <a:spcBef>
                <a:spcPct val="0"/>
              </a:spcBef>
            </a:pPr>
            <a:r>
              <a:rPr lang="en-US" smtClean="0"/>
              <a:t>So if you are saving a plate of food for a child to eat at a later time, place it in the refrigerator and reheat at the time the child will be eating the meal.  Do not make a plate and leave it on the counter.  Guaranteed the food will fall into the danger zone.  Do not risk the health of the child by leaving a plate out at room temperature.</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F03417-9A02-4F90-9123-2BD3A4F576C6}" type="slidenum">
              <a:rPr lang="en-US"/>
              <a:pPr fontAlgn="base">
                <a:spcBef>
                  <a:spcPct val="0"/>
                </a:spcBef>
                <a:spcAft>
                  <a:spcPct val="0"/>
                </a:spcAft>
              </a:pPr>
              <a:t>22</a:t>
            </a:fld>
            <a:endParaRPr lang="en-US"/>
          </a:p>
        </p:txBody>
      </p:sp>
      <p:sp>
        <p:nvSpPr>
          <p:cNvPr id="542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42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2414236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Using contaminated equipment is also how food itself can become contaminated and unsafe.</a:t>
            </a:r>
          </a:p>
          <a:p>
            <a:pPr>
              <a:spcBef>
                <a:spcPct val="0"/>
              </a:spcBef>
            </a:pPr>
            <a:endParaRPr lang="en-US" smtClean="0"/>
          </a:p>
          <a:p>
            <a:pPr>
              <a:spcBef>
                <a:spcPct val="0"/>
              </a:spcBef>
            </a:pPr>
            <a:r>
              <a:rPr lang="en-US" smtClean="0"/>
              <a:t>Any surface that comes into contact with food must be clean and sanitized.  </a:t>
            </a:r>
          </a:p>
          <a:p>
            <a:pPr>
              <a:spcBef>
                <a:spcPct val="0"/>
              </a:spcBef>
            </a:pPr>
            <a:endParaRPr lang="en-US" smtClean="0"/>
          </a:p>
          <a:p>
            <a:pPr>
              <a:spcBef>
                <a:spcPct val="0"/>
              </a:spcBef>
            </a:pPr>
            <a:r>
              <a:rPr lang="en-US" smtClean="0"/>
              <a:t>Note that cleaning and sanitizing are two different things.  Cleaning is removing food and other dirt from a surface.  Such as cleaning food crumbs off a table, or wiping raw chicken pieces off of a cutting board.</a:t>
            </a:r>
          </a:p>
          <a:p>
            <a:pPr>
              <a:spcBef>
                <a:spcPct val="0"/>
              </a:spcBef>
            </a:pPr>
            <a:endParaRPr lang="en-US" smtClean="0"/>
          </a:p>
          <a:p>
            <a:pPr>
              <a:spcBef>
                <a:spcPct val="0"/>
              </a:spcBef>
            </a:pPr>
            <a:r>
              <a:rPr lang="en-US" smtClean="0"/>
              <a:t>Sanitizing is reducing the number of microorganisms on a clean surface to safe levels.  A common sanitizing solution is one capful of bleach (1 ½ tsp) to one gallon of water.  Make this up and keep in labeled spray bottles.  Or, you can use a sanitizer that has been approved by the Department of Health Services.</a:t>
            </a:r>
          </a:p>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47EF1F-5EDA-44C1-8C1F-05F651E808AB}" type="slidenum">
              <a:rPr lang="en-US"/>
              <a:pPr fontAlgn="base">
                <a:spcBef>
                  <a:spcPct val="0"/>
                </a:spcBef>
                <a:spcAft>
                  <a:spcPct val="0"/>
                </a:spcAft>
              </a:pPr>
              <a:t>23</a:t>
            </a:fld>
            <a:endParaRPr lang="en-US"/>
          </a:p>
        </p:txBody>
      </p:sp>
      <p:sp>
        <p:nvSpPr>
          <p:cNvPr id="553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53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807850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surfaces are important to keep clean and sanitized?</a:t>
            </a:r>
          </a:p>
          <a:p>
            <a:pPr>
              <a:spcBef>
                <a:spcPct val="0"/>
              </a:spcBef>
            </a:pPr>
            <a:r>
              <a:rPr lang="en-US" smtClean="0"/>
              <a:t>Kitchen counters or other surface where food is being prepared.</a:t>
            </a:r>
          </a:p>
          <a:p>
            <a:pPr>
              <a:spcBef>
                <a:spcPct val="0"/>
              </a:spcBef>
            </a:pPr>
            <a:r>
              <a:rPr lang="en-US" smtClean="0"/>
              <a:t>Knives, mixing spoons and other utensils used for preparing food.</a:t>
            </a:r>
          </a:p>
          <a:p>
            <a:pPr>
              <a:spcBef>
                <a:spcPct val="0"/>
              </a:spcBef>
            </a:pPr>
            <a:r>
              <a:rPr lang="en-US" smtClean="0"/>
              <a:t>Mixing bowls and other food prep containers</a:t>
            </a:r>
          </a:p>
          <a:p>
            <a:pPr>
              <a:spcBef>
                <a:spcPct val="0"/>
              </a:spcBef>
            </a:pPr>
            <a:r>
              <a:rPr lang="en-US" smtClean="0"/>
              <a:t>Cutting boards and the tables/surfaces that children eat meals and snacks on.</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2D5535-D679-4738-9ED9-10713C6595A9}" type="slidenum">
              <a:rPr lang="en-US"/>
              <a:pPr fontAlgn="base">
                <a:spcBef>
                  <a:spcPct val="0"/>
                </a:spcBef>
                <a:spcAft>
                  <a:spcPct val="0"/>
                </a:spcAft>
              </a:pPr>
              <a:t>24</a:t>
            </a:fld>
            <a:endParaRPr lang="en-US"/>
          </a:p>
        </p:txBody>
      </p:sp>
      <p:sp>
        <p:nvSpPr>
          <p:cNvPr id="563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63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339530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Cleaning and sanitizing dishes properly is also key to ensure that items used to prepare meals, and in some cases plates and bowls kids eat from (when not using paper plates), are free from bacteria that can grow when left to sit out at room temperature.</a:t>
            </a:r>
          </a:p>
          <a:p>
            <a:pPr>
              <a:spcBef>
                <a:spcPct val="0"/>
              </a:spcBef>
            </a:pPr>
            <a:endParaRPr lang="en-US" smtClean="0"/>
          </a:p>
          <a:p>
            <a:pPr>
              <a:spcBef>
                <a:spcPct val="0"/>
              </a:spcBef>
            </a:pPr>
            <a:r>
              <a:rPr lang="en-US" smtClean="0"/>
              <a:t>When washing dishes manually, you must follow this procedure.  It is illustrated on the next slide.</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41AF2E-46E8-416D-B876-A38FC74F35CB}" type="slidenum">
              <a:rPr lang="en-US"/>
              <a:pPr fontAlgn="base">
                <a:spcBef>
                  <a:spcPct val="0"/>
                </a:spcBef>
                <a:spcAft>
                  <a:spcPct val="0"/>
                </a:spcAft>
              </a:pPr>
              <a:t>25</a:t>
            </a:fld>
            <a:endParaRPr lang="en-US"/>
          </a:p>
        </p:txBody>
      </p:sp>
      <p:sp>
        <p:nvSpPr>
          <p:cNvPr id="573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735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1256675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031EC3-E075-48F5-8C3A-870C6D3B3EB6}" type="slidenum">
              <a:rPr lang="en-US"/>
              <a:pPr fontAlgn="base">
                <a:spcBef>
                  <a:spcPct val="0"/>
                </a:spcBef>
                <a:spcAft>
                  <a:spcPct val="0"/>
                </a:spcAft>
              </a:pPr>
              <a:t>26</a:t>
            </a:fld>
            <a:endParaRPr lang="en-US"/>
          </a:p>
        </p:txBody>
      </p:sp>
      <p:sp>
        <p:nvSpPr>
          <p:cNvPr id="583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83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219454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6"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939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
        <p:nvSpPr>
          <p:cNvPr id="59398"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EABAAD-D3BC-49EA-9061-91C98AD3E889}"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1930578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using a commercial dishwasher, the dishwasher shall have a visible temperature gauge.  Dishes shall be washed with water between the temperatures of 130 and 150 degrees Fahrenheit, and sanitized with water that is at least 180 degrees Fahrenheit or with a chemical sanitizer.  All dishes/utensils must be air dried.</a:t>
            </a:r>
          </a:p>
          <a:p>
            <a:pPr>
              <a:spcBef>
                <a:spcPct val="0"/>
              </a:spcBef>
            </a:pPr>
            <a:endParaRPr lang="en-US" smtClean="0"/>
          </a:p>
          <a:p>
            <a:pPr>
              <a:spcBef>
                <a:spcPct val="0"/>
              </a:spcBef>
            </a:pPr>
            <a:r>
              <a:rPr lang="en-US" smtClean="0"/>
              <a:t>If you use a home-type dish washer that does not show how hot the washing water and sanitizer water reach, or, if it does not reach the 180 degree temperature, you must sanitize the dishes after the washing cycle is completed.  Do this by submerging dishes in sanitizing solution for a minimum of 2 minutes.  All dishes must be air dried.</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9069C5-6228-4CA0-B0AC-8E1D355F6A43}" type="slidenum">
              <a:rPr lang="en-US"/>
              <a:pPr fontAlgn="base">
                <a:spcBef>
                  <a:spcPct val="0"/>
                </a:spcBef>
                <a:spcAft>
                  <a:spcPct val="0"/>
                </a:spcAft>
              </a:pPr>
              <a:t>28</a:t>
            </a:fld>
            <a:endParaRPr lang="en-US"/>
          </a:p>
        </p:txBody>
      </p:sp>
      <p:sp>
        <p:nvSpPr>
          <p:cNvPr id="604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604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67474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are harmful substances?  What contaminates food?</a:t>
            </a:r>
          </a:p>
          <a:p>
            <a:pPr>
              <a:spcBef>
                <a:spcPct val="0"/>
              </a:spcBef>
            </a:pPr>
            <a:endParaRPr lang="en-US" smtClean="0"/>
          </a:p>
          <a:p>
            <a:pPr>
              <a:spcBef>
                <a:spcPct val="0"/>
              </a:spcBef>
            </a:pPr>
            <a:r>
              <a:rPr lang="en-US" smtClean="0"/>
              <a:t>There are three types of food safety hazards:  Chemical, Physical and Biological.</a:t>
            </a:r>
          </a:p>
          <a:p>
            <a:pPr>
              <a:spcBef>
                <a:spcPct val="0"/>
              </a:spcBef>
            </a:pPr>
            <a:endParaRPr lang="en-US" smtClean="0"/>
          </a:p>
          <a:p>
            <a:pPr>
              <a:spcBef>
                <a:spcPct val="0"/>
              </a:spcBef>
            </a:pPr>
            <a:r>
              <a:rPr lang="en-US" smtClean="0">
                <a:solidFill>
                  <a:srgbClr val="FF0000"/>
                </a:solidFill>
              </a:rPr>
              <a:t>Chemical hazards </a:t>
            </a:r>
            <a:r>
              <a:rPr lang="en-US" smtClean="0"/>
              <a:t>include cleaning supplies – this is why the DPI checks for cleaning supply storage and proximity to food storage when we conduct a review.</a:t>
            </a:r>
          </a:p>
          <a:p>
            <a:pPr>
              <a:spcBef>
                <a:spcPct val="0"/>
              </a:spcBef>
            </a:pPr>
            <a:endParaRPr lang="en-US" smtClean="0"/>
          </a:p>
          <a:p>
            <a:pPr>
              <a:spcBef>
                <a:spcPct val="0"/>
              </a:spcBef>
            </a:pPr>
            <a:r>
              <a:rPr lang="en-US" smtClean="0"/>
              <a:t>Physical hazards are foreign objects, think like dirt, hair and glass.  This is why it is important for the food preparer to wear a hair net or tie their hair back when preparing meals.</a:t>
            </a:r>
          </a:p>
          <a:p>
            <a:pPr>
              <a:spcBef>
                <a:spcPct val="0"/>
              </a:spcBef>
            </a:pPr>
            <a:endParaRPr lang="en-US" smtClean="0"/>
          </a:p>
          <a:p>
            <a:pPr>
              <a:spcBef>
                <a:spcPct val="0"/>
              </a:spcBef>
            </a:pPr>
            <a:r>
              <a:rPr lang="en-US" smtClean="0"/>
              <a:t>Last, biological hazards are bacteria, viruses and parasites – microorganisms.  These are the greatest threat to food safety, and are responsible for the majority of food borne illness outbreaks.</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A1B8FF-CF9E-4213-894A-A9450611F2A9}" type="slidenum">
              <a:rPr lang="en-US"/>
              <a:pPr fontAlgn="base">
                <a:spcBef>
                  <a:spcPct val="0"/>
                </a:spcBef>
                <a:spcAft>
                  <a:spcPct val="0"/>
                </a:spcAft>
              </a:pPr>
              <a:t>4</a:t>
            </a:fld>
            <a:endParaRPr lang="en-US"/>
          </a:p>
        </p:txBody>
      </p:sp>
      <p:sp>
        <p:nvSpPr>
          <p:cNvPr id="368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68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61158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Now that we know what contaminates food, how does food become contaminated?</a:t>
            </a:r>
          </a:p>
          <a:p>
            <a:pPr>
              <a:spcBef>
                <a:spcPct val="0"/>
              </a:spcBef>
            </a:pPr>
            <a:endParaRPr lang="en-US" smtClean="0"/>
          </a:p>
          <a:p>
            <a:pPr>
              <a:spcBef>
                <a:spcPct val="0"/>
              </a:spcBef>
            </a:pPr>
            <a:r>
              <a:rPr lang="en-US" smtClean="0"/>
              <a:t>Food becomes contaminated by the cross-contamination from another source.  These sources are people, other food, and equipment.  </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DD8644-B89E-4AEC-BF27-63F91BD02E48}" type="slidenum">
              <a:rPr lang="en-US"/>
              <a:pPr fontAlgn="base">
                <a:spcBef>
                  <a:spcPct val="0"/>
                </a:spcBef>
                <a:spcAft>
                  <a:spcPct val="0"/>
                </a:spcAft>
              </a:pPr>
              <a:t>5</a:t>
            </a:fld>
            <a:endParaRPr lang="en-US"/>
          </a:p>
        </p:txBody>
      </p:sp>
      <p:sp>
        <p:nvSpPr>
          <p:cNvPr id="3789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789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150526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Bacteria also need to grow before they become a food borne illness threat.  </a:t>
            </a:r>
          </a:p>
          <a:p>
            <a:pPr>
              <a:spcBef>
                <a:spcPct val="0"/>
              </a:spcBef>
            </a:pPr>
            <a:endParaRPr lang="en-US" smtClean="0"/>
          </a:p>
          <a:p>
            <a:pPr>
              <a:spcBef>
                <a:spcPct val="0"/>
              </a:spcBef>
            </a:pPr>
            <a:r>
              <a:rPr lang="en-US" smtClean="0"/>
              <a:t>Proper food handling practices are important to reduce the likelihood that bacteria will be allowed to grow and contaminate food.  Factors including how food is stored, cooking practices including the temperature to which a food is cooked, as well as how long a food is cooked for, will affect bacteria growth.  Personal hygiene and sanitation practices also impact food being contaminated with bacteria.  </a:t>
            </a:r>
          </a:p>
          <a:p>
            <a:pPr>
              <a:spcBef>
                <a:spcPct val="0"/>
              </a:spcBef>
            </a:pPr>
            <a:endParaRPr lang="en-US" smtClean="0"/>
          </a:p>
          <a:p>
            <a:pPr>
              <a:spcBef>
                <a:spcPct val="0"/>
              </a:spcBef>
            </a:pPr>
            <a:r>
              <a:rPr lang="en-US" smtClean="0"/>
              <a:t>All of these things will be discussed in further detail.</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8F7FC5-9189-47A5-A59D-7D5B72A24579}" type="slidenum">
              <a:rPr lang="en-US"/>
              <a:pPr fontAlgn="base">
                <a:spcBef>
                  <a:spcPct val="0"/>
                </a:spcBef>
                <a:spcAft>
                  <a:spcPct val="0"/>
                </a:spcAft>
              </a:pPr>
              <a:t>6</a:t>
            </a:fld>
            <a:endParaRPr lang="en-US"/>
          </a:p>
        </p:txBody>
      </p:sp>
      <p:sp>
        <p:nvSpPr>
          <p:cNvPr id="389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89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23366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the question you should all be asking yourselves is, “How can I prevent cross-contamination of food and food borne illness?”</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067302-44ED-4B8F-93A2-2A27B09E8670}" type="slidenum">
              <a:rPr lang="en-US"/>
              <a:pPr fontAlgn="base">
                <a:spcBef>
                  <a:spcPct val="0"/>
                </a:spcBef>
                <a:spcAft>
                  <a:spcPct val="0"/>
                </a:spcAft>
              </a:pPr>
              <a:t>7</a:t>
            </a:fld>
            <a:endParaRPr lang="en-US"/>
          </a:p>
        </p:txBody>
      </p:sp>
      <p:sp>
        <p:nvSpPr>
          <p:cNvPr id="3994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994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412377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following six points address how to prevent cross-contamination and food borne illness.  They will be discussed in further detail in the following slides.</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205DBF-C5C0-4355-8103-16B90246DE69}" type="slidenum">
              <a:rPr lang="en-US"/>
              <a:pPr fontAlgn="base">
                <a:spcBef>
                  <a:spcPct val="0"/>
                </a:spcBef>
                <a:spcAft>
                  <a:spcPct val="0"/>
                </a:spcAft>
              </a:pPr>
              <a:t>8</a:t>
            </a:fld>
            <a:endParaRPr lang="en-US"/>
          </a:p>
        </p:txBody>
      </p:sp>
      <p:sp>
        <p:nvSpPr>
          <p:cNvPr id="409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09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9169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Good Personal Hygiene is the most important tool you have to prevent food borne illness.  </a:t>
            </a:r>
          </a:p>
          <a:p>
            <a:pPr>
              <a:spcBef>
                <a:spcPct val="0"/>
              </a:spcBef>
            </a:pPr>
            <a:endParaRPr lang="en-US" smtClean="0"/>
          </a:p>
          <a:p>
            <a:pPr>
              <a:spcBef>
                <a:spcPct val="0"/>
              </a:spcBef>
            </a:pPr>
            <a:r>
              <a:rPr lang="en-US" smtClean="0"/>
              <a:t>Many of the bacteria that can lead to food borne illness from food is found on our bodies…on our hair, skin, mouth, nose and throat.  Even of healthy people.  And, according to one estimate, nearly 50 percent of healthy food handlers carry disease agents that can be transmitted by food.</a:t>
            </a:r>
          </a:p>
          <a:p>
            <a:pPr>
              <a:spcBef>
                <a:spcPct val="0"/>
              </a:spcBef>
            </a:pPr>
            <a:endParaRPr lang="en-US" smtClean="0"/>
          </a:p>
          <a:p>
            <a:pPr>
              <a:spcBef>
                <a:spcPct val="0"/>
              </a:spcBef>
            </a:pPr>
            <a:r>
              <a:rPr lang="en-US" smtClean="0"/>
              <a:t>Therefore, personal hygiene is especially important for food preparers and food servers – anyone involved with food service to children.  And, people with infected cuts, sores or colds should not be allowed to prepare or serve food.</a:t>
            </a:r>
          </a:p>
          <a:p>
            <a:pPr>
              <a:spcBef>
                <a:spcPct val="0"/>
              </a:spcBef>
            </a:pPr>
            <a:endParaRPr lang="en-US" smtClean="0"/>
          </a:p>
          <a:p>
            <a:pPr>
              <a:spcBef>
                <a:spcPct val="0"/>
              </a:spcBef>
            </a:pPr>
            <a:r>
              <a:rPr lang="en-US" smtClean="0"/>
              <a:t>When </a:t>
            </a:r>
            <a:r>
              <a:rPr lang="en-US" i="1" smtClean="0"/>
              <a:t>Staphylococcus</a:t>
            </a:r>
            <a:r>
              <a:rPr lang="en-US" smtClean="0"/>
              <a:t> bacteria get into warm food and multiply, they produce a toxin or poison that causes illness. The toxin is not detectable by taste or smell. While the bacteria itself can be killed by temperatures of 120 F, its toxin is heat resistant; therefore, it is important to keep the staph organism from growing. Keep food clean to prevent its contamination, keep it either hot (above 140 F) or cold (below 40 F) during serving time, and as quickly as possible refrigerate or freeze leftovers and foods to be served later.</a:t>
            </a:r>
          </a:p>
          <a:p>
            <a:pPr>
              <a:spcBef>
                <a:spcPct val="0"/>
              </a:spcBef>
            </a:pPr>
            <a:r>
              <a:rPr lang="en-US" smtClean="0"/>
              <a:t>Symptoms include abdominal cramps, vomiting, severe diarrhea and exhaustion. These usually appear within one to eight hours after eating staph-infected food and last one or two days. The illness seldom is fatal.</a:t>
            </a:r>
          </a:p>
          <a:p>
            <a:pPr>
              <a:spcBef>
                <a:spcPct val="0"/>
              </a:spcBef>
            </a:pPr>
            <a:r>
              <a:rPr lang="en-US" smtClean="0"/>
              <a:t>Foods commonly involved in staphylococcal intoxication include protein foods such as ham, processed meats, tuna, chicken, sandwich fillings, cream fillings, potato and meat salads, custards, milk products and creamed potatoes. Foods that are handled frequently during preparation are prime targets for staphylococci contamination. </a:t>
            </a:r>
          </a:p>
          <a:p>
            <a:pPr>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5F8AF9-4DAA-478E-B4E6-D46CD252190E}" type="slidenum">
              <a:rPr lang="en-US"/>
              <a:pPr fontAlgn="base">
                <a:spcBef>
                  <a:spcPct val="0"/>
                </a:spcBef>
                <a:spcAft>
                  <a:spcPct val="0"/>
                </a:spcAft>
              </a:pPr>
              <a:t>9</a:t>
            </a:fld>
            <a:endParaRPr lang="en-US"/>
          </a:p>
        </p:txBody>
      </p:sp>
      <p:sp>
        <p:nvSpPr>
          <p:cNvPr id="419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19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155614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Hand washing is the single most important means of preventing the spread of infection and illness, and cross-contamination.</a:t>
            </a:r>
          </a:p>
          <a:p>
            <a:pPr>
              <a:spcBef>
                <a:spcPct val="0"/>
              </a:spcBef>
            </a:pPr>
            <a:endParaRPr lang="en-US" smtClean="0"/>
          </a:p>
          <a:p>
            <a:pPr>
              <a:spcBef>
                <a:spcPct val="0"/>
              </a:spcBef>
            </a:pPr>
            <a:r>
              <a:rPr lang="en-US" smtClean="0"/>
              <a:t>Listed here is the proper hand washing procedure that should be followed.  </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549289-65F0-482C-9A04-BD4E6A339464}" type="slidenum">
              <a:rPr lang="en-US"/>
              <a:pPr fontAlgn="base">
                <a:spcBef>
                  <a:spcPct val="0"/>
                </a:spcBef>
                <a:spcAft>
                  <a:spcPct val="0"/>
                </a:spcAft>
              </a:pPr>
              <a:t>10</a:t>
            </a:fld>
            <a:endParaRPr lang="en-US"/>
          </a:p>
        </p:txBody>
      </p:sp>
      <p:sp>
        <p:nvSpPr>
          <p:cNvPr id="4301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301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128749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C:\Documents and Settings\bhuggins\Local Settings\Temporary Internet Files\Content.IE5\JZPUDW7U\MPj04013420000[1].jpg"/>
          <p:cNvPicPr>
            <a:picLocks noChangeAspect="1" noChangeArrowheads="1"/>
          </p:cNvPicPr>
          <p:nvPr userDrawn="1"/>
        </p:nvPicPr>
        <p:blipFill>
          <a:blip r:embed="rId2" cstate="print"/>
          <a:srcRect/>
          <a:stretch>
            <a:fillRect/>
          </a:stretch>
        </p:blipFill>
        <p:spPr bwMode="auto">
          <a:xfrm>
            <a:off x="0" y="2603500"/>
            <a:ext cx="2590800" cy="1727200"/>
          </a:xfrm>
          <a:prstGeom prst="rect">
            <a:avLst/>
          </a:prstGeom>
          <a:noFill/>
          <a:ln w="9525">
            <a:noFill/>
            <a:miter lim="800000"/>
            <a:headEnd/>
            <a:tailEnd/>
          </a:ln>
        </p:spPr>
      </p:pic>
      <p:sp>
        <p:nvSpPr>
          <p:cNvPr id="2" name="Title 1"/>
          <p:cNvSpPr>
            <a:spLocks noGrp="1"/>
          </p:cNvSpPr>
          <p:nvPr>
            <p:ph type="ctrTitle"/>
          </p:nvPr>
        </p:nvSpPr>
        <p:spPr>
          <a:xfrm>
            <a:off x="2590800" y="2554356"/>
            <a:ext cx="6248400" cy="1752600"/>
          </a:xfrm>
        </p:spPr>
        <p:txBody>
          <a:bodyPr/>
          <a:lstStyle>
            <a:lvl1pPr algn="l">
              <a:defRPr b="1">
                <a:solidFill>
                  <a:srgbClr val="0070C0"/>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333460"/>
            <a:ext cx="6248400" cy="1752600"/>
          </a:xfrm>
        </p:spPr>
        <p:txBody>
          <a:bodyPr/>
          <a:lstStyle>
            <a:lvl1pPr marL="0" indent="0" algn="l">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0B3F55-73AF-4651-BFD4-D0FB0F5874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D9E3D0-BB40-4654-89B8-5F728D7D73C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FD5E59-8416-4F5D-9902-203D797EAB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4F8EDE-CDF5-4887-9EF3-C32F278217C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DA8E3F-438F-46DA-BFCE-49CDF590B7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90DB00-8704-4E58-B850-C23CCE35EAB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CA1F08E-D215-4E59-975F-86C3695E22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6A82AD-7A4C-4245-8AA3-C69BACE09A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A45B10-F66E-4CE8-8BEE-394A140DE14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56C21D-3DF1-42A1-A561-25135309C3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C72A1A-6A34-4656-AE99-9B1CDEE8DB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l="-11000" r="-1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solidFill>
            <a:schemeClr val="bg1">
              <a:alpha val="50195"/>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E662874-5030-4AEC-BABE-AB3538FDA7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ctr" rtl="0" fontAlgn="base">
        <a:spcBef>
          <a:spcPct val="0"/>
        </a:spcBef>
        <a:spcAft>
          <a:spcPct val="0"/>
        </a:spcAft>
        <a:defRPr sz="4400" b="1" kern="1200">
          <a:solidFill>
            <a:srgbClr val="0070C0"/>
          </a:solidFill>
          <a:latin typeface="+mj-lt"/>
          <a:ea typeface="+mj-ea"/>
          <a:cs typeface="+mj-cs"/>
        </a:defRPr>
      </a:lvl1pPr>
      <a:lvl2pPr algn="ctr" rtl="0" fontAlgn="base">
        <a:spcBef>
          <a:spcPct val="0"/>
        </a:spcBef>
        <a:spcAft>
          <a:spcPct val="0"/>
        </a:spcAft>
        <a:defRPr sz="4400" b="1">
          <a:solidFill>
            <a:srgbClr val="0070C0"/>
          </a:solidFill>
          <a:latin typeface="Calibri" pitchFamily="34" charset="0"/>
        </a:defRPr>
      </a:lvl2pPr>
      <a:lvl3pPr algn="ctr" rtl="0" fontAlgn="base">
        <a:spcBef>
          <a:spcPct val="0"/>
        </a:spcBef>
        <a:spcAft>
          <a:spcPct val="0"/>
        </a:spcAft>
        <a:defRPr sz="4400" b="1">
          <a:solidFill>
            <a:srgbClr val="0070C0"/>
          </a:solidFill>
          <a:latin typeface="Calibri" pitchFamily="34" charset="0"/>
        </a:defRPr>
      </a:lvl3pPr>
      <a:lvl4pPr algn="ctr" rtl="0" fontAlgn="base">
        <a:spcBef>
          <a:spcPct val="0"/>
        </a:spcBef>
        <a:spcAft>
          <a:spcPct val="0"/>
        </a:spcAft>
        <a:defRPr sz="4400" b="1">
          <a:solidFill>
            <a:srgbClr val="0070C0"/>
          </a:solidFill>
          <a:latin typeface="Calibri" pitchFamily="34" charset="0"/>
        </a:defRPr>
      </a:lvl4pPr>
      <a:lvl5pPr algn="ctr" rtl="0" fontAlgn="base">
        <a:spcBef>
          <a:spcPct val="0"/>
        </a:spcBef>
        <a:spcAft>
          <a:spcPct val="0"/>
        </a:spcAft>
        <a:defRPr sz="4400" b="1">
          <a:solidFill>
            <a:srgbClr val="0070C0"/>
          </a:solidFill>
          <a:latin typeface="Calibri" pitchFamily="34" charset="0"/>
        </a:defRPr>
      </a:lvl5pPr>
      <a:lvl6pPr marL="457200" algn="ctr" rtl="0" fontAlgn="base">
        <a:spcBef>
          <a:spcPct val="0"/>
        </a:spcBef>
        <a:spcAft>
          <a:spcPct val="0"/>
        </a:spcAft>
        <a:defRPr sz="4400" b="1">
          <a:solidFill>
            <a:srgbClr val="0070C0"/>
          </a:solidFill>
          <a:latin typeface="Calibri" pitchFamily="34" charset="0"/>
        </a:defRPr>
      </a:lvl6pPr>
      <a:lvl7pPr marL="914400" algn="ctr" rtl="0" fontAlgn="base">
        <a:spcBef>
          <a:spcPct val="0"/>
        </a:spcBef>
        <a:spcAft>
          <a:spcPct val="0"/>
        </a:spcAft>
        <a:defRPr sz="4400" b="1">
          <a:solidFill>
            <a:srgbClr val="0070C0"/>
          </a:solidFill>
          <a:latin typeface="Calibri" pitchFamily="34" charset="0"/>
        </a:defRPr>
      </a:lvl7pPr>
      <a:lvl8pPr marL="1371600" algn="ctr" rtl="0" fontAlgn="base">
        <a:spcBef>
          <a:spcPct val="0"/>
        </a:spcBef>
        <a:spcAft>
          <a:spcPct val="0"/>
        </a:spcAft>
        <a:defRPr sz="4400" b="1">
          <a:solidFill>
            <a:srgbClr val="0070C0"/>
          </a:solidFill>
          <a:latin typeface="Calibri" pitchFamily="34" charset="0"/>
        </a:defRPr>
      </a:lvl8pPr>
      <a:lvl9pPr marL="1828800" algn="ctr" rtl="0" fontAlgn="base">
        <a:spcBef>
          <a:spcPct val="0"/>
        </a:spcBef>
        <a:spcAft>
          <a:spcPct val="0"/>
        </a:spcAft>
        <a:defRPr sz="4400" b="1">
          <a:solidFill>
            <a:srgbClr val="0070C0"/>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wmf"/><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2133600"/>
            <a:ext cx="3707810" cy="2585323"/>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Food Safety </a:t>
            </a:r>
          </a:p>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and </a:t>
            </a:r>
          </a:p>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Sanitation</a:t>
            </a:r>
          </a:p>
        </p:txBody>
      </p:sp>
      <p:sp>
        <p:nvSpPr>
          <p:cNvPr id="4" name="Date Placeholder 3"/>
          <p:cNvSpPr>
            <a:spLocks noGrp="1"/>
          </p:cNvSpPr>
          <p:nvPr>
            <p:ph type="dt"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85C21D3-6496-466B-88EA-1E61FB7AE014}" type="slidenum">
              <a:rPr lang="en-US"/>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384473"/>
            <a:ext cx="8229600" cy="923330"/>
          </a:xfrm>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Good Personal Hygiene</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459" name="Content Placeholder 2"/>
          <p:cNvSpPr>
            <a:spLocks noGrp="1"/>
          </p:cNvSpPr>
          <p:nvPr>
            <p:ph idx="1"/>
          </p:nvPr>
        </p:nvSpPr>
        <p:spPr>
          <a:xfrm>
            <a:off x="457200" y="1295400"/>
            <a:ext cx="8229600" cy="5105400"/>
          </a:xfrm>
        </p:spPr>
        <p:txBody>
          <a:bodyPr rtlCol="0">
            <a:normAutofit/>
          </a:bodyPr>
          <a:lstStyle/>
          <a:p>
            <a:pPr fontAlgn="auto">
              <a:spcAft>
                <a:spcPts val="0"/>
              </a:spcAft>
              <a:buFont typeface="Arial" charset="0"/>
              <a:buNone/>
              <a:defRPr/>
            </a:pPr>
            <a:r>
              <a:rPr lang="en-US" sz="2400" b="1" dirty="0" smtClean="0">
                <a:solidFill>
                  <a:srgbClr val="7030A0"/>
                </a:solidFill>
              </a:rPr>
              <a:t>Hand Washing</a:t>
            </a:r>
          </a:p>
          <a:p>
            <a:pPr lvl="1" fontAlgn="auto">
              <a:spcAft>
                <a:spcPts val="0"/>
              </a:spcAft>
              <a:buFont typeface="Arial" pitchFamily="34" charset="0"/>
              <a:buChar char="•"/>
              <a:defRPr/>
            </a:pPr>
            <a:r>
              <a:rPr lang="en-US" sz="2400" dirty="0" smtClean="0"/>
              <a:t>The single most important means of preventing the spread of infection and illness, and cross-contamination</a:t>
            </a:r>
          </a:p>
          <a:p>
            <a:pPr marL="609600" indent="-609600" fontAlgn="auto">
              <a:spcAft>
                <a:spcPts val="0"/>
              </a:spcAft>
              <a:buFontTx/>
              <a:buNone/>
              <a:defRPr/>
            </a:pPr>
            <a:endParaRPr lang="en-US" sz="2400" b="1" dirty="0" smtClean="0">
              <a:solidFill>
                <a:srgbClr val="7030A0"/>
              </a:solidFill>
            </a:endParaRPr>
          </a:p>
          <a:p>
            <a:pPr marL="609600" indent="-609600" fontAlgn="auto">
              <a:spcAft>
                <a:spcPts val="0"/>
              </a:spcAft>
              <a:buFontTx/>
              <a:buNone/>
              <a:defRPr/>
            </a:pPr>
            <a:r>
              <a:rPr lang="en-US" sz="2400" b="1" dirty="0" smtClean="0">
                <a:solidFill>
                  <a:srgbClr val="7030A0"/>
                </a:solidFill>
              </a:rPr>
              <a:t>Proper Hand Washing Procedure:</a:t>
            </a:r>
          </a:p>
          <a:p>
            <a:pPr marL="609600" indent="-609600" fontAlgn="auto">
              <a:spcAft>
                <a:spcPts val="0"/>
              </a:spcAft>
              <a:buFontTx/>
              <a:buNone/>
              <a:defRPr/>
            </a:pPr>
            <a:r>
              <a:rPr lang="en-US" sz="2400" dirty="0" smtClean="0"/>
              <a:t>	Wet your hands with running water as hot as you can comfortably stand</a:t>
            </a:r>
          </a:p>
          <a:p>
            <a:pPr marL="609600" indent="-609600" fontAlgn="auto">
              <a:spcAft>
                <a:spcPts val="0"/>
              </a:spcAft>
              <a:buFontTx/>
              <a:buNone/>
              <a:defRPr/>
            </a:pPr>
            <a:r>
              <a:rPr lang="en-US" sz="2400" dirty="0" smtClean="0"/>
              <a:t>      	Apply Soap</a:t>
            </a:r>
          </a:p>
          <a:p>
            <a:pPr marL="609600" indent="-609600" fontAlgn="auto">
              <a:spcAft>
                <a:spcPts val="0"/>
              </a:spcAft>
              <a:buFontTx/>
              <a:buNone/>
              <a:defRPr/>
            </a:pPr>
            <a:r>
              <a:rPr lang="en-US" sz="2400" dirty="0" smtClean="0"/>
              <a:t>      	Vigorously scrub hands and arms for ten to fifteen seconds</a:t>
            </a:r>
          </a:p>
          <a:p>
            <a:pPr marL="609600" indent="-609600" fontAlgn="auto">
              <a:spcAft>
                <a:spcPts val="0"/>
              </a:spcAft>
              <a:buFontTx/>
              <a:buNone/>
              <a:defRPr/>
            </a:pPr>
            <a:r>
              <a:rPr lang="en-US" sz="2400" dirty="0" smtClean="0"/>
              <a:t>      	Rinse thoroughly under running water</a:t>
            </a:r>
          </a:p>
          <a:p>
            <a:pPr marL="609600" indent="-609600" fontAlgn="auto">
              <a:spcAft>
                <a:spcPts val="0"/>
              </a:spcAft>
              <a:buFontTx/>
              <a:buNone/>
              <a:defRPr/>
            </a:pPr>
            <a:r>
              <a:rPr lang="en-US" sz="2400" dirty="0" smtClean="0"/>
              <a:t>      	Dry hands and arms with a single-use paper towel or warm-air hand dryer</a:t>
            </a:r>
          </a:p>
          <a:p>
            <a:pPr lvl="1" fontAlgn="auto">
              <a:spcAft>
                <a:spcPts val="0"/>
              </a:spcAft>
              <a:buFont typeface="Arial" pitchFamily="34" charset="0"/>
              <a:buChar char="–"/>
              <a:defRPr/>
            </a:pPr>
            <a:endParaRPr lang="en-US" dirty="0" smtClean="0"/>
          </a:p>
        </p:txBody>
      </p:sp>
      <p:pic>
        <p:nvPicPr>
          <p:cNvPr id="12292" name="Picture 8" descr="MCj04126420000[1]"/>
          <p:cNvPicPr>
            <a:picLocks noChangeAspect="1" noChangeArrowheads="1"/>
          </p:cNvPicPr>
          <p:nvPr/>
        </p:nvPicPr>
        <p:blipFill>
          <a:blip r:embed="rId3" cstate="print"/>
          <a:srcRect/>
          <a:stretch>
            <a:fillRect/>
          </a:stretch>
        </p:blipFill>
        <p:spPr bwMode="auto">
          <a:xfrm>
            <a:off x="609600" y="3505200"/>
            <a:ext cx="457200" cy="254000"/>
          </a:xfrm>
          <a:prstGeom prst="rect">
            <a:avLst/>
          </a:prstGeom>
          <a:noFill/>
          <a:ln w="9525">
            <a:noFill/>
            <a:miter lim="800000"/>
            <a:headEnd/>
            <a:tailEnd/>
          </a:ln>
        </p:spPr>
      </p:pic>
      <p:pic>
        <p:nvPicPr>
          <p:cNvPr id="12293" name="Picture 8" descr="MCj04126420000[1]"/>
          <p:cNvPicPr>
            <a:picLocks noChangeAspect="1" noChangeArrowheads="1"/>
          </p:cNvPicPr>
          <p:nvPr/>
        </p:nvPicPr>
        <p:blipFill>
          <a:blip r:embed="rId3" cstate="print"/>
          <a:srcRect/>
          <a:stretch>
            <a:fillRect/>
          </a:stretch>
        </p:blipFill>
        <p:spPr bwMode="auto">
          <a:xfrm>
            <a:off x="609600" y="4800600"/>
            <a:ext cx="457200" cy="254000"/>
          </a:xfrm>
          <a:prstGeom prst="rect">
            <a:avLst/>
          </a:prstGeom>
          <a:noFill/>
          <a:ln w="9525">
            <a:noFill/>
            <a:miter lim="800000"/>
            <a:headEnd/>
            <a:tailEnd/>
          </a:ln>
        </p:spPr>
      </p:pic>
      <p:pic>
        <p:nvPicPr>
          <p:cNvPr id="12294" name="Picture 8" descr="MCj04126420000[1]"/>
          <p:cNvPicPr>
            <a:picLocks noChangeAspect="1" noChangeArrowheads="1"/>
          </p:cNvPicPr>
          <p:nvPr/>
        </p:nvPicPr>
        <p:blipFill>
          <a:blip r:embed="rId3" cstate="print"/>
          <a:srcRect/>
          <a:stretch>
            <a:fillRect/>
          </a:stretch>
        </p:blipFill>
        <p:spPr bwMode="auto">
          <a:xfrm>
            <a:off x="609600" y="5181600"/>
            <a:ext cx="457200" cy="254000"/>
          </a:xfrm>
          <a:prstGeom prst="rect">
            <a:avLst/>
          </a:prstGeom>
          <a:noFill/>
          <a:ln w="9525">
            <a:noFill/>
            <a:miter lim="800000"/>
            <a:headEnd/>
            <a:tailEnd/>
          </a:ln>
        </p:spPr>
      </p:pic>
      <p:pic>
        <p:nvPicPr>
          <p:cNvPr id="12295" name="Picture 8" descr="MCj04126420000[1]"/>
          <p:cNvPicPr>
            <a:picLocks noChangeAspect="1" noChangeArrowheads="1"/>
          </p:cNvPicPr>
          <p:nvPr/>
        </p:nvPicPr>
        <p:blipFill>
          <a:blip r:embed="rId3" cstate="print"/>
          <a:srcRect/>
          <a:stretch>
            <a:fillRect/>
          </a:stretch>
        </p:blipFill>
        <p:spPr bwMode="auto">
          <a:xfrm>
            <a:off x="609600" y="5638800"/>
            <a:ext cx="457200" cy="254000"/>
          </a:xfrm>
          <a:prstGeom prst="rect">
            <a:avLst/>
          </a:prstGeom>
          <a:noFill/>
          <a:ln w="9525">
            <a:noFill/>
            <a:miter lim="800000"/>
            <a:headEnd/>
            <a:tailEnd/>
          </a:ln>
        </p:spPr>
      </p:pic>
      <p:pic>
        <p:nvPicPr>
          <p:cNvPr id="12296" name="Picture 8" descr="MCj04126420000[1]"/>
          <p:cNvPicPr>
            <a:picLocks noChangeAspect="1" noChangeArrowheads="1"/>
          </p:cNvPicPr>
          <p:nvPr/>
        </p:nvPicPr>
        <p:blipFill>
          <a:blip r:embed="rId3" cstate="print"/>
          <a:srcRect/>
          <a:stretch>
            <a:fillRect/>
          </a:stretch>
        </p:blipFill>
        <p:spPr bwMode="auto">
          <a:xfrm>
            <a:off x="609600" y="4343400"/>
            <a:ext cx="457200" cy="254000"/>
          </a:xfrm>
          <a:prstGeom prst="rect">
            <a:avLst/>
          </a:prstGeom>
          <a:noFill/>
          <a:ln w="9525">
            <a:noFill/>
            <a:miter lim="800000"/>
            <a:headEnd/>
            <a:tailEnd/>
          </a:ln>
        </p:spPr>
      </p:pic>
      <p:sp>
        <p:nvSpPr>
          <p:cNvPr id="9" name="Date Placeholder 8"/>
          <p:cNvSpPr>
            <a:spLocks noGrp="1"/>
          </p:cNvSpPr>
          <p:nvPr>
            <p:ph type="dt" sz="quarter" idx="10"/>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EC229390-8490-4D68-A420-AF62D7D0E600}"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Good Personal Hygiene</a:t>
            </a:r>
            <a:endParaRPr lang="en-US" dirty="0"/>
          </a:p>
        </p:txBody>
      </p:sp>
      <p:sp>
        <p:nvSpPr>
          <p:cNvPr id="13315" name="Content Placeholder 2"/>
          <p:cNvSpPr>
            <a:spLocks noGrp="1"/>
          </p:cNvSpPr>
          <p:nvPr>
            <p:ph idx="1"/>
          </p:nvPr>
        </p:nvSpPr>
        <p:spPr/>
        <p:txBody>
          <a:bodyPr/>
          <a:lstStyle/>
          <a:p>
            <a:pPr>
              <a:buFont typeface="Arial" charset="0"/>
              <a:buNone/>
            </a:pPr>
            <a:r>
              <a:rPr lang="en-US" smtClean="0"/>
              <a:t>Hands should be washed:</a:t>
            </a:r>
          </a:p>
          <a:p>
            <a:r>
              <a:rPr lang="en-US" smtClean="0"/>
              <a:t>Before preparing food </a:t>
            </a:r>
          </a:p>
          <a:p>
            <a:r>
              <a:rPr lang="en-US" smtClean="0"/>
              <a:t>After using the toilet </a:t>
            </a:r>
          </a:p>
          <a:p>
            <a:r>
              <a:rPr lang="en-US" smtClean="0"/>
              <a:t>After sneezing, coughing or blowing your nose, </a:t>
            </a:r>
          </a:p>
          <a:p>
            <a:r>
              <a:rPr lang="en-US" smtClean="0"/>
              <a:t>After touching foods or other items that may be contaminated with bacteria or other harmful substances</a:t>
            </a:r>
          </a:p>
        </p:txBody>
      </p:sp>
      <p:sp>
        <p:nvSpPr>
          <p:cNvPr id="4" name="Date Placeholder 3"/>
          <p:cNvSpPr>
            <a:spLocks noGrp="1"/>
          </p:cNvSpPr>
          <p:nvPr>
            <p:ph type="dt"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C4F2235-862C-408A-A0A3-FB95A5ECD5E6}" type="slidenum">
              <a:rPr lang="en-US"/>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p:txBody>
          <a:bodyPr rtlCol="0">
            <a:spAutoFit/>
          </a:bodyPr>
          <a:lstStyle/>
          <a:p>
            <a:pPr fontAlgn="auto">
              <a:spcAft>
                <a:spcPts val="0"/>
              </a:spcAft>
              <a:defRPr/>
            </a:pPr>
            <a:r>
              <a:rPr lang="en-US" sz="4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 Bare Hand Contact with Food</a:t>
            </a:r>
            <a:endParaRPr lang="en-US"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600200"/>
            <a:ext cx="8229600" cy="5257800"/>
          </a:xfrm>
        </p:spPr>
        <p:txBody>
          <a:bodyPr rtlCol="0">
            <a:normAutofit lnSpcReduction="10000"/>
          </a:bodyPr>
          <a:lstStyle/>
          <a:p>
            <a:pPr fontAlgn="auto">
              <a:spcAft>
                <a:spcPts val="0"/>
              </a:spcAft>
              <a:buFont typeface="Arial" charset="0"/>
              <a:buNone/>
              <a:defRPr/>
            </a:pPr>
            <a:r>
              <a:rPr lang="en-US" b="1" dirty="0" smtClean="0">
                <a:solidFill>
                  <a:srgbClr val="7030A0"/>
                </a:solidFill>
              </a:rPr>
              <a:t>Food Preparers</a:t>
            </a:r>
          </a:p>
          <a:p>
            <a:pPr lvl="1" fontAlgn="auto">
              <a:spcAft>
                <a:spcPts val="0"/>
              </a:spcAft>
              <a:buFont typeface="Arial" pitchFamily="34" charset="0"/>
              <a:buChar char="•"/>
              <a:defRPr/>
            </a:pPr>
            <a:r>
              <a:rPr lang="en-US" dirty="0" smtClean="0"/>
              <a:t>SINGLE-USE gloves shall be used when working with</a:t>
            </a:r>
          </a:p>
          <a:p>
            <a:pPr lvl="2" fontAlgn="auto">
              <a:spcAft>
                <a:spcPts val="0"/>
              </a:spcAft>
              <a:buFont typeface="Arial" pitchFamily="34" charset="0"/>
              <a:buChar char="•"/>
              <a:defRPr/>
            </a:pPr>
            <a:r>
              <a:rPr lang="en-US" dirty="0" smtClean="0"/>
              <a:t>Ready-to-eat food items (bread, fruits/vegetables, deli meats and cheeses, tuna fish)</a:t>
            </a:r>
          </a:p>
          <a:p>
            <a:pPr lvl="2" fontAlgn="auto">
              <a:spcAft>
                <a:spcPts val="0"/>
              </a:spcAft>
              <a:buFont typeface="Arial" pitchFamily="34" charset="0"/>
              <a:buChar char="•"/>
              <a:defRPr/>
            </a:pPr>
            <a:r>
              <a:rPr lang="en-US" dirty="0" smtClean="0"/>
              <a:t>Raw animal food (chicken, pork, beef)</a:t>
            </a:r>
          </a:p>
          <a:p>
            <a:pPr lvl="1" fontAlgn="auto">
              <a:spcAft>
                <a:spcPts val="0"/>
              </a:spcAft>
              <a:buFont typeface="Arial" pitchFamily="34" charset="0"/>
              <a:buChar char="–"/>
              <a:defRPr/>
            </a:pPr>
            <a:endParaRPr lang="en-US" dirty="0" smtClean="0">
              <a:solidFill>
                <a:srgbClr val="FF0000"/>
              </a:solidFill>
            </a:endParaRPr>
          </a:p>
          <a:p>
            <a:pPr fontAlgn="auto">
              <a:spcAft>
                <a:spcPts val="0"/>
              </a:spcAft>
              <a:buFont typeface="Arial" charset="0"/>
              <a:buNone/>
              <a:defRPr/>
            </a:pPr>
            <a:r>
              <a:rPr lang="en-US" sz="2600" b="1" dirty="0" smtClean="0">
                <a:solidFill>
                  <a:srgbClr val="00B050"/>
                </a:solidFill>
              </a:rPr>
              <a:t>SINGLE-USE Gloves </a:t>
            </a:r>
            <a:r>
              <a:rPr lang="en-US" sz="2600" dirty="0" smtClean="0"/>
              <a:t>– </a:t>
            </a:r>
            <a:r>
              <a:rPr lang="en-US" sz="2400" dirty="0" smtClean="0"/>
              <a:t>one pair of gloves may not be used for multiple tasks.  When interruptions occur in the operation (ex. food preparer needs to get something from refrigerator/storage room) gloves need to be replaced because they become contaminated with touching door handles, packaging, etc.</a:t>
            </a:r>
          </a:p>
        </p:txBody>
      </p:sp>
      <p:sp>
        <p:nvSpPr>
          <p:cNvPr id="6" name="Slide Number Placeholder 5"/>
          <p:cNvSpPr>
            <a:spLocks noGrp="1"/>
          </p:cNvSpPr>
          <p:nvPr>
            <p:ph type="sldNum" sz="quarter" idx="12"/>
          </p:nvPr>
        </p:nvSpPr>
        <p:spPr/>
        <p:txBody>
          <a:bodyPr/>
          <a:lstStyle/>
          <a:p>
            <a:pPr>
              <a:defRPr/>
            </a:pPr>
            <a:fld id="{2C2C0F77-204F-44C9-BDF6-4553CEF9F821}"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p:txBody>
          <a:bodyPr rtlCol="0">
            <a:spAutoFit/>
          </a:bodyPr>
          <a:lstStyle/>
          <a:p>
            <a:pPr fontAlgn="auto">
              <a:spcAft>
                <a:spcPts val="0"/>
              </a:spcAft>
              <a:defRPr/>
            </a:pPr>
            <a:r>
              <a:rPr lang="en-US" sz="4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 Bare Hand Contact with Food</a:t>
            </a:r>
            <a:endParaRPr lang="en-US"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600200"/>
            <a:ext cx="8229600" cy="4953000"/>
          </a:xfrm>
        </p:spPr>
        <p:txBody>
          <a:bodyPr rtlCol="0">
            <a:normAutofit lnSpcReduction="10000"/>
          </a:bodyPr>
          <a:lstStyle/>
          <a:p>
            <a:pPr fontAlgn="auto">
              <a:spcAft>
                <a:spcPts val="0"/>
              </a:spcAft>
              <a:buFont typeface="Arial" charset="0"/>
              <a:buNone/>
              <a:defRPr/>
            </a:pPr>
            <a:r>
              <a:rPr lang="en-US" b="1" dirty="0" smtClean="0">
                <a:solidFill>
                  <a:srgbClr val="7030A0"/>
                </a:solidFill>
              </a:rPr>
              <a:t>Food Servers </a:t>
            </a:r>
            <a:r>
              <a:rPr lang="en-US" sz="2800" dirty="0" smtClean="0"/>
              <a:t>(food preparer, teacher, helper)</a:t>
            </a:r>
            <a:endParaRPr lang="en-US" dirty="0" smtClean="0"/>
          </a:p>
          <a:p>
            <a:pPr lvl="1" fontAlgn="auto">
              <a:spcAft>
                <a:spcPts val="0"/>
              </a:spcAft>
              <a:buFont typeface="Arial" pitchFamily="34" charset="0"/>
              <a:buChar char="•"/>
              <a:defRPr/>
            </a:pPr>
            <a:r>
              <a:rPr lang="en-US" sz="2400" dirty="0" smtClean="0"/>
              <a:t>Use utensils (tongs, serving spoons, spatulas) when serving or handling food</a:t>
            </a:r>
          </a:p>
          <a:p>
            <a:pPr lvl="1" fontAlgn="auto">
              <a:spcAft>
                <a:spcPts val="0"/>
              </a:spcAft>
              <a:buFont typeface="Arial" pitchFamily="34" charset="0"/>
              <a:buChar char="•"/>
              <a:defRPr/>
            </a:pPr>
            <a:r>
              <a:rPr lang="en-US" sz="2400" dirty="0" smtClean="0"/>
              <a:t>Use SINGLE-USE gloves</a:t>
            </a:r>
          </a:p>
          <a:p>
            <a:pPr lvl="1" fontAlgn="auto">
              <a:spcAft>
                <a:spcPts val="0"/>
              </a:spcAft>
              <a:buFont typeface="Arial" pitchFamily="34" charset="0"/>
              <a:buChar char="•"/>
              <a:defRPr/>
            </a:pPr>
            <a:r>
              <a:rPr lang="en-US" sz="2400" dirty="0" smtClean="0"/>
              <a:t>Have children serve themselves family style with utensils.  Kids can also grab food themselves – opportunity to teach </a:t>
            </a:r>
          </a:p>
          <a:p>
            <a:pPr marL="342900" lvl="1" indent="-342900" fontAlgn="auto">
              <a:spcAft>
                <a:spcPts val="0"/>
              </a:spcAft>
              <a:buFont typeface="Arial" charset="0"/>
              <a:buNone/>
              <a:defRPr/>
            </a:pPr>
            <a:endParaRPr lang="en-US" b="1" dirty="0" smtClean="0">
              <a:solidFill>
                <a:srgbClr val="00B050"/>
              </a:solidFill>
            </a:endParaRPr>
          </a:p>
          <a:p>
            <a:pPr marL="342900" lvl="1" indent="-342900" fontAlgn="auto">
              <a:spcAft>
                <a:spcPts val="0"/>
              </a:spcAft>
              <a:buFont typeface="Arial" charset="0"/>
              <a:buNone/>
              <a:defRPr/>
            </a:pPr>
            <a:r>
              <a:rPr lang="en-US" b="1" dirty="0" smtClean="0">
                <a:solidFill>
                  <a:srgbClr val="00B050"/>
                </a:solidFill>
              </a:rPr>
              <a:t>SINGLE-USE gloves </a:t>
            </a:r>
            <a:r>
              <a:rPr lang="en-US" sz="2400" dirty="0" smtClean="0"/>
              <a:t>– one pair of gloves may not be used for multiple tasks.  When interruptions occur during food service (ex. food server needs to pick up a fork that fell on the floor, help a child push in a chair, touching anything but the prepared food) gloves need to be changed  </a:t>
            </a:r>
          </a:p>
        </p:txBody>
      </p:sp>
      <p:sp>
        <p:nvSpPr>
          <p:cNvPr id="5" name="Date Placeholder 4"/>
          <p:cNvSpPr>
            <a:spLocks noGrp="1"/>
          </p:cNvSpPr>
          <p:nvPr>
            <p:ph type="dt" sz="quarter"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159832-B1AA-4981-B5D7-B22273127205}"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noGrp="1"/>
          </p:cNvSpPr>
          <p:nvPr>
            <p:ph type="title"/>
          </p:nvPr>
        </p:nvSpPr>
        <p:spPr/>
        <p:txBody>
          <a:bodyPr rtlCol="0">
            <a:spAutoFit/>
          </a:bodyPr>
          <a:lstStyle/>
          <a:p>
            <a:pPr fontAlgn="auto">
              <a:spcAft>
                <a:spcPts val="0"/>
              </a:spcAft>
              <a:defRPr/>
            </a:pPr>
            <a:r>
              <a:rPr lang="en-US" sz="4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 Bare Hand Contact with Food</a:t>
            </a:r>
            <a:endParaRPr lang="en-US"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387" name="Content Placeholder 2"/>
          <p:cNvSpPr>
            <a:spLocks noGrp="1"/>
          </p:cNvSpPr>
          <p:nvPr>
            <p:ph idx="1"/>
          </p:nvPr>
        </p:nvSpPr>
        <p:spPr>
          <a:xfrm>
            <a:off x="152400" y="1600200"/>
            <a:ext cx="3810000" cy="4419600"/>
          </a:xfrm>
        </p:spPr>
        <p:txBody>
          <a:bodyPr/>
          <a:lstStyle/>
          <a:p>
            <a:pPr>
              <a:buFont typeface="Arial" charset="0"/>
              <a:buNone/>
            </a:pPr>
            <a:r>
              <a:rPr lang="en-US" smtClean="0"/>
              <a:t>	</a:t>
            </a:r>
            <a:r>
              <a:rPr lang="en-US" b="1" smtClean="0">
                <a:solidFill>
                  <a:srgbClr val="0070C0"/>
                </a:solidFill>
                <a:latin typeface="Arial" charset="0"/>
                <a:cs typeface="Arial" charset="0"/>
              </a:rPr>
              <a:t>When handling glassware, dishes and utensils do not touch food contact areas with bare hands</a:t>
            </a:r>
          </a:p>
          <a:p>
            <a:pPr>
              <a:buFont typeface="Arial" charset="0"/>
              <a:buNone/>
            </a:pPr>
            <a:endParaRPr lang="en-US" smtClean="0"/>
          </a:p>
        </p:txBody>
      </p:sp>
      <p:pic>
        <p:nvPicPr>
          <p:cNvPr id="16388" name="Picture 3"/>
          <p:cNvPicPr>
            <a:picLocks noChangeAspect="1" noChangeArrowheads="1"/>
          </p:cNvPicPr>
          <p:nvPr/>
        </p:nvPicPr>
        <p:blipFill>
          <a:blip r:embed="rId3" cstate="print"/>
          <a:srcRect/>
          <a:stretch>
            <a:fillRect/>
          </a:stretch>
        </p:blipFill>
        <p:spPr bwMode="auto">
          <a:xfrm>
            <a:off x="4038600" y="1524000"/>
            <a:ext cx="4576763" cy="480060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FF38B1-0390-4E6E-9512-D71C739DB77D}"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4473"/>
            <a:ext cx="8229600" cy="923330"/>
          </a:xfrm>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Purchase Safe Food</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411" name="Content Placeholder 2"/>
          <p:cNvSpPr>
            <a:spLocks noGrp="1"/>
          </p:cNvSpPr>
          <p:nvPr>
            <p:ph idx="1"/>
          </p:nvPr>
        </p:nvSpPr>
        <p:spPr/>
        <p:txBody>
          <a:bodyPr/>
          <a:lstStyle/>
          <a:p>
            <a:r>
              <a:rPr lang="en-US" smtClean="0"/>
              <a:t>VENDORS</a:t>
            </a:r>
          </a:p>
          <a:p>
            <a:pPr lvl="1">
              <a:spcBef>
                <a:spcPct val="50000"/>
              </a:spcBef>
            </a:pPr>
            <a:r>
              <a:rPr lang="en-US" smtClean="0"/>
              <a:t>Buy only from reputable suppliers </a:t>
            </a:r>
          </a:p>
          <a:p>
            <a:pPr lvl="1">
              <a:spcBef>
                <a:spcPct val="50000"/>
              </a:spcBef>
            </a:pPr>
            <a:r>
              <a:rPr lang="en-US" smtClean="0"/>
              <a:t>Inspect deliveries carefully</a:t>
            </a:r>
          </a:p>
          <a:p>
            <a:pPr lvl="1">
              <a:spcBef>
                <a:spcPct val="50000"/>
              </a:spcBef>
            </a:pPr>
            <a:r>
              <a:rPr lang="en-US" smtClean="0"/>
              <a:t>Sample temperatures of received food items</a:t>
            </a:r>
          </a:p>
          <a:p>
            <a:pPr lvl="1">
              <a:spcBef>
                <a:spcPct val="50000"/>
              </a:spcBef>
            </a:pPr>
            <a:r>
              <a:rPr lang="en-US" smtClean="0"/>
              <a:t>Put refrigerated and frozen items away immediately</a:t>
            </a:r>
          </a:p>
          <a:p>
            <a:endParaRPr lang="en-US" smtClean="0"/>
          </a:p>
        </p:txBody>
      </p:sp>
      <p:pic>
        <p:nvPicPr>
          <p:cNvPr id="17412" name="Picture 7" descr="Delivery_Truck"/>
          <p:cNvPicPr>
            <a:picLocks noChangeAspect="1" noChangeArrowheads="1"/>
          </p:cNvPicPr>
          <p:nvPr/>
        </p:nvPicPr>
        <p:blipFill>
          <a:blip r:embed="rId3" cstate="print"/>
          <a:srcRect/>
          <a:stretch>
            <a:fillRect/>
          </a:stretch>
        </p:blipFill>
        <p:spPr bwMode="auto">
          <a:xfrm>
            <a:off x="381000" y="228600"/>
            <a:ext cx="1281113" cy="1223963"/>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116DE4-EAB1-46F4-958A-805F3D6AEAD6}" type="slidenum">
              <a:rPr lang="en-US"/>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Purchase Safe Food</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435" name="Content Placeholder 2"/>
          <p:cNvSpPr>
            <a:spLocks noGrp="1"/>
          </p:cNvSpPr>
          <p:nvPr>
            <p:ph idx="1"/>
          </p:nvPr>
        </p:nvSpPr>
        <p:spPr>
          <a:xfrm>
            <a:off x="381000" y="1524000"/>
            <a:ext cx="8763000" cy="5334000"/>
          </a:xfrm>
        </p:spPr>
        <p:txBody>
          <a:bodyPr/>
          <a:lstStyle/>
          <a:p>
            <a:r>
              <a:rPr lang="en-US" dirty="0" smtClean="0"/>
              <a:t>GROCERY STORE</a:t>
            </a:r>
          </a:p>
          <a:p>
            <a:pPr lvl="1">
              <a:lnSpc>
                <a:spcPct val="80000"/>
              </a:lnSpc>
              <a:spcBef>
                <a:spcPct val="50000"/>
              </a:spcBef>
              <a:buFont typeface="Arial" charset="0"/>
              <a:buChar char="•"/>
            </a:pPr>
            <a:r>
              <a:rPr lang="en-US" dirty="0" smtClean="0"/>
              <a:t>Read the label – do not buy food that is past the “sell-by,” “use-by,” or other expiration dates</a:t>
            </a:r>
          </a:p>
          <a:p>
            <a:pPr lvl="1">
              <a:lnSpc>
                <a:spcPct val="80000"/>
              </a:lnSpc>
              <a:spcBef>
                <a:spcPct val="50000"/>
              </a:spcBef>
              <a:buFont typeface="Arial" charset="0"/>
              <a:buChar char="•"/>
            </a:pPr>
            <a:r>
              <a:rPr lang="en-US" dirty="0" smtClean="0"/>
              <a:t>Purchase meat, poultry and dairy products last </a:t>
            </a:r>
          </a:p>
          <a:p>
            <a:pPr lvl="2">
              <a:lnSpc>
                <a:spcPct val="80000"/>
              </a:lnSpc>
              <a:spcBef>
                <a:spcPct val="50000"/>
              </a:spcBef>
            </a:pPr>
            <a:r>
              <a:rPr lang="en-US" sz="2200" dirty="0" smtClean="0"/>
              <a:t>Ground beef should be </a:t>
            </a:r>
            <a:r>
              <a:rPr lang="en-US" sz="2200" b="1" dirty="0" smtClean="0">
                <a:solidFill>
                  <a:srgbClr val="C00000"/>
                </a:solidFill>
              </a:rPr>
              <a:t>cherry-red</a:t>
            </a:r>
            <a:r>
              <a:rPr lang="en-US" sz="2200" dirty="0" smtClean="0"/>
              <a:t> or </a:t>
            </a:r>
            <a:r>
              <a:rPr lang="en-US" sz="2200" b="1" dirty="0" smtClean="0">
                <a:solidFill>
                  <a:srgbClr val="660033"/>
                </a:solidFill>
              </a:rPr>
              <a:t>purple-red</a:t>
            </a:r>
            <a:r>
              <a:rPr lang="en-US" sz="2200" dirty="0" smtClean="0"/>
              <a:t> if in vacuum packaging</a:t>
            </a:r>
          </a:p>
          <a:p>
            <a:pPr lvl="2">
              <a:lnSpc>
                <a:spcPct val="80000"/>
              </a:lnSpc>
              <a:spcBef>
                <a:spcPct val="50000"/>
              </a:spcBef>
            </a:pPr>
            <a:r>
              <a:rPr lang="en-US" sz="2200" dirty="0" smtClean="0"/>
              <a:t>Place meat, poultry and seafood in plastic bags to prevent juices from dripping on other foods in the cart</a:t>
            </a:r>
          </a:p>
          <a:p>
            <a:pPr lvl="2">
              <a:lnSpc>
                <a:spcPct val="80000"/>
              </a:lnSpc>
              <a:spcBef>
                <a:spcPct val="50000"/>
              </a:spcBef>
            </a:pPr>
            <a:r>
              <a:rPr lang="en-US" sz="2200" dirty="0" smtClean="0"/>
              <a:t>Keep raw meat, poultry and seafood separate from other food items</a:t>
            </a:r>
          </a:p>
          <a:p>
            <a:pPr lvl="1">
              <a:lnSpc>
                <a:spcPct val="80000"/>
              </a:lnSpc>
              <a:spcBef>
                <a:spcPct val="50000"/>
              </a:spcBef>
              <a:buFont typeface="Arial" charset="0"/>
              <a:buChar char="•"/>
            </a:pPr>
            <a:r>
              <a:rPr lang="en-US" dirty="0" smtClean="0"/>
              <a:t>Check that all food packages are intact</a:t>
            </a:r>
          </a:p>
          <a:p>
            <a:pPr lvl="1">
              <a:lnSpc>
                <a:spcPct val="80000"/>
              </a:lnSpc>
              <a:spcBef>
                <a:spcPct val="50000"/>
              </a:spcBef>
              <a:buFont typeface="Arial" charset="0"/>
              <a:buChar char="•"/>
            </a:pPr>
            <a:r>
              <a:rPr lang="en-US" dirty="0" smtClean="0"/>
              <a:t>Select produce that is fresh, not bruised or damaged</a:t>
            </a:r>
          </a:p>
          <a:p>
            <a:pPr lvl="1">
              <a:lnSpc>
                <a:spcPct val="80000"/>
              </a:lnSpc>
              <a:spcBef>
                <a:spcPct val="50000"/>
              </a:spcBef>
              <a:buFont typeface="Arial" charset="0"/>
              <a:buNone/>
            </a:pPr>
            <a:endParaRPr lang="en-US" sz="1600" dirty="0" smtClean="0"/>
          </a:p>
          <a:p>
            <a:pPr lvl="1">
              <a:buFont typeface="Arial" charset="0"/>
              <a:buNone/>
            </a:pPr>
            <a:endParaRPr lang="en-US" dirty="0" smtClean="0"/>
          </a:p>
        </p:txBody>
      </p:sp>
      <p:pic>
        <p:nvPicPr>
          <p:cNvPr id="18436" name="Picture 4" descr="shopping-car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 y="228600"/>
            <a:ext cx="1085850" cy="10858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49FED91-6627-4125-AD0C-1BF2D450C28C}"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384473"/>
            <a:ext cx="8229600" cy="923330"/>
          </a:xfrm>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Store Food Properly</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290" name="Content Placeholder 2"/>
          <p:cNvSpPr>
            <a:spLocks noGrp="1"/>
          </p:cNvSpPr>
          <p:nvPr>
            <p:ph idx="1"/>
          </p:nvPr>
        </p:nvSpPr>
        <p:spPr>
          <a:xfrm>
            <a:off x="304800" y="1600200"/>
            <a:ext cx="8458200" cy="4800600"/>
          </a:xfrm>
        </p:spPr>
        <p:txBody>
          <a:bodyPr rtlCol="0">
            <a:normAutofit fontScale="92500"/>
          </a:bodyPr>
          <a:lstStyle/>
          <a:p>
            <a:pPr fontAlgn="auto">
              <a:spcAft>
                <a:spcPts val="0"/>
              </a:spcAft>
              <a:buFont typeface="Arial" pitchFamily="34" charset="0"/>
              <a:buChar char="•"/>
              <a:defRPr/>
            </a:pPr>
            <a:r>
              <a:rPr lang="en-US" sz="2800" b="1" dirty="0" smtClean="0">
                <a:solidFill>
                  <a:srgbClr val="00B050"/>
                </a:solidFill>
              </a:rPr>
              <a:t>Keep out of temperature danger zone</a:t>
            </a:r>
          </a:p>
          <a:p>
            <a:pPr lvl="1" fontAlgn="auto">
              <a:spcAft>
                <a:spcPts val="0"/>
              </a:spcAft>
              <a:buFont typeface="Arial" charset="0"/>
              <a:buChar char="•"/>
              <a:defRPr/>
            </a:pPr>
            <a:r>
              <a:rPr lang="en-US" dirty="0" smtClean="0"/>
              <a:t>Refrigerator – 40°F or lower</a:t>
            </a:r>
          </a:p>
          <a:p>
            <a:pPr lvl="1" fontAlgn="auto">
              <a:spcAft>
                <a:spcPts val="0"/>
              </a:spcAft>
              <a:buFont typeface="Arial" charset="0"/>
              <a:buChar char="•"/>
              <a:defRPr/>
            </a:pPr>
            <a:r>
              <a:rPr lang="en-US" dirty="0" smtClean="0"/>
              <a:t>Freezer - 0°F or lower</a:t>
            </a:r>
          </a:p>
          <a:p>
            <a:pPr lvl="1" fontAlgn="auto">
              <a:spcAft>
                <a:spcPts val="0"/>
              </a:spcAft>
              <a:buFont typeface="Arial" charset="0"/>
              <a:buNone/>
              <a:defRPr/>
            </a:pPr>
            <a:endParaRPr lang="en-US" sz="1800" dirty="0" smtClean="0"/>
          </a:p>
          <a:p>
            <a:pPr fontAlgn="auto">
              <a:spcAft>
                <a:spcPts val="0"/>
              </a:spcAft>
              <a:buFont typeface="Arial" pitchFamily="34" charset="0"/>
              <a:buChar char="•"/>
              <a:defRPr/>
            </a:pPr>
            <a:r>
              <a:rPr lang="en-US" sz="2800" b="1" dirty="0" smtClean="0">
                <a:solidFill>
                  <a:srgbClr val="00B050"/>
                </a:solidFill>
              </a:rPr>
              <a:t>Label and date food</a:t>
            </a:r>
          </a:p>
          <a:p>
            <a:pPr lvl="1" fontAlgn="auto">
              <a:spcAft>
                <a:spcPts val="0"/>
              </a:spcAft>
              <a:buFont typeface="Arial" charset="0"/>
              <a:buChar char="•"/>
              <a:defRPr/>
            </a:pPr>
            <a:r>
              <a:rPr lang="en-US" dirty="0" smtClean="0"/>
              <a:t>Leftover prepared food which was not served must be </a:t>
            </a:r>
            <a:r>
              <a:rPr lang="en-US" u="sng" dirty="0" smtClean="0">
                <a:solidFill>
                  <a:srgbClr val="FF0000"/>
                </a:solidFill>
              </a:rPr>
              <a:t>labeled and dated</a:t>
            </a:r>
            <a:r>
              <a:rPr lang="en-US" dirty="0" smtClean="0"/>
              <a:t>, refrigerated promptly and </a:t>
            </a:r>
            <a:r>
              <a:rPr lang="en-US" dirty="0" smtClean="0">
                <a:solidFill>
                  <a:srgbClr val="FF0000"/>
                </a:solidFill>
              </a:rPr>
              <a:t>used within 36 hours</a:t>
            </a:r>
            <a:r>
              <a:rPr lang="en-US" dirty="0" smtClean="0"/>
              <a:t>, or frozen immediately for later use              </a:t>
            </a:r>
          </a:p>
          <a:p>
            <a:pPr lvl="1" fontAlgn="auto">
              <a:spcAft>
                <a:spcPts val="0"/>
              </a:spcAft>
              <a:buFont typeface="Arial" charset="0"/>
              <a:buChar char="•"/>
              <a:defRPr/>
            </a:pPr>
            <a:r>
              <a:rPr lang="en-US" dirty="0" smtClean="0"/>
              <a:t>Commercially-prepared, ready-to-serve opened food items can be kept up to 7 days when they are properly stored/refrigerated</a:t>
            </a:r>
          </a:p>
        </p:txBody>
      </p:sp>
      <p:pic>
        <p:nvPicPr>
          <p:cNvPr id="19460" name="Picture 5" descr="02-refrigerator"/>
          <p:cNvPicPr>
            <a:picLocks noChangeAspect="1" noChangeArrowheads="1"/>
          </p:cNvPicPr>
          <p:nvPr/>
        </p:nvPicPr>
        <p:blipFill>
          <a:blip r:embed="rId3" cstate="print"/>
          <a:srcRect/>
          <a:stretch>
            <a:fillRect/>
          </a:stretch>
        </p:blipFill>
        <p:spPr bwMode="auto">
          <a:xfrm>
            <a:off x="6172200" y="1676400"/>
            <a:ext cx="2554288" cy="2197100"/>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69BFEC-9F41-4529-9AC6-198B8FB0009F}" type="slidenum">
              <a:rPr lang="en-US"/>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384473"/>
            <a:ext cx="8229600" cy="923330"/>
          </a:xfrm>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Store Food Properly</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483" name="Content Placeholder 2"/>
          <p:cNvSpPr>
            <a:spLocks noGrp="1"/>
          </p:cNvSpPr>
          <p:nvPr>
            <p:ph idx="1"/>
          </p:nvPr>
        </p:nvSpPr>
        <p:spPr>
          <a:xfrm>
            <a:off x="457200" y="1524000"/>
            <a:ext cx="8153400" cy="4191000"/>
          </a:xfrm>
        </p:spPr>
        <p:txBody>
          <a:bodyPr/>
          <a:lstStyle/>
          <a:p>
            <a:r>
              <a:rPr lang="en-US" sz="2800" b="1" dirty="0" smtClean="0">
                <a:solidFill>
                  <a:srgbClr val="00B050"/>
                </a:solidFill>
              </a:rPr>
              <a:t>Dry Storage</a:t>
            </a:r>
          </a:p>
          <a:p>
            <a:pPr lvl="1">
              <a:buFont typeface="Arial" charset="0"/>
              <a:buChar char="•"/>
            </a:pPr>
            <a:r>
              <a:rPr lang="en-US" dirty="0" smtClean="0"/>
              <a:t>Dry food should be stored in sealed containers (zip-type bags, metal, glass or food-grade plastic containers with tight-fitting covers) and shall be labeled</a:t>
            </a:r>
          </a:p>
          <a:p>
            <a:pPr lvl="1">
              <a:buFont typeface="Arial" charset="0"/>
              <a:buChar char="•"/>
            </a:pPr>
            <a:r>
              <a:rPr lang="en-US" dirty="0" smtClean="0"/>
              <a:t>Clean, dry, ventilated and lighted storerooms or areas protected from contamination by sewage, wastewater backflow, condensation, leakage or vermin</a:t>
            </a:r>
          </a:p>
          <a:p>
            <a:pPr lvl="1">
              <a:buFont typeface="Arial" charset="0"/>
              <a:buChar char="•"/>
            </a:pPr>
            <a:endParaRPr lang="en-US" dirty="0" smtClean="0"/>
          </a:p>
        </p:txBody>
      </p:sp>
      <p:sp>
        <p:nvSpPr>
          <p:cNvPr id="4" name="Date Placeholder 3"/>
          <p:cNvSpPr>
            <a:spLocks noGrp="1"/>
          </p:cNvSpPr>
          <p:nvPr>
            <p:ph type="dt"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80B056A-384D-4C06-AEAB-9B8C27D94C65}" type="slidenum">
              <a:rPr lang="en-US"/>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461418"/>
            <a:ext cx="8839200" cy="769441"/>
          </a:xfrm>
        </p:spPr>
        <p:txBody>
          <a:bodyPr rtlCol="0">
            <a:spAutoFit/>
          </a:bodyPr>
          <a:lstStyle/>
          <a:p>
            <a:pPr fontAlgn="auto">
              <a:spcAft>
                <a:spcPts val="0"/>
              </a:spcAft>
              <a:defRPr/>
            </a:pPr>
            <a:r>
              <a:rPr lang="en-U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Prepare and Cook Food Adequately</a:t>
            </a:r>
            <a:endPar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507" name="Content Placeholder 2"/>
          <p:cNvSpPr>
            <a:spLocks noGrp="1"/>
          </p:cNvSpPr>
          <p:nvPr>
            <p:ph idx="1"/>
          </p:nvPr>
        </p:nvSpPr>
        <p:spPr>
          <a:xfrm>
            <a:off x="457200" y="1371600"/>
            <a:ext cx="8229600" cy="4114800"/>
          </a:xfrm>
        </p:spPr>
        <p:txBody>
          <a:bodyPr/>
          <a:lstStyle/>
          <a:p>
            <a:pPr>
              <a:buFont typeface="Arial" charset="0"/>
              <a:buNone/>
            </a:pPr>
            <a:r>
              <a:rPr lang="en-US" b="1" smtClean="0">
                <a:solidFill>
                  <a:srgbClr val="00B050"/>
                </a:solidFill>
                <a:latin typeface="Arial" charset="0"/>
                <a:cs typeface="Arial" charset="0"/>
              </a:rPr>
              <a:t>Thaw Foods Properly</a:t>
            </a:r>
          </a:p>
          <a:p>
            <a:pPr lvl="2">
              <a:buFont typeface="Arial" charset="0"/>
              <a:buNone/>
            </a:pPr>
            <a:endParaRPr lang="en-US" smtClean="0">
              <a:latin typeface="Arial" charset="0"/>
              <a:cs typeface="Arial" charset="0"/>
            </a:endParaRPr>
          </a:p>
          <a:p>
            <a:pPr>
              <a:buFont typeface="Arial" charset="0"/>
              <a:buNone/>
            </a:pPr>
            <a:endParaRPr lang="en-US" smtClean="0">
              <a:latin typeface="Arial" charset="0"/>
              <a:cs typeface="Arial" charset="0"/>
            </a:endParaRPr>
          </a:p>
        </p:txBody>
      </p:sp>
      <p:graphicFrame>
        <p:nvGraphicFramePr>
          <p:cNvPr id="5" name="Table 4"/>
          <p:cNvGraphicFramePr>
            <a:graphicFrameLocks noGrp="1"/>
          </p:cNvGraphicFramePr>
          <p:nvPr/>
        </p:nvGraphicFramePr>
        <p:xfrm>
          <a:off x="609600" y="2209800"/>
          <a:ext cx="7772400" cy="3502444"/>
        </p:xfrm>
        <a:graphic>
          <a:graphicData uri="http://schemas.openxmlformats.org/drawingml/2006/table">
            <a:tbl>
              <a:tblPr firstRow="1" bandRow="1">
                <a:tableStyleId>{5940675A-B579-460E-94D1-54222C63F5DA}</a:tableStyleId>
              </a:tblPr>
              <a:tblGrid>
                <a:gridCol w="3200400"/>
                <a:gridCol w="4572000"/>
              </a:tblGrid>
              <a:tr h="844276">
                <a:tc>
                  <a:txBody>
                    <a:bodyPr/>
                    <a:lstStyle/>
                    <a:p>
                      <a:r>
                        <a:rPr lang="en-US" sz="2000" b="1" dirty="0" smtClean="0"/>
                        <a:t>In Refrigerator</a:t>
                      </a:r>
                      <a:endParaRPr lang="en-US" sz="2000" b="1" dirty="0"/>
                    </a:p>
                  </a:txBody>
                  <a:tcPr/>
                </a:tc>
                <a:tc>
                  <a:txBody>
                    <a:bodyPr/>
                    <a:lstStyle/>
                    <a:p>
                      <a:r>
                        <a:rPr lang="en-US" sz="2000" dirty="0" smtClean="0"/>
                        <a:t>At</a:t>
                      </a:r>
                      <a:r>
                        <a:rPr lang="en-US" sz="2000" baseline="0" dirty="0" smtClean="0"/>
                        <a:t> 40°F or lower</a:t>
                      </a:r>
                      <a:endParaRPr lang="en-US" sz="2000" dirty="0"/>
                    </a:p>
                  </a:txBody>
                  <a:tcPr/>
                </a:tc>
              </a:tr>
              <a:tr h="931150">
                <a:tc>
                  <a:txBody>
                    <a:bodyPr/>
                    <a:lstStyle/>
                    <a:p>
                      <a:r>
                        <a:rPr lang="en-US" sz="2000" b="1" dirty="0" smtClean="0"/>
                        <a:t>Under Cold</a:t>
                      </a:r>
                      <a:r>
                        <a:rPr lang="en-US" sz="2000" b="1" baseline="0" dirty="0" smtClean="0"/>
                        <a:t> </a:t>
                      </a:r>
                    </a:p>
                    <a:p>
                      <a:r>
                        <a:rPr lang="en-US" sz="2000" b="1" baseline="0" dirty="0" smtClean="0"/>
                        <a:t>Running Water</a:t>
                      </a:r>
                      <a:endParaRPr lang="en-US" sz="2000" b="1" dirty="0"/>
                    </a:p>
                  </a:txBody>
                  <a:tcPr/>
                </a:tc>
                <a:tc>
                  <a:txBody>
                    <a:bodyPr/>
                    <a:lstStyle/>
                    <a:p>
                      <a:r>
                        <a:rPr lang="en-US" sz="2000" dirty="0" smtClean="0"/>
                        <a:t>Water must be 70°F or lower</a:t>
                      </a:r>
                      <a:endParaRPr lang="en-US" sz="2000" dirty="0"/>
                    </a:p>
                  </a:txBody>
                  <a:tcPr/>
                </a:tc>
              </a:tr>
              <a:tr h="795868">
                <a:tc>
                  <a:txBody>
                    <a:bodyPr/>
                    <a:lstStyle/>
                    <a:p>
                      <a:r>
                        <a:rPr lang="en-US" sz="2000" b="1" dirty="0" smtClean="0"/>
                        <a:t>Microwave</a:t>
                      </a:r>
                      <a:endParaRPr lang="en-US" sz="2000" b="1" dirty="0"/>
                    </a:p>
                  </a:txBody>
                  <a:tcPr/>
                </a:tc>
                <a:tc>
                  <a:txBody>
                    <a:bodyPr/>
                    <a:lstStyle/>
                    <a:p>
                      <a:r>
                        <a:rPr lang="en-US" sz="2000" dirty="0" smtClean="0"/>
                        <a:t>Food must be cooked immediately after thawing</a:t>
                      </a:r>
                      <a:endParaRPr lang="en-US" sz="2000" dirty="0"/>
                    </a:p>
                  </a:txBody>
                  <a:tcPr/>
                </a:tc>
              </a:tr>
              <a:tr h="931150">
                <a:tc>
                  <a:txBody>
                    <a:bodyPr/>
                    <a:lstStyle/>
                    <a:p>
                      <a:r>
                        <a:rPr lang="en-US" sz="2000" b="1" dirty="0" smtClean="0"/>
                        <a:t>Part</a:t>
                      </a:r>
                      <a:r>
                        <a:rPr lang="en-US" sz="2000" b="1" baseline="0" dirty="0" smtClean="0"/>
                        <a:t> of Cooking Process</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Food must meet the required minimum internal cooking temperature</a:t>
                      </a:r>
                      <a:endParaRPr lang="en-US" sz="2000" dirty="0"/>
                    </a:p>
                  </a:txBody>
                  <a:tcPr/>
                </a:tc>
              </a:tr>
            </a:tbl>
          </a:graphicData>
        </a:graphic>
      </p:graphicFrame>
      <p:pic>
        <p:nvPicPr>
          <p:cNvPr id="21525" name="Picture 3" descr="C:\Documents and Settings\beckema\Local Settings\Temporary Internet Files\Content.IE5\NVX9AY6A\MC900021394[1].wmf"/>
          <p:cNvPicPr>
            <a:picLocks noChangeAspect="1" noChangeArrowheads="1"/>
          </p:cNvPicPr>
          <p:nvPr/>
        </p:nvPicPr>
        <p:blipFill>
          <a:blip r:embed="rId3" cstate="print"/>
          <a:srcRect/>
          <a:stretch>
            <a:fillRect/>
          </a:stretch>
        </p:blipFill>
        <p:spPr bwMode="auto">
          <a:xfrm>
            <a:off x="3048000" y="2286000"/>
            <a:ext cx="501650" cy="714375"/>
          </a:xfrm>
          <a:prstGeom prst="rect">
            <a:avLst/>
          </a:prstGeom>
          <a:noFill/>
          <a:ln w="9525">
            <a:noFill/>
            <a:miter lim="800000"/>
            <a:headEnd/>
            <a:tailEnd/>
          </a:ln>
        </p:spPr>
      </p:pic>
      <p:pic>
        <p:nvPicPr>
          <p:cNvPr id="21526" name="Picture 4" descr="C:\Documents and Settings\beckema\Local Settings\Temporary Internet Files\Content.IE5\1M6EAOXM\MC900330213[1].wmf"/>
          <p:cNvPicPr>
            <a:picLocks noChangeAspect="1" noChangeArrowheads="1"/>
          </p:cNvPicPr>
          <p:nvPr/>
        </p:nvPicPr>
        <p:blipFill>
          <a:blip r:embed="rId4" cstate="print"/>
          <a:srcRect/>
          <a:stretch>
            <a:fillRect/>
          </a:stretch>
        </p:blipFill>
        <p:spPr bwMode="auto">
          <a:xfrm>
            <a:off x="2590800" y="4114800"/>
            <a:ext cx="1039813" cy="585788"/>
          </a:xfrm>
          <a:prstGeom prst="rect">
            <a:avLst/>
          </a:prstGeom>
          <a:noFill/>
          <a:ln w="9525">
            <a:noFill/>
            <a:miter lim="800000"/>
            <a:headEnd/>
            <a:tailEnd/>
          </a:ln>
        </p:spPr>
      </p:pic>
      <p:pic>
        <p:nvPicPr>
          <p:cNvPr id="21527" name="Picture 5" descr="C:\Documents and Settings\beckema\Local Settings\Temporary Internet Files\Content.IE5\NVX9AY6A\MC900030332[1].wmf"/>
          <p:cNvPicPr>
            <a:picLocks noChangeAspect="1" noChangeArrowheads="1"/>
          </p:cNvPicPr>
          <p:nvPr/>
        </p:nvPicPr>
        <p:blipFill>
          <a:blip r:embed="rId5" cstate="print"/>
          <a:srcRect/>
          <a:stretch>
            <a:fillRect/>
          </a:stretch>
        </p:blipFill>
        <p:spPr bwMode="auto">
          <a:xfrm rot="1134905">
            <a:off x="2559050" y="4852988"/>
            <a:ext cx="939800" cy="896937"/>
          </a:xfrm>
          <a:prstGeom prst="rect">
            <a:avLst/>
          </a:prstGeom>
          <a:noFill/>
          <a:ln w="9525">
            <a:noFill/>
            <a:miter lim="800000"/>
            <a:headEnd/>
            <a:tailEnd/>
          </a:ln>
        </p:spPr>
      </p:pic>
      <p:pic>
        <p:nvPicPr>
          <p:cNvPr id="21528" name="Picture 7" descr="C:\Documents and Settings\beckema\Local Settings\Temporary Internet Files\Content.IE5\1M6EAOXM\MC900048197[1].wmf"/>
          <p:cNvPicPr>
            <a:picLocks noChangeAspect="1" noChangeArrowheads="1"/>
          </p:cNvPicPr>
          <p:nvPr/>
        </p:nvPicPr>
        <p:blipFill>
          <a:blip r:embed="rId6" cstate="print"/>
          <a:srcRect/>
          <a:stretch>
            <a:fillRect/>
          </a:stretch>
        </p:blipFill>
        <p:spPr bwMode="auto">
          <a:xfrm>
            <a:off x="2667000" y="3124200"/>
            <a:ext cx="762000" cy="777875"/>
          </a:xfrm>
          <a:prstGeom prst="rect">
            <a:avLst/>
          </a:prstGeom>
          <a:noFill/>
          <a:ln w="9525">
            <a:noFill/>
            <a:miter lim="800000"/>
            <a:headEnd/>
            <a:tailEnd/>
          </a:ln>
        </p:spPr>
      </p:pic>
      <p:sp>
        <p:nvSpPr>
          <p:cNvPr id="9" name="Date Placeholder 8"/>
          <p:cNvSpPr>
            <a:spLocks noGrp="1"/>
          </p:cNvSpPr>
          <p:nvPr>
            <p:ph type="dt" sz="quarter" idx="10"/>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0955E70B-3C8A-47DC-8DDD-C64957430FB0}"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none" rtlCol="0">
            <a:spAutoFit/>
          </a:bodyPr>
          <a:lstStyle/>
          <a:p>
            <a:pPr fontAlgn="auto">
              <a:spcAft>
                <a:spcPts val="0"/>
              </a:spcAft>
              <a:defRPr/>
            </a:pP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Initial questions:</a:t>
            </a:r>
            <a:endParaRPr lang="en-US"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099" name="Content Placeholder 2"/>
          <p:cNvSpPr>
            <a:spLocks noGrp="1"/>
          </p:cNvSpPr>
          <p:nvPr>
            <p:ph idx="1"/>
          </p:nvPr>
        </p:nvSpPr>
        <p:spPr/>
        <p:txBody>
          <a:bodyPr/>
          <a:lstStyle/>
          <a:p>
            <a:pPr algn="ctr">
              <a:buFont typeface="Arial" charset="0"/>
              <a:buNone/>
            </a:pPr>
            <a:r>
              <a:rPr lang="en-US" b="1" smtClean="0">
                <a:solidFill>
                  <a:srgbClr val="00B050"/>
                </a:solidFill>
                <a:latin typeface="Arial" charset="0"/>
                <a:cs typeface="Arial" charset="0"/>
              </a:rPr>
              <a:t>Why is Food Safety and Sanitation in Child Care Settings Important?</a:t>
            </a:r>
            <a:endParaRPr lang="en-US" b="1" smtClean="0">
              <a:latin typeface="Arial" charset="0"/>
              <a:cs typeface="Arial" charset="0"/>
            </a:endParaRPr>
          </a:p>
          <a:p>
            <a:pPr algn="ctr">
              <a:buFont typeface="Arial" charset="0"/>
              <a:buNone/>
            </a:pPr>
            <a:endParaRPr lang="en-US" sz="2800" smtClean="0">
              <a:latin typeface="Arial" charset="0"/>
              <a:cs typeface="Arial" charset="0"/>
            </a:endParaRPr>
          </a:p>
          <a:p>
            <a:pPr algn="ctr">
              <a:buFont typeface="Arial" charset="0"/>
              <a:buNone/>
            </a:pPr>
            <a:r>
              <a:rPr lang="en-US" sz="2800" smtClean="0">
                <a:latin typeface="Arial" charset="0"/>
                <a:cs typeface="Arial" charset="0"/>
              </a:rPr>
              <a:t>Infants and preschool aged children are </a:t>
            </a:r>
          </a:p>
          <a:p>
            <a:pPr algn="ctr">
              <a:buFont typeface="Arial" charset="0"/>
              <a:buNone/>
            </a:pPr>
            <a:r>
              <a:rPr lang="en-US" sz="2800" smtClean="0">
                <a:latin typeface="Arial" charset="0"/>
                <a:cs typeface="Arial" charset="0"/>
              </a:rPr>
              <a:t>a high-risk population for contracting </a:t>
            </a:r>
          </a:p>
          <a:p>
            <a:pPr algn="ctr">
              <a:buFont typeface="Arial" charset="0"/>
              <a:buNone/>
            </a:pPr>
            <a:r>
              <a:rPr lang="en-US" sz="2800" smtClean="0">
                <a:latin typeface="Arial" charset="0"/>
                <a:cs typeface="Arial" charset="0"/>
              </a:rPr>
              <a:t>food borne illness</a:t>
            </a:r>
          </a:p>
          <a:p>
            <a:pPr lvl="1">
              <a:buFont typeface="Arial" charset="0"/>
              <a:buNone/>
            </a:pPr>
            <a:endParaRPr lang="en-US" sz="1800" smtClean="0">
              <a:latin typeface="Arial" charset="0"/>
              <a:cs typeface="Arial" charset="0"/>
            </a:endParaRPr>
          </a:p>
          <a:p>
            <a:pPr algn="ctr">
              <a:buFont typeface="Arial" charset="0"/>
              <a:buNone/>
            </a:pPr>
            <a:r>
              <a:rPr lang="en-US" sz="2800" smtClean="0">
                <a:latin typeface="Arial" charset="0"/>
                <a:cs typeface="Arial" charset="0"/>
              </a:rPr>
              <a:t>Their bodies have not built up adequate </a:t>
            </a:r>
          </a:p>
          <a:p>
            <a:pPr algn="ctr">
              <a:buFont typeface="Arial" charset="0"/>
              <a:buNone/>
            </a:pPr>
            <a:r>
              <a:rPr lang="en-US" sz="2800" smtClean="0">
                <a:latin typeface="Arial" charset="0"/>
                <a:cs typeface="Arial" charset="0"/>
              </a:rPr>
              <a:t>immune systems to fight illness</a:t>
            </a:r>
          </a:p>
        </p:txBody>
      </p:sp>
      <p:pic>
        <p:nvPicPr>
          <p:cNvPr id="4100" name="Picture 35" descr="germ"/>
          <p:cNvPicPr>
            <a:picLocks noChangeAspect="1" noChangeArrowheads="1"/>
          </p:cNvPicPr>
          <p:nvPr/>
        </p:nvPicPr>
        <p:blipFill>
          <a:blip r:embed="rId3" cstate="print"/>
          <a:srcRect/>
          <a:stretch>
            <a:fillRect/>
          </a:stretch>
        </p:blipFill>
        <p:spPr bwMode="auto">
          <a:xfrm>
            <a:off x="838200" y="3200400"/>
            <a:ext cx="457200" cy="454025"/>
          </a:xfrm>
          <a:prstGeom prst="rect">
            <a:avLst/>
          </a:prstGeom>
          <a:noFill/>
          <a:ln w="9525">
            <a:noFill/>
            <a:miter lim="800000"/>
            <a:headEnd/>
            <a:tailEnd/>
          </a:ln>
        </p:spPr>
      </p:pic>
      <p:pic>
        <p:nvPicPr>
          <p:cNvPr id="4101" name="Picture 35" descr="germ"/>
          <p:cNvPicPr>
            <a:picLocks noChangeAspect="1" noChangeArrowheads="1"/>
          </p:cNvPicPr>
          <p:nvPr/>
        </p:nvPicPr>
        <p:blipFill>
          <a:blip r:embed="rId3" cstate="print"/>
          <a:srcRect/>
          <a:stretch>
            <a:fillRect/>
          </a:stretch>
        </p:blipFill>
        <p:spPr bwMode="auto">
          <a:xfrm>
            <a:off x="838200" y="5105400"/>
            <a:ext cx="457200" cy="454025"/>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770A3A-B833-4663-9D56-C5D345E1B96F}"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28600" y="0"/>
            <a:ext cx="8610600" cy="769441"/>
          </a:xfrm>
        </p:spPr>
        <p:txBody>
          <a:bodyPr rtlCol="0">
            <a:spAutoFit/>
          </a:bodyPr>
          <a:lstStyle/>
          <a:p>
            <a:pPr fontAlgn="auto">
              <a:spcAft>
                <a:spcPts val="0"/>
              </a:spcAft>
              <a:defRPr/>
            </a:pPr>
            <a:r>
              <a:rPr lang="en-U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Prepare and Cook Food Adequately</a:t>
            </a:r>
            <a:endPar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2531" name="Content Placeholder 6"/>
          <p:cNvSpPr>
            <a:spLocks noGrp="1"/>
          </p:cNvSpPr>
          <p:nvPr>
            <p:ph idx="1"/>
          </p:nvPr>
        </p:nvSpPr>
        <p:spPr>
          <a:xfrm>
            <a:off x="457200" y="1752600"/>
            <a:ext cx="8305800" cy="4343400"/>
          </a:xfrm>
        </p:spPr>
        <p:txBody>
          <a:bodyPr/>
          <a:lstStyle/>
          <a:p>
            <a:pPr>
              <a:buFont typeface="Arial" charset="0"/>
              <a:buNone/>
            </a:pPr>
            <a:r>
              <a:rPr lang="en-US" sz="2800" b="1" dirty="0" smtClean="0">
                <a:solidFill>
                  <a:srgbClr val="00B050"/>
                </a:solidFill>
                <a:latin typeface="Arial" charset="0"/>
                <a:cs typeface="Arial" charset="0"/>
              </a:rPr>
              <a:t>Cook to Minimum Temperatures</a:t>
            </a:r>
          </a:p>
          <a:p>
            <a:pPr>
              <a:spcBef>
                <a:spcPct val="0"/>
              </a:spcBef>
              <a:buFont typeface="Arial" charset="0"/>
              <a:buNone/>
            </a:pPr>
            <a:endParaRPr lang="en-US" sz="2800" b="1" dirty="0" smtClean="0"/>
          </a:p>
          <a:p>
            <a:pPr>
              <a:spcBef>
                <a:spcPct val="0"/>
              </a:spcBef>
              <a:buFont typeface="Arial" charset="0"/>
              <a:buNone/>
            </a:pPr>
            <a:r>
              <a:rPr lang="en-US" sz="2800" b="1" dirty="0" smtClean="0">
                <a:solidFill>
                  <a:srgbClr val="FF0000"/>
                </a:solidFill>
                <a:latin typeface="Arial" charset="0"/>
                <a:cs typeface="Arial" charset="0"/>
              </a:rPr>
              <a:t>Sample:  </a:t>
            </a:r>
          </a:p>
          <a:p>
            <a:pPr lvl="1">
              <a:spcBef>
                <a:spcPct val="0"/>
              </a:spcBef>
              <a:buFont typeface="Arial" charset="0"/>
              <a:buNone/>
            </a:pPr>
            <a:r>
              <a:rPr lang="en-US" b="1" dirty="0" smtClean="0">
                <a:latin typeface="Arial" charset="0"/>
                <a:cs typeface="Arial" charset="0"/>
              </a:rPr>
              <a:t>	165° F</a:t>
            </a:r>
          </a:p>
          <a:p>
            <a:pPr lvl="2">
              <a:spcBef>
                <a:spcPct val="0"/>
              </a:spcBef>
            </a:pPr>
            <a:r>
              <a:rPr lang="en-US" sz="2800" dirty="0" smtClean="0">
                <a:latin typeface="Arial" charset="0"/>
                <a:cs typeface="Arial" charset="0"/>
              </a:rPr>
              <a:t>Poultry</a:t>
            </a:r>
          </a:p>
          <a:p>
            <a:pPr lvl="2">
              <a:spcBef>
                <a:spcPct val="0"/>
              </a:spcBef>
            </a:pPr>
            <a:r>
              <a:rPr lang="en-US" sz="2800" dirty="0" smtClean="0">
                <a:latin typeface="Arial" charset="0"/>
                <a:cs typeface="Arial" charset="0"/>
              </a:rPr>
              <a:t>Stuffing/Casserole </a:t>
            </a:r>
          </a:p>
          <a:p>
            <a:pPr lvl="2">
              <a:spcBef>
                <a:spcPct val="0"/>
              </a:spcBef>
            </a:pPr>
            <a:r>
              <a:rPr lang="en-US" sz="2800" dirty="0" smtClean="0">
                <a:latin typeface="Arial" charset="0"/>
                <a:cs typeface="Arial" charset="0"/>
              </a:rPr>
              <a:t>Hazardous food cooked in microwave (eggs, poultry, meat, fish)</a:t>
            </a:r>
          </a:p>
        </p:txBody>
      </p:sp>
      <p:pic>
        <p:nvPicPr>
          <p:cNvPr id="22532" name="Picture 4" descr="FoodSafety_3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24600" y="1963738"/>
            <a:ext cx="2057400" cy="218440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62CE804-1BBD-46EA-973C-FBB973CA2098}"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28600" y="0"/>
            <a:ext cx="8610600" cy="769441"/>
          </a:xfrm>
        </p:spPr>
        <p:txBody>
          <a:bodyPr rtlCol="0">
            <a:spAutoFit/>
          </a:bodyPr>
          <a:lstStyle/>
          <a:p>
            <a:pPr fontAlgn="auto">
              <a:spcAft>
                <a:spcPts val="0"/>
              </a:spcAft>
              <a:defRPr/>
            </a:pPr>
            <a:r>
              <a:rPr lang="en-U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Prepare and Cook Food Adequately</a:t>
            </a:r>
            <a:endPar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338" name="Content Placeholder 6"/>
          <p:cNvSpPr>
            <a:spLocks noGrp="1"/>
          </p:cNvSpPr>
          <p:nvPr>
            <p:ph idx="1"/>
          </p:nvPr>
        </p:nvSpPr>
        <p:spPr>
          <a:xfrm>
            <a:off x="457200" y="838200"/>
            <a:ext cx="8686800" cy="5638800"/>
          </a:xfrm>
        </p:spPr>
        <p:txBody>
          <a:bodyPr rtlCol="0">
            <a:normAutofit/>
          </a:bodyPr>
          <a:lstStyle/>
          <a:p>
            <a:pPr fontAlgn="auto">
              <a:spcAft>
                <a:spcPts val="0"/>
              </a:spcAft>
              <a:buFont typeface="Arial" charset="0"/>
              <a:buNone/>
              <a:defRPr/>
            </a:pPr>
            <a:r>
              <a:rPr lang="en-US" sz="2400" b="1" dirty="0" smtClean="0">
                <a:solidFill>
                  <a:srgbClr val="0070C0"/>
                </a:solidFill>
                <a:latin typeface="Arial" charset="0"/>
                <a:cs typeface="Arial" charset="0"/>
              </a:rPr>
              <a:t>Doneness versus Safety:  </a:t>
            </a:r>
          </a:p>
          <a:p>
            <a:pPr lvl="1" fontAlgn="auto">
              <a:spcAft>
                <a:spcPts val="0"/>
              </a:spcAft>
              <a:buFont typeface="Arial" charset="0"/>
              <a:buChar char="•"/>
              <a:defRPr/>
            </a:pPr>
            <a:r>
              <a:rPr lang="en-US" sz="2400" dirty="0" smtClean="0">
                <a:solidFill>
                  <a:srgbClr val="00B0F0"/>
                </a:solidFill>
                <a:latin typeface="Arial" charset="0"/>
                <a:cs typeface="Arial" charset="0"/>
              </a:rPr>
              <a:t>Doneness</a:t>
            </a:r>
            <a:r>
              <a:rPr lang="en-US" sz="2400" dirty="0" smtClean="0">
                <a:latin typeface="Arial" charset="0"/>
                <a:cs typeface="Arial" charset="0"/>
              </a:rPr>
              <a:t> is subjective.  It is the appearance, texture, color, smell and flavor of food  </a:t>
            </a:r>
          </a:p>
          <a:p>
            <a:pPr lvl="1" fontAlgn="auto">
              <a:spcAft>
                <a:spcPts val="0"/>
              </a:spcAft>
              <a:buFont typeface="Arial" charset="0"/>
              <a:buChar char="•"/>
              <a:defRPr/>
            </a:pPr>
            <a:r>
              <a:rPr lang="en-US" sz="2400" dirty="0" smtClean="0">
                <a:solidFill>
                  <a:srgbClr val="00B0F0"/>
                </a:solidFill>
                <a:latin typeface="Arial" charset="0"/>
                <a:cs typeface="Arial" charset="0"/>
              </a:rPr>
              <a:t>Safety</a:t>
            </a:r>
            <a:r>
              <a:rPr lang="en-US" sz="2400" dirty="0" smtClean="0">
                <a:latin typeface="Arial" charset="0"/>
                <a:cs typeface="Arial" charset="0"/>
              </a:rPr>
              <a:t> is cooking to the required minimum temperature to destroy bacteria.  Use a food thermometer to accurately measure</a:t>
            </a:r>
          </a:p>
          <a:p>
            <a:pPr fontAlgn="auto">
              <a:spcAft>
                <a:spcPts val="0"/>
              </a:spcAft>
              <a:buFont typeface="Arial" charset="0"/>
              <a:buNone/>
              <a:defRPr/>
            </a:pPr>
            <a:endParaRPr lang="en-US" sz="2400" b="1" dirty="0" smtClean="0">
              <a:solidFill>
                <a:schemeClr val="accent4">
                  <a:lumMod val="75000"/>
                </a:schemeClr>
              </a:solidFill>
              <a:latin typeface="Arial" charset="0"/>
              <a:cs typeface="Arial" charset="0"/>
            </a:endParaRPr>
          </a:p>
          <a:p>
            <a:pPr fontAlgn="auto">
              <a:spcAft>
                <a:spcPts val="0"/>
              </a:spcAft>
              <a:buFont typeface="Arial" charset="0"/>
              <a:buNone/>
              <a:defRPr/>
            </a:pPr>
            <a:endParaRPr lang="en-US" sz="2400" b="1" dirty="0" smtClean="0">
              <a:solidFill>
                <a:schemeClr val="accent4">
                  <a:lumMod val="75000"/>
                </a:schemeClr>
              </a:solidFill>
              <a:latin typeface="Arial" charset="0"/>
              <a:cs typeface="Arial" charset="0"/>
            </a:endParaRPr>
          </a:p>
          <a:p>
            <a:pPr fontAlgn="auto">
              <a:spcAft>
                <a:spcPts val="0"/>
              </a:spcAft>
              <a:buFont typeface="Arial" charset="0"/>
              <a:buNone/>
              <a:defRPr/>
            </a:pPr>
            <a:r>
              <a:rPr lang="en-US" sz="2400" b="1" dirty="0" smtClean="0">
                <a:solidFill>
                  <a:schemeClr val="accent4">
                    <a:lumMod val="75000"/>
                  </a:schemeClr>
                </a:solidFill>
                <a:latin typeface="Arial" charset="0"/>
                <a:cs typeface="Arial" charset="0"/>
              </a:rPr>
              <a:t>Leftovers</a:t>
            </a:r>
            <a:endParaRPr lang="en-US" sz="2400" dirty="0" smtClean="0">
              <a:latin typeface="Arial" charset="0"/>
              <a:cs typeface="Arial" charset="0"/>
            </a:endParaRPr>
          </a:p>
          <a:p>
            <a:pPr lvl="1" fontAlgn="auto">
              <a:spcAft>
                <a:spcPts val="0"/>
              </a:spcAft>
              <a:buFont typeface="Arial" pitchFamily="34" charset="0"/>
              <a:buChar char="•"/>
              <a:defRPr/>
            </a:pPr>
            <a:r>
              <a:rPr lang="en-US" sz="2400" dirty="0" smtClean="0">
                <a:latin typeface="Arial" charset="0"/>
                <a:cs typeface="Arial" charset="0"/>
              </a:rPr>
              <a:t>Heat to 165°F and bring gravies and sauces to a rolling boil before serving</a:t>
            </a:r>
          </a:p>
          <a:p>
            <a:pPr lvl="1" fontAlgn="auto">
              <a:spcAft>
                <a:spcPts val="0"/>
              </a:spcAft>
              <a:buFont typeface="Arial" pitchFamily="34" charset="0"/>
              <a:buChar char="•"/>
              <a:defRPr/>
            </a:pPr>
            <a:r>
              <a:rPr lang="en-US" sz="2400" dirty="0" smtClean="0">
                <a:latin typeface="Arial" charset="0"/>
                <a:cs typeface="Arial" charset="0"/>
              </a:rPr>
              <a:t>In microwave, beware of cold spots and use a food thermometer to check the temperature in several places</a:t>
            </a:r>
          </a:p>
        </p:txBody>
      </p:sp>
      <p:pic>
        <p:nvPicPr>
          <p:cNvPr id="23556" name="Picture 4" descr="FoodSafety_3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2971800"/>
            <a:ext cx="1447800" cy="153670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74943C-A273-40B3-8BCE-6C860C722C24}"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spAutoFit/>
          </a:bodyPr>
          <a:lstStyle/>
          <a:p>
            <a:pPr fontAlgn="auto">
              <a:spcAft>
                <a:spcPts val="0"/>
              </a:spcAft>
              <a:defRPr/>
            </a:pPr>
            <a:r>
              <a:rPr lang="en-U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Prepare and Cook Food Adequately</a:t>
            </a:r>
            <a:endPar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579" name="Content Placeholder 2"/>
          <p:cNvSpPr>
            <a:spLocks noGrp="1"/>
          </p:cNvSpPr>
          <p:nvPr>
            <p:ph idx="1"/>
          </p:nvPr>
        </p:nvSpPr>
        <p:spPr>
          <a:xfrm>
            <a:off x="457200" y="1600200"/>
            <a:ext cx="8229600" cy="4953000"/>
          </a:xfrm>
        </p:spPr>
        <p:txBody>
          <a:bodyPr/>
          <a:lstStyle/>
          <a:p>
            <a:pPr algn="ctr">
              <a:buFont typeface="Arial" charset="0"/>
              <a:buNone/>
            </a:pPr>
            <a:r>
              <a:rPr lang="en-US" smtClean="0"/>
              <a:t>Avoid the </a:t>
            </a:r>
            <a:r>
              <a:rPr lang="en-US" b="1" smtClean="0">
                <a:solidFill>
                  <a:srgbClr val="FF0000"/>
                </a:solidFill>
              </a:rPr>
              <a:t>DANGER ZONE</a:t>
            </a:r>
            <a:endParaRPr lang="en-US" smtClean="0"/>
          </a:p>
          <a:p>
            <a:pPr algn="ctr">
              <a:buFont typeface="Arial" charset="0"/>
              <a:buNone/>
            </a:pPr>
            <a:endParaRPr lang="en-US" smtClean="0"/>
          </a:p>
          <a:p>
            <a:pPr algn="ctr">
              <a:buFont typeface="Arial" charset="0"/>
              <a:buNone/>
            </a:pPr>
            <a:endParaRPr lang="en-US" smtClean="0"/>
          </a:p>
          <a:p>
            <a:pPr algn="ctr">
              <a:buFont typeface="Arial" charset="0"/>
              <a:buNone/>
            </a:pPr>
            <a:endParaRPr lang="en-US" smtClean="0"/>
          </a:p>
          <a:p>
            <a:pPr algn="ctr">
              <a:buFont typeface="Arial" charset="0"/>
              <a:buNone/>
            </a:pPr>
            <a:endParaRPr lang="en-US" smtClean="0"/>
          </a:p>
          <a:p>
            <a:pPr algn="ctr">
              <a:buFont typeface="Arial" charset="0"/>
              <a:buNone/>
            </a:pPr>
            <a:endParaRPr lang="en-US" smtClean="0"/>
          </a:p>
          <a:p>
            <a:pPr algn="ctr">
              <a:buFont typeface="Arial" charset="0"/>
              <a:buNone/>
            </a:pPr>
            <a:endParaRPr lang="en-US" smtClean="0"/>
          </a:p>
          <a:p>
            <a:pPr algn="r">
              <a:buFont typeface="Arial" charset="0"/>
              <a:buNone/>
            </a:pPr>
            <a:r>
              <a:rPr lang="en-US" sz="1800" b="1" smtClean="0">
                <a:solidFill>
                  <a:srgbClr val="7030A0"/>
                </a:solidFill>
              </a:rPr>
              <a:t>Keep hot food hot and cold food cold!</a:t>
            </a:r>
          </a:p>
        </p:txBody>
      </p:sp>
      <p:pic>
        <p:nvPicPr>
          <p:cNvPr id="24580" name="Picture 2" descr="http://sum.ptuo.us/roller/resources/ks/foodSafetyChart.jpg"/>
          <p:cNvPicPr>
            <a:picLocks noChangeAspect="1" noChangeArrowheads="1"/>
          </p:cNvPicPr>
          <p:nvPr/>
        </p:nvPicPr>
        <p:blipFill>
          <a:blip r:embed="rId3" cstate="print"/>
          <a:srcRect r="15199"/>
          <a:stretch>
            <a:fillRect/>
          </a:stretch>
        </p:blipFill>
        <p:spPr bwMode="auto">
          <a:xfrm>
            <a:off x="4572000" y="2209800"/>
            <a:ext cx="4038600" cy="3181350"/>
          </a:xfrm>
          <a:prstGeom prst="rect">
            <a:avLst/>
          </a:prstGeom>
          <a:noFill/>
          <a:ln w="9525">
            <a:noFill/>
            <a:miter lim="800000"/>
            <a:headEnd/>
            <a:tailEnd/>
          </a:ln>
        </p:spPr>
      </p:pic>
      <p:sp>
        <p:nvSpPr>
          <p:cNvPr id="9" name="Oval 8"/>
          <p:cNvSpPr/>
          <p:nvPr/>
        </p:nvSpPr>
        <p:spPr>
          <a:xfrm>
            <a:off x="4572000" y="32766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2" name="TextBox 7"/>
          <p:cNvSpPr txBox="1">
            <a:spLocks noChangeArrowheads="1"/>
          </p:cNvSpPr>
          <p:nvPr/>
        </p:nvSpPr>
        <p:spPr bwMode="auto">
          <a:xfrm>
            <a:off x="4572000" y="3276600"/>
            <a:ext cx="533400" cy="276225"/>
          </a:xfrm>
          <a:prstGeom prst="rect">
            <a:avLst/>
          </a:prstGeom>
          <a:noFill/>
          <a:ln w="9525">
            <a:noFill/>
            <a:miter lim="800000"/>
            <a:headEnd/>
            <a:tailEnd/>
          </a:ln>
        </p:spPr>
        <p:txBody>
          <a:bodyPr>
            <a:spAutoFit/>
          </a:bodyPr>
          <a:lstStyle/>
          <a:p>
            <a:r>
              <a:rPr lang="en-US" sz="1200" b="1">
                <a:latin typeface="Times New Roman" pitchFamily="18" charset="0"/>
                <a:cs typeface="Times New Roman" pitchFamily="18" charset="0"/>
              </a:rPr>
              <a:t>135°</a:t>
            </a:r>
          </a:p>
        </p:txBody>
      </p:sp>
      <p:sp>
        <p:nvSpPr>
          <p:cNvPr id="11" name="Rectangle 10"/>
          <p:cNvSpPr/>
          <p:nvPr/>
        </p:nvSpPr>
        <p:spPr>
          <a:xfrm>
            <a:off x="4495800" y="3657600"/>
            <a:ext cx="838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8" name="TextBox 12"/>
          <p:cNvSpPr txBox="1">
            <a:spLocks noChangeArrowheads="1"/>
          </p:cNvSpPr>
          <p:nvPr/>
        </p:nvSpPr>
        <p:spPr bwMode="auto">
          <a:xfrm>
            <a:off x="304800" y="2133600"/>
            <a:ext cx="4419600" cy="3716338"/>
          </a:xfrm>
          <a:prstGeom prst="rect">
            <a:avLst/>
          </a:prstGeom>
          <a:noFill/>
          <a:ln w="9525">
            <a:noFill/>
            <a:miter lim="800000"/>
            <a:headEnd/>
            <a:tailEnd/>
          </a:ln>
        </p:spPr>
        <p:txBody>
          <a:bodyPr>
            <a:spAutoFit/>
          </a:bodyPr>
          <a:lstStyle/>
          <a:p>
            <a:pPr fontAlgn="auto">
              <a:spcBef>
                <a:spcPts val="0"/>
              </a:spcBef>
              <a:spcAft>
                <a:spcPts val="0"/>
              </a:spcAft>
              <a:defRPr/>
            </a:pPr>
            <a:r>
              <a:rPr lang="en-US" sz="2000" dirty="0">
                <a:latin typeface="+mn-lt"/>
              </a:rPr>
              <a:t> </a:t>
            </a:r>
            <a:r>
              <a:rPr lang="en-US" sz="2200" dirty="0">
                <a:latin typeface="+mn-lt"/>
              </a:rPr>
              <a:t>DANGER ZONE</a:t>
            </a:r>
          </a:p>
          <a:p>
            <a:pPr fontAlgn="auto">
              <a:spcBef>
                <a:spcPts val="0"/>
              </a:spcBef>
              <a:spcAft>
                <a:spcPts val="0"/>
              </a:spcAft>
              <a:buFont typeface="Arial" charset="0"/>
              <a:buChar char="•"/>
              <a:defRPr/>
            </a:pPr>
            <a:r>
              <a:rPr lang="en-US" sz="2200" dirty="0">
                <a:latin typeface="+mn-lt"/>
              </a:rPr>
              <a:t> When </a:t>
            </a:r>
            <a:r>
              <a:rPr lang="en-US" sz="2200" b="1" dirty="0">
                <a:solidFill>
                  <a:srgbClr val="0070C0"/>
                </a:solidFill>
                <a:latin typeface="+mn-lt"/>
              </a:rPr>
              <a:t>cold</a:t>
            </a:r>
            <a:r>
              <a:rPr lang="en-US" sz="2200" dirty="0">
                <a:latin typeface="+mn-lt"/>
              </a:rPr>
              <a:t> food goes above 40° F</a:t>
            </a:r>
          </a:p>
          <a:p>
            <a:pPr fontAlgn="auto">
              <a:spcBef>
                <a:spcPts val="0"/>
              </a:spcBef>
              <a:spcAft>
                <a:spcPts val="0"/>
              </a:spcAft>
              <a:buFont typeface="Arial" charset="0"/>
              <a:buChar char="•"/>
              <a:defRPr/>
            </a:pPr>
            <a:r>
              <a:rPr lang="en-US" sz="2200" dirty="0">
                <a:latin typeface="+mn-lt"/>
              </a:rPr>
              <a:t> When </a:t>
            </a:r>
            <a:r>
              <a:rPr lang="en-US" sz="2200" b="1" dirty="0">
                <a:solidFill>
                  <a:srgbClr val="FF0000"/>
                </a:solidFill>
                <a:latin typeface="+mn-lt"/>
              </a:rPr>
              <a:t>hot</a:t>
            </a:r>
            <a:r>
              <a:rPr lang="en-US" sz="2200" dirty="0">
                <a:latin typeface="+mn-lt"/>
              </a:rPr>
              <a:t> food falls below 135° F</a:t>
            </a:r>
          </a:p>
          <a:p>
            <a:pPr fontAlgn="auto">
              <a:spcBef>
                <a:spcPts val="0"/>
              </a:spcBef>
              <a:spcAft>
                <a:spcPts val="0"/>
              </a:spcAft>
              <a:defRPr/>
            </a:pPr>
            <a:endParaRPr lang="en-US" sz="1100" dirty="0">
              <a:latin typeface="+mn-lt"/>
            </a:endParaRPr>
          </a:p>
          <a:p>
            <a:pPr fontAlgn="auto">
              <a:spcBef>
                <a:spcPts val="0"/>
              </a:spcBef>
              <a:spcAft>
                <a:spcPts val="0"/>
              </a:spcAft>
              <a:buFont typeface="Arial" charset="0"/>
              <a:buChar char="•"/>
              <a:defRPr/>
            </a:pPr>
            <a:r>
              <a:rPr lang="en-US" sz="2200" dirty="0">
                <a:latin typeface="+mn-lt"/>
              </a:rPr>
              <a:t> Bacteria can multiply rapidly in perishable food left in the danger zone for more than 2 hours</a:t>
            </a:r>
          </a:p>
          <a:p>
            <a:pPr fontAlgn="auto">
              <a:spcBef>
                <a:spcPts val="0"/>
              </a:spcBef>
              <a:spcAft>
                <a:spcPts val="0"/>
              </a:spcAft>
              <a:defRPr/>
            </a:pPr>
            <a:endParaRPr lang="en-US" sz="1050" dirty="0">
              <a:latin typeface="+mn-lt"/>
            </a:endParaRPr>
          </a:p>
          <a:p>
            <a:pPr fontAlgn="auto">
              <a:spcBef>
                <a:spcPts val="0"/>
              </a:spcBef>
              <a:spcAft>
                <a:spcPts val="0"/>
              </a:spcAft>
              <a:buFont typeface="Arial" charset="0"/>
              <a:buChar char="•"/>
              <a:defRPr/>
            </a:pPr>
            <a:r>
              <a:rPr lang="en-US" sz="2200" dirty="0">
                <a:latin typeface="+mn-lt"/>
              </a:rPr>
              <a:t>  Throw away perishable food that has been left at room temperature for more than 2 hours</a:t>
            </a:r>
          </a:p>
          <a:p>
            <a:pPr fontAlgn="auto">
              <a:spcBef>
                <a:spcPts val="0"/>
              </a:spcBef>
              <a:spcAft>
                <a:spcPts val="0"/>
              </a:spcAft>
              <a:defRPr/>
            </a:pPr>
            <a:endParaRPr lang="en-US" sz="1600" dirty="0">
              <a:latin typeface="+mn-lt"/>
            </a:endParaRPr>
          </a:p>
        </p:txBody>
      </p:sp>
      <p:sp>
        <p:nvSpPr>
          <p:cNvPr id="10" name="Date Placeholder 9"/>
          <p:cNvSpPr>
            <a:spLocks noGrp="1"/>
          </p:cNvSpPr>
          <p:nvPr>
            <p:ph type="dt" sz="quarter" idx="10"/>
          </p:nvPr>
        </p:nvSpPr>
        <p:spPr/>
        <p:txBody>
          <a:bodyPr/>
          <a:lstStyle/>
          <a:p>
            <a:pPr>
              <a:defRPr/>
            </a:pPr>
            <a:endParaRPr lang="en-US"/>
          </a:p>
        </p:txBody>
      </p:sp>
      <p:sp>
        <p:nvSpPr>
          <p:cNvPr id="12" name="Slide Number Placeholder 11"/>
          <p:cNvSpPr>
            <a:spLocks noGrp="1"/>
          </p:cNvSpPr>
          <p:nvPr>
            <p:ph type="sldNum" sz="quarter" idx="12"/>
          </p:nvPr>
        </p:nvSpPr>
        <p:spPr/>
        <p:txBody>
          <a:bodyPr/>
          <a:lstStyle/>
          <a:p>
            <a:pPr>
              <a:defRPr/>
            </a:pPr>
            <a:fld id="{3D748812-0A43-45EA-A262-C4EF0E0C4774}"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1371600"/>
            <a:ext cx="8229600" cy="4525963"/>
          </a:xfrm>
        </p:spPr>
        <p:txBody>
          <a:bodyPr rtlCol="0">
            <a:normAutofit lnSpcReduction="10000"/>
          </a:bodyPr>
          <a:lstStyle/>
          <a:p>
            <a:pPr algn="ctr" fontAlgn="auto">
              <a:spcAft>
                <a:spcPts val="0"/>
              </a:spcAft>
              <a:buFont typeface="Arial" charset="0"/>
              <a:buNone/>
              <a:defRPr/>
            </a:pPr>
            <a:endParaRPr lang="en-US" sz="1600" dirty="0" smtClean="0"/>
          </a:p>
          <a:p>
            <a:pPr algn="ctr" fontAlgn="auto">
              <a:spcAft>
                <a:spcPts val="0"/>
              </a:spcAft>
              <a:buFont typeface="Arial" charset="0"/>
              <a:buNone/>
              <a:defRPr/>
            </a:pPr>
            <a:endParaRPr lang="en-US" sz="2400" dirty="0" smtClean="0">
              <a:latin typeface="Arial" charset="0"/>
              <a:cs typeface="Arial" charset="0"/>
            </a:endParaRPr>
          </a:p>
          <a:p>
            <a:pPr algn="ctr" fontAlgn="auto">
              <a:spcAft>
                <a:spcPts val="0"/>
              </a:spcAft>
              <a:buFont typeface="Arial" charset="0"/>
              <a:buNone/>
              <a:defRPr/>
            </a:pPr>
            <a:r>
              <a:rPr lang="en-US" sz="2400" dirty="0" smtClean="0">
                <a:latin typeface="Arial" charset="0"/>
                <a:cs typeface="Arial" charset="0"/>
              </a:rPr>
              <a:t>Any surface that comes in contact with food must be </a:t>
            </a:r>
            <a:r>
              <a:rPr lang="en-US" sz="2400" dirty="0" smtClean="0">
                <a:solidFill>
                  <a:srgbClr val="FF0000"/>
                </a:solidFill>
                <a:latin typeface="Arial" charset="0"/>
                <a:cs typeface="Arial" charset="0"/>
              </a:rPr>
              <a:t>cleaned </a:t>
            </a:r>
            <a:r>
              <a:rPr lang="en-US" sz="2400" u="sng" dirty="0" smtClean="0">
                <a:solidFill>
                  <a:srgbClr val="FF0000"/>
                </a:solidFill>
                <a:latin typeface="Arial" charset="0"/>
                <a:cs typeface="Arial" charset="0"/>
              </a:rPr>
              <a:t>and</a:t>
            </a:r>
            <a:r>
              <a:rPr lang="en-US" sz="2400" dirty="0" smtClean="0">
                <a:solidFill>
                  <a:srgbClr val="FF0000"/>
                </a:solidFill>
                <a:latin typeface="Arial" charset="0"/>
                <a:cs typeface="Arial" charset="0"/>
              </a:rPr>
              <a:t> sanitized</a:t>
            </a:r>
          </a:p>
          <a:p>
            <a:pPr algn="ctr" fontAlgn="auto">
              <a:spcAft>
                <a:spcPts val="0"/>
              </a:spcAft>
              <a:buFont typeface="Arial" charset="0"/>
              <a:buNone/>
              <a:defRPr/>
            </a:pPr>
            <a:endParaRPr lang="en-US" sz="2400" dirty="0" smtClean="0">
              <a:solidFill>
                <a:srgbClr val="FF0000"/>
              </a:solidFill>
              <a:latin typeface="Arial" charset="0"/>
              <a:cs typeface="Arial" charset="0"/>
            </a:endParaRPr>
          </a:p>
          <a:p>
            <a:pPr fontAlgn="auto">
              <a:spcAft>
                <a:spcPts val="0"/>
              </a:spcAft>
              <a:buFont typeface="Arial" pitchFamily="34" charset="0"/>
              <a:buChar char="•"/>
              <a:defRPr/>
            </a:pPr>
            <a:r>
              <a:rPr lang="en-US" sz="2400" b="1" dirty="0" smtClean="0">
                <a:solidFill>
                  <a:srgbClr val="00B050"/>
                </a:solidFill>
                <a:latin typeface="Arial" charset="0"/>
                <a:cs typeface="Arial" charset="0"/>
              </a:rPr>
              <a:t>Clean:  </a:t>
            </a:r>
            <a:r>
              <a:rPr lang="en-US" sz="2400" dirty="0" smtClean="0">
                <a:latin typeface="Arial" charset="0"/>
                <a:cs typeface="Arial" charset="0"/>
              </a:rPr>
              <a:t>Remove food and other types of soil from a surface</a:t>
            </a:r>
          </a:p>
          <a:p>
            <a:pPr fontAlgn="auto">
              <a:spcAft>
                <a:spcPts val="0"/>
              </a:spcAft>
              <a:buFont typeface="Arial" pitchFamily="34" charset="0"/>
              <a:buChar char="•"/>
              <a:defRPr/>
            </a:pPr>
            <a:r>
              <a:rPr lang="en-US" sz="2400" b="1" dirty="0" smtClean="0">
                <a:solidFill>
                  <a:srgbClr val="0070C0"/>
                </a:solidFill>
                <a:latin typeface="Arial" charset="0"/>
                <a:cs typeface="Arial" charset="0"/>
              </a:rPr>
              <a:t>Sanitize:</a:t>
            </a:r>
            <a:r>
              <a:rPr lang="en-US" sz="2400" dirty="0" smtClean="0">
                <a:solidFill>
                  <a:srgbClr val="0070C0"/>
                </a:solidFill>
                <a:latin typeface="Arial" charset="0"/>
                <a:cs typeface="Arial" charset="0"/>
              </a:rPr>
              <a:t>  </a:t>
            </a:r>
            <a:r>
              <a:rPr lang="en-US" sz="2400" dirty="0" smtClean="0">
                <a:latin typeface="Arial" charset="0"/>
                <a:cs typeface="Arial" charset="0"/>
              </a:rPr>
              <a:t>Reduce the number of microorganisms on a clean surface to safe levels</a:t>
            </a:r>
          </a:p>
          <a:p>
            <a:pPr lvl="1" fontAlgn="auto">
              <a:spcAft>
                <a:spcPts val="0"/>
              </a:spcAft>
              <a:buFont typeface="Arial" charset="0"/>
              <a:buChar char="•"/>
              <a:defRPr/>
            </a:pPr>
            <a:r>
              <a:rPr lang="en-US" sz="2400" dirty="0" smtClean="0">
                <a:latin typeface="Arial" charset="0"/>
                <a:cs typeface="Arial" charset="0"/>
              </a:rPr>
              <a:t>Bleach Solution:  One capful bleach (1 ½ tsp) to one gallon of water</a:t>
            </a:r>
          </a:p>
          <a:p>
            <a:pPr lvl="1" fontAlgn="auto">
              <a:spcAft>
                <a:spcPts val="0"/>
              </a:spcAft>
              <a:buFont typeface="Arial" charset="0"/>
              <a:buChar char="•"/>
              <a:defRPr/>
            </a:pPr>
            <a:r>
              <a:rPr lang="en-US" sz="2400" dirty="0" smtClean="0">
                <a:latin typeface="Arial" charset="0"/>
                <a:cs typeface="Arial" charset="0"/>
              </a:rPr>
              <a:t>Other approved sanitizers</a:t>
            </a:r>
          </a:p>
          <a:p>
            <a:pPr algn="ctr" fontAlgn="auto">
              <a:spcAft>
                <a:spcPts val="0"/>
              </a:spcAft>
              <a:buFont typeface="Arial" charset="0"/>
              <a:buNone/>
              <a:defRPr/>
            </a:pPr>
            <a:endParaRPr lang="en-US" dirty="0" smtClean="0"/>
          </a:p>
          <a:p>
            <a:pPr fontAlgn="auto">
              <a:spcAft>
                <a:spcPts val="0"/>
              </a:spcAft>
              <a:buFont typeface="Arial" charset="0"/>
              <a:buNone/>
              <a:defRPr/>
            </a:pPr>
            <a:endParaRPr lang="en-US" dirty="0" smtClean="0"/>
          </a:p>
        </p:txBody>
      </p:sp>
      <p:sp>
        <p:nvSpPr>
          <p:cNvPr id="5" name="Title 3"/>
          <p:cNvSpPr txBox="1">
            <a:spLocks/>
          </p:cNvSpPr>
          <p:nvPr/>
        </p:nvSpPr>
        <p:spPr bwMode="auto">
          <a:xfrm>
            <a:off x="228600" y="384473"/>
            <a:ext cx="8610600" cy="923330"/>
          </a:xfrm>
          <a:prstGeom prst="rect">
            <a:avLst/>
          </a:prstGeom>
          <a:noFill/>
          <a:ln w="9525">
            <a:noFill/>
            <a:miter lim="800000"/>
            <a:headEnd/>
            <a:tailEnd/>
          </a:ln>
        </p:spPr>
        <p:txBody>
          <a:bodyPr anchor="ctr">
            <a:spAutoFit/>
          </a:bodyPr>
          <a:lstStyle/>
          <a:p>
            <a:pPr algn="ctr" eaLnBrk="0" fontAlgn="auto" hangingPunct="0">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Clean and Sanitize</a:t>
            </a:r>
          </a:p>
        </p:txBody>
      </p:sp>
      <p:pic>
        <p:nvPicPr>
          <p:cNvPr id="25604" name="Picture 8" descr="C:\Documents and Settings\beckema\Local Settings\Temporary Internet Files\Content.IE5\NVX9AY6A\MC900278588[1].wmf"/>
          <p:cNvPicPr>
            <a:picLocks noChangeAspect="1" noChangeArrowheads="1"/>
          </p:cNvPicPr>
          <p:nvPr/>
        </p:nvPicPr>
        <p:blipFill>
          <a:blip r:embed="rId3" cstate="print"/>
          <a:srcRect/>
          <a:stretch>
            <a:fillRect/>
          </a:stretch>
        </p:blipFill>
        <p:spPr bwMode="auto">
          <a:xfrm>
            <a:off x="304800" y="838200"/>
            <a:ext cx="1371600" cy="1046163"/>
          </a:xfrm>
          <a:prstGeom prst="rect">
            <a:avLst/>
          </a:prstGeom>
          <a:noFill/>
          <a:ln w="9525">
            <a:noFill/>
            <a:miter lim="800000"/>
            <a:headEnd/>
            <a:tailEnd/>
          </a:ln>
        </p:spPr>
      </p:pic>
      <p:pic>
        <p:nvPicPr>
          <p:cNvPr id="25605" name="Picture 7" descr="C:\Documents and Settings\beckema\Local Settings\Temporary Internet Files\Content.IE5\ZEBBU8YC\MC900371112[1].wmf"/>
          <p:cNvPicPr>
            <a:picLocks noChangeAspect="1" noChangeArrowheads="1"/>
          </p:cNvPicPr>
          <p:nvPr/>
        </p:nvPicPr>
        <p:blipFill>
          <a:blip r:embed="rId4" cstate="print"/>
          <a:srcRect/>
          <a:stretch>
            <a:fillRect/>
          </a:stretch>
        </p:blipFill>
        <p:spPr bwMode="auto">
          <a:xfrm>
            <a:off x="7772400" y="685800"/>
            <a:ext cx="1011238" cy="116205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CD3DF2-FD71-4A38-BC17-37B7ACB6ECD6}"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384473"/>
            <a:ext cx="8229600" cy="923330"/>
          </a:xfrm>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Clean and Sanitize</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6627" name="Content Placeholder 2"/>
          <p:cNvSpPr>
            <a:spLocks noGrp="1"/>
          </p:cNvSpPr>
          <p:nvPr>
            <p:ph idx="1"/>
          </p:nvPr>
        </p:nvSpPr>
        <p:spPr/>
        <p:txBody>
          <a:bodyPr/>
          <a:lstStyle/>
          <a:p>
            <a:pPr>
              <a:buFont typeface="Arial" charset="0"/>
              <a:buNone/>
            </a:pPr>
            <a:r>
              <a:rPr lang="en-US" smtClean="0">
                <a:solidFill>
                  <a:srgbClr val="FF0000"/>
                </a:solidFill>
                <a:latin typeface="Arial" charset="0"/>
                <a:cs typeface="Arial" charset="0"/>
              </a:rPr>
              <a:t>What surfaces?</a:t>
            </a:r>
          </a:p>
          <a:p>
            <a:pPr lvl="1">
              <a:buFont typeface="Arial" charset="0"/>
              <a:buChar char="•"/>
            </a:pPr>
            <a:r>
              <a:rPr lang="en-US" smtClean="0">
                <a:latin typeface="Arial" charset="0"/>
                <a:cs typeface="Arial" charset="0"/>
              </a:rPr>
              <a:t>Kitchen counters</a:t>
            </a:r>
          </a:p>
          <a:p>
            <a:pPr lvl="1">
              <a:buFont typeface="Arial" charset="0"/>
              <a:buChar char="•"/>
            </a:pPr>
            <a:r>
              <a:rPr lang="en-US" smtClean="0">
                <a:latin typeface="Arial" charset="0"/>
                <a:cs typeface="Arial" charset="0"/>
              </a:rPr>
              <a:t>Knives, mixing spoons and other utensils</a:t>
            </a:r>
          </a:p>
          <a:p>
            <a:pPr lvl="1">
              <a:buFont typeface="Arial" charset="0"/>
              <a:buChar char="•"/>
            </a:pPr>
            <a:r>
              <a:rPr lang="en-US" smtClean="0">
                <a:latin typeface="Arial" charset="0"/>
                <a:cs typeface="Arial" charset="0"/>
              </a:rPr>
              <a:t>Mixing bowls and other food preparation containers</a:t>
            </a:r>
          </a:p>
          <a:p>
            <a:pPr lvl="1">
              <a:buFont typeface="Arial" charset="0"/>
              <a:buChar char="•"/>
            </a:pPr>
            <a:r>
              <a:rPr lang="en-US" smtClean="0">
                <a:latin typeface="Arial" charset="0"/>
                <a:cs typeface="Arial" charset="0"/>
              </a:rPr>
              <a:t>Cutting boards</a:t>
            </a:r>
          </a:p>
          <a:p>
            <a:pPr lvl="1">
              <a:buFont typeface="Arial" charset="0"/>
              <a:buChar char="•"/>
            </a:pPr>
            <a:r>
              <a:rPr lang="en-US" smtClean="0">
                <a:latin typeface="Arial" charset="0"/>
                <a:cs typeface="Arial" charset="0"/>
              </a:rPr>
              <a:t>Tables children eat on</a:t>
            </a:r>
          </a:p>
        </p:txBody>
      </p:sp>
      <p:pic>
        <p:nvPicPr>
          <p:cNvPr id="26628" name="Picture 2" descr="http://thepurplejournal.files.wordpress.com/2008/06/restaurant_table_and_chairs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72200" y="4038600"/>
            <a:ext cx="2133600" cy="2133600"/>
          </a:xfrm>
          <a:prstGeom prst="rect">
            <a:avLst/>
          </a:prstGeom>
          <a:noFill/>
          <a:ln w="9525">
            <a:noFill/>
            <a:miter lim="800000"/>
            <a:headEnd/>
            <a:tailEnd/>
          </a:ln>
        </p:spPr>
      </p:pic>
      <p:pic>
        <p:nvPicPr>
          <p:cNvPr id="26629" name="Picture 6" descr="http://www.absoluteclipart.com/gifart_topics/topic_Household/tn_cutting-board-knife-Baking-Baking-28_0212-1421-3753.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62800" y="1295400"/>
            <a:ext cx="952500" cy="95250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31AAD-4883-467A-8EAB-BC124691C928}" type="slidenum">
              <a:rPr lang="en-US"/>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b="1" dirty="0" smtClean="0">
                <a:solidFill>
                  <a:srgbClr val="7030A0"/>
                </a:solidFill>
              </a:rPr>
              <a:t>Dishwashing Procedures </a:t>
            </a:r>
            <a:r>
              <a:rPr lang="en-US" sz="2600" dirty="0" smtClean="0"/>
              <a:t>(see next slide for illustration)</a:t>
            </a:r>
          </a:p>
          <a:p>
            <a:pPr lvl="1" fontAlgn="auto">
              <a:spcAft>
                <a:spcPts val="0"/>
              </a:spcAft>
              <a:buFont typeface="Arial" pitchFamily="34" charset="0"/>
              <a:buChar char="•"/>
              <a:defRPr/>
            </a:pPr>
            <a:r>
              <a:rPr lang="en-US" b="1" dirty="0" smtClean="0">
                <a:solidFill>
                  <a:srgbClr val="00B050"/>
                </a:solidFill>
              </a:rPr>
              <a:t>Manual </a:t>
            </a:r>
            <a:r>
              <a:rPr lang="en-US" dirty="0" smtClean="0"/>
              <a:t>(3-compartment sink)</a:t>
            </a:r>
          </a:p>
          <a:p>
            <a:pPr marL="1371600" lvl="2" indent="-457200" fontAlgn="auto">
              <a:spcAft>
                <a:spcPts val="0"/>
              </a:spcAft>
              <a:buFont typeface="+mj-lt"/>
              <a:buAutoNum type="arabicPeriod"/>
              <a:defRPr/>
            </a:pPr>
            <a:r>
              <a:rPr lang="en-US" sz="2600" dirty="0" smtClean="0">
                <a:solidFill>
                  <a:srgbClr val="FF0000"/>
                </a:solidFill>
              </a:rPr>
              <a:t>Rinse, scrape or soak </a:t>
            </a:r>
            <a:r>
              <a:rPr lang="en-US" sz="2600" dirty="0" smtClean="0"/>
              <a:t>items before washing</a:t>
            </a:r>
          </a:p>
          <a:p>
            <a:pPr marL="1371600" lvl="2" indent="-457200" fontAlgn="auto">
              <a:spcAft>
                <a:spcPts val="0"/>
              </a:spcAft>
              <a:buFont typeface="+mj-lt"/>
              <a:buAutoNum type="arabicPeriod"/>
              <a:defRPr/>
            </a:pPr>
            <a:r>
              <a:rPr lang="en-US" sz="2600" dirty="0" smtClean="0">
                <a:solidFill>
                  <a:srgbClr val="FF0000"/>
                </a:solidFill>
              </a:rPr>
              <a:t>Wash</a:t>
            </a:r>
            <a:r>
              <a:rPr lang="en-US" sz="2600" dirty="0" smtClean="0"/>
              <a:t> in 110° - 125°F water, using soap/detergent</a:t>
            </a:r>
          </a:p>
          <a:p>
            <a:pPr marL="1371600" lvl="2" indent="-457200" fontAlgn="auto">
              <a:spcAft>
                <a:spcPts val="0"/>
              </a:spcAft>
              <a:buFont typeface="+mj-lt"/>
              <a:buAutoNum type="arabicPeriod"/>
              <a:defRPr/>
            </a:pPr>
            <a:r>
              <a:rPr lang="en-US" sz="2600" dirty="0" smtClean="0">
                <a:solidFill>
                  <a:srgbClr val="FF0000"/>
                </a:solidFill>
              </a:rPr>
              <a:t>Rinse</a:t>
            </a:r>
            <a:r>
              <a:rPr lang="en-US" sz="2600" dirty="0" smtClean="0"/>
              <a:t> by immersing in clean, hot water to remove soap/detergent or by spraying soap/detergent off, removing all traces of food and detergent. If dipping the items, change the rinse water when it becomes dirty or full of suds.</a:t>
            </a:r>
          </a:p>
          <a:p>
            <a:pPr marL="1371600" lvl="2" indent="-457200" fontAlgn="auto">
              <a:spcAft>
                <a:spcPts val="0"/>
              </a:spcAft>
              <a:buFont typeface="+mj-lt"/>
              <a:buAutoNum type="arabicPeriod"/>
              <a:defRPr/>
            </a:pPr>
            <a:r>
              <a:rPr lang="en-US" sz="2600" dirty="0" smtClean="0">
                <a:solidFill>
                  <a:srgbClr val="FF0000"/>
                </a:solidFill>
              </a:rPr>
              <a:t>Sanitize</a:t>
            </a:r>
            <a:r>
              <a:rPr lang="en-US" sz="2600" dirty="0" smtClean="0"/>
              <a:t> for minimum 2 minutes in 1 ½ teaspoons of bleach per gallon of water (or other Department of Health Services approved sanitizer)</a:t>
            </a:r>
          </a:p>
          <a:p>
            <a:pPr marL="1371600" lvl="2" indent="-457200" fontAlgn="auto">
              <a:spcAft>
                <a:spcPts val="0"/>
              </a:spcAft>
              <a:buFont typeface="+mj-lt"/>
              <a:buAutoNum type="arabicPeriod"/>
              <a:defRPr/>
            </a:pPr>
            <a:r>
              <a:rPr lang="en-US" sz="2600" dirty="0" smtClean="0">
                <a:solidFill>
                  <a:srgbClr val="FF0000"/>
                </a:solidFill>
              </a:rPr>
              <a:t>Air-dry Items</a:t>
            </a:r>
            <a:r>
              <a:rPr lang="en-US" sz="2600" dirty="0" smtClean="0"/>
              <a:t> – upside down so they will drain</a:t>
            </a:r>
            <a:endParaRPr lang="en-US" sz="2600" dirty="0" smtClean="0">
              <a:solidFill>
                <a:srgbClr val="FF0000"/>
              </a:solidFill>
            </a:endParaRPr>
          </a:p>
        </p:txBody>
      </p:sp>
      <p:sp>
        <p:nvSpPr>
          <p:cNvPr id="4" name="Title 3"/>
          <p:cNvSpPr txBox="1">
            <a:spLocks/>
          </p:cNvSpPr>
          <p:nvPr/>
        </p:nvSpPr>
        <p:spPr bwMode="auto">
          <a:xfrm>
            <a:off x="457200" y="380256"/>
            <a:ext cx="8229600" cy="923330"/>
          </a:xfrm>
          <a:prstGeom prst="rect">
            <a:avLst/>
          </a:prstGeom>
          <a:noFill/>
          <a:ln w="9525">
            <a:noFill/>
            <a:miter lim="800000"/>
            <a:headEnd/>
            <a:tailEnd/>
          </a:ln>
        </p:spPr>
        <p:txBody>
          <a:bodyPr anchor="ctr">
            <a:spAutoFit/>
          </a:bodyPr>
          <a:lstStyle/>
          <a:p>
            <a:pPr algn="ctr" eaLnBrk="0" fontAlgn="auto" hangingPunct="0">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Clean and Sanitize</a:t>
            </a:r>
          </a:p>
        </p:txBody>
      </p:sp>
      <p:sp>
        <p:nvSpPr>
          <p:cNvPr id="5" name="Date Placeholder 4"/>
          <p:cNvSpPr>
            <a:spLocks noGrp="1"/>
          </p:cNvSpPr>
          <p:nvPr>
            <p:ph type="dt" sz="quarter"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733D0D-8E37-449D-A30F-BB66F3F23751}" type="slidenum">
              <a:rPr lang="en-US"/>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8" descr="ess11_08"/>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a:xfrm>
            <a:off x="914400" y="1676400"/>
            <a:ext cx="7292975" cy="4479925"/>
          </a:xfrm>
          <a:noFill/>
        </p:spPr>
      </p:pic>
      <p:sp>
        <p:nvSpPr>
          <p:cNvPr id="4" name="Date Placeholder 3"/>
          <p:cNvSpPr>
            <a:spLocks noGrp="1"/>
          </p:cNvSpPr>
          <p:nvPr>
            <p:ph type="dt"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6CEBE9C-4421-4708-8761-F7442C754EC7}" type="slidenum">
              <a:rPr lang="en-US"/>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t">
            <a:noAutofit/>
          </a:bodyPr>
          <a:lstStyle/>
          <a:p>
            <a:pPr eaLnBrk="0" fontAlgn="auto" hangingPunct="0">
              <a:spcBef>
                <a:spcPts val="0"/>
              </a:spcBef>
              <a:spcAft>
                <a:spcPts val="0"/>
              </a:spcAft>
              <a:defRPr/>
            </a:pPr>
            <a:r>
              <a:rPr lang="en-US"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a typeface="+mn-ea"/>
                <a:cs typeface="+mn-cs"/>
              </a:rPr>
              <a:t>Clean and Sanitize</a:t>
            </a:r>
            <a:br>
              <a:rPr lang="en-US"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a typeface="+mn-ea"/>
                <a:cs typeface="+mn-cs"/>
              </a:rPr>
            </a:br>
            <a:endParaRPr lang="en-US" sz="5400" dirty="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If your center has a </a:t>
            </a:r>
            <a:r>
              <a:rPr lang="en-US" b="1" dirty="0" smtClean="0">
                <a:solidFill>
                  <a:srgbClr val="00B050"/>
                </a:solidFill>
              </a:rPr>
              <a:t>two compartment sink</a:t>
            </a:r>
            <a:r>
              <a:rPr lang="en-US" dirty="0" smtClean="0"/>
              <a:t>, you must arrange for all three steps:  Wash, rise and sanitize:  </a:t>
            </a:r>
          </a:p>
          <a:p>
            <a:pPr lvl="1" fontAlgn="auto">
              <a:spcAft>
                <a:spcPts val="0"/>
              </a:spcAft>
              <a:buFont typeface="Arial" pitchFamily="34" charset="0"/>
              <a:buChar char="•"/>
              <a:defRPr/>
            </a:pPr>
            <a:r>
              <a:rPr lang="en-US" dirty="0" smtClean="0"/>
              <a:t>Purchase a bucket/tub to put your sanitizing solution in and sanitize your dishes in the tub (</a:t>
            </a:r>
            <a:r>
              <a:rPr lang="en-US" dirty="0" smtClean="0">
                <a:solidFill>
                  <a:prstClr val="black"/>
                </a:solidFill>
              </a:rPr>
              <a:t>1 ½ teaspoons of bleach per gallon of water or other Department of Health Services approved sanitizer)</a:t>
            </a:r>
          </a:p>
          <a:p>
            <a:pPr lvl="1" fontAlgn="auto">
              <a:spcAft>
                <a:spcPts val="0"/>
              </a:spcAft>
              <a:buFont typeface="Arial" pitchFamily="34" charset="0"/>
              <a:buNone/>
              <a:defRPr/>
            </a:pPr>
            <a:r>
              <a:rPr lang="en-US" dirty="0" smtClean="0">
                <a:solidFill>
                  <a:prstClr val="black"/>
                </a:solidFill>
              </a:rPr>
              <a:t>OR</a:t>
            </a:r>
            <a:endParaRPr lang="en-US" dirty="0" smtClean="0"/>
          </a:p>
          <a:p>
            <a:pPr lvl="1" fontAlgn="auto">
              <a:spcAft>
                <a:spcPts val="0"/>
              </a:spcAft>
              <a:buFont typeface="Arial" pitchFamily="34" charset="0"/>
              <a:buChar char="•"/>
              <a:defRPr/>
            </a:pPr>
            <a:r>
              <a:rPr lang="en-US" dirty="0" smtClean="0"/>
              <a:t>Wash and rinse dishes in the two sinks, drain the rinse sink, make a sanitizing solution and sanitize the dishes after</a:t>
            </a:r>
          </a:p>
          <a:p>
            <a:pPr fontAlgn="auto">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7E68543-AF86-49C0-823B-615082831FA8}" type="slidenum">
              <a:rPr lang="en-US"/>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noGrp="1"/>
          </p:cNvSpPr>
          <p:nvPr>
            <p:ph type="title"/>
          </p:nvPr>
        </p:nvSpPr>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Clean and Sanitize</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600200"/>
            <a:ext cx="8229600" cy="4953000"/>
          </a:xfrm>
        </p:spPr>
        <p:txBody>
          <a:bodyPr rtlCol="0">
            <a:normAutofit fontScale="92500" lnSpcReduction="20000"/>
          </a:bodyPr>
          <a:lstStyle/>
          <a:p>
            <a:pPr fontAlgn="auto">
              <a:spcAft>
                <a:spcPts val="0"/>
              </a:spcAft>
              <a:buFont typeface="Arial" pitchFamily="34" charset="0"/>
              <a:buChar char="•"/>
              <a:defRPr/>
            </a:pPr>
            <a:r>
              <a:rPr lang="en-US" b="1" dirty="0" smtClean="0">
                <a:solidFill>
                  <a:srgbClr val="7030A0"/>
                </a:solidFill>
              </a:rPr>
              <a:t>Dishwashing Procedures continued</a:t>
            </a:r>
          </a:p>
          <a:p>
            <a:pPr lvl="1" fontAlgn="auto">
              <a:spcAft>
                <a:spcPts val="0"/>
              </a:spcAft>
              <a:buFont typeface="Arial" pitchFamily="34" charset="0"/>
              <a:buChar char="•"/>
              <a:defRPr/>
            </a:pPr>
            <a:r>
              <a:rPr lang="en-US" b="1" dirty="0" smtClean="0">
                <a:solidFill>
                  <a:srgbClr val="00B050"/>
                </a:solidFill>
              </a:rPr>
              <a:t>Commercial</a:t>
            </a:r>
          </a:p>
          <a:p>
            <a:pPr lvl="2" fontAlgn="auto">
              <a:spcAft>
                <a:spcPts val="0"/>
              </a:spcAft>
              <a:buFont typeface="Arial" pitchFamily="34" charset="0"/>
              <a:buChar char="•"/>
              <a:defRPr/>
            </a:pPr>
            <a:r>
              <a:rPr lang="en-US" sz="2600" dirty="0" smtClean="0"/>
              <a:t>Dishwasher shall have a visible temperature gauge</a:t>
            </a:r>
          </a:p>
          <a:p>
            <a:pPr lvl="2" fontAlgn="auto">
              <a:spcAft>
                <a:spcPts val="0"/>
              </a:spcAft>
              <a:buFont typeface="Arial" pitchFamily="34" charset="0"/>
              <a:buChar char="•"/>
              <a:defRPr/>
            </a:pPr>
            <a:r>
              <a:rPr lang="en-US" sz="2600" dirty="0" smtClean="0"/>
              <a:t>Wash at 130°F to 150°F for 20 seconds, rinse and sanitize at 180°F for 10 seconds or more OR use chemical sanitizer</a:t>
            </a:r>
          </a:p>
          <a:p>
            <a:pPr lvl="2" fontAlgn="auto">
              <a:spcAft>
                <a:spcPts val="0"/>
              </a:spcAft>
              <a:buFont typeface="Arial" pitchFamily="34" charset="0"/>
              <a:buChar char="•"/>
              <a:defRPr/>
            </a:pPr>
            <a:r>
              <a:rPr lang="en-US" sz="2600" dirty="0" smtClean="0"/>
              <a:t>All dishes/utensils must be air dried</a:t>
            </a:r>
          </a:p>
          <a:p>
            <a:pPr lvl="1" fontAlgn="auto">
              <a:spcAft>
                <a:spcPts val="0"/>
              </a:spcAft>
              <a:buFont typeface="Arial" pitchFamily="34" charset="0"/>
              <a:buChar char="•"/>
              <a:defRPr/>
            </a:pPr>
            <a:r>
              <a:rPr lang="en-US" sz="2600" b="1" dirty="0" smtClean="0">
                <a:solidFill>
                  <a:srgbClr val="00B050"/>
                </a:solidFill>
              </a:rPr>
              <a:t>Home-type dish washer</a:t>
            </a:r>
          </a:p>
          <a:p>
            <a:pPr lvl="2" fontAlgn="auto">
              <a:spcAft>
                <a:spcPts val="0"/>
              </a:spcAft>
              <a:buFont typeface="Arial" pitchFamily="34" charset="0"/>
              <a:buChar char="•"/>
              <a:defRPr/>
            </a:pPr>
            <a:r>
              <a:rPr lang="en-US" sz="2600" dirty="0" smtClean="0"/>
              <a:t>After dishwasher is done, sanitize dishes/utensils by submerging for minimum 2 minutes in 1 ½ teaspoons of bleach per gallon of water (or other Department of Health Services approved sanitizer)</a:t>
            </a:r>
          </a:p>
          <a:p>
            <a:pPr lvl="2" fontAlgn="auto">
              <a:spcAft>
                <a:spcPts val="0"/>
              </a:spcAft>
              <a:buFont typeface="Arial" pitchFamily="34" charset="0"/>
              <a:buChar char="•"/>
              <a:defRPr/>
            </a:pPr>
            <a:r>
              <a:rPr lang="en-US" sz="2600" dirty="0" smtClean="0"/>
              <a:t>All dishes/utensils must be air dried</a:t>
            </a:r>
          </a:p>
        </p:txBody>
      </p:sp>
      <p:sp>
        <p:nvSpPr>
          <p:cNvPr id="4" name="Date Placeholder 3"/>
          <p:cNvSpPr>
            <a:spLocks noGrp="1"/>
          </p:cNvSpPr>
          <p:nvPr>
            <p:ph type="dt" sz="quarter"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1D53D4-053E-47A0-B312-7338C955DE23}" type="slidenum">
              <a:rPr lang="en-US"/>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Questions?</a:t>
            </a:r>
          </a:p>
        </p:txBody>
      </p:sp>
      <p:sp>
        <p:nvSpPr>
          <p:cNvPr id="4" name="Date Placeholder 3"/>
          <p:cNvSpPr>
            <a:spLocks noGrp="1"/>
          </p:cNvSpPr>
          <p:nvPr>
            <p:ph type="dt"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9BC93BD-A8FA-4271-B3E6-72D4D36E2DF4}" type="slidenum">
              <a:rPr lang="en-US"/>
              <a:pPr>
                <a:defRPr/>
              </a:pPr>
              <a:t>29</a:t>
            </a:fld>
            <a:endParaRPr lang="en-US"/>
          </a:p>
        </p:txBody>
      </p:sp>
      <p:pic>
        <p:nvPicPr>
          <p:cNvPr id="31749" name="Picture 5" descr="C:\Documents and Settings\POLZIMM\Local Settings\Temporary Internet Files\Content.IE5\4BG1YNQH\MC900089048[1].wmf"/>
          <p:cNvPicPr>
            <a:picLocks noChangeAspect="1" noChangeArrowheads="1"/>
          </p:cNvPicPr>
          <p:nvPr/>
        </p:nvPicPr>
        <p:blipFill>
          <a:blip r:embed="rId2" cstate="print"/>
          <a:srcRect/>
          <a:stretch>
            <a:fillRect/>
          </a:stretch>
        </p:blipFill>
        <p:spPr bwMode="auto">
          <a:xfrm>
            <a:off x="3276600" y="1828800"/>
            <a:ext cx="2251075" cy="3962400"/>
          </a:xfrm>
          <a:prstGeom prst="rect">
            <a:avLst/>
          </a:prstGeom>
          <a:noFill/>
          <a:ln w="9525">
            <a:noFill/>
            <a:miter lim="800000"/>
            <a:headEnd/>
            <a:tailEnd/>
          </a:ln>
        </p:spPr>
      </p:pic>
      <p:pic>
        <p:nvPicPr>
          <p:cNvPr id="31750" name="Picture 7" descr="C:\Documents and Settings\POLZIMM\Local Settings\Temporary Internet Files\Content.IE5\G9YP0VCL\MC900434411[1].wmf"/>
          <p:cNvPicPr>
            <a:picLocks noChangeAspect="1" noChangeArrowheads="1"/>
          </p:cNvPicPr>
          <p:nvPr/>
        </p:nvPicPr>
        <p:blipFill>
          <a:blip r:embed="rId3" cstate="print"/>
          <a:srcRect/>
          <a:stretch>
            <a:fillRect/>
          </a:stretch>
        </p:blipFill>
        <p:spPr bwMode="auto">
          <a:xfrm>
            <a:off x="6553200" y="2590800"/>
            <a:ext cx="1625600" cy="1828800"/>
          </a:xfrm>
          <a:prstGeom prst="rect">
            <a:avLst/>
          </a:prstGeom>
          <a:noFill/>
          <a:ln w="9525">
            <a:noFill/>
            <a:miter lim="800000"/>
            <a:headEnd/>
            <a:tailEnd/>
          </a:ln>
        </p:spPr>
      </p:pic>
      <p:pic>
        <p:nvPicPr>
          <p:cNvPr id="31751" name="Picture 8" descr="C:\Documents and Settings\POLZIMM\Local Settings\Temporary Internet Files\Content.IE5\G7OL2Z6T\MC900434403[1].wmf"/>
          <p:cNvPicPr>
            <a:picLocks noChangeAspect="1" noChangeArrowheads="1"/>
          </p:cNvPicPr>
          <p:nvPr/>
        </p:nvPicPr>
        <p:blipFill>
          <a:blip r:embed="rId4" cstate="print"/>
          <a:srcRect/>
          <a:stretch>
            <a:fillRect/>
          </a:stretch>
        </p:blipFill>
        <p:spPr bwMode="auto">
          <a:xfrm>
            <a:off x="914400" y="2514600"/>
            <a:ext cx="1362075" cy="19081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rtlCol="0">
            <a:normAutofit fontScale="90000"/>
          </a:bodyPr>
          <a:lstStyle/>
          <a:p>
            <a:pPr fontAlgn="auto">
              <a:spcAft>
                <a:spcPts val="0"/>
              </a:spcAft>
              <a:defRPr/>
            </a:pPr>
            <a:r>
              <a:rPr lang="en-US" sz="4000" smtClean="0">
                <a:solidFill>
                  <a:srgbClr val="00B050"/>
                </a:solidFill>
                <a:latin typeface="Arial" charset="0"/>
                <a:cs typeface="Arial" charset="0"/>
              </a:rPr>
              <a:t/>
            </a:r>
            <a:br>
              <a:rPr lang="en-US" sz="4000" smtClean="0">
                <a:solidFill>
                  <a:srgbClr val="00B050"/>
                </a:solidFill>
                <a:latin typeface="Arial" charset="0"/>
                <a:cs typeface="Arial" charset="0"/>
              </a:rPr>
            </a:br>
            <a:endParaRPr lang="en-US" sz="4000" smtClean="0">
              <a:latin typeface="Arial" charset="0"/>
              <a:cs typeface="Arial" charset="0"/>
            </a:endParaRPr>
          </a:p>
        </p:txBody>
      </p:sp>
      <p:sp>
        <p:nvSpPr>
          <p:cNvPr id="5123" name="Content Placeholder 2"/>
          <p:cNvSpPr>
            <a:spLocks noGrp="1"/>
          </p:cNvSpPr>
          <p:nvPr>
            <p:ph idx="1"/>
          </p:nvPr>
        </p:nvSpPr>
        <p:spPr/>
        <p:txBody>
          <a:bodyPr/>
          <a:lstStyle/>
          <a:p>
            <a:pPr>
              <a:buFont typeface="Arial" charset="0"/>
              <a:buNone/>
            </a:pPr>
            <a:endParaRPr lang="en-US" smtClean="0"/>
          </a:p>
          <a:p>
            <a:pPr algn="ctr">
              <a:buFont typeface="Arial" charset="0"/>
              <a:buNone/>
            </a:pPr>
            <a:r>
              <a:rPr lang="en-US" b="1" smtClean="0">
                <a:solidFill>
                  <a:srgbClr val="00B050"/>
                </a:solidFill>
                <a:latin typeface="Arial" charset="0"/>
                <a:cs typeface="Arial" charset="0"/>
              </a:rPr>
              <a:t>What is Food borne Illness?</a:t>
            </a:r>
            <a:endParaRPr lang="en-US" smtClean="0"/>
          </a:p>
          <a:p>
            <a:pPr algn="ctr">
              <a:buFont typeface="Arial" charset="0"/>
              <a:buNone/>
            </a:pPr>
            <a:endParaRPr lang="en-US" smtClean="0"/>
          </a:p>
          <a:p>
            <a:pPr algn="ctr">
              <a:buFont typeface="Arial" charset="0"/>
              <a:buNone/>
            </a:pPr>
            <a:r>
              <a:rPr lang="en-US" smtClean="0"/>
              <a:t>Commonly known as food poisoning, </a:t>
            </a:r>
          </a:p>
          <a:p>
            <a:pPr algn="ctr">
              <a:buFont typeface="Arial" charset="0"/>
              <a:buNone/>
            </a:pPr>
            <a:r>
              <a:rPr lang="en-US" smtClean="0"/>
              <a:t>it is caused by eating food that is </a:t>
            </a:r>
          </a:p>
          <a:p>
            <a:pPr algn="ctr">
              <a:buFont typeface="Arial" charset="0"/>
              <a:buNone/>
            </a:pPr>
            <a:r>
              <a:rPr lang="en-US" u="sng" smtClean="0"/>
              <a:t>contaminated</a:t>
            </a:r>
            <a:r>
              <a:rPr lang="en-US" smtClean="0"/>
              <a:t> by bacteria or other </a:t>
            </a:r>
          </a:p>
          <a:p>
            <a:pPr algn="ctr">
              <a:buFont typeface="Arial" charset="0"/>
              <a:buNone/>
            </a:pPr>
            <a:r>
              <a:rPr lang="en-US" smtClean="0"/>
              <a:t>harmful substances</a:t>
            </a:r>
          </a:p>
        </p:txBody>
      </p:sp>
      <p:pic>
        <p:nvPicPr>
          <p:cNvPr id="5124" name="Picture 35" descr="germ"/>
          <p:cNvPicPr>
            <a:picLocks noChangeAspect="1" noChangeArrowheads="1"/>
          </p:cNvPicPr>
          <p:nvPr/>
        </p:nvPicPr>
        <p:blipFill>
          <a:blip r:embed="rId3" cstate="print"/>
          <a:srcRect/>
          <a:stretch>
            <a:fillRect/>
          </a:stretch>
        </p:blipFill>
        <p:spPr bwMode="auto">
          <a:xfrm>
            <a:off x="381000" y="1219200"/>
            <a:ext cx="457200" cy="454025"/>
          </a:xfrm>
          <a:prstGeom prst="rect">
            <a:avLst/>
          </a:prstGeom>
          <a:noFill/>
          <a:ln w="9525">
            <a:noFill/>
            <a:miter lim="800000"/>
            <a:headEnd/>
            <a:tailEnd/>
          </a:ln>
        </p:spPr>
      </p:pic>
      <p:pic>
        <p:nvPicPr>
          <p:cNvPr id="5125" name="Picture 35" descr="germ"/>
          <p:cNvPicPr>
            <a:picLocks noChangeAspect="1" noChangeArrowheads="1"/>
          </p:cNvPicPr>
          <p:nvPr/>
        </p:nvPicPr>
        <p:blipFill>
          <a:blip r:embed="rId3" cstate="print"/>
          <a:srcRect/>
          <a:stretch>
            <a:fillRect/>
          </a:stretch>
        </p:blipFill>
        <p:spPr bwMode="auto">
          <a:xfrm>
            <a:off x="1447800" y="1219200"/>
            <a:ext cx="457200" cy="454025"/>
          </a:xfrm>
          <a:prstGeom prst="rect">
            <a:avLst/>
          </a:prstGeom>
          <a:noFill/>
          <a:ln w="9525">
            <a:noFill/>
            <a:miter lim="800000"/>
            <a:headEnd/>
            <a:tailEnd/>
          </a:ln>
        </p:spPr>
      </p:pic>
      <p:pic>
        <p:nvPicPr>
          <p:cNvPr id="5126" name="Picture 35" descr="germ"/>
          <p:cNvPicPr>
            <a:picLocks noChangeAspect="1" noChangeArrowheads="1"/>
          </p:cNvPicPr>
          <p:nvPr/>
        </p:nvPicPr>
        <p:blipFill>
          <a:blip r:embed="rId3" cstate="print"/>
          <a:srcRect/>
          <a:stretch>
            <a:fillRect/>
          </a:stretch>
        </p:blipFill>
        <p:spPr bwMode="auto">
          <a:xfrm>
            <a:off x="2743200" y="1295400"/>
            <a:ext cx="457200" cy="454025"/>
          </a:xfrm>
          <a:prstGeom prst="rect">
            <a:avLst/>
          </a:prstGeom>
          <a:noFill/>
          <a:ln w="9525">
            <a:noFill/>
            <a:miter lim="800000"/>
            <a:headEnd/>
            <a:tailEnd/>
          </a:ln>
        </p:spPr>
      </p:pic>
      <p:pic>
        <p:nvPicPr>
          <p:cNvPr id="5127" name="Picture 35" descr="germ"/>
          <p:cNvPicPr>
            <a:picLocks noChangeAspect="1" noChangeArrowheads="1"/>
          </p:cNvPicPr>
          <p:nvPr/>
        </p:nvPicPr>
        <p:blipFill>
          <a:blip r:embed="rId3" cstate="print"/>
          <a:srcRect/>
          <a:stretch>
            <a:fillRect/>
          </a:stretch>
        </p:blipFill>
        <p:spPr bwMode="auto">
          <a:xfrm>
            <a:off x="3886200" y="1295400"/>
            <a:ext cx="457200" cy="454025"/>
          </a:xfrm>
          <a:prstGeom prst="rect">
            <a:avLst/>
          </a:prstGeom>
          <a:noFill/>
          <a:ln w="9525">
            <a:noFill/>
            <a:miter lim="800000"/>
            <a:headEnd/>
            <a:tailEnd/>
          </a:ln>
        </p:spPr>
      </p:pic>
      <p:pic>
        <p:nvPicPr>
          <p:cNvPr id="5128" name="Picture 35" descr="germ"/>
          <p:cNvPicPr>
            <a:picLocks noChangeAspect="1" noChangeArrowheads="1"/>
          </p:cNvPicPr>
          <p:nvPr/>
        </p:nvPicPr>
        <p:blipFill>
          <a:blip r:embed="rId3" cstate="print"/>
          <a:srcRect/>
          <a:stretch>
            <a:fillRect/>
          </a:stretch>
        </p:blipFill>
        <p:spPr bwMode="auto">
          <a:xfrm>
            <a:off x="4953000" y="1295400"/>
            <a:ext cx="457200" cy="454025"/>
          </a:xfrm>
          <a:prstGeom prst="rect">
            <a:avLst/>
          </a:prstGeom>
          <a:noFill/>
          <a:ln w="9525">
            <a:noFill/>
            <a:miter lim="800000"/>
            <a:headEnd/>
            <a:tailEnd/>
          </a:ln>
        </p:spPr>
      </p:pic>
      <p:pic>
        <p:nvPicPr>
          <p:cNvPr id="5129" name="Picture 35" descr="germ"/>
          <p:cNvPicPr>
            <a:picLocks noChangeAspect="1" noChangeArrowheads="1"/>
          </p:cNvPicPr>
          <p:nvPr/>
        </p:nvPicPr>
        <p:blipFill>
          <a:blip r:embed="rId3" cstate="print"/>
          <a:srcRect/>
          <a:stretch>
            <a:fillRect/>
          </a:stretch>
        </p:blipFill>
        <p:spPr bwMode="auto">
          <a:xfrm>
            <a:off x="6019800" y="1295400"/>
            <a:ext cx="457200" cy="454025"/>
          </a:xfrm>
          <a:prstGeom prst="rect">
            <a:avLst/>
          </a:prstGeom>
          <a:noFill/>
          <a:ln w="9525">
            <a:noFill/>
            <a:miter lim="800000"/>
            <a:headEnd/>
            <a:tailEnd/>
          </a:ln>
        </p:spPr>
      </p:pic>
      <p:pic>
        <p:nvPicPr>
          <p:cNvPr id="5130" name="Picture 35" descr="germ"/>
          <p:cNvPicPr>
            <a:picLocks noChangeAspect="1" noChangeArrowheads="1"/>
          </p:cNvPicPr>
          <p:nvPr/>
        </p:nvPicPr>
        <p:blipFill>
          <a:blip r:embed="rId3" cstate="print"/>
          <a:srcRect/>
          <a:stretch>
            <a:fillRect/>
          </a:stretch>
        </p:blipFill>
        <p:spPr bwMode="auto">
          <a:xfrm>
            <a:off x="7086600" y="1295400"/>
            <a:ext cx="457200" cy="454025"/>
          </a:xfrm>
          <a:prstGeom prst="rect">
            <a:avLst/>
          </a:prstGeom>
          <a:noFill/>
          <a:ln w="9525">
            <a:noFill/>
            <a:miter lim="800000"/>
            <a:headEnd/>
            <a:tailEnd/>
          </a:ln>
        </p:spPr>
      </p:pic>
      <p:pic>
        <p:nvPicPr>
          <p:cNvPr id="5131" name="Picture 35" descr="germ"/>
          <p:cNvPicPr>
            <a:picLocks noChangeAspect="1" noChangeArrowheads="1"/>
          </p:cNvPicPr>
          <p:nvPr/>
        </p:nvPicPr>
        <p:blipFill>
          <a:blip r:embed="rId3" cstate="print"/>
          <a:srcRect/>
          <a:stretch>
            <a:fillRect/>
          </a:stretch>
        </p:blipFill>
        <p:spPr bwMode="auto">
          <a:xfrm>
            <a:off x="8077200" y="1295400"/>
            <a:ext cx="457200" cy="454025"/>
          </a:xfrm>
          <a:prstGeom prst="rect">
            <a:avLst/>
          </a:prstGeom>
          <a:noFill/>
          <a:ln w="9525">
            <a:noFill/>
            <a:miter lim="800000"/>
            <a:headEnd/>
            <a:tailEnd/>
          </a:ln>
        </p:spPr>
      </p:pic>
      <p:sp>
        <p:nvSpPr>
          <p:cNvPr id="12" name="Rectangle 11"/>
          <p:cNvSpPr/>
          <p:nvPr/>
        </p:nvSpPr>
        <p:spPr>
          <a:xfrm>
            <a:off x="1560948" y="152400"/>
            <a:ext cx="5956439" cy="923330"/>
          </a:xfrm>
          <a:prstGeom prst="rect">
            <a:avLst/>
          </a:prstGeom>
          <a:noFill/>
        </p:spPr>
        <p:txBody>
          <a:bodyPr wrap="none">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Initial questions:</a:t>
            </a:r>
          </a:p>
        </p:txBody>
      </p:sp>
      <p:sp>
        <p:nvSpPr>
          <p:cNvPr id="13" name="Date Placeholder 12"/>
          <p:cNvSpPr>
            <a:spLocks noGrp="1"/>
          </p:cNvSpPr>
          <p:nvPr>
            <p:ph type="dt" sz="quarter" idx="10"/>
          </p:nvPr>
        </p:nvSpPr>
        <p:spPr/>
        <p:txBody>
          <a:bodyPr/>
          <a:lstStyle/>
          <a:p>
            <a:pPr>
              <a:defRPr/>
            </a:pPr>
            <a:endParaRPr lang="en-US"/>
          </a:p>
        </p:txBody>
      </p:sp>
      <p:sp>
        <p:nvSpPr>
          <p:cNvPr id="14" name="Slide Number Placeholder 13"/>
          <p:cNvSpPr>
            <a:spLocks noGrp="1"/>
          </p:cNvSpPr>
          <p:nvPr>
            <p:ph type="sldNum" sz="quarter" idx="12"/>
          </p:nvPr>
        </p:nvSpPr>
        <p:spPr/>
        <p:txBody>
          <a:bodyPr/>
          <a:lstStyle/>
          <a:p>
            <a:pPr>
              <a:defRPr/>
            </a:pPr>
            <a:fld id="{9B26CD8C-FBB5-4560-9407-399893E6592D}" type="slidenum">
              <a:rPr lang="en-US"/>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600200"/>
            <a:ext cx="8229600" cy="4953000"/>
          </a:xfrm>
        </p:spPr>
        <p:txBody>
          <a:bodyPr rtlCol="0">
            <a:normAutofit lnSpcReduction="10000"/>
          </a:bodyPr>
          <a:lstStyle/>
          <a:p>
            <a:pPr algn="ctr" fontAlgn="auto">
              <a:spcAft>
                <a:spcPts val="0"/>
              </a:spcAft>
              <a:buFont typeface="Arial" charset="0"/>
              <a:buNone/>
              <a:defRPr/>
            </a:pPr>
            <a:r>
              <a:rPr lang="en-US" b="1" dirty="0" smtClean="0">
                <a:solidFill>
                  <a:srgbClr val="00B050"/>
                </a:solidFill>
                <a:latin typeface="Arial" charset="0"/>
                <a:cs typeface="Arial" charset="0"/>
              </a:rPr>
              <a:t>What contaminates food?</a:t>
            </a:r>
          </a:p>
          <a:p>
            <a:pPr fontAlgn="auto">
              <a:spcAft>
                <a:spcPts val="0"/>
              </a:spcAft>
              <a:buFont typeface="Arial" charset="0"/>
              <a:buNone/>
              <a:defRPr/>
            </a:pPr>
            <a:endParaRPr lang="en-US" sz="2400" b="1" dirty="0" smtClean="0">
              <a:solidFill>
                <a:srgbClr val="FF0000"/>
              </a:solidFill>
              <a:latin typeface="Arial" charset="0"/>
              <a:cs typeface="Arial" charset="0"/>
            </a:endParaRPr>
          </a:p>
          <a:p>
            <a:pPr algn="ctr" fontAlgn="auto">
              <a:spcAft>
                <a:spcPts val="0"/>
              </a:spcAft>
              <a:buFont typeface="Arial" charset="0"/>
              <a:buNone/>
              <a:defRPr/>
            </a:pPr>
            <a:r>
              <a:rPr lang="en-US" sz="2400" b="1" dirty="0" smtClean="0">
                <a:solidFill>
                  <a:srgbClr val="FF0000"/>
                </a:solidFill>
                <a:latin typeface="Arial" charset="0"/>
                <a:cs typeface="Arial" charset="0"/>
              </a:rPr>
              <a:t>Chemical hazards </a:t>
            </a:r>
            <a:r>
              <a:rPr lang="en-US" sz="2400" dirty="0" smtClean="0">
                <a:latin typeface="Arial" charset="0"/>
                <a:cs typeface="Arial" charset="0"/>
              </a:rPr>
              <a:t>–cleaning supplies</a:t>
            </a:r>
          </a:p>
          <a:p>
            <a:pPr fontAlgn="auto">
              <a:spcAft>
                <a:spcPts val="0"/>
              </a:spcAft>
              <a:buFont typeface="Arial" charset="0"/>
              <a:buNone/>
              <a:defRPr/>
            </a:pPr>
            <a:endParaRPr lang="en-US" sz="2400" b="1" dirty="0" smtClean="0">
              <a:solidFill>
                <a:srgbClr val="FF0000"/>
              </a:solidFill>
              <a:latin typeface="Arial" charset="0"/>
              <a:cs typeface="Arial" charset="0"/>
            </a:endParaRPr>
          </a:p>
          <a:p>
            <a:pPr fontAlgn="auto">
              <a:spcAft>
                <a:spcPts val="0"/>
              </a:spcAft>
              <a:buFont typeface="Arial" charset="0"/>
              <a:buNone/>
              <a:defRPr/>
            </a:pPr>
            <a:endParaRPr lang="en-US" sz="2400" b="1" dirty="0" smtClean="0">
              <a:solidFill>
                <a:srgbClr val="FF0000"/>
              </a:solidFill>
              <a:latin typeface="Arial" charset="0"/>
              <a:cs typeface="Arial" charset="0"/>
            </a:endParaRPr>
          </a:p>
          <a:p>
            <a:pPr algn="ctr" fontAlgn="auto">
              <a:spcAft>
                <a:spcPts val="0"/>
              </a:spcAft>
              <a:buFont typeface="Arial" charset="0"/>
              <a:buNone/>
              <a:defRPr/>
            </a:pPr>
            <a:r>
              <a:rPr lang="en-US" sz="2400" b="1" dirty="0" smtClean="0">
                <a:solidFill>
                  <a:srgbClr val="FF0000"/>
                </a:solidFill>
                <a:latin typeface="Arial" charset="0"/>
                <a:cs typeface="Arial" charset="0"/>
              </a:rPr>
              <a:t>Physical hazards</a:t>
            </a:r>
            <a:r>
              <a:rPr lang="en-US" sz="2400" dirty="0" smtClean="0">
                <a:latin typeface="Arial" charset="0"/>
                <a:cs typeface="Arial" charset="0"/>
              </a:rPr>
              <a:t> – foreign objects, i.e. dirt, hair, glass</a:t>
            </a:r>
          </a:p>
          <a:p>
            <a:pPr fontAlgn="auto">
              <a:spcAft>
                <a:spcPts val="0"/>
              </a:spcAft>
              <a:buFont typeface="Arial" charset="0"/>
              <a:buNone/>
              <a:defRPr/>
            </a:pPr>
            <a:endParaRPr lang="en-US" sz="2400" b="1" dirty="0" smtClean="0">
              <a:solidFill>
                <a:srgbClr val="FF0000"/>
              </a:solidFill>
              <a:latin typeface="Arial" charset="0"/>
              <a:cs typeface="Arial" charset="0"/>
            </a:endParaRPr>
          </a:p>
          <a:p>
            <a:pPr fontAlgn="auto">
              <a:spcAft>
                <a:spcPts val="0"/>
              </a:spcAft>
              <a:buFont typeface="Arial" charset="0"/>
              <a:buNone/>
              <a:defRPr/>
            </a:pPr>
            <a:endParaRPr lang="en-US" sz="2400" b="1" dirty="0" smtClean="0">
              <a:solidFill>
                <a:srgbClr val="FF0000"/>
              </a:solidFill>
              <a:latin typeface="Arial" charset="0"/>
              <a:cs typeface="Arial" charset="0"/>
            </a:endParaRPr>
          </a:p>
          <a:p>
            <a:pPr algn="ctr" fontAlgn="auto">
              <a:spcAft>
                <a:spcPts val="0"/>
              </a:spcAft>
              <a:buFont typeface="Arial" charset="0"/>
              <a:buNone/>
              <a:defRPr/>
            </a:pPr>
            <a:r>
              <a:rPr lang="en-US" sz="2400" b="1" dirty="0" smtClean="0">
                <a:solidFill>
                  <a:srgbClr val="FF0000"/>
                </a:solidFill>
                <a:latin typeface="Arial" charset="0"/>
                <a:cs typeface="Arial" charset="0"/>
              </a:rPr>
              <a:t>Biological hazards</a:t>
            </a:r>
            <a:r>
              <a:rPr lang="en-US" sz="2400" dirty="0" smtClean="0">
                <a:latin typeface="Arial" charset="0"/>
                <a:cs typeface="Arial" charset="0"/>
              </a:rPr>
              <a:t> – bacteria &amp; viruses (microorganisms)</a:t>
            </a:r>
          </a:p>
          <a:p>
            <a:pPr lvl="1" fontAlgn="auto">
              <a:spcAft>
                <a:spcPts val="0"/>
              </a:spcAft>
              <a:buFont typeface="Arial" charset="0"/>
              <a:buNone/>
              <a:defRPr/>
            </a:pPr>
            <a:r>
              <a:rPr lang="en-US" sz="2000" dirty="0" smtClean="0">
                <a:latin typeface="Arial" charset="0"/>
                <a:cs typeface="Arial" charset="0"/>
              </a:rPr>
              <a:t>	</a:t>
            </a:r>
            <a:r>
              <a:rPr lang="en-US" sz="2400" dirty="0" smtClean="0">
                <a:latin typeface="Arial" charset="0"/>
                <a:cs typeface="Arial" charset="0"/>
              </a:rPr>
              <a:t>*Greatest threat to food safety, responsible for </a:t>
            </a:r>
          </a:p>
          <a:p>
            <a:pPr lvl="1" fontAlgn="auto">
              <a:spcAft>
                <a:spcPts val="0"/>
              </a:spcAft>
              <a:buFont typeface="Arial" charset="0"/>
              <a:buNone/>
              <a:defRPr/>
            </a:pPr>
            <a:r>
              <a:rPr lang="en-US" sz="2400" dirty="0" smtClean="0">
                <a:latin typeface="Arial" charset="0"/>
                <a:cs typeface="Arial" charset="0"/>
              </a:rPr>
              <a:t>	majority of food borne illness outbreaks</a:t>
            </a:r>
          </a:p>
        </p:txBody>
      </p:sp>
      <p:pic>
        <p:nvPicPr>
          <p:cNvPr id="6147" name="Picture 4" descr="C:\Documents and Settings\beckema\Local Settings\Temporary Internet Files\Content.IE5\ZEBBU8YC\MC900250773[1].wmf"/>
          <p:cNvPicPr>
            <a:picLocks noChangeAspect="1" noChangeArrowheads="1"/>
          </p:cNvPicPr>
          <p:nvPr/>
        </p:nvPicPr>
        <p:blipFill>
          <a:blip r:embed="rId3" cstate="print"/>
          <a:srcRect/>
          <a:stretch>
            <a:fillRect/>
          </a:stretch>
        </p:blipFill>
        <p:spPr bwMode="auto">
          <a:xfrm>
            <a:off x="304800" y="2286000"/>
            <a:ext cx="889000" cy="1182688"/>
          </a:xfrm>
          <a:prstGeom prst="rect">
            <a:avLst/>
          </a:prstGeom>
          <a:noFill/>
          <a:ln w="9525">
            <a:noFill/>
            <a:miter lim="800000"/>
            <a:headEnd/>
            <a:tailEnd/>
          </a:ln>
        </p:spPr>
      </p:pic>
      <p:pic>
        <p:nvPicPr>
          <p:cNvPr id="6148" name="Picture 5" descr="C:\Documents and Settings\beckema\Local Settings\Temporary Internet Files\Content.IE5\NVX9AY6A\MC900432423[1].wmf"/>
          <p:cNvPicPr>
            <a:picLocks noChangeAspect="1" noChangeArrowheads="1"/>
          </p:cNvPicPr>
          <p:nvPr/>
        </p:nvPicPr>
        <p:blipFill>
          <a:blip r:embed="rId4" cstate="print"/>
          <a:srcRect/>
          <a:stretch>
            <a:fillRect/>
          </a:stretch>
        </p:blipFill>
        <p:spPr bwMode="auto">
          <a:xfrm>
            <a:off x="1371600" y="2438400"/>
            <a:ext cx="609600" cy="561975"/>
          </a:xfrm>
          <a:prstGeom prst="rect">
            <a:avLst/>
          </a:prstGeom>
          <a:noFill/>
          <a:ln w="9525">
            <a:noFill/>
            <a:miter lim="800000"/>
            <a:headEnd/>
            <a:tailEnd/>
          </a:ln>
        </p:spPr>
      </p:pic>
      <p:sp>
        <p:nvSpPr>
          <p:cNvPr id="6" name="Title 3"/>
          <p:cNvSpPr txBox="1">
            <a:spLocks/>
          </p:cNvSpPr>
          <p:nvPr/>
        </p:nvSpPr>
        <p:spPr bwMode="auto">
          <a:xfrm>
            <a:off x="533400" y="304800"/>
            <a:ext cx="8229600" cy="1143000"/>
          </a:xfrm>
          <a:prstGeom prst="rect">
            <a:avLst/>
          </a:prstGeom>
          <a:noFill/>
          <a:ln w="9525">
            <a:noFill/>
            <a:miter lim="800000"/>
            <a:headEnd/>
            <a:tailEnd/>
          </a:ln>
        </p:spPr>
        <p:txBody>
          <a:bodyPr wrap="none" anchor="ctr">
            <a:spAutoFit/>
          </a:bodyPr>
          <a:lstStyle/>
          <a:p>
            <a:pPr algn="ctr" eaLnBrk="0" fontAlgn="auto" hangingPunct="0">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Initial questions:</a:t>
            </a:r>
          </a:p>
        </p:txBody>
      </p:sp>
      <p:pic>
        <p:nvPicPr>
          <p:cNvPr id="6150" name="Picture 5" descr="C:\Documents and Settings\beckema\Local Settings\Temporary Internet Files\Content.IE5\NVX9AY6A\MC900432423[1].wmf"/>
          <p:cNvPicPr>
            <a:picLocks noChangeAspect="1" noChangeArrowheads="1"/>
          </p:cNvPicPr>
          <p:nvPr/>
        </p:nvPicPr>
        <p:blipFill>
          <a:blip r:embed="rId4" cstate="print"/>
          <a:srcRect/>
          <a:stretch>
            <a:fillRect/>
          </a:stretch>
        </p:blipFill>
        <p:spPr bwMode="auto">
          <a:xfrm>
            <a:off x="228600" y="3657600"/>
            <a:ext cx="609600" cy="561975"/>
          </a:xfrm>
          <a:prstGeom prst="rect">
            <a:avLst/>
          </a:prstGeom>
          <a:noFill/>
          <a:ln w="9525">
            <a:noFill/>
            <a:miter lim="800000"/>
            <a:headEnd/>
            <a:tailEnd/>
          </a:ln>
        </p:spPr>
      </p:pic>
      <p:pic>
        <p:nvPicPr>
          <p:cNvPr id="6151" name="Picture 5" descr="C:\Documents and Settings\beckema\Local Settings\Temporary Internet Files\Content.IE5\NVX9AY6A\MC900432423[1].wmf"/>
          <p:cNvPicPr>
            <a:picLocks noChangeAspect="1" noChangeArrowheads="1"/>
          </p:cNvPicPr>
          <p:nvPr/>
        </p:nvPicPr>
        <p:blipFill>
          <a:blip r:embed="rId4" cstate="print"/>
          <a:srcRect/>
          <a:stretch>
            <a:fillRect/>
          </a:stretch>
        </p:blipFill>
        <p:spPr bwMode="auto">
          <a:xfrm>
            <a:off x="0" y="4800600"/>
            <a:ext cx="609600" cy="561975"/>
          </a:xfrm>
          <a:prstGeom prst="rect">
            <a:avLst/>
          </a:prstGeom>
          <a:noFill/>
          <a:ln w="9525">
            <a:noFill/>
            <a:miter lim="800000"/>
            <a:headEnd/>
            <a:tailEnd/>
          </a:ln>
        </p:spPr>
      </p:pic>
      <p:pic>
        <p:nvPicPr>
          <p:cNvPr id="6152" name="Picture 7" descr="http://www.best-of-web.com/_images/090401-023255-724010.jpg"/>
          <p:cNvPicPr>
            <a:picLocks noChangeAspect="1" noChangeArrowheads="1"/>
          </p:cNvPicPr>
          <p:nvPr/>
        </p:nvPicPr>
        <p:blipFill>
          <a:blip r:embed="rId5" cstate="print">
            <a:clrChange>
              <a:clrFrom>
                <a:srgbClr val="FFFAF0"/>
              </a:clrFrom>
              <a:clrTo>
                <a:srgbClr val="FFFAF0">
                  <a:alpha val="0"/>
                </a:srgbClr>
              </a:clrTo>
            </a:clrChange>
          </a:blip>
          <a:srcRect/>
          <a:stretch>
            <a:fillRect/>
          </a:stretch>
        </p:blipFill>
        <p:spPr bwMode="auto">
          <a:xfrm>
            <a:off x="7772400" y="2514600"/>
            <a:ext cx="990600" cy="1020763"/>
          </a:xfrm>
          <a:prstGeom prst="rect">
            <a:avLst/>
          </a:prstGeom>
          <a:noFill/>
          <a:ln w="9525">
            <a:noFill/>
            <a:miter lim="800000"/>
            <a:headEnd/>
            <a:tailEnd/>
          </a:ln>
        </p:spPr>
      </p:pic>
      <p:pic>
        <p:nvPicPr>
          <p:cNvPr id="6153" name="Picture 27" descr="page-1"/>
          <p:cNvPicPr>
            <a:picLocks noChangeAspect="1" noChangeArrowheads="1"/>
          </p:cNvPicPr>
          <p:nvPr/>
        </p:nvPicPr>
        <p:blipFill>
          <a:blip r:embed="rId6" cstate="print">
            <a:clrChange>
              <a:clrFrom>
                <a:srgbClr val="FEFCFF"/>
              </a:clrFrom>
              <a:clrTo>
                <a:srgbClr val="FEFCFF">
                  <a:alpha val="0"/>
                </a:srgbClr>
              </a:clrTo>
            </a:clrChange>
          </a:blip>
          <a:srcRect/>
          <a:stretch>
            <a:fillRect/>
          </a:stretch>
        </p:blipFill>
        <p:spPr bwMode="auto">
          <a:xfrm>
            <a:off x="7391400" y="5638800"/>
            <a:ext cx="914400" cy="1055688"/>
          </a:xfrm>
          <a:prstGeom prst="rect">
            <a:avLst/>
          </a:prstGeom>
          <a:noFill/>
          <a:ln w="9525">
            <a:noFill/>
            <a:miter lim="800000"/>
            <a:headEnd/>
            <a:tailEnd/>
          </a:ln>
        </p:spPr>
      </p:pic>
      <p:sp>
        <p:nvSpPr>
          <p:cNvPr id="10" name="Date Placeholder 9"/>
          <p:cNvSpPr>
            <a:spLocks noGrp="1"/>
          </p:cNvSpPr>
          <p:nvPr>
            <p:ph type="dt" sz="quarter" idx="10"/>
          </p:nvPr>
        </p:nvSpPr>
        <p:spPr/>
        <p:txBody>
          <a:bodyPr/>
          <a:lstStyle/>
          <a:p>
            <a:pPr>
              <a:defRPr/>
            </a:pPr>
            <a:endParaRPr lang="en-US"/>
          </a:p>
        </p:txBody>
      </p:sp>
      <p:sp>
        <p:nvSpPr>
          <p:cNvPr id="11" name="Slide Number Placeholder 10"/>
          <p:cNvSpPr>
            <a:spLocks noGrp="1"/>
          </p:cNvSpPr>
          <p:nvPr>
            <p:ph type="sldNum" sz="quarter" idx="12"/>
          </p:nvPr>
        </p:nvSpPr>
        <p:spPr/>
        <p:txBody>
          <a:bodyPr/>
          <a:lstStyle/>
          <a:p>
            <a:pPr>
              <a:defRPr/>
            </a:pPr>
            <a:fld id="{3E3B8C85-463D-4544-916B-459BA8C01497}" type="slidenum">
              <a:rPr lang="en-US"/>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p:txBody>
          <a:bodyPr wrap="none" rtlCol="0">
            <a:spAutoFit/>
          </a:bodyPr>
          <a:lstStyle/>
          <a:p>
            <a:pPr fontAlgn="auto">
              <a:spcAft>
                <a:spcPts val="0"/>
              </a:spcAft>
              <a:defRPr/>
            </a:pP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Initial questions:</a:t>
            </a:r>
            <a:endParaRPr lang="en-US"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171" name="Content Placeholder 2"/>
          <p:cNvSpPr>
            <a:spLocks noGrp="1"/>
          </p:cNvSpPr>
          <p:nvPr>
            <p:ph idx="1"/>
          </p:nvPr>
        </p:nvSpPr>
        <p:spPr>
          <a:xfrm>
            <a:off x="457200" y="1600200"/>
            <a:ext cx="8229600" cy="5105400"/>
          </a:xfrm>
        </p:spPr>
        <p:txBody>
          <a:bodyPr/>
          <a:lstStyle/>
          <a:p>
            <a:pPr algn="ctr">
              <a:spcBef>
                <a:spcPct val="0"/>
              </a:spcBef>
              <a:buFontTx/>
              <a:buNone/>
            </a:pPr>
            <a:r>
              <a:rPr lang="en-US" b="1" smtClean="0">
                <a:solidFill>
                  <a:srgbClr val="00B050"/>
                </a:solidFill>
                <a:latin typeface="Arial" charset="0"/>
                <a:cs typeface="Arial" charset="0"/>
              </a:rPr>
              <a:t>How does food become contaminated?</a:t>
            </a:r>
          </a:p>
          <a:p>
            <a:pPr algn="ctr">
              <a:buFontTx/>
              <a:buNone/>
            </a:pPr>
            <a:r>
              <a:rPr lang="en-US" smtClean="0"/>
              <a:t>Cross-contamination is the contamination of</a:t>
            </a:r>
          </a:p>
          <a:p>
            <a:pPr algn="ctr">
              <a:buFontTx/>
              <a:buNone/>
            </a:pPr>
            <a:r>
              <a:rPr lang="en-US" smtClean="0"/>
              <a:t>a food product from another source:</a:t>
            </a:r>
          </a:p>
          <a:p>
            <a:pPr algn="ctr">
              <a:buFontTx/>
              <a:buNone/>
            </a:pPr>
            <a:endParaRPr lang="en-US" smtClean="0"/>
          </a:p>
          <a:p>
            <a:pPr>
              <a:buFontTx/>
              <a:buNone/>
            </a:pPr>
            <a:endParaRPr lang="en-US" sz="2000" smtClean="0"/>
          </a:p>
          <a:p>
            <a:pPr>
              <a:buFontTx/>
              <a:buNone/>
            </a:pPr>
            <a:r>
              <a:rPr lang="en-US" sz="2000" smtClean="0"/>
              <a:t>		      </a:t>
            </a:r>
          </a:p>
          <a:p>
            <a:pPr>
              <a:buFontTx/>
              <a:buNone/>
            </a:pPr>
            <a:r>
              <a:rPr lang="en-US" sz="2000" smtClean="0"/>
              <a:t>		         </a:t>
            </a:r>
            <a:r>
              <a:rPr lang="en-US" sz="2400" smtClean="0"/>
              <a:t>People</a:t>
            </a:r>
            <a:r>
              <a:rPr lang="en-US" sz="2000" smtClean="0"/>
              <a:t> 				  </a:t>
            </a:r>
            <a:r>
              <a:rPr lang="en-US" sz="2400" smtClean="0"/>
              <a:t>Equipment</a:t>
            </a:r>
          </a:p>
          <a:p>
            <a:pPr>
              <a:buFontTx/>
              <a:buNone/>
            </a:pPr>
            <a:endParaRPr lang="en-US" sz="2000" smtClean="0"/>
          </a:p>
          <a:p>
            <a:pPr>
              <a:buFontTx/>
              <a:buNone/>
            </a:pPr>
            <a:endParaRPr lang="en-US" sz="2000" smtClean="0"/>
          </a:p>
          <a:p>
            <a:pPr>
              <a:buFontTx/>
              <a:buNone/>
            </a:pPr>
            <a:endParaRPr lang="en-US" sz="2000" smtClean="0"/>
          </a:p>
          <a:p>
            <a:pPr>
              <a:buFontTx/>
              <a:buNone/>
            </a:pPr>
            <a:r>
              <a:rPr lang="en-US" sz="2000" smtClean="0"/>
              <a:t>				              </a:t>
            </a:r>
            <a:r>
              <a:rPr lang="en-US" sz="2400" smtClean="0"/>
              <a:t>Food</a:t>
            </a:r>
          </a:p>
          <a:p>
            <a:pPr algn="ctr">
              <a:buFontTx/>
              <a:buNone/>
            </a:pPr>
            <a:endParaRPr lang="en-US" smtClean="0"/>
          </a:p>
        </p:txBody>
      </p:sp>
      <p:grpSp>
        <p:nvGrpSpPr>
          <p:cNvPr id="7172" name="Group 31"/>
          <p:cNvGrpSpPr>
            <a:grpSpLocks/>
          </p:cNvGrpSpPr>
          <p:nvPr/>
        </p:nvGrpSpPr>
        <p:grpSpPr bwMode="auto">
          <a:xfrm>
            <a:off x="1828800" y="3352800"/>
            <a:ext cx="5486400" cy="1143000"/>
            <a:chOff x="1056" y="1344"/>
            <a:chExt cx="3217" cy="576"/>
          </a:xfrm>
        </p:grpSpPr>
        <p:pic>
          <p:nvPicPr>
            <p:cNvPr id="7178" name="Picture 20" descr="MCj02904800000[1]"/>
            <p:cNvPicPr>
              <a:picLocks noChangeAspect="1" noChangeArrowheads="1"/>
            </p:cNvPicPr>
            <p:nvPr/>
          </p:nvPicPr>
          <p:blipFill>
            <a:blip r:embed="rId3" cstate="print"/>
            <a:srcRect l="14117" b="37930"/>
            <a:stretch>
              <a:fillRect/>
            </a:stretch>
          </p:blipFill>
          <p:spPr bwMode="auto">
            <a:xfrm>
              <a:off x="2400" y="1440"/>
              <a:ext cx="576" cy="427"/>
            </a:xfrm>
            <a:prstGeom prst="rect">
              <a:avLst/>
            </a:prstGeom>
            <a:noFill/>
            <a:ln w="9525">
              <a:noFill/>
              <a:miter lim="800000"/>
              <a:headEnd/>
              <a:tailEnd/>
            </a:ln>
          </p:spPr>
        </p:pic>
        <p:pic>
          <p:nvPicPr>
            <p:cNvPr id="7179" name="Picture 21" descr="MCj02808720000[1]"/>
            <p:cNvPicPr>
              <a:picLocks noChangeAspect="1" noChangeArrowheads="1"/>
            </p:cNvPicPr>
            <p:nvPr/>
          </p:nvPicPr>
          <p:blipFill>
            <a:blip r:embed="rId4" cstate="print"/>
            <a:srcRect/>
            <a:stretch>
              <a:fillRect/>
            </a:stretch>
          </p:blipFill>
          <p:spPr bwMode="auto">
            <a:xfrm>
              <a:off x="3792" y="1344"/>
              <a:ext cx="481" cy="576"/>
            </a:xfrm>
            <a:prstGeom prst="rect">
              <a:avLst/>
            </a:prstGeom>
            <a:noFill/>
            <a:ln w="9525">
              <a:noFill/>
              <a:miter lim="800000"/>
              <a:headEnd/>
              <a:tailEnd/>
            </a:ln>
          </p:spPr>
        </p:pic>
        <p:pic>
          <p:nvPicPr>
            <p:cNvPr id="7180" name="Picture 22" descr="MCj04247760000[1]"/>
            <p:cNvPicPr>
              <a:picLocks noChangeAspect="1" noChangeArrowheads="1"/>
            </p:cNvPicPr>
            <p:nvPr/>
          </p:nvPicPr>
          <p:blipFill>
            <a:blip r:embed="rId5" cstate="print"/>
            <a:srcRect/>
            <a:stretch>
              <a:fillRect/>
            </a:stretch>
          </p:blipFill>
          <p:spPr bwMode="auto">
            <a:xfrm rot="5400000">
              <a:off x="3215" y="1297"/>
              <a:ext cx="266" cy="360"/>
            </a:xfrm>
            <a:prstGeom prst="rect">
              <a:avLst/>
            </a:prstGeom>
            <a:noFill/>
            <a:ln w="9525">
              <a:noFill/>
              <a:miter lim="800000"/>
              <a:headEnd/>
              <a:tailEnd/>
            </a:ln>
          </p:spPr>
        </p:pic>
        <p:pic>
          <p:nvPicPr>
            <p:cNvPr id="7181" name="Picture 23" descr="MCj04247760000[1]"/>
            <p:cNvPicPr>
              <a:picLocks noChangeAspect="1" noChangeArrowheads="1"/>
            </p:cNvPicPr>
            <p:nvPr/>
          </p:nvPicPr>
          <p:blipFill>
            <a:blip r:embed="rId5" cstate="print"/>
            <a:srcRect/>
            <a:stretch>
              <a:fillRect/>
            </a:stretch>
          </p:blipFill>
          <p:spPr bwMode="auto">
            <a:xfrm rot="5400000">
              <a:off x="1823" y="1297"/>
              <a:ext cx="266" cy="360"/>
            </a:xfrm>
            <a:prstGeom prst="rect">
              <a:avLst/>
            </a:prstGeom>
            <a:noFill/>
            <a:ln w="9525">
              <a:noFill/>
              <a:miter lim="800000"/>
              <a:headEnd/>
              <a:tailEnd/>
            </a:ln>
          </p:spPr>
        </p:pic>
        <p:pic>
          <p:nvPicPr>
            <p:cNvPr id="7182" name="Picture 24" descr="MCj04247760000[1]"/>
            <p:cNvPicPr>
              <a:picLocks noChangeAspect="1" noChangeArrowheads="1"/>
            </p:cNvPicPr>
            <p:nvPr/>
          </p:nvPicPr>
          <p:blipFill>
            <a:blip r:embed="rId5" cstate="print"/>
            <a:srcRect/>
            <a:stretch>
              <a:fillRect/>
            </a:stretch>
          </p:blipFill>
          <p:spPr bwMode="auto">
            <a:xfrm rot="-5533623">
              <a:off x="3215" y="1585"/>
              <a:ext cx="266" cy="360"/>
            </a:xfrm>
            <a:prstGeom prst="rect">
              <a:avLst/>
            </a:prstGeom>
            <a:noFill/>
            <a:ln w="9525">
              <a:noFill/>
              <a:miter lim="800000"/>
              <a:headEnd/>
              <a:tailEnd/>
            </a:ln>
          </p:spPr>
        </p:pic>
        <p:pic>
          <p:nvPicPr>
            <p:cNvPr id="7183" name="Picture 25" descr="MCj04247760000[1]"/>
            <p:cNvPicPr>
              <a:picLocks noChangeAspect="1" noChangeArrowheads="1"/>
            </p:cNvPicPr>
            <p:nvPr/>
          </p:nvPicPr>
          <p:blipFill>
            <a:blip r:embed="rId5" cstate="print"/>
            <a:srcRect/>
            <a:stretch>
              <a:fillRect/>
            </a:stretch>
          </p:blipFill>
          <p:spPr bwMode="auto">
            <a:xfrm rot="-5533623">
              <a:off x="1823" y="1585"/>
              <a:ext cx="266" cy="360"/>
            </a:xfrm>
            <a:prstGeom prst="rect">
              <a:avLst/>
            </a:prstGeom>
            <a:noFill/>
            <a:ln w="9525">
              <a:noFill/>
              <a:miter lim="800000"/>
              <a:headEnd/>
              <a:tailEnd/>
            </a:ln>
          </p:spPr>
        </p:pic>
        <p:pic>
          <p:nvPicPr>
            <p:cNvPr id="7184" name="Picture 19" descr="MPj04393840000[1]"/>
            <p:cNvPicPr>
              <a:picLocks noChangeAspect="1" noChangeArrowheads="1"/>
            </p:cNvPicPr>
            <p:nvPr/>
          </p:nvPicPr>
          <p:blipFill>
            <a:blip r:embed="rId6" cstate="print"/>
            <a:srcRect l="69231" t="53027" b="14236"/>
            <a:stretch>
              <a:fillRect/>
            </a:stretch>
          </p:blipFill>
          <p:spPr bwMode="auto">
            <a:xfrm>
              <a:off x="1056" y="1392"/>
              <a:ext cx="480" cy="480"/>
            </a:xfrm>
            <a:prstGeom prst="rect">
              <a:avLst/>
            </a:prstGeom>
            <a:noFill/>
            <a:ln w="9525">
              <a:noFill/>
              <a:miter lim="800000"/>
              <a:headEnd/>
              <a:tailEnd/>
            </a:ln>
          </p:spPr>
        </p:pic>
      </p:grpSp>
      <p:pic>
        <p:nvPicPr>
          <p:cNvPr id="7173" name="Picture 25" descr="MCj04247760000[1]"/>
          <p:cNvPicPr>
            <a:picLocks noChangeAspect="1" noChangeArrowheads="1"/>
          </p:cNvPicPr>
          <p:nvPr/>
        </p:nvPicPr>
        <p:blipFill>
          <a:blip r:embed="rId5" cstate="print"/>
          <a:srcRect/>
          <a:stretch>
            <a:fillRect/>
          </a:stretch>
        </p:blipFill>
        <p:spPr bwMode="auto">
          <a:xfrm rot="10800000">
            <a:off x="4038600" y="4572000"/>
            <a:ext cx="422275" cy="571500"/>
          </a:xfrm>
          <a:prstGeom prst="rect">
            <a:avLst/>
          </a:prstGeom>
          <a:noFill/>
          <a:ln w="9525">
            <a:noFill/>
            <a:miter lim="800000"/>
            <a:headEnd/>
            <a:tailEnd/>
          </a:ln>
        </p:spPr>
      </p:pic>
      <p:pic>
        <p:nvPicPr>
          <p:cNvPr id="7174" name="Picture 25" descr="MCj04247760000[1]"/>
          <p:cNvPicPr>
            <a:picLocks noChangeAspect="1" noChangeArrowheads="1"/>
          </p:cNvPicPr>
          <p:nvPr/>
        </p:nvPicPr>
        <p:blipFill>
          <a:blip r:embed="rId5" cstate="print"/>
          <a:srcRect/>
          <a:stretch>
            <a:fillRect/>
          </a:stretch>
        </p:blipFill>
        <p:spPr bwMode="auto">
          <a:xfrm>
            <a:off x="4495800" y="4572000"/>
            <a:ext cx="422275" cy="571500"/>
          </a:xfrm>
          <a:prstGeom prst="rect">
            <a:avLst/>
          </a:prstGeom>
          <a:noFill/>
          <a:ln w="9525">
            <a:noFill/>
            <a:miter lim="800000"/>
            <a:headEnd/>
            <a:tailEnd/>
          </a:ln>
        </p:spPr>
      </p:pic>
      <p:pic>
        <p:nvPicPr>
          <p:cNvPr id="7175" name="Picture 4" descr="http://www.clipartguide.com/_named_clipart_images/0511-0811-1716-0104_Ground_Meat__clipart_image.jpg"/>
          <p:cNvPicPr>
            <a:picLocks noChangeAspect="1" noChangeArrowheads="1"/>
          </p:cNvPicPr>
          <p:nvPr/>
        </p:nvPicPr>
        <p:blipFill>
          <a:blip r:embed="rId7" cstate="print"/>
          <a:srcRect/>
          <a:stretch>
            <a:fillRect/>
          </a:stretch>
        </p:blipFill>
        <p:spPr bwMode="auto">
          <a:xfrm>
            <a:off x="3822700" y="5257800"/>
            <a:ext cx="1130300" cy="990600"/>
          </a:xfrm>
          <a:prstGeom prst="rect">
            <a:avLst/>
          </a:prstGeom>
          <a:noFill/>
          <a:ln w="9525">
            <a:noFill/>
            <a:miter lim="800000"/>
            <a:headEnd/>
            <a:tailEnd/>
          </a:ln>
        </p:spPr>
      </p:pic>
      <p:sp>
        <p:nvSpPr>
          <p:cNvPr id="15" name="Date Placeholder 14"/>
          <p:cNvSpPr>
            <a:spLocks noGrp="1"/>
          </p:cNvSpPr>
          <p:nvPr>
            <p:ph type="dt" sz="quarter" idx="10"/>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47B44932-15C6-44DB-9B01-061B92E06204}" type="slidenum">
              <a:rPr lang="en-US"/>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219200"/>
            <a:ext cx="8153400" cy="2362200"/>
          </a:xfrm>
        </p:spPr>
        <p:txBody>
          <a:bodyPr/>
          <a:lstStyle/>
          <a:p>
            <a:pPr algn="ctr">
              <a:buFont typeface="Arial" charset="0"/>
              <a:buNone/>
            </a:pPr>
            <a:r>
              <a:rPr lang="en-US" smtClean="0"/>
              <a:t>	</a:t>
            </a:r>
            <a:r>
              <a:rPr lang="en-US" sz="2400" smtClean="0"/>
              <a:t>Bacteria also need to grow before they become a </a:t>
            </a:r>
          </a:p>
          <a:p>
            <a:pPr algn="ctr">
              <a:buFont typeface="Arial" charset="0"/>
              <a:buNone/>
            </a:pPr>
            <a:r>
              <a:rPr lang="en-US" sz="2400" smtClean="0"/>
              <a:t>foodborne threat</a:t>
            </a:r>
            <a:endParaRPr lang="en-US" smtClean="0"/>
          </a:p>
          <a:p>
            <a:pPr algn="ctr">
              <a:buFont typeface="Arial" charset="0"/>
              <a:buNone/>
            </a:pPr>
            <a:r>
              <a:rPr lang="en-US" smtClean="0"/>
              <a:t> </a:t>
            </a:r>
            <a:r>
              <a:rPr lang="en-US" sz="2400" smtClean="0">
                <a:solidFill>
                  <a:srgbClr val="FF0000"/>
                </a:solidFill>
              </a:rPr>
              <a:t>Proper food handling practices</a:t>
            </a:r>
            <a:r>
              <a:rPr lang="en-US" sz="2400" smtClean="0"/>
              <a:t> are important to reduce the likelihood that bacteria will be allowed to grow and contaminate food:</a:t>
            </a:r>
            <a:endParaRPr lang="en-US" smtClean="0"/>
          </a:p>
          <a:p>
            <a:pPr>
              <a:buFont typeface="Arial" charset="0"/>
              <a:buNone/>
            </a:pPr>
            <a:endParaRPr lang="en-US" smtClean="0"/>
          </a:p>
        </p:txBody>
      </p:sp>
      <p:pic>
        <p:nvPicPr>
          <p:cNvPr id="8195" name="Picture 6" descr="jumbo-twin-bell-alarm-clock"/>
          <p:cNvPicPr>
            <a:picLocks noChangeAspect="1" noChangeArrowheads="1"/>
          </p:cNvPicPr>
          <p:nvPr/>
        </p:nvPicPr>
        <p:blipFill>
          <a:blip r:embed="rId3" cstate="print"/>
          <a:srcRect/>
          <a:stretch>
            <a:fillRect/>
          </a:stretch>
        </p:blipFill>
        <p:spPr bwMode="auto">
          <a:xfrm>
            <a:off x="3657600" y="3581400"/>
            <a:ext cx="1347788" cy="2209800"/>
          </a:xfrm>
          <a:prstGeom prst="rect">
            <a:avLst/>
          </a:prstGeom>
          <a:noFill/>
          <a:ln w="9525">
            <a:noFill/>
            <a:miter lim="800000"/>
            <a:headEnd/>
            <a:tailEnd/>
          </a:ln>
        </p:spPr>
      </p:pic>
      <p:pic>
        <p:nvPicPr>
          <p:cNvPr id="8196" name="Picture 7" descr="http://www.foodservicewarehouse.com/Img/Guides/refrigeration/dangerZone.jpg"/>
          <p:cNvPicPr>
            <a:picLocks noChangeAspect="1" noChangeArrowheads="1"/>
          </p:cNvPicPr>
          <p:nvPr/>
        </p:nvPicPr>
        <p:blipFill>
          <a:blip r:embed="rId4" cstate="print"/>
          <a:srcRect/>
          <a:stretch>
            <a:fillRect/>
          </a:stretch>
        </p:blipFill>
        <p:spPr bwMode="auto">
          <a:xfrm>
            <a:off x="1905000" y="3733800"/>
            <a:ext cx="1571625" cy="1571625"/>
          </a:xfrm>
          <a:prstGeom prst="rect">
            <a:avLst/>
          </a:prstGeom>
          <a:noFill/>
          <a:ln w="9525">
            <a:noFill/>
            <a:miter lim="800000"/>
            <a:headEnd/>
            <a:tailEnd/>
          </a:ln>
        </p:spPr>
      </p:pic>
      <p:sp>
        <p:nvSpPr>
          <p:cNvPr id="8197" name="TextBox 10"/>
          <p:cNvSpPr txBox="1">
            <a:spLocks noChangeArrowheads="1"/>
          </p:cNvSpPr>
          <p:nvPr/>
        </p:nvSpPr>
        <p:spPr bwMode="auto">
          <a:xfrm>
            <a:off x="4038600" y="5410200"/>
            <a:ext cx="838200" cy="400050"/>
          </a:xfrm>
          <a:prstGeom prst="rect">
            <a:avLst/>
          </a:prstGeom>
          <a:noFill/>
          <a:ln w="9525">
            <a:noFill/>
            <a:miter lim="800000"/>
            <a:headEnd/>
            <a:tailEnd/>
          </a:ln>
        </p:spPr>
        <p:txBody>
          <a:bodyPr>
            <a:spAutoFit/>
          </a:bodyPr>
          <a:lstStyle/>
          <a:p>
            <a:r>
              <a:rPr lang="en-US" sz="2000">
                <a:latin typeface="Calibri" pitchFamily="34" charset="0"/>
              </a:rPr>
              <a:t>TIME</a:t>
            </a:r>
          </a:p>
        </p:txBody>
      </p:sp>
      <p:sp>
        <p:nvSpPr>
          <p:cNvPr id="8198" name="TextBox 12"/>
          <p:cNvSpPr txBox="1">
            <a:spLocks noChangeArrowheads="1"/>
          </p:cNvSpPr>
          <p:nvPr/>
        </p:nvSpPr>
        <p:spPr bwMode="auto">
          <a:xfrm>
            <a:off x="1981200" y="5486400"/>
            <a:ext cx="1828800" cy="400050"/>
          </a:xfrm>
          <a:prstGeom prst="rect">
            <a:avLst/>
          </a:prstGeom>
          <a:noFill/>
          <a:ln w="9525">
            <a:noFill/>
            <a:miter lim="800000"/>
            <a:headEnd/>
            <a:tailEnd/>
          </a:ln>
        </p:spPr>
        <p:txBody>
          <a:bodyPr>
            <a:spAutoFit/>
          </a:bodyPr>
          <a:lstStyle/>
          <a:p>
            <a:r>
              <a:rPr lang="en-US" sz="2000">
                <a:latin typeface="Calibri" pitchFamily="34" charset="0"/>
              </a:rPr>
              <a:t>TEMPERATURE</a:t>
            </a:r>
          </a:p>
        </p:txBody>
      </p:sp>
      <p:pic>
        <p:nvPicPr>
          <p:cNvPr id="8199" name="Picture 8" descr="C:\Documents and Settings\beckema\Local Settings\Temporary Internet Files\Content.IE5\1M6EAOXM\MP900430542[1].jpg"/>
          <p:cNvPicPr>
            <a:picLocks noChangeAspect="1" noChangeArrowheads="1"/>
          </p:cNvPicPr>
          <p:nvPr/>
        </p:nvPicPr>
        <p:blipFill>
          <a:blip r:embed="rId5" cstate="print"/>
          <a:srcRect/>
          <a:stretch>
            <a:fillRect/>
          </a:stretch>
        </p:blipFill>
        <p:spPr bwMode="auto">
          <a:xfrm>
            <a:off x="304800" y="3581400"/>
            <a:ext cx="1320800" cy="1981200"/>
          </a:xfrm>
          <a:prstGeom prst="rect">
            <a:avLst/>
          </a:prstGeom>
          <a:noFill/>
          <a:ln w="9525">
            <a:noFill/>
            <a:miter lim="800000"/>
            <a:headEnd/>
            <a:tailEnd/>
          </a:ln>
        </p:spPr>
      </p:pic>
      <p:sp>
        <p:nvSpPr>
          <p:cNvPr id="8200" name="TextBox 14"/>
          <p:cNvSpPr txBox="1">
            <a:spLocks noChangeArrowheads="1"/>
          </p:cNvSpPr>
          <p:nvPr/>
        </p:nvSpPr>
        <p:spPr bwMode="auto">
          <a:xfrm>
            <a:off x="152400" y="5715000"/>
            <a:ext cx="1676400" cy="708025"/>
          </a:xfrm>
          <a:prstGeom prst="rect">
            <a:avLst/>
          </a:prstGeom>
          <a:noFill/>
          <a:ln w="9525">
            <a:noFill/>
            <a:miter lim="800000"/>
            <a:headEnd/>
            <a:tailEnd/>
          </a:ln>
        </p:spPr>
        <p:txBody>
          <a:bodyPr>
            <a:spAutoFit/>
          </a:bodyPr>
          <a:lstStyle/>
          <a:p>
            <a:r>
              <a:rPr lang="en-US" sz="2000">
                <a:latin typeface="Calibri" pitchFamily="34" charset="0"/>
              </a:rPr>
              <a:t>FOOD STORAGE</a:t>
            </a:r>
          </a:p>
        </p:txBody>
      </p:sp>
      <p:sp>
        <p:nvSpPr>
          <p:cNvPr id="8201" name="TextBox 15"/>
          <p:cNvSpPr txBox="1">
            <a:spLocks noChangeArrowheads="1"/>
          </p:cNvSpPr>
          <p:nvPr/>
        </p:nvSpPr>
        <p:spPr bwMode="auto">
          <a:xfrm>
            <a:off x="762000" y="381000"/>
            <a:ext cx="8001000" cy="862013"/>
          </a:xfrm>
          <a:prstGeom prst="rect">
            <a:avLst/>
          </a:prstGeom>
          <a:noFill/>
          <a:ln w="9525">
            <a:noFill/>
            <a:miter lim="800000"/>
            <a:headEnd/>
            <a:tailEnd/>
          </a:ln>
        </p:spPr>
        <p:txBody>
          <a:bodyPr>
            <a:spAutoFit/>
          </a:bodyPr>
          <a:lstStyle/>
          <a:p>
            <a:pPr algn="ctr"/>
            <a:r>
              <a:rPr lang="en-US" sz="3200" b="1">
                <a:solidFill>
                  <a:srgbClr val="00B050"/>
                </a:solidFill>
                <a:latin typeface="Calibri" pitchFamily="34" charset="0"/>
                <a:cs typeface="Arial" charset="0"/>
              </a:rPr>
              <a:t>How does food become contaminated?</a:t>
            </a:r>
          </a:p>
          <a:p>
            <a:endParaRPr lang="en-US">
              <a:latin typeface="Calibri" pitchFamily="34" charset="0"/>
            </a:endParaRPr>
          </a:p>
        </p:txBody>
      </p:sp>
      <p:pic>
        <p:nvPicPr>
          <p:cNvPr id="8202" name="Picture 9" descr="C:\Documents and Settings\beckema\Local Settings\Temporary Internet Files\Content.IE5\NVX9AY6A\MP900402119[1].jpg"/>
          <p:cNvPicPr>
            <a:picLocks noChangeAspect="1" noChangeArrowheads="1"/>
          </p:cNvPicPr>
          <p:nvPr/>
        </p:nvPicPr>
        <p:blipFill>
          <a:blip r:embed="rId6" cstate="print"/>
          <a:srcRect/>
          <a:stretch>
            <a:fillRect/>
          </a:stretch>
        </p:blipFill>
        <p:spPr bwMode="auto">
          <a:xfrm>
            <a:off x="5257800" y="3962400"/>
            <a:ext cx="1881188" cy="1254125"/>
          </a:xfrm>
          <a:prstGeom prst="rect">
            <a:avLst/>
          </a:prstGeom>
          <a:noFill/>
          <a:ln w="9525">
            <a:noFill/>
            <a:miter lim="800000"/>
            <a:headEnd/>
            <a:tailEnd/>
          </a:ln>
        </p:spPr>
      </p:pic>
      <p:sp>
        <p:nvSpPr>
          <p:cNvPr id="8203" name="TextBox 17"/>
          <p:cNvSpPr txBox="1">
            <a:spLocks noChangeArrowheads="1"/>
          </p:cNvSpPr>
          <p:nvPr/>
        </p:nvSpPr>
        <p:spPr bwMode="auto">
          <a:xfrm>
            <a:off x="5638800" y="5486400"/>
            <a:ext cx="1143000" cy="400050"/>
          </a:xfrm>
          <a:prstGeom prst="rect">
            <a:avLst/>
          </a:prstGeom>
          <a:noFill/>
          <a:ln w="9525">
            <a:noFill/>
            <a:miter lim="800000"/>
            <a:headEnd/>
            <a:tailEnd/>
          </a:ln>
        </p:spPr>
        <p:txBody>
          <a:bodyPr>
            <a:spAutoFit/>
          </a:bodyPr>
          <a:lstStyle/>
          <a:p>
            <a:r>
              <a:rPr lang="en-US" sz="2000">
                <a:latin typeface="Calibri" pitchFamily="34" charset="0"/>
              </a:rPr>
              <a:t>HYGIENE</a:t>
            </a:r>
          </a:p>
        </p:txBody>
      </p:sp>
      <p:pic>
        <p:nvPicPr>
          <p:cNvPr id="8204" name="Picture 10" descr="C:\Documents and Settings\beckema\Local Settings\Temporary Internet Files\Content.IE5\ZEBBU8YC\MC900325498[1].wmf"/>
          <p:cNvPicPr>
            <a:picLocks noChangeAspect="1" noChangeArrowheads="1"/>
          </p:cNvPicPr>
          <p:nvPr/>
        </p:nvPicPr>
        <p:blipFill>
          <a:blip r:embed="rId7" cstate="print"/>
          <a:srcRect/>
          <a:stretch>
            <a:fillRect/>
          </a:stretch>
        </p:blipFill>
        <p:spPr bwMode="auto">
          <a:xfrm>
            <a:off x="7543800" y="3962400"/>
            <a:ext cx="1204913" cy="1439863"/>
          </a:xfrm>
          <a:prstGeom prst="rect">
            <a:avLst/>
          </a:prstGeom>
          <a:noFill/>
          <a:ln w="9525">
            <a:noFill/>
            <a:miter lim="800000"/>
            <a:headEnd/>
            <a:tailEnd/>
          </a:ln>
        </p:spPr>
      </p:pic>
      <p:sp>
        <p:nvSpPr>
          <p:cNvPr id="8205" name="TextBox 19"/>
          <p:cNvSpPr txBox="1">
            <a:spLocks noChangeArrowheads="1"/>
          </p:cNvSpPr>
          <p:nvPr/>
        </p:nvSpPr>
        <p:spPr bwMode="auto">
          <a:xfrm>
            <a:off x="7467600" y="5638800"/>
            <a:ext cx="1447800" cy="400050"/>
          </a:xfrm>
          <a:prstGeom prst="rect">
            <a:avLst/>
          </a:prstGeom>
          <a:noFill/>
          <a:ln w="9525">
            <a:noFill/>
            <a:miter lim="800000"/>
            <a:headEnd/>
            <a:tailEnd/>
          </a:ln>
        </p:spPr>
        <p:txBody>
          <a:bodyPr>
            <a:spAutoFit/>
          </a:bodyPr>
          <a:lstStyle/>
          <a:p>
            <a:r>
              <a:rPr lang="en-US" sz="2000">
                <a:latin typeface="Calibri" pitchFamily="34" charset="0"/>
              </a:rPr>
              <a:t>SANITATION</a:t>
            </a:r>
          </a:p>
        </p:txBody>
      </p:sp>
      <p:sp>
        <p:nvSpPr>
          <p:cNvPr id="14" name="Date Placeholder 13"/>
          <p:cNvSpPr>
            <a:spLocks noGrp="1"/>
          </p:cNvSpPr>
          <p:nvPr>
            <p:ph type="dt" sz="quarter" idx="10"/>
          </p:nvPr>
        </p:nvSpPr>
        <p:spPr/>
        <p:txBody>
          <a:bodyPr/>
          <a:lstStyle/>
          <a:p>
            <a:pPr>
              <a:defRPr/>
            </a:pPr>
            <a:endParaRPr lang="en-US"/>
          </a:p>
        </p:txBody>
      </p:sp>
      <p:sp>
        <p:nvSpPr>
          <p:cNvPr id="15" name="Slide Number Placeholder 14"/>
          <p:cNvSpPr>
            <a:spLocks noGrp="1"/>
          </p:cNvSpPr>
          <p:nvPr>
            <p:ph type="sldNum" sz="quarter" idx="12"/>
          </p:nvPr>
        </p:nvSpPr>
        <p:spPr/>
        <p:txBody>
          <a:bodyPr/>
          <a:lstStyle/>
          <a:p>
            <a:pPr>
              <a:defRPr/>
            </a:pPr>
            <a:fld id="{37D15C0C-3FA8-46D5-9E00-04ECB01A22C3}"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p:txBody>
          <a:bodyPr wrap="none" rtlCol="0">
            <a:spAutoFit/>
          </a:bodyPr>
          <a:lstStyle/>
          <a:p>
            <a:pPr fontAlgn="auto">
              <a:spcAft>
                <a:spcPts val="0"/>
              </a:spcAft>
              <a:defRPr/>
            </a:pP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Initial questions:</a:t>
            </a:r>
            <a:endParaRPr lang="en-US"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219" name="Content Placeholder 2"/>
          <p:cNvSpPr>
            <a:spLocks noGrp="1"/>
          </p:cNvSpPr>
          <p:nvPr>
            <p:ph idx="1"/>
          </p:nvPr>
        </p:nvSpPr>
        <p:spPr>
          <a:xfrm>
            <a:off x="457200" y="1371600"/>
            <a:ext cx="8229600" cy="4525963"/>
          </a:xfrm>
        </p:spPr>
        <p:txBody>
          <a:bodyPr/>
          <a:lstStyle/>
          <a:p>
            <a:pPr algn="ctr">
              <a:buFont typeface="Arial" charset="0"/>
              <a:buNone/>
            </a:pPr>
            <a:endParaRPr lang="en-US" b="1" smtClean="0">
              <a:solidFill>
                <a:srgbClr val="00B050"/>
              </a:solidFill>
              <a:latin typeface="Arial" charset="0"/>
              <a:cs typeface="Arial" charset="0"/>
            </a:endParaRPr>
          </a:p>
          <a:p>
            <a:pPr algn="ctr">
              <a:buFont typeface="Arial" charset="0"/>
              <a:buNone/>
            </a:pPr>
            <a:r>
              <a:rPr lang="en-US" b="1" smtClean="0">
                <a:solidFill>
                  <a:srgbClr val="00B050"/>
                </a:solidFill>
                <a:latin typeface="Arial" charset="0"/>
                <a:cs typeface="Arial" charset="0"/>
              </a:rPr>
              <a:t>How can I prevent cross-contamination of food and foodborne illness?</a:t>
            </a:r>
          </a:p>
          <a:p>
            <a:pPr>
              <a:buFont typeface="Arial" charset="0"/>
              <a:buNone/>
            </a:pPr>
            <a:endParaRPr lang="en-US" smtClean="0"/>
          </a:p>
        </p:txBody>
      </p:sp>
      <p:pic>
        <p:nvPicPr>
          <p:cNvPr id="9220" name="Picture 2" descr="C:\Documents and Settings\beckema\Local Settings\Temporary Internet Files\Content.IE5\ZEBBU8YC\MC900441498[1].png"/>
          <p:cNvPicPr>
            <a:picLocks noChangeAspect="1" noChangeArrowheads="1"/>
          </p:cNvPicPr>
          <p:nvPr/>
        </p:nvPicPr>
        <p:blipFill>
          <a:blip r:embed="rId3" cstate="print"/>
          <a:srcRect/>
          <a:stretch>
            <a:fillRect/>
          </a:stretch>
        </p:blipFill>
        <p:spPr bwMode="auto">
          <a:xfrm>
            <a:off x="3048000" y="3352800"/>
            <a:ext cx="2590800" cy="2590800"/>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A9165F-A2AF-4016-AB28-0FE965343047}"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81000" y="1600200"/>
            <a:ext cx="8229600" cy="4525963"/>
          </a:xfrm>
        </p:spPr>
        <p:txBody>
          <a:bodyPr/>
          <a:lstStyle/>
          <a:p>
            <a:pPr marL="514350" indent="-514350">
              <a:buFont typeface="Arial" charset="0"/>
              <a:buNone/>
            </a:pPr>
            <a:r>
              <a:rPr lang="en-US" smtClean="0"/>
              <a:t>Good Personal Hygiene</a:t>
            </a:r>
          </a:p>
          <a:p>
            <a:pPr marL="514350" indent="-514350">
              <a:buFont typeface="Arial" charset="0"/>
              <a:buNone/>
            </a:pPr>
            <a:r>
              <a:rPr lang="en-US" smtClean="0"/>
              <a:t>No Bare Hand Contact With Food</a:t>
            </a:r>
          </a:p>
          <a:p>
            <a:pPr marL="514350" indent="-514350">
              <a:buFont typeface="Arial" charset="0"/>
              <a:buNone/>
            </a:pPr>
            <a:r>
              <a:rPr lang="en-US" smtClean="0"/>
              <a:t>Purchase Safe Food</a:t>
            </a:r>
          </a:p>
          <a:p>
            <a:pPr marL="514350" indent="-514350">
              <a:buFont typeface="Arial" charset="0"/>
              <a:buNone/>
            </a:pPr>
            <a:r>
              <a:rPr lang="en-US" smtClean="0"/>
              <a:t>Store Food Properly</a:t>
            </a:r>
          </a:p>
          <a:p>
            <a:pPr marL="514350" indent="-514350">
              <a:buFont typeface="Arial" charset="0"/>
              <a:buNone/>
            </a:pPr>
            <a:r>
              <a:rPr lang="en-US" smtClean="0"/>
              <a:t>Prepare and Cook Food Adequately</a:t>
            </a:r>
          </a:p>
          <a:p>
            <a:pPr marL="514350" indent="-514350">
              <a:buFont typeface="Arial" charset="0"/>
              <a:buNone/>
            </a:pPr>
            <a:r>
              <a:rPr lang="en-US" smtClean="0"/>
              <a:t>Clean and Sanitize</a:t>
            </a:r>
          </a:p>
        </p:txBody>
      </p:sp>
      <p:sp>
        <p:nvSpPr>
          <p:cNvPr id="4" name="Rectangle 3"/>
          <p:cNvSpPr/>
          <p:nvPr/>
        </p:nvSpPr>
        <p:spPr>
          <a:xfrm>
            <a:off x="533400" y="381000"/>
            <a:ext cx="8153400" cy="923330"/>
          </a:xfrm>
          <a:prstGeom prst="rect">
            <a:avLst/>
          </a:prstGeom>
          <a:noFill/>
        </p:spPr>
        <p:txBody>
          <a:bodyPr>
            <a:spAutoFit/>
          </a:bodyPr>
          <a:lstStyle/>
          <a:p>
            <a:pPr algn="ctr" fontAlgn="auto">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Preventative Measures</a:t>
            </a:r>
          </a:p>
        </p:txBody>
      </p:sp>
      <p:sp>
        <p:nvSpPr>
          <p:cNvPr id="5" name="Date Placeholder 4"/>
          <p:cNvSpPr>
            <a:spLocks noGrp="1"/>
          </p:cNvSpPr>
          <p:nvPr>
            <p:ph type="dt" sz="quarter"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7B86BD-18C7-4CF1-B1EB-0A8134B2A603}" type="slidenum">
              <a:rPr lang="en-US"/>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228600" y="384473"/>
            <a:ext cx="8686800" cy="923330"/>
          </a:xfrm>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Good Personal Hygiene</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267" name="Content Placeholder 2"/>
          <p:cNvSpPr>
            <a:spLocks noGrp="1"/>
          </p:cNvSpPr>
          <p:nvPr>
            <p:ph idx="1"/>
          </p:nvPr>
        </p:nvSpPr>
        <p:spPr>
          <a:xfrm>
            <a:off x="457200" y="1371600"/>
            <a:ext cx="8229600" cy="5181600"/>
          </a:xfrm>
        </p:spPr>
        <p:txBody>
          <a:bodyPr/>
          <a:lstStyle/>
          <a:p>
            <a:pPr algn="ctr">
              <a:lnSpc>
                <a:spcPct val="80000"/>
              </a:lnSpc>
              <a:buFont typeface="Arial" charset="0"/>
              <a:buNone/>
            </a:pPr>
            <a:r>
              <a:rPr lang="en-US" sz="2800" b="1" smtClean="0">
                <a:solidFill>
                  <a:srgbClr val="FF0000"/>
                </a:solidFill>
              </a:rPr>
              <a:t>The most important tool you have to prevent </a:t>
            </a:r>
          </a:p>
          <a:p>
            <a:pPr algn="ctr">
              <a:lnSpc>
                <a:spcPct val="80000"/>
              </a:lnSpc>
              <a:buFont typeface="Arial" charset="0"/>
              <a:buNone/>
            </a:pPr>
            <a:r>
              <a:rPr lang="en-US" sz="2800" b="1" smtClean="0">
                <a:solidFill>
                  <a:srgbClr val="FF0000"/>
                </a:solidFill>
              </a:rPr>
              <a:t>food borne illness is good personal hygiene</a:t>
            </a:r>
          </a:p>
          <a:p>
            <a:pPr algn="ctr">
              <a:lnSpc>
                <a:spcPct val="80000"/>
              </a:lnSpc>
              <a:buFontTx/>
              <a:buNone/>
            </a:pPr>
            <a:endParaRPr lang="en-US" sz="2000" smtClean="0"/>
          </a:p>
          <a:p>
            <a:pPr algn="ctr">
              <a:lnSpc>
                <a:spcPct val="80000"/>
              </a:lnSpc>
              <a:buFontTx/>
              <a:buNone/>
            </a:pPr>
            <a:r>
              <a:rPr lang="en-US" sz="2400" smtClean="0"/>
              <a:t>Bacteria like Staphylococci are found on the hair, skin, </a:t>
            </a:r>
          </a:p>
          <a:p>
            <a:pPr algn="ctr">
              <a:lnSpc>
                <a:spcPct val="80000"/>
              </a:lnSpc>
              <a:buFontTx/>
              <a:buNone/>
            </a:pPr>
            <a:r>
              <a:rPr lang="en-US" sz="2400" smtClean="0"/>
              <a:t>mouth, nose and in the throat of healthy people.</a:t>
            </a:r>
          </a:p>
          <a:p>
            <a:pPr algn="ctr">
              <a:lnSpc>
                <a:spcPct val="80000"/>
              </a:lnSpc>
              <a:buFontTx/>
              <a:buNone/>
            </a:pPr>
            <a:endParaRPr lang="en-US" sz="2400" smtClean="0"/>
          </a:p>
          <a:p>
            <a:pPr algn="ctr">
              <a:lnSpc>
                <a:spcPct val="80000"/>
              </a:lnSpc>
              <a:buFontTx/>
              <a:buNone/>
            </a:pPr>
            <a:r>
              <a:rPr lang="en-US" sz="2400" smtClean="0"/>
              <a:t>     According to one estimate, nearly 50 percent of healthy food handlers carry disease agents that can be transmitted by food. </a:t>
            </a:r>
          </a:p>
          <a:p>
            <a:pPr algn="ctr">
              <a:buFont typeface="Arial" charset="0"/>
              <a:buNone/>
            </a:pPr>
            <a:r>
              <a:rPr lang="en-US" sz="2400" smtClean="0">
                <a:solidFill>
                  <a:srgbClr val="00B050"/>
                </a:solidFill>
              </a:rPr>
              <a:t>Food preparers, food servers </a:t>
            </a:r>
          </a:p>
          <a:p>
            <a:pPr algn="ctr">
              <a:buFont typeface="Arial" charset="0"/>
              <a:buNone/>
            </a:pPr>
            <a:r>
              <a:rPr lang="en-US" sz="2400" smtClean="0">
                <a:solidFill>
                  <a:srgbClr val="00B050"/>
                </a:solidFill>
              </a:rPr>
              <a:t>(anyone involved with food service to children)</a:t>
            </a:r>
          </a:p>
          <a:p>
            <a:pPr algn="ctr">
              <a:buFont typeface="Arial" charset="0"/>
              <a:buNone/>
            </a:pPr>
            <a:endParaRPr lang="en-US" sz="1400" smtClean="0">
              <a:solidFill>
                <a:srgbClr val="FF0000"/>
              </a:solidFill>
            </a:endParaRPr>
          </a:p>
          <a:p>
            <a:pPr algn="ctr">
              <a:buFont typeface="Arial" charset="0"/>
              <a:buNone/>
            </a:pPr>
            <a:r>
              <a:rPr lang="en-US" sz="2400" smtClean="0">
                <a:solidFill>
                  <a:srgbClr val="7030A0"/>
                </a:solidFill>
              </a:rPr>
              <a:t>Do not allow people with infected cuts/sores, colds, </a:t>
            </a:r>
          </a:p>
          <a:p>
            <a:pPr algn="ctr">
              <a:buFont typeface="Arial" charset="0"/>
              <a:buNone/>
            </a:pPr>
            <a:r>
              <a:rPr lang="en-US" sz="2400" smtClean="0">
                <a:solidFill>
                  <a:srgbClr val="7030A0"/>
                </a:solidFill>
              </a:rPr>
              <a:t>or other communicable diseases to prepare or serve food</a:t>
            </a:r>
          </a:p>
          <a:p>
            <a:pPr>
              <a:buFont typeface="Arial" charset="0"/>
              <a:buNone/>
            </a:pPr>
            <a:endParaRPr lang="en-US" smtClean="0"/>
          </a:p>
        </p:txBody>
      </p:sp>
      <p:pic>
        <p:nvPicPr>
          <p:cNvPr id="11268" name="Picture 5" descr="http://upload.wikimedia.org/wikipedia/commons/thumb/d/dc/Nuvola_apps_important_yellow.svg/600px-Nuvola_apps_important_yellow.svg.png"/>
          <p:cNvPicPr>
            <a:picLocks noChangeAspect="1" noChangeArrowheads="1"/>
          </p:cNvPicPr>
          <p:nvPr/>
        </p:nvPicPr>
        <p:blipFill>
          <a:blip r:embed="rId3" cstate="print"/>
          <a:srcRect/>
          <a:stretch>
            <a:fillRect/>
          </a:stretch>
        </p:blipFill>
        <p:spPr bwMode="auto">
          <a:xfrm>
            <a:off x="2057400" y="4267200"/>
            <a:ext cx="549275" cy="457200"/>
          </a:xfrm>
          <a:prstGeom prst="rect">
            <a:avLst/>
          </a:prstGeom>
          <a:noFill/>
          <a:ln w="9525">
            <a:noFill/>
            <a:miter lim="800000"/>
            <a:headEnd/>
            <a:tailEnd/>
          </a:ln>
        </p:spPr>
      </p:pic>
      <p:pic>
        <p:nvPicPr>
          <p:cNvPr id="11269" name="Picture 5" descr="http://upload.wikimedia.org/wikipedia/commons/thumb/d/dc/Nuvola_apps_important_yellow.svg/600px-Nuvola_apps_important_yellow.svg.png"/>
          <p:cNvPicPr>
            <a:picLocks noChangeAspect="1" noChangeArrowheads="1"/>
          </p:cNvPicPr>
          <p:nvPr/>
        </p:nvPicPr>
        <p:blipFill>
          <a:blip r:embed="rId3" cstate="print"/>
          <a:srcRect/>
          <a:stretch>
            <a:fillRect/>
          </a:stretch>
        </p:blipFill>
        <p:spPr bwMode="auto">
          <a:xfrm>
            <a:off x="685800" y="5410200"/>
            <a:ext cx="549275" cy="45720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E12C4DE-8AC9-4A26-A564-CE8B615D4778}" type="slidenum">
              <a:rPr lang="en-US"/>
              <a:pPr>
                <a:defRPr/>
              </a:pPr>
              <a:t>9</a:t>
            </a:fld>
            <a:endParaRPr lang="en-US"/>
          </a:p>
        </p:txBody>
      </p:sp>
    </p:spTree>
  </p:cSld>
  <p:clrMapOvr>
    <a:masterClrMapping/>
  </p:clrMapOvr>
</p:sld>
</file>

<file path=ppt/theme/theme1.xml><?xml version="1.0" encoding="utf-8"?>
<a:theme xmlns:a="http://schemas.openxmlformats.org/drawingml/2006/main" name="CSC(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9" ma:contentTypeDescription="Create a new document." ma:contentTypeScope="" ma:versionID="f85c5a46215d9b05898194dbeb6180ea"/>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9B0FF7-4683-4F6A-9CFB-D25CDD59E8F2}">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BA31CB9B-A3EB-4953-95D1-A2044082794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6F34BF7-92EF-48FF-A391-981DCDC0EE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262</TotalTime>
  <Words>4027</Words>
  <Application>Microsoft Office PowerPoint</Application>
  <PresentationFormat>On-screen Show (4:3)</PresentationFormat>
  <Paragraphs>417</Paragraphs>
  <Slides>29</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CSC(2)</vt:lpstr>
      <vt:lpstr>PowerPoint Presentation</vt:lpstr>
      <vt:lpstr>Initial questions:</vt:lpstr>
      <vt:lpstr> </vt:lpstr>
      <vt:lpstr>PowerPoint Presentation</vt:lpstr>
      <vt:lpstr>Initial questions:</vt:lpstr>
      <vt:lpstr>PowerPoint Presentation</vt:lpstr>
      <vt:lpstr>Initial questions:</vt:lpstr>
      <vt:lpstr>PowerPoint Presentation</vt:lpstr>
      <vt:lpstr>Good Personal Hygiene</vt:lpstr>
      <vt:lpstr>Good Personal Hygiene</vt:lpstr>
      <vt:lpstr>Good Personal Hygiene</vt:lpstr>
      <vt:lpstr>No Bare Hand Contact with Food</vt:lpstr>
      <vt:lpstr>No Bare Hand Contact with Food</vt:lpstr>
      <vt:lpstr>No Bare Hand Contact with Food</vt:lpstr>
      <vt:lpstr>Purchase Safe Food</vt:lpstr>
      <vt:lpstr>Purchase Safe Food</vt:lpstr>
      <vt:lpstr>Store Food Properly</vt:lpstr>
      <vt:lpstr>Store Food Properly</vt:lpstr>
      <vt:lpstr>Prepare and Cook Food Adequately</vt:lpstr>
      <vt:lpstr>Prepare and Cook Food Adequately</vt:lpstr>
      <vt:lpstr>Prepare and Cook Food Adequately</vt:lpstr>
      <vt:lpstr>Prepare and Cook Food Adequately</vt:lpstr>
      <vt:lpstr>PowerPoint Presentation</vt:lpstr>
      <vt:lpstr>Clean and Sanitize</vt:lpstr>
      <vt:lpstr>PowerPoint Presentation</vt:lpstr>
      <vt:lpstr>PowerPoint Presentation</vt:lpstr>
      <vt:lpstr>Clean and Sanitize </vt:lpstr>
      <vt:lpstr>Clean and Sanitize</vt:lpstr>
      <vt:lpstr>Questions?</vt:lpstr>
    </vt:vector>
  </TitlesOfParts>
  <Company>State of Wisconsin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POLZIMM</dc:creator>
  <cp:lastModifiedBy>hp</cp:lastModifiedBy>
  <cp:revision>14</cp:revision>
  <dcterms:created xsi:type="dcterms:W3CDTF">2010-07-01T14:04:45Z</dcterms:created>
  <dcterms:modified xsi:type="dcterms:W3CDTF">2021-06-14T10:15:28Z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TC030007881</vt:lpwstr>
  </property>
  <property fmtid="{D5CDD505-2E9C-101B-9397-08002B2CF9AE}" pid="3" name="_MsoHelpTopicId">
    <vt:lpwstr/>
  </property>
</Properties>
</file>