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9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635251"/>
            <a:ext cx="8831580" cy="5044440"/>
          </a:xfrm>
          <a:custGeom>
            <a:avLst/>
            <a:gdLst/>
            <a:ahLst/>
            <a:cxnLst/>
            <a:rect l="l" t="t" r="r" b="b"/>
            <a:pathLst>
              <a:path w="8831580" h="5044440">
                <a:moveTo>
                  <a:pt x="8831580" y="0"/>
                </a:moveTo>
                <a:lnTo>
                  <a:pt x="0" y="0"/>
                </a:lnTo>
                <a:lnTo>
                  <a:pt x="0" y="5044440"/>
                </a:lnTo>
                <a:lnTo>
                  <a:pt x="8831580" y="5044440"/>
                </a:lnTo>
                <a:lnTo>
                  <a:pt x="8831580" y="0"/>
                </a:lnTo>
                <a:close/>
              </a:path>
            </a:pathLst>
          </a:custGeom>
          <a:solidFill>
            <a:srgbClr val="CCD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152400"/>
            <a:ext cx="8813800" cy="1346200"/>
          </a:xfrm>
          <a:custGeom>
            <a:avLst/>
            <a:gdLst/>
            <a:ahLst/>
            <a:cxnLst/>
            <a:rect l="l" t="t" r="r" b="b"/>
            <a:pathLst>
              <a:path w="8813800" h="1346200">
                <a:moveTo>
                  <a:pt x="8813292" y="0"/>
                </a:moveTo>
                <a:lnTo>
                  <a:pt x="0" y="0"/>
                </a:lnTo>
                <a:lnTo>
                  <a:pt x="0" y="1345691"/>
                </a:lnTo>
                <a:lnTo>
                  <a:pt x="8813292" y="1345691"/>
                </a:lnTo>
                <a:lnTo>
                  <a:pt x="8813292" y="0"/>
                </a:lnTo>
                <a:close/>
              </a:path>
            </a:pathLst>
          </a:custGeom>
          <a:solidFill>
            <a:srgbClr val="524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635251"/>
            <a:ext cx="8831580" cy="5044440"/>
          </a:xfrm>
          <a:custGeom>
            <a:avLst/>
            <a:gdLst/>
            <a:ahLst/>
            <a:cxnLst/>
            <a:rect l="l" t="t" r="r" b="b"/>
            <a:pathLst>
              <a:path w="8831580" h="5044440">
                <a:moveTo>
                  <a:pt x="8831580" y="0"/>
                </a:moveTo>
                <a:lnTo>
                  <a:pt x="0" y="0"/>
                </a:lnTo>
                <a:lnTo>
                  <a:pt x="0" y="5044440"/>
                </a:lnTo>
                <a:lnTo>
                  <a:pt x="8831580" y="5044440"/>
                </a:lnTo>
                <a:lnTo>
                  <a:pt x="8831580" y="0"/>
                </a:lnTo>
                <a:close/>
              </a:path>
            </a:pathLst>
          </a:custGeom>
          <a:solidFill>
            <a:srgbClr val="CCD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459" y="1847214"/>
            <a:ext cx="19507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5459" y="2455634"/>
            <a:ext cx="7644765" cy="356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52484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53923"/>
            <a:ext cx="6705600" cy="6553200"/>
          </a:xfrm>
          <a:custGeom>
            <a:avLst/>
            <a:gdLst/>
            <a:ahLst/>
            <a:cxnLst/>
            <a:rect l="l" t="t" r="r" b="b"/>
            <a:pathLst>
              <a:path w="6705600" h="6553200">
                <a:moveTo>
                  <a:pt x="6705600" y="0"/>
                </a:moveTo>
                <a:lnTo>
                  <a:pt x="0" y="0"/>
                </a:lnTo>
                <a:lnTo>
                  <a:pt x="0" y="6553200"/>
                </a:lnTo>
                <a:lnTo>
                  <a:pt x="6705600" y="6553200"/>
                </a:lnTo>
                <a:lnTo>
                  <a:pt x="6705600" y="0"/>
                </a:lnTo>
                <a:close/>
              </a:path>
            </a:pathLst>
          </a:custGeom>
          <a:solidFill>
            <a:srgbClr val="524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10400" y="152400"/>
            <a:ext cx="1981200" cy="3824124"/>
          </a:xfrm>
          <a:prstGeom prst="rect">
            <a:avLst/>
          </a:prstGeom>
          <a:solidFill>
            <a:srgbClr val="C5695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550" dirty="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lang="en-US" sz="190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SAMUEL</a:t>
            </a:r>
          </a:p>
          <a:p>
            <a:pPr marL="92075">
              <a:lnSpc>
                <a:spcPct val="100000"/>
              </a:lnSpc>
            </a:pPr>
            <a:r>
              <a:rPr lang="en-US" sz="190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NGIGI </a:t>
            </a:r>
          </a:p>
          <a:p>
            <a:pPr marL="92075">
              <a:lnSpc>
                <a:spcPct val="100000"/>
              </a:lnSpc>
            </a:pPr>
            <a:r>
              <a:rPr lang="en-US" sz="190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KIURIRE</a:t>
            </a:r>
          </a:p>
          <a:p>
            <a:pPr marL="92075">
              <a:lnSpc>
                <a:spcPct val="100000"/>
              </a:lnSpc>
            </a:pPr>
            <a:r>
              <a:rPr lang="en-US" sz="190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KMTC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4461" y="2299538"/>
            <a:ext cx="6027420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0" marR="5080" indent="-1562735">
              <a:lnSpc>
                <a:spcPct val="100000"/>
              </a:lnSpc>
              <a:spcBef>
                <a:spcPts val="100"/>
              </a:spcBef>
            </a:pPr>
            <a:r>
              <a:rPr sz="4200" spc="155" dirty="0">
                <a:solidFill>
                  <a:srgbClr val="FFFFFF"/>
                </a:solidFill>
              </a:rPr>
              <a:t>GENERAL</a:t>
            </a:r>
            <a:r>
              <a:rPr sz="4200" dirty="0">
                <a:solidFill>
                  <a:srgbClr val="FFFFFF"/>
                </a:solidFill>
              </a:rPr>
              <a:t> </a:t>
            </a:r>
            <a:r>
              <a:rPr sz="4200" spc="165" dirty="0">
                <a:solidFill>
                  <a:srgbClr val="FFFFFF"/>
                </a:solidFill>
              </a:rPr>
              <a:t>MANAGEMENT  </a:t>
            </a:r>
            <a:r>
              <a:rPr sz="4200" spc="-25" dirty="0">
                <a:solidFill>
                  <a:srgbClr val="FFFFFF"/>
                </a:solidFill>
              </a:rPr>
              <a:t>OF</a:t>
            </a:r>
            <a:r>
              <a:rPr sz="4200" spc="65" dirty="0">
                <a:solidFill>
                  <a:srgbClr val="FFFFFF"/>
                </a:solidFill>
              </a:rPr>
              <a:t> </a:t>
            </a:r>
            <a:r>
              <a:rPr sz="4200" spc="130" dirty="0">
                <a:solidFill>
                  <a:srgbClr val="FFFFFF"/>
                </a:solidFill>
              </a:rPr>
              <a:t>TRAUMA</a:t>
            </a:r>
            <a:endParaRPr sz="4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459" y="1744421"/>
            <a:ext cx="78536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120" dirty="0">
                <a:solidFill>
                  <a:srgbClr val="524848"/>
                </a:solidFill>
                <a:latin typeface="Trebuchet MS"/>
                <a:cs typeface="Trebuchet MS"/>
              </a:rPr>
              <a:t>Rapid </a:t>
            </a:r>
            <a:r>
              <a:rPr sz="2000" spc="160" dirty="0">
                <a:solidFill>
                  <a:srgbClr val="524848"/>
                </a:solidFill>
                <a:latin typeface="Trebuchet MS"/>
                <a:cs typeface="Trebuchet MS"/>
              </a:rPr>
              <a:t>assessment </a:t>
            </a:r>
            <a:r>
              <a:rPr sz="2000" spc="95" dirty="0">
                <a:solidFill>
                  <a:srgbClr val="524848"/>
                </a:solidFill>
                <a:latin typeface="Trebuchet MS"/>
                <a:cs typeface="Trebuchet MS"/>
              </a:rPr>
              <a:t>and </a:t>
            </a:r>
            <a:r>
              <a:rPr sz="2000" spc="75" dirty="0">
                <a:solidFill>
                  <a:srgbClr val="524848"/>
                </a:solidFill>
                <a:latin typeface="Trebuchet MS"/>
                <a:cs typeface="Trebuchet MS"/>
              </a:rPr>
              <a:t>treatment </a:t>
            </a:r>
            <a:r>
              <a:rPr sz="2000" spc="15" dirty="0">
                <a:solidFill>
                  <a:srgbClr val="524848"/>
                </a:solidFill>
                <a:latin typeface="Trebuchet MS"/>
                <a:cs typeface="Trebuchet MS"/>
              </a:rPr>
              <a:t>of </a:t>
            </a:r>
            <a:r>
              <a:rPr sz="2000" spc="65" dirty="0">
                <a:solidFill>
                  <a:srgbClr val="524848"/>
                </a:solidFill>
                <a:latin typeface="Trebuchet MS"/>
                <a:cs typeface="Trebuchet MS"/>
              </a:rPr>
              <a:t>life-threatening</a:t>
            </a:r>
            <a:r>
              <a:rPr sz="2000" spc="65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70" dirty="0">
                <a:solidFill>
                  <a:srgbClr val="524848"/>
                </a:solidFill>
                <a:latin typeface="Trebuchet MS"/>
                <a:cs typeface="Trebuchet MS"/>
              </a:rPr>
              <a:t>injuries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265" dirty="0">
                <a:solidFill>
                  <a:srgbClr val="FFFFFF"/>
                </a:solidFill>
                <a:latin typeface="Trebuchet MS"/>
                <a:cs typeface="Trebuchet MS"/>
              </a:rPr>
              <a:t>PRIMARY</a:t>
            </a:r>
            <a:r>
              <a:rPr sz="3200" spc="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75" dirty="0">
                <a:solidFill>
                  <a:srgbClr val="FFFFFF"/>
                </a:solidFill>
                <a:latin typeface="Trebuchet MS"/>
                <a:cs typeface="Trebuchet MS"/>
              </a:rPr>
              <a:t>SURVEY</a:t>
            </a:r>
            <a:endParaRPr sz="32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38402" y="2281173"/>
            <a:ext cx="694055" cy="982344"/>
            <a:chOff x="1438402" y="2281173"/>
            <a:chExt cx="694055" cy="982344"/>
          </a:xfrm>
        </p:grpSpPr>
        <p:sp>
          <p:nvSpPr>
            <p:cNvPr id="5" name="object 5"/>
            <p:cNvSpPr/>
            <p:nvPr/>
          </p:nvSpPr>
          <p:spPr>
            <a:xfrm>
              <a:off x="1448562" y="2291333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336804" y="336803"/>
                  </a:lnTo>
                  <a:lnTo>
                    <a:pt x="0" y="0"/>
                  </a:lnTo>
                  <a:lnTo>
                    <a:pt x="0" y="624839"/>
                  </a:lnTo>
                  <a:lnTo>
                    <a:pt x="336804" y="961643"/>
                  </a:lnTo>
                  <a:lnTo>
                    <a:pt x="673607" y="624839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48562" y="2291333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673607" y="624839"/>
                  </a:lnTo>
                  <a:lnTo>
                    <a:pt x="336804" y="961643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336804" y="336803"/>
                  </a:lnTo>
                  <a:lnTo>
                    <a:pt x="673607" y="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664970" y="2507742"/>
            <a:ext cx="2400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30" dirty="0">
                <a:solidFill>
                  <a:srgbClr val="001F5F"/>
                </a:solidFill>
                <a:latin typeface="Trebuchet MS"/>
                <a:cs typeface="Trebuchet MS"/>
              </a:rPr>
              <a:t>A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112010" y="2281173"/>
            <a:ext cx="5976620" cy="645160"/>
            <a:chOff x="2112010" y="2281173"/>
            <a:chExt cx="5976620" cy="645160"/>
          </a:xfrm>
        </p:grpSpPr>
        <p:sp>
          <p:nvSpPr>
            <p:cNvPr id="9" name="object 9"/>
            <p:cNvSpPr/>
            <p:nvPr/>
          </p:nvSpPr>
          <p:spPr>
            <a:xfrm>
              <a:off x="2122170" y="2291333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851652" y="0"/>
                  </a:moveTo>
                  <a:lnTo>
                    <a:pt x="0" y="0"/>
                  </a:lnTo>
                  <a:lnTo>
                    <a:pt x="0" y="624839"/>
                  </a:lnTo>
                  <a:lnTo>
                    <a:pt x="5851652" y="624839"/>
                  </a:lnTo>
                  <a:lnTo>
                    <a:pt x="5892194" y="616658"/>
                  </a:lnTo>
                  <a:lnTo>
                    <a:pt x="5925296" y="594344"/>
                  </a:lnTo>
                  <a:lnTo>
                    <a:pt x="5947610" y="561242"/>
                  </a:lnTo>
                  <a:lnTo>
                    <a:pt x="5955791" y="520700"/>
                  </a:lnTo>
                  <a:lnTo>
                    <a:pt x="5955791" y="104139"/>
                  </a:lnTo>
                  <a:lnTo>
                    <a:pt x="5947610" y="63597"/>
                  </a:lnTo>
                  <a:lnTo>
                    <a:pt x="5925296" y="30495"/>
                  </a:lnTo>
                  <a:lnTo>
                    <a:pt x="5892194" y="8181"/>
                  </a:lnTo>
                  <a:lnTo>
                    <a:pt x="58516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22170" y="2291333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955791" y="104139"/>
                  </a:moveTo>
                  <a:lnTo>
                    <a:pt x="5955791" y="520700"/>
                  </a:lnTo>
                  <a:lnTo>
                    <a:pt x="5947610" y="561242"/>
                  </a:lnTo>
                  <a:lnTo>
                    <a:pt x="5925296" y="594344"/>
                  </a:lnTo>
                  <a:lnTo>
                    <a:pt x="5892194" y="616658"/>
                  </a:lnTo>
                  <a:lnTo>
                    <a:pt x="5851652" y="624839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5851652" y="0"/>
                  </a:lnTo>
                  <a:lnTo>
                    <a:pt x="5892194" y="8181"/>
                  </a:lnTo>
                  <a:lnTo>
                    <a:pt x="5925296" y="30495"/>
                  </a:lnTo>
                  <a:lnTo>
                    <a:pt x="5947610" y="63597"/>
                  </a:lnTo>
                  <a:lnTo>
                    <a:pt x="5955791" y="104139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86329" y="2240660"/>
            <a:ext cx="46945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0"/>
              </a:spcBef>
              <a:buSzPct val="97435"/>
              <a:buChar char="•"/>
              <a:tabLst>
                <a:tab pos="343535" algn="l"/>
              </a:tabLst>
            </a:pPr>
            <a:r>
              <a:rPr sz="3900" spc="-120" dirty="0">
                <a:latin typeface="Trebuchet MS"/>
                <a:cs typeface="Trebuchet MS"/>
              </a:rPr>
              <a:t>Airway </a:t>
            </a:r>
            <a:r>
              <a:rPr sz="3900" spc="-195" dirty="0">
                <a:latin typeface="Trebuchet MS"/>
                <a:cs typeface="Trebuchet MS"/>
              </a:rPr>
              <a:t>(with</a:t>
            </a:r>
            <a:r>
              <a:rPr sz="3900" spc="-325" dirty="0">
                <a:latin typeface="Trebuchet MS"/>
                <a:cs typeface="Trebuchet MS"/>
              </a:rPr>
              <a:t> </a:t>
            </a:r>
            <a:r>
              <a:rPr sz="3900" spc="-130" dirty="0">
                <a:latin typeface="Trebuchet MS"/>
                <a:cs typeface="Trebuchet MS"/>
              </a:rPr>
              <a:t>c-spine)</a:t>
            </a:r>
            <a:endParaRPr sz="39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438402" y="3123945"/>
            <a:ext cx="694055" cy="982344"/>
            <a:chOff x="1438402" y="3123945"/>
            <a:chExt cx="694055" cy="982344"/>
          </a:xfrm>
        </p:grpSpPr>
        <p:sp>
          <p:nvSpPr>
            <p:cNvPr id="13" name="object 13"/>
            <p:cNvSpPr/>
            <p:nvPr/>
          </p:nvSpPr>
          <p:spPr>
            <a:xfrm>
              <a:off x="1448562" y="3134105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336804" y="336804"/>
                  </a:lnTo>
                  <a:lnTo>
                    <a:pt x="0" y="0"/>
                  </a:lnTo>
                  <a:lnTo>
                    <a:pt x="0" y="624840"/>
                  </a:lnTo>
                  <a:lnTo>
                    <a:pt x="336804" y="961644"/>
                  </a:lnTo>
                  <a:lnTo>
                    <a:pt x="673607" y="624840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48562" y="3134105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673607" y="624840"/>
                  </a:lnTo>
                  <a:lnTo>
                    <a:pt x="336804" y="961644"/>
                  </a:lnTo>
                  <a:lnTo>
                    <a:pt x="0" y="624840"/>
                  </a:lnTo>
                  <a:lnTo>
                    <a:pt x="0" y="0"/>
                  </a:lnTo>
                  <a:lnTo>
                    <a:pt x="336804" y="336804"/>
                  </a:lnTo>
                  <a:lnTo>
                    <a:pt x="673607" y="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663445" y="3351022"/>
            <a:ext cx="241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110" dirty="0">
                <a:solidFill>
                  <a:srgbClr val="001F5F"/>
                </a:solidFill>
                <a:latin typeface="Trebuchet MS"/>
                <a:cs typeface="Trebuchet MS"/>
              </a:rPr>
              <a:t>B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112010" y="3123945"/>
            <a:ext cx="5976620" cy="645160"/>
            <a:chOff x="2112010" y="3123945"/>
            <a:chExt cx="5976620" cy="645160"/>
          </a:xfrm>
        </p:grpSpPr>
        <p:sp>
          <p:nvSpPr>
            <p:cNvPr id="17" name="object 17"/>
            <p:cNvSpPr/>
            <p:nvPr/>
          </p:nvSpPr>
          <p:spPr>
            <a:xfrm>
              <a:off x="2122170" y="3134105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851652" y="0"/>
                  </a:moveTo>
                  <a:lnTo>
                    <a:pt x="0" y="0"/>
                  </a:lnTo>
                  <a:lnTo>
                    <a:pt x="0" y="624840"/>
                  </a:lnTo>
                  <a:lnTo>
                    <a:pt x="5851652" y="624840"/>
                  </a:lnTo>
                  <a:lnTo>
                    <a:pt x="5892194" y="616658"/>
                  </a:lnTo>
                  <a:lnTo>
                    <a:pt x="5925296" y="594344"/>
                  </a:lnTo>
                  <a:lnTo>
                    <a:pt x="5947610" y="561242"/>
                  </a:lnTo>
                  <a:lnTo>
                    <a:pt x="5955791" y="520700"/>
                  </a:lnTo>
                  <a:lnTo>
                    <a:pt x="5955791" y="104140"/>
                  </a:lnTo>
                  <a:lnTo>
                    <a:pt x="5947610" y="63597"/>
                  </a:lnTo>
                  <a:lnTo>
                    <a:pt x="5925296" y="30495"/>
                  </a:lnTo>
                  <a:lnTo>
                    <a:pt x="5892194" y="8181"/>
                  </a:lnTo>
                  <a:lnTo>
                    <a:pt x="58516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22170" y="3134105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955791" y="104140"/>
                  </a:moveTo>
                  <a:lnTo>
                    <a:pt x="5955791" y="520700"/>
                  </a:lnTo>
                  <a:lnTo>
                    <a:pt x="5947610" y="561242"/>
                  </a:lnTo>
                  <a:lnTo>
                    <a:pt x="5925296" y="594344"/>
                  </a:lnTo>
                  <a:lnTo>
                    <a:pt x="5892194" y="616658"/>
                  </a:lnTo>
                  <a:lnTo>
                    <a:pt x="5851652" y="624840"/>
                  </a:lnTo>
                  <a:lnTo>
                    <a:pt x="0" y="624840"/>
                  </a:lnTo>
                  <a:lnTo>
                    <a:pt x="0" y="0"/>
                  </a:lnTo>
                  <a:lnTo>
                    <a:pt x="5851652" y="0"/>
                  </a:lnTo>
                  <a:lnTo>
                    <a:pt x="5892194" y="8181"/>
                  </a:lnTo>
                  <a:lnTo>
                    <a:pt x="5925296" y="30495"/>
                  </a:lnTo>
                  <a:lnTo>
                    <a:pt x="5947610" y="63597"/>
                  </a:lnTo>
                  <a:lnTo>
                    <a:pt x="5955791" y="10414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386329" y="3083509"/>
            <a:ext cx="242252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3535" indent="-331470">
              <a:lnSpc>
                <a:spcPct val="100000"/>
              </a:lnSpc>
              <a:spcBef>
                <a:spcPts val="100"/>
              </a:spcBef>
              <a:buSzPct val="97435"/>
              <a:buChar char="•"/>
              <a:tabLst>
                <a:tab pos="344170" algn="l"/>
              </a:tabLst>
            </a:pPr>
            <a:r>
              <a:rPr sz="3900" spc="-60" dirty="0">
                <a:latin typeface="Trebuchet MS"/>
                <a:cs typeface="Trebuchet MS"/>
              </a:rPr>
              <a:t>Breathing</a:t>
            </a:r>
            <a:endParaRPr sz="3900">
              <a:latin typeface="Trebuchet MS"/>
              <a:cs typeface="Trebuchet MS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438402" y="3966717"/>
            <a:ext cx="694055" cy="983615"/>
            <a:chOff x="1438402" y="3966717"/>
            <a:chExt cx="694055" cy="983615"/>
          </a:xfrm>
        </p:grpSpPr>
        <p:sp>
          <p:nvSpPr>
            <p:cNvPr id="21" name="object 21"/>
            <p:cNvSpPr/>
            <p:nvPr/>
          </p:nvSpPr>
          <p:spPr>
            <a:xfrm>
              <a:off x="1448562" y="3976877"/>
              <a:ext cx="673735" cy="963294"/>
            </a:xfrm>
            <a:custGeom>
              <a:avLst/>
              <a:gdLst/>
              <a:ahLst/>
              <a:cxnLst/>
              <a:rect l="l" t="t" r="r" b="b"/>
              <a:pathLst>
                <a:path w="673735" h="963295">
                  <a:moveTo>
                    <a:pt x="673607" y="0"/>
                  </a:moveTo>
                  <a:lnTo>
                    <a:pt x="336804" y="336804"/>
                  </a:lnTo>
                  <a:lnTo>
                    <a:pt x="0" y="0"/>
                  </a:lnTo>
                  <a:lnTo>
                    <a:pt x="0" y="626364"/>
                  </a:lnTo>
                  <a:lnTo>
                    <a:pt x="336804" y="963168"/>
                  </a:lnTo>
                  <a:lnTo>
                    <a:pt x="673607" y="626364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48562" y="3976877"/>
              <a:ext cx="673735" cy="963294"/>
            </a:xfrm>
            <a:custGeom>
              <a:avLst/>
              <a:gdLst/>
              <a:ahLst/>
              <a:cxnLst/>
              <a:rect l="l" t="t" r="r" b="b"/>
              <a:pathLst>
                <a:path w="673735" h="963295">
                  <a:moveTo>
                    <a:pt x="673607" y="0"/>
                  </a:moveTo>
                  <a:lnTo>
                    <a:pt x="673607" y="626364"/>
                  </a:lnTo>
                  <a:lnTo>
                    <a:pt x="336804" y="963168"/>
                  </a:lnTo>
                  <a:lnTo>
                    <a:pt x="0" y="626364"/>
                  </a:lnTo>
                  <a:lnTo>
                    <a:pt x="0" y="0"/>
                  </a:lnTo>
                  <a:lnTo>
                    <a:pt x="336804" y="336804"/>
                  </a:lnTo>
                  <a:lnTo>
                    <a:pt x="673607" y="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669542" y="4194428"/>
            <a:ext cx="231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0" dirty="0">
                <a:solidFill>
                  <a:srgbClr val="001F5F"/>
                </a:solidFill>
                <a:latin typeface="Trebuchet MS"/>
                <a:cs typeface="Trebuchet MS"/>
              </a:rPr>
              <a:t>C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112010" y="3966717"/>
            <a:ext cx="5976620" cy="647065"/>
            <a:chOff x="2112010" y="3966717"/>
            <a:chExt cx="5976620" cy="647065"/>
          </a:xfrm>
        </p:grpSpPr>
        <p:sp>
          <p:nvSpPr>
            <p:cNvPr id="25" name="object 25"/>
            <p:cNvSpPr/>
            <p:nvPr/>
          </p:nvSpPr>
          <p:spPr>
            <a:xfrm>
              <a:off x="2122170" y="3976877"/>
              <a:ext cx="5956300" cy="626745"/>
            </a:xfrm>
            <a:custGeom>
              <a:avLst/>
              <a:gdLst/>
              <a:ahLst/>
              <a:cxnLst/>
              <a:rect l="l" t="t" r="r" b="b"/>
              <a:pathLst>
                <a:path w="5956300" h="626745">
                  <a:moveTo>
                    <a:pt x="5851398" y="0"/>
                  </a:moveTo>
                  <a:lnTo>
                    <a:pt x="0" y="0"/>
                  </a:lnTo>
                  <a:lnTo>
                    <a:pt x="0" y="626364"/>
                  </a:lnTo>
                  <a:lnTo>
                    <a:pt x="5851398" y="626364"/>
                  </a:lnTo>
                  <a:lnTo>
                    <a:pt x="5892034" y="618160"/>
                  </a:lnTo>
                  <a:lnTo>
                    <a:pt x="5925216" y="595788"/>
                  </a:lnTo>
                  <a:lnTo>
                    <a:pt x="5947588" y="562606"/>
                  </a:lnTo>
                  <a:lnTo>
                    <a:pt x="5955791" y="521970"/>
                  </a:lnTo>
                  <a:lnTo>
                    <a:pt x="5955791" y="104394"/>
                  </a:lnTo>
                  <a:lnTo>
                    <a:pt x="5947588" y="63757"/>
                  </a:lnTo>
                  <a:lnTo>
                    <a:pt x="5925216" y="30575"/>
                  </a:lnTo>
                  <a:lnTo>
                    <a:pt x="5892034" y="8203"/>
                  </a:lnTo>
                  <a:lnTo>
                    <a:pt x="585139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122170" y="3976877"/>
              <a:ext cx="5956300" cy="626745"/>
            </a:xfrm>
            <a:custGeom>
              <a:avLst/>
              <a:gdLst/>
              <a:ahLst/>
              <a:cxnLst/>
              <a:rect l="l" t="t" r="r" b="b"/>
              <a:pathLst>
                <a:path w="5956300" h="626745">
                  <a:moveTo>
                    <a:pt x="5955791" y="104394"/>
                  </a:moveTo>
                  <a:lnTo>
                    <a:pt x="5955791" y="521970"/>
                  </a:lnTo>
                  <a:lnTo>
                    <a:pt x="5947588" y="562606"/>
                  </a:lnTo>
                  <a:lnTo>
                    <a:pt x="5925216" y="595788"/>
                  </a:lnTo>
                  <a:lnTo>
                    <a:pt x="5892034" y="618160"/>
                  </a:lnTo>
                  <a:lnTo>
                    <a:pt x="5851398" y="626364"/>
                  </a:lnTo>
                  <a:lnTo>
                    <a:pt x="0" y="626364"/>
                  </a:lnTo>
                  <a:lnTo>
                    <a:pt x="0" y="0"/>
                  </a:lnTo>
                  <a:lnTo>
                    <a:pt x="5851398" y="0"/>
                  </a:lnTo>
                  <a:lnTo>
                    <a:pt x="5892034" y="8203"/>
                  </a:lnTo>
                  <a:lnTo>
                    <a:pt x="5925216" y="30575"/>
                  </a:lnTo>
                  <a:lnTo>
                    <a:pt x="5947588" y="63757"/>
                  </a:lnTo>
                  <a:lnTo>
                    <a:pt x="5955791" y="104394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86329" y="3927475"/>
            <a:ext cx="26244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0"/>
              </a:spcBef>
              <a:buSzPct val="97435"/>
              <a:buChar char="•"/>
              <a:tabLst>
                <a:tab pos="343535" algn="l"/>
              </a:tabLst>
            </a:pPr>
            <a:r>
              <a:rPr sz="3900" spc="-165" dirty="0">
                <a:latin typeface="Trebuchet MS"/>
                <a:cs typeface="Trebuchet MS"/>
              </a:rPr>
              <a:t>Ci</a:t>
            </a:r>
            <a:r>
              <a:rPr sz="3900" spc="-160" dirty="0">
                <a:latin typeface="Trebuchet MS"/>
                <a:cs typeface="Trebuchet MS"/>
              </a:rPr>
              <a:t>r</a:t>
            </a:r>
            <a:r>
              <a:rPr sz="3900" spc="-100" dirty="0">
                <a:latin typeface="Trebuchet MS"/>
                <a:cs typeface="Trebuchet MS"/>
              </a:rPr>
              <a:t>culation</a:t>
            </a:r>
            <a:endParaRPr sz="3900">
              <a:latin typeface="Trebuchet MS"/>
              <a:cs typeface="Trebuchet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438402" y="4811014"/>
            <a:ext cx="694055" cy="982344"/>
            <a:chOff x="1438402" y="4811014"/>
            <a:chExt cx="694055" cy="982344"/>
          </a:xfrm>
        </p:grpSpPr>
        <p:sp>
          <p:nvSpPr>
            <p:cNvPr id="29" name="object 29"/>
            <p:cNvSpPr/>
            <p:nvPr/>
          </p:nvSpPr>
          <p:spPr>
            <a:xfrm>
              <a:off x="1448562" y="4821174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336804" y="336803"/>
                  </a:lnTo>
                  <a:lnTo>
                    <a:pt x="0" y="0"/>
                  </a:lnTo>
                  <a:lnTo>
                    <a:pt x="0" y="624839"/>
                  </a:lnTo>
                  <a:lnTo>
                    <a:pt x="336804" y="961644"/>
                  </a:lnTo>
                  <a:lnTo>
                    <a:pt x="673607" y="624839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48562" y="4821174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673607" y="624839"/>
                  </a:lnTo>
                  <a:lnTo>
                    <a:pt x="336804" y="961644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336804" y="336803"/>
                  </a:lnTo>
                  <a:lnTo>
                    <a:pt x="673607" y="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655826" y="5037835"/>
            <a:ext cx="2584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110" dirty="0">
                <a:solidFill>
                  <a:srgbClr val="001F5F"/>
                </a:solidFill>
                <a:latin typeface="Trebuchet MS"/>
                <a:cs typeface="Trebuchet MS"/>
              </a:rPr>
              <a:t>D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112010" y="4811014"/>
            <a:ext cx="5976620" cy="645160"/>
            <a:chOff x="2112010" y="4811014"/>
            <a:chExt cx="5976620" cy="645160"/>
          </a:xfrm>
        </p:grpSpPr>
        <p:sp>
          <p:nvSpPr>
            <p:cNvPr id="33" name="object 33"/>
            <p:cNvSpPr/>
            <p:nvPr/>
          </p:nvSpPr>
          <p:spPr>
            <a:xfrm>
              <a:off x="2122170" y="4821174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851652" y="0"/>
                  </a:moveTo>
                  <a:lnTo>
                    <a:pt x="0" y="0"/>
                  </a:lnTo>
                  <a:lnTo>
                    <a:pt x="0" y="624839"/>
                  </a:lnTo>
                  <a:lnTo>
                    <a:pt x="5851652" y="624839"/>
                  </a:lnTo>
                  <a:lnTo>
                    <a:pt x="5892194" y="616658"/>
                  </a:lnTo>
                  <a:lnTo>
                    <a:pt x="5925296" y="594344"/>
                  </a:lnTo>
                  <a:lnTo>
                    <a:pt x="5947610" y="561242"/>
                  </a:lnTo>
                  <a:lnTo>
                    <a:pt x="5955791" y="520700"/>
                  </a:lnTo>
                  <a:lnTo>
                    <a:pt x="5955791" y="104139"/>
                  </a:lnTo>
                  <a:lnTo>
                    <a:pt x="5947610" y="63597"/>
                  </a:lnTo>
                  <a:lnTo>
                    <a:pt x="5925296" y="30495"/>
                  </a:lnTo>
                  <a:lnTo>
                    <a:pt x="5892194" y="8181"/>
                  </a:lnTo>
                  <a:lnTo>
                    <a:pt x="58516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22170" y="4821174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955791" y="104139"/>
                  </a:moveTo>
                  <a:lnTo>
                    <a:pt x="5955791" y="520700"/>
                  </a:lnTo>
                  <a:lnTo>
                    <a:pt x="5947610" y="561242"/>
                  </a:lnTo>
                  <a:lnTo>
                    <a:pt x="5925296" y="594344"/>
                  </a:lnTo>
                  <a:lnTo>
                    <a:pt x="5892194" y="616658"/>
                  </a:lnTo>
                  <a:lnTo>
                    <a:pt x="5851652" y="624839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5851652" y="0"/>
                  </a:lnTo>
                  <a:lnTo>
                    <a:pt x="5892194" y="8181"/>
                  </a:lnTo>
                  <a:lnTo>
                    <a:pt x="5925296" y="30495"/>
                  </a:lnTo>
                  <a:lnTo>
                    <a:pt x="5947610" y="63597"/>
                  </a:lnTo>
                  <a:lnTo>
                    <a:pt x="5955791" y="104139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2386329" y="4770882"/>
            <a:ext cx="23069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0"/>
              </a:spcBef>
              <a:buSzPct val="97435"/>
              <a:buChar char="•"/>
              <a:tabLst>
                <a:tab pos="343535" algn="l"/>
              </a:tabLst>
            </a:pPr>
            <a:r>
              <a:rPr sz="3900" spc="-85" dirty="0">
                <a:latin typeface="Trebuchet MS"/>
                <a:cs typeface="Trebuchet MS"/>
              </a:rPr>
              <a:t>Disability</a:t>
            </a:r>
            <a:endParaRPr sz="3900">
              <a:latin typeface="Trebuchet MS"/>
              <a:cs typeface="Trebuchet MS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438402" y="5653785"/>
            <a:ext cx="694055" cy="982344"/>
            <a:chOff x="1438402" y="5653785"/>
            <a:chExt cx="694055" cy="982344"/>
          </a:xfrm>
        </p:grpSpPr>
        <p:sp>
          <p:nvSpPr>
            <p:cNvPr id="37" name="object 37"/>
            <p:cNvSpPr/>
            <p:nvPr/>
          </p:nvSpPr>
          <p:spPr>
            <a:xfrm>
              <a:off x="1448562" y="5663945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336804" y="336803"/>
                  </a:lnTo>
                  <a:lnTo>
                    <a:pt x="0" y="0"/>
                  </a:lnTo>
                  <a:lnTo>
                    <a:pt x="0" y="624839"/>
                  </a:lnTo>
                  <a:lnTo>
                    <a:pt x="336804" y="961643"/>
                  </a:lnTo>
                  <a:lnTo>
                    <a:pt x="673607" y="624839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48562" y="5663945"/>
              <a:ext cx="673735" cy="962025"/>
            </a:xfrm>
            <a:custGeom>
              <a:avLst/>
              <a:gdLst/>
              <a:ahLst/>
              <a:cxnLst/>
              <a:rect l="l" t="t" r="r" b="b"/>
              <a:pathLst>
                <a:path w="673735" h="962025">
                  <a:moveTo>
                    <a:pt x="673607" y="0"/>
                  </a:moveTo>
                  <a:lnTo>
                    <a:pt x="673607" y="624839"/>
                  </a:lnTo>
                  <a:lnTo>
                    <a:pt x="336804" y="961643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336804" y="336803"/>
                  </a:lnTo>
                  <a:lnTo>
                    <a:pt x="673607" y="0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1677161" y="5880912"/>
            <a:ext cx="2165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1F5F"/>
                </a:solidFill>
                <a:latin typeface="Trebuchet MS"/>
                <a:cs typeface="Trebuchet MS"/>
              </a:rPr>
              <a:t>E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112264" y="5654040"/>
            <a:ext cx="5975985" cy="645160"/>
            <a:chOff x="2112264" y="5654040"/>
            <a:chExt cx="5975985" cy="645160"/>
          </a:xfrm>
        </p:grpSpPr>
        <p:sp>
          <p:nvSpPr>
            <p:cNvPr id="41" name="object 41"/>
            <p:cNvSpPr/>
            <p:nvPr/>
          </p:nvSpPr>
          <p:spPr>
            <a:xfrm>
              <a:off x="2122170" y="5663946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851652" y="0"/>
                  </a:moveTo>
                  <a:lnTo>
                    <a:pt x="0" y="0"/>
                  </a:lnTo>
                  <a:lnTo>
                    <a:pt x="0" y="624839"/>
                  </a:lnTo>
                  <a:lnTo>
                    <a:pt x="5851652" y="624839"/>
                  </a:lnTo>
                  <a:lnTo>
                    <a:pt x="5892194" y="616656"/>
                  </a:lnTo>
                  <a:lnTo>
                    <a:pt x="5925296" y="594339"/>
                  </a:lnTo>
                  <a:lnTo>
                    <a:pt x="5947610" y="561237"/>
                  </a:lnTo>
                  <a:lnTo>
                    <a:pt x="5955791" y="520699"/>
                  </a:lnTo>
                  <a:lnTo>
                    <a:pt x="5955791" y="104139"/>
                  </a:lnTo>
                  <a:lnTo>
                    <a:pt x="5947610" y="63602"/>
                  </a:lnTo>
                  <a:lnTo>
                    <a:pt x="5925296" y="30500"/>
                  </a:lnTo>
                  <a:lnTo>
                    <a:pt x="5892194" y="8183"/>
                  </a:lnTo>
                  <a:lnTo>
                    <a:pt x="58516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22170" y="5663946"/>
              <a:ext cx="5956300" cy="624840"/>
            </a:xfrm>
            <a:custGeom>
              <a:avLst/>
              <a:gdLst/>
              <a:ahLst/>
              <a:cxnLst/>
              <a:rect l="l" t="t" r="r" b="b"/>
              <a:pathLst>
                <a:path w="5956300" h="624839">
                  <a:moveTo>
                    <a:pt x="5955791" y="104139"/>
                  </a:moveTo>
                  <a:lnTo>
                    <a:pt x="5955791" y="520699"/>
                  </a:lnTo>
                  <a:lnTo>
                    <a:pt x="5947610" y="561237"/>
                  </a:lnTo>
                  <a:lnTo>
                    <a:pt x="5925296" y="594339"/>
                  </a:lnTo>
                  <a:lnTo>
                    <a:pt x="5892194" y="616656"/>
                  </a:lnTo>
                  <a:lnTo>
                    <a:pt x="5851652" y="624839"/>
                  </a:lnTo>
                  <a:lnTo>
                    <a:pt x="0" y="624839"/>
                  </a:lnTo>
                  <a:lnTo>
                    <a:pt x="0" y="0"/>
                  </a:lnTo>
                  <a:lnTo>
                    <a:pt x="5851652" y="0"/>
                  </a:lnTo>
                  <a:lnTo>
                    <a:pt x="5892194" y="8183"/>
                  </a:lnTo>
                  <a:lnTo>
                    <a:pt x="5925296" y="30500"/>
                  </a:lnTo>
                  <a:lnTo>
                    <a:pt x="5947610" y="63602"/>
                  </a:lnTo>
                  <a:lnTo>
                    <a:pt x="5955791" y="104139"/>
                  </a:lnTo>
                  <a:close/>
                </a:path>
              </a:pathLst>
            </a:custGeom>
            <a:ln w="19812">
              <a:solidFill>
                <a:srgbClr val="C569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386329" y="5614212"/>
            <a:ext cx="228536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0"/>
              </a:spcBef>
              <a:buSzPct val="97435"/>
              <a:buChar char="•"/>
              <a:tabLst>
                <a:tab pos="343535" algn="l"/>
              </a:tabLst>
            </a:pPr>
            <a:r>
              <a:rPr sz="3900" spc="-65" dirty="0">
                <a:latin typeface="Trebuchet MS"/>
                <a:cs typeface="Trebuchet MS"/>
              </a:rPr>
              <a:t>Exposure</a:t>
            </a:r>
            <a:endParaRPr sz="3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1676400"/>
            <a:ext cx="5029200" cy="4898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04541" y="614552"/>
            <a:ext cx="35052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265" dirty="0">
                <a:solidFill>
                  <a:srgbClr val="FFFFFF"/>
                </a:solidFill>
              </a:rPr>
              <a:t>PRIMARY</a:t>
            </a:r>
            <a:r>
              <a:rPr sz="3200" spc="125" dirty="0">
                <a:solidFill>
                  <a:srgbClr val="FFFFFF"/>
                </a:solidFill>
              </a:rPr>
              <a:t> </a:t>
            </a:r>
            <a:r>
              <a:rPr sz="3200" spc="175" dirty="0">
                <a:solidFill>
                  <a:srgbClr val="FFFFFF"/>
                </a:solidFill>
              </a:rPr>
              <a:t>SURVEY</a:t>
            </a:r>
            <a:endParaRPr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735" y="614552"/>
            <a:ext cx="54838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40" dirty="0">
                <a:solidFill>
                  <a:srgbClr val="FFFFFF"/>
                </a:solidFill>
              </a:rPr>
              <a:t>A </a:t>
            </a:r>
            <a:r>
              <a:rPr sz="3200" spc="700" dirty="0">
                <a:solidFill>
                  <a:srgbClr val="FFFFFF"/>
                </a:solidFill>
              </a:rPr>
              <a:t>– </a:t>
            </a:r>
            <a:r>
              <a:rPr sz="3200" spc="150" dirty="0">
                <a:solidFill>
                  <a:srgbClr val="FFFFFF"/>
                </a:solidFill>
              </a:rPr>
              <a:t>AIRWAY </a:t>
            </a:r>
            <a:r>
              <a:rPr sz="3200" spc="50" dirty="0">
                <a:solidFill>
                  <a:srgbClr val="FFFFFF"/>
                </a:solidFill>
              </a:rPr>
              <a:t>(WITH</a:t>
            </a:r>
            <a:r>
              <a:rPr sz="3200" spc="-50" dirty="0">
                <a:solidFill>
                  <a:srgbClr val="FFFFFF"/>
                </a:solidFill>
              </a:rPr>
              <a:t> </a:t>
            </a:r>
            <a:r>
              <a:rPr sz="3200" spc="140" dirty="0">
                <a:solidFill>
                  <a:srgbClr val="FFFFFF"/>
                </a:solidFill>
              </a:rPr>
              <a:t>C-SPINE)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47828" y="1600200"/>
            <a:ext cx="8811895" cy="5110480"/>
            <a:chOff x="147828" y="1600200"/>
            <a:chExt cx="8811895" cy="5110480"/>
          </a:xfrm>
        </p:grpSpPr>
        <p:sp>
          <p:nvSpPr>
            <p:cNvPr id="4" name="object 4"/>
            <p:cNvSpPr/>
            <p:nvPr/>
          </p:nvSpPr>
          <p:spPr>
            <a:xfrm>
              <a:off x="147828" y="1600200"/>
              <a:ext cx="3657600" cy="2438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9999" y="3717035"/>
              <a:ext cx="5149596" cy="29931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600200"/>
            <a:ext cx="4047744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6735" y="614552"/>
            <a:ext cx="54838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40" dirty="0">
                <a:solidFill>
                  <a:srgbClr val="FFFFFF"/>
                </a:solidFill>
              </a:rPr>
              <a:t>A </a:t>
            </a:r>
            <a:r>
              <a:rPr sz="3200" spc="700" dirty="0">
                <a:solidFill>
                  <a:srgbClr val="FFFFFF"/>
                </a:solidFill>
              </a:rPr>
              <a:t>– </a:t>
            </a:r>
            <a:r>
              <a:rPr sz="3200" spc="150" dirty="0">
                <a:solidFill>
                  <a:srgbClr val="FFFFFF"/>
                </a:solidFill>
              </a:rPr>
              <a:t>AIRWAY </a:t>
            </a:r>
            <a:r>
              <a:rPr sz="3200" spc="50" dirty="0">
                <a:solidFill>
                  <a:srgbClr val="FFFFFF"/>
                </a:solidFill>
              </a:rPr>
              <a:t>(WITH</a:t>
            </a:r>
            <a:r>
              <a:rPr sz="3200" spc="-50" dirty="0">
                <a:solidFill>
                  <a:srgbClr val="FFFFFF"/>
                </a:solidFill>
              </a:rPr>
              <a:t> </a:t>
            </a:r>
            <a:r>
              <a:rPr sz="3200" spc="140" dirty="0">
                <a:solidFill>
                  <a:srgbClr val="FFFFFF"/>
                </a:solidFill>
              </a:rPr>
              <a:t>C-SPINE)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4419600" y="3352800"/>
            <a:ext cx="4309872" cy="3162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600200"/>
            <a:ext cx="8831580" cy="5105400"/>
            <a:chOff x="152400" y="1600200"/>
            <a:chExt cx="8831580" cy="5105400"/>
          </a:xfrm>
        </p:grpSpPr>
        <p:sp>
          <p:nvSpPr>
            <p:cNvPr id="3" name="object 3"/>
            <p:cNvSpPr/>
            <p:nvPr/>
          </p:nvSpPr>
          <p:spPr>
            <a:xfrm>
              <a:off x="4572000" y="1600200"/>
              <a:ext cx="4131563" cy="5105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2253995"/>
              <a:ext cx="3593591" cy="19049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40" dirty="0">
                <a:solidFill>
                  <a:srgbClr val="FFFFFF"/>
                </a:solidFill>
              </a:rPr>
              <a:t>A </a:t>
            </a:r>
            <a:r>
              <a:rPr sz="3200" spc="700" dirty="0">
                <a:solidFill>
                  <a:srgbClr val="FFFFFF"/>
                </a:solidFill>
              </a:rPr>
              <a:t>– </a:t>
            </a:r>
            <a:r>
              <a:rPr sz="3200" spc="150" dirty="0">
                <a:solidFill>
                  <a:srgbClr val="FFFFFF"/>
                </a:solidFill>
              </a:rPr>
              <a:t>AIRWAY </a:t>
            </a:r>
            <a:r>
              <a:rPr sz="3200" spc="50" dirty="0">
                <a:solidFill>
                  <a:srgbClr val="FFFFFF"/>
                </a:solidFill>
              </a:rPr>
              <a:t>(WITH</a:t>
            </a:r>
            <a:r>
              <a:rPr sz="3200" spc="-40" dirty="0">
                <a:solidFill>
                  <a:srgbClr val="FFFFFF"/>
                </a:solidFill>
              </a:rPr>
              <a:t> </a:t>
            </a:r>
            <a:r>
              <a:rPr sz="3200" spc="140" dirty="0">
                <a:solidFill>
                  <a:srgbClr val="FFFFFF"/>
                </a:solidFill>
              </a:rPr>
              <a:t>C-SPINE)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80440" y="5129021"/>
            <a:ext cx="3338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0" dirty="0">
                <a:latin typeface="Trebuchet MS"/>
                <a:cs typeface="Trebuchet MS"/>
              </a:rPr>
              <a:t>Oropharyngeal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airway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735" y="614552"/>
            <a:ext cx="54838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40" dirty="0">
                <a:solidFill>
                  <a:srgbClr val="FFFFFF"/>
                </a:solidFill>
              </a:rPr>
              <a:t>A </a:t>
            </a:r>
            <a:r>
              <a:rPr sz="3200" spc="700" dirty="0">
                <a:solidFill>
                  <a:srgbClr val="FFFFFF"/>
                </a:solidFill>
              </a:rPr>
              <a:t>– </a:t>
            </a:r>
            <a:r>
              <a:rPr sz="3200" spc="150" dirty="0">
                <a:solidFill>
                  <a:srgbClr val="FFFFFF"/>
                </a:solidFill>
              </a:rPr>
              <a:t>AIRWAY </a:t>
            </a:r>
            <a:r>
              <a:rPr sz="3200" spc="50" dirty="0">
                <a:solidFill>
                  <a:srgbClr val="FFFFFF"/>
                </a:solidFill>
              </a:rPr>
              <a:t>(WITH</a:t>
            </a:r>
            <a:r>
              <a:rPr sz="3200" spc="-50" dirty="0">
                <a:solidFill>
                  <a:srgbClr val="FFFFFF"/>
                </a:solidFill>
              </a:rPr>
              <a:t> </a:t>
            </a:r>
            <a:r>
              <a:rPr sz="3200" spc="140" dirty="0">
                <a:solidFill>
                  <a:srgbClr val="FFFFFF"/>
                </a:solidFill>
              </a:rPr>
              <a:t>C-SPINE)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52400" y="1600200"/>
            <a:ext cx="8853170" cy="4860290"/>
            <a:chOff x="152400" y="1600200"/>
            <a:chExt cx="8853170" cy="4860290"/>
          </a:xfrm>
        </p:grpSpPr>
        <p:sp>
          <p:nvSpPr>
            <p:cNvPr id="4" name="object 4"/>
            <p:cNvSpPr/>
            <p:nvPr/>
          </p:nvSpPr>
          <p:spPr>
            <a:xfrm>
              <a:off x="152400" y="1600200"/>
              <a:ext cx="4216908" cy="3317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96740" y="3377183"/>
              <a:ext cx="4608575" cy="30830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459" y="1740535"/>
            <a:ext cx="8169275" cy="3147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</a:pPr>
            <a:r>
              <a:rPr sz="3200" spc="25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3200" spc="25" dirty="0">
                <a:solidFill>
                  <a:srgbClr val="524848"/>
                </a:solidFill>
                <a:latin typeface="Trebuchet MS"/>
                <a:cs typeface="Trebuchet MS"/>
              </a:rPr>
              <a:t>A </a:t>
            </a:r>
            <a:r>
              <a:rPr sz="3200" spc="30" dirty="0">
                <a:solidFill>
                  <a:srgbClr val="524848"/>
                </a:solidFill>
                <a:latin typeface="Trebuchet MS"/>
                <a:cs typeface="Trebuchet MS"/>
              </a:rPr>
              <a:t>clear </a:t>
            </a:r>
            <a:r>
              <a:rPr sz="3200" spc="35" dirty="0">
                <a:solidFill>
                  <a:srgbClr val="524848"/>
                </a:solidFill>
                <a:latin typeface="Trebuchet MS"/>
                <a:cs typeface="Trebuchet MS"/>
              </a:rPr>
              <a:t>airway </a:t>
            </a:r>
            <a:r>
              <a:rPr sz="3200" spc="114" dirty="0">
                <a:solidFill>
                  <a:srgbClr val="524848"/>
                </a:solidFill>
                <a:latin typeface="Trebuchet MS"/>
                <a:cs typeface="Trebuchet MS"/>
              </a:rPr>
              <a:t>does </a:t>
            </a:r>
            <a:r>
              <a:rPr sz="3200" spc="5" dirty="0">
                <a:solidFill>
                  <a:srgbClr val="524848"/>
                </a:solidFill>
                <a:latin typeface="Trebuchet MS"/>
                <a:cs typeface="Trebuchet MS"/>
              </a:rPr>
              <a:t>not </a:t>
            </a:r>
            <a:r>
              <a:rPr sz="3200" spc="135" dirty="0">
                <a:solidFill>
                  <a:srgbClr val="524848"/>
                </a:solidFill>
                <a:latin typeface="Trebuchet MS"/>
                <a:cs typeface="Trebuchet MS"/>
              </a:rPr>
              <a:t>mean </a:t>
            </a:r>
            <a:r>
              <a:rPr sz="3200" dirty="0">
                <a:solidFill>
                  <a:srgbClr val="524848"/>
                </a:solidFill>
                <a:latin typeface="Trebuchet MS"/>
                <a:cs typeface="Trebuchet MS"/>
              </a:rPr>
              <a:t>the </a:t>
            </a:r>
            <a:r>
              <a:rPr sz="3200" spc="30" dirty="0">
                <a:solidFill>
                  <a:srgbClr val="524848"/>
                </a:solidFill>
                <a:latin typeface="Trebuchet MS"/>
                <a:cs typeface="Trebuchet MS"/>
              </a:rPr>
              <a:t>patient  </a:t>
            </a:r>
            <a:r>
              <a:rPr sz="3200" spc="90" dirty="0">
                <a:solidFill>
                  <a:srgbClr val="524848"/>
                </a:solidFill>
                <a:latin typeface="Trebuchet MS"/>
                <a:cs typeface="Trebuchet MS"/>
              </a:rPr>
              <a:t>is </a:t>
            </a:r>
            <a:r>
              <a:rPr sz="3200" spc="65" dirty="0">
                <a:solidFill>
                  <a:srgbClr val="524848"/>
                </a:solidFill>
                <a:latin typeface="Trebuchet MS"/>
                <a:cs typeface="Trebuchet MS"/>
              </a:rPr>
              <a:t>breathing</a:t>
            </a:r>
            <a:r>
              <a:rPr sz="3200" spc="13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3200" spc="55" dirty="0">
                <a:solidFill>
                  <a:srgbClr val="524848"/>
                </a:solidFill>
                <a:latin typeface="Trebuchet MS"/>
                <a:cs typeface="Trebuchet MS"/>
              </a:rPr>
              <a:t>adequately</a:t>
            </a:r>
            <a:endParaRPr sz="3200">
              <a:latin typeface="Trebuchet MS"/>
              <a:cs typeface="Trebuchet MS"/>
            </a:endParaRPr>
          </a:p>
          <a:p>
            <a:pPr marL="241300" marR="644525" indent="-228600">
              <a:lnSpc>
                <a:spcPct val="100000"/>
              </a:lnSpc>
              <a:spcBef>
                <a:spcPts val="765"/>
              </a:spcBef>
            </a:pPr>
            <a:r>
              <a:rPr sz="3200" spc="9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3200" spc="90" dirty="0">
                <a:solidFill>
                  <a:srgbClr val="524848"/>
                </a:solidFill>
                <a:latin typeface="Trebuchet MS"/>
                <a:cs typeface="Trebuchet MS"/>
              </a:rPr>
              <a:t>Is </a:t>
            </a:r>
            <a:r>
              <a:rPr sz="3200" spc="35" dirty="0">
                <a:solidFill>
                  <a:srgbClr val="524848"/>
                </a:solidFill>
                <a:latin typeface="Trebuchet MS"/>
                <a:cs typeface="Trebuchet MS"/>
              </a:rPr>
              <a:t>required </a:t>
            </a:r>
            <a:r>
              <a:rPr sz="3200" spc="-85" dirty="0">
                <a:solidFill>
                  <a:srgbClr val="524848"/>
                </a:solidFill>
                <a:latin typeface="Trebuchet MS"/>
                <a:cs typeface="Trebuchet MS"/>
              </a:rPr>
              <a:t>to </a:t>
            </a:r>
            <a:r>
              <a:rPr sz="3200" spc="25" dirty="0">
                <a:solidFill>
                  <a:srgbClr val="524848"/>
                </a:solidFill>
                <a:latin typeface="Trebuchet MS"/>
                <a:cs typeface="Trebuchet MS"/>
              </a:rPr>
              <a:t>provide </a:t>
            </a:r>
            <a:r>
              <a:rPr sz="3200" spc="75" dirty="0">
                <a:solidFill>
                  <a:srgbClr val="524848"/>
                </a:solidFill>
                <a:latin typeface="Trebuchet MS"/>
                <a:cs typeface="Trebuchet MS"/>
              </a:rPr>
              <a:t>adequate </a:t>
            </a:r>
            <a:r>
              <a:rPr sz="3200" spc="100" dirty="0">
                <a:solidFill>
                  <a:srgbClr val="524848"/>
                </a:solidFill>
                <a:latin typeface="Trebuchet MS"/>
                <a:cs typeface="Trebuchet MS"/>
              </a:rPr>
              <a:t>tissue  </a:t>
            </a:r>
            <a:r>
              <a:rPr sz="3200" spc="60" dirty="0">
                <a:solidFill>
                  <a:srgbClr val="524848"/>
                </a:solidFill>
                <a:latin typeface="Trebuchet MS"/>
                <a:cs typeface="Trebuchet MS"/>
              </a:rPr>
              <a:t>oxygenation</a:t>
            </a:r>
            <a:endParaRPr sz="3200">
              <a:latin typeface="Trebuchet MS"/>
              <a:cs typeface="Trebuchet MS"/>
            </a:endParaRPr>
          </a:p>
          <a:p>
            <a:pPr marL="241300" marR="323850" indent="-228600">
              <a:lnSpc>
                <a:spcPct val="100000"/>
              </a:lnSpc>
              <a:spcBef>
                <a:spcPts val="770"/>
              </a:spcBef>
            </a:pPr>
            <a:r>
              <a:rPr sz="3200" spc="4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3200" spc="40" dirty="0">
                <a:solidFill>
                  <a:srgbClr val="524848"/>
                </a:solidFill>
                <a:latin typeface="Trebuchet MS"/>
                <a:cs typeface="Trebuchet MS"/>
              </a:rPr>
              <a:t>Once </a:t>
            </a:r>
            <a:r>
              <a:rPr sz="3200" spc="35" dirty="0">
                <a:solidFill>
                  <a:srgbClr val="524848"/>
                </a:solidFill>
                <a:latin typeface="Trebuchet MS"/>
                <a:cs typeface="Trebuchet MS"/>
              </a:rPr>
              <a:t>airway </a:t>
            </a:r>
            <a:r>
              <a:rPr sz="3200" spc="30" dirty="0">
                <a:solidFill>
                  <a:srgbClr val="524848"/>
                </a:solidFill>
                <a:latin typeface="Trebuchet MS"/>
                <a:cs typeface="Trebuchet MS"/>
              </a:rPr>
              <a:t>secure, </a:t>
            </a:r>
            <a:r>
              <a:rPr sz="3200" spc="50" dirty="0">
                <a:solidFill>
                  <a:srgbClr val="524848"/>
                </a:solidFill>
                <a:latin typeface="Trebuchet MS"/>
                <a:cs typeface="Trebuchet MS"/>
              </a:rPr>
              <a:t>a complete  </a:t>
            </a:r>
            <a:r>
              <a:rPr sz="3200" spc="75" dirty="0">
                <a:solidFill>
                  <a:srgbClr val="524848"/>
                </a:solidFill>
                <a:latin typeface="Trebuchet MS"/>
                <a:cs typeface="Trebuchet MS"/>
              </a:rPr>
              <a:t>examination </a:t>
            </a:r>
            <a:r>
              <a:rPr sz="3200" spc="-25" dirty="0">
                <a:solidFill>
                  <a:srgbClr val="524848"/>
                </a:solidFill>
                <a:latin typeface="Trebuchet MS"/>
                <a:cs typeface="Trebuchet MS"/>
              </a:rPr>
              <a:t>of </a:t>
            </a:r>
            <a:r>
              <a:rPr sz="3200" spc="-5" dirty="0">
                <a:solidFill>
                  <a:srgbClr val="524848"/>
                </a:solidFill>
                <a:latin typeface="Trebuchet MS"/>
                <a:cs typeface="Trebuchet MS"/>
              </a:rPr>
              <a:t>the </a:t>
            </a:r>
            <a:r>
              <a:rPr sz="3200" spc="125" dirty="0">
                <a:solidFill>
                  <a:srgbClr val="524848"/>
                </a:solidFill>
                <a:latin typeface="Trebuchet MS"/>
                <a:cs typeface="Trebuchet MS"/>
              </a:rPr>
              <a:t>lungs </a:t>
            </a:r>
            <a:r>
              <a:rPr sz="3200" spc="140" dirty="0">
                <a:solidFill>
                  <a:srgbClr val="524848"/>
                </a:solidFill>
                <a:latin typeface="Trebuchet MS"/>
                <a:cs typeface="Trebuchet MS"/>
              </a:rPr>
              <a:t>MUST </a:t>
            </a:r>
            <a:r>
              <a:rPr sz="3200" spc="15" dirty="0">
                <a:solidFill>
                  <a:srgbClr val="524848"/>
                </a:solidFill>
                <a:latin typeface="Trebuchet MS"/>
                <a:cs typeface="Trebuchet MS"/>
              </a:rPr>
              <a:t>be</a:t>
            </a:r>
            <a:r>
              <a:rPr sz="3200" spc="31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3200" spc="75" dirty="0">
                <a:solidFill>
                  <a:srgbClr val="524848"/>
                </a:solidFill>
                <a:latin typeface="Trebuchet MS"/>
                <a:cs typeface="Trebuchet MS"/>
              </a:rPr>
              <a:t>done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35" dirty="0">
                <a:solidFill>
                  <a:srgbClr val="FFFFFF"/>
                </a:solidFill>
                <a:latin typeface="Trebuchet MS"/>
                <a:cs typeface="Trebuchet MS"/>
              </a:rPr>
              <a:t>B </a:t>
            </a:r>
            <a:r>
              <a:rPr sz="3200" spc="-405" dirty="0">
                <a:solidFill>
                  <a:srgbClr val="FFFFFF"/>
                </a:solidFill>
                <a:latin typeface="Trebuchet MS"/>
                <a:cs typeface="Trebuchet MS"/>
              </a:rPr>
              <a:t>- 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Trebuchet MS"/>
                <a:cs typeface="Trebuchet MS"/>
              </a:rPr>
              <a:t>BREATHING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330195"/>
            <a:ext cx="4343400" cy="3479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35" dirty="0">
                <a:solidFill>
                  <a:srgbClr val="FFFFFF"/>
                </a:solidFill>
                <a:latin typeface="Trebuchet MS"/>
                <a:cs typeface="Trebuchet MS"/>
              </a:rPr>
              <a:t>B </a:t>
            </a:r>
            <a:r>
              <a:rPr sz="3200" spc="-405" dirty="0">
                <a:solidFill>
                  <a:srgbClr val="FFFFFF"/>
                </a:solidFill>
                <a:latin typeface="Trebuchet MS"/>
                <a:cs typeface="Trebuchet MS"/>
              </a:rPr>
              <a:t>- 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Trebuchet MS"/>
                <a:cs typeface="Trebuchet MS"/>
              </a:rPr>
              <a:t>BREATHING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5028" y="2989910"/>
            <a:ext cx="2124075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4000" spc="-50" dirty="0">
                <a:latin typeface="Trebuchet MS"/>
                <a:cs typeface="Trebuchet MS"/>
              </a:rPr>
              <a:t>LOOK</a:t>
            </a:r>
            <a:endParaRPr sz="4000">
              <a:latin typeface="Trebuchet MS"/>
              <a:cs typeface="Trebuchet MS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4000" spc="-15" dirty="0">
                <a:latin typeface="Trebuchet MS"/>
                <a:cs typeface="Trebuchet MS"/>
              </a:rPr>
              <a:t>LISTEN</a:t>
            </a:r>
            <a:endParaRPr sz="4000">
              <a:latin typeface="Trebuchet MS"/>
              <a:cs typeface="Trebuchet MS"/>
            </a:endParaRPr>
          </a:p>
          <a:p>
            <a:pPr marL="584200" indent="-571500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4000" spc="-25" dirty="0">
                <a:latin typeface="Trebuchet MS"/>
                <a:cs typeface="Trebuchet MS"/>
              </a:rPr>
              <a:t>FEEL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731" y="1616963"/>
            <a:ext cx="8842375" cy="5062855"/>
            <a:chOff x="141731" y="1616963"/>
            <a:chExt cx="8842375" cy="5062855"/>
          </a:xfrm>
        </p:grpSpPr>
        <p:sp>
          <p:nvSpPr>
            <p:cNvPr id="3" name="object 3"/>
            <p:cNvSpPr/>
            <p:nvPr/>
          </p:nvSpPr>
          <p:spPr>
            <a:xfrm>
              <a:off x="141731" y="1653540"/>
              <a:ext cx="4114800" cy="3086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56531" y="1616963"/>
              <a:ext cx="4546091" cy="48097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35" dirty="0">
                <a:solidFill>
                  <a:srgbClr val="FFFFFF"/>
                </a:solidFill>
              </a:rPr>
              <a:t>B </a:t>
            </a:r>
            <a:r>
              <a:rPr sz="3200" spc="-405" dirty="0">
                <a:solidFill>
                  <a:srgbClr val="FFFFFF"/>
                </a:solidFill>
              </a:rPr>
              <a:t>- </a:t>
            </a:r>
            <a:r>
              <a:rPr sz="3200" spc="-235" dirty="0">
                <a:solidFill>
                  <a:srgbClr val="FFFFFF"/>
                </a:solidFill>
              </a:rPr>
              <a:t> </a:t>
            </a:r>
            <a:r>
              <a:rPr sz="3200" spc="145" dirty="0">
                <a:solidFill>
                  <a:srgbClr val="FFFFFF"/>
                </a:solidFill>
              </a:rPr>
              <a:t>BREATHING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459740" y="5206746"/>
            <a:ext cx="27647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latin typeface="Trebuchet MS"/>
                <a:cs typeface="Trebuchet MS"/>
              </a:rPr>
              <a:t>Tracheal </a:t>
            </a:r>
            <a:r>
              <a:rPr sz="2400" spc="-75" dirty="0">
                <a:latin typeface="Trebuchet MS"/>
                <a:cs typeface="Trebuchet MS"/>
              </a:rPr>
              <a:t>palpation:  </a:t>
            </a:r>
            <a:r>
              <a:rPr sz="2400" spc="-15" dirty="0">
                <a:latin typeface="Trebuchet MS"/>
                <a:cs typeface="Trebuchet MS"/>
              </a:rPr>
              <a:t>Looking </a:t>
            </a:r>
            <a:r>
              <a:rPr sz="2400" spc="-105" dirty="0">
                <a:latin typeface="Trebuchet MS"/>
                <a:cs typeface="Trebuchet MS"/>
              </a:rPr>
              <a:t>for</a:t>
            </a:r>
            <a:r>
              <a:rPr sz="2400" spc="-280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deviation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1032" y="614552"/>
            <a:ext cx="32531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60" dirty="0">
                <a:solidFill>
                  <a:srgbClr val="FFFFFF"/>
                </a:solidFill>
              </a:rPr>
              <a:t>C </a:t>
            </a:r>
            <a:r>
              <a:rPr sz="3200" spc="-405" dirty="0">
                <a:solidFill>
                  <a:srgbClr val="FFFFFF"/>
                </a:solidFill>
              </a:rPr>
              <a:t>-</a:t>
            </a:r>
            <a:r>
              <a:rPr sz="3200" spc="-100" dirty="0">
                <a:solidFill>
                  <a:srgbClr val="FFFFFF"/>
                </a:solidFill>
              </a:rPr>
              <a:t> </a:t>
            </a:r>
            <a:r>
              <a:rPr sz="3200" spc="110" dirty="0">
                <a:solidFill>
                  <a:srgbClr val="FFFFFF"/>
                </a:solidFill>
              </a:rPr>
              <a:t>CIRCULATION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52400" y="1600200"/>
            <a:ext cx="8792210" cy="4998720"/>
            <a:chOff x="152400" y="1600200"/>
            <a:chExt cx="8792210" cy="4998720"/>
          </a:xfrm>
        </p:grpSpPr>
        <p:sp>
          <p:nvSpPr>
            <p:cNvPr id="4" name="object 4"/>
            <p:cNvSpPr/>
            <p:nvPr/>
          </p:nvSpPr>
          <p:spPr>
            <a:xfrm>
              <a:off x="152400" y="1600200"/>
              <a:ext cx="4800600" cy="36012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81955" y="3429000"/>
              <a:ext cx="3962400" cy="31699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459" y="5376468"/>
            <a:ext cx="7267575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25" dirty="0">
                <a:solidFill>
                  <a:srgbClr val="524848"/>
                </a:solidFill>
                <a:latin typeface="Trebuchet MS"/>
                <a:cs typeface="Trebuchet MS"/>
              </a:rPr>
              <a:t>A </a:t>
            </a:r>
            <a:r>
              <a:rPr sz="2000" spc="120" dirty="0">
                <a:solidFill>
                  <a:srgbClr val="524848"/>
                </a:solidFill>
                <a:latin typeface="Trebuchet MS"/>
                <a:cs typeface="Trebuchet MS"/>
              </a:rPr>
              <a:t>serious </a:t>
            </a:r>
            <a:r>
              <a:rPr sz="2000" spc="40" dirty="0">
                <a:solidFill>
                  <a:srgbClr val="524848"/>
                </a:solidFill>
                <a:latin typeface="Trebuchet MS"/>
                <a:cs typeface="Trebuchet MS"/>
              </a:rPr>
              <a:t>injury </a:t>
            </a:r>
            <a:r>
              <a:rPr sz="2000" spc="-25" dirty="0">
                <a:solidFill>
                  <a:srgbClr val="524848"/>
                </a:solidFill>
                <a:latin typeface="Trebuchet MS"/>
                <a:cs typeface="Trebuchet MS"/>
              </a:rPr>
              <a:t>to </a:t>
            </a:r>
            <a:r>
              <a:rPr sz="2000" spc="40" dirty="0">
                <a:solidFill>
                  <a:srgbClr val="524848"/>
                </a:solidFill>
                <a:latin typeface="Trebuchet MS"/>
                <a:cs typeface="Trebuchet MS"/>
              </a:rPr>
              <a:t>the </a:t>
            </a:r>
            <a:r>
              <a:rPr sz="2000" spc="65" dirty="0">
                <a:solidFill>
                  <a:srgbClr val="524848"/>
                </a:solidFill>
                <a:latin typeface="Trebuchet MS"/>
                <a:cs typeface="Trebuchet MS"/>
              </a:rPr>
              <a:t>body </a:t>
            </a:r>
            <a:r>
              <a:rPr sz="2000" spc="45" dirty="0">
                <a:solidFill>
                  <a:srgbClr val="524848"/>
                </a:solidFill>
                <a:latin typeface="Trebuchet MS"/>
                <a:cs typeface="Trebuchet MS"/>
              </a:rPr>
              <a:t>that </a:t>
            </a:r>
            <a:r>
              <a:rPr sz="2000" spc="100" dirty="0">
                <a:solidFill>
                  <a:srgbClr val="524848"/>
                </a:solidFill>
                <a:latin typeface="Trebuchet MS"/>
                <a:cs typeface="Trebuchet MS"/>
              </a:rPr>
              <a:t>maybe</a:t>
            </a:r>
            <a:r>
              <a:rPr sz="2000" spc="59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524848"/>
                </a:solidFill>
                <a:latin typeface="Trebuchet MS"/>
                <a:cs typeface="Trebuchet MS"/>
              </a:rPr>
              <a:t>life-threatening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95" dirty="0" smtClean="0">
                <a:solidFill>
                  <a:srgbClr val="524848"/>
                </a:solidFill>
                <a:latin typeface="Trebuchet MS"/>
                <a:cs typeface="Trebuchet MS"/>
              </a:rPr>
              <a:t>mainly </a:t>
            </a:r>
            <a:r>
              <a:rPr sz="2000" spc="70" dirty="0">
                <a:solidFill>
                  <a:srgbClr val="524848"/>
                </a:solidFill>
                <a:latin typeface="Trebuchet MS"/>
                <a:cs typeface="Trebuchet MS"/>
              </a:rPr>
              <a:t>from </a:t>
            </a:r>
            <a:r>
              <a:rPr sz="2000" spc="114" dirty="0">
                <a:solidFill>
                  <a:srgbClr val="524848"/>
                </a:solidFill>
                <a:latin typeface="Trebuchet MS"/>
                <a:cs typeface="Trebuchet MS"/>
              </a:rPr>
              <a:t>MVA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55" dirty="0">
                <a:solidFill>
                  <a:srgbClr val="FFFFFF"/>
                </a:solidFill>
              </a:rPr>
              <a:t>WHAT </a:t>
            </a:r>
            <a:r>
              <a:rPr sz="3200" spc="225" dirty="0">
                <a:solidFill>
                  <a:srgbClr val="FFFFFF"/>
                </a:solidFill>
              </a:rPr>
              <a:t>IS</a:t>
            </a:r>
            <a:r>
              <a:rPr sz="3200" spc="345" dirty="0">
                <a:solidFill>
                  <a:srgbClr val="FFFFFF"/>
                </a:solidFill>
              </a:rPr>
              <a:t> </a:t>
            </a:r>
            <a:r>
              <a:rPr sz="3200" spc="235" dirty="0">
                <a:solidFill>
                  <a:srgbClr val="FFFFFF"/>
                </a:solidFill>
              </a:rPr>
              <a:t>TRAUMA?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2133600" y="1752600"/>
            <a:ext cx="4800600" cy="3601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399" y="1635251"/>
            <a:ext cx="8831580" cy="5053965"/>
            <a:chOff x="152399" y="1635251"/>
            <a:chExt cx="8831580" cy="5053965"/>
          </a:xfrm>
        </p:grpSpPr>
        <p:sp>
          <p:nvSpPr>
            <p:cNvPr id="3" name="object 3"/>
            <p:cNvSpPr/>
            <p:nvPr/>
          </p:nvSpPr>
          <p:spPr>
            <a:xfrm>
              <a:off x="152399" y="1897379"/>
              <a:ext cx="1999488" cy="47914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90799" y="1962911"/>
              <a:ext cx="3104388" cy="46619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-60" dirty="0">
                <a:solidFill>
                  <a:srgbClr val="FFFFFF"/>
                </a:solidFill>
              </a:rPr>
              <a:t>C </a:t>
            </a:r>
            <a:r>
              <a:rPr sz="3200" spc="-405" dirty="0">
                <a:solidFill>
                  <a:srgbClr val="FFFFFF"/>
                </a:solidFill>
              </a:rPr>
              <a:t>-</a:t>
            </a:r>
            <a:r>
              <a:rPr sz="3200" spc="-45" dirty="0">
                <a:solidFill>
                  <a:srgbClr val="FFFFFF"/>
                </a:solidFill>
              </a:rPr>
              <a:t> </a:t>
            </a:r>
            <a:r>
              <a:rPr sz="3200" spc="110" dirty="0">
                <a:solidFill>
                  <a:srgbClr val="FFFFFF"/>
                </a:solidFill>
              </a:rPr>
              <a:t>CIRCULATION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947028" y="3408375"/>
            <a:ext cx="2618105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283210" indent="-287020">
              <a:lnSpc>
                <a:spcPct val="100000"/>
              </a:lnSpc>
              <a:spcBef>
                <a:spcPts val="95"/>
              </a:spcBef>
              <a:buChar char="-"/>
              <a:tabLst>
                <a:tab pos="299085" algn="l"/>
                <a:tab pos="299720" algn="l"/>
              </a:tabLst>
            </a:pPr>
            <a:r>
              <a:rPr sz="2800" spc="-50" dirty="0">
                <a:latin typeface="Trebuchet MS"/>
                <a:cs typeface="Trebuchet MS"/>
              </a:rPr>
              <a:t>Insert </a:t>
            </a:r>
            <a:r>
              <a:rPr sz="2800" spc="170" dirty="0">
                <a:latin typeface="Trebuchet MS"/>
                <a:cs typeface="Trebuchet MS"/>
              </a:rPr>
              <a:t>2</a:t>
            </a:r>
            <a:r>
              <a:rPr sz="2800" spc="-310" dirty="0">
                <a:latin typeface="Trebuchet MS"/>
                <a:cs typeface="Trebuchet MS"/>
              </a:rPr>
              <a:t> </a:t>
            </a:r>
            <a:r>
              <a:rPr sz="2800" spc="-65" dirty="0">
                <a:latin typeface="Trebuchet MS"/>
                <a:cs typeface="Trebuchet MS"/>
              </a:rPr>
              <a:t>large  </a:t>
            </a:r>
            <a:r>
              <a:rPr sz="2800" spc="-80" dirty="0">
                <a:latin typeface="Trebuchet MS"/>
                <a:cs typeface="Trebuchet MS"/>
              </a:rPr>
              <a:t>bore</a:t>
            </a:r>
            <a:r>
              <a:rPr sz="2800" spc="-180" dirty="0">
                <a:latin typeface="Trebuchet MS"/>
                <a:cs typeface="Trebuchet MS"/>
              </a:rPr>
              <a:t> </a:t>
            </a:r>
            <a:r>
              <a:rPr sz="2800" spc="-50" dirty="0">
                <a:latin typeface="Trebuchet MS"/>
                <a:cs typeface="Trebuchet MS"/>
              </a:rPr>
              <a:t>branula</a:t>
            </a:r>
            <a:endParaRPr sz="2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  <a:tab pos="299720" algn="l"/>
              </a:tabLst>
            </a:pPr>
            <a:r>
              <a:rPr sz="2800" spc="25" dirty="0">
                <a:latin typeface="Trebuchet MS"/>
                <a:cs typeface="Trebuchet MS"/>
              </a:rPr>
              <a:t>Send </a:t>
            </a:r>
            <a:r>
              <a:rPr sz="2800" spc="-120" dirty="0">
                <a:latin typeface="Trebuchet MS"/>
                <a:cs typeface="Trebuchet MS"/>
              </a:rPr>
              <a:t>for</a:t>
            </a:r>
            <a:r>
              <a:rPr sz="2800" spc="-39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blood!</a:t>
            </a:r>
            <a:endParaRPr sz="2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2800" spc="-85" dirty="0">
                <a:latin typeface="Trebuchet MS"/>
                <a:cs typeface="Trebuchet MS"/>
              </a:rPr>
              <a:t>Transfuse!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0285" y="563067"/>
            <a:ext cx="30175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>
                <a:solidFill>
                  <a:srgbClr val="FFFFFF"/>
                </a:solidFill>
              </a:rPr>
              <a:t>D </a:t>
            </a:r>
            <a:r>
              <a:rPr sz="3200" spc="705" dirty="0">
                <a:solidFill>
                  <a:srgbClr val="FFFFFF"/>
                </a:solidFill>
              </a:rPr>
              <a:t>–</a:t>
            </a:r>
            <a:r>
              <a:rPr sz="3200" spc="275" dirty="0">
                <a:solidFill>
                  <a:srgbClr val="FFFFFF"/>
                </a:solidFill>
              </a:rPr>
              <a:t> </a:t>
            </a:r>
            <a:r>
              <a:rPr sz="3200" spc="195" dirty="0">
                <a:solidFill>
                  <a:srgbClr val="FFFFFF"/>
                </a:solidFill>
              </a:rPr>
              <a:t>DISABILITY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304800" y="1676400"/>
            <a:ext cx="8458200" cy="5018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676399"/>
            <a:ext cx="609600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5" dirty="0">
                <a:solidFill>
                  <a:srgbClr val="FFFFFF"/>
                </a:solidFill>
              </a:rPr>
              <a:t>E </a:t>
            </a:r>
            <a:r>
              <a:rPr sz="3200" spc="-405" dirty="0">
                <a:solidFill>
                  <a:srgbClr val="FFFFFF"/>
                </a:solidFill>
              </a:rPr>
              <a:t>- </a:t>
            </a:r>
            <a:r>
              <a:rPr sz="3200" spc="-114" dirty="0">
                <a:solidFill>
                  <a:srgbClr val="FFFFFF"/>
                </a:solidFill>
              </a:rPr>
              <a:t> </a:t>
            </a:r>
            <a:r>
              <a:rPr sz="3200" spc="220" dirty="0">
                <a:solidFill>
                  <a:srgbClr val="FFFFFF"/>
                </a:solidFill>
              </a:rPr>
              <a:t>EXPOSURE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6443598" y="2996310"/>
            <a:ext cx="19348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47955" indent="-287020">
              <a:lnSpc>
                <a:spcPct val="100000"/>
              </a:lnSpc>
              <a:spcBef>
                <a:spcPts val="100"/>
              </a:spcBef>
              <a:buChar char="-"/>
              <a:tabLst>
                <a:tab pos="299085" algn="l"/>
                <a:tab pos="299720" algn="l"/>
              </a:tabLst>
            </a:pPr>
            <a:r>
              <a:rPr sz="2400" spc="-60" dirty="0">
                <a:latin typeface="Trebuchet MS"/>
                <a:cs typeface="Trebuchet MS"/>
              </a:rPr>
              <a:t>Not </a:t>
            </a:r>
            <a:r>
              <a:rPr sz="2400" spc="-130" dirty="0">
                <a:latin typeface="Trebuchet MS"/>
                <a:cs typeface="Trebuchet MS"/>
              </a:rPr>
              <a:t>to</a:t>
            </a:r>
            <a:r>
              <a:rPr sz="2400" spc="-250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miss  </a:t>
            </a:r>
            <a:r>
              <a:rPr sz="2400" spc="-55" dirty="0">
                <a:latin typeface="Trebuchet MS"/>
                <a:cs typeface="Trebuchet MS"/>
              </a:rPr>
              <a:t>anything</a:t>
            </a:r>
            <a:endParaRPr sz="2400">
              <a:latin typeface="Trebuchet MS"/>
              <a:cs typeface="Trebuchet MS"/>
            </a:endParaRPr>
          </a:p>
          <a:p>
            <a:pPr marL="299085" marR="5080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2400" spc="-20" dirty="0">
                <a:latin typeface="Trebuchet MS"/>
                <a:cs typeface="Trebuchet MS"/>
              </a:rPr>
              <a:t>Ensure </a:t>
            </a:r>
            <a:r>
              <a:rPr sz="2400" spc="-75" dirty="0">
                <a:latin typeface="Trebuchet MS"/>
                <a:cs typeface="Trebuchet MS"/>
              </a:rPr>
              <a:t>not  </a:t>
            </a:r>
            <a:r>
              <a:rPr sz="2400" spc="-60" dirty="0">
                <a:latin typeface="Trebuchet MS"/>
                <a:cs typeface="Trebuchet MS"/>
              </a:rPr>
              <a:t>h</a:t>
            </a:r>
            <a:r>
              <a:rPr sz="2400" spc="-65" dirty="0">
                <a:latin typeface="Trebuchet MS"/>
                <a:cs typeface="Trebuchet MS"/>
              </a:rPr>
              <a:t>yp</a:t>
            </a:r>
            <a:r>
              <a:rPr sz="2400" spc="-80" dirty="0">
                <a:latin typeface="Trebuchet MS"/>
                <a:cs typeface="Trebuchet MS"/>
              </a:rPr>
              <a:t>o</a:t>
            </a:r>
            <a:r>
              <a:rPr sz="2400" spc="-85" dirty="0">
                <a:latin typeface="Trebuchet MS"/>
                <a:cs typeface="Trebuchet MS"/>
              </a:rPr>
              <a:t>t</a:t>
            </a:r>
            <a:r>
              <a:rPr sz="2400" spc="-125" dirty="0">
                <a:latin typeface="Trebuchet MS"/>
                <a:cs typeface="Trebuchet MS"/>
              </a:rPr>
              <a:t>h</a:t>
            </a:r>
            <a:r>
              <a:rPr sz="2400" spc="-60" dirty="0">
                <a:latin typeface="Trebuchet MS"/>
                <a:cs typeface="Trebuchet MS"/>
              </a:rPr>
              <a:t>ermic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dirty="0"/>
              <a:t>History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pc="15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pc="15" dirty="0"/>
              <a:t>Complete </a:t>
            </a:r>
            <a:r>
              <a:rPr spc="40" dirty="0"/>
              <a:t>physical</a:t>
            </a:r>
            <a:r>
              <a:rPr spc="229" dirty="0"/>
              <a:t> </a:t>
            </a:r>
            <a:r>
              <a:rPr spc="45" dirty="0"/>
              <a:t>examination</a:t>
            </a:r>
          </a:p>
          <a:p>
            <a:pPr marL="241300" marR="1129030" indent="-228600">
              <a:lnSpc>
                <a:spcPct val="100000"/>
              </a:lnSpc>
              <a:spcBef>
                <a:spcPts val="960"/>
              </a:spcBef>
            </a:pPr>
            <a:r>
              <a:rPr spc="-2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pc="-20" dirty="0"/>
              <a:t>‘tubes </a:t>
            </a:r>
            <a:r>
              <a:rPr spc="75" dirty="0"/>
              <a:t>and </a:t>
            </a:r>
            <a:r>
              <a:rPr spc="55" dirty="0"/>
              <a:t>fingers </a:t>
            </a:r>
            <a:r>
              <a:rPr spc="-30" dirty="0"/>
              <a:t>in </a:t>
            </a:r>
            <a:r>
              <a:rPr spc="-50" dirty="0"/>
              <a:t>every  </a:t>
            </a:r>
            <a:r>
              <a:rPr spc="-75" dirty="0"/>
              <a:t>orifice’</a:t>
            </a: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pc="45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pc="45" dirty="0"/>
              <a:t>Neurological</a:t>
            </a:r>
            <a:r>
              <a:rPr spc="110" dirty="0"/>
              <a:t> </a:t>
            </a:r>
            <a:r>
              <a:rPr spc="50" dirty="0"/>
              <a:t>examination</a:t>
            </a: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pc="2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pc="20" dirty="0"/>
              <a:t>Re-evaluation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210" dirty="0">
                <a:solidFill>
                  <a:srgbClr val="FFFFFF"/>
                </a:solidFill>
                <a:latin typeface="Trebuchet MS"/>
                <a:cs typeface="Trebuchet MS"/>
              </a:rPr>
              <a:t>SECONDARY</a:t>
            </a:r>
            <a:r>
              <a:rPr sz="3200" spc="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Trebuchet MS"/>
                <a:cs typeface="Trebuchet MS"/>
              </a:rPr>
              <a:t>SURVEY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10400" y="152400"/>
            <a:ext cx="1981200" cy="6556375"/>
          </a:xfrm>
          <a:custGeom>
            <a:avLst/>
            <a:gdLst/>
            <a:ahLst/>
            <a:cxnLst/>
            <a:rect l="l" t="t" r="r" b="b"/>
            <a:pathLst>
              <a:path w="1981200" h="6556375">
                <a:moveTo>
                  <a:pt x="1981200" y="0"/>
                </a:moveTo>
                <a:lnTo>
                  <a:pt x="0" y="0"/>
                </a:lnTo>
                <a:lnTo>
                  <a:pt x="0" y="6556248"/>
                </a:lnTo>
                <a:lnTo>
                  <a:pt x="1981200" y="6556248"/>
                </a:lnTo>
                <a:lnTo>
                  <a:pt x="1981200" y="0"/>
                </a:lnTo>
                <a:close/>
              </a:path>
            </a:pathLst>
          </a:custGeom>
          <a:solidFill>
            <a:srgbClr val="524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53923"/>
            <a:ext cx="6705600" cy="6553200"/>
          </a:xfrm>
          <a:custGeom>
            <a:avLst/>
            <a:gdLst/>
            <a:ahLst/>
            <a:cxnLst/>
            <a:rect l="l" t="t" r="r" b="b"/>
            <a:pathLst>
              <a:path w="6705600" h="6553200">
                <a:moveTo>
                  <a:pt x="6705600" y="0"/>
                </a:moveTo>
                <a:lnTo>
                  <a:pt x="0" y="0"/>
                </a:lnTo>
                <a:lnTo>
                  <a:pt x="0" y="6553200"/>
                </a:lnTo>
                <a:lnTo>
                  <a:pt x="6705600" y="6553200"/>
                </a:lnTo>
                <a:lnTo>
                  <a:pt x="6705600" y="0"/>
                </a:lnTo>
                <a:close/>
              </a:path>
            </a:pathLst>
          </a:custGeom>
          <a:solidFill>
            <a:srgbClr val="C569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02863" y="3368167"/>
            <a:ext cx="299910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75" dirty="0">
                <a:solidFill>
                  <a:srgbClr val="FFFFFF"/>
                </a:solidFill>
              </a:rPr>
              <a:t>THANK</a:t>
            </a:r>
            <a:r>
              <a:rPr sz="4200" spc="-35" dirty="0">
                <a:solidFill>
                  <a:srgbClr val="FFFFFF"/>
                </a:solidFill>
              </a:rPr>
              <a:t> </a:t>
            </a:r>
            <a:r>
              <a:rPr sz="4200" spc="-140" dirty="0">
                <a:solidFill>
                  <a:srgbClr val="FFFFFF"/>
                </a:solidFill>
              </a:rPr>
              <a:t>YOU!</a:t>
            </a:r>
            <a:endParaRPr sz="4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2286000"/>
            <a:ext cx="8229600" cy="14330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R="15875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70" dirty="0">
                <a:solidFill>
                  <a:srgbClr val="524848"/>
                </a:solidFill>
                <a:latin typeface="Trebuchet MS"/>
                <a:cs typeface="Trebuchet MS"/>
              </a:rPr>
              <a:t>Prevent</a:t>
            </a:r>
            <a:r>
              <a:rPr sz="2000" spc="15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524848"/>
                </a:solidFill>
                <a:latin typeface="Trebuchet MS"/>
                <a:cs typeface="Trebuchet MS"/>
              </a:rPr>
              <a:t>death</a:t>
            </a:r>
            <a:endParaRPr sz="2000" dirty="0">
              <a:latin typeface="Trebuchet MS"/>
              <a:cs typeface="Trebuchet MS"/>
            </a:endParaRPr>
          </a:p>
          <a:p>
            <a:pPr marR="126364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110" dirty="0">
                <a:solidFill>
                  <a:srgbClr val="524848"/>
                </a:solidFill>
                <a:latin typeface="Trebuchet MS"/>
                <a:cs typeface="Trebuchet MS"/>
              </a:rPr>
              <a:t>Mainly</a:t>
            </a:r>
            <a:r>
              <a:rPr sz="2000" spc="14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114" dirty="0">
                <a:solidFill>
                  <a:srgbClr val="524848"/>
                </a:solidFill>
                <a:latin typeface="Trebuchet MS"/>
                <a:cs typeface="Trebuchet MS"/>
              </a:rPr>
              <a:t>second</a:t>
            </a:r>
            <a:endParaRPr sz="2000" dirty="0">
              <a:latin typeface="Trebuchet MS"/>
              <a:cs typeface="Trebuchet MS"/>
            </a:endParaRPr>
          </a:p>
          <a:p>
            <a:pPr marR="169545">
              <a:lnSpc>
                <a:spcPct val="100000"/>
              </a:lnSpc>
              <a:spcBef>
                <a:spcPts val="5"/>
              </a:spcBef>
            </a:pPr>
            <a:r>
              <a:rPr sz="2000" spc="114" dirty="0">
                <a:solidFill>
                  <a:srgbClr val="524848"/>
                </a:solidFill>
                <a:latin typeface="Trebuchet MS"/>
                <a:cs typeface="Trebuchet MS"/>
              </a:rPr>
              <a:t>peak </a:t>
            </a:r>
            <a:r>
              <a:rPr sz="2000" spc="15" dirty="0">
                <a:solidFill>
                  <a:srgbClr val="524848"/>
                </a:solidFill>
                <a:latin typeface="Trebuchet MS"/>
                <a:cs typeface="Trebuchet MS"/>
              </a:rPr>
              <a:t>of</a:t>
            </a:r>
            <a:r>
              <a:rPr sz="2000" spc="16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524848"/>
                </a:solidFill>
                <a:latin typeface="Trebuchet MS"/>
                <a:cs typeface="Trebuchet MS"/>
              </a:rPr>
              <a:t>death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120" dirty="0">
                <a:solidFill>
                  <a:srgbClr val="524848"/>
                </a:solidFill>
                <a:latin typeface="Trebuchet MS"/>
                <a:cs typeface="Trebuchet MS"/>
              </a:rPr>
              <a:t>GOLDEN</a:t>
            </a:r>
            <a:r>
              <a:rPr sz="2000" spc="16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524848"/>
                </a:solidFill>
                <a:latin typeface="Trebuchet MS"/>
                <a:cs typeface="Trebuchet MS"/>
              </a:rPr>
              <a:t>HOUR!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229" dirty="0">
                <a:solidFill>
                  <a:srgbClr val="FFFFFF"/>
                </a:solidFill>
              </a:rPr>
              <a:t>AIM </a:t>
            </a:r>
            <a:r>
              <a:rPr sz="3200" spc="25" dirty="0">
                <a:solidFill>
                  <a:srgbClr val="FFFFFF"/>
                </a:solidFill>
              </a:rPr>
              <a:t>OF</a:t>
            </a:r>
            <a:r>
              <a:rPr sz="3200" spc="190" dirty="0">
                <a:solidFill>
                  <a:srgbClr val="FFFFFF"/>
                </a:solidFill>
              </a:rPr>
              <a:t> </a:t>
            </a:r>
            <a:r>
              <a:rPr sz="3200" spc="200" dirty="0">
                <a:solidFill>
                  <a:srgbClr val="FFFFFF"/>
                </a:solidFill>
              </a:rPr>
              <a:t>MANAGEMENT</a:t>
            </a:r>
            <a:endParaRPr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635251"/>
            <a:ext cx="8831580" cy="5044440"/>
            <a:chOff x="152400" y="1635251"/>
            <a:chExt cx="8831580" cy="5044440"/>
          </a:xfrm>
        </p:grpSpPr>
        <p:sp>
          <p:nvSpPr>
            <p:cNvPr id="3" name="object 3"/>
            <p:cNvSpPr/>
            <p:nvPr/>
          </p:nvSpPr>
          <p:spPr>
            <a:xfrm>
              <a:off x="381761" y="1719833"/>
              <a:ext cx="7146290" cy="1323340"/>
            </a:xfrm>
            <a:custGeom>
              <a:avLst/>
              <a:gdLst/>
              <a:ahLst/>
              <a:cxnLst/>
              <a:rect l="l" t="t" r="r" b="b"/>
              <a:pathLst>
                <a:path w="7146290" h="1323339">
                  <a:moveTo>
                    <a:pt x="7013702" y="0"/>
                  </a:moveTo>
                  <a:lnTo>
                    <a:pt x="132283" y="0"/>
                  </a:lnTo>
                  <a:lnTo>
                    <a:pt x="90469" y="6740"/>
                  </a:lnTo>
                  <a:lnTo>
                    <a:pt x="54156" y="25513"/>
                  </a:lnTo>
                  <a:lnTo>
                    <a:pt x="25521" y="54150"/>
                  </a:lnTo>
                  <a:lnTo>
                    <a:pt x="6743" y="90480"/>
                  </a:lnTo>
                  <a:lnTo>
                    <a:pt x="0" y="132333"/>
                  </a:lnTo>
                  <a:lnTo>
                    <a:pt x="0" y="1190498"/>
                  </a:lnTo>
                  <a:lnTo>
                    <a:pt x="6743" y="1232351"/>
                  </a:lnTo>
                  <a:lnTo>
                    <a:pt x="25521" y="1268681"/>
                  </a:lnTo>
                  <a:lnTo>
                    <a:pt x="54156" y="1297318"/>
                  </a:lnTo>
                  <a:lnTo>
                    <a:pt x="90469" y="1316091"/>
                  </a:lnTo>
                  <a:lnTo>
                    <a:pt x="132283" y="1322831"/>
                  </a:lnTo>
                  <a:lnTo>
                    <a:pt x="7013702" y="1322831"/>
                  </a:lnTo>
                  <a:lnTo>
                    <a:pt x="7055555" y="1316091"/>
                  </a:lnTo>
                  <a:lnTo>
                    <a:pt x="7091885" y="1297318"/>
                  </a:lnTo>
                  <a:lnTo>
                    <a:pt x="7120522" y="1268681"/>
                  </a:lnTo>
                  <a:lnTo>
                    <a:pt x="7139295" y="1232351"/>
                  </a:lnTo>
                  <a:lnTo>
                    <a:pt x="7146036" y="1190498"/>
                  </a:lnTo>
                  <a:lnTo>
                    <a:pt x="7146036" y="132333"/>
                  </a:lnTo>
                  <a:lnTo>
                    <a:pt x="7139295" y="90480"/>
                  </a:lnTo>
                  <a:lnTo>
                    <a:pt x="7120522" y="54150"/>
                  </a:lnTo>
                  <a:lnTo>
                    <a:pt x="7091885" y="25513"/>
                  </a:lnTo>
                  <a:lnTo>
                    <a:pt x="7055555" y="6740"/>
                  </a:lnTo>
                  <a:lnTo>
                    <a:pt x="7013702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761" y="1719833"/>
              <a:ext cx="7146290" cy="1323340"/>
            </a:xfrm>
            <a:custGeom>
              <a:avLst/>
              <a:gdLst/>
              <a:ahLst/>
              <a:cxnLst/>
              <a:rect l="l" t="t" r="r" b="b"/>
              <a:pathLst>
                <a:path w="7146290" h="1323339">
                  <a:moveTo>
                    <a:pt x="0" y="132333"/>
                  </a:moveTo>
                  <a:lnTo>
                    <a:pt x="6743" y="90480"/>
                  </a:lnTo>
                  <a:lnTo>
                    <a:pt x="25521" y="54150"/>
                  </a:lnTo>
                  <a:lnTo>
                    <a:pt x="54156" y="25513"/>
                  </a:lnTo>
                  <a:lnTo>
                    <a:pt x="90469" y="6740"/>
                  </a:lnTo>
                  <a:lnTo>
                    <a:pt x="132283" y="0"/>
                  </a:lnTo>
                  <a:lnTo>
                    <a:pt x="7013702" y="0"/>
                  </a:lnTo>
                  <a:lnTo>
                    <a:pt x="7055555" y="6740"/>
                  </a:lnTo>
                  <a:lnTo>
                    <a:pt x="7091885" y="25513"/>
                  </a:lnTo>
                  <a:lnTo>
                    <a:pt x="7120522" y="54150"/>
                  </a:lnTo>
                  <a:lnTo>
                    <a:pt x="7139295" y="90480"/>
                  </a:lnTo>
                  <a:lnTo>
                    <a:pt x="7146036" y="132333"/>
                  </a:lnTo>
                  <a:lnTo>
                    <a:pt x="7146036" y="1190498"/>
                  </a:lnTo>
                  <a:lnTo>
                    <a:pt x="7139295" y="1232351"/>
                  </a:lnTo>
                  <a:lnTo>
                    <a:pt x="7120522" y="1268681"/>
                  </a:lnTo>
                  <a:lnTo>
                    <a:pt x="7091885" y="1297318"/>
                  </a:lnTo>
                  <a:lnTo>
                    <a:pt x="7055555" y="1316091"/>
                  </a:lnTo>
                  <a:lnTo>
                    <a:pt x="7013702" y="1322831"/>
                  </a:lnTo>
                  <a:lnTo>
                    <a:pt x="132283" y="1322831"/>
                  </a:lnTo>
                  <a:lnTo>
                    <a:pt x="90469" y="1316091"/>
                  </a:lnTo>
                  <a:lnTo>
                    <a:pt x="54156" y="1297318"/>
                  </a:lnTo>
                  <a:lnTo>
                    <a:pt x="25521" y="1268681"/>
                  </a:lnTo>
                  <a:lnTo>
                    <a:pt x="6743" y="1232351"/>
                  </a:lnTo>
                  <a:lnTo>
                    <a:pt x="0" y="1190498"/>
                  </a:lnTo>
                  <a:lnTo>
                    <a:pt x="0" y="132333"/>
                  </a:lnTo>
                  <a:close/>
                </a:path>
              </a:pathLst>
            </a:custGeom>
            <a:ln w="1981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9889" y="1936750"/>
            <a:ext cx="366267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65" dirty="0">
                <a:solidFill>
                  <a:srgbClr val="FFFFFF"/>
                </a:solidFill>
              </a:rPr>
              <a:t>Pre </a:t>
            </a:r>
            <a:r>
              <a:rPr sz="4800" spc="1050" dirty="0">
                <a:solidFill>
                  <a:srgbClr val="FFFFFF"/>
                </a:solidFill>
              </a:rPr>
              <a:t>–</a:t>
            </a:r>
            <a:r>
              <a:rPr sz="4800" spc="-490" dirty="0">
                <a:solidFill>
                  <a:srgbClr val="FFFFFF"/>
                </a:solidFill>
              </a:rPr>
              <a:t> </a:t>
            </a:r>
            <a:r>
              <a:rPr sz="4800" spc="-80" dirty="0">
                <a:solidFill>
                  <a:srgbClr val="FFFFFF"/>
                </a:solidFill>
              </a:rPr>
              <a:t>hospital</a:t>
            </a:r>
            <a:endParaRPr sz="4800"/>
          </a:p>
        </p:txBody>
      </p:sp>
      <p:grpSp>
        <p:nvGrpSpPr>
          <p:cNvPr id="6" name="object 6"/>
          <p:cNvGrpSpPr/>
          <p:nvPr/>
        </p:nvGrpSpPr>
        <p:grpSpPr>
          <a:xfrm>
            <a:off x="1002538" y="3251961"/>
            <a:ext cx="7797800" cy="2885440"/>
            <a:chOff x="1002538" y="3251961"/>
            <a:chExt cx="7797800" cy="2885440"/>
          </a:xfrm>
        </p:grpSpPr>
        <p:sp>
          <p:nvSpPr>
            <p:cNvPr id="7" name="object 7"/>
            <p:cNvSpPr/>
            <p:nvPr/>
          </p:nvSpPr>
          <p:spPr>
            <a:xfrm>
              <a:off x="1012698" y="3262121"/>
              <a:ext cx="7146290" cy="1323340"/>
            </a:xfrm>
            <a:custGeom>
              <a:avLst/>
              <a:gdLst/>
              <a:ahLst/>
              <a:cxnLst/>
              <a:rect l="l" t="t" r="r" b="b"/>
              <a:pathLst>
                <a:path w="7146290" h="1323339">
                  <a:moveTo>
                    <a:pt x="7013702" y="0"/>
                  </a:moveTo>
                  <a:lnTo>
                    <a:pt x="132283" y="0"/>
                  </a:lnTo>
                  <a:lnTo>
                    <a:pt x="90469" y="6740"/>
                  </a:lnTo>
                  <a:lnTo>
                    <a:pt x="54156" y="25513"/>
                  </a:lnTo>
                  <a:lnTo>
                    <a:pt x="25521" y="54150"/>
                  </a:lnTo>
                  <a:lnTo>
                    <a:pt x="6743" y="90480"/>
                  </a:lnTo>
                  <a:lnTo>
                    <a:pt x="0" y="132333"/>
                  </a:lnTo>
                  <a:lnTo>
                    <a:pt x="0" y="1190497"/>
                  </a:lnTo>
                  <a:lnTo>
                    <a:pt x="6743" y="1232351"/>
                  </a:lnTo>
                  <a:lnTo>
                    <a:pt x="25521" y="1268681"/>
                  </a:lnTo>
                  <a:lnTo>
                    <a:pt x="54156" y="1297318"/>
                  </a:lnTo>
                  <a:lnTo>
                    <a:pt x="90469" y="1316091"/>
                  </a:lnTo>
                  <a:lnTo>
                    <a:pt x="132283" y="1322832"/>
                  </a:lnTo>
                  <a:lnTo>
                    <a:pt x="7013702" y="1322832"/>
                  </a:lnTo>
                  <a:lnTo>
                    <a:pt x="7055555" y="1316091"/>
                  </a:lnTo>
                  <a:lnTo>
                    <a:pt x="7091885" y="1297318"/>
                  </a:lnTo>
                  <a:lnTo>
                    <a:pt x="7120522" y="1268681"/>
                  </a:lnTo>
                  <a:lnTo>
                    <a:pt x="7139295" y="1232351"/>
                  </a:lnTo>
                  <a:lnTo>
                    <a:pt x="7146035" y="1190497"/>
                  </a:lnTo>
                  <a:lnTo>
                    <a:pt x="7146035" y="132333"/>
                  </a:lnTo>
                  <a:lnTo>
                    <a:pt x="7139295" y="90480"/>
                  </a:lnTo>
                  <a:lnTo>
                    <a:pt x="7120522" y="54150"/>
                  </a:lnTo>
                  <a:lnTo>
                    <a:pt x="7091885" y="25513"/>
                  </a:lnTo>
                  <a:lnTo>
                    <a:pt x="7055555" y="6740"/>
                  </a:lnTo>
                  <a:lnTo>
                    <a:pt x="7013702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2698" y="3262121"/>
              <a:ext cx="7146290" cy="1323340"/>
            </a:xfrm>
            <a:custGeom>
              <a:avLst/>
              <a:gdLst/>
              <a:ahLst/>
              <a:cxnLst/>
              <a:rect l="l" t="t" r="r" b="b"/>
              <a:pathLst>
                <a:path w="7146290" h="1323339">
                  <a:moveTo>
                    <a:pt x="0" y="132333"/>
                  </a:moveTo>
                  <a:lnTo>
                    <a:pt x="6743" y="90480"/>
                  </a:lnTo>
                  <a:lnTo>
                    <a:pt x="25521" y="54150"/>
                  </a:lnTo>
                  <a:lnTo>
                    <a:pt x="54156" y="25513"/>
                  </a:lnTo>
                  <a:lnTo>
                    <a:pt x="90469" y="6740"/>
                  </a:lnTo>
                  <a:lnTo>
                    <a:pt x="132283" y="0"/>
                  </a:lnTo>
                  <a:lnTo>
                    <a:pt x="7013702" y="0"/>
                  </a:lnTo>
                  <a:lnTo>
                    <a:pt x="7055555" y="6740"/>
                  </a:lnTo>
                  <a:lnTo>
                    <a:pt x="7091885" y="25513"/>
                  </a:lnTo>
                  <a:lnTo>
                    <a:pt x="7120522" y="54150"/>
                  </a:lnTo>
                  <a:lnTo>
                    <a:pt x="7139295" y="90480"/>
                  </a:lnTo>
                  <a:lnTo>
                    <a:pt x="7146035" y="132333"/>
                  </a:lnTo>
                  <a:lnTo>
                    <a:pt x="7146035" y="1190497"/>
                  </a:lnTo>
                  <a:lnTo>
                    <a:pt x="7139295" y="1232351"/>
                  </a:lnTo>
                  <a:lnTo>
                    <a:pt x="7120522" y="1268681"/>
                  </a:lnTo>
                  <a:lnTo>
                    <a:pt x="7091885" y="1297318"/>
                  </a:lnTo>
                  <a:lnTo>
                    <a:pt x="7055555" y="1316091"/>
                  </a:lnTo>
                  <a:lnTo>
                    <a:pt x="7013702" y="1322832"/>
                  </a:lnTo>
                  <a:lnTo>
                    <a:pt x="132283" y="1322832"/>
                  </a:lnTo>
                  <a:lnTo>
                    <a:pt x="90469" y="1316091"/>
                  </a:lnTo>
                  <a:lnTo>
                    <a:pt x="54156" y="1297318"/>
                  </a:lnTo>
                  <a:lnTo>
                    <a:pt x="25521" y="1268681"/>
                  </a:lnTo>
                  <a:lnTo>
                    <a:pt x="6743" y="1232351"/>
                  </a:lnTo>
                  <a:lnTo>
                    <a:pt x="0" y="1190497"/>
                  </a:lnTo>
                  <a:lnTo>
                    <a:pt x="0" y="132333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42110" y="4804409"/>
              <a:ext cx="7147559" cy="1323340"/>
            </a:xfrm>
            <a:custGeom>
              <a:avLst/>
              <a:gdLst/>
              <a:ahLst/>
              <a:cxnLst/>
              <a:rect l="l" t="t" r="r" b="b"/>
              <a:pathLst>
                <a:path w="7147559" h="1323339">
                  <a:moveTo>
                    <a:pt x="7015225" y="0"/>
                  </a:moveTo>
                  <a:lnTo>
                    <a:pt x="132333" y="0"/>
                  </a:lnTo>
                  <a:lnTo>
                    <a:pt x="90480" y="6740"/>
                  </a:lnTo>
                  <a:lnTo>
                    <a:pt x="54150" y="25513"/>
                  </a:lnTo>
                  <a:lnTo>
                    <a:pt x="25513" y="54150"/>
                  </a:lnTo>
                  <a:lnTo>
                    <a:pt x="6740" y="90480"/>
                  </a:lnTo>
                  <a:lnTo>
                    <a:pt x="0" y="132333"/>
                  </a:lnTo>
                  <a:lnTo>
                    <a:pt x="0" y="1190548"/>
                  </a:lnTo>
                  <a:lnTo>
                    <a:pt x="6740" y="1232362"/>
                  </a:lnTo>
                  <a:lnTo>
                    <a:pt x="25513" y="1268675"/>
                  </a:lnTo>
                  <a:lnTo>
                    <a:pt x="54150" y="1297310"/>
                  </a:lnTo>
                  <a:lnTo>
                    <a:pt x="90480" y="1316088"/>
                  </a:lnTo>
                  <a:lnTo>
                    <a:pt x="132333" y="1322832"/>
                  </a:lnTo>
                  <a:lnTo>
                    <a:pt x="7015225" y="1322832"/>
                  </a:lnTo>
                  <a:lnTo>
                    <a:pt x="7057079" y="1316088"/>
                  </a:lnTo>
                  <a:lnTo>
                    <a:pt x="7093409" y="1297310"/>
                  </a:lnTo>
                  <a:lnTo>
                    <a:pt x="7122046" y="1268675"/>
                  </a:lnTo>
                  <a:lnTo>
                    <a:pt x="7140819" y="1232362"/>
                  </a:lnTo>
                  <a:lnTo>
                    <a:pt x="7147559" y="1190548"/>
                  </a:lnTo>
                  <a:lnTo>
                    <a:pt x="7147559" y="132333"/>
                  </a:lnTo>
                  <a:lnTo>
                    <a:pt x="7140819" y="90480"/>
                  </a:lnTo>
                  <a:lnTo>
                    <a:pt x="7122046" y="54150"/>
                  </a:lnTo>
                  <a:lnTo>
                    <a:pt x="7093409" y="25513"/>
                  </a:lnTo>
                  <a:lnTo>
                    <a:pt x="7057079" y="6740"/>
                  </a:lnTo>
                  <a:lnTo>
                    <a:pt x="7015225" y="0"/>
                  </a:lnTo>
                  <a:close/>
                </a:path>
              </a:pathLst>
            </a:custGeom>
            <a:solidFill>
              <a:srgbClr val="C569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42110" y="4804409"/>
              <a:ext cx="7147559" cy="1323340"/>
            </a:xfrm>
            <a:custGeom>
              <a:avLst/>
              <a:gdLst/>
              <a:ahLst/>
              <a:cxnLst/>
              <a:rect l="l" t="t" r="r" b="b"/>
              <a:pathLst>
                <a:path w="7147559" h="1323339">
                  <a:moveTo>
                    <a:pt x="0" y="132333"/>
                  </a:moveTo>
                  <a:lnTo>
                    <a:pt x="6740" y="90480"/>
                  </a:lnTo>
                  <a:lnTo>
                    <a:pt x="25513" y="54150"/>
                  </a:lnTo>
                  <a:lnTo>
                    <a:pt x="54150" y="25513"/>
                  </a:lnTo>
                  <a:lnTo>
                    <a:pt x="90480" y="6740"/>
                  </a:lnTo>
                  <a:lnTo>
                    <a:pt x="132333" y="0"/>
                  </a:lnTo>
                  <a:lnTo>
                    <a:pt x="7015225" y="0"/>
                  </a:lnTo>
                  <a:lnTo>
                    <a:pt x="7057079" y="6740"/>
                  </a:lnTo>
                  <a:lnTo>
                    <a:pt x="7093409" y="25513"/>
                  </a:lnTo>
                  <a:lnTo>
                    <a:pt x="7122046" y="54150"/>
                  </a:lnTo>
                  <a:lnTo>
                    <a:pt x="7140819" y="90480"/>
                  </a:lnTo>
                  <a:lnTo>
                    <a:pt x="7147559" y="132333"/>
                  </a:lnTo>
                  <a:lnTo>
                    <a:pt x="7147559" y="1190548"/>
                  </a:lnTo>
                  <a:lnTo>
                    <a:pt x="7140819" y="1232362"/>
                  </a:lnTo>
                  <a:lnTo>
                    <a:pt x="7122046" y="1268675"/>
                  </a:lnTo>
                  <a:lnTo>
                    <a:pt x="7093409" y="1297310"/>
                  </a:lnTo>
                  <a:lnTo>
                    <a:pt x="7057079" y="1316088"/>
                  </a:lnTo>
                  <a:lnTo>
                    <a:pt x="7015225" y="1322832"/>
                  </a:lnTo>
                  <a:lnTo>
                    <a:pt x="132333" y="1322832"/>
                  </a:lnTo>
                  <a:lnTo>
                    <a:pt x="90480" y="1316088"/>
                  </a:lnTo>
                  <a:lnTo>
                    <a:pt x="54150" y="1297310"/>
                  </a:lnTo>
                  <a:lnTo>
                    <a:pt x="25513" y="1268675"/>
                  </a:lnTo>
                  <a:lnTo>
                    <a:pt x="6740" y="1232362"/>
                  </a:lnTo>
                  <a:lnTo>
                    <a:pt x="0" y="1190548"/>
                  </a:lnTo>
                  <a:lnTo>
                    <a:pt x="0" y="132333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20825" y="3479114"/>
            <a:ext cx="5841365" cy="2300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90" dirty="0">
                <a:solidFill>
                  <a:srgbClr val="FFFFFF"/>
                </a:solidFill>
                <a:latin typeface="Trebuchet MS"/>
                <a:cs typeface="Trebuchet MS"/>
              </a:rPr>
              <a:t>Triage</a:t>
            </a:r>
            <a:endParaRPr sz="4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5500">
              <a:latin typeface="Trebuchet MS"/>
              <a:cs typeface="Trebuchet MS"/>
            </a:endParaRPr>
          </a:p>
          <a:p>
            <a:pPr marL="643255">
              <a:lnSpc>
                <a:spcPct val="100000"/>
              </a:lnSpc>
              <a:spcBef>
                <a:spcPts val="5"/>
              </a:spcBef>
            </a:pPr>
            <a:r>
              <a:rPr sz="4800" spc="-90" dirty="0">
                <a:solidFill>
                  <a:srgbClr val="FFFFFF"/>
                </a:solidFill>
                <a:latin typeface="Trebuchet MS"/>
                <a:cs typeface="Trebuchet MS"/>
              </a:rPr>
              <a:t>Hospital </a:t>
            </a:r>
            <a:r>
              <a:rPr sz="4800" spc="-204" dirty="0">
                <a:solidFill>
                  <a:srgbClr val="FFFFFF"/>
                </a:solidFill>
                <a:latin typeface="Trebuchet MS"/>
                <a:cs typeface="Trebuchet MS"/>
              </a:rPr>
              <a:t>m(x) </a:t>
            </a:r>
            <a:r>
              <a:rPr sz="4800" spc="-610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4800" spc="-5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spc="-75" dirty="0">
                <a:solidFill>
                  <a:srgbClr val="FFFFFF"/>
                </a:solidFill>
                <a:latin typeface="Trebuchet MS"/>
                <a:cs typeface="Trebuchet MS"/>
              </a:rPr>
              <a:t>ATLS</a:t>
            </a:r>
            <a:endParaRPr sz="48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658356" y="2712720"/>
            <a:ext cx="1510665" cy="2413000"/>
            <a:chOff x="6658356" y="2712720"/>
            <a:chExt cx="1510665" cy="2413000"/>
          </a:xfrm>
        </p:grpSpPr>
        <p:sp>
          <p:nvSpPr>
            <p:cNvPr id="13" name="object 13"/>
            <p:cNvSpPr/>
            <p:nvPr/>
          </p:nvSpPr>
          <p:spPr>
            <a:xfrm>
              <a:off x="6668262" y="2722626"/>
              <a:ext cx="859790" cy="859790"/>
            </a:xfrm>
            <a:custGeom>
              <a:avLst/>
              <a:gdLst/>
              <a:ahLst/>
              <a:cxnLst/>
              <a:rect l="l" t="t" r="r" b="b"/>
              <a:pathLst>
                <a:path w="859790" h="859789">
                  <a:moveTo>
                    <a:pt x="666115" y="0"/>
                  </a:moveTo>
                  <a:lnTo>
                    <a:pt x="193421" y="0"/>
                  </a:lnTo>
                  <a:lnTo>
                    <a:pt x="193421" y="472694"/>
                  </a:lnTo>
                  <a:lnTo>
                    <a:pt x="0" y="472694"/>
                  </a:lnTo>
                  <a:lnTo>
                    <a:pt x="429768" y="859536"/>
                  </a:lnTo>
                  <a:lnTo>
                    <a:pt x="859536" y="472694"/>
                  </a:lnTo>
                  <a:lnTo>
                    <a:pt x="666115" y="472694"/>
                  </a:lnTo>
                  <a:lnTo>
                    <a:pt x="666115" y="0"/>
                  </a:lnTo>
                  <a:close/>
                </a:path>
              </a:pathLst>
            </a:custGeom>
            <a:solidFill>
              <a:srgbClr val="EAD3D0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668262" y="2722626"/>
              <a:ext cx="859790" cy="859790"/>
            </a:xfrm>
            <a:custGeom>
              <a:avLst/>
              <a:gdLst/>
              <a:ahLst/>
              <a:cxnLst/>
              <a:rect l="l" t="t" r="r" b="b"/>
              <a:pathLst>
                <a:path w="859790" h="859789">
                  <a:moveTo>
                    <a:pt x="0" y="472694"/>
                  </a:moveTo>
                  <a:lnTo>
                    <a:pt x="193421" y="472694"/>
                  </a:lnTo>
                  <a:lnTo>
                    <a:pt x="193421" y="0"/>
                  </a:lnTo>
                  <a:lnTo>
                    <a:pt x="666115" y="0"/>
                  </a:lnTo>
                  <a:lnTo>
                    <a:pt x="666115" y="472694"/>
                  </a:lnTo>
                  <a:lnTo>
                    <a:pt x="859536" y="472694"/>
                  </a:lnTo>
                  <a:lnTo>
                    <a:pt x="429768" y="859536"/>
                  </a:lnTo>
                  <a:lnTo>
                    <a:pt x="0" y="472694"/>
                  </a:lnTo>
                  <a:close/>
                </a:path>
              </a:pathLst>
            </a:custGeom>
            <a:ln w="19812">
              <a:solidFill>
                <a:srgbClr val="EAD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99198" y="4255770"/>
              <a:ext cx="859790" cy="859790"/>
            </a:xfrm>
            <a:custGeom>
              <a:avLst/>
              <a:gdLst/>
              <a:ahLst/>
              <a:cxnLst/>
              <a:rect l="l" t="t" r="r" b="b"/>
              <a:pathLst>
                <a:path w="859790" h="859789">
                  <a:moveTo>
                    <a:pt x="666115" y="0"/>
                  </a:moveTo>
                  <a:lnTo>
                    <a:pt x="193421" y="0"/>
                  </a:lnTo>
                  <a:lnTo>
                    <a:pt x="193421" y="472693"/>
                  </a:lnTo>
                  <a:lnTo>
                    <a:pt x="0" y="472693"/>
                  </a:lnTo>
                  <a:lnTo>
                    <a:pt x="429768" y="859535"/>
                  </a:lnTo>
                  <a:lnTo>
                    <a:pt x="859535" y="472693"/>
                  </a:lnTo>
                  <a:lnTo>
                    <a:pt x="666115" y="472693"/>
                  </a:lnTo>
                  <a:lnTo>
                    <a:pt x="666115" y="0"/>
                  </a:lnTo>
                  <a:close/>
                </a:path>
              </a:pathLst>
            </a:custGeom>
            <a:solidFill>
              <a:srgbClr val="EAD3D0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99198" y="4255770"/>
              <a:ext cx="859790" cy="859790"/>
            </a:xfrm>
            <a:custGeom>
              <a:avLst/>
              <a:gdLst/>
              <a:ahLst/>
              <a:cxnLst/>
              <a:rect l="l" t="t" r="r" b="b"/>
              <a:pathLst>
                <a:path w="859790" h="859789">
                  <a:moveTo>
                    <a:pt x="0" y="472693"/>
                  </a:moveTo>
                  <a:lnTo>
                    <a:pt x="193421" y="472693"/>
                  </a:lnTo>
                  <a:lnTo>
                    <a:pt x="193421" y="0"/>
                  </a:lnTo>
                  <a:lnTo>
                    <a:pt x="666115" y="0"/>
                  </a:lnTo>
                  <a:lnTo>
                    <a:pt x="666115" y="472693"/>
                  </a:lnTo>
                  <a:lnTo>
                    <a:pt x="859535" y="472693"/>
                  </a:lnTo>
                  <a:lnTo>
                    <a:pt x="429768" y="859535"/>
                  </a:lnTo>
                  <a:lnTo>
                    <a:pt x="0" y="472693"/>
                  </a:lnTo>
                  <a:close/>
                </a:path>
              </a:pathLst>
            </a:custGeom>
            <a:ln w="19812">
              <a:solidFill>
                <a:srgbClr val="EAD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STEPS </a:t>
            </a:r>
            <a:r>
              <a:rPr sz="3200" spc="95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3200" spc="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200" dirty="0">
                <a:solidFill>
                  <a:srgbClr val="FFFFFF"/>
                </a:solidFill>
                <a:latin typeface="Trebuchet MS"/>
                <a:cs typeface="Trebuchet MS"/>
              </a:rPr>
              <a:t>MANAGEMENT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635251"/>
            <a:ext cx="8831580" cy="5044440"/>
            <a:chOff x="152400" y="1635251"/>
            <a:chExt cx="8831580" cy="5044440"/>
          </a:xfrm>
        </p:grpSpPr>
        <p:sp>
          <p:nvSpPr>
            <p:cNvPr id="3" name="object 3"/>
            <p:cNvSpPr/>
            <p:nvPr/>
          </p:nvSpPr>
          <p:spPr>
            <a:xfrm>
              <a:off x="256031" y="1752599"/>
              <a:ext cx="4457700" cy="2971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76800" y="3429000"/>
              <a:ext cx="4003548" cy="3048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55" dirty="0">
                <a:solidFill>
                  <a:srgbClr val="FFFFFF"/>
                </a:solidFill>
              </a:rPr>
              <a:t>PRE-HOSPITAL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81050" y="5205221"/>
            <a:ext cx="3484879" cy="878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3105" marR="5080" indent="-701040">
              <a:lnSpc>
                <a:spcPct val="100000"/>
              </a:lnSpc>
              <a:spcBef>
                <a:spcPts val="95"/>
              </a:spcBef>
            </a:pPr>
            <a:r>
              <a:rPr sz="2800" spc="-50" dirty="0">
                <a:latin typeface="Trebuchet MS"/>
                <a:cs typeface="Trebuchet MS"/>
              </a:rPr>
              <a:t>Comprehensive </a:t>
            </a:r>
            <a:r>
              <a:rPr sz="2800" spc="-20" dirty="0">
                <a:latin typeface="Trebuchet MS"/>
                <a:cs typeface="Trebuchet MS"/>
              </a:rPr>
              <a:t>on</a:t>
            </a:r>
            <a:r>
              <a:rPr sz="2800" spc="-270" dirty="0">
                <a:latin typeface="Trebuchet MS"/>
                <a:cs typeface="Trebuchet MS"/>
              </a:rPr>
              <a:t> </a:t>
            </a:r>
            <a:r>
              <a:rPr sz="2800" spc="-75" dirty="0">
                <a:latin typeface="Trebuchet MS"/>
                <a:cs typeface="Trebuchet MS"/>
              </a:rPr>
              <a:t>site  </a:t>
            </a:r>
            <a:r>
              <a:rPr sz="2800" spc="-10" dirty="0">
                <a:latin typeface="Trebuchet MS"/>
                <a:cs typeface="Trebuchet MS"/>
              </a:rPr>
              <a:t>management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635251"/>
            <a:ext cx="8831580" cy="5044440"/>
            <a:chOff x="152400" y="1635251"/>
            <a:chExt cx="8831580" cy="5044440"/>
          </a:xfrm>
        </p:grpSpPr>
        <p:sp>
          <p:nvSpPr>
            <p:cNvPr id="3" name="object 3"/>
            <p:cNvSpPr/>
            <p:nvPr/>
          </p:nvSpPr>
          <p:spPr>
            <a:xfrm>
              <a:off x="228600" y="1676399"/>
              <a:ext cx="4445000" cy="295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00600" y="3860291"/>
              <a:ext cx="4174236" cy="27691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55" dirty="0">
                <a:solidFill>
                  <a:srgbClr val="FFFFFF"/>
                </a:solidFill>
              </a:rPr>
              <a:t>PRE-HOSPITAL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459740" y="5314289"/>
            <a:ext cx="3777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>
                <a:latin typeface="Trebuchet MS"/>
                <a:cs typeface="Trebuchet MS"/>
              </a:rPr>
              <a:t>‘Scoop </a:t>
            </a:r>
            <a:r>
              <a:rPr sz="2800" spc="-10" dirty="0">
                <a:latin typeface="Trebuchet MS"/>
                <a:cs typeface="Trebuchet MS"/>
              </a:rPr>
              <a:t>and </a:t>
            </a:r>
            <a:r>
              <a:rPr sz="2800" spc="-140" dirty="0">
                <a:latin typeface="Trebuchet MS"/>
                <a:cs typeface="Trebuchet MS"/>
              </a:rPr>
              <a:t>run’</a:t>
            </a:r>
            <a:r>
              <a:rPr sz="2800" spc="-45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concept!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660" y="1701749"/>
            <a:ext cx="79197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30" dirty="0">
                <a:solidFill>
                  <a:srgbClr val="524848"/>
                </a:solidFill>
                <a:latin typeface="Trebuchet MS"/>
                <a:cs typeface="Trebuchet MS"/>
              </a:rPr>
              <a:t>A </a:t>
            </a:r>
            <a:r>
              <a:rPr sz="2000" spc="120" dirty="0">
                <a:solidFill>
                  <a:srgbClr val="524848"/>
                </a:solidFill>
                <a:latin typeface="Trebuchet MS"/>
                <a:cs typeface="Trebuchet MS"/>
              </a:rPr>
              <a:t>system </a:t>
            </a:r>
            <a:r>
              <a:rPr sz="2000" spc="-25" dirty="0">
                <a:solidFill>
                  <a:srgbClr val="524848"/>
                </a:solidFill>
                <a:latin typeface="Trebuchet MS"/>
                <a:cs typeface="Trebuchet MS"/>
              </a:rPr>
              <a:t>to </a:t>
            </a:r>
            <a:r>
              <a:rPr sz="2000" spc="75" dirty="0">
                <a:solidFill>
                  <a:srgbClr val="524848"/>
                </a:solidFill>
                <a:latin typeface="Trebuchet MS"/>
                <a:cs typeface="Trebuchet MS"/>
              </a:rPr>
              <a:t>sort </a:t>
            </a:r>
            <a:r>
              <a:rPr sz="2000" spc="145" dirty="0">
                <a:solidFill>
                  <a:srgbClr val="524848"/>
                </a:solidFill>
                <a:latin typeface="Trebuchet MS"/>
                <a:cs typeface="Trebuchet MS"/>
              </a:rPr>
              <a:t>cases </a:t>
            </a:r>
            <a:r>
              <a:rPr sz="2000" spc="125" dirty="0">
                <a:solidFill>
                  <a:srgbClr val="524848"/>
                </a:solidFill>
                <a:latin typeface="Trebuchet MS"/>
                <a:cs typeface="Trebuchet MS"/>
              </a:rPr>
              <a:t>based </a:t>
            </a:r>
            <a:r>
              <a:rPr sz="2000" spc="60" dirty="0">
                <a:solidFill>
                  <a:srgbClr val="524848"/>
                </a:solidFill>
                <a:latin typeface="Trebuchet MS"/>
                <a:cs typeface="Trebuchet MS"/>
              </a:rPr>
              <a:t>on </a:t>
            </a:r>
            <a:r>
              <a:rPr sz="2000" spc="45" dirty="0">
                <a:solidFill>
                  <a:srgbClr val="524848"/>
                </a:solidFill>
                <a:latin typeface="Trebuchet MS"/>
                <a:cs typeface="Trebuchet MS"/>
              </a:rPr>
              <a:t>priority </a:t>
            </a:r>
            <a:r>
              <a:rPr sz="2000" spc="85" dirty="0">
                <a:solidFill>
                  <a:srgbClr val="524848"/>
                </a:solidFill>
                <a:latin typeface="Trebuchet MS"/>
                <a:cs typeface="Trebuchet MS"/>
              </a:rPr>
              <a:t>especially </a:t>
            </a:r>
            <a:r>
              <a:rPr sz="2000" spc="30" dirty="0">
                <a:solidFill>
                  <a:srgbClr val="524848"/>
                </a:solidFill>
                <a:latin typeface="Trebuchet MS"/>
                <a:cs typeface="Trebuchet MS"/>
              </a:rPr>
              <a:t>in</a:t>
            </a:r>
            <a:r>
              <a:rPr sz="2000" spc="54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190" dirty="0">
                <a:solidFill>
                  <a:srgbClr val="524848"/>
                </a:solidFill>
                <a:latin typeface="Trebuchet MS"/>
                <a:cs typeface="Trebuchet MS"/>
              </a:rPr>
              <a:t>mass</a:t>
            </a:r>
            <a:endParaRPr sz="2000" dirty="0">
              <a:latin typeface="Trebuchet MS"/>
              <a:cs typeface="Trebuchet MS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sz="2000" spc="120" dirty="0" smtClean="0">
                <a:solidFill>
                  <a:srgbClr val="524848"/>
                </a:solidFill>
                <a:latin typeface="Trebuchet MS"/>
                <a:cs typeface="Trebuchet MS"/>
              </a:rPr>
              <a:t>disasters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14" dirty="0">
                <a:solidFill>
                  <a:srgbClr val="FFFFFF"/>
                </a:solidFill>
              </a:rPr>
              <a:t>TRIAGE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2133600" y="3119627"/>
            <a:ext cx="4953000" cy="3410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9" y="2159635"/>
            <a:ext cx="3539490" cy="2647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marR="799465" indent="-2286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85" dirty="0">
                <a:solidFill>
                  <a:srgbClr val="524848"/>
                </a:solidFill>
                <a:latin typeface="Trebuchet MS"/>
                <a:cs typeface="Trebuchet MS"/>
              </a:rPr>
              <a:t>Introduced </a:t>
            </a:r>
            <a:r>
              <a:rPr sz="2000" spc="-5" dirty="0">
                <a:solidFill>
                  <a:srgbClr val="524848"/>
                </a:solidFill>
                <a:latin typeface="Trebuchet MS"/>
                <a:cs typeface="Trebuchet MS"/>
              </a:rPr>
              <a:t>by </a:t>
            </a:r>
            <a:r>
              <a:rPr sz="2000" spc="60" dirty="0">
                <a:solidFill>
                  <a:srgbClr val="524848"/>
                </a:solidFill>
                <a:latin typeface="Trebuchet MS"/>
                <a:cs typeface="Trebuchet MS"/>
              </a:rPr>
              <a:t>Ortho  </a:t>
            </a:r>
            <a:r>
              <a:rPr sz="2000" spc="120" dirty="0">
                <a:solidFill>
                  <a:srgbClr val="524848"/>
                </a:solidFill>
                <a:latin typeface="Trebuchet MS"/>
                <a:cs typeface="Trebuchet MS"/>
              </a:rPr>
              <a:t>surgeon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524848"/>
                </a:solidFill>
                <a:latin typeface="Trebuchet MS"/>
                <a:cs typeface="Trebuchet MS"/>
              </a:rPr>
              <a:t>Treat </a:t>
            </a:r>
            <a:r>
              <a:rPr sz="2000" spc="40" dirty="0">
                <a:solidFill>
                  <a:srgbClr val="524848"/>
                </a:solidFill>
                <a:latin typeface="Trebuchet MS"/>
                <a:cs typeface="Trebuchet MS"/>
              </a:rPr>
              <a:t>the</a:t>
            </a:r>
            <a:r>
              <a:rPr sz="2000" spc="370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524848"/>
                </a:solidFill>
                <a:latin typeface="Trebuchet MS"/>
                <a:cs typeface="Trebuchet MS"/>
              </a:rPr>
              <a:t>life-threatening</a:t>
            </a:r>
            <a:endParaRPr sz="2000">
              <a:latin typeface="Trebuchet MS"/>
              <a:cs typeface="Trebuchet MS"/>
            </a:endParaRPr>
          </a:p>
          <a:p>
            <a:pPr marL="240665">
              <a:lnSpc>
                <a:spcPct val="100000"/>
              </a:lnSpc>
            </a:pPr>
            <a:r>
              <a:rPr sz="2000" spc="85" dirty="0">
                <a:solidFill>
                  <a:srgbClr val="524848"/>
                </a:solidFill>
                <a:latin typeface="Trebuchet MS"/>
                <a:cs typeface="Trebuchet MS"/>
              </a:rPr>
              <a:t>condition</a:t>
            </a:r>
            <a:r>
              <a:rPr sz="2000" spc="14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524848"/>
                </a:solidFill>
                <a:latin typeface="Trebuchet MS"/>
                <a:cs typeface="Trebuchet MS"/>
              </a:rPr>
              <a:t>first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105" dirty="0">
                <a:solidFill>
                  <a:srgbClr val="524848"/>
                </a:solidFill>
                <a:latin typeface="Trebuchet MS"/>
                <a:cs typeface="Trebuchet MS"/>
              </a:rPr>
              <a:t>Approach </a:t>
            </a:r>
            <a:r>
              <a:rPr sz="2000" spc="100" dirty="0">
                <a:solidFill>
                  <a:srgbClr val="524848"/>
                </a:solidFill>
                <a:latin typeface="Trebuchet MS"/>
                <a:cs typeface="Trebuchet MS"/>
              </a:rPr>
              <a:t>trauma </a:t>
            </a:r>
            <a:r>
              <a:rPr sz="2000" spc="30" dirty="0">
                <a:solidFill>
                  <a:srgbClr val="524848"/>
                </a:solidFill>
                <a:latin typeface="Trebuchet MS"/>
                <a:cs typeface="Trebuchet MS"/>
              </a:rPr>
              <a:t>in</a:t>
            </a:r>
            <a:r>
              <a:rPr sz="2000" spc="31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524848"/>
                </a:solidFill>
                <a:latin typeface="Trebuchet MS"/>
                <a:cs typeface="Trebuchet MS"/>
              </a:rPr>
              <a:t>an</a:t>
            </a:r>
            <a:endParaRPr sz="2000">
              <a:latin typeface="Trebuchet MS"/>
              <a:cs typeface="Trebuchet MS"/>
            </a:endParaRPr>
          </a:p>
          <a:p>
            <a:pPr marL="240665" marR="112395">
              <a:lnSpc>
                <a:spcPct val="100000"/>
              </a:lnSpc>
            </a:pPr>
            <a:r>
              <a:rPr sz="2000" spc="95" dirty="0">
                <a:solidFill>
                  <a:srgbClr val="524848"/>
                </a:solidFill>
                <a:latin typeface="Trebuchet MS"/>
                <a:cs typeface="Trebuchet MS"/>
              </a:rPr>
              <a:t>organized and </a:t>
            </a:r>
            <a:r>
              <a:rPr sz="2000" spc="100" dirty="0">
                <a:solidFill>
                  <a:srgbClr val="524848"/>
                </a:solidFill>
                <a:latin typeface="Trebuchet MS"/>
                <a:cs typeface="Trebuchet MS"/>
              </a:rPr>
              <a:t>sequential  </a:t>
            </a:r>
            <a:r>
              <a:rPr sz="2000" spc="114" dirty="0">
                <a:solidFill>
                  <a:srgbClr val="524848"/>
                </a:solidFill>
                <a:latin typeface="Trebuchet MS"/>
                <a:cs typeface="Trebuchet MS"/>
              </a:rPr>
              <a:t>manner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56951"/>
                </a:solidFill>
                <a:latin typeface="Symbol"/>
                <a:cs typeface="Symbol"/>
              </a:rPr>
              <a:t></a:t>
            </a:r>
            <a:r>
              <a:rPr sz="2000" dirty="0">
                <a:solidFill>
                  <a:srgbClr val="C56951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524848"/>
                </a:solidFill>
                <a:latin typeface="Trebuchet MS"/>
                <a:cs typeface="Trebuchet MS"/>
              </a:rPr>
              <a:t>Internationally</a:t>
            </a:r>
            <a:r>
              <a:rPr sz="2000" spc="155" dirty="0">
                <a:solidFill>
                  <a:srgbClr val="524848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524848"/>
                </a:solidFill>
                <a:latin typeface="Trebuchet MS"/>
                <a:cs typeface="Trebuchet MS"/>
              </a:rPr>
              <a:t>recognized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rgbClr val="52484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spc="145" dirty="0">
                <a:solidFill>
                  <a:srgbClr val="FFFFFF"/>
                </a:solidFill>
              </a:rPr>
              <a:t>HOSPITAL </a:t>
            </a:r>
            <a:r>
              <a:rPr sz="3200" spc="110" dirty="0">
                <a:solidFill>
                  <a:srgbClr val="FFFFFF"/>
                </a:solidFill>
              </a:rPr>
              <a:t>M(X) </a:t>
            </a:r>
            <a:r>
              <a:rPr sz="3200" spc="-405" dirty="0">
                <a:solidFill>
                  <a:srgbClr val="FFFFFF"/>
                </a:solidFill>
              </a:rPr>
              <a:t>- </a:t>
            </a:r>
            <a:r>
              <a:rPr sz="3200" spc="105" dirty="0">
                <a:solidFill>
                  <a:srgbClr val="FFFFFF"/>
                </a:solidFill>
              </a:rPr>
              <a:t>ATLS</a:t>
            </a:r>
            <a:r>
              <a:rPr sz="3200" spc="475" dirty="0">
                <a:solidFill>
                  <a:srgbClr val="FFFFFF"/>
                </a:solidFill>
              </a:rPr>
              <a:t> </a:t>
            </a:r>
            <a:r>
              <a:rPr sz="3200" spc="114" dirty="0">
                <a:solidFill>
                  <a:srgbClr val="FFFFFF"/>
                </a:solidFill>
              </a:rPr>
              <a:t>CONCEPT</a:t>
            </a:r>
            <a:endParaRPr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0197" y="614552"/>
            <a:ext cx="29140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05" dirty="0">
                <a:solidFill>
                  <a:srgbClr val="FFFFFF"/>
                </a:solidFill>
              </a:rPr>
              <a:t>ATLS</a:t>
            </a:r>
            <a:r>
              <a:rPr sz="3200" spc="150" dirty="0">
                <a:solidFill>
                  <a:srgbClr val="FFFFFF"/>
                </a:solidFill>
              </a:rPr>
              <a:t> </a:t>
            </a:r>
            <a:r>
              <a:rPr sz="3200" spc="114" dirty="0">
                <a:solidFill>
                  <a:srgbClr val="FFFFFF"/>
                </a:solidFill>
              </a:rPr>
              <a:t>CONCEPT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990600" y="1776983"/>
            <a:ext cx="7162800" cy="4828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275</Words>
  <Application>Microsoft Office PowerPoint</Application>
  <PresentationFormat>On-screen Show (4:3)</PresentationFormat>
  <Paragraphs>100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GENERAL MANAGEMENT  OF TRAUMA</vt:lpstr>
      <vt:lpstr> WHAT IS TRAUMA?</vt:lpstr>
      <vt:lpstr> AIM OF MANAGEMENT</vt:lpstr>
      <vt:lpstr>Pre – hospital</vt:lpstr>
      <vt:lpstr> PRE-HOSPITAL</vt:lpstr>
      <vt:lpstr> PRE-HOSPITAL</vt:lpstr>
      <vt:lpstr> TRIAGE</vt:lpstr>
      <vt:lpstr> HOSPITAL M(X) - ATLS CONCEPT</vt:lpstr>
      <vt:lpstr>ATLS CONCEPT</vt:lpstr>
      <vt:lpstr>Slide 10</vt:lpstr>
      <vt:lpstr>PRIMARY SURVEY</vt:lpstr>
      <vt:lpstr>A – AIRWAY (WITH C-SPINE)</vt:lpstr>
      <vt:lpstr>A – AIRWAY (WITH C-SPINE)</vt:lpstr>
      <vt:lpstr> A – AIRWAY (WITH C-SPINE)</vt:lpstr>
      <vt:lpstr>A – AIRWAY (WITH C-SPINE)</vt:lpstr>
      <vt:lpstr>Slide 16</vt:lpstr>
      <vt:lpstr>Slide 17</vt:lpstr>
      <vt:lpstr> B -  BREATHING</vt:lpstr>
      <vt:lpstr>C - CIRCULATION</vt:lpstr>
      <vt:lpstr> C - CIRCULATION</vt:lpstr>
      <vt:lpstr>D – DISABILITY</vt:lpstr>
      <vt:lpstr> E -  EXPOSURE</vt:lpstr>
      <vt:lpstr>History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MANAGEMENT  OF TRAUMA</dc:title>
  <cp:lastModifiedBy>Cyrus Kiurire</cp:lastModifiedBy>
  <cp:revision>6</cp:revision>
  <dcterms:created xsi:type="dcterms:W3CDTF">2020-01-29T12:51:02Z</dcterms:created>
  <dcterms:modified xsi:type="dcterms:W3CDTF">2020-01-29T13:04:15Z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2020-01-29T00:00:00Z</vt:filetime>
  </property>
</Properties>
</file>