
<file path=[Content_Types].xml><?xml version="1.0" encoding="utf-8"?>
<Types xmlns="http://schemas.openxmlformats.org/package/2006/content-types">
  <Default ContentType="image/gif" Extension="gif"/>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tableStyles+xml" PartName="/ppt/tableStyles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164.xml"/>
  <Override ContentType="application/vnd.openxmlformats-officedocument.presentationml.slide+xml" PartName="/ppt/slides/slide253.xml"/>
  <Override ContentType="application/vnd.openxmlformats-officedocument.presentationml.slide+xml" PartName="/ppt/slides/slide43.xml"/>
  <Override ContentType="application/vnd.openxmlformats-officedocument.presentationml.slide+xml" PartName="/ppt/slides/slide350.xml"/>
  <Override ContentType="application/vnd.openxmlformats-officedocument.presentationml.slide+xml" PartName="/ppt/slides/slide35.xml"/>
  <Override ContentType="application/vnd.openxmlformats-officedocument.presentationml.slide+xml" PartName="/ppt/slides/slide334.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423.xml"/>
  <Override ContentType="application/vnd.openxmlformats-officedocument.presentationml.slide+xml" PartName="/ppt/slides/slide19.xml"/>
  <Override ContentType="application/vnd.openxmlformats-officedocument.presentationml.slide+xml" PartName="/ppt/slides/slide326.xml"/>
  <Override ContentType="application/vnd.openxmlformats-officedocument.presentationml.slide+xml" PartName="/ppt/slides/slide237.xml"/>
  <Override ContentType="application/vnd.openxmlformats-officedocument.presentationml.slide+xml" PartName="/ppt/slides/slide261.xml"/>
  <Override ContentType="application/vnd.openxmlformats-officedocument.presentationml.slide+xml" PartName="/ppt/slides/slide51.xml"/>
  <Override ContentType="application/vnd.openxmlformats-officedocument.presentationml.slide+xml" PartName="/ppt/slides/slide245.xml"/>
  <Override ContentType="application/vnd.openxmlformats-officedocument.presentationml.slide+xml" PartName="/ppt/slides/slide431.xml"/>
  <Override ContentType="application/vnd.openxmlformats-officedocument.presentationml.slide+xml" PartName="/ppt/slides/slide342.xml"/>
  <Override ContentType="application/vnd.openxmlformats-officedocument.presentationml.slide+xml" PartName="/ppt/slides/slide156.xml"/>
  <Override ContentType="application/vnd.openxmlformats-officedocument.presentationml.slide+xml" PartName="/ppt/slides/slide438.xml"/>
  <Override ContentType="application/vnd.openxmlformats-officedocument.presentationml.slide+xml" PartName="/ppt/slides/slide454.xml"/>
  <Override ContentType="application/vnd.openxmlformats-officedocument.presentationml.slide+xml" PartName="/ppt/slides/slide179.xml"/>
  <Override ContentType="application/vnd.openxmlformats-officedocument.presentationml.slide+xml" PartName="/ppt/slides/slide276.xml"/>
  <Override ContentType="application/vnd.openxmlformats-officedocument.presentationml.slide+xml" PartName="/ppt/slides/slide66.xml"/>
  <Override ContentType="application/vnd.openxmlformats-officedocument.presentationml.slide+xml" PartName="/ppt/slides/slide229.xml"/>
  <Override ContentType="application/vnd.openxmlformats-officedocument.presentationml.slide+xml" PartName="/ppt/slides/slide357.xml"/>
  <Override ContentType="application/vnd.openxmlformats-officedocument.presentationml.slide+xml" PartName="/ppt/slides/slide141.xml"/>
  <Override ContentType="application/vnd.openxmlformats-officedocument.presentationml.slide+xml" PartName="/ppt/slides/slide407.xml"/>
  <Override ContentType="application/vnd.openxmlformats-officedocument.presentationml.slide+xml" PartName="/ppt/slides/slide82.xml"/>
  <Override ContentType="application/vnd.openxmlformats-officedocument.presentationml.slide+xml" PartName="/ppt/slides/slide486.xml"/>
  <Override ContentType="application/vnd.openxmlformats-officedocument.presentationml.slide+xml" PartName="/ppt/slides/slide9.xml"/>
  <Override ContentType="application/vnd.openxmlformats-officedocument.presentationml.slide+xml" PartName="/ppt/slides/slide108.xml"/>
  <Override ContentType="application/vnd.openxmlformats-officedocument.presentationml.slide+xml" PartName="/ppt/slides/slide12.xml"/>
  <Override ContentType="application/vnd.openxmlformats-officedocument.presentationml.slide+xml" PartName="/ppt/slides/slide469.xml"/>
  <Override ContentType="application/vnd.openxmlformats-officedocument.presentationml.slide+xml" PartName="/ppt/slides/slide470.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400.xml"/>
  <Override ContentType="application/vnd.openxmlformats-officedocument.presentationml.slide+xml" PartName="/ppt/slides/slide214.xml"/>
  <Override ContentType="application/vnd.openxmlformats-officedocument.presentationml.slide+xml" PartName="/ppt/slides/slide206.xml"/>
  <Override ContentType="application/vnd.openxmlformats-officedocument.presentationml.slide+xml" PartName="/ppt/slides/slide381.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285.xml"/>
  <Override ContentType="application/vnd.openxmlformats-officedocument.presentationml.slide+xml" PartName="/ppt/slides/slide89.xml"/>
  <Override ContentType="application/vnd.openxmlformats-officedocument.presentationml.slide+xml" PartName="/ppt/slides/slide349.xml"/>
  <Override ContentType="application/vnd.openxmlformats-officedocument.presentationml.slide+xml" PartName="/ppt/slides/slide477.xml"/>
  <Override ContentType="application/vnd.openxmlformats-officedocument.presentationml.slide+xml" PartName="/ppt/slides/slide116.xml"/>
  <Override ContentType="application/vnd.openxmlformats-officedocument.presentationml.slide+xml" PartName="/ppt/slides/slide101.xml"/>
  <Override ContentType="application/vnd.openxmlformats-officedocument.presentationml.slide+xml" PartName="/ppt/slides/slide462.xml"/>
  <Override ContentType="application/vnd.openxmlformats-officedocument.presentationml.slide+xml" PartName="/ppt/slides/slide447.xml"/>
  <Override ContentType="application/vnd.openxmlformats-officedocument.presentationml.slide+xml" PartName="/ppt/slides/slide133.xml"/>
  <Override ContentType="application/vnd.openxmlformats-officedocument.presentationml.slide+xml" PartName="/ppt/slides/slide494.xml"/>
  <Override ContentType="application/vnd.openxmlformats-officedocument.presentationml.slide+xml" PartName="/ppt/slides/slide91.xml"/>
  <Override ContentType="application/vnd.openxmlformats-officedocument.presentationml.slide+xml" PartName="/ppt/slides/slide415.xml"/>
  <Override ContentType="application/vnd.openxmlformats-officedocument.presentationml.slide+xml" PartName="/ppt/slides/slide74.xml"/>
  <Override ContentType="application/vnd.openxmlformats-officedocument.presentationml.slide+xml" PartName="/ppt/slides/slide268.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310.xml"/>
  <Override ContentType="application/vnd.openxmlformats-officedocument.presentationml.slide+xml" PartName="/ppt/slides/slide396.xml"/>
  <Override ContentType="application/vnd.openxmlformats-officedocument.presentationml.slide+xml" PartName="/ppt/slides/slide366.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333.xml"/>
  <Override ContentType="application/vnd.openxmlformats-officedocument.presentationml.slide+xml" PartName="/ppt/slides/slide309.xml"/>
  <Override ContentType="application/vnd.openxmlformats-officedocument.presentationml.slide+xml" PartName="/ppt/slides/slide244.xml"/>
  <Override ContentType="application/vnd.openxmlformats-officedocument.presentationml.slide+xml" PartName="/ppt/slides/slide52.xml"/>
  <Override ContentType="application/vnd.openxmlformats-officedocument.presentationml.slide+xml" PartName="/ppt/slides/slide270.xml"/>
  <Override ContentType="application/vnd.openxmlformats-officedocument.presentationml.slide+xml" PartName="/ppt/slides/slide406.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343.xml"/>
  <Override ContentType="application/vnd.openxmlformats-officedocument.presentationml.slide+xml" PartName="/ppt/slides/slide165.xml"/>
  <Override ContentType="application/vnd.openxmlformats-officedocument.presentationml.slide+xml" PartName="/ppt/slides/slide254.xml"/>
  <Override ContentType="application/vnd.openxmlformats-officedocument.presentationml.slide+xml" PartName="/ppt/slides/slide34.xml"/>
  <Override ContentType="application/vnd.openxmlformats-officedocument.presentationml.slide+xml" PartName="/ppt/slides/slide440.xml"/>
  <Override ContentType="application/vnd.openxmlformats-officedocument.presentationml.slide+xml" PartName="/ppt/slides/slide147.xml"/>
  <Override ContentType="application/vnd.openxmlformats-officedocument.presentationml.slide+xml" PartName="/ppt/slides/slide236.xml"/>
  <Override ContentType="application/vnd.openxmlformats-officedocument.presentationml.slide+xml" PartName="/ppt/slides/slide422.xml"/>
  <Override ContentType="application/vnd.openxmlformats-officedocument.presentationml.slide+xml" PartName="/ppt/slides/slide110.xml"/>
  <Override ContentType="application/vnd.openxmlformats-officedocument.presentationml.slide+xml" PartName="/ppt/slides/slide455.xml"/>
  <Override ContentType="application/vnd.openxmlformats-officedocument.presentationml.slide+xml" PartName="/ppt/slides/slide293.xml"/>
  <Override ContentType="application/vnd.openxmlformats-officedocument.presentationml.slide+xml" PartName="/ppt/slides/slide358.xml"/>
  <Override ContentType="application/vnd.openxmlformats-officedocument.presentationml.slide+xml" PartName="/ppt/slides/slide471.xml"/>
  <Override ContentType="application/vnd.openxmlformats-officedocument.presentationml.slide+xml" PartName="/ppt/slides/slide196.xml"/>
  <Override ContentType="application/vnd.openxmlformats-officedocument.presentationml.slide+xml" PartName="/ppt/slides/slide67.xml"/>
  <Override ContentType="application/vnd.openxmlformats-officedocument.presentationml.slide+xml" PartName="/ppt/slides/slide171.xml"/>
  <Override ContentType="application/vnd.openxmlformats-officedocument.presentationml.slide+xml" PartName="/ppt/slides/slide259.xml"/>
  <Override ContentType="application/vnd.openxmlformats-officedocument.presentationml.slide+xml" PartName="/ppt/slides/slide49.xml"/>
  <Override ContentType="application/vnd.openxmlformats-officedocument.presentationml.slide+xml" PartName="/ppt/slides/slide327.xml"/>
  <Override ContentType="application/vnd.openxmlformats-officedocument.presentationml.slide+xml" PartName="/ppt/slides/slide83.xml"/>
  <Override ContentType="application/vnd.openxmlformats-officedocument.presentationml.slide+xml" PartName="/ppt/slides/slide437.xml"/>
  <Override ContentType="application/vnd.openxmlformats-officedocument.presentationml.slide+xml" PartName="/ppt/slides/slide221.xml"/>
  <Override ContentType="application/vnd.openxmlformats-officedocument.presentationml.slide+xml" PartName="/ppt/slides/slide73.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401.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11.xml"/>
  <Override ContentType="application/vnd.openxmlformats-officedocument.presentationml.slide+xml" PartName="/ppt/slides/slide13.xml"/>
  <Override ContentType="application/vnd.openxmlformats-officedocument.presentationml.slide+xml" PartName="/ppt/slides/slide222.xml"/>
  <Override ContentType="application/vnd.openxmlformats-officedocument.presentationml.slide+xml" PartName="/ppt/slides/slide205.xml"/>
  <Override ContentType="application/vnd.openxmlformats-officedocument.presentationml.slide+xml" PartName="/ppt/slides/slide292.xml"/>
  <Override ContentType="application/vnd.openxmlformats-officedocument.presentationml.slide+xml" PartName="/ppt/slides/slide100.xml"/>
  <Override ContentType="application/vnd.openxmlformats-officedocument.presentationml.slide+xml" PartName="/ppt/slides/slide461.xml"/>
  <Override ContentType="application/vnd.openxmlformats-officedocument.presentationml.slide+xml" PartName="/ppt/slides/slide90.xml"/>
  <Override ContentType="application/vnd.openxmlformats-officedocument.presentationml.slide+xml" PartName="/ppt/slides/slide275.xml"/>
  <Override ContentType="application/vnd.openxmlformats-officedocument.presentationml.slide+xml" PartName="/ppt/slides/slide487.xml"/>
  <Override ContentType="application/vnd.openxmlformats-officedocument.presentationml.slide+xml" PartName="/ppt/slides/slide476.xml"/>
  <Override ContentType="application/vnd.openxmlformats-officedocument.presentationml.slide+xml" PartName="/ppt/slides/slide132.xml"/>
  <Override ContentType="application/vnd.openxmlformats-officedocument.presentationml.slide+xml" PartName="/ppt/slides/slide416.xml"/>
  <Override ContentType="application/vnd.openxmlformats-officedocument.presentationml.slide+xml" PartName="/ppt/slides/slide269.xml"/>
  <Override ContentType="application/vnd.openxmlformats-officedocument.presentationml.slide+xml" PartName="/ppt/slides/slide493.xml"/>
  <Override ContentType="application/vnd.openxmlformats-officedocument.presentationml.slide+xml" PartName="/ppt/slides/slide1.xml"/>
  <Override ContentType="application/vnd.openxmlformats-officedocument.presentationml.slide+xml" PartName="/ppt/slides/slide365.xml"/>
  <Override ContentType="application/vnd.openxmlformats-officedocument.presentationml.slide+xml" PartName="/ppt/slides/slide28.xml"/>
  <Override ContentType="application/vnd.openxmlformats-officedocument.presentationml.slide+xml" PartName="/ppt/slides/slide382.xml"/>
  <Override ContentType="application/vnd.openxmlformats-officedocument.presentationml.slide+xml" PartName="/ppt/slides/slide397.xml"/>
  <Override ContentType="application/vnd.openxmlformats-officedocument.presentationml.slide+xml" PartName="/ppt/slides/slide200.xml"/>
  <Override ContentType="application/vnd.openxmlformats-officedocument.presentationml.slide+xml" PartName="/ppt/slides/slide348.xml"/>
  <Override ContentType="application/vnd.openxmlformats-officedocument.presentationml.slide+xml" PartName="/ppt/slides/slide88.xml"/>
  <Override ContentType="application/vnd.openxmlformats-officedocument.presentationml.slide+xml" PartName="/ppt/slides/slide286.xml"/>
  <Override ContentType="application/vnd.openxmlformats-officedocument.presentationml.slide+xml" PartName="/ppt/slides/slide115.xml"/>
  <Override ContentType="application/vnd.openxmlformats-officedocument.presentationml.slide+xml" PartName="/ppt/slides/slide260.xml"/>
  <Override ContentType="application/vnd.openxmlformats-officedocument.presentationml.slide+xml" PartName="/ppt/slides/slide367.xml"/>
  <Override ContentType="application/vnd.openxmlformats-officedocument.presentationml.slide+xml" PartName="/ppt/slides/slide138.xml"/>
  <Override ContentType="application/vnd.openxmlformats-officedocument.presentationml.slide+xml" PartName="/ppt/slides/slide17.xml"/>
  <Override ContentType="application/vnd.openxmlformats-officedocument.presentationml.slide+xml" PartName="/ppt/slides/slide271.xml"/>
  <Override ContentType="application/vnd.openxmlformats-officedocument.presentationml.slide+xml" PartName="/ppt/slides/slide324.xml"/>
  <Override ContentType="application/vnd.openxmlformats-officedocument.presentationml.slide+xml" PartName="/ppt/slides/slide174.xml"/>
  <Override ContentType="application/vnd.openxmlformats-officedocument.presentationml.slide+xml" PartName="/ppt/slides/slide360.xml"/>
  <Override ContentType="application/vnd.openxmlformats-officedocument.presentationml.slide+xml" PartName="/ppt/slides/slide219.xml"/>
  <Override ContentType="application/vnd.openxmlformats-officedocument.presentationml.slide+xml" PartName="/ppt/slides/slide405.xml"/>
  <Override ContentType="application/vnd.openxmlformats-officedocument.presentationml.slide+xml" PartName="/ppt/slides/slide502.xml"/>
  <Override ContentType="application/vnd.openxmlformats-officedocument.presentationml.slide+xml" PartName="/ppt/slides/slide359.xml"/>
  <Override ContentType="application/vnd.openxmlformats-officedocument.presentationml.slide+xml" PartName="/ppt/slides/slide316.xml"/>
  <Override ContentType="application/vnd.openxmlformats-officedocument.presentationml.slide+xml" PartName="/ppt/slides/slide448.xml"/>
  <Override ContentType="application/vnd.openxmlformats-officedocument.presentationml.slide+xml" PartName="/ppt/slides/slide204.xml"/>
  <Override ContentType="application/vnd.openxmlformats-officedocument.presentationml.slide+xml" PartName="/ppt/slides/slide247.xml"/>
  <Override ContentType="application/vnd.openxmlformats-officedocument.presentationml.slide+xml" PartName="/ppt/slides/slide84.xml"/>
  <Override ContentType="application/vnd.openxmlformats-officedocument.presentationml.slide+xml" PartName="/ppt/slides/slide344.xml"/>
  <Override ContentType="application/vnd.openxmlformats-officedocument.presentationml.slide+xml" PartName="/ppt/slides/slide425.xml"/>
  <Override ContentType="application/vnd.openxmlformats-officedocument.presentationml.slide+xml" PartName="/ppt/slides/slide38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468.xml"/>
  <Override ContentType="application/vnd.openxmlformats-officedocument.presentationml.slide+xml" PartName="/ppt/slides/slide294.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75.xml"/>
  <Override ContentType="application/vnd.openxmlformats-officedocument.presentationml.slide+xml" PartName="/ppt/slides/slide332.xml"/>
  <Override ContentType="application/vnd.openxmlformats-officedocument.presentationml.slide+xml" PartName="/ppt/slides/slide251.xml"/>
  <Override ContentType="application/vnd.openxmlformats-officedocument.presentationml.slide+xml" PartName="/ppt/slides/slide472.xml"/>
  <Override ContentType="application/vnd.openxmlformats-officedocument.presentationml.slide+xml" PartName="/ppt/slides/slide301.xml"/>
  <Override ContentType="application/vnd.openxmlformats-officedocument.presentationml.slide+xml" PartName="/ppt/slides/slide223.xml"/>
  <Override ContentType="application/vnd.openxmlformats-officedocument.presentationml.slide+xml" PartName="/ppt/slides/slide266.xml"/>
  <Override ContentType="application/vnd.openxmlformats-officedocument.presentationml.slide+xml" PartName="/ppt/slides/slide372.xml"/>
  <Override ContentType="application/vnd.openxmlformats-officedocument.presentationml.slide+xml" PartName="/ppt/slides/slide347.xml"/>
  <Override ContentType="application/vnd.openxmlformats-officedocument.presentationml.slide+xml" PartName="/ppt/slides/slide22.xml"/>
  <Override ContentType="application/vnd.openxmlformats-officedocument.presentationml.slide+xml" PartName="/ppt/slides/slide304.xml"/>
  <Override ContentType="application/vnd.openxmlformats-officedocument.presentationml.slide+xml" PartName="/ppt/slides/slide231.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274.xml"/>
  <Override ContentType="application/vnd.openxmlformats-officedocument.presentationml.slide+xml" PartName="/ppt/slides/slide460.xml"/>
  <Override ContentType="application/vnd.openxmlformats-officedocument.presentationml.slide+xml" PartName="/ppt/slides/slide488.xml"/>
  <Override ContentType="application/vnd.openxmlformats-officedocument.presentationml.slide+xml" PartName="/ppt/slides/slide410.xml"/>
  <Override ContentType="application/vnd.openxmlformats-officedocument.presentationml.slide+xml" PartName="/ppt/slides/slide72.xml"/>
  <Override ContentType="application/vnd.openxmlformats-officedocument.presentationml.slide+xml" PartName="/ppt/slides/slide453.xml"/>
  <Override ContentType="application/vnd.openxmlformats-officedocument.presentationml.slide+xml" PartName="/ppt/slides/slide496.xml"/>
  <Override ContentType="application/vnd.openxmlformats-officedocument.presentationml.slide+xml" PartName="/ppt/slides/slide29.xml"/>
  <Override ContentType="application/vnd.openxmlformats-officedocument.presentationml.slide+xml" PartName="/ppt/slides/slide319.xml"/>
  <Override ContentType="application/vnd.openxmlformats-officedocument.presentationml.slide+xml" PartName="/ppt/slides/slide417.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432.xml"/>
  <Override ContentType="application/vnd.openxmlformats-officedocument.presentationml.slide+xml" PartName="/ppt/slides/slide103.xml"/>
  <Override ContentType="application/vnd.openxmlformats-officedocument.presentationml.slide+xml" PartName="/ppt/slides/slide445.xml"/>
  <Override ContentType="application/vnd.openxmlformats-officedocument.presentationml.slide+xml" PartName="/ppt/slides/slide402.xml"/>
  <Override ContentType="application/vnd.openxmlformats-officedocument.presentationml.slide+xml" PartName="/ppt/slides/slide146.xml"/>
  <Override ContentType="application/vnd.openxmlformats-officedocument.presentationml.slide+xml" PartName="/ppt/slides/slide189.xml"/>
  <Override ContentType="application/vnd.openxmlformats-officedocument.presentationml.slide+xml" PartName="/ppt/slides/slide150.xml"/>
  <Override ContentType="application/vnd.openxmlformats-officedocument.presentationml.slide+xml" PartName="/ppt/slides/slide481.xml"/>
  <Override ContentType="application/vnd.openxmlformats-officedocument.presentationml.slide+xml" PartName="/ppt/slides/slide87.xml"/>
  <Override ContentType="application/vnd.openxmlformats-officedocument.presentationml.slide+xml" PartName="/ppt/slides/slide238.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14.xml"/>
  <Override ContentType="application/vnd.openxmlformats-officedocument.presentationml.slide+xml" PartName="/ppt/slides/slide139.xml"/>
  <Override ContentType="application/vnd.openxmlformats-officedocument.presentationml.slide+xml" PartName="/ppt/slides/slide325.xml"/>
  <Override ContentType="application/vnd.openxmlformats-officedocument.presentationml.slide+xml" PartName="/ppt/slides/slide430.xml"/>
  <Override ContentType="application/vnd.openxmlformats-officedocument.presentationml.slide+xml" PartName="/ppt/slides/slide317.xml"/>
  <Override ContentType="application/vnd.openxmlformats-officedocument.presentationml.slide+xml" PartName="/ppt/slides/slide473.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439.xml"/>
  <Override ContentType="application/vnd.openxmlformats-officedocument.presentationml.slide+xml" PartName="/ppt/slides/slide50.xml"/>
  <Override ContentType="application/vnd.openxmlformats-officedocument.presentationml.slide+xml" PartName="/ppt/slides/slide218.xml"/>
  <Override ContentType="application/vnd.openxmlformats-officedocument.presentationml.slide+xml" PartName="/ppt/slides/slide173.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351.xml"/>
  <Override ContentType="application/vnd.openxmlformats-officedocument.presentationml.slide+xml" PartName="/ppt/slides/slide368.xml"/>
  <Override ContentType="application/vnd.openxmlformats-officedocument.presentationml.slide+xml" PartName="/ppt/slides/slide394.xml"/>
  <Override ContentType="application/vnd.openxmlformats-officedocument.presentationml.slide+xml" PartName="/ppt/slides/slide331.xml"/>
  <Override ContentType="application/vnd.openxmlformats-officedocument.presentationml.slide+xml" PartName="/ppt/slides/slide280.xml"/>
  <Override ContentType="application/vnd.openxmlformats-officedocument.presentationml.slide+xml" PartName="/ppt/slides/slide374.xml"/>
  <Override ContentType="application/vnd.openxmlformats-officedocument.presentationml.slide+xml" PartName="/ppt/slides/slide345.xml"/>
  <Override ContentType="application/vnd.openxmlformats-officedocument.presentationml.slide+xml" PartName="/ppt/slides/slide302.xml"/>
  <Override ContentType="application/vnd.openxmlformats-officedocument.presentationml.slide+xml" PartName="/ppt/slides/slide289.xml"/>
  <Override ContentType="application/vnd.openxmlformats-officedocument.presentationml.slide+xml" PartName="/ppt/slides/slide36.xml"/>
  <Override ContentType="application/vnd.openxmlformats-officedocument.presentationml.slide+xml" PartName="/ppt/slides/slide246.xml"/>
  <Override ContentType="application/vnd.openxmlformats-officedocument.presentationml.slide+xml" PartName="/ppt/slides/slide79.xml"/>
  <Override ContentType="application/vnd.openxmlformats-officedocument.presentationml.slide+xml" PartName="/ppt/slides/slide203.xml"/>
  <Override ContentType="application/vnd.openxmlformats-officedocument.presentationml.slide+xml" PartName="/ppt/slides/slide252.xml"/>
  <Override ContentType="application/vnd.openxmlformats-officedocument.presentationml.slide+xml" PartName="/ppt/slides/slide467.xml"/>
  <Override ContentType="application/vnd.openxmlformats-officedocument.presentationml.slide+xml" PartName="/ppt/slides/slide295.xml"/>
  <Override ContentType="application/vnd.openxmlformats-officedocument.presentationml.slide+xml" PartName="/ppt/slides/slide388.xml"/>
  <Override ContentType="application/vnd.openxmlformats-officedocument.presentationml.slide+xml" PartName="/ppt/slides/slide124.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424.xml"/>
  <Override ContentType="application/vnd.openxmlformats-officedocument.presentationml.slide+xml" PartName="/ppt/slides/slide194.xml"/>
  <Override ContentType="application/vnd.openxmlformats-officedocument.presentationml.slide+xml" PartName="/ppt/slides/slide380.xml"/>
  <Override ContentType="application/vnd.openxmlformats-officedocument.presentationml.slide+xml" PartName="/ppt/slides/slide151.xml"/>
  <Override ContentType="application/vnd.openxmlformats-officedocument.presentationml.slide+xml" PartName="/ppt/slides/slide495.xml"/>
  <Override ContentType="application/vnd.openxmlformats-officedocument.presentationml.slide+xml" PartName="/ppt/slides/slide452.xml"/>
  <Override ContentType="application/vnd.openxmlformats-officedocument.presentationml.slide+xml" PartName="/ppt/slides/slide339.xml"/>
  <Override ContentType="application/vnd.openxmlformats-officedocument.presentationml.slide+xml" PartName="/ppt/slides/slide224.xml"/>
  <Override ContentType="application/vnd.openxmlformats-officedocument.presentationml.slide+xml" PartName="/ppt/slides/slide330.xml"/>
  <Override ContentType="application/vnd.openxmlformats-officedocument.presentationml.slide+xml" PartName="/ppt/slides/slide267.xml"/>
  <Override ContentType="application/vnd.openxmlformats-officedocument.presentationml.slide+xml" PartName="/ppt/slides/slide373.xml"/>
  <Override ContentType="application/vnd.openxmlformats-officedocument.presentationml.slide+xml" PartName="/ppt/slides/slide389.xml"/>
  <Override ContentType="application/vnd.openxmlformats-officedocument.presentationml.slide+xml" PartName="/ppt/slides/slide21.xml"/>
  <Override ContentType="application/vnd.openxmlformats-officedocument.presentationml.slide+xml" PartName="/ppt/slides/slide346.xml"/>
  <Override ContentType="application/vnd.openxmlformats-officedocument.presentationml.slide+xml" PartName="/ppt/slides/slide303.xml"/>
  <Override ContentType="application/vnd.openxmlformats-officedocument.presentationml.slide+xml" PartName="/ppt/slides/slide64.xml"/>
  <Override ContentType="application/vnd.openxmlformats-officedocument.presentationml.slide+xml" PartName="/ppt/slides/slide418.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403.xml"/>
  <Override ContentType="application/vnd.openxmlformats-officedocument.presentationml.slide+xml" PartName="/ppt/slides/slide480.xml"/>
  <Override ContentType="application/vnd.openxmlformats-officedocument.presentationml.slide+xml" PartName="/ppt/slides/slide395.xml"/>
  <Override ContentType="application/vnd.openxmlformats-officedocument.presentationml.slide+xml" PartName="/ppt/slides/slide352.xml"/>
  <Override ContentType="application/vnd.openxmlformats-officedocument.presentationml.slide+xml" PartName="/ppt/slides/slide58.xml"/>
  <Override ContentType="application/vnd.openxmlformats-officedocument.presentationml.slide+xml" PartName="/ppt/slides/slide239.xml"/>
  <Override ContentType="application/vnd.openxmlformats-officedocument.presentationml.slide+xml" PartName="/ppt/slides/slide15.xml"/>
  <Override ContentType="application/vnd.openxmlformats-officedocument.presentationml.slide+xml" PartName="/ppt/slides/slide318.xml"/>
  <Override ContentType="application/vnd.openxmlformats-officedocument.presentationml.slide+xml" PartName="/ppt/slides/slide230.xml"/>
  <Override ContentType="application/vnd.openxmlformats-officedocument.presentationml.slide+xml" PartName="/ppt/slides/slide273.xml"/>
  <Override ContentType="application/vnd.openxmlformats-officedocument.presentationml.slide+xml" PartName="/ppt/slides/slide446.xml"/>
  <Override ContentType="application/vnd.openxmlformats-officedocument.presentationml.slide+xml" PartName="/ppt/slides/slide489.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slide+xml" PartName="/ppt/slides/slide121.xml"/>
  <Override ContentType="application/vnd.openxmlformats-officedocument.presentationml.slide+xml" PartName="/ppt/slides/slide482.xml"/>
  <Override ContentType="application/vnd.openxmlformats-officedocument.presentationml.slide+xml" PartName="/ppt/slides/slide296.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385.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490.xml"/>
  <Override ContentType="application/vnd.openxmlformats-officedocument.presentationml.slide+xml" PartName="/ppt/slides/slide202.xml"/>
  <Override ContentType="application/vnd.openxmlformats-officedocument.presentationml.slide+xml" PartName="/ppt/slides/slide466.xml"/>
  <Override ContentType="application/vnd.openxmlformats-officedocument.presentationml.slide+xml" PartName="/ppt/slides/slide105.xml"/>
  <Override ContentType="application/vnd.openxmlformats-officedocument.presentationml.slide+xml" PartName="/ppt/slides/slide5.xml"/>
  <Override ContentType="application/vnd.openxmlformats-officedocument.presentationml.slide+xml" PartName="/ppt/slides/slide369.xml"/>
  <Override ContentType="application/vnd.openxmlformats-officedocument.presentationml.slide+xml" PartName="/ppt/slides/slide393.xml"/>
  <Override ContentType="application/vnd.openxmlformats-officedocument.presentationml.slide+xml" PartName="/ppt/slides/slide377.xml"/>
  <Override ContentType="application/vnd.openxmlformats-officedocument.presentationml.slide+xml" PartName="/ppt/slides/slide113.xml"/>
  <Override ContentType="application/vnd.openxmlformats-officedocument.presentationml.slide+xml" PartName="/ppt/slides/slide474.xml"/>
  <Override ContentType="application/vnd.openxmlformats-officedocument.presentationml.slide+xml" PartName="/ppt/slides/slide288.xml"/>
  <Override ContentType="application/vnd.openxmlformats-officedocument.presentationml.slide+xml" PartName="/ppt/slides/slide94.xml"/>
  <Override ContentType="application/vnd.openxmlformats-officedocument.presentationml.slide+xml" PartName="/ppt/slides/slide217.xml"/>
  <Override ContentType="application/vnd.openxmlformats-officedocument.presentationml.slide+xml" PartName="/ppt/slides/slide281.xml"/>
  <Override ContentType="application/vnd.openxmlformats-officedocument.presentationml.slide+xml" PartName="/ppt/slides/slide71.xml"/>
  <Override ContentType="application/vnd.openxmlformats-officedocument.presentationml.slide+xml" PartName="/ppt/slides/slide497.xml"/>
  <Override ContentType="application/vnd.openxmlformats-officedocument.presentationml.slide+xml" PartName="/ppt/slides/slide233.xml"/>
  <Override ContentType="application/vnd.openxmlformats-officedocument.presentationml.slide+xml" PartName="/ppt/slides/slide362.xml"/>
  <Override ContentType="application/vnd.openxmlformats-officedocument.presentationml.slide+xml" PartName="/ppt/slides/slide265.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411.xml"/>
  <Override ContentType="application/vnd.openxmlformats-officedocument.presentationml.slide+xml" PartName="/ppt/slides/slide314.xml"/>
  <Override ContentType="application/vnd.openxmlformats-officedocument.presentationml.slide+xml" PartName="/ppt/slides/slide419.xml"/>
  <Override ContentType="application/vnd.openxmlformats-officedocument.presentationml.slide+xml" PartName="/ppt/slides/slide338.xml"/>
  <Override ContentType="application/vnd.openxmlformats-officedocument.presentationml.slide+xml" PartName="/ppt/slides/slide443.xml"/>
  <Override ContentType="application/vnd.openxmlformats-officedocument.presentationml.slide+xml" PartName="/ppt/slides/slide168.xml"/>
  <Override ContentType="application/vnd.openxmlformats-officedocument.presentationml.slide+xml" PartName="/ppt/slides/slide426.xml"/>
  <Override ContentType="application/vnd.openxmlformats-officedocument.presentationml.slide+xml" PartName="/ppt/slides/slide152.xml"/>
  <Override ContentType="application/vnd.openxmlformats-officedocument.presentationml.slide+xml" PartName="/ppt/slides/slide257.xml"/>
  <Override ContentType="application/vnd.openxmlformats-officedocument.presentationml.slide+xml" PartName="/ppt/slides/slide161.xml"/>
  <Override ContentType="application/vnd.openxmlformats-officedocument.presentationml.slide+xml" PartName="/ppt/slides/slide46.xml"/>
  <Override ContentType="application/vnd.openxmlformats-officedocument.presentationml.slide+xml" PartName="/ppt/slides/slide38.xml"/>
  <Override ContentType="application/vnd.openxmlformats-officedocument.presentationml.slide+xml" PartName="/ppt/slides/slide249.xml"/>
  <Override ContentType="application/vnd.openxmlformats-officedocument.presentationml.slide+xml" PartName="/ppt/slides/slide55.xml"/>
  <Override ContentType="application/vnd.openxmlformats-officedocument.presentationml.slide+xml" PartName="/ppt/slides/slide306.xml"/>
  <Override ContentType="application/vnd.openxmlformats-officedocument.presentationml.slide+xml" PartName="/ppt/slides/slide272.xml"/>
  <Override ContentType="application/vnd.openxmlformats-officedocument.presentationml.slide+xml" PartName="/ppt/slides/slide323.xml"/>
  <Override ContentType="application/vnd.openxmlformats-officedocument.presentationml.slide+xml" PartName="/ppt/slides/slide242.xml"/>
  <Override ContentType="application/vnd.openxmlformats-officedocument.presentationml.slide+xml" PartName="/ppt/slides/slide129.xml"/>
  <Override ContentType="application/vnd.openxmlformats-officedocument.presentationml.slide+xml" PartName="/ppt/slides/slide159.xml"/>
  <Override ContentType="application/vnd.openxmlformats-officedocument.presentationml.slide+xml" PartName="/ppt/slides/slide63.xml"/>
  <Override ContentType="application/vnd.openxmlformats-officedocument.presentationml.slide+xml" PartName="/ppt/slides/slide404.xml"/>
  <Override ContentType="application/vnd.openxmlformats-officedocument.presentationml.slide+xml" PartName="/ppt/slides/slide144.xml"/>
  <Override ContentType="application/vnd.openxmlformats-officedocument.presentationml.slide+xml" PartName="/ppt/slides/slide434.xml"/>
  <Override ContentType="application/vnd.openxmlformats-officedocument.presentationml.slide+xml" PartName="/ppt/slides/slide451.xml"/>
  <Override ContentType="application/vnd.openxmlformats-officedocument.presentationml.slide+xml" PartName="/ppt/slides/slide31.xml"/>
  <Override ContentType="application/vnd.openxmlformats-officedocument.presentationml.slide+xml" PartName="/ppt/slides/slide458.xml"/>
  <Override ContentType="application/vnd.openxmlformats-officedocument.presentationml.slide+xml" PartName="/ppt/slides/slide176.xml"/>
  <Override ContentType="application/vnd.openxmlformats-officedocument.presentationml.slide+xml" PartName="/ppt/slides/slide225.xml"/>
  <Override ContentType="application/vnd.openxmlformats-officedocument.presentationml.slide+xml" PartName="/ppt/slides/slide370.xml"/>
  <Override ContentType="application/vnd.openxmlformats-officedocument.presentationml.slide+xml" PartName="/ppt/slides/slide500.xml"/>
  <Override ContentType="application/vnd.openxmlformats-officedocument.presentationml.slide+xml" PartName="/ppt/slides/slide353.xml"/>
  <Override ContentType="application/vnd.openxmlformats-officedocument.presentationml.slide+xml" PartName="/ppt/slides/slide465.xml"/>
  <Override ContentType="application/vnd.openxmlformats-officedocument.presentationml.slide+xml" PartName="/ppt/slides/slide201.xml"/>
  <Override ContentType="application/vnd.openxmlformats-officedocument.presentationml.slide+xml" PartName="/ppt/slides/slide287.xml"/>
  <Override ContentType="application/vnd.openxmlformats-officedocument.presentationml.slide+xml" PartName="/ppt/slides/slide376.xml"/>
  <Override ContentType="application/vnd.openxmlformats-officedocument.presentationml.slide+xml" PartName="/ppt/slides/slide449.xml"/>
  <Override ContentType="application/vnd.openxmlformats-officedocument.presentationml.slide+xml" PartName="/ppt/slides/slide95.xml"/>
  <Override ContentType="application/vnd.openxmlformats-officedocument.presentationml.slide+xml" PartName="/ppt/slides/slide475.xml"/>
  <Override ContentType="application/vnd.openxmlformats-officedocument.presentationml.slide+xml" PartName="/ppt/slides/slide386.xml"/>
  <Override ContentType="application/vnd.openxmlformats-officedocument.presentationml.slide+xml" PartName="/ppt/slides/slide211.xml"/>
  <Override ContentType="application/vnd.openxmlformats-officedocument.presentationml.slide+xml" PartName="/ppt/slides/slide483.xml"/>
  <Override ContentType="application/vnd.openxmlformats-officedocument.presentationml.slide+xml" PartName="/ppt/slides/slide77.xml"/>
  <Override ContentType="application/vnd.openxmlformats-officedocument.presentationml.slide+xml" PartName="/ppt/slides/slide297.xml"/>
  <Override ContentType="application/vnd.openxmlformats-officedocument.presentationml.slide+xml" PartName="/ppt/slides/slide122.xml"/>
  <Override ContentType="application/vnd.openxmlformats-officedocument.presentationml.slide+xml" PartName="/ppt/slides/slide191.xml"/>
  <Override ContentType="application/vnd.openxmlformats-officedocument.presentationml.slide+xml" PartName="/ppt/slides/slide279.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361.xml"/>
  <Override ContentType="application/vnd.openxmlformats-officedocument.presentationml.slide+xml" PartName="/ppt/slides/slide412.xml"/>
  <Override ContentType="application/vnd.openxmlformats-officedocument.presentationml.slide+xml" PartName="/ppt/slides/slide250.xml"/>
  <Override ContentType="application/vnd.openxmlformats-officedocument.presentationml.slide+xml" PartName="/ppt/slides/slide153.xml"/>
  <Override ContentType="application/vnd.openxmlformats-officedocument.presentationml.slide+xml" PartName="/ppt/slides/slide248.xml"/>
  <Override ContentType="application/vnd.openxmlformats-officedocument.presentationml.slide+xml" PartName="/ppt/slides/slide300.xml"/>
  <Override ContentType="application/vnd.openxmlformats-officedocument.presentationml.slide+xml" PartName="/ppt/slides/slide315.xml"/>
  <Override ContentType="application/vnd.openxmlformats-officedocument.presentationml.slide+xml" PartName="/ppt/slides/slide392.xml"/>
  <Override ContentType="application/vnd.openxmlformats-officedocument.presentationml.slide+xml" PartName="/ppt/slides/slide282.xml"/>
  <Override ContentType="application/vnd.openxmlformats-officedocument.presentationml.slide+xml" PartName="/ppt/slides/slide216.xml"/>
  <Override ContentType="application/vnd.openxmlformats-officedocument.presentationml.slide+xml" PartName="/ppt/slides/slide264.xml"/>
  <Override ContentType="application/vnd.openxmlformats-officedocument.presentationml.slide+xml" PartName="/ppt/slides/slide498.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169.xml"/>
  <Override ContentType="application/vnd.openxmlformats-officedocument.presentationml.slide+xml" PartName="/ppt/slides/slide258.xml"/>
  <Override ContentType="application/vnd.openxmlformats-officedocument.presentationml.slide+xml" PartName="/ppt/slides/slide30.xml"/>
  <Override ContentType="application/vnd.openxmlformats-officedocument.presentationml.slide+xml" PartName="/ppt/slides/slide444.xml"/>
  <Override ContentType="application/vnd.openxmlformats-officedocument.presentationml.slide+xml" PartName="/ppt/slides/slide427.xml"/>
  <Override ContentType="application/vnd.openxmlformats-officedocument.presentationml.slide+xml" PartName="/ppt/slides/slide371.xml"/>
  <Override ContentType="application/vnd.openxmlformats-officedocument.presentationml.slide+xml" PartName="/ppt/slides/slide39.xml"/>
  <Override ContentType="application/vnd.openxmlformats-officedocument.presentationml.slide+xml" PartName="/ppt/slides/slide56.xml"/>
  <Override ContentType="application/vnd.openxmlformats-officedocument.presentationml.slide+xml" PartName="/ppt/slides/slide354.xml"/>
  <Override ContentType="application/vnd.openxmlformats-officedocument.presentationml.slide+xml" PartName="/ppt/slides/slide337.xml"/>
  <Override ContentType="application/vnd.openxmlformats-officedocument.presentationml.slide+xml" PartName="/ppt/slides/slide160.xml"/>
  <Override ContentType="application/vnd.openxmlformats-officedocument.presentationml.slide+xml" PartName="/ppt/slides/slide232.xml"/>
  <Override ContentType="application/vnd.openxmlformats-officedocument.presentationml.slide+xml" PartName="/ppt/slides/slide143.xml"/>
  <Override ContentType="application/vnd.openxmlformats-officedocument.presentationml.slide+xml" PartName="/ppt/slides/slide433.xml"/>
  <Override ContentType="application/vnd.openxmlformats-officedocument.presentationml.slide+xml" PartName="/ppt/slides/slide450.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501.xml"/>
  <Override ContentType="application/vnd.openxmlformats-officedocument.presentationml.slide+xml" PartName="/ppt/slides/slide322.xml"/>
  <Override ContentType="application/vnd.openxmlformats-officedocument.presentationml.slide+xml" PartName="/ppt/slides/slide192.xml"/>
  <Override ContentType="application/vnd.openxmlformats-officedocument.presentationml.slide+xml" PartName="/ppt/slides/slide226.xml"/>
  <Override ContentType="application/vnd.openxmlformats-officedocument.presentationml.slide+xml" PartName="/ppt/slides/slide45.xml"/>
  <Override ContentType="application/vnd.openxmlformats-officedocument.presentationml.slide+xml" PartName="/ppt/slides/slide209.xml"/>
  <Override ContentType="application/vnd.openxmlformats-officedocument.presentationml.slide+xml" PartName="/ppt/slides/slide305.xml"/>
  <Override ContentType="application/vnd.openxmlformats-officedocument.presentationml.slide+xml" PartName="/ppt/slides/slide243.xml"/>
  <Override ContentType="application/vnd.openxmlformats-officedocument.presentationml.slide+xml" PartName="/ppt/slides/slide459.xml"/>
  <Override ContentType="application/vnd.openxmlformats-officedocument.presentationml.slide+xml" PartName="/ppt/slides/slide158.xml"/>
  <Override ContentType="application/vnd.openxmlformats-officedocument.presentationml.slide+xml" PartName="/ppt/slides/slide308.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499.xml"/>
  <Override ContentType="application/vnd.openxmlformats-officedocument.presentationml.slide+xml" PartName="/ppt/slides/slide25.xml"/>
  <Override ContentType="application/vnd.openxmlformats-officedocument.presentationml.slide+xml" PartName="/ppt/slides/slide190.xml"/>
  <Override ContentType="application/vnd.openxmlformats-officedocument.presentationml.slide+xml" PartName="/ppt/slides/slide227.xml"/>
  <Override ContentType="application/vnd.openxmlformats-officedocument.presentationml.slide+xml" PartName="/ppt/slides/slide413.xml"/>
  <Override ContentType="application/vnd.openxmlformats-officedocument.presentationml.slide+xml" PartName="/ppt/slides/slide456.xml"/>
  <Override ContentType="application/vnd.openxmlformats-officedocument.presentationml.slide+xml" PartName="/ppt/slides/slide492.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107.xml"/>
  <Override ContentType="application/vnd.openxmlformats-officedocument.presentationml.slide+xml" PartName="/ppt/slides/slide441.xml"/>
  <Override ContentType="application/vnd.openxmlformats-officedocument.presentationml.slide+xml" PartName="/ppt/slides/slide220.xml"/>
  <Override ContentType="application/vnd.openxmlformats-officedocument.presentationml.slide+xml" PartName="/ppt/slides/slide263.xml"/>
  <Override ContentType="application/vnd.openxmlformats-officedocument.presentationml.slide+xml" PartName="/ppt/slides/slide484.xml"/>
  <Override ContentType="application/vnd.openxmlformats-officedocument.presentationml.slide+xml" PartName="/ppt/slides/slide391.xml"/>
  <Override ContentType="application/vnd.openxmlformats-officedocument.presentationml.slide+xml" PartName="/ppt/slides/slide328.xml"/>
  <Override ContentType="application/vnd.openxmlformats-officedocument.presentationml.slide+xml" PartName="/ppt/slides/slide235.xml"/>
  <Override ContentType="application/vnd.openxmlformats-officedocument.presentationml.slide+xml" PartName="/ppt/slides/slide278.xml"/>
  <Override ContentType="application/vnd.openxmlformats-officedocument.presentationml.slide+xml" PartName="/ppt/slides/slide197.xml"/>
  <Override ContentType="application/vnd.openxmlformats-officedocument.presentationml.slide+xml" PartName="/ppt/slides/slide154.xml"/>
  <Override ContentType="application/vnd.openxmlformats-officedocument.presentationml.slide+xml" PartName="/ppt/slides/slide111.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355.xml"/>
  <Override ContentType="application/vnd.openxmlformats-officedocument.presentationml.slide+xml" PartName="/ppt/slides/slide312.xml"/>
  <Override ContentType="application/vnd.openxmlformats-officedocument.presentationml.slide+xml" PartName="/ppt/slides/slide283.xml"/>
  <Override ContentType="application/vnd.openxmlformats-officedocument.presentationml.slide+xml" PartName="/ppt/slides/slide291.xml"/>
  <Override ContentType="application/vnd.openxmlformats-officedocument.presentationml.slide+xml" PartName="/ppt/slides/slide398.xml"/>
  <Override ContentType="application/vnd.openxmlformats-officedocument.presentationml.slide+xml" PartName="/ppt/slides/slide240.xml"/>
  <Override ContentType="application/vnd.openxmlformats-officedocument.presentationml.slide+xml" PartName="/ppt/slides/slide436.xml"/>
  <Override ContentType="application/vnd.openxmlformats-officedocument.presentationml.slide+xml" PartName="/ppt/slides/slide479.xml"/>
  <Override ContentType="application/vnd.openxmlformats-officedocument.presentationml.slide+xml" PartName="/ppt/slides/slide185.xml"/>
  <Override ContentType="application/vnd.openxmlformats-officedocument.presentationml.slide+xml" PartName="/ppt/slides/slide142.xml"/>
  <Override ContentType="application/vnd.openxmlformats-officedocument.presentationml.slide+xml" PartName="/ppt/slides/slide135.xml"/>
  <Override ContentType="application/vnd.openxmlformats-officedocument.presentationml.slide+xml" PartName="/ppt/slides/slide321.xml"/>
  <Override ContentType="application/vnd.openxmlformats-officedocument.presentationml.slide+xml" PartName="/ppt/slides/slide178.xml"/>
  <Override ContentType="application/vnd.openxmlformats-officedocument.presentationml.slide+xml" PartName="/ppt/slides/slide364.xml"/>
  <Override ContentType="application/vnd.openxmlformats-officedocument.presentationml.slide+xml" PartName="/ppt/slides/slide409.xml"/>
  <Override ContentType="application/vnd.openxmlformats-officedocument.presentationml.slide+xml" PartName="/ppt/slides/slide379.xml"/>
  <Override ContentType="application/vnd.openxmlformats-officedocument.presentationml.slide+xml" PartName="/ppt/slides/slide212.xml"/>
  <Override ContentType="application/vnd.openxmlformats-officedocument.presentationml.slide+xml" PartName="/ppt/slides/slide336.xml"/>
  <Override ContentType="application/vnd.openxmlformats-officedocument.presentationml.slide+xml" PartName="/ppt/slides/slide255.xml"/>
  <Override ContentType="application/vnd.openxmlformats-officedocument.presentationml.slide+xml" PartName="/ppt/slides/slide76.xml"/>
  <Override ContentType="application/vnd.openxmlformats-officedocument.presentationml.slide+xml" PartName="/ppt/slides/slide298.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421.xml"/>
  <Override ContentType="application/vnd.openxmlformats-officedocument.presentationml.slide+xml" PartName="/ppt/slides/slide163.xml"/>
  <Override ContentType="application/vnd.openxmlformats-officedocument.presentationml.slide+xml" PartName="/ppt/slides/slide114.xml"/>
  <Override ContentType="application/vnd.openxmlformats-officedocument.presentationml.slide+xml" PartName="/ppt/slides/slide127.xml"/>
  <Override ContentType="application/vnd.openxmlformats-officedocument.presentationml.slide+xml" PartName="/ppt/slides/slide464.xml"/>
  <Override ContentType="application/vnd.openxmlformats-officedocument.presentationml.slide+xml" PartName="/ppt/slides/slide120.xml"/>
  <Override ContentType="application/vnd.openxmlformats-officedocument.presentationml.slide+xml" PartName="/ppt/slides/slide428.xml"/>
  <Override ContentType="application/vnd.openxmlformats-officedocument.presentationml.slide+xml" PartName="/ppt/slides/slide383.xml"/>
  <Override ContentType="application/vnd.openxmlformats-officedocument.presentationml.slide+xml" PartName="/ppt/slides/slide208.xml"/>
  <Override ContentType="application/vnd.openxmlformats-officedocument.presentationml.slide+xml" PartName="/ppt/slides/slide340.xml"/>
  <Override ContentType="application/vnd.openxmlformats-officedocument.presentationml.slide+xml" PartName="/ppt/slides/slide457.xml"/>
  <Override ContentType="application/vnd.openxmlformats-officedocument.presentationml.slide+xml" PartName="/ppt/slides/slide228.xml"/>
  <Override ContentType="application/vnd.openxmlformats-officedocument.presentationml.slide+xml" PartName="/ppt/slides/slide4.xml"/>
  <Override ContentType="application/vnd.openxmlformats-officedocument.presentationml.slide+xml" PartName="/ppt/slides/slide60.xml"/>
  <Override ContentType="application/vnd.openxmlformats-officedocument.presentationml.slide+xml" PartName="/ppt/slides/slide414.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384.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341.xml"/>
  <Override ContentType="application/vnd.openxmlformats-officedocument.presentationml.slide+xml" PartName="/ppt/slides/slide69.xml"/>
  <Override ContentType="application/vnd.openxmlformats-officedocument.presentationml.slide+xml" PartName="/ppt/slides/slide307.xml"/>
  <Override ContentType="application/vnd.openxmlformats-officedocument.presentationml.slide+xml" PartName="/ppt/slides/slide491.xml"/>
  <Override ContentType="application/vnd.openxmlformats-officedocument.presentationml.slide+xml" PartName="/ppt/slides/slide262.xml"/>
  <Override ContentType="application/vnd.openxmlformats-officedocument.presentationml.slide+xml" PartName="/ppt/slides/slide97.xml"/>
  <Override ContentType="application/vnd.openxmlformats-officedocument.presentationml.slide+xml" PartName="/ppt/slides/slide408.xml"/>
  <Override ContentType="application/vnd.openxmlformats-officedocument.presentationml.slide+xml" PartName="/ppt/slides/slide140.xml"/>
  <Override ContentType="application/vnd.openxmlformats-officedocument.presentationml.slide+xml" PartName="/ppt/slides/slide277.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13.xml"/>
  <Override ContentType="application/vnd.openxmlformats-officedocument.presentationml.slide+xml" PartName="/ppt/slides/slide149.xml"/>
  <Override ContentType="application/vnd.openxmlformats-officedocument.presentationml.slide+xml" PartName="/ppt/slides/slide442.xml"/>
  <Override ContentType="application/vnd.openxmlformats-officedocument.presentationml.slide+xml" PartName="/ppt/slides/slide485.xml"/>
  <Override ContentType="application/vnd.openxmlformats-officedocument.presentationml.slide+xml" PartName="/ppt/slides/slide106.xml"/>
  <Override ContentType="application/vnd.openxmlformats-officedocument.presentationml.slide+xml" PartName="/ppt/slides/slide234.xml"/>
  <Override ContentType="application/vnd.openxmlformats-officedocument.presentationml.slide+xml" PartName="/ppt/slides/slide177.xml"/>
  <Override ContentType="application/vnd.openxmlformats-officedocument.presentationml.slide+xml" PartName="/ppt/slides/slide363.xml"/>
  <Override ContentType="application/vnd.openxmlformats-officedocument.presentationml.slide+xml" PartName="/ppt/slides/slide134.xml"/>
  <Override ContentType="application/vnd.openxmlformats-officedocument.presentationml.slide+xml" PartName="/ppt/slides/slide320.xml"/>
  <Override ContentType="application/vnd.openxmlformats-officedocument.presentationml.slide+xml" PartName="/ppt/slides/slide207.xml"/>
  <Override ContentType="application/vnd.openxmlformats-officedocument.presentationml.slide+xml" PartName="/ppt/slides/slide356.xml"/>
  <Override ContentType="application/vnd.openxmlformats-officedocument.presentationml.slide+xml" PartName="/ppt/slides/slide284.xml"/>
  <Override ContentType="application/vnd.openxmlformats-officedocument.presentationml.slide+xml" PartName="/ppt/slides/slide399.xml"/>
  <Override ContentType="application/vnd.openxmlformats-officedocument.presentationml.slide+xml" PartName="/ppt/slides/slide47.xml"/>
  <Override ContentType="application/vnd.openxmlformats-officedocument.presentationml.slide+xml" PartName="/ppt/slides/slide241.xml"/>
  <Override ContentType="application/vnd.openxmlformats-officedocument.presentationml.slide+xml" PartName="/ppt/slides/slide478.xml"/>
  <Override ContentType="application/vnd.openxmlformats-officedocument.presentationml.slide+xml" PartName="/ppt/slides/slide390.xml"/>
  <Override ContentType="application/vnd.openxmlformats-officedocument.presentationml.slide+xml" PartName="/ppt/slides/slide81.xml"/>
  <Override ContentType="application/vnd.openxmlformats-officedocument.presentationml.slide+xml" PartName="/ppt/slides/slide435.xml"/>
  <Override ContentType="application/vnd.openxmlformats-officedocument.presentationml.slide+xml" PartName="/ppt/slides/slide329.xml"/>
  <Override ContentType="application/vnd.openxmlformats-officedocument.presentationml.slide+xml" PartName="/ppt/slides/slide463.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290.xml"/>
  <Override ContentType="application/vnd.openxmlformats-officedocument.presentationml.slide+xml" PartName="/ppt/slides/slide378.xml"/>
  <Override ContentType="application/vnd.openxmlformats-officedocument.presentationml.slide+xml" PartName="/ppt/slides/slide335.xml"/>
  <Override ContentType="application/vnd.openxmlformats-officedocument.presentationml.slide+xml" PartName="/ppt/slides/slide256.xml"/>
  <Override ContentType="application/vnd.openxmlformats-officedocument.presentationml.slide+xml" PartName="/ppt/slides/slide429.xml"/>
  <Override ContentType="application/vnd.openxmlformats-officedocument.presentationml.slide+xml" PartName="/ppt/slides/slide299.xml"/>
  <Override ContentType="application/vnd.openxmlformats-officedocument.presentationml.slide+xml" PartName="/ppt/slides/slide128.xml"/>
  <Override ContentType="application/vnd.openxmlformats-officedocument.presentationml.slide+xml" PartName="/ppt/slides/slide420.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 id="439" r:id="rId189"/>
    <p:sldId id="440" r:id="rId190"/>
    <p:sldId id="441" r:id="rId191"/>
    <p:sldId id="442" r:id="rId192"/>
    <p:sldId id="443" r:id="rId193"/>
    <p:sldId id="444" r:id="rId194"/>
    <p:sldId id="445" r:id="rId195"/>
    <p:sldId id="446" r:id="rId196"/>
    <p:sldId id="447" r:id="rId197"/>
    <p:sldId id="448" r:id="rId198"/>
    <p:sldId id="449" r:id="rId199"/>
    <p:sldId id="450" r:id="rId200"/>
    <p:sldId id="451" r:id="rId201"/>
    <p:sldId id="452" r:id="rId202"/>
    <p:sldId id="453" r:id="rId203"/>
    <p:sldId id="454" r:id="rId204"/>
    <p:sldId id="455" r:id="rId205"/>
    <p:sldId id="456" r:id="rId206"/>
    <p:sldId id="457" r:id="rId207"/>
    <p:sldId id="458" r:id="rId208"/>
    <p:sldId id="459" r:id="rId209"/>
    <p:sldId id="460" r:id="rId210"/>
    <p:sldId id="461" r:id="rId211"/>
    <p:sldId id="462" r:id="rId212"/>
    <p:sldId id="463" r:id="rId213"/>
    <p:sldId id="464" r:id="rId214"/>
    <p:sldId id="465" r:id="rId215"/>
    <p:sldId id="466" r:id="rId216"/>
    <p:sldId id="467" r:id="rId217"/>
    <p:sldId id="468" r:id="rId218"/>
    <p:sldId id="469" r:id="rId219"/>
    <p:sldId id="470" r:id="rId220"/>
    <p:sldId id="471" r:id="rId221"/>
    <p:sldId id="472" r:id="rId222"/>
    <p:sldId id="473" r:id="rId223"/>
    <p:sldId id="474" r:id="rId224"/>
    <p:sldId id="475" r:id="rId225"/>
    <p:sldId id="476" r:id="rId226"/>
    <p:sldId id="477" r:id="rId227"/>
    <p:sldId id="478" r:id="rId228"/>
    <p:sldId id="479" r:id="rId229"/>
    <p:sldId id="480" r:id="rId230"/>
    <p:sldId id="481" r:id="rId231"/>
    <p:sldId id="482" r:id="rId232"/>
    <p:sldId id="483" r:id="rId233"/>
    <p:sldId id="484" r:id="rId234"/>
    <p:sldId id="485" r:id="rId235"/>
    <p:sldId id="486" r:id="rId236"/>
    <p:sldId id="487" r:id="rId237"/>
    <p:sldId id="488" r:id="rId238"/>
    <p:sldId id="489" r:id="rId239"/>
    <p:sldId id="490" r:id="rId240"/>
    <p:sldId id="491" r:id="rId241"/>
    <p:sldId id="492" r:id="rId242"/>
    <p:sldId id="493" r:id="rId243"/>
    <p:sldId id="494" r:id="rId244"/>
    <p:sldId id="495" r:id="rId245"/>
    <p:sldId id="496" r:id="rId246"/>
    <p:sldId id="497" r:id="rId247"/>
    <p:sldId id="498" r:id="rId248"/>
    <p:sldId id="499" r:id="rId249"/>
    <p:sldId id="500" r:id="rId250"/>
    <p:sldId id="501" r:id="rId251"/>
    <p:sldId id="502" r:id="rId252"/>
    <p:sldId id="503" r:id="rId253"/>
    <p:sldId id="504" r:id="rId254"/>
    <p:sldId id="505" r:id="rId255"/>
    <p:sldId id="506" r:id="rId256"/>
    <p:sldId id="507" r:id="rId257"/>
    <p:sldId id="508" r:id="rId258"/>
    <p:sldId id="509" r:id="rId259"/>
    <p:sldId id="510" r:id="rId260"/>
    <p:sldId id="511" r:id="rId261"/>
    <p:sldId id="512" r:id="rId262"/>
    <p:sldId id="513" r:id="rId263"/>
    <p:sldId id="514" r:id="rId264"/>
    <p:sldId id="515" r:id="rId265"/>
    <p:sldId id="516" r:id="rId266"/>
    <p:sldId id="517" r:id="rId267"/>
    <p:sldId id="518" r:id="rId268"/>
    <p:sldId id="519" r:id="rId269"/>
    <p:sldId id="520" r:id="rId270"/>
    <p:sldId id="521" r:id="rId271"/>
    <p:sldId id="522" r:id="rId272"/>
    <p:sldId id="523" r:id="rId273"/>
    <p:sldId id="524" r:id="rId274"/>
    <p:sldId id="525" r:id="rId275"/>
    <p:sldId id="526" r:id="rId276"/>
    <p:sldId id="527" r:id="rId277"/>
    <p:sldId id="528" r:id="rId278"/>
    <p:sldId id="529" r:id="rId279"/>
    <p:sldId id="530" r:id="rId280"/>
    <p:sldId id="531" r:id="rId281"/>
    <p:sldId id="532" r:id="rId282"/>
    <p:sldId id="533" r:id="rId283"/>
    <p:sldId id="534" r:id="rId284"/>
    <p:sldId id="535" r:id="rId285"/>
    <p:sldId id="536" r:id="rId286"/>
    <p:sldId id="537" r:id="rId287"/>
    <p:sldId id="538" r:id="rId288"/>
    <p:sldId id="539" r:id="rId289"/>
    <p:sldId id="540" r:id="rId290"/>
    <p:sldId id="541" r:id="rId291"/>
    <p:sldId id="542" r:id="rId292"/>
    <p:sldId id="543" r:id="rId293"/>
    <p:sldId id="544" r:id="rId294"/>
    <p:sldId id="545" r:id="rId295"/>
    <p:sldId id="546" r:id="rId296"/>
    <p:sldId id="547" r:id="rId297"/>
    <p:sldId id="548" r:id="rId298"/>
    <p:sldId id="549" r:id="rId299"/>
    <p:sldId id="550" r:id="rId300"/>
    <p:sldId id="551" r:id="rId301"/>
    <p:sldId id="552" r:id="rId302"/>
    <p:sldId id="553" r:id="rId303"/>
    <p:sldId id="554" r:id="rId304"/>
    <p:sldId id="555" r:id="rId305"/>
    <p:sldId id="556" r:id="rId306"/>
    <p:sldId id="557" r:id="rId307"/>
    <p:sldId id="558" r:id="rId308"/>
    <p:sldId id="559" r:id="rId309"/>
    <p:sldId id="560" r:id="rId310"/>
    <p:sldId id="561" r:id="rId311"/>
    <p:sldId id="562" r:id="rId312"/>
    <p:sldId id="563" r:id="rId313"/>
    <p:sldId id="564" r:id="rId314"/>
    <p:sldId id="565" r:id="rId315"/>
    <p:sldId id="566" r:id="rId316"/>
    <p:sldId id="567" r:id="rId317"/>
    <p:sldId id="568" r:id="rId318"/>
    <p:sldId id="569" r:id="rId319"/>
    <p:sldId id="570" r:id="rId320"/>
    <p:sldId id="571" r:id="rId321"/>
    <p:sldId id="572" r:id="rId322"/>
    <p:sldId id="573" r:id="rId323"/>
    <p:sldId id="574" r:id="rId324"/>
    <p:sldId id="575" r:id="rId325"/>
    <p:sldId id="576" r:id="rId326"/>
    <p:sldId id="577" r:id="rId327"/>
    <p:sldId id="578" r:id="rId328"/>
    <p:sldId id="579" r:id="rId329"/>
    <p:sldId id="580" r:id="rId330"/>
    <p:sldId id="581" r:id="rId331"/>
    <p:sldId id="582" r:id="rId332"/>
    <p:sldId id="583" r:id="rId333"/>
    <p:sldId id="584" r:id="rId334"/>
    <p:sldId id="585" r:id="rId335"/>
    <p:sldId id="586" r:id="rId336"/>
    <p:sldId id="587" r:id="rId337"/>
    <p:sldId id="588" r:id="rId338"/>
    <p:sldId id="589" r:id="rId339"/>
    <p:sldId id="590" r:id="rId340"/>
    <p:sldId id="591" r:id="rId341"/>
    <p:sldId id="592" r:id="rId342"/>
    <p:sldId id="593" r:id="rId343"/>
    <p:sldId id="594" r:id="rId344"/>
    <p:sldId id="595" r:id="rId345"/>
    <p:sldId id="596" r:id="rId346"/>
    <p:sldId id="597" r:id="rId347"/>
    <p:sldId id="598" r:id="rId348"/>
    <p:sldId id="599" r:id="rId349"/>
    <p:sldId id="600" r:id="rId350"/>
    <p:sldId id="601" r:id="rId351"/>
    <p:sldId id="602" r:id="rId352"/>
    <p:sldId id="603" r:id="rId353"/>
    <p:sldId id="604" r:id="rId354"/>
    <p:sldId id="605" r:id="rId355"/>
    <p:sldId id="606" r:id="rId356"/>
    <p:sldId id="607" r:id="rId357"/>
    <p:sldId id="608" r:id="rId358"/>
    <p:sldId id="609" r:id="rId359"/>
    <p:sldId id="610" r:id="rId360"/>
    <p:sldId id="611" r:id="rId361"/>
    <p:sldId id="612" r:id="rId362"/>
    <p:sldId id="613" r:id="rId363"/>
    <p:sldId id="614" r:id="rId364"/>
    <p:sldId id="615" r:id="rId365"/>
    <p:sldId id="616" r:id="rId366"/>
    <p:sldId id="617" r:id="rId367"/>
    <p:sldId id="618" r:id="rId368"/>
    <p:sldId id="619" r:id="rId369"/>
    <p:sldId id="620" r:id="rId370"/>
    <p:sldId id="621" r:id="rId371"/>
    <p:sldId id="622" r:id="rId372"/>
    <p:sldId id="623" r:id="rId373"/>
    <p:sldId id="624" r:id="rId374"/>
    <p:sldId id="625" r:id="rId375"/>
    <p:sldId id="626" r:id="rId376"/>
    <p:sldId id="627" r:id="rId377"/>
    <p:sldId id="628" r:id="rId378"/>
    <p:sldId id="629" r:id="rId379"/>
    <p:sldId id="630" r:id="rId380"/>
    <p:sldId id="631" r:id="rId381"/>
    <p:sldId id="632" r:id="rId382"/>
    <p:sldId id="633" r:id="rId383"/>
    <p:sldId id="634" r:id="rId384"/>
    <p:sldId id="635" r:id="rId385"/>
    <p:sldId id="636" r:id="rId386"/>
    <p:sldId id="637" r:id="rId387"/>
    <p:sldId id="638" r:id="rId388"/>
    <p:sldId id="639" r:id="rId389"/>
    <p:sldId id="640" r:id="rId390"/>
    <p:sldId id="641" r:id="rId391"/>
    <p:sldId id="642" r:id="rId392"/>
    <p:sldId id="643" r:id="rId393"/>
    <p:sldId id="644" r:id="rId394"/>
    <p:sldId id="645" r:id="rId395"/>
    <p:sldId id="646" r:id="rId396"/>
    <p:sldId id="647" r:id="rId397"/>
    <p:sldId id="648" r:id="rId398"/>
    <p:sldId id="649" r:id="rId399"/>
    <p:sldId id="650" r:id="rId400"/>
    <p:sldId id="651" r:id="rId401"/>
    <p:sldId id="652" r:id="rId402"/>
    <p:sldId id="653" r:id="rId403"/>
    <p:sldId id="654" r:id="rId404"/>
    <p:sldId id="655" r:id="rId405"/>
    <p:sldId id="656" r:id="rId406"/>
    <p:sldId id="657" r:id="rId407"/>
    <p:sldId id="658" r:id="rId408"/>
    <p:sldId id="659" r:id="rId409"/>
    <p:sldId id="660" r:id="rId410"/>
    <p:sldId id="661" r:id="rId411"/>
    <p:sldId id="662" r:id="rId412"/>
    <p:sldId id="663" r:id="rId413"/>
    <p:sldId id="664" r:id="rId414"/>
    <p:sldId id="665" r:id="rId415"/>
    <p:sldId id="666" r:id="rId416"/>
    <p:sldId id="667" r:id="rId417"/>
    <p:sldId id="668" r:id="rId418"/>
    <p:sldId id="669" r:id="rId419"/>
    <p:sldId id="670" r:id="rId420"/>
    <p:sldId id="671" r:id="rId421"/>
    <p:sldId id="672" r:id="rId422"/>
    <p:sldId id="673" r:id="rId423"/>
    <p:sldId id="674" r:id="rId424"/>
    <p:sldId id="675" r:id="rId425"/>
    <p:sldId id="676" r:id="rId426"/>
    <p:sldId id="677" r:id="rId427"/>
    <p:sldId id="678" r:id="rId428"/>
    <p:sldId id="679" r:id="rId429"/>
    <p:sldId id="680" r:id="rId430"/>
    <p:sldId id="681" r:id="rId431"/>
    <p:sldId id="682" r:id="rId432"/>
    <p:sldId id="683" r:id="rId433"/>
    <p:sldId id="684" r:id="rId434"/>
    <p:sldId id="685" r:id="rId435"/>
    <p:sldId id="686" r:id="rId436"/>
    <p:sldId id="687" r:id="rId437"/>
    <p:sldId id="688" r:id="rId438"/>
    <p:sldId id="689" r:id="rId439"/>
    <p:sldId id="690" r:id="rId440"/>
    <p:sldId id="691" r:id="rId441"/>
    <p:sldId id="692" r:id="rId442"/>
    <p:sldId id="693" r:id="rId443"/>
    <p:sldId id="694" r:id="rId444"/>
    <p:sldId id="695" r:id="rId445"/>
    <p:sldId id="696" r:id="rId446"/>
    <p:sldId id="697" r:id="rId447"/>
    <p:sldId id="698" r:id="rId448"/>
    <p:sldId id="699" r:id="rId449"/>
    <p:sldId id="700" r:id="rId450"/>
    <p:sldId id="701" r:id="rId451"/>
    <p:sldId id="702" r:id="rId452"/>
    <p:sldId id="703" r:id="rId453"/>
    <p:sldId id="704" r:id="rId454"/>
    <p:sldId id="705" r:id="rId455"/>
    <p:sldId id="706" r:id="rId456"/>
    <p:sldId id="707" r:id="rId457"/>
    <p:sldId id="708" r:id="rId458"/>
    <p:sldId id="709" r:id="rId459"/>
    <p:sldId id="710" r:id="rId460"/>
    <p:sldId id="711" r:id="rId461"/>
    <p:sldId id="712" r:id="rId462"/>
    <p:sldId id="713" r:id="rId463"/>
    <p:sldId id="714" r:id="rId464"/>
    <p:sldId id="715" r:id="rId465"/>
    <p:sldId id="716" r:id="rId466"/>
    <p:sldId id="717" r:id="rId467"/>
    <p:sldId id="718" r:id="rId468"/>
    <p:sldId id="719" r:id="rId469"/>
    <p:sldId id="720" r:id="rId470"/>
    <p:sldId id="721" r:id="rId471"/>
    <p:sldId id="722" r:id="rId472"/>
    <p:sldId id="723" r:id="rId473"/>
    <p:sldId id="724" r:id="rId474"/>
    <p:sldId id="725" r:id="rId475"/>
    <p:sldId id="726" r:id="rId476"/>
    <p:sldId id="727" r:id="rId477"/>
    <p:sldId id="728" r:id="rId478"/>
    <p:sldId id="729" r:id="rId479"/>
    <p:sldId id="730" r:id="rId480"/>
    <p:sldId id="731" r:id="rId481"/>
    <p:sldId id="732" r:id="rId482"/>
    <p:sldId id="733" r:id="rId483"/>
    <p:sldId id="734" r:id="rId484"/>
    <p:sldId id="735" r:id="rId485"/>
    <p:sldId id="736" r:id="rId486"/>
    <p:sldId id="737" r:id="rId487"/>
    <p:sldId id="738" r:id="rId488"/>
    <p:sldId id="739" r:id="rId489"/>
    <p:sldId id="740" r:id="rId490"/>
    <p:sldId id="741" r:id="rId491"/>
    <p:sldId id="742" r:id="rId492"/>
    <p:sldId id="743" r:id="rId493"/>
    <p:sldId id="744" r:id="rId494"/>
    <p:sldId id="745" r:id="rId495"/>
    <p:sldId id="746" r:id="rId496"/>
    <p:sldId id="747" r:id="rId497"/>
    <p:sldId id="748" r:id="rId498"/>
    <p:sldId id="749" r:id="rId499"/>
    <p:sldId id="750" r:id="rId500"/>
    <p:sldId id="751" r:id="rId501"/>
    <p:sldId id="752" r:id="rId502"/>
    <p:sldId id="753" r:id="rId503"/>
    <p:sldId id="754" r:id="rId504"/>
    <p:sldId id="755" r:id="rId505"/>
    <p:sldId id="756" r:id="rId506"/>
    <p:sldId id="757" r:id="rId507"/>
  </p:sldIdLst>
  <p:sldSz cy="6858000" cx="9144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1.xml><?xml version="1.0" encoding="utf-8"?>
<a:tblStyleLst xmlns:a="http://schemas.openxmlformats.org/drawingml/2006/main" xmlns:r="http://schemas.openxmlformats.org/officeDocument/2006/relationships" def="{90651C3A-4460-11DB-9652-00E08161165F}">
  <a:tblStyle styleId="{5C22544A-7EE6-4342-B048-85BDC9FD1C3A}" styleName="Medium Style 2 - Accent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Lst>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90" Type="http://schemas.openxmlformats.org/officeDocument/2006/relationships/slide" Target="slides/slide185.xml"/><Relationship Id="rId194" Type="http://schemas.openxmlformats.org/officeDocument/2006/relationships/slide" Target="slides/slide189.xml"/><Relationship Id="rId193" Type="http://schemas.openxmlformats.org/officeDocument/2006/relationships/slide" Target="slides/slide188.xml"/><Relationship Id="rId192" Type="http://schemas.openxmlformats.org/officeDocument/2006/relationships/slide" Target="slides/slide187.xml"/><Relationship Id="rId191" Type="http://schemas.openxmlformats.org/officeDocument/2006/relationships/slide" Target="slides/slide186.xml"/><Relationship Id="rId187" Type="http://schemas.openxmlformats.org/officeDocument/2006/relationships/slide" Target="slides/slide182.xml"/><Relationship Id="rId186" Type="http://schemas.openxmlformats.org/officeDocument/2006/relationships/slide" Target="slides/slide181.xml"/><Relationship Id="rId185" Type="http://schemas.openxmlformats.org/officeDocument/2006/relationships/slide" Target="slides/slide180.xml"/><Relationship Id="rId184" Type="http://schemas.openxmlformats.org/officeDocument/2006/relationships/slide" Target="slides/slide179.xml"/><Relationship Id="rId189" Type="http://schemas.openxmlformats.org/officeDocument/2006/relationships/slide" Target="slides/slide184.xml"/><Relationship Id="rId188" Type="http://schemas.openxmlformats.org/officeDocument/2006/relationships/slide" Target="slides/slide183.xml"/><Relationship Id="rId183" Type="http://schemas.openxmlformats.org/officeDocument/2006/relationships/slide" Target="slides/slide178.xml"/><Relationship Id="rId182" Type="http://schemas.openxmlformats.org/officeDocument/2006/relationships/slide" Target="slides/slide177.xml"/><Relationship Id="rId181" Type="http://schemas.openxmlformats.org/officeDocument/2006/relationships/slide" Target="slides/slide176.xml"/><Relationship Id="rId180" Type="http://schemas.openxmlformats.org/officeDocument/2006/relationships/slide" Target="slides/slide175.xml"/><Relationship Id="rId176" Type="http://schemas.openxmlformats.org/officeDocument/2006/relationships/slide" Target="slides/slide171.xml"/><Relationship Id="rId297" Type="http://schemas.openxmlformats.org/officeDocument/2006/relationships/slide" Target="slides/slide292.xml"/><Relationship Id="rId175" Type="http://schemas.openxmlformats.org/officeDocument/2006/relationships/slide" Target="slides/slide170.xml"/><Relationship Id="rId296" Type="http://schemas.openxmlformats.org/officeDocument/2006/relationships/slide" Target="slides/slide291.xml"/><Relationship Id="rId174" Type="http://schemas.openxmlformats.org/officeDocument/2006/relationships/slide" Target="slides/slide169.xml"/><Relationship Id="rId295" Type="http://schemas.openxmlformats.org/officeDocument/2006/relationships/slide" Target="slides/slide290.xml"/><Relationship Id="rId173" Type="http://schemas.openxmlformats.org/officeDocument/2006/relationships/slide" Target="slides/slide168.xml"/><Relationship Id="rId294" Type="http://schemas.openxmlformats.org/officeDocument/2006/relationships/slide" Target="slides/slide289.xml"/><Relationship Id="rId179" Type="http://schemas.openxmlformats.org/officeDocument/2006/relationships/slide" Target="slides/slide174.xml"/><Relationship Id="rId178" Type="http://schemas.openxmlformats.org/officeDocument/2006/relationships/slide" Target="slides/slide173.xml"/><Relationship Id="rId299" Type="http://schemas.openxmlformats.org/officeDocument/2006/relationships/slide" Target="slides/slide294.xml"/><Relationship Id="rId177" Type="http://schemas.openxmlformats.org/officeDocument/2006/relationships/slide" Target="slides/slide172.xml"/><Relationship Id="rId298" Type="http://schemas.openxmlformats.org/officeDocument/2006/relationships/slide" Target="slides/slide293.xml"/><Relationship Id="rId198" Type="http://schemas.openxmlformats.org/officeDocument/2006/relationships/slide" Target="slides/slide193.xml"/><Relationship Id="rId197" Type="http://schemas.openxmlformats.org/officeDocument/2006/relationships/slide" Target="slides/slide192.xml"/><Relationship Id="rId196" Type="http://schemas.openxmlformats.org/officeDocument/2006/relationships/slide" Target="slides/slide191.xml"/><Relationship Id="rId195" Type="http://schemas.openxmlformats.org/officeDocument/2006/relationships/slide" Target="slides/slide190.xml"/><Relationship Id="rId199" Type="http://schemas.openxmlformats.org/officeDocument/2006/relationships/slide" Target="slides/slide194.xml"/><Relationship Id="rId150" Type="http://schemas.openxmlformats.org/officeDocument/2006/relationships/slide" Target="slides/slide145.xml"/><Relationship Id="rId271" Type="http://schemas.openxmlformats.org/officeDocument/2006/relationships/slide" Target="slides/slide266.xml"/><Relationship Id="rId392" Type="http://schemas.openxmlformats.org/officeDocument/2006/relationships/slide" Target="slides/slide387.xml"/><Relationship Id="rId270" Type="http://schemas.openxmlformats.org/officeDocument/2006/relationships/slide" Target="slides/slide265.xml"/><Relationship Id="rId391" Type="http://schemas.openxmlformats.org/officeDocument/2006/relationships/slide" Target="slides/slide386.xml"/><Relationship Id="rId390" Type="http://schemas.openxmlformats.org/officeDocument/2006/relationships/slide" Target="slides/slide385.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149" Type="http://schemas.openxmlformats.org/officeDocument/2006/relationships/slide" Target="slides/slide144.xml"/><Relationship Id="rId4" Type="http://schemas.openxmlformats.org/officeDocument/2006/relationships/tableStyles" Target="tableStyles1.xml"/><Relationship Id="rId148" Type="http://schemas.openxmlformats.org/officeDocument/2006/relationships/slide" Target="slides/slide143.xml"/><Relationship Id="rId269" Type="http://schemas.openxmlformats.org/officeDocument/2006/relationships/slide" Target="slides/slide264.xml"/><Relationship Id="rId9" Type="http://schemas.openxmlformats.org/officeDocument/2006/relationships/slide" Target="slides/slide4.xml"/><Relationship Id="rId143" Type="http://schemas.openxmlformats.org/officeDocument/2006/relationships/slide" Target="slides/slide138.xml"/><Relationship Id="rId264" Type="http://schemas.openxmlformats.org/officeDocument/2006/relationships/slide" Target="slides/slide259.xml"/><Relationship Id="rId385" Type="http://schemas.openxmlformats.org/officeDocument/2006/relationships/slide" Target="slides/slide380.xml"/><Relationship Id="rId142" Type="http://schemas.openxmlformats.org/officeDocument/2006/relationships/slide" Target="slides/slide137.xml"/><Relationship Id="rId263" Type="http://schemas.openxmlformats.org/officeDocument/2006/relationships/slide" Target="slides/slide258.xml"/><Relationship Id="rId384" Type="http://schemas.openxmlformats.org/officeDocument/2006/relationships/slide" Target="slides/slide379.xml"/><Relationship Id="rId141" Type="http://schemas.openxmlformats.org/officeDocument/2006/relationships/slide" Target="slides/slide136.xml"/><Relationship Id="rId262" Type="http://schemas.openxmlformats.org/officeDocument/2006/relationships/slide" Target="slides/slide257.xml"/><Relationship Id="rId383" Type="http://schemas.openxmlformats.org/officeDocument/2006/relationships/slide" Target="slides/slide378.xml"/><Relationship Id="rId140" Type="http://schemas.openxmlformats.org/officeDocument/2006/relationships/slide" Target="slides/slide135.xml"/><Relationship Id="rId261" Type="http://schemas.openxmlformats.org/officeDocument/2006/relationships/slide" Target="slides/slide256.xml"/><Relationship Id="rId382" Type="http://schemas.openxmlformats.org/officeDocument/2006/relationships/slide" Target="slides/slide377.xml"/><Relationship Id="rId5" Type="http://schemas.openxmlformats.org/officeDocument/2006/relationships/slideMaster" Target="slideMasters/slideMaster1.xml"/><Relationship Id="rId147" Type="http://schemas.openxmlformats.org/officeDocument/2006/relationships/slide" Target="slides/slide142.xml"/><Relationship Id="rId268" Type="http://schemas.openxmlformats.org/officeDocument/2006/relationships/slide" Target="slides/slide263.xml"/><Relationship Id="rId389" Type="http://schemas.openxmlformats.org/officeDocument/2006/relationships/slide" Target="slides/slide384.xml"/><Relationship Id="rId6" Type="http://schemas.openxmlformats.org/officeDocument/2006/relationships/slide" Target="slides/slide1.xml"/><Relationship Id="rId146" Type="http://schemas.openxmlformats.org/officeDocument/2006/relationships/slide" Target="slides/slide141.xml"/><Relationship Id="rId267" Type="http://schemas.openxmlformats.org/officeDocument/2006/relationships/slide" Target="slides/slide262.xml"/><Relationship Id="rId388" Type="http://schemas.openxmlformats.org/officeDocument/2006/relationships/slide" Target="slides/slide383.xml"/><Relationship Id="rId7" Type="http://schemas.openxmlformats.org/officeDocument/2006/relationships/slide" Target="slides/slide2.xml"/><Relationship Id="rId145" Type="http://schemas.openxmlformats.org/officeDocument/2006/relationships/slide" Target="slides/slide140.xml"/><Relationship Id="rId266" Type="http://schemas.openxmlformats.org/officeDocument/2006/relationships/slide" Target="slides/slide261.xml"/><Relationship Id="rId387" Type="http://schemas.openxmlformats.org/officeDocument/2006/relationships/slide" Target="slides/slide382.xml"/><Relationship Id="rId8" Type="http://schemas.openxmlformats.org/officeDocument/2006/relationships/slide" Target="slides/slide3.xml"/><Relationship Id="rId144" Type="http://schemas.openxmlformats.org/officeDocument/2006/relationships/slide" Target="slides/slide139.xml"/><Relationship Id="rId265" Type="http://schemas.openxmlformats.org/officeDocument/2006/relationships/slide" Target="slides/slide260.xml"/><Relationship Id="rId386" Type="http://schemas.openxmlformats.org/officeDocument/2006/relationships/slide" Target="slides/slide381.xml"/><Relationship Id="rId260" Type="http://schemas.openxmlformats.org/officeDocument/2006/relationships/slide" Target="slides/slide255.xml"/><Relationship Id="rId381" Type="http://schemas.openxmlformats.org/officeDocument/2006/relationships/slide" Target="slides/slide376.xml"/><Relationship Id="rId380" Type="http://schemas.openxmlformats.org/officeDocument/2006/relationships/slide" Target="slides/slide375.xml"/><Relationship Id="rId139" Type="http://schemas.openxmlformats.org/officeDocument/2006/relationships/slide" Target="slides/slide134.xml"/><Relationship Id="rId138" Type="http://schemas.openxmlformats.org/officeDocument/2006/relationships/slide" Target="slides/slide133.xml"/><Relationship Id="rId259" Type="http://schemas.openxmlformats.org/officeDocument/2006/relationships/slide" Target="slides/slide254.xml"/><Relationship Id="rId137" Type="http://schemas.openxmlformats.org/officeDocument/2006/relationships/slide" Target="slides/slide132.xml"/><Relationship Id="rId258" Type="http://schemas.openxmlformats.org/officeDocument/2006/relationships/slide" Target="slides/slide253.xml"/><Relationship Id="rId379" Type="http://schemas.openxmlformats.org/officeDocument/2006/relationships/slide" Target="slides/slide374.xml"/><Relationship Id="rId132" Type="http://schemas.openxmlformats.org/officeDocument/2006/relationships/slide" Target="slides/slide127.xml"/><Relationship Id="rId253" Type="http://schemas.openxmlformats.org/officeDocument/2006/relationships/slide" Target="slides/slide248.xml"/><Relationship Id="rId374" Type="http://schemas.openxmlformats.org/officeDocument/2006/relationships/slide" Target="slides/slide369.xml"/><Relationship Id="rId495" Type="http://schemas.openxmlformats.org/officeDocument/2006/relationships/slide" Target="slides/slide490.xml"/><Relationship Id="rId131" Type="http://schemas.openxmlformats.org/officeDocument/2006/relationships/slide" Target="slides/slide126.xml"/><Relationship Id="rId252" Type="http://schemas.openxmlformats.org/officeDocument/2006/relationships/slide" Target="slides/slide247.xml"/><Relationship Id="rId373" Type="http://schemas.openxmlformats.org/officeDocument/2006/relationships/slide" Target="slides/slide368.xml"/><Relationship Id="rId494" Type="http://schemas.openxmlformats.org/officeDocument/2006/relationships/slide" Target="slides/slide489.xml"/><Relationship Id="rId130" Type="http://schemas.openxmlformats.org/officeDocument/2006/relationships/slide" Target="slides/slide125.xml"/><Relationship Id="rId251" Type="http://schemas.openxmlformats.org/officeDocument/2006/relationships/slide" Target="slides/slide246.xml"/><Relationship Id="rId372" Type="http://schemas.openxmlformats.org/officeDocument/2006/relationships/slide" Target="slides/slide367.xml"/><Relationship Id="rId493" Type="http://schemas.openxmlformats.org/officeDocument/2006/relationships/slide" Target="slides/slide488.xml"/><Relationship Id="rId250" Type="http://schemas.openxmlformats.org/officeDocument/2006/relationships/slide" Target="slides/slide245.xml"/><Relationship Id="rId371" Type="http://schemas.openxmlformats.org/officeDocument/2006/relationships/slide" Target="slides/slide366.xml"/><Relationship Id="rId492" Type="http://schemas.openxmlformats.org/officeDocument/2006/relationships/slide" Target="slides/slide487.xml"/><Relationship Id="rId136" Type="http://schemas.openxmlformats.org/officeDocument/2006/relationships/slide" Target="slides/slide131.xml"/><Relationship Id="rId257" Type="http://schemas.openxmlformats.org/officeDocument/2006/relationships/slide" Target="slides/slide252.xml"/><Relationship Id="rId378" Type="http://schemas.openxmlformats.org/officeDocument/2006/relationships/slide" Target="slides/slide373.xml"/><Relationship Id="rId499" Type="http://schemas.openxmlformats.org/officeDocument/2006/relationships/slide" Target="slides/slide494.xml"/><Relationship Id="rId135" Type="http://schemas.openxmlformats.org/officeDocument/2006/relationships/slide" Target="slides/slide130.xml"/><Relationship Id="rId256" Type="http://schemas.openxmlformats.org/officeDocument/2006/relationships/slide" Target="slides/slide251.xml"/><Relationship Id="rId377" Type="http://schemas.openxmlformats.org/officeDocument/2006/relationships/slide" Target="slides/slide372.xml"/><Relationship Id="rId498" Type="http://schemas.openxmlformats.org/officeDocument/2006/relationships/slide" Target="slides/slide493.xml"/><Relationship Id="rId134" Type="http://schemas.openxmlformats.org/officeDocument/2006/relationships/slide" Target="slides/slide129.xml"/><Relationship Id="rId255" Type="http://schemas.openxmlformats.org/officeDocument/2006/relationships/slide" Target="slides/slide250.xml"/><Relationship Id="rId376" Type="http://schemas.openxmlformats.org/officeDocument/2006/relationships/slide" Target="slides/slide371.xml"/><Relationship Id="rId497" Type="http://schemas.openxmlformats.org/officeDocument/2006/relationships/slide" Target="slides/slide492.xml"/><Relationship Id="rId133" Type="http://schemas.openxmlformats.org/officeDocument/2006/relationships/slide" Target="slides/slide128.xml"/><Relationship Id="rId254" Type="http://schemas.openxmlformats.org/officeDocument/2006/relationships/slide" Target="slides/slide249.xml"/><Relationship Id="rId375" Type="http://schemas.openxmlformats.org/officeDocument/2006/relationships/slide" Target="slides/slide370.xml"/><Relationship Id="rId496" Type="http://schemas.openxmlformats.org/officeDocument/2006/relationships/slide" Target="slides/slide491.xml"/><Relationship Id="rId172" Type="http://schemas.openxmlformats.org/officeDocument/2006/relationships/slide" Target="slides/slide167.xml"/><Relationship Id="rId293" Type="http://schemas.openxmlformats.org/officeDocument/2006/relationships/slide" Target="slides/slide288.xml"/><Relationship Id="rId171" Type="http://schemas.openxmlformats.org/officeDocument/2006/relationships/slide" Target="slides/slide166.xml"/><Relationship Id="rId292" Type="http://schemas.openxmlformats.org/officeDocument/2006/relationships/slide" Target="slides/slide287.xml"/><Relationship Id="rId170" Type="http://schemas.openxmlformats.org/officeDocument/2006/relationships/slide" Target="slides/slide165.xml"/><Relationship Id="rId291" Type="http://schemas.openxmlformats.org/officeDocument/2006/relationships/slide" Target="slides/slide286.xml"/><Relationship Id="rId290" Type="http://schemas.openxmlformats.org/officeDocument/2006/relationships/slide" Target="slides/slide285.xml"/><Relationship Id="rId165" Type="http://schemas.openxmlformats.org/officeDocument/2006/relationships/slide" Target="slides/slide160.xml"/><Relationship Id="rId286" Type="http://schemas.openxmlformats.org/officeDocument/2006/relationships/slide" Target="slides/slide281.xml"/><Relationship Id="rId164" Type="http://schemas.openxmlformats.org/officeDocument/2006/relationships/slide" Target="slides/slide159.xml"/><Relationship Id="rId285" Type="http://schemas.openxmlformats.org/officeDocument/2006/relationships/slide" Target="slides/slide280.xml"/><Relationship Id="rId163" Type="http://schemas.openxmlformats.org/officeDocument/2006/relationships/slide" Target="slides/slide158.xml"/><Relationship Id="rId284" Type="http://schemas.openxmlformats.org/officeDocument/2006/relationships/slide" Target="slides/slide279.xml"/><Relationship Id="rId162" Type="http://schemas.openxmlformats.org/officeDocument/2006/relationships/slide" Target="slides/slide157.xml"/><Relationship Id="rId283" Type="http://schemas.openxmlformats.org/officeDocument/2006/relationships/slide" Target="slides/slide278.xml"/><Relationship Id="rId169" Type="http://schemas.openxmlformats.org/officeDocument/2006/relationships/slide" Target="slides/slide164.xml"/><Relationship Id="rId168" Type="http://schemas.openxmlformats.org/officeDocument/2006/relationships/slide" Target="slides/slide163.xml"/><Relationship Id="rId289" Type="http://schemas.openxmlformats.org/officeDocument/2006/relationships/slide" Target="slides/slide284.xml"/><Relationship Id="rId167" Type="http://schemas.openxmlformats.org/officeDocument/2006/relationships/slide" Target="slides/slide162.xml"/><Relationship Id="rId288" Type="http://schemas.openxmlformats.org/officeDocument/2006/relationships/slide" Target="slides/slide283.xml"/><Relationship Id="rId166" Type="http://schemas.openxmlformats.org/officeDocument/2006/relationships/slide" Target="slides/slide161.xml"/><Relationship Id="rId287" Type="http://schemas.openxmlformats.org/officeDocument/2006/relationships/slide" Target="slides/slide282.xml"/><Relationship Id="rId161" Type="http://schemas.openxmlformats.org/officeDocument/2006/relationships/slide" Target="slides/slide156.xml"/><Relationship Id="rId282" Type="http://schemas.openxmlformats.org/officeDocument/2006/relationships/slide" Target="slides/slide277.xml"/><Relationship Id="rId160" Type="http://schemas.openxmlformats.org/officeDocument/2006/relationships/slide" Target="slides/slide155.xml"/><Relationship Id="rId281" Type="http://schemas.openxmlformats.org/officeDocument/2006/relationships/slide" Target="slides/slide276.xml"/><Relationship Id="rId280" Type="http://schemas.openxmlformats.org/officeDocument/2006/relationships/slide" Target="slides/slide275.xml"/><Relationship Id="rId159" Type="http://schemas.openxmlformats.org/officeDocument/2006/relationships/slide" Target="slides/slide154.xml"/><Relationship Id="rId154" Type="http://schemas.openxmlformats.org/officeDocument/2006/relationships/slide" Target="slides/slide149.xml"/><Relationship Id="rId275" Type="http://schemas.openxmlformats.org/officeDocument/2006/relationships/slide" Target="slides/slide270.xml"/><Relationship Id="rId396" Type="http://schemas.openxmlformats.org/officeDocument/2006/relationships/slide" Target="slides/slide391.xml"/><Relationship Id="rId153" Type="http://schemas.openxmlformats.org/officeDocument/2006/relationships/slide" Target="slides/slide148.xml"/><Relationship Id="rId274" Type="http://schemas.openxmlformats.org/officeDocument/2006/relationships/slide" Target="slides/slide269.xml"/><Relationship Id="rId395" Type="http://schemas.openxmlformats.org/officeDocument/2006/relationships/slide" Target="slides/slide390.xml"/><Relationship Id="rId152" Type="http://schemas.openxmlformats.org/officeDocument/2006/relationships/slide" Target="slides/slide147.xml"/><Relationship Id="rId273" Type="http://schemas.openxmlformats.org/officeDocument/2006/relationships/slide" Target="slides/slide268.xml"/><Relationship Id="rId394" Type="http://schemas.openxmlformats.org/officeDocument/2006/relationships/slide" Target="slides/slide389.xml"/><Relationship Id="rId151" Type="http://schemas.openxmlformats.org/officeDocument/2006/relationships/slide" Target="slides/slide146.xml"/><Relationship Id="rId272" Type="http://schemas.openxmlformats.org/officeDocument/2006/relationships/slide" Target="slides/slide267.xml"/><Relationship Id="rId393" Type="http://schemas.openxmlformats.org/officeDocument/2006/relationships/slide" Target="slides/slide388.xml"/><Relationship Id="rId158" Type="http://schemas.openxmlformats.org/officeDocument/2006/relationships/slide" Target="slides/slide153.xml"/><Relationship Id="rId279" Type="http://schemas.openxmlformats.org/officeDocument/2006/relationships/slide" Target="slides/slide274.xml"/><Relationship Id="rId157" Type="http://schemas.openxmlformats.org/officeDocument/2006/relationships/slide" Target="slides/slide152.xml"/><Relationship Id="rId278" Type="http://schemas.openxmlformats.org/officeDocument/2006/relationships/slide" Target="slides/slide273.xml"/><Relationship Id="rId399" Type="http://schemas.openxmlformats.org/officeDocument/2006/relationships/slide" Target="slides/slide394.xml"/><Relationship Id="rId156" Type="http://schemas.openxmlformats.org/officeDocument/2006/relationships/slide" Target="slides/slide151.xml"/><Relationship Id="rId277" Type="http://schemas.openxmlformats.org/officeDocument/2006/relationships/slide" Target="slides/slide272.xml"/><Relationship Id="rId398" Type="http://schemas.openxmlformats.org/officeDocument/2006/relationships/slide" Target="slides/slide393.xml"/><Relationship Id="rId155" Type="http://schemas.openxmlformats.org/officeDocument/2006/relationships/slide" Target="slides/slide150.xml"/><Relationship Id="rId276" Type="http://schemas.openxmlformats.org/officeDocument/2006/relationships/slide" Target="slides/slide271.xml"/><Relationship Id="rId397" Type="http://schemas.openxmlformats.org/officeDocument/2006/relationships/slide" Target="slides/slide392.xml"/><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503" Type="http://schemas.openxmlformats.org/officeDocument/2006/relationships/slide" Target="slides/slide498.xml"/><Relationship Id="rId502" Type="http://schemas.openxmlformats.org/officeDocument/2006/relationships/slide" Target="slides/slide497.xml"/><Relationship Id="rId501" Type="http://schemas.openxmlformats.org/officeDocument/2006/relationships/slide" Target="slides/slide496.xml"/><Relationship Id="rId500" Type="http://schemas.openxmlformats.org/officeDocument/2006/relationships/slide" Target="slides/slide495.xml"/><Relationship Id="rId507" Type="http://schemas.openxmlformats.org/officeDocument/2006/relationships/slide" Target="slides/slide502.xml"/><Relationship Id="rId506" Type="http://schemas.openxmlformats.org/officeDocument/2006/relationships/slide" Target="slides/slide501.xml"/><Relationship Id="rId505" Type="http://schemas.openxmlformats.org/officeDocument/2006/relationships/slide" Target="slides/slide500.xml"/><Relationship Id="rId504" Type="http://schemas.openxmlformats.org/officeDocument/2006/relationships/slide" Target="slides/slide499.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409" Type="http://schemas.openxmlformats.org/officeDocument/2006/relationships/slide" Target="slides/slide404.xml"/><Relationship Id="rId404" Type="http://schemas.openxmlformats.org/officeDocument/2006/relationships/slide" Target="slides/slide399.xml"/><Relationship Id="rId403" Type="http://schemas.openxmlformats.org/officeDocument/2006/relationships/slide" Target="slides/slide398.xml"/><Relationship Id="rId402" Type="http://schemas.openxmlformats.org/officeDocument/2006/relationships/slide" Target="slides/slide397.xml"/><Relationship Id="rId401" Type="http://schemas.openxmlformats.org/officeDocument/2006/relationships/slide" Target="slides/slide396.xml"/><Relationship Id="rId408" Type="http://schemas.openxmlformats.org/officeDocument/2006/relationships/slide" Target="slides/slide403.xml"/><Relationship Id="rId407" Type="http://schemas.openxmlformats.org/officeDocument/2006/relationships/slide" Target="slides/slide402.xml"/><Relationship Id="rId406" Type="http://schemas.openxmlformats.org/officeDocument/2006/relationships/slide" Target="slides/slide401.xml"/><Relationship Id="rId405" Type="http://schemas.openxmlformats.org/officeDocument/2006/relationships/slide" Target="slides/slide400.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400" Type="http://schemas.openxmlformats.org/officeDocument/2006/relationships/slide" Target="slides/slide395.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 Id="rId107" Type="http://schemas.openxmlformats.org/officeDocument/2006/relationships/slide" Target="slides/slide102.xml"/><Relationship Id="rId228" Type="http://schemas.openxmlformats.org/officeDocument/2006/relationships/slide" Target="slides/slide223.xml"/><Relationship Id="rId349" Type="http://schemas.openxmlformats.org/officeDocument/2006/relationships/slide" Target="slides/slide344.xml"/><Relationship Id="rId106" Type="http://schemas.openxmlformats.org/officeDocument/2006/relationships/slide" Target="slides/slide101.xml"/><Relationship Id="rId227" Type="http://schemas.openxmlformats.org/officeDocument/2006/relationships/slide" Target="slides/slide222.xml"/><Relationship Id="rId348" Type="http://schemas.openxmlformats.org/officeDocument/2006/relationships/slide" Target="slides/slide343.xml"/><Relationship Id="rId469" Type="http://schemas.openxmlformats.org/officeDocument/2006/relationships/slide" Target="slides/slide464.xml"/><Relationship Id="rId105" Type="http://schemas.openxmlformats.org/officeDocument/2006/relationships/slide" Target="slides/slide100.xml"/><Relationship Id="rId226" Type="http://schemas.openxmlformats.org/officeDocument/2006/relationships/slide" Target="slides/slide221.xml"/><Relationship Id="rId347" Type="http://schemas.openxmlformats.org/officeDocument/2006/relationships/slide" Target="slides/slide342.xml"/><Relationship Id="rId468" Type="http://schemas.openxmlformats.org/officeDocument/2006/relationships/slide" Target="slides/slide463.xml"/><Relationship Id="rId104" Type="http://schemas.openxmlformats.org/officeDocument/2006/relationships/slide" Target="slides/slide99.xml"/><Relationship Id="rId225" Type="http://schemas.openxmlformats.org/officeDocument/2006/relationships/slide" Target="slides/slide220.xml"/><Relationship Id="rId346" Type="http://schemas.openxmlformats.org/officeDocument/2006/relationships/slide" Target="slides/slide341.xml"/><Relationship Id="rId467" Type="http://schemas.openxmlformats.org/officeDocument/2006/relationships/slide" Target="slides/slide462.xml"/><Relationship Id="rId109" Type="http://schemas.openxmlformats.org/officeDocument/2006/relationships/slide" Target="slides/slide104.xml"/><Relationship Id="rId108" Type="http://schemas.openxmlformats.org/officeDocument/2006/relationships/slide" Target="slides/slide103.xml"/><Relationship Id="rId229" Type="http://schemas.openxmlformats.org/officeDocument/2006/relationships/slide" Target="slides/slide224.xml"/><Relationship Id="rId220" Type="http://schemas.openxmlformats.org/officeDocument/2006/relationships/slide" Target="slides/slide215.xml"/><Relationship Id="rId341" Type="http://schemas.openxmlformats.org/officeDocument/2006/relationships/slide" Target="slides/slide336.xml"/><Relationship Id="rId462" Type="http://schemas.openxmlformats.org/officeDocument/2006/relationships/slide" Target="slides/slide457.xml"/><Relationship Id="rId340" Type="http://schemas.openxmlformats.org/officeDocument/2006/relationships/slide" Target="slides/slide335.xml"/><Relationship Id="rId461" Type="http://schemas.openxmlformats.org/officeDocument/2006/relationships/slide" Target="slides/slide456.xml"/><Relationship Id="rId460" Type="http://schemas.openxmlformats.org/officeDocument/2006/relationships/slide" Target="slides/slide455.xml"/><Relationship Id="rId103" Type="http://schemas.openxmlformats.org/officeDocument/2006/relationships/slide" Target="slides/slide98.xml"/><Relationship Id="rId224" Type="http://schemas.openxmlformats.org/officeDocument/2006/relationships/slide" Target="slides/slide219.xml"/><Relationship Id="rId345" Type="http://schemas.openxmlformats.org/officeDocument/2006/relationships/slide" Target="slides/slide340.xml"/><Relationship Id="rId466" Type="http://schemas.openxmlformats.org/officeDocument/2006/relationships/slide" Target="slides/slide461.xml"/><Relationship Id="rId102" Type="http://schemas.openxmlformats.org/officeDocument/2006/relationships/slide" Target="slides/slide97.xml"/><Relationship Id="rId223" Type="http://schemas.openxmlformats.org/officeDocument/2006/relationships/slide" Target="slides/slide218.xml"/><Relationship Id="rId344" Type="http://schemas.openxmlformats.org/officeDocument/2006/relationships/slide" Target="slides/slide339.xml"/><Relationship Id="rId465" Type="http://schemas.openxmlformats.org/officeDocument/2006/relationships/slide" Target="slides/slide460.xml"/><Relationship Id="rId101" Type="http://schemas.openxmlformats.org/officeDocument/2006/relationships/slide" Target="slides/slide96.xml"/><Relationship Id="rId222" Type="http://schemas.openxmlformats.org/officeDocument/2006/relationships/slide" Target="slides/slide217.xml"/><Relationship Id="rId343" Type="http://schemas.openxmlformats.org/officeDocument/2006/relationships/slide" Target="slides/slide338.xml"/><Relationship Id="rId464" Type="http://schemas.openxmlformats.org/officeDocument/2006/relationships/slide" Target="slides/slide459.xml"/><Relationship Id="rId100" Type="http://schemas.openxmlformats.org/officeDocument/2006/relationships/slide" Target="slides/slide95.xml"/><Relationship Id="rId221" Type="http://schemas.openxmlformats.org/officeDocument/2006/relationships/slide" Target="slides/slide216.xml"/><Relationship Id="rId342" Type="http://schemas.openxmlformats.org/officeDocument/2006/relationships/slide" Target="slides/slide337.xml"/><Relationship Id="rId463" Type="http://schemas.openxmlformats.org/officeDocument/2006/relationships/slide" Target="slides/slide458.xml"/><Relationship Id="rId217" Type="http://schemas.openxmlformats.org/officeDocument/2006/relationships/slide" Target="slides/slide212.xml"/><Relationship Id="rId338" Type="http://schemas.openxmlformats.org/officeDocument/2006/relationships/slide" Target="slides/slide333.xml"/><Relationship Id="rId459" Type="http://schemas.openxmlformats.org/officeDocument/2006/relationships/slide" Target="slides/slide454.xml"/><Relationship Id="rId216" Type="http://schemas.openxmlformats.org/officeDocument/2006/relationships/slide" Target="slides/slide211.xml"/><Relationship Id="rId337" Type="http://schemas.openxmlformats.org/officeDocument/2006/relationships/slide" Target="slides/slide332.xml"/><Relationship Id="rId458" Type="http://schemas.openxmlformats.org/officeDocument/2006/relationships/slide" Target="slides/slide453.xml"/><Relationship Id="rId215" Type="http://schemas.openxmlformats.org/officeDocument/2006/relationships/slide" Target="slides/slide210.xml"/><Relationship Id="rId336" Type="http://schemas.openxmlformats.org/officeDocument/2006/relationships/slide" Target="slides/slide331.xml"/><Relationship Id="rId457" Type="http://schemas.openxmlformats.org/officeDocument/2006/relationships/slide" Target="slides/slide452.xml"/><Relationship Id="rId214" Type="http://schemas.openxmlformats.org/officeDocument/2006/relationships/slide" Target="slides/slide209.xml"/><Relationship Id="rId335" Type="http://schemas.openxmlformats.org/officeDocument/2006/relationships/slide" Target="slides/slide330.xml"/><Relationship Id="rId456" Type="http://schemas.openxmlformats.org/officeDocument/2006/relationships/slide" Target="slides/slide451.xml"/><Relationship Id="rId219" Type="http://schemas.openxmlformats.org/officeDocument/2006/relationships/slide" Target="slides/slide214.xml"/><Relationship Id="rId218" Type="http://schemas.openxmlformats.org/officeDocument/2006/relationships/slide" Target="slides/slide213.xml"/><Relationship Id="rId339" Type="http://schemas.openxmlformats.org/officeDocument/2006/relationships/slide" Target="slides/slide334.xml"/><Relationship Id="rId330" Type="http://schemas.openxmlformats.org/officeDocument/2006/relationships/slide" Target="slides/slide325.xml"/><Relationship Id="rId451" Type="http://schemas.openxmlformats.org/officeDocument/2006/relationships/slide" Target="slides/slide446.xml"/><Relationship Id="rId450" Type="http://schemas.openxmlformats.org/officeDocument/2006/relationships/slide" Target="slides/slide445.xml"/><Relationship Id="rId213" Type="http://schemas.openxmlformats.org/officeDocument/2006/relationships/slide" Target="slides/slide208.xml"/><Relationship Id="rId334" Type="http://schemas.openxmlformats.org/officeDocument/2006/relationships/slide" Target="slides/slide329.xml"/><Relationship Id="rId455" Type="http://schemas.openxmlformats.org/officeDocument/2006/relationships/slide" Target="slides/slide450.xml"/><Relationship Id="rId212" Type="http://schemas.openxmlformats.org/officeDocument/2006/relationships/slide" Target="slides/slide207.xml"/><Relationship Id="rId333" Type="http://schemas.openxmlformats.org/officeDocument/2006/relationships/slide" Target="slides/slide328.xml"/><Relationship Id="rId454" Type="http://schemas.openxmlformats.org/officeDocument/2006/relationships/slide" Target="slides/slide449.xml"/><Relationship Id="rId211" Type="http://schemas.openxmlformats.org/officeDocument/2006/relationships/slide" Target="slides/slide206.xml"/><Relationship Id="rId332" Type="http://schemas.openxmlformats.org/officeDocument/2006/relationships/slide" Target="slides/slide327.xml"/><Relationship Id="rId453" Type="http://schemas.openxmlformats.org/officeDocument/2006/relationships/slide" Target="slides/slide448.xml"/><Relationship Id="rId210" Type="http://schemas.openxmlformats.org/officeDocument/2006/relationships/slide" Target="slides/slide205.xml"/><Relationship Id="rId331" Type="http://schemas.openxmlformats.org/officeDocument/2006/relationships/slide" Target="slides/slide326.xml"/><Relationship Id="rId452" Type="http://schemas.openxmlformats.org/officeDocument/2006/relationships/slide" Target="slides/slide447.xml"/><Relationship Id="rId370" Type="http://schemas.openxmlformats.org/officeDocument/2006/relationships/slide" Target="slides/slide365.xml"/><Relationship Id="rId491" Type="http://schemas.openxmlformats.org/officeDocument/2006/relationships/slide" Target="slides/slide486.xml"/><Relationship Id="rId490" Type="http://schemas.openxmlformats.org/officeDocument/2006/relationships/slide" Target="slides/slide485.xml"/><Relationship Id="rId129" Type="http://schemas.openxmlformats.org/officeDocument/2006/relationships/slide" Target="slides/slide124.xml"/><Relationship Id="rId128" Type="http://schemas.openxmlformats.org/officeDocument/2006/relationships/slide" Target="slides/slide123.xml"/><Relationship Id="rId249" Type="http://schemas.openxmlformats.org/officeDocument/2006/relationships/slide" Target="slides/slide244.xml"/><Relationship Id="rId127" Type="http://schemas.openxmlformats.org/officeDocument/2006/relationships/slide" Target="slides/slide122.xml"/><Relationship Id="rId248" Type="http://schemas.openxmlformats.org/officeDocument/2006/relationships/slide" Target="slides/slide243.xml"/><Relationship Id="rId369" Type="http://schemas.openxmlformats.org/officeDocument/2006/relationships/slide" Target="slides/slide364.xml"/><Relationship Id="rId126" Type="http://schemas.openxmlformats.org/officeDocument/2006/relationships/slide" Target="slides/slide121.xml"/><Relationship Id="rId247" Type="http://schemas.openxmlformats.org/officeDocument/2006/relationships/slide" Target="slides/slide242.xml"/><Relationship Id="rId368" Type="http://schemas.openxmlformats.org/officeDocument/2006/relationships/slide" Target="slides/slide363.xml"/><Relationship Id="rId489" Type="http://schemas.openxmlformats.org/officeDocument/2006/relationships/slide" Target="slides/slide484.xml"/><Relationship Id="rId121" Type="http://schemas.openxmlformats.org/officeDocument/2006/relationships/slide" Target="slides/slide116.xml"/><Relationship Id="rId242" Type="http://schemas.openxmlformats.org/officeDocument/2006/relationships/slide" Target="slides/slide237.xml"/><Relationship Id="rId363" Type="http://schemas.openxmlformats.org/officeDocument/2006/relationships/slide" Target="slides/slide358.xml"/><Relationship Id="rId484" Type="http://schemas.openxmlformats.org/officeDocument/2006/relationships/slide" Target="slides/slide479.xml"/><Relationship Id="rId120" Type="http://schemas.openxmlformats.org/officeDocument/2006/relationships/slide" Target="slides/slide115.xml"/><Relationship Id="rId241" Type="http://schemas.openxmlformats.org/officeDocument/2006/relationships/slide" Target="slides/slide236.xml"/><Relationship Id="rId362" Type="http://schemas.openxmlformats.org/officeDocument/2006/relationships/slide" Target="slides/slide357.xml"/><Relationship Id="rId483" Type="http://schemas.openxmlformats.org/officeDocument/2006/relationships/slide" Target="slides/slide478.xml"/><Relationship Id="rId240" Type="http://schemas.openxmlformats.org/officeDocument/2006/relationships/slide" Target="slides/slide235.xml"/><Relationship Id="rId361" Type="http://schemas.openxmlformats.org/officeDocument/2006/relationships/slide" Target="slides/slide356.xml"/><Relationship Id="rId482" Type="http://schemas.openxmlformats.org/officeDocument/2006/relationships/slide" Target="slides/slide477.xml"/><Relationship Id="rId360" Type="http://schemas.openxmlformats.org/officeDocument/2006/relationships/slide" Target="slides/slide355.xml"/><Relationship Id="rId481" Type="http://schemas.openxmlformats.org/officeDocument/2006/relationships/slide" Target="slides/slide476.xml"/><Relationship Id="rId125" Type="http://schemas.openxmlformats.org/officeDocument/2006/relationships/slide" Target="slides/slide120.xml"/><Relationship Id="rId246" Type="http://schemas.openxmlformats.org/officeDocument/2006/relationships/slide" Target="slides/slide241.xml"/><Relationship Id="rId367" Type="http://schemas.openxmlformats.org/officeDocument/2006/relationships/slide" Target="slides/slide362.xml"/><Relationship Id="rId488" Type="http://schemas.openxmlformats.org/officeDocument/2006/relationships/slide" Target="slides/slide483.xml"/><Relationship Id="rId124" Type="http://schemas.openxmlformats.org/officeDocument/2006/relationships/slide" Target="slides/slide119.xml"/><Relationship Id="rId245" Type="http://schemas.openxmlformats.org/officeDocument/2006/relationships/slide" Target="slides/slide240.xml"/><Relationship Id="rId366" Type="http://schemas.openxmlformats.org/officeDocument/2006/relationships/slide" Target="slides/slide361.xml"/><Relationship Id="rId487" Type="http://schemas.openxmlformats.org/officeDocument/2006/relationships/slide" Target="slides/slide482.xml"/><Relationship Id="rId123" Type="http://schemas.openxmlformats.org/officeDocument/2006/relationships/slide" Target="slides/slide118.xml"/><Relationship Id="rId244" Type="http://schemas.openxmlformats.org/officeDocument/2006/relationships/slide" Target="slides/slide239.xml"/><Relationship Id="rId365" Type="http://schemas.openxmlformats.org/officeDocument/2006/relationships/slide" Target="slides/slide360.xml"/><Relationship Id="rId486" Type="http://schemas.openxmlformats.org/officeDocument/2006/relationships/slide" Target="slides/slide481.xml"/><Relationship Id="rId122" Type="http://schemas.openxmlformats.org/officeDocument/2006/relationships/slide" Target="slides/slide117.xml"/><Relationship Id="rId243" Type="http://schemas.openxmlformats.org/officeDocument/2006/relationships/slide" Target="slides/slide238.xml"/><Relationship Id="rId364" Type="http://schemas.openxmlformats.org/officeDocument/2006/relationships/slide" Target="slides/slide359.xml"/><Relationship Id="rId485" Type="http://schemas.openxmlformats.org/officeDocument/2006/relationships/slide" Target="slides/slide480.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99" Type="http://schemas.openxmlformats.org/officeDocument/2006/relationships/slide" Target="slides/slide94.xml"/><Relationship Id="rId480" Type="http://schemas.openxmlformats.org/officeDocument/2006/relationships/slide" Target="slides/slide475.xml"/><Relationship Id="rId98" Type="http://schemas.openxmlformats.org/officeDocument/2006/relationships/slide" Target="slides/slide93.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239" Type="http://schemas.openxmlformats.org/officeDocument/2006/relationships/slide" Target="slides/slide234.xml"/><Relationship Id="rId117" Type="http://schemas.openxmlformats.org/officeDocument/2006/relationships/slide" Target="slides/slide112.xml"/><Relationship Id="rId238" Type="http://schemas.openxmlformats.org/officeDocument/2006/relationships/slide" Target="slides/slide233.xml"/><Relationship Id="rId359" Type="http://schemas.openxmlformats.org/officeDocument/2006/relationships/slide" Target="slides/slide354.xml"/><Relationship Id="rId116" Type="http://schemas.openxmlformats.org/officeDocument/2006/relationships/slide" Target="slides/slide111.xml"/><Relationship Id="rId237" Type="http://schemas.openxmlformats.org/officeDocument/2006/relationships/slide" Target="slides/slide232.xml"/><Relationship Id="rId358" Type="http://schemas.openxmlformats.org/officeDocument/2006/relationships/slide" Target="slides/slide353.xml"/><Relationship Id="rId479" Type="http://schemas.openxmlformats.org/officeDocument/2006/relationships/slide" Target="slides/slide474.xml"/><Relationship Id="rId115" Type="http://schemas.openxmlformats.org/officeDocument/2006/relationships/slide" Target="slides/slide110.xml"/><Relationship Id="rId236" Type="http://schemas.openxmlformats.org/officeDocument/2006/relationships/slide" Target="slides/slide231.xml"/><Relationship Id="rId357" Type="http://schemas.openxmlformats.org/officeDocument/2006/relationships/slide" Target="slides/slide352.xml"/><Relationship Id="rId478" Type="http://schemas.openxmlformats.org/officeDocument/2006/relationships/slide" Target="slides/slide473.xml"/><Relationship Id="rId119" Type="http://schemas.openxmlformats.org/officeDocument/2006/relationships/slide" Target="slides/slide114.xml"/><Relationship Id="rId110" Type="http://schemas.openxmlformats.org/officeDocument/2006/relationships/slide" Target="slides/slide105.xml"/><Relationship Id="rId231" Type="http://schemas.openxmlformats.org/officeDocument/2006/relationships/slide" Target="slides/slide226.xml"/><Relationship Id="rId352" Type="http://schemas.openxmlformats.org/officeDocument/2006/relationships/slide" Target="slides/slide347.xml"/><Relationship Id="rId473" Type="http://schemas.openxmlformats.org/officeDocument/2006/relationships/slide" Target="slides/slide468.xml"/><Relationship Id="rId230" Type="http://schemas.openxmlformats.org/officeDocument/2006/relationships/slide" Target="slides/slide225.xml"/><Relationship Id="rId351" Type="http://schemas.openxmlformats.org/officeDocument/2006/relationships/slide" Target="slides/slide346.xml"/><Relationship Id="rId472" Type="http://schemas.openxmlformats.org/officeDocument/2006/relationships/slide" Target="slides/slide467.xml"/><Relationship Id="rId350" Type="http://schemas.openxmlformats.org/officeDocument/2006/relationships/slide" Target="slides/slide345.xml"/><Relationship Id="rId471" Type="http://schemas.openxmlformats.org/officeDocument/2006/relationships/slide" Target="slides/slide466.xml"/><Relationship Id="rId470" Type="http://schemas.openxmlformats.org/officeDocument/2006/relationships/slide" Target="slides/slide465.xml"/><Relationship Id="rId114" Type="http://schemas.openxmlformats.org/officeDocument/2006/relationships/slide" Target="slides/slide109.xml"/><Relationship Id="rId235" Type="http://schemas.openxmlformats.org/officeDocument/2006/relationships/slide" Target="slides/slide230.xml"/><Relationship Id="rId356" Type="http://schemas.openxmlformats.org/officeDocument/2006/relationships/slide" Target="slides/slide351.xml"/><Relationship Id="rId477" Type="http://schemas.openxmlformats.org/officeDocument/2006/relationships/slide" Target="slides/slide472.xml"/><Relationship Id="rId113" Type="http://schemas.openxmlformats.org/officeDocument/2006/relationships/slide" Target="slides/slide108.xml"/><Relationship Id="rId234" Type="http://schemas.openxmlformats.org/officeDocument/2006/relationships/slide" Target="slides/slide229.xml"/><Relationship Id="rId355" Type="http://schemas.openxmlformats.org/officeDocument/2006/relationships/slide" Target="slides/slide350.xml"/><Relationship Id="rId476" Type="http://schemas.openxmlformats.org/officeDocument/2006/relationships/slide" Target="slides/slide471.xml"/><Relationship Id="rId112" Type="http://schemas.openxmlformats.org/officeDocument/2006/relationships/slide" Target="slides/slide107.xml"/><Relationship Id="rId233" Type="http://schemas.openxmlformats.org/officeDocument/2006/relationships/slide" Target="slides/slide228.xml"/><Relationship Id="rId354" Type="http://schemas.openxmlformats.org/officeDocument/2006/relationships/slide" Target="slides/slide349.xml"/><Relationship Id="rId475" Type="http://schemas.openxmlformats.org/officeDocument/2006/relationships/slide" Target="slides/slide470.xml"/><Relationship Id="rId111" Type="http://schemas.openxmlformats.org/officeDocument/2006/relationships/slide" Target="slides/slide106.xml"/><Relationship Id="rId232" Type="http://schemas.openxmlformats.org/officeDocument/2006/relationships/slide" Target="slides/slide227.xml"/><Relationship Id="rId353" Type="http://schemas.openxmlformats.org/officeDocument/2006/relationships/slide" Target="slides/slide348.xml"/><Relationship Id="rId474" Type="http://schemas.openxmlformats.org/officeDocument/2006/relationships/slide" Target="slides/slide469.xml"/><Relationship Id="rId305" Type="http://schemas.openxmlformats.org/officeDocument/2006/relationships/slide" Target="slides/slide300.xml"/><Relationship Id="rId426" Type="http://schemas.openxmlformats.org/officeDocument/2006/relationships/slide" Target="slides/slide421.xml"/><Relationship Id="rId304" Type="http://schemas.openxmlformats.org/officeDocument/2006/relationships/slide" Target="slides/slide299.xml"/><Relationship Id="rId425" Type="http://schemas.openxmlformats.org/officeDocument/2006/relationships/slide" Target="slides/slide420.xml"/><Relationship Id="rId303" Type="http://schemas.openxmlformats.org/officeDocument/2006/relationships/slide" Target="slides/slide298.xml"/><Relationship Id="rId424" Type="http://schemas.openxmlformats.org/officeDocument/2006/relationships/slide" Target="slides/slide419.xml"/><Relationship Id="rId302" Type="http://schemas.openxmlformats.org/officeDocument/2006/relationships/slide" Target="slides/slide297.xml"/><Relationship Id="rId423" Type="http://schemas.openxmlformats.org/officeDocument/2006/relationships/slide" Target="slides/slide418.xml"/><Relationship Id="rId309" Type="http://schemas.openxmlformats.org/officeDocument/2006/relationships/slide" Target="slides/slide304.xml"/><Relationship Id="rId308" Type="http://schemas.openxmlformats.org/officeDocument/2006/relationships/slide" Target="slides/slide303.xml"/><Relationship Id="rId429" Type="http://schemas.openxmlformats.org/officeDocument/2006/relationships/slide" Target="slides/slide424.xml"/><Relationship Id="rId307" Type="http://schemas.openxmlformats.org/officeDocument/2006/relationships/slide" Target="slides/slide302.xml"/><Relationship Id="rId428" Type="http://schemas.openxmlformats.org/officeDocument/2006/relationships/slide" Target="slides/slide423.xml"/><Relationship Id="rId306" Type="http://schemas.openxmlformats.org/officeDocument/2006/relationships/slide" Target="slides/slide301.xml"/><Relationship Id="rId427" Type="http://schemas.openxmlformats.org/officeDocument/2006/relationships/slide" Target="slides/slide422.xml"/><Relationship Id="rId301" Type="http://schemas.openxmlformats.org/officeDocument/2006/relationships/slide" Target="slides/slide296.xml"/><Relationship Id="rId422" Type="http://schemas.openxmlformats.org/officeDocument/2006/relationships/slide" Target="slides/slide417.xml"/><Relationship Id="rId300" Type="http://schemas.openxmlformats.org/officeDocument/2006/relationships/slide" Target="slides/slide295.xml"/><Relationship Id="rId421" Type="http://schemas.openxmlformats.org/officeDocument/2006/relationships/slide" Target="slides/slide416.xml"/><Relationship Id="rId420" Type="http://schemas.openxmlformats.org/officeDocument/2006/relationships/slide" Target="slides/slide415.xml"/><Relationship Id="rId415" Type="http://schemas.openxmlformats.org/officeDocument/2006/relationships/slide" Target="slides/slide410.xml"/><Relationship Id="rId414" Type="http://schemas.openxmlformats.org/officeDocument/2006/relationships/slide" Target="slides/slide409.xml"/><Relationship Id="rId413" Type="http://schemas.openxmlformats.org/officeDocument/2006/relationships/slide" Target="slides/slide408.xml"/><Relationship Id="rId412" Type="http://schemas.openxmlformats.org/officeDocument/2006/relationships/slide" Target="slides/slide407.xml"/><Relationship Id="rId419" Type="http://schemas.openxmlformats.org/officeDocument/2006/relationships/slide" Target="slides/slide414.xml"/><Relationship Id="rId418" Type="http://schemas.openxmlformats.org/officeDocument/2006/relationships/slide" Target="slides/slide413.xml"/><Relationship Id="rId417" Type="http://schemas.openxmlformats.org/officeDocument/2006/relationships/slide" Target="slides/slide412.xml"/><Relationship Id="rId416" Type="http://schemas.openxmlformats.org/officeDocument/2006/relationships/slide" Target="slides/slide411.xml"/><Relationship Id="rId411" Type="http://schemas.openxmlformats.org/officeDocument/2006/relationships/slide" Target="slides/slide406.xml"/><Relationship Id="rId410" Type="http://schemas.openxmlformats.org/officeDocument/2006/relationships/slide" Target="slides/slide405.xml"/><Relationship Id="rId206" Type="http://schemas.openxmlformats.org/officeDocument/2006/relationships/slide" Target="slides/slide201.xml"/><Relationship Id="rId327" Type="http://schemas.openxmlformats.org/officeDocument/2006/relationships/slide" Target="slides/slide322.xml"/><Relationship Id="rId448" Type="http://schemas.openxmlformats.org/officeDocument/2006/relationships/slide" Target="slides/slide443.xml"/><Relationship Id="rId205" Type="http://schemas.openxmlformats.org/officeDocument/2006/relationships/slide" Target="slides/slide200.xml"/><Relationship Id="rId326" Type="http://schemas.openxmlformats.org/officeDocument/2006/relationships/slide" Target="slides/slide321.xml"/><Relationship Id="rId447" Type="http://schemas.openxmlformats.org/officeDocument/2006/relationships/slide" Target="slides/slide442.xml"/><Relationship Id="rId204" Type="http://schemas.openxmlformats.org/officeDocument/2006/relationships/slide" Target="slides/slide199.xml"/><Relationship Id="rId325" Type="http://schemas.openxmlformats.org/officeDocument/2006/relationships/slide" Target="slides/slide320.xml"/><Relationship Id="rId446" Type="http://schemas.openxmlformats.org/officeDocument/2006/relationships/slide" Target="slides/slide441.xml"/><Relationship Id="rId203" Type="http://schemas.openxmlformats.org/officeDocument/2006/relationships/slide" Target="slides/slide198.xml"/><Relationship Id="rId324" Type="http://schemas.openxmlformats.org/officeDocument/2006/relationships/slide" Target="slides/slide319.xml"/><Relationship Id="rId445" Type="http://schemas.openxmlformats.org/officeDocument/2006/relationships/slide" Target="slides/slide440.xml"/><Relationship Id="rId209" Type="http://schemas.openxmlformats.org/officeDocument/2006/relationships/slide" Target="slides/slide204.xml"/><Relationship Id="rId208" Type="http://schemas.openxmlformats.org/officeDocument/2006/relationships/slide" Target="slides/slide203.xml"/><Relationship Id="rId329" Type="http://schemas.openxmlformats.org/officeDocument/2006/relationships/slide" Target="slides/slide324.xml"/><Relationship Id="rId207" Type="http://schemas.openxmlformats.org/officeDocument/2006/relationships/slide" Target="slides/slide202.xml"/><Relationship Id="rId328" Type="http://schemas.openxmlformats.org/officeDocument/2006/relationships/slide" Target="slides/slide323.xml"/><Relationship Id="rId449" Type="http://schemas.openxmlformats.org/officeDocument/2006/relationships/slide" Target="slides/slide444.xml"/><Relationship Id="rId440" Type="http://schemas.openxmlformats.org/officeDocument/2006/relationships/slide" Target="slides/slide435.xml"/><Relationship Id="rId202" Type="http://schemas.openxmlformats.org/officeDocument/2006/relationships/slide" Target="slides/slide197.xml"/><Relationship Id="rId323" Type="http://schemas.openxmlformats.org/officeDocument/2006/relationships/slide" Target="slides/slide318.xml"/><Relationship Id="rId444" Type="http://schemas.openxmlformats.org/officeDocument/2006/relationships/slide" Target="slides/slide439.xml"/><Relationship Id="rId201" Type="http://schemas.openxmlformats.org/officeDocument/2006/relationships/slide" Target="slides/slide196.xml"/><Relationship Id="rId322" Type="http://schemas.openxmlformats.org/officeDocument/2006/relationships/slide" Target="slides/slide317.xml"/><Relationship Id="rId443" Type="http://schemas.openxmlformats.org/officeDocument/2006/relationships/slide" Target="slides/slide438.xml"/><Relationship Id="rId200" Type="http://schemas.openxmlformats.org/officeDocument/2006/relationships/slide" Target="slides/slide195.xml"/><Relationship Id="rId321" Type="http://schemas.openxmlformats.org/officeDocument/2006/relationships/slide" Target="slides/slide316.xml"/><Relationship Id="rId442" Type="http://schemas.openxmlformats.org/officeDocument/2006/relationships/slide" Target="slides/slide437.xml"/><Relationship Id="rId320" Type="http://schemas.openxmlformats.org/officeDocument/2006/relationships/slide" Target="slides/slide315.xml"/><Relationship Id="rId441" Type="http://schemas.openxmlformats.org/officeDocument/2006/relationships/slide" Target="slides/slide436.xml"/><Relationship Id="rId316" Type="http://schemas.openxmlformats.org/officeDocument/2006/relationships/slide" Target="slides/slide311.xml"/><Relationship Id="rId437" Type="http://schemas.openxmlformats.org/officeDocument/2006/relationships/slide" Target="slides/slide432.xml"/><Relationship Id="rId315" Type="http://schemas.openxmlformats.org/officeDocument/2006/relationships/slide" Target="slides/slide310.xml"/><Relationship Id="rId436" Type="http://schemas.openxmlformats.org/officeDocument/2006/relationships/slide" Target="slides/slide431.xml"/><Relationship Id="rId314" Type="http://schemas.openxmlformats.org/officeDocument/2006/relationships/slide" Target="slides/slide309.xml"/><Relationship Id="rId435" Type="http://schemas.openxmlformats.org/officeDocument/2006/relationships/slide" Target="slides/slide430.xml"/><Relationship Id="rId313" Type="http://schemas.openxmlformats.org/officeDocument/2006/relationships/slide" Target="slides/slide308.xml"/><Relationship Id="rId434" Type="http://schemas.openxmlformats.org/officeDocument/2006/relationships/slide" Target="slides/slide429.xml"/><Relationship Id="rId319" Type="http://schemas.openxmlformats.org/officeDocument/2006/relationships/slide" Target="slides/slide314.xml"/><Relationship Id="rId318" Type="http://schemas.openxmlformats.org/officeDocument/2006/relationships/slide" Target="slides/slide313.xml"/><Relationship Id="rId439" Type="http://schemas.openxmlformats.org/officeDocument/2006/relationships/slide" Target="slides/slide434.xml"/><Relationship Id="rId317" Type="http://schemas.openxmlformats.org/officeDocument/2006/relationships/slide" Target="slides/slide312.xml"/><Relationship Id="rId438" Type="http://schemas.openxmlformats.org/officeDocument/2006/relationships/slide" Target="slides/slide433.xml"/><Relationship Id="rId312" Type="http://schemas.openxmlformats.org/officeDocument/2006/relationships/slide" Target="slides/slide307.xml"/><Relationship Id="rId433" Type="http://schemas.openxmlformats.org/officeDocument/2006/relationships/slide" Target="slides/slide428.xml"/><Relationship Id="rId311" Type="http://schemas.openxmlformats.org/officeDocument/2006/relationships/slide" Target="slides/slide306.xml"/><Relationship Id="rId432" Type="http://schemas.openxmlformats.org/officeDocument/2006/relationships/slide" Target="slides/slide427.xml"/><Relationship Id="rId310" Type="http://schemas.openxmlformats.org/officeDocument/2006/relationships/slide" Target="slides/slide305.xml"/><Relationship Id="rId431" Type="http://schemas.openxmlformats.org/officeDocument/2006/relationships/slide" Target="slides/slide426.xml"/><Relationship Id="rId430" Type="http://schemas.openxmlformats.org/officeDocument/2006/relationships/slide" Target="slides/slide4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DB2BE5-A74A-429B-BFFD-56759530C245}"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B2BE5-A74A-429B-BFFD-56759530C245}"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B2BE5-A74A-429B-BFFD-56759530C245}"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B2BE5-A74A-429B-BFFD-56759530C245}"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DB2BE5-A74A-429B-BFFD-56759530C245}"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DB2BE5-A74A-429B-BFFD-56759530C245}"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DB2BE5-A74A-429B-BFFD-56759530C245}" type="datetimeFigureOut">
              <a:rPr lang="en-US" smtClean="0"/>
              <a:pPr/>
              <a:t>7/4/2020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DB2BE5-A74A-429B-BFFD-56759530C245}" type="datetimeFigureOut">
              <a:rPr lang="en-US" smtClean="0"/>
              <a:pPr/>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B2BE5-A74A-429B-BFFD-56759530C245}" type="datetimeFigureOut">
              <a:rPr lang="en-US" smtClean="0"/>
              <a:pPr/>
              <a:t>7/4/2020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B2BE5-A74A-429B-BFFD-56759530C245}"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B2BE5-A74A-429B-BFFD-56759530C245}"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B2BE5-A74A-429B-BFFD-56759530C245}" type="datetimeFigureOut">
              <a:rPr lang="en-US" smtClean="0"/>
              <a:pPr/>
              <a:t>7/4/2020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8530A-453C-425A-97A7-353B611927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s://medical-dictionary.thefreedictionary.com/immune+response" TargetMode="External"/><Relationship Id="rId2" Type="http://schemas.openxmlformats.org/officeDocument/2006/relationships/hyperlink" Target="https://medical-dictionary.thefreedictionary.com/Antigen"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hyperlink" Target="https://en.wikipedia.org/wiki/Active_immunity"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hyperlink" Target="https://en.wikipedia.org/wiki/Attenuated_vaccine" TargetMode="Externa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https://en.wikipedia.org/wiki/Antibodies" TargetMode="External"/><Relationship Id="rId2" Type="http://schemas.openxmlformats.org/officeDocument/2006/relationships/hyperlink" Target="https://en.wikipedia.org/wiki/Passive_immunity" TargetMode="External"/><Relationship Id="rId1" Type="http://schemas.openxmlformats.org/officeDocument/2006/relationships/slideLayout" Target="../slideLayouts/slideLayout2.xml"/><Relationship Id="rId5" Type="http://schemas.openxmlformats.org/officeDocument/2006/relationships/hyperlink" Target="https://en.wikipedia.org/wiki/Pregnancy" TargetMode="External"/><Relationship Id="rId4" Type="http://schemas.openxmlformats.org/officeDocument/2006/relationships/hyperlink" Target="https://en.wikipedia.org/wiki/Fetus" TargetMode="External"/></Relationships>
</file>

<file path=ppt/slides/_rels/slide147.xml.rels><?xml version="1.0" encoding="UTF-8" standalone="yes"?>
<Relationships xmlns="http://schemas.openxmlformats.org/package/2006/relationships"><Relationship Id="rId3" Type="http://schemas.openxmlformats.org/officeDocument/2006/relationships/hyperlink" Target="https://en.wikipedia.org/wiki/Tetanus" TargetMode="External"/><Relationship Id="rId7" Type="http://schemas.openxmlformats.org/officeDocument/2006/relationships/hyperlink" Target="https://en.wikipedia.org/wiki/Cell_culture" TargetMode="External"/><Relationship Id="rId2" Type="http://schemas.openxmlformats.org/officeDocument/2006/relationships/hyperlink" Target="https://en.wikipedia.org/wiki/Injection_(medicine)" TargetMode="External"/><Relationship Id="rId1" Type="http://schemas.openxmlformats.org/officeDocument/2006/relationships/slideLayout" Target="../slideLayouts/slideLayout2.xml"/><Relationship Id="rId6" Type="http://schemas.openxmlformats.org/officeDocument/2006/relationships/hyperlink" Target="https://en.wikipedia.org/wiki/In_vitro" TargetMode="External"/><Relationship Id="rId5" Type="http://schemas.openxmlformats.org/officeDocument/2006/relationships/hyperlink" Target="https://en.wikipedia.org/wiki/Humanized_antibodies" TargetMode="External"/><Relationship Id="rId4" Type="http://schemas.openxmlformats.org/officeDocument/2006/relationships/hyperlink" Target="https://en.wikipedia.org/wiki/Anaphylactic_shock" TargetMode="Externa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https://byjus.com/biology/diseases/"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hyperlink" Target="https://byjus.com/biology/aids/" TargetMode="Externa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8" Type="http://schemas.openxmlformats.org/officeDocument/2006/relationships/hyperlink" Target="https://en.wikipedia.org/wiki/Protozoa" TargetMode="External"/><Relationship Id="rId13" Type="http://schemas.openxmlformats.org/officeDocument/2006/relationships/hyperlink" Target="https://en.wikipedia.org/wiki/Parasite" TargetMode="External"/><Relationship Id="rId18" Type="http://schemas.openxmlformats.org/officeDocument/2006/relationships/hyperlink" Target="https://en.wikipedia.org/wiki/African_trypanosomiasis" TargetMode="External"/><Relationship Id="rId3" Type="http://schemas.openxmlformats.org/officeDocument/2006/relationships/hyperlink" Target="https://en.wikipedia.org/wiki/Parasitic_disease" TargetMode="External"/><Relationship Id="rId21" Type="http://schemas.openxmlformats.org/officeDocument/2006/relationships/hyperlink" Target="https://en.wikipedia.org/wiki/Tsetse_fly" TargetMode="External"/><Relationship Id="rId7" Type="http://schemas.openxmlformats.org/officeDocument/2006/relationships/hyperlink" Target="https://en.wikipedia.org/wiki/Flagellate" TargetMode="External"/><Relationship Id="rId12" Type="http://schemas.openxmlformats.org/officeDocument/2006/relationships/hyperlink" Target="https://en.wikipedia.org/wiki/Assassin_bug" TargetMode="External"/><Relationship Id="rId17" Type="http://schemas.openxmlformats.org/officeDocument/2006/relationships/hyperlink" Target="https://en.wikipedia.org/wiki/Helminths" TargetMode="External"/><Relationship Id="rId2" Type="http://schemas.openxmlformats.org/officeDocument/2006/relationships/hyperlink" Target="https://en.wikipedia.org/wiki/Chagas_disease" TargetMode="External"/><Relationship Id="rId16" Type="http://schemas.openxmlformats.org/officeDocument/2006/relationships/hyperlink" Target="https://en.wikipedia.org/wiki/Dengue" TargetMode="External"/><Relationship Id="rId20" Type="http://schemas.openxmlformats.org/officeDocument/2006/relationships/hyperlink" Target="https://en.wikipedia.org/wiki/Disease" TargetMode="External"/><Relationship Id="rId1" Type="http://schemas.openxmlformats.org/officeDocument/2006/relationships/slideLayout" Target="../slideLayouts/slideLayout2.xml"/><Relationship Id="rId6" Type="http://schemas.openxmlformats.org/officeDocument/2006/relationships/hyperlink" Target="https://en.wikipedia.org/wiki/Pathogen" TargetMode="External"/><Relationship Id="rId11" Type="http://schemas.openxmlformats.org/officeDocument/2006/relationships/hyperlink" Target="https://en.wikipedia.org/wiki/Hematophagy" TargetMode="External"/><Relationship Id="rId5" Type="http://schemas.openxmlformats.org/officeDocument/2006/relationships/hyperlink" Target="https://en.wikipedia.org/wiki/South_America" TargetMode="External"/><Relationship Id="rId15" Type="http://schemas.openxmlformats.org/officeDocument/2006/relationships/hyperlink" Target="https://en.wikipedia.org/wiki/Fetus" TargetMode="External"/><Relationship Id="rId10" Type="http://schemas.openxmlformats.org/officeDocument/2006/relationships/hyperlink" Target="https://en.wikipedia.org/wiki/Vector_(epidemiology)" TargetMode="External"/><Relationship Id="rId19" Type="http://schemas.openxmlformats.org/officeDocument/2006/relationships/hyperlink" Target="https://en.wikipedia.org/wiki/Parasitic" TargetMode="External"/><Relationship Id="rId4" Type="http://schemas.openxmlformats.org/officeDocument/2006/relationships/hyperlink" Target="https://en.wikipedia.org/wiki/Americas" TargetMode="External"/><Relationship Id="rId9" Type="http://schemas.openxmlformats.org/officeDocument/2006/relationships/hyperlink" Target="https://en.wikipedia.org/wiki/Trypanosoma_cruzi" TargetMode="External"/><Relationship Id="rId14" Type="http://schemas.openxmlformats.org/officeDocument/2006/relationships/hyperlink" Target="https://en.wikipedia.org/wiki/Blood_transfusion" TargetMode="External"/></Relationships>
</file>

<file path=ppt/slides/_rels/slide159.xml.rels><?xml version="1.0" encoding="UTF-8" standalone="yes"?>
<Relationships xmlns="http://schemas.openxmlformats.org/package/2006/relationships"><Relationship Id="rId3" Type="http://schemas.openxmlformats.org/officeDocument/2006/relationships/hyperlink" Target="https://en.wikipedia.org/wiki/Parasite" TargetMode="External"/><Relationship Id="rId7" Type="http://schemas.openxmlformats.org/officeDocument/2006/relationships/hyperlink" Target="https://en.wikipedia.org/wiki/Visceral_leishmaniasis" TargetMode="External"/><Relationship Id="rId2" Type="http://schemas.openxmlformats.org/officeDocument/2006/relationships/hyperlink" Target="https://en.wikipedia.org/wiki/Disease" TargetMode="External"/><Relationship Id="rId1" Type="http://schemas.openxmlformats.org/officeDocument/2006/relationships/slideLayout" Target="../slideLayouts/slideLayout2.xml"/><Relationship Id="rId6" Type="http://schemas.openxmlformats.org/officeDocument/2006/relationships/hyperlink" Target="https://en.wikipedia.org/wiki/Cutaneous_leishmaniasis" TargetMode="External"/><Relationship Id="rId5" Type="http://schemas.openxmlformats.org/officeDocument/2006/relationships/hyperlink" Target="https://en.wikipedia.org/wiki/Sandflies" TargetMode="External"/><Relationship Id="rId4" Type="http://schemas.openxmlformats.org/officeDocument/2006/relationships/hyperlink" Target="https://en.wikipedia.org/wiki/Leishmani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hyperlink" Target="https://en.wikipedia.org/wiki/Malnutrition" TargetMode="External"/><Relationship Id="rId2" Type="http://schemas.openxmlformats.org/officeDocument/2006/relationships/hyperlink" Target="https://en.wikipedia.org/wiki/Poverty" TargetMode="External"/><Relationship Id="rId1" Type="http://schemas.openxmlformats.org/officeDocument/2006/relationships/slideLayout" Target="../slideLayouts/slideLayout2.xml"/><Relationship Id="rId5" Type="http://schemas.openxmlformats.org/officeDocument/2006/relationships/hyperlink" Target="https://en.wikipedia.org/wiki/Urbanization" TargetMode="External"/><Relationship Id="rId4" Type="http://schemas.openxmlformats.org/officeDocument/2006/relationships/hyperlink" Target="https://en.wikipedia.org/wiki/Deforestation" TargetMode="External"/></Relationships>
</file>

<file path=ppt/slides/_rels/slide161.xml.rels><?xml version="1.0" encoding="UTF-8" standalone="yes"?>
<Relationships xmlns="http://schemas.openxmlformats.org/package/2006/relationships"><Relationship Id="rId2" Type="http://schemas.openxmlformats.org/officeDocument/2006/relationships/hyperlink" Target="https://en.wikipedia.org/wiki/Insecticide" TargetMode="Externa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hyperlink" Target="https://en.wikipedia.org/wiki/Pentavalent_antimonials" TargetMode="External"/><Relationship Id="rId7" Type="http://schemas.openxmlformats.org/officeDocument/2006/relationships/hyperlink" Target="https://en.wikipedia.org/wiki/Pentamidine" TargetMode="External"/><Relationship Id="rId2" Type="http://schemas.openxmlformats.org/officeDocument/2006/relationships/hyperlink" Target="https://en.wikipedia.org/wiki/Liposomal_amphotericin_B" TargetMode="External"/><Relationship Id="rId1" Type="http://schemas.openxmlformats.org/officeDocument/2006/relationships/slideLayout" Target="../slideLayouts/slideLayout2.xml"/><Relationship Id="rId6" Type="http://schemas.openxmlformats.org/officeDocument/2006/relationships/hyperlink" Target="https://en.wikipedia.org/wiki/Fluconazole" TargetMode="External"/><Relationship Id="rId5" Type="http://schemas.openxmlformats.org/officeDocument/2006/relationships/hyperlink" Target="https://en.wikipedia.org/wiki/Miltefosine" TargetMode="External"/><Relationship Id="rId4" Type="http://schemas.openxmlformats.org/officeDocument/2006/relationships/hyperlink" Target="https://en.wikipedia.org/wiki/Paromomycin" TargetMode="External"/></Relationships>
</file>

<file path=ppt/slides/_rels/slide1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8" Type="http://schemas.openxmlformats.org/officeDocument/2006/relationships/hyperlink" Target="https://en.wikipedia.org/wiki/Jaundice" TargetMode="External"/><Relationship Id="rId3" Type="http://schemas.openxmlformats.org/officeDocument/2006/relationships/hyperlink" Target="https://en.wikipedia.org/wiki/Symptoms" TargetMode="External"/><Relationship Id="rId7" Type="http://schemas.openxmlformats.org/officeDocument/2006/relationships/hyperlink" Target="https://en.wikipedia.org/wiki/Headache" TargetMode="External"/><Relationship Id="rId12" Type="http://schemas.openxmlformats.org/officeDocument/2006/relationships/hyperlink" Target="https://en.wikipedia.org/wiki/Mosquito" TargetMode="External"/><Relationship Id="rId2" Type="http://schemas.openxmlformats.org/officeDocument/2006/relationships/hyperlink" Target="https://en.wikipedia.org/wiki/Mosquito-borne_disease" TargetMode="External"/><Relationship Id="rId1" Type="http://schemas.openxmlformats.org/officeDocument/2006/relationships/slideLayout" Target="../slideLayouts/slideLayout2.xml"/><Relationship Id="rId6" Type="http://schemas.openxmlformats.org/officeDocument/2006/relationships/hyperlink" Target="https://en.wikipedia.org/wiki/Vomiting" TargetMode="External"/><Relationship Id="rId11" Type="http://schemas.openxmlformats.org/officeDocument/2006/relationships/hyperlink" Target="https://en.wikipedia.org/wiki/Death" TargetMode="External"/><Relationship Id="rId5" Type="http://schemas.openxmlformats.org/officeDocument/2006/relationships/hyperlink" Target="https://en.wikipedia.org/wiki/Fatigue_(medical)" TargetMode="External"/><Relationship Id="rId10" Type="http://schemas.openxmlformats.org/officeDocument/2006/relationships/hyperlink" Target="https://en.wikipedia.org/wiki/Coma" TargetMode="External"/><Relationship Id="rId4" Type="http://schemas.openxmlformats.org/officeDocument/2006/relationships/hyperlink" Target="https://en.wikipedia.org/wiki/Fever" TargetMode="External"/><Relationship Id="rId9" Type="http://schemas.openxmlformats.org/officeDocument/2006/relationships/hyperlink" Target="https://en.wikipedia.org/wiki/Epileptic_seizure" TargetMode="External"/></Relationships>
</file>

<file path=ppt/slides/_rels/slide165.xml.rels><?xml version="1.0" encoding="UTF-8" standalone="yes"?>
<Relationships xmlns="http://schemas.openxmlformats.org/package/2006/relationships"><Relationship Id="rId3" Type="http://schemas.openxmlformats.org/officeDocument/2006/relationships/hyperlink" Target="https://en.wikipedia.org/wiki/Immunity_(medical)" TargetMode="External"/><Relationship Id="rId2" Type="http://schemas.openxmlformats.org/officeDocument/2006/relationships/hyperlink" Target="https://en.wikipedia.org/wiki/Infection" TargetMode="Externa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8" Type="http://schemas.openxmlformats.org/officeDocument/2006/relationships/hyperlink" Target="https://en.wikipedia.org/wiki/Liver" TargetMode="External"/><Relationship Id="rId3" Type="http://schemas.openxmlformats.org/officeDocument/2006/relationships/hyperlink" Target="https://en.wikipedia.org/wiki/Plasmodium" TargetMode="External"/><Relationship Id="rId7" Type="http://schemas.openxmlformats.org/officeDocument/2006/relationships/hyperlink" Target="https://en.wikipedia.org/wiki/Circulatory_system" TargetMode="External"/><Relationship Id="rId2" Type="http://schemas.openxmlformats.org/officeDocument/2006/relationships/hyperlink" Target="https://en.wikipedia.org/wiki/Protozoa" TargetMode="External"/><Relationship Id="rId1" Type="http://schemas.openxmlformats.org/officeDocument/2006/relationships/slideLayout" Target="../slideLayouts/slideLayout2.xml"/><Relationship Id="rId6" Type="http://schemas.openxmlformats.org/officeDocument/2006/relationships/hyperlink" Target="https://en.wikipedia.org/wiki/Saliva" TargetMode="External"/><Relationship Id="rId5" Type="http://schemas.openxmlformats.org/officeDocument/2006/relationships/hyperlink" Target="https://en.wikipedia.org/wiki/Parasite" TargetMode="External"/><Relationship Id="rId4" Type="http://schemas.openxmlformats.org/officeDocument/2006/relationships/hyperlink" Target="https://en.wikipedia.org/wiki/Anopheles" TargetMode="External"/><Relationship Id="rId9" Type="http://schemas.openxmlformats.org/officeDocument/2006/relationships/hyperlink" Target="https://en.wikipedia.org/wiki/Reproduce" TargetMode="External"/></Relationships>
</file>

<file path=ppt/slides/_rels/slide167.xml.rels><?xml version="1.0" encoding="UTF-8" standalone="yes"?>
<Relationships xmlns="http://schemas.openxmlformats.org/package/2006/relationships"><Relationship Id="rId8" Type="http://schemas.openxmlformats.org/officeDocument/2006/relationships/hyperlink" Target="https://en.wikipedia.org/wiki/Blood_film" TargetMode="External"/><Relationship Id="rId13" Type="http://schemas.openxmlformats.org/officeDocument/2006/relationships/hyperlink" Target="https://en.wikipedia.org/wiki/Endemic_(epidemiology)" TargetMode="External"/><Relationship Id="rId3" Type="http://schemas.openxmlformats.org/officeDocument/2006/relationships/hyperlink" Target="https://en.wikipedia.org/wiki/Plasmodium_vivax" TargetMode="External"/><Relationship Id="rId7" Type="http://schemas.openxmlformats.org/officeDocument/2006/relationships/hyperlink" Target="https://en.wikipedia.org/wiki/Histology" TargetMode="External"/><Relationship Id="rId12" Type="http://schemas.openxmlformats.org/officeDocument/2006/relationships/hyperlink" Target="https://en.wikipedia.org/wiki/DNA" TargetMode="External"/><Relationship Id="rId2" Type="http://schemas.openxmlformats.org/officeDocument/2006/relationships/hyperlink" Target="https://en.wikipedia.org/wiki/Plasmodium_falciparum" TargetMode="External"/><Relationship Id="rId1" Type="http://schemas.openxmlformats.org/officeDocument/2006/relationships/slideLayout" Target="../slideLayouts/slideLayout2.xml"/><Relationship Id="rId6" Type="http://schemas.openxmlformats.org/officeDocument/2006/relationships/hyperlink" Target="https://en.wikipedia.org/wiki/Plasmodium_knowlesi" TargetMode="External"/><Relationship Id="rId11" Type="http://schemas.openxmlformats.org/officeDocument/2006/relationships/hyperlink" Target="https://en.wikipedia.org/wiki/Polymerase_chain_reaction" TargetMode="External"/><Relationship Id="rId5" Type="http://schemas.openxmlformats.org/officeDocument/2006/relationships/hyperlink" Target="https://en.wikipedia.org/wiki/Plasmodium_malariae" TargetMode="External"/><Relationship Id="rId10" Type="http://schemas.openxmlformats.org/officeDocument/2006/relationships/hyperlink" Target="https://en.wikipedia.org/wiki/Rapid_diagnostic_test" TargetMode="External"/><Relationship Id="rId4" Type="http://schemas.openxmlformats.org/officeDocument/2006/relationships/hyperlink" Target="https://en.wikipedia.org/wiki/Plasmodium_ovale" TargetMode="External"/><Relationship Id="rId9" Type="http://schemas.openxmlformats.org/officeDocument/2006/relationships/hyperlink" Target="https://en.wikipedia.org/wiki/Malaria_antigen_detection_tests" TargetMode="External"/></Relationships>
</file>

<file path=ppt/slides/_rels/slide168.xml.rels><?xml version="1.0" encoding="UTF-8" standalone="yes"?>
<Relationships xmlns="http://schemas.openxmlformats.org/package/2006/relationships"><Relationship Id="rId8" Type="http://schemas.openxmlformats.org/officeDocument/2006/relationships/hyperlink" Target="https://en.wikipedia.org/wiki/Malaria_prophylaxis" TargetMode="External"/><Relationship Id="rId3" Type="http://schemas.openxmlformats.org/officeDocument/2006/relationships/hyperlink" Target="https://en.wikipedia.org/wiki/Insect_repellent" TargetMode="External"/><Relationship Id="rId7" Type="http://schemas.openxmlformats.org/officeDocument/2006/relationships/hyperlink" Target="https://en.wikipedia.org/wiki/Medications" TargetMode="External"/><Relationship Id="rId12" Type="http://schemas.openxmlformats.org/officeDocument/2006/relationships/hyperlink" Target="https://en.wikipedia.org/wiki/Pregnancy" TargetMode="External"/><Relationship Id="rId2" Type="http://schemas.openxmlformats.org/officeDocument/2006/relationships/hyperlink" Target="https://en.wikipedia.org/wiki/Mosquito_net" TargetMode="External"/><Relationship Id="rId1" Type="http://schemas.openxmlformats.org/officeDocument/2006/relationships/slideLayout" Target="../slideLayouts/slideLayout2.xml"/><Relationship Id="rId6" Type="http://schemas.openxmlformats.org/officeDocument/2006/relationships/hyperlink" Target="https://en.wikipedia.org/wiki/Standing_water" TargetMode="External"/><Relationship Id="rId11" Type="http://schemas.openxmlformats.org/officeDocument/2006/relationships/hyperlink" Target="https://en.wikipedia.org/wiki/First_trimester" TargetMode="External"/><Relationship Id="rId5" Type="http://schemas.openxmlformats.org/officeDocument/2006/relationships/hyperlink" Target="https://en.wikipedia.org/wiki/Insecticide" TargetMode="External"/><Relationship Id="rId10" Type="http://schemas.openxmlformats.org/officeDocument/2006/relationships/hyperlink" Target="https://en.wikipedia.org/wiki/Infant" TargetMode="External"/><Relationship Id="rId4" Type="http://schemas.openxmlformats.org/officeDocument/2006/relationships/hyperlink" Target="https://en.wikipedia.org/wiki/Mosquito_control" TargetMode="External"/><Relationship Id="rId9" Type="http://schemas.openxmlformats.org/officeDocument/2006/relationships/hyperlink" Target="https://en.wikipedia.org/wiki/Sulfadoxine/pyrimethamine" TargetMode="External"/></Relationships>
</file>

<file path=ppt/slides/_rels/slide169.xml.rels><?xml version="1.0" encoding="UTF-8" standalone="yes"?>
<Relationships xmlns="http://schemas.openxmlformats.org/package/2006/relationships"><Relationship Id="rId8" Type="http://schemas.openxmlformats.org/officeDocument/2006/relationships/hyperlink" Target="https://en.wikipedia.org/wiki/Doxycycline" TargetMode="External"/><Relationship Id="rId3" Type="http://schemas.openxmlformats.org/officeDocument/2006/relationships/hyperlink" Target="https://en.wikipedia.org/wiki/Antimalarial_medication" TargetMode="External"/><Relationship Id="rId7" Type="http://schemas.openxmlformats.org/officeDocument/2006/relationships/hyperlink" Target="https://en.wikipedia.org/wiki/Quinine" TargetMode="External"/><Relationship Id="rId2" Type="http://schemas.openxmlformats.org/officeDocument/2006/relationships/hyperlink" Target="https://en.wikipedia.org/wiki/Vaccine" TargetMode="External"/><Relationship Id="rId1" Type="http://schemas.openxmlformats.org/officeDocument/2006/relationships/slideLayout" Target="../slideLayouts/slideLayout2.xml"/><Relationship Id="rId6" Type="http://schemas.openxmlformats.org/officeDocument/2006/relationships/hyperlink" Target="https://en.wikipedia.org/wiki/Lumefantrine" TargetMode="External"/><Relationship Id="rId5" Type="http://schemas.openxmlformats.org/officeDocument/2006/relationships/hyperlink" Target="https://en.wikipedia.org/wiki/Mefloquine" TargetMode="External"/><Relationship Id="rId4" Type="http://schemas.openxmlformats.org/officeDocument/2006/relationships/hyperlink" Target="https://en.wikipedia.org/wiki/Artemisini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8" Type="http://schemas.openxmlformats.org/officeDocument/2006/relationships/hyperlink" Target="https://en.wikipedia.org/wiki/Helminthiases" TargetMode="External"/><Relationship Id="rId13" Type="http://schemas.openxmlformats.org/officeDocument/2006/relationships/hyperlink" Target="https://en.wikipedia.org/wiki/Lymphatic_system" TargetMode="External"/><Relationship Id="rId3" Type="http://schemas.openxmlformats.org/officeDocument/2006/relationships/hyperlink" Target="https://en.wikipedia.org/wiki/Roundworms" TargetMode="External"/><Relationship Id="rId7" Type="http://schemas.openxmlformats.org/officeDocument/2006/relationships/hyperlink" Target="https://en.wikipedia.org/wiki/Mosquito" TargetMode="External"/><Relationship Id="rId12" Type="http://schemas.openxmlformats.org/officeDocument/2006/relationships/hyperlink" Target="https://en.wikipedia.org/wiki/Brugia_timori" TargetMode="External"/><Relationship Id="rId2" Type="http://schemas.openxmlformats.org/officeDocument/2006/relationships/hyperlink" Target="https://en.wikipedia.org/wiki/Parasitic_disease" TargetMode="External"/><Relationship Id="rId1" Type="http://schemas.openxmlformats.org/officeDocument/2006/relationships/slideLayout" Target="../slideLayouts/slideLayout2.xml"/><Relationship Id="rId6" Type="http://schemas.openxmlformats.org/officeDocument/2006/relationships/hyperlink" Target="https://en.wikipedia.org/wiki/Black_fly" TargetMode="External"/><Relationship Id="rId11" Type="http://schemas.openxmlformats.org/officeDocument/2006/relationships/hyperlink" Target="https://en.wikipedia.org/wiki/Brugia_malayi" TargetMode="External"/><Relationship Id="rId5" Type="http://schemas.openxmlformats.org/officeDocument/2006/relationships/hyperlink" Target="https://en.wikipedia.org/wiki/Filariasis" TargetMode="External"/><Relationship Id="rId10" Type="http://schemas.openxmlformats.org/officeDocument/2006/relationships/hyperlink" Target="https://en.wikipedia.org/wiki/Wuchereria_bancrofti" TargetMode="External"/><Relationship Id="rId4" Type="http://schemas.openxmlformats.org/officeDocument/2006/relationships/hyperlink" Target="https://en.wikipedia.org/wiki/Filarioidea" TargetMode="External"/><Relationship Id="rId9" Type="http://schemas.openxmlformats.org/officeDocument/2006/relationships/hyperlink" Target="https://en.wikipedia.org/wiki/Lymphatic_filariasis" TargetMode="External"/><Relationship Id="rId14" Type="http://schemas.openxmlformats.org/officeDocument/2006/relationships/hyperlink" Target="https://en.wikipedia.org/wiki/Elephantiasis" TargetMode="External"/></Relationships>
</file>

<file path=ppt/slides/_rels/slide171.xml.rels><?xml version="1.0" encoding="UTF-8" standalone="yes"?>
<Relationships xmlns="http://schemas.openxmlformats.org/package/2006/relationships"><Relationship Id="rId8" Type="http://schemas.openxmlformats.org/officeDocument/2006/relationships/hyperlink" Target="https://en.wikipedia.org/wiki/Mansonella_perstans" TargetMode="External"/><Relationship Id="rId3" Type="http://schemas.openxmlformats.org/officeDocument/2006/relationships/hyperlink" Target="https://en.wikipedia.org/wiki/Mansonella_streptocerca" TargetMode="External"/><Relationship Id="rId7" Type="http://schemas.openxmlformats.org/officeDocument/2006/relationships/hyperlink" Target="https://en.wikipedia.org/wiki/Onchocerciasis" TargetMode="External"/><Relationship Id="rId12" Type="http://schemas.openxmlformats.org/officeDocument/2006/relationships/hyperlink" Target="https://en.wikipedia.org/wiki/Dirofilaria_immitis" TargetMode="External"/><Relationship Id="rId2" Type="http://schemas.openxmlformats.org/officeDocument/2006/relationships/hyperlink" Target="https://en.wikipedia.org/wiki/Loa_loa" TargetMode="External"/><Relationship Id="rId1" Type="http://schemas.openxmlformats.org/officeDocument/2006/relationships/slideLayout" Target="../slideLayouts/slideLayout2.xml"/><Relationship Id="rId6" Type="http://schemas.openxmlformats.org/officeDocument/2006/relationships/hyperlink" Target="https://en.wikipedia.org/wiki/Loa_loa_filariasis" TargetMode="External"/><Relationship Id="rId11" Type="http://schemas.openxmlformats.org/officeDocument/2006/relationships/hyperlink" Target="https://en.wikipedia.org/wiki/Abdomen" TargetMode="External"/><Relationship Id="rId5" Type="http://schemas.openxmlformats.org/officeDocument/2006/relationships/hyperlink" Target="https://en.wikipedia.org/wiki/Subcutaneous_tissue" TargetMode="External"/><Relationship Id="rId10" Type="http://schemas.openxmlformats.org/officeDocument/2006/relationships/hyperlink" Target="https://en.wikipedia.org/wiki/Serous_membrane" TargetMode="External"/><Relationship Id="rId4" Type="http://schemas.openxmlformats.org/officeDocument/2006/relationships/hyperlink" Target="https://en.wikipedia.org/wiki/Onchocerca_volvulus" TargetMode="External"/><Relationship Id="rId9" Type="http://schemas.openxmlformats.org/officeDocument/2006/relationships/hyperlink" Target="https://en.wikipedia.org/wiki/Mansonella_ozzardi" TargetMode="External"/></Relationships>
</file>

<file path=ppt/slides/_rels/slide172.xml.rels><?xml version="1.0" encoding="UTF-8" standalone="yes"?>
<Relationships xmlns="http://schemas.openxmlformats.org/package/2006/relationships"><Relationship Id="rId3" Type="http://schemas.openxmlformats.org/officeDocument/2006/relationships/hyperlink" Target="https://en.wikipedia.org/wiki/Microfilaria" TargetMode="External"/><Relationship Id="rId2" Type="http://schemas.openxmlformats.org/officeDocument/2006/relationships/hyperlink" Target="https://en.wikipedia.org/wiki/Larva" TargetMode="Externa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hyperlink" Target="https://en.wikipedia.org/wiki/Edema" TargetMode="External"/><Relationship Id="rId2" Type="http://schemas.openxmlformats.org/officeDocument/2006/relationships/hyperlink" Target="https://en.wikipedia.org/wiki/Lymphatic_filariasis" TargetMode="External"/><Relationship Id="rId1" Type="http://schemas.openxmlformats.org/officeDocument/2006/relationships/slideLayout" Target="../slideLayouts/slideLayout2.xml"/><Relationship Id="rId5" Type="http://schemas.openxmlformats.org/officeDocument/2006/relationships/hyperlink" Target="https://en.wikipedia.org/wiki/Lymphatic_system" TargetMode="External"/><Relationship Id="rId4" Type="http://schemas.openxmlformats.org/officeDocument/2006/relationships/hyperlink" Target="https://en.wikipedia.org/wiki/Filariasis" TargetMode="External"/></Relationships>
</file>

<file path=ppt/slides/_rels/slide176.xml.rels><?xml version="1.0" encoding="UTF-8" standalone="yes"?>
<Relationships xmlns="http://schemas.openxmlformats.org/package/2006/relationships"><Relationship Id="rId8" Type="http://schemas.openxmlformats.org/officeDocument/2006/relationships/hyperlink" Target="https://en.wikipedia.org/wiki/Scrotum" TargetMode="External"/><Relationship Id="rId3" Type="http://schemas.openxmlformats.org/officeDocument/2006/relationships/hyperlink" Target="https://en.wikipedia.org/wiki/Ear" TargetMode="External"/><Relationship Id="rId7" Type="http://schemas.openxmlformats.org/officeDocument/2006/relationships/hyperlink" Target="https://en.wikipedia.org/wiki/Vulva" TargetMode="External"/><Relationship Id="rId2" Type="http://schemas.openxmlformats.org/officeDocument/2006/relationships/hyperlink" Target="https://en.wikipedia.org/wiki/Lower_extremities" TargetMode="External"/><Relationship Id="rId1" Type="http://schemas.openxmlformats.org/officeDocument/2006/relationships/slideLayout" Target="../slideLayouts/slideLayout2.xml"/><Relationship Id="rId6" Type="http://schemas.openxmlformats.org/officeDocument/2006/relationships/hyperlink" Target="https://en.wikipedia.org/wiki/Wuchereria_bancrofti" TargetMode="External"/><Relationship Id="rId5" Type="http://schemas.openxmlformats.org/officeDocument/2006/relationships/hyperlink" Target="https://en.wikipedia.org/wiki/Amputation" TargetMode="External"/><Relationship Id="rId10" Type="http://schemas.openxmlformats.org/officeDocument/2006/relationships/hyperlink" Target="https://en.wikipedia.org/wiki/Brugia_timori" TargetMode="External"/><Relationship Id="rId4" Type="http://schemas.openxmlformats.org/officeDocument/2006/relationships/hyperlink" Target="https://en.wikipedia.org/wiki/Mucous_membrane" TargetMode="External"/><Relationship Id="rId9" Type="http://schemas.openxmlformats.org/officeDocument/2006/relationships/hyperlink" Target="https://en.wikipedia.org/wiki/Hydrocele" TargetMode="External"/></Relationships>
</file>

<file path=ppt/slides/_rels/slide177.xml.rels><?xml version="1.0" encoding="UTF-8" standalone="yes"?>
<Relationships xmlns="http://schemas.openxmlformats.org/package/2006/relationships"><Relationship Id="rId3" Type="http://schemas.openxmlformats.org/officeDocument/2006/relationships/hyperlink" Target="https://en.wikipedia.org/wiki/Culex_pipiens" TargetMode="External"/><Relationship Id="rId2" Type="http://schemas.openxmlformats.org/officeDocument/2006/relationships/hyperlink" Target="https://en.wikipedia.org/wiki/Vector_(epidemiology)" TargetMode="Externa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hyperlink" Target="https://en.wikipedia.org/wiki/Blood_film" TargetMode="External"/><Relationship Id="rId2" Type="http://schemas.openxmlformats.org/officeDocument/2006/relationships/hyperlink" Target="https://en.wikipedia.org/wiki/Giemsa_stain" TargetMode="Externa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hyperlink" Target="https://en.wikipedia.org/wiki/Ivermectin" TargetMode="External"/><Relationship Id="rId2" Type="http://schemas.openxmlformats.org/officeDocument/2006/relationships/hyperlink" Target="https://en.wikipedia.org/wiki/Albendazol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8" Type="http://schemas.openxmlformats.org/officeDocument/2006/relationships/hyperlink" Target="https://en.wikipedia.org/wiki/Abdominal_pain" TargetMode="External"/><Relationship Id="rId13" Type="http://schemas.openxmlformats.org/officeDocument/2006/relationships/hyperlink" Target="https://en.wikipedia.org/wiki/Liver_damage" TargetMode="External"/><Relationship Id="rId18" Type="http://schemas.openxmlformats.org/officeDocument/2006/relationships/hyperlink" Target="https://en.wikipedia.org/wiki/Learning_disability" TargetMode="External"/><Relationship Id="rId3" Type="http://schemas.openxmlformats.org/officeDocument/2006/relationships/hyperlink" Target="https://en.wikipedia.org/wiki/Parasitism" TargetMode="External"/><Relationship Id="rId7" Type="http://schemas.openxmlformats.org/officeDocument/2006/relationships/hyperlink" Target="https://en.wikipedia.org/wiki/Intestines" TargetMode="External"/><Relationship Id="rId12" Type="http://schemas.openxmlformats.org/officeDocument/2006/relationships/hyperlink" Target="https://en.wikipedia.org/wiki/Chronic_condition" TargetMode="External"/><Relationship Id="rId17" Type="http://schemas.openxmlformats.org/officeDocument/2006/relationships/hyperlink" Target="https://en.wikipedia.org/wiki/Failure_to_thrive" TargetMode="External"/><Relationship Id="rId2" Type="http://schemas.openxmlformats.org/officeDocument/2006/relationships/hyperlink" Target="https://en.wikipedia.org/wiki/Helminthiasis" TargetMode="External"/><Relationship Id="rId16" Type="http://schemas.openxmlformats.org/officeDocument/2006/relationships/hyperlink" Target="https://en.wikipedia.org/wiki/Bladder_cancer" TargetMode="External"/><Relationship Id="rId1" Type="http://schemas.openxmlformats.org/officeDocument/2006/relationships/slideLayout" Target="../slideLayouts/slideLayout2.xml"/><Relationship Id="rId6" Type="http://schemas.openxmlformats.org/officeDocument/2006/relationships/hyperlink" Target="https://en.wikipedia.org/wiki/Urinary_tract" TargetMode="External"/><Relationship Id="rId11" Type="http://schemas.openxmlformats.org/officeDocument/2006/relationships/hyperlink" Target="https://en.wikipedia.org/wiki/Hematuria" TargetMode="External"/><Relationship Id="rId5" Type="http://schemas.openxmlformats.org/officeDocument/2006/relationships/hyperlink" Target="https://en.wikipedia.org/wiki/Schistosome" TargetMode="External"/><Relationship Id="rId15" Type="http://schemas.openxmlformats.org/officeDocument/2006/relationships/hyperlink" Target="https://en.wikipedia.org/wiki/Infertility" TargetMode="External"/><Relationship Id="rId10" Type="http://schemas.openxmlformats.org/officeDocument/2006/relationships/hyperlink" Target="https://en.wikipedia.org/wiki/Blood_in_stool" TargetMode="External"/><Relationship Id="rId4" Type="http://schemas.openxmlformats.org/officeDocument/2006/relationships/hyperlink" Target="https://en.wikipedia.org/wiki/Flatworm" TargetMode="External"/><Relationship Id="rId9" Type="http://schemas.openxmlformats.org/officeDocument/2006/relationships/hyperlink" Target="https://en.wikipedia.org/wiki/Diarrhea" TargetMode="External"/><Relationship Id="rId14" Type="http://schemas.openxmlformats.org/officeDocument/2006/relationships/hyperlink" Target="https://en.wikipedia.org/wiki/Kidney_failure" TargetMode="External"/></Relationships>
</file>

<file path=ppt/slides/_rels/slide181.xml.rels><?xml version="1.0" encoding="UTF-8" standalone="yes"?>
<Relationships xmlns="http://schemas.openxmlformats.org/package/2006/relationships"><Relationship Id="rId3" Type="http://schemas.openxmlformats.org/officeDocument/2006/relationships/hyperlink" Target="https://en.wikipedia.org/wiki/Freshwater_snail" TargetMode="External"/><Relationship Id="rId2" Type="http://schemas.openxmlformats.org/officeDocument/2006/relationships/hyperlink" Target="https://en.wikipedia.org/wiki/Fresh_water" TargetMode="Externa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hyperlink" Target="https://en.wikipedia.org/wiki/Antibodies" TargetMode="External"/><Relationship Id="rId2" Type="http://schemas.openxmlformats.org/officeDocument/2006/relationships/hyperlink" Target="https://en.wikipedia.org/wiki/Helminthiasis" TargetMode="Externa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hyperlink" Target="https://en.wikipedia.org/wiki/World_Health_Organization" TargetMode="External"/><Relationship Id="rId2" Type="http://schemas.openxmlformats.org/officeDocument/2006/relationships/hyperlink" Target="https://en.wikipedia.org/wiki/Praziquantel" TargetMode="Externa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8" Type="http://schemas.openxmlformats.org/officeDocument/2006/relationships/hyperlink" Target="https://en.wikipedia.org/wiki/Cancer" TargetMode="External"/><Relationship Id="rId13" Type="http://schemas.openxmlformats.org/officeDocument/2006/relationships/hyperlink" Target="https://en.wikipedia.org/wiki/Alzheimer's_disease" TargetMode="External"/><Relationship Id="rId3" Type="http://schemas.openxmlformats.org/officeDocument/2006/relationships/hyperlink" Target="https://en.wikipedia.org/wiki/Transmission_(medicine)" TargetMode="External"/><Relationship Id="rId7" Type="http://schemas.openxmlformats.org/officeDocument/2006/relationships/hyperlink" Target="https://en.wikipedia.org/wiki/Heart_disease" TargetMode="External"/><Relationship Id="rId12" Type="http://schemas.openxmlformats.org/officeDocument/2006/relationships/hyperlink" Target="https://en.wikipedia.org/wiki/Osteoporosis" TargetMode="External"/><Relationship Id="rId2" Type="http://schemas.openxmlformats.org/officeDocument/2006/relationships/hyperlink" Target="https://en.wikipedia.org/wiki/Disease" TargetMode="External"/><Relationship Id="rId1" Type="http://schemas.openxmlformats.org/officeDocument/2006/relationships/slideLayout" Target="../slideLayouts/slideLayout2.xml"/><Relationship Id="rId6" Type="http://schemas.openxmlformats.org/officeDocument/2006/relationships/hyperlink" Target="https://en.wikipedia.org/wiki/Stroke" TargetMode="External"/><Relationship Id="rId11" Type="http://schemas.openxmlformats.org/officeDocument/2006/relationships/hyperlink" Target="https://en.wikipedia.org/wiki/Osteoarthritis" TargetMode="External"/><Relationship Id="rId5" Type="http://schemas.openxmlformats.org/officeDocument/2006/relationships/hyperlink" Target="https://en.wikipedia.org/wiki/Autoimmune_disease" TargetMode="External"/><Relationship Id="rId10" Type="http://schemas.openxmlformats.org/officeDocument/2006/relationships/hyperlink" Target="https://en.wikipedia.org/wiki/Chronic_kidney_disease" TargetMode="External"/><Relationship Id="rId4" Type="http://schemas.openxmlformats.org/officeDocument/2006/relationships/hyperlink" Target="https://en.wikipedia.org/wiki/Parkinson's_disease" TargetMode="External"/><Relationship Id="rId9" Type="http://schemas.openxmlformats.org/officeDocument/2006/relationships/hyperlink" Target="https://en.wikipedia.org/wiki/Diabetes_mellitus" TargetMode="External"/><Relationship Id="rId14" Type="http://schemas.openxmlformats.org/officeDocument/2006/relationships/hyperlink" Target="https://en.wikipedia.org/wiki/Cataract" TargetMode="External"/></Relationships>
</file>

<file path=ppt/slides/_rels/slide185.xml.rels><?xml version="1.0" encoding="UTF-8" standalone="yes"?>
<Relationships xmlns="http://schemas.openxmlformats.org/package/2006/relationships"><Relationship Id="rId3" Type="http://schemas.openxmlformats.org/officeDocument/2006/relationships/hyperlink" Target="https://en.wikipedia.org/wiki/Acute_(medicine)" TargetMode="External"/><Relationship Id="rId2" Type="http://schemas.openxmlformats.org/officeDocument/2006/relationships/hyperlink" Target="https://en.wikipedia.org/wiki/Chronic_condition" TargetMode="External"/><Relationship Id="rId1" Type="http://schemas.openxmlformats.org/officeDocument/2006/relationships/slideLayout" Target="../slideLayouts/slideLayout2.xml"/><Relationship Id="rId6" Type="http://schemas.openxmlformats.org/officeDocument/2006/relationships/hyperlink" Target="https://en.wikipedia.org/wiki/Biological_life_cycle" TargetMode="External"/><Relationship Id="rId5" Type="http://schemas.openxmlformats.org/officeDocument/2006/relationships/hyperlink" Target="https://en.wikipedia.org/wiki/Parasitic_disease" TargetMode="External"/><Relationship Id="rId4" Type="http://schemas.openxmlformats.org/officeDocument/2006/relationships/hyperlink" Target="https://en.wikipedia.org/wiki/Infection" TargetMode="External"/></Relationships>
</file>

<file path=ppt/slides/_rels/slide186.xml.rels><?xml version="1.0" encoding="UTF-8" standalone="yes"?>
<Relationships xmlns="http://schemas.openxmlformats.org/package/2006/relationships"><Relationship Id="rId8" Type="http://schemas.openxmlformats.org/officeDocument/2006/relationships/hyperlink" Target="https://en.wikipedia.org/wiki/Sedentary_lifestyle" TargetMode="External"/><Relationship Id="rId3" Type="http://schemas.openxmlformats.org/officeDocument/2006/relationships/hyperlink" Target="https://en.wikipedia.org/wiki/Gender" TargetMode="External"/><Relationship Id="rId7" Type="http://schemas.openxmlformats.org/officeDocument/2006/relationships/hyperlink" Target="https://en.wikipedia.org/wiki/Healthy_diet" TargetMode="External"/><Relationship Id="rId2" Type="http://schemas.openxmlformats.org/officeDocument/2006/relationships/hyperlink" Target="https://en.wikipedia.org/wiki/Risk_factor" TargetMode="External"/><Relationship Id="rId1" Type="http://schemas.openxmlformats.org/officeDocument/2006/relationships/slideLayout" Target="../slideLayouts/slideLayout2.xml"/><Relationship Id="rId6" Type="http://schemas.openxmlformats.org/officeDocument/2006/relationships/hyperlink" Target="https://en.wikipedia.org/wiki/Smoking" TargetMode="External"/><Relationship Id="rId5" Type="http://schemas.openxmlformats.org/officeDocument/2006/relationships/hyperlink" Target="https://en.wikipedia.org/wiki/Air_pollution" TargetMode="External"/><Relationship Id="rId10" Type="http://schemas.openxmlformats.org/officeDocument/2006/relationships/hyperlink" Target="https://en.wikipedia.org/wiki/Obesity" TargetMode="External"/><Relationship Id="rId4" Type="http://schemas.openxmlformats.org/officeDocument/2006/relationships/hyperlink" Target="https://en.wikipedia.org/wiki/Genetics" TargetMode="External"/><Relationship Id="rId9" Type="http://schemas.openxmlformats.org/officeDocument/2006/relationships/hyperlink" Target="https://en.wikipedia.org/wiki/Hypertension" TargetMode="External"/></Relationships>
</file>

<file path=ppt/slides/_rels/slide187.xml.rels><?xml version="1.0" encoding="UTF-8" standalone="yes"?>
<Relationships xmlns="http://schemas.openxmlformats.org/package/2006/relationships"><Relationship Id="rId3" Type="http://schemas.openxmlformats.org/officeDocument/2006/relationships/hyperlink" Target="https://en.wikipedia.org/wiki/Cholesterol" TargetMode="External"/><Relationship Id="rId2" Type="http://schemas.openxmlformats.org/officeDocument/2006/relationships/hyperlink" Target="https://en.wikipedia.org/wiki/World_Health_Report" TargetMode="Externa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hyperlink" Target="https://en.wikipedia.org/wiki/Type_2_diabetes" TargetMode="Externa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hyperlink" Target="https://en.wikipedia.org/wiki/Diseases_of_affluence" TargetMode="External"/><Relationship Id="rId2" Type="http://schemas.openxmlformats.org/officeDocument/2006/relationships/hyperlink" Target="https://en.wikipedia.org/wiki/Health"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8" Type="http://schemas.openxmlformats.org/officeDocument/2006/relationships/hyperlink" Target="https://en.wikipedia.org/wiki/Vitamin_C" TargetMode="External"/><Relationship Id="rId3" Type="http://schemas.openxmlformats.org/officeDocument/2006/relationships/hyperlink" Target="https://en.wikipedia.org/wiki/Chronic_obstructive_pulmonary_disease" TargetMode="External"/><Relationship Id="rId7" Type="http://schemas.openxmlformats.org/officeDocument/2006/relationships/hyperlink" Target="https://en.wikipedia.org/wiki/Scurvy" TargetMode="External"/><Relationship Id="rId2" Type="http://schemas.openxmlformats.org/officeDocument/2006/relationships/hyperlink" Target="https://en.wikipedia.org/wiki/Cardiovascular_disease" TargetMode="External"/><Relationship Id="rId1" Type="http://schemas.openxmlformats.org/officeDocument/2006/relationships/slideLayout" Target="../slideLayouts/slideLayout2.xml"/><Relationship Id="rId6" Type="http://schemas.openxmlformats.org/officeDocument/2006/relationships/hyperlink" Target="https://en.wikipedia.org/wiki/Malnutrition" TargetMode="External"/><Relationship Id="rId5" Type="http://schemas.openxmlformats.org/officeDocument/2006/relationships/hyperlink" Target="https://en.wikipedia.org/wiki/Lower_back_pain" TargetMode="External"/><Relationship Id="rId10" Type="http://schemas.openxmlformats.org/officeDocument/2006/relationships/hyperlink" Target="https://en.wikipedia.org/wiki/Obesity" TargetMode="External"/><Relationship Id="rId4" Type="http://schemas.openxmlformats.org/officeDocument/2006/relationships/hyperlink" Target="https://en.wikipedia.org/wiki/Diabetes_mellitus_type_2" TargetMode="External"/><Relationship Id="rId9" Type="http://schemas.openxmlformats.org/officeDocument/2006/relationships/hyperlink" Target="https://en.wikipedia.org/wiki/Skin_cancer" TargetMode="External"/></Relationships>
</file>

<file path=ppt/slides/_rels/slide191.xml.rels><?xml version="1.0" encoding="UTF-8" standalone="yes"?>
<Relationships xmlns="http://schemas.openxmlformats.org/package/2006/relationships"><Relationship Id="rId8" Type="http://schemas.openxmlformats.org/officeDocument/2006/relationships/hyperlink" Target="https://en.wikipedia.org/wiki/Mosaic_(genetics)" TargetMode="External"/><Relationship Id="rId3" Type="http://schemas.openxmlformats.org/officeDocument/2006/relationships/hyperlink" Target="https://en.wikipedia.org/wiki/Genome" TargetMode="External"/><Relationship Id="rId7" Type="http://schemas.openxmlformats.org/officeDocument/2006/relationships/hyperlink" Target="https://en.wikipedia.org/wiki/Cystic_fibrosis" TargetMode="External"/><Relationship Id="rId2" Type="http://schemas.openxmlformats.org/officeDocument/2006/relationships/hyperlink" Target="https://en.wikipedia.org/wiki/Genetic_disorders" TargetMode="External"/><Relationship Id="rId1" Type="http://schemas.openxmlformats.org/officeDocument/2006/relationships/slideLayout" Target="../slideLayouts/slideLayout2.xml"/><Relationship Id="rId6" Type="http://schemas.openxmlformats.org/officeDocument/2006/relationships/hyperlink" Target="https://en.wikipedia.org/wiki/Mutation" TargetMode="External"/><Relationship Id="rId5" Type="http://schemas.openxmlformats.org/officeDocument/2006/relationships/hyperlink" Target="https://en.wikipedia.org/wiki/Down_syndrome" TargetMode="External"/><Relationship Id="rId10" Type="http://schemas.openxmlformats.org/officeDocument/2006/relationships/hyperlink" Target="https://en.wikipedia.org/wiki/Heterochromia_iridum" TargetMode="External"/><Relationship Id="rId4" Type="http://schemas.openxmlformats.org/officeDocument/2006/relationships/hyperlink" Target="https://en.wikipedia.org/wiki/Chromosomal_condition" TargetMode="External"/><Relationship Id="rId9" Type="http://schemas.openxmlformats.org/officeDocument/2006/relationships/hyperlink" Target="https://en.wikipedia.org/wiki/Chimera_(genetics)" TargetMode="Externa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hyperlink" Target="https://en.wikipedia.org/wiki/Kinship" TargetMode="Externa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hyperlink" Target="https://en.wikipedia.org/wiki/Huntington's_disease" TargetMode="External"/><Relationship Id="rId2" Type="http://schemas.openxmlformats.org/officeDocument/2006/relationships/hyperlink" Target="https://en.wikipedia.org/wiki/Dominance_(genetics)" TargetMode="External"/><Relationship Id="rId1" Type="http://schemas.openxmlformats.org/officeDocument/2006/relationships/slideLayout" Target="../slideLayouts/slideLayout2.xml"/><Relationship Id="rId5" Type="http://schemas.openxmlformats.org/officeDocument/2006/relationships/hyperlink" Target="https://en.wikipedia.org/wiki/Recessive" TargetMode="External"/><Relationship Id="rId4" Type="http://schemas.openxmlformats.org/officeDocument/2006/relationships/hyperlink" Target="https://en.wikipedia.org/wiki/Zygosity" TargetMode="Externa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8" Type="http://schemas.openxmlformats.org/officeDocument/2006/relationships/hyperlink" Target="https://en.wikipedia.org/wiki/Thymus" TargetMode="External"/><Relationship Id="rId3" Type="http://schemas.openxmlformats.org/officeDocument/2006/relationships/hyperlink" Target="https://en.wikipedia.org/wiki/Male" TargetMode="External"/><Relationship Id="rId7" Type="http://schemas.openxmlformats.org/officeDocument/2006/relationships/hyperlink" Target="https://en.wikipedia.org/wiki/Thyroid_gland" TargetMode="External"/><Relationship Id="rId12" Type="http://schemas.openxmlformats.org/officeDocument/2006/relationships/hyperlink" Target="https://en.wikipedia.org/wiki/Testes" TargetMode="External"/><Relationship Id="rId2" Type="http://schemas.openxmlformats.org/officeDocument/2006/relationships/hyperlink" Target="https://en.wikipedia.org/wiki/Endocrine_gland" TargetMode="External"/><Relationship Id="rId1" Type="http://schemas.openxmlformats.org/officeDocument/2006/relationships/slideLayout" Target="../slideLayouts/slideLayout2.xml"/><Relationship Id="rId6" Type="http://schemas.openxmlformats.org/officeDocument/2006/relationships/hyperlink" Target="https://en.wikipedia.org/wiki/Pituitary_gland" TargetMode="External"/><Relationship Id="rId11" Type="http://schemas.openxmlformats.org/officeDocument/2006/relationships/hyperlink" Target="https://en.wikipedia.org/wiki/Ovary" TargetMode="External"/><Relationship Id="rId5" Type="http://schemas.openxmlformats.org/officeDocument/2006/relationships/hyperlink" Target="https://en.wikipedia.org/wiki/Pineal_gland" TargetMode="External"/><Relationship Id="rId10" Type="http://schemas.openxmlformats.org/officeDocument/2006/relationships/hyperlink" Target="https://en.wikipedia.org/wiki/Pancreas" TargetMode="External"/><Relationship Id="rId4" Type="http://schemas.openxmlformats.org/officeDocument/2006/relationships/hyperlink" Target="https://en.wikipedia.org/wiki/Female" TargetMode="External"/><Relationship Id="rId9" Type="http://schemas.openxmlformats.org/officeDocument/2006/relationships/hyperlink" Target="https://en.wikipedia.org/wiki/Adrenal_gland" TargetMode="External"/></Relationships>
</file>

<file path=ppt/slides/_rels/slide199.xml.rels><?xml version="1.0" encoding="UTF-8" standalone="yes"?>
<Relationships xmlns="http://schemas.openxmlformats.org/package/2006/relationships"><Relationship Id="rId2" Type="http://schemas.openxmlformats.org/officeDocument/2006/relationships/hyperlink" Target="https://en.wikipedia.org/wiki/Endocrine_disea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hyperlink" Target="https://en.wikipedia.org/wiki/Thyroid_hormone" TargetMode="External"/><Relationship Id="rId2" Type="http://schemas.openxmlformats.org/officeDocument/2006/relationships/hyperlink" Target="https://en.wikipedia.org/wiki/Hyperthyroidism" TargetMode="External"/><Relationship Id="rId1" Type="http://schemas.openxmlformats.org/officeDocument/2006/relationships/slideLayout" Target="../slideLayouts/slideLayout2.xml"/><Relationship Id="rId4" Type="http://schemas.openxmlformats.org/officeDocument/2006/relationships/hyperlink" Target="https://en.wikipedia.org/wiki/Thyroid_stimulating_hormone" TargetMode="External"/></Relationships>
</file>

<file path=ppt/slides/_rels/slide201.xml.rels><?xml version="1.0" encoding="UTF-8" standalone="yes"?>
<Relationships xmlns="http://schemas.openxmlformats.org/package/2006/relationships"><Relationship Id="rId8" Type="http://schemas.openxmlformats.org/officeDocument/2006/relationships/hyperlink" Target="https://en.wikipedia.org/wiki/Idiopathic_hypoglycemia" TargetMode="External"/><Relationship Id="rId3" Type="http://schemas.openxmlformats.org/officeDocument/2006/relationships/hyperlink" Target="https://en.wikipedia.org/wiki/Diabetes_mellitus_type_1" TargetMode="External"/><Relationship Id="rId7" Type="http://schemas.openxmlformats.org/officeDocument/2006/relationships/hyperlink" Target="https://en.wikipedia.org/wiki/Hypoglycemia" TargetMode="External"/><Relationship Id="rId2" Type="http://schemas.openxmlformats.org/officeDocument/2006/relationships/hyperlink" Target="https://en.wikipedia.org/wiki/Diabetes" TargetMode="External"/><Relationship Id="rId1" Type="http://schemas.openxmlformats.org/officeDocument/2006/relationships/slideLayout" Target="../slideLayouts/slideLayout2.xml"/><Relationship Id="rId6" Type="http://schemas.openxmlformats.org/officeDocument/2006/relationships/hyperlink" Target="https://en.wikipedia.org/wiki/Mature_Onset_Diabetes_of_the_Young" TargetMode="External"/><Relationship Id="rId5" Type="http://schemas.openxmlformats.org/officeDocument/2006/relationships/hyperlink" Target="https://en.wikipedia.org/wiki/Gestational_Diabetes" TargetMode="External"/><Relationship Id="rId10" Type="http://schemas.openxmlformats.org/officeDocument/2006/relationships/hyperlink" Target="https://en.wikipedia.org/wiki/Glucagonoma" TargetMode="External"/><Relationship Id="rId4" Type="http://schemas.openxmlformats.org/officeDocument/2006/relationships/hyperlink" Target="https://en.wikipedia.org/wiki/Diabetes_mellitus_type_2" TargetMode="External"/><Relationship Id="rId9" Type="http://schemas.openxmlformats.org/officeDocument/2006/relationships/hyperlink" Target="https://en.wikipedia.org/wiki/Insulinoma"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en.wikipedia.org/wiki/Hashimoto's_thyroiditis" TargetMode="External"/><Relationship Id="rId3" Type="http://schemas.openxmlformats.org/officeDocument/2006/relationships/hyperlink" Target="https://en.wikipedia.org/wiki/Hyperthyroidism" TargetMode="External"/><Relationship Id="rId7" Type="http://schemas.openxmlformats.org/officeDocument/2006/relationships/hyperlink" Target="https://en.wikipedia.org/wiki/Thyroiditis" TargetMode="External"/><Relationship Id="rId2" Type="http://schemas.openxmlformats.org/officeDocument/2006/relationships/hyperlink" Target="https://en.wikipedia.org/wiki/Goitre" TargetMode="External"/><Relationship Id="rId1" Type="http://schemas.openxmlformats.org/officeDocument/2006/relationships/slideLayout" Target="../slideLayouts/slideLayout2.xml"/><Relationship Id="rId6" Type="http://schemas.openxmlformats.org/officeDocument/2006/relationships/hyperlink" Target="https://en.wikipedia.org/wiki/Hypothyroidism" TargetMode="External"/><Relationship Id="rId5" Type="http://schemas.openxmlformats.org/officeDocument/2006/relationships/hyperlink" Target="https://en.wikipedia.org/wiki/Toxic_multinodular_goitre" TargetMode="External"/><Relationship Id="rId10" Type="http://schemas.openxmlformats.org/officeDocument/2006/relationships/hyperlink" Target="https://en.wikipedia.org/wiki/Thyroid_hormone_resistance" TargetMode="External"/><Relationship Id="rId4" Type="http://schemas.openxmlformats.org/officeDocument/2006/relationships/hyperlink" Target="https://en.wikipedia.org/wiki/Graves-Basedow_disease" TargetMode="External"/><Relationship Id="rId9" Type="http://schemas.openxmlformats.org/officeDocument/2006/relationships/hyperlink" Target="https://en.wikipedia.org/wiki/Thyroid_cancer" TargetMode="External"/></Relationships>
</file>

<file path=ppt/slides/_rels/slide203.xml.rels><?xml version="1.0" encoding="UTF-8" standalone="yes"?>
<Relationships xmlns="http://schemas.openxmlformats.org/package/2006/relationships"><Relationship Id="rId8" Type="http://schemas.openxmlformats.org/officeDocument/2006/relationships/hyperlink" Target="https://en.wikipedia.org/wiki/Osteoporosis" TargetMode="External"/><Relationship Id="rId3" Type="http://schemas.openxmlformats.org/officeDocument/2006/relationships/hyperlink" Target="https://en.wikipedia.org/wiki/Primary_hyperparathyroidism" TargetMode="External"/><Relationship Id="rId7" Type="http://schemas.openxmlformats.org/officeDocument/2006/relationships/hyperlink" Target="https://en.wikipedia.org/wiki/Pseudohypoparathyroidism" TargetMode="External"/><Relationship Id="rId2" Type="http://schemas.openxmlformats.org/officeDocument/2006/relationships/hyperlink" Target="https://en.wikipedia.org/wiki/Parathyroid_gland" TargetMode="External"/><Relationship Id="rId1" Type="http://schemas.openxmlformats.org/officeDocument/2006/relationships/slideLayout" Target="../slideLayouts/slideLayout2.xml"/><Relationship Id="rId6" Type="http://schemas.openxmlformats.org/officeDocument/2006/relationships/hyperlink" Target="https://en.wikipedia.org/wiki/Hypoparathyroidism" TargetMode="External"/><Relationship Id="rId11" Type="http://schemas.openxmlformats.org/officeDocument/2006/relationships/hyperlink" Target="https://en.wikipedia.org/wiki/Osteomalacia" TargetMode="External"/><Relationship Id="rId5" Type="http://schemas.openxmlformats.org/officeDocument/2006/relationships/hyperlink" Target="https://en.wikipedia.org/wiki/Tertiary_hyperparathyroidism" TargetMode="External"/><Relationship Id="rId10" Type="http://schemas.openxmlformats.org/officeDocument/2006/relationships/hyperlink" Target="https://en.wikipedia.org/wiki/Rickets" TargetMode="External"/><Relationship Id="rId4" Type="http://schemas.openxmlformats.org/officeDocument/2006/relationships/hyperlink" Target="https://en.wikipedia.org/wiki/Secondary_hyperparathyroidism" TargetMode="External"/><Relationship Id="rId9" Type="http://schemas.openxmlformats.org/officeDocument/2006/relationships/hyperlink" Target="https://en.wikipedia.org/wiki/Osteitis_deformans" TargetMode="External"/></Relationships>
</file>

<file path=ppt/slides/_rels/slide204.xml.rels><?xml version="1.0" encoding="UTF-8" standalone="yes"?>
<Relationships xmlns="http://schemas.openxmlformats.org/package/2006/relationships"><Relationship Id="rId8" Type="http://schemas.openxmlformats.org/officeDocument/2006/relationships/hyperlink" Target="https://en.wikipedia.org/wiki/Acromegaly" TargetMode="External"/><Relationship Id="rId3" Type="http://schemas.openxmlformats.org/officeDocument/2006/relationships/hyperlink" Target="https://en.wikipedia.org/wiki/Hypopituitarism" TargetMode="External"/><Relationship Id="rId7" Type="http://schemas.openxmlformats.org/officeDocument/2006/relationships/hyperlink" Target="https://en.wikipedia.org/wiki/Hyperprolactinemia" TargetMode="External"/><Relationship Id="rId2" Type="http://schemas.openxmlformats.org/officeDocument/2006/relationships/hyperlink" Target="https://en.wikipedia.org/wiki/Diabetes_insipidus" TargetMode="External"/><Relationship Id="rId1" Type="http://schemas.openxmlformats.org/officeDocument/2006/relationships/slideLayout" Target="../slideLayouts/slideLayout2.xml"/><Relationship Id="rId6" Type="http://schemas.openxmlformats.org/officeDocument/2006/relationships/hyperlink" Target="https://en.wikipedia.org/wiki/Prolactinoma" TargetMode="External"/><Relationship Id="rId11" Type="http://schemas.openxmlformats.org/officeDocument/2006/relationships/hyperlink" Target="https://en.wikipedia.org/wiki/Cushing's_disease" TargetMode="External"/><Relationship Id="rId5" Type="http://schemas.openxmlformats.org/officeDocument/2006/relationships/hyperlink" Target="https://en.wikipedia.org/wiki/Pituitary_adenoma" TargetMode="External"/><Relationship Id="rId10" Type="http://schemas.openxmlformats.org/officeDocument/2006/relationships/hyperlink" Target="https://en.wikipedia.org/wiki/Dwarfism" TargetMode="External"/><Relationship Id="rId4" Type="http://schemas.openxmlformats.org/officeDocument/2006/relationships/hyperlink" Target="https://en.wikipedia.org/wiki/Pituitary_tumor" TargetMode="External"/><Relationship Id="rId9" Type="http://schemas.openxmlformats.org/officeDocument/2006/relationships/hyperlink" Target="https://en.wikipedia.org/wiki/Gigantism" TargetMode="External"/></Relationships>
</file>

<file path=ppt/slides/_rels/slide205.xml.rels><?xml version="1.0" encoding="UTF-8" standalone="yes"?>
<Relationships xmlns="http://schemas.openxmlformats.org/package/2006/relationships"><Relationship Id="rId8" Type="http://schemas.openxmlformats.org/officeDocument/2006/relationships/hyperlink" Target="https://en.wikipedia.org/wiki/Kallmann_syndrome" TargetMode="External"/><Relationship Id="rId3" Type="http://schemas.openxmlformats.org/officeDocument/2006/relationships/hyperlink" Target="https://en.wikipedia.org/wiki/Hermaphroditism" TargetMode="External"/><Relationship Id="rId7" Type="http://schemas.openxmlformats.org/officeDocument/2006/relationships/hyperlink" Target="https://en.wikipedia.org/wiki/Gonadotropin_deficiency" TargetMode="External"/><Relationship Id="rId2" Type="http://schemas.openxmlformats.org/officeDocument/2006/relationships/hyperlink" Target="https://en.wikipedia.org/wiki/Disorders_of_sex_development" TargetMode="External"/><Relationship Id="rId1" Type="http://schemas.openxmlformats.org/officeDocument/2006/relationships/slideLayout" Target="../slideLayouts/slideLayout2.xml"/><Relationship Id="rId6" Type="http://schemas.openxmlformats.org/officeDocument/2006/relationships/hyperlink" Target="https://en.wikipedia.org/wiki/Hypogonadism" TargetMode="External"/><Relationship Id="rId11" Type="http://schemas.openxmlformats.org/officeDocument/2006/relationships/hyperlink" Target="https://en.wikipedia.org/wiki/Premature_ovarian_failure" TargetMode="External"/><Relationship Id="rId5" Type="http://schemas.openxmlformats.org/officeDocument/2006/relationships/hyperlink" Target="https://en.wikipedia.org/wiki/Androgen_insensitivity_syndrome" TargetMode="External"/><Relationship Id="rId10" Type="http://schemas.openxmlformats.org/officeDocument/2006/relationships/hyperlink" Target="https://en.wikipedia.org/wiki/Turner_syndrome" TargetMode="External"/><Relationship Id="rId4" Type="http://schemas.openxmlformats.org/officeDocument/2006/relationships/hyperlink" Target="https://en.wikipedia.org/wiki/Gonadal_dysgenesis" TargetMode="External"/><Relationship Id="rId9" Type="http://schemas.openxmlformats.org/officeDocument/2006/relationships/hyperlink" Target="https://en.wikipedia.org/wiki/Klinefelter_syndrome" TargetMode="External"/></Relationships>
</file>

<file path=ppt/slides/_rels/slide206.xml.rels><?xml version="1.0" encoding="UTF-8" standalone="yes"?>
<Relationships xmlns="http://schemas.openxmlformats.org/package/2006/relationships"><Relationship Id="rId3" Type="http://schemas.openxmlformats.org/officeDocument/2006/relationships/hyperlink" Target="https://en.wikipedia.org/wiki/Precocious_puberty" TargetMode="External"/><Relationship Id="rId2" Type="http://schemas.openxmlformats.org/officeDocument/2006/relationships/hyperlink" Target="https://en.wikipedia.org/wiki/Delayed_puberty" TargetMode="External"/><Relationship Id="rId1" Type="http://schemas.openxmlformats.org/officeDocument/2006/relationships/slideLayout" Target="../slideLayouts/slideLayout2.xml"/><Relationship Id="rId5" Type="http://schemas.openxmlformats.org/officeDocument/2006/relationships/hyperlink" Target="https://en.wikipedia.org/wiki/Polycystic_ovary_syndrome" TargetMode="External"/><Relationship Id="rId4" Type="http://schemas.openxmlformats.org/officeDocument/2006/relationships/hyperlink" Target="https://en.wikipedia.org/wiki/Amenorrhea" TargetMode="External"/></Relationships>
</file>

<file path=ppt/slides/_rels/slide207.xml.rels><?xml version="1.0" encoding="UTF-8" standalone="yes"?>
<Relationships xmlns="http://schemas.openxmlformats.org/package/2006/relationships"><Relationship Id="rId2" Type="http://schemas.openxmlformats.org/officeDocument/2006/relationships/hyperlink" Target="https://medlineplus.gov/hormones.html" TargetMode="Externa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hyperlink" Target="https://medlineplus.gov/fluidandelectrolytebalance.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dlineplus.gov/diabetes.html"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www.healthgrades.com/right-care/diabetes/type-2-diabetes" TargetMode="External"/><Relationship Id="rId2" Type="http://schemas.openxmlformats.org/officeDocument/2006/relationships/hyperlink" Target="https://www.healthgrades.com/right-care/diabetes/diabetes" TargetMode="External"/><Relationship Id="rId1" Type="http://schemas.openxmlformats.org/officeDocument/2006/relationships/slideLayout" Target="../slideLayouts/slideLayout2.xml"/><Relationship Id="rId4" Type="http://schemas.openxmlformats.org/officeDocument/2006/relationships/hyperlink" Target="https://www.healthgrades.com/right-care/symptoms-and-conditions/thirst" TargetMode="External"/></Relationships>
</file>

<file path=ppt/slides/_rels/slide213.xml.rels><?xml version="1.0" encoding="UTF-8" standalone="yes"?>
<Relationships xmlns="http://schemas.openxmlformats.org/package/2006/relationships"><Relationship Id="rId3" Type="http://schemas.openxmlformats.org/officeDocument/2006/relationships/hyperlink" Target="https://www.healthgrades.com/right-care/eye-health/vision-changes" TargetMode="External"/><Relationship Id="rId2" Type="http://schemas.openxmlformats.org/officeDocument/2006/relationships/hyperlink" Target="https://www.healthgrades.com/right-care/kidneys-and-the-urinary-system/frequent-urination"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hyperlink" Target="https://www.healthgrades.com/right-care/bones-joints-and-muscles/hand-swelling"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hyperlink" Target="https://www.healthgrades.com/right-care/sleep-disorders/sleep-apnea" TargetMode="External"/><Relationship Id="rId2" Type="http://schemas.openxmlformats.org/officeDocument/2006/relationships/hyperlink" Target="https://www.healthgrades.com/right-care/symptoms-and-conditions/aches"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hyperlink" Target="https://www.healthgrades.com/right-care/digestive-health/nausea" TargetMode="External"/><Relationship Id="rId2" Type="http://schemas.openxmlformats.org/officeDocument/2006/relationships/hyperlink" Target="https://www.healthgrades.com/right-care/skin-hair-and-nails/darkened-skin" TargetMode="External"/><Relationship Id="rId1" Type="http://schemas.openxmlformats.org/officeDocument/2006/relationships/slideLayout" Target="../slideLayouts/slideLayout2.xml"/><Relationship Id="rId5" Type="http://schemas.openxmlformats.org/officeDocument/2006/relationships/hyperlink" Target="https://www.healthgrades.com/right-care/symptoms-and-conditions/unexpected-weight-loss" TargetMode="External"/><Relationship Id="rId4" Type="http://schemas.openxmlformats.org/officeDocument/2006/relationships/hyperlink" Target="https://www.healthgrades.com/right-care/digestive-health/vomiting" TargetMode="External"/></Relationships>
</file>

<file path=ppt/slides/_rels/slide218.xml.rels><?xml version="1.0" encoding="UTF-8" standalone="yes"?>
<Relationships xmlns="http://schemas.openxmlformats.org/package/2006/relationships"><Relationship Id="rId3" Type="http://schemas.openxmlformats.org/officeDocument/2006/relationships/hyperlink" Target="https://www.healthgrades.com/right-care/symptoms-and-conditions/bruising" TargetMode="External"/><Relationship Id="rId2" Type="http://schemas.openxmlformats.org/officeDocument/2006/relationships/hyperlink" Target="https://www.healthgrades.com/right-care/endocrinology-and-metabolism/buffalo-hump"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hyperlink" Target="https://www.healthgrades.com/right-care/high-blood-pressure/high-blood-pressure-hypertension" TargetMode="External"/><Relationship Id="rId2" Type="http://schemas.openxmlformats.org/officeDocument/2006/relationships/hyperlink" Target="https://www.healthgrades.com/right-care/osteoporosis/osteoporosis" TargetMode="External"/><Relationship Id="rId1" Type="http://schemas.openxmlformats.org/officeDocument/2006/relationships/slideLayout" Target="../slideLayouts/slideLayout2.xml"/><Relationship Id="rId4" Type="http://schemas.openxmlformats.org/officeDocument/2006/relationships/hyperlink" Target="https://www.healthgrades.com/right-care/weight-loss-surgery/obesit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hyperlink" Target="https://www.healthgrades.com/right-care/symptoms-and-conditions/weakness"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hyperlink" Target="https://www.healthgrades.com/right-care/symptoms-and-conditions/pain" TargetMode="Externa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hyperlink" Target="https://www.healthgrades.com/right-care/digestive-health/diarrhea" TargetMode="External"/><Relationship Id="rId2" Type="http://schemas.openxmlformats.org/officeDocument/2006/relationships/hyperlink" Target="https://www.healthgrades.com/right-care/thyroid-disorders/hyperthyroidism" TargetMode="External"/><Relationship Id="rId1" Type="http://schemas.openxmlformats.org/officeDocument/2006/relationships/slideLayout" Target="../slideLayouts/slideLayout2.xml"/><Relationship Id="rId4" Type="http://schemas.openxmlformats.org/officeDocument/2006/relationships/hyperlink" Target="https://www.healthgrades.com/right-care/thyroid-disorders/goiter" TargetMode="External"/></Relationships>
</file>

<file path=ppt/slides/_rels/slide225.xml.rels><?xml version="1.0" encoding="UTF-8" standalone="yes"?>
<Relationships xmlns="http://schemas.openxmlformats.org/package/2006/relationships"><Relationship Id="rId2" Type="http://schemas.openxmlformats.org/officeDocument/2006/relationships/hyperlink" Target="https://www.healthgrades.com/right-care/symptoms-and-conditions/irritability"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hyperlink" Target="https://www.healthgrades.com/right-care/digestive-health/constipation" TargetMode="Externa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hyperlink" Target="https://www.healthgrades.com/right-care/bones-joints-and-muscles/muscle-pain-myalgia" TargetMode="External"/><Relationship Id="rId2" Type="http://schemas.openxmlformats.org/officeDocument/2006/relationships/hyperlink" Target="https://www.healthgrades.com/right-care/symptoms-and-conditions/fatigue"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hyperlink" Target="https://www.healthgrades.com/right-care/erectile-dysfunction/impotence" TargetMode="Externa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hyperlink" Target="https://www.healthgrades.com/right-care/pregnancy/pregnancy" TargetMode="Externa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hyperlink" Target="https://www.healthgrades.com/right-care/thyroid-disorders/hypothyroidism" TargetMode="Externa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hyperlink" Target="https://www.healthgrades.com/right-care/cancer/radiation-therapy" TargetMode="Externa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hyperlink" Target="https://www.healthgrades.com/right-care/depression/depression" TargetMode="External"/><Relationship Id="rId2" Type="http://schemas.openxmlformats.org/officeDocument/2006/relationships/hyperlink" Target="https://www.healthgrades.com/right-care/sleep-disorders/insomnia" TargetMode="External"/><Relationship Id="rId1" Type="http://schemas.openxmlformats.org/officeDocument/2006/relationships/slideLayout" Target="../slideLayouts/slideLayout2.xml"/><Relationship Id="rId4" Type="http://schemas.openxmlformats.org/officeDocument/2006/relationships/hyperlink" Target="https://www.healthgrades.com/right-care/heart-health/heart-disease" TargetMode="Externa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hyperlink" Target="https://www.medicalnewstoday.com/articles/175241.php" TargetMode="Externa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hyperlink" Target="https://www.medicalnewstoday.com/articles/9152.php" TargetMode="Externa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hyperlink" Target="https://www.medicalnewstoday.com/articles/151444.php" TargetMode="Externa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hyperlink" Target="https://www.medicalnewstoday.com/articles/159283.php" TargetMode="External"/><Relationship Id="rId2" Type="http://schemas.openxmlformats.org/officeDocument/2006/relationships/hyperlink" Target="https://www.medicalnewstoday.com/articles/156849.php" TargetMode="Externa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hyperlink" Target="https://www.health.harvard.edu/heart-health/hypertrophic-cardiomyopathy-who-has-an-inherited-risk" TargetMode="Externa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hyperlink" Target="https://www.medicalnewstoday.com/articles/8886.php" TargetMode="Externa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hyperlink" Target="https://www.medicalnewstoday.com/articles/9151.php" TargetMode="External"/><Relationship Id="rId2" Type="http://schemas.openxmlformats.org/officeDocument/2006/relationships/hyperlink" Target="https://www.medicalnewstoday.com/articles/163484.php" TargetMode="Externa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hyperlink" Target="https://www.medicalnewstoday.com/articles/181142.php" TargetMode="External"/><Relationship Id="rId2" Type="http://schemas.openxmlformats.org/officeDocument/2006/relationships/hyperlink" Target="https://www.medicalnewstoday.com/info/diabetes/" TargetMode="External"/><Relationship Id="rId1" Type="http://schemas.openxmlformats.org/officeDocument/2006/relationships/slideLayout" Target="../slideLayouts/slideLayout2.xml"/><Relationship Id="rId4" Type="http://schemas.openxmlformats.org/officeDocument/2006/relationships/hyperlink" Target="https://www.medicalnewstoday.com/articles/248002.ph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hyperlink" Target="https://www.medicalnewstoday.com/articles/252025.php" TargetMode="External"/><Relationship Id="rId2" Type="http://schemas.openxmlformats.org/officeDocument/2006/relationships/hyperlink" Target="https://www.medicalnewstoday.com/info/obesity/how-much-should-i-weigh.php" TargetMode="Externa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hyperlink" Target="https://www.medicalnewstoday.com/articles/173068.php" TargetMode="Externa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hyperlink" Target="https://www.nhlbi.nih.gov/health/educational/lose_wt/BMI/bmicalc.htm" TargetMode="External"/><Relationship Id="rId2" Type="http://schemas.openxmlformats.org/officeDocument/2006/relationships/hyperlink" Target="https://www.medicalnewstoday.com/info/obesity/how-much-should-i-weigh.php" TargetMode="External"/><Relationship Id="rId1" Type="http://schemas.openxmlformats.org/officeDocument/2006/relationships/slideLayout" Target="../slideLayouts/slideLayout2.xml"/><Relationship Id="rId4" Type="http://schemas.openxmlformats.org/officeDocument/2006/relationships/hyperlink" Target="https://www.medicalnewstoday.com/info/obesity/what-is-bmi.php" TargetMode="Externa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hyperlink" Target="https://www.betterhealth.vic.gov.au/health/conditionsandtreatments/arthritis-and-exercise" TargetMode="External"/><Relationship Id="rId2" Type="http://schemas.openxmlformats.org/officeDocument/2006/relationships/hyperlink" Target="https://www.betterhealth.vic.gov.au/health/conditionsandtreatments/pain-and-pain-management-adults" TargetMode="Externa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hyperlink" Target="http://www.health.gov.au/internet/main/publishing.nsf/content/biosimilar-what-are-biosimilar-medicines" TargetMode="Externa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hyperlink" Target="https://www.betterhealth.vic.gov.au/health/conditionsandtreatments/pain-and-pain-management-adults" TargetMode="Externa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3" Type="http://schemas.openxmlformats.org/officeDocument/2006/relationships/hyperlink" Target="https://www.betterhealth.vic.gov.au/healthyliving/weight-management" TargetMode="External"/><Relationship Id="rId2" Type="http://schemas.openxmlformats.org/officeDocument/2006/relationships/hyperlink" Target="https://www.betterhealth.vic.gov.au/health/conditionsandtreatments/arthritis-and-diet" TargetMode="Externa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Pathogen" TargetMode="External"/><Relationship Id="rId7" Type="http://schemas.openxmlformats.org/officeDocument/2006/relationships/hyperlink" Target="https://en.wikipedia.org/wiki/Disease" TargetMode="External"/><Relationship Id="rId2" Type="http://schemas.openxmlformats.org/officeDocument/2006/relationships/hyperlink" Target="https://en.wikipedia.org/wiki/Tissue_(biology)" TargetMode="External"/><Relationship Id="rId1" Type="http://schemas.openxmlformats.org/officeDocument/2006/relationships/slideLayout" Target="../slideLayouts/slideLayout2.xml"/><Relationship Id="rId6" Type="http://schemas.openxmlformats.org/officeDocument/2006/relationships/hyperlink" Target="https://en.wikipedia.org/wiki/Infection" TargetMode="External"/><Relationship Id="rId5" Type="http://schemas.openxmlformats.org/officeDocument/2006/relationships/hyperlink" Target="https://en.wikipedia.org/wiki/Toxin" TargetMode="External"/><Relationship Id="rId4" Type="http://schemas.openxmlformats.org/officeDocument/2006/relationships/hyperlink" Target="https://en.wikipedia.org/wiki/Host_(biology)" TargetMode="Externa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3" Type="http://schemas.openxmlformats.org/officeDocument/2006/relationships/hyperlink" Target="https://www.healthline.com/health/autoimmune-disorders" TargetMode="External"/><Relationship Id="rId7" Type="http://schemas.openxmlformats.org/officeDocument/2006/relationships/hyperlink" Target="https://www.healthline.com/health/type-2-diabetes/insulin" TargetMode="External"/><Relationship Id="rId2" Type="http://schemas.openxmlformats.org/officeDocument/2006/relationships/hyperlink" Target="https://www.healthline.com/health/type-1-diabetes-causes-symtoms-treatments" TargetMode="External"/><Relationship Id="rId1" Type="http://schemas.openxmlformats.org/officeDocument/2006/relationships/slideLayout" Target="../slideLayouts/slideLayout2.xml"/><Relationship Id="rId6" Type="http://schemas.openxmlformats.org/officeDocument/2006/relationships/hyperlink" Target="https://www.healthline.com/health/type-2-diabetes" TargetMode="External"/><Relationship Id="rId5" Type="http://schemas.openxmlformats.org/officeDocument/2006/relationships/hyperlink" Target="https://www.idf.org/aboutdiabetes/what-is-diabetes/types-of-diabetes.html" TargetMode="External"/><Relationship Id="rId4" Type="http://schemas.openxmlformats.org/officeDocument/2006/relationships/hyperlink" Target="https://www.healthline.com/human-body-maps/pancreas" TargetMode="External"/></Relationships>
</file>

<file path=ppt/slides/_rels/slide351.xml.rels><?xml version="1.0" encoding="UTF-8" standalone="yes"?>
<Relationships xmlns="http://schemas.openxmlformats.org/package/2006/relationships"><Relationship Id="rId3" Type="http://schemas.openxmlformats.org/officeDocument/2006/relationships/hyperlink" Target="https://www.healthline.com/health/gestational-diabetes" TargetMode="External"/><Relationship Id="rId2" Type="http://schemas.openxmlformats.org/officeDocument/2006/relationships/hyperlink" Target="https://www.healthline.com/health/type-2-diabetes/what-is-prediabetes" TargetMode="Externa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hyperlink" Target="https://www.healthline.com/health/type-2-diabetes/diabetes-insipidus" TargetMode="Externa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3" Type="http://schemas.openxmlformats.org/officeDocument/2006/relationships/hyperlink" Target="https://www.healthline.com/health/diabetes/blurry-vision" TargetMode="External"/><Relationship Id="rId2" Type="http://schemas.openxmlformats.org/officeDocument/2006/relationships/hyperlink" Target="https://www.healthline.com/health/frequent-urination-diabetes" TargetMode="External"/><Relationship Id="rId1" Type="http://schemas.openxmlformats.org/officeDocument/2006/relationships/slideLayout" Target="../slideLayouts/slideLayout2.xml"/><Relationship Id="rId5" Type="http://schemas.openxmlformats.org/officeDocument/2006/relationships/hyperlink" Target="https://www.healthline.com/health/diabetes/diabetes-and-wound-healing" TargetMode="External"/><Relationship Id="rId4" Type="http://schemas.openxmlformats.org/officeDocument/2006/relationships/hyperlink" Target="https://www.healthline.com/health/diabetes/fatigue" TargetMode="External"/></Relationships>
</file>

<file path=ppt/slides/_rels/slide354.xml.rels><?xml version="1.0" encoding="UTF-8" standalone="yes"?>
<Relationships xmlns="http://schemas.openxmlformats.org/package/2006/relationships"><Relationship Id="rId3" Type="http://schemas.openxmlformats.org/officeDocument/2006/relationships/hyperlink" Target="https://www.healthline.com/health/type-2-diabetes/sex-health" TargetMode="External"/><Relationship Id="rId7" Type="http://schemas.openxmlformats.org/officeDocument/2006/relationships/hyperlink" Target="https://www.healthline.com/health/diabetes/diabetes-and-yeast-infections" TargetMode="External"/><Relationship Id="rId2" Type="http://schemas.openxmlformats.org/officeDocument/2006/relationships/hyperlink" Target="https://www.healthline.com/health/recognizing-diabetes-symptoms-men" TargetMode="External"/><Relationship Id="rId1" Type="http://schemas.openxmlformats.org/officeDocument/2006/relationships/slideLayout" Target="../slideLayouts/slideLayout2.xml"/><Relationship Id="rId6" Type="http://schemas.openxmlformats.org/officeDocument/2006/relationships/hyperlink" Target="https://www.healthline.com/health/urinary-tract-infection-adults" TargetMode="External"/><Relationship Id="rId5" Type="http://schemas.openxmlformats.org/officeDocument/2006/relationships/hyperlink" Target="https://www.healthline.com/health/diabetes/symptoms-in-women" TargetMode="External"/><Relationship Id="rId4" Type="http://schemas.openxmlformats.org/officeDocument/2006/relationships/hyperlink" Target="https://www.healthline.com/health/type-2-diabetes/type-2-and-erectile-dysfunction" TargetMode="External"/></Relationships>
</file>

<file path=ppt/slides/_rels/slide355.xml.rels><?xml version="1.0" encoding="UTF-8" standalone="yes"?>
<Relationships xmlns="http://schemas.openxmlformats.org/package/2006/relationships"><Relationship Id="rId2" Type="http://schemas.openxmlformats.org/officeDocument/2006/relationships/hyperlink" Target="https://www.healthline.com/health/urination-excessive-volume" TargetMode="Externa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hyperlink" Target="https://www.healthline.com/health/diabetes-and-pancrea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3" Type="http://schemas.openxmlformats.org/officeDocument/2006/relationships/hyperlink" Target="https://www.healthline.com/health/obesity" TargetMode="External"/><Relationship Id="rId2" Type="http://schemas.openxmlformats.org/officeDocument/2006/relationships/hyperlink" Target="https://www.healthline.com/health/type-2-diabetes/genetics" TargetMode="External"/><Relationship Id="rId1" Type="http://schemas.openxmlformats.org/officeDocument/2006/relationships/slideLayout" Target="../slideLayouts/slideLayout2.xml"/><Relationship Id="rId4" Type="http://schemas.openxmlformats.org/officeDocument/2006/relationships/hyperlink" Target="https://www.healthline.com/nutrition/20-tips-to-lose-belly-fat" TargetMode="External"/></Relationships>
</file>

<file path=ppt/slides/_rels/slide361.xml.rels><?xml version="1.0" encoding="UTF-8" standalone="yes"?>
<Relationships xmlns="http://schemas.openxmlformats.org/package/2006/relationships"><Relationship Id="rId3" Type="http://schemas.openxmlformats.org/officeDocument/2006/relationships/hyperlink" Target="https://www.healthline.com/health-news/gaining-too-much-weight-during-pregnancy" TargetMode="External"/><Relationship Id="rId2" Type="http://schemas.openxmlformats.org/officeDocument/2006/relationships/hyperlink" Target="https://www.healthline.com/health/pregnancy/obesity" TargetMode="Externa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hyperlink" Target="https://www.healthline.com/health/family-health-history-day" TargetMode="Externa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3" Type="http://schemas.openxmlformats.org/officeDocument/2006/relationships/hyperlink" Target="https://www.healthline.com/health/high-cholesterol/treating-with-statins/guide-to-diabetes-and-high-cholesterol" TargetMode="External"/><Relationship Id="rId2" Type="http://schemas.openxmlformats.org/officeDocument/2006/relationships/hyperlink" Target="https://www.healthline.com/health/type-2-diabetes/hypertension" TargetMode="External"/><Relationship Id="rId1" Type="http://schemas.openxmlformats.org/officeDocument/2006/relationships/slideLayout" Target="../slideLayouts/slideLayout2.xml"/><Relationship Id="rId4" Type="http://schemas.openxmlformats.org/officeDocument/2006/relationships/hyperlink" Target="https://www.healthline.com/health/triglyceride-level" TargetMode="Externa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3" Type="http://schemas.openxmlformats.org/officeDocument/2006/relationships/hyperlink" Target="https://www.healthline.com/health/diabetes/are-pcos-and-diabetes-connected" TargetMode="External"/><Relationship Id="rId2" Type="http://schemas.openxmlformats.org/officeDocument/2006/relationships/hyperlink" Target="https://www.healthline.com/health/macrosomia" TargetMode="Externa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3" Type="http://schemas.openxmlformats.org/officeDocument/2006/relationships/hyperlink" Target="https://www.healthline.com/health/heart-attack" TargetMode="External"/><Relationship Id="rId2" Type="http://schemas.openxmlformats.org/officeDocument/2006/relationships/hyperlink" Target="https://www.healthline.com/health/type-2-diabetes/understanding-cv-disease-diabetes" TargetMode="External"/><Relationship Id="rId1" Type="http://schemas.openxmlformats.org/officeDocument/2006/relationships/slideLayout" Target="../slideLayouts/slideLayout2.xml"/><Relationship Id="rId4" Type="http://schemas.openxmlformats.org/officeDocument/2006/relationships/hyperlink" Target="https://www.healthline.com/health/diabetes/diabetes-and-stroke" TargetMode="External"/></Relationships>
</file>

<file path=ppt/slides/_rels/slide367.xml.rels><?xml version="1.0" encoding="UTF-8" standalone="yes"?>
<Relationships xmlns="http://schemas.openxmlformats.org/package/2006/relationships"><Relationship Id="rId8" Type="http://schemas.openxmlformats.org/officeDocument/2006/relationships/hyperlink" Target="https://www.healthline.com/health/type-2-diabetes/skin-problems" TargetMode="External"/><Relationship Id="rId3" Type="http://schemas.openxmlformats.org/officeDocument/2006/relationships/hyperlink" Target="https://www.healthline.com/health/type-2-diabetes/nephropathy" TargetMode="External"/><Relationship Id="rId7" Type="http://schemas.openxmlformats.org/officeDocument/2006/relationships/hyperlink" Target="https://www.healthline.com/health/type-2-diabetes/feet" TargetMode="External"/><Relationship Id="rId2" Type="http://schemas.openxmlformats.org/officeDocument/2006/relationships/hyperlink" Target="https://www.healthline.com/health/type-2-diabetes/diabetic-neuropathy" TargetMode="External"/><Relationship Id="rId1" Type="http://schemas.openxmlformats.org/officeDocument/2006/relationships/slideLayout" Target="../slideLayouts/slideLayout2.xml"/><Relationship Id="rId6" Type="http://schemas.openxmlformats.org/officeDocument/2006/relationships/hyperlink" Target="https://www.healthline.com/health/type-2-diabetes/hearing-loss" TargetMode="External"/><Relationship Id="rId5" Type="http://schemas.openxmlformats.org/officeDocument/2006/relationships/hyperlink" Target="https://www.healthline.com/health/diabetes/diabetic-eye-exam" TargetMode="External"/><Relationship Id="rId10" Type="http://schemas.openxmlformats.org/officeDocument/2006/relationships/hyperlink" Target="https://www.healthline.com/health/fungal-infection" TargetMode="External"/><Relationship Id="rId4" Type="http://schemas.openxmlformats.org/officeDocument/2006/relationships/hyperlink" Target="https://www.healthline.com/health/type-2-diabetes/retinopathy" TargetMode="External"/><Relationship Id="rId9" Type="http://schemas.openxmlformats.org/officeDocument/2006/relationships/hyperlink" Target="https://www.healthline.com/health/cellulitis" TargetMode="External"/></Relationships>
</file>

<file path=ppt/slides/_rels/slide368.xml.rels><?xml version="1.0" encoding="UTF-8" standalone="yes"?>
<Relationships xmlns="http://schemas.openxmlformats.org/package/2006/relationships"><Relationship Id="rId3" Type="http://schemas.openxmlformats.org/officeDocument/2006/relationships/hyperlink" Target="https://www.healthline.com/health/parenting/average-baby-weight" TargetMode="External"/><Relationship Id="rId2" Type="http://schemas.openxmlformats.org/officeDocument/2006/relationships/hyperlink" Target="https://www.healthline.com/health/pregnancy/premature-infant" TargetMode="External"/><Relationship Id="rId1" Type="http://schemas.openxmlformats.org/officeDocument/2006/relationships/slideLayout" Target="../slideLayouts/slideLayout2.xml"/><Relationship Id="rId4" Type="http://schemas.openxmlformats.org/officeDocument/2006/relationships/hyperlink" Target="https://www.healthline.com/health/hypoglycemia" TargetMode="External"/></Relationships>
</file>

<file path=ppt/slides/_rels/slide369.xml.rels><?xml version="1.0" encoding="UTF-8" standalone="yes"?>
<Relationships xmlns="http://schemas.openxmlformats.org/package/2006/relationships"><Relationship Id="rId3" Type="http://schemas.openxmlformats.org/officeDocument/2006/relationships/hyperlink" Target="https://www.healthline.com/health/preeclampsia" TargetMode="External"/><Relationship Id="rId2" Type="http://schemas.openxmlformats.org/officeDocument/2006/relationships/hyperlink" Target="https://www.healthline.com/health/newborn-jaundice" TargetMode="External"/><Relationship Id="rId1" Type="http://schemas.openxmlformats.org/officeDocument/2006/relationships/slideLayout" Target="../slideLayouts/slideLayout2.xml"/><Relationship Id="rId4" Type="http://schemas.openxmlformats.org/officeDocument/2006/relationships/hyperlink" Target="https://www.healthline.com/health/c-section"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eol.org/info/458" TargetMode="Externa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3" Type="http://schemas.openxmlformats.org/officeDocument/2006/relationships/hyperlink" Target="https://www.healthline.com/health/intravenous-medication-administration" TargetMode="External"/><Relationship Id="rId2" Type="http://schemas.openxmlformats.org/officeDocument/2006/relationships/hyperlink" Target="https://www.healthline.com/health/diabetes/diabetes-pills-vs-insulin" TargetMode="External"/><Relationship Id="rId1" Type="http://schemas.openxmlformats.org/officeDocument/2006/relationships/slideLayout" Target="../slideLayouts/slideLayout2.xml"/><Relationship Id="rId4" Type="http://schemas.openxmlformats.org/officeDocument/2006/relationships/hyperlink" Target="https://www.healthline.com/health/diabetes/insulin-injection" TargetMode="Externa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3" Type="http://schemas.openxmlformats.org/officeDocument/2006/relationships/hyperlink" Target="https://www.mayoclinic.org/diseases-conditions/gestational-diabetes/diagnosis-treatment/drc-20355345" TargetMode="External"/><Relationship Id="rId2" Type="http://schemas.openxmlformats.org/officeDocument/2006/relationships/hyperlink" Target="https://www.healthline.com/health/blood-glucose-monitoring" TargetMode="Externa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hyperlink" Target="https://www.healthline.com/health/diabetes/medications-list" TargetMode="Externa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3" Type="http://schemas.openxmlformats.org/officeDocument/2006/relationships/hyperlink" Target="https://www.healthline.com/nutrition/diabetes-carbs-per-day" TargetMode="External"/><Relationship Id="rId2" Type="http://schemas.openxmlformats.org/officeDocument/2006/relationships/hyperlink" Target="https://www.healthline.com/nutrition/low-carb-diet-for-diabetes" TargetMode="External"/><Relationship Id="rId1" Type="http://schemas.openxmlformats.org/officeDocument/2006/relationships/slideLayout" Target="../slideLayouts/slideLayout2.xml"/><Relationship Id="rId4" Type="http://schemas.openxmlformats.org/officeDocument/2006/relationships/hyperlink" Target="https://www.healthline.com/health/type-1-diabetes-diet" TargetMode="Externa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8" Type="http://schemas.openxmlformats.org/officeDocument/2006/relationships/hyperlink" Target="https://www.healthline.com/nutrition/9-healthy-nuts" TargetMode="External"/><Relationship Id="rId3" Type="http://schemas.openxmlformats.org/officeDocument/2006/relationships/hyperlink" Target="https://www.healthline.com/nutrition/14-healthiest-vegetables-on-earth" TargetMode="External"/><Relationship Id="rId7" Type="http://schemas.openxmlformats.org/officeDocument/2006/relationships/hyperlink" Target="https://www.healthline.com/nutrition/11-proven-benefits-of-olive-oil" TargetMode="External"/><Relationship Id="rId2" Type="http://schemas.openxmlformats.org/officeDocument/2006/relationships/hyperlink" Target="https://www.healthline.com/health/best-low-sugar-fruits" TargetMode="External"/><Relationship Id="rId1" Type="http://schemas.openxmlformats.org/officeDocument/2006/relationships/slideLayout" Target="../slideLayouts/slideLayout2.xml"/><Relationship Id="rId6" Type="http://schemas.openxmlformats.org/officeDocument/2006/relationships/hyperlink" Target="https://www.healthline.com/health/food-nutrition/healthy-fats-guidelines" TargetMode="External"/><Relationship Id="rId5" Type="http://schemas.openxmlformats.org/officeDocument/2006/relationships/hyperlink" Target="https://www.healthline.com/health/food-nutrition/11-best-fish-to-eat" TargetMode="External"/><Relationship Id="rId4" Type="http://schemas.openxmlformats.org/officeDocument/2006/relationships/hyperlink" Target="https://www.healthline.com/nutrition/9-benefits-of-whole-grains" TargetMode="External"/></Relationships>
</file>

<file path=ppt/slides/_rels/slide381.xml.rels><?xml version="1.0" encoding="UTF-8" standalone="yes"?>
<Relationships xmlns="http://schemas.openxmlformats.org/package/2006/relationships"><Relationship Id="rId2" Type="http://schemas.openxmlformats.org/officeDocument/2006/relationships/hyperlink" Target="https://www.healthline.com/health/gestational-diabetes-diet" TargetMode="Externa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3" Type="http://schemas.openxmlformats.org/officeDocument/2006/relationships/hyperlink" Target="https://www.healthline.com/health/pregnancy/third-trimester-checkups-tests" TargetMode="External"/><Relationship Id="rId2" Type="http://schemas.openxmlformats.org/officeDocument/2006/relationships/hyperlink" Target="https://www.healthline.com/health/pregnancy/second-trimester-checkups-tests" TargetMode="External"/><Relationship Id="rId1" Type="http://schemas.openxmlformats.org/officeDocument/2006/relationships/slideLayout" Target="../slideLayouts/slideLayout2.xml"/><Relationship Id="rId4" Type="http://schemas.openxmlformats.org/officeDocument/2006/relationships/hyperlink" Target="https://www.healthline.com/health/glucose-test-blood" TargetMode="External"/></Relationships>
</file>

<file path=ppt/slides/_rels/slide384.xml.rels><?xml version="1.0" encoding="UTF-8" standalone="yes"?>
<Relationships xmlns="http://schemas.openxmlformats.org/package/2006/relationships"><Relationship Id="rId3" Type="http://schemas.openxmlformats.org/officeDocument/2006/relationships/hyperlink" Target="https://www.healthline.com/health/pregnancy/gestational-diabetes-test" TargetMode="External"/><Relationship Id="rId2" Type="http://schemas.openxmlformats.org/officeDocument/2006/relationships/hyperlink" Target="https://www.healthline.com/health/type-2-diabetes/ac1-test" TargetMode="External"/><Relationship Id="rId1" Type="http://schemas.openxmlformats.org/officeDocument/2006/relationships/slideLayout" Target="../slideLayouts/slideLayout2.xml"/><Relationship Id="rId5" Type="http://schemas.openxmlformats.org/officeDocument/2006/relationships/hyperlink" Target="https://www.healthline.com/health/pregnancy/28-weeks-pregnant" TargetMode="External"/><Relationship Id="rId4" Type="http://schemas.openxmlformats.org/officeDocument/2006/relationships/hyperlink" Target="https://www.healthline.com/health/pregnancy/24-weeks-pregnant" TargetMode="External"/></Relationships>
</file>

<file path=ppt/slides/_rels/slide385.xml.rels><?xml version="1.0" encoding="UTF-8" standalone="yes"?>
<Relationships xmlns="http://schemas.openxmlformats.org/package/2006/relationships"><Relationship Id="rId2" Type="http://schemas.openxmlformats.org/officeDocument/2006/relationships/hyperlink" Target="https://www.healthline.com/health/glucose-tolerance-test" TargetMode="Externa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8" Type="http://schemas.openxmlformats.org/officeDocument/2006/relationships/hyperlink" Target="https://www.cdc.gov/diabetes/basics/prediabetes.html" TargetMode="External"/><Relationship Id="rId3" Type="http://schemas.openxmlformats.org/officeDocument/2006/relationships/hyperlink" Target="https://www.healthline.com/health/fitness-exercise/top-biking-iphone-android-apps" TargetMode="External"/><Relationship Id="rId7" Type="http://schemas.openxmlformats.org/officeDocument/2006/relationships/hyperlink" Target="https://www.healthline.com/nutrition/20-healthiest-fruits" TargetMode="External"/><Relationship Id="rId2" Type="http://schemas.openxmlformats.org/officeDocument/2006/relationships/hyperlink" Target="https://www.healthline.com/health/fitness-exercise/benefits-of-aerobic-exercise" TargetMode="External"/><Relationship Id="rId1" Type="http://schemas.openxmlformats.org/officeDocument/2006/relationships/slideLayout" Target="../slideLayouts/slideLayout2.xml"/><Relationship Id="rId6" Type="http://schemas.openxmlformats.org/officeDocument/2006/relationships/hyperlink" Target="https://www.healthline.com/nutrition/why-refined-carbs-are-bad" TargetMode="External"/><Relationship Id="rId5" Type="http://schemas.openxmlformats.org/officeDocument/2006/relationships/hyperlink" Target="https://www.healthline.com/nutrition/why-trans-fats-are-bad" TargetMode="External"/><Relationship Id="rId4" Type="http://schemas.openxmlformats.org/officeDocument/2006/relationships/hyperlink" Target="https://www.healthline.com/health/food-nutrition/saturated-vs-unsaturated-fat" TargetMode="External"/></Relationships>
</file>

<file path=ppt/slides/_rels/slide388.xml.rels><?xml version="1.0" encoding="UTF-8" standalone="yes"?>
<Relationships xmlns="http://schemas.openxmlformats.org/package/2006/relationships"><Relationship Id="rId2" Type="http://schemas.openxmlformats.org/officeDocument/2006/relationships/hyperlink" Target="https://www.healthline.com/health/diabetes/insulin-resistance-symptoms" TargetMode="Externa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3" Type="http://schemas.openxmlformats.org/officeDocument/2006/relationships/hyperlink" Target="https://www.healthline.com/health/newborn-breathing" TargetMode="External"/><Relationship Id="rId2" Type="http://schemas.openxmlformats.org/officeDocument/2006/relationships/hyperlink" Target="https://www.idf.org/aboutdiabetes/what-is-diabetes/types-of-diabetes.html" TargetMode="External"/><Relationship Id="rId1" Type="http://schemas.openxmlformats.org/officeDocument/2006/relationships/slideLayout" Target="../slideLayouts/slideLayout2.xml"/><Relationship Id="rId4" Type="http://schemas.openxmlformats.org/officeDocument/2006/relationships/hyperlink" Target="https://www.healthline.com/health/diabetes/class-c-diabete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medicalnewstoday.com/articles/246670.php" TargetMode="External"/><Relationship Id="rId2" Type="http://schemas.openxmlformats.org/officeDocument/2006/relationships/hyperlink" Target="https://www.cancer.org/cancer/cancer-causes/infectious-agents/infections-that-can-lead-to-cancer/viruses.html" TargetMode="External"/><Relationship Id="rId1" Type="http://schemas.openxmlformats.org/officeDocument/2006/relationships/slideLayout" Target="../slideLayouts/slideLayout2.xml"/><Relationship Id="rId4" Type="http://schemas.openxmlformats.org/officeDocument/2006/relationships/hyperlink" Target="https://www.medicalnewstoday.com/info/cancer-oncology/" TargetMode="Externa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3" Type="http://schemas.openxmlformats.org/officeDocument/2006/relationships/hyperlink" Target="https://www.healthline.com/health/parenting/signs-of-dehydration-in-toddlers" TargetMode="External"/><Relationship Id="rId2" Type="http://schemas.openxmlformats.org/officeDocument/2006/relationships/hyperlink" Target="https://www.healthline.com/health/overactive-bladder-children" TargetMode="External"/><Relationship Id="rId1" Type="http://schemas.openxmlformats.org/officeDocument/2006/relationships/slideLayout" Target="../slideLayouts/slideLayout2.xml"/><Relationship Id="rId4" Type="http://schemas.openxmlformats.org/officeDocument/2006/relationships/hyperlink" Target="https://www.healthline.com/health/childrens-health-symptoms" TargetMode="External"/></Relationships>
</file>

<file path=ppt/slides/_rels/slide392.xml.rels><?xml version="1.0" encoding="UTF-8" standalone="yes"?>
<Relationships xmlns="http://schemas.openxmlformats.org/package/2006/relationships"><Relationship Id="rId3" Type="http://schemas.openxmlformats.org/officeDocument/2006/relationships/hyperlink" Target="https://www.healthline.com/health/type-2-diabetes-age-of-onset" TargetMode="External"/><Relationship Id="rId2" Type="http://schemas.openxmlformats.org/officeDocument/2006/relationships/hyperlink" Target="https://www.healthline.com/health/weight-loss/weight-problems-in-children" TargetMode="External"/><Relationship Id="rId1" Type="http://schemas.openxmlformats.org/officeDocument/2006/relationships/slideLayout" Target="../slideLayouts/slideLayout2.xml"/><Relationship Id="rId4" Type="http://schemas.openxmlformats.org/officeDocument/2006/relationships/hyperlink" Target="https://www.mayoclinic.org/diseases-conditions/type-2-diabetes-in-children/symptoms-causes/syc-20355318" TargetMode="Externa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3" Type="http://schemas.openxmlformats.org/officeDocument/2006/relationships/hyperlink" Target="https://en.wikipedia.org/wiki/Neoplasm" TargetMode="External"/><Relationship Id="rId2" Type="http://schemas.openxmlformats.org/officeDocument/2006/relationships/hyperlink" Target="https://en.wikipedia.org/wiki/Cell_growth" TargetMode="External"/><Relationship Id="rId1" Type="http://schemas.openxmlformats.org/officeDocument/2006/relationships/slideLayout" Target="../slideLayouts/slideLayout2.xml"/><Relationship Id="rId4" Type="http://schemas.openxmlformats.org/officeDocument/2006/relationships/hyperlink" Target="https://en.wikipedia.org/wiki/The_Hallmarks_of_Cancer" TargetMode="External"/></Relationships>
</file>

<file path=ppt/slides/_rels/slide395.xml.rels><?xml version="1.0" encoding="UTF-8" standalone="yes"?>
<Relationships xmlns="http://schemas.openxmlformats.org/package/2006/relationships"><Relationship Id="rId3" Type="http://schemas.openxmlformats.org/officeDocument/2006/relationships/hyperlink" Target="https://en.wikipedia.org/wiki/Apoptosis" TargetMode="External"/><Relationship Id="rId7" Type="http://schemas.openxmlformats.org/officeDocument/2006/relationships/hyperlink" Target="https://en.wikipedia.org/wiki/Metastasis" TargetMode="External"/><Relationship Id="rId2" Type="http://schemas.openxmlformats.org/officeDocument/2006/relationships/hyperlink" Target="https://en.wikipedia.org/wiki/Cell_growth" TargetMode="External"/><Relationship Id="rId1" Type="http://schemas.openxmlformats.org/officeDocument/2006/relationships/slideLayout" Target="../slideLayouts/slideLayout2.xml"/><Relationship Id="rId6" Type="http://schemas.openxmlformats.org/officeDocument/2006/relationships/hyperlink" Target="https://en.wikipedia.org/wiki/Invasion_(cancer)" TargetMode="External"/><Relationship Id="rId5" Type="http://schemas.openxmlformats.org/officeDocument/2006/relationships/hyperlink" Target="https://en.wikipedia.org/wiki/Angiogenesis" TargetMode="External"/><Relationship Id="rId4" Type="http://schemas.openxmlformats.org/officeDocument/2006/relationships/hyperlink" Target="https://en.wikipedia.org/wiki/Biological_immortality" TargetMode="External"/></Relationships>
</file>

<file path=ppt/slides/_rels/slide396.xml.rels><?xml version="1.0" encoding="UTF-8" standalone="yes"?>
<Relationships xmlns="http://schemas.openxmlformats.org/package/2006/relationships"><Relationship Id="rId3" Type="http://schemas.openxmlformats.org/officeDocument/2006/relationships/hyperlink" Target="https://en.wikipedia.org/wiki/Ulcer_(dermatology)" TargetMode="External"/><Relationship Id="rId2" Type="http://schemas.openxmlformats.org/officeDocument/2006/relationships/hyperlink" Target="https://en.wikipedia.org/wiki/Metastasis" TargetMode="External"/><Relationship Id="rId1" Type="http://schemas.openxmlformats.org/officeDocument/2006/relationships/slideLayout" Target="../slideLayouts/slideLayout2.xml"/><Relationship Id="rId5" Type="http://schemas.openxmlformats.org/officeDocument/2006/relationships/hyperlink" Target="https://en.wikipedia.org/wiki/The_great_imitator" TargetMode="External"/><Relationship Id="rId4" Type="http://schemas.openxmlformats.org/officeDocument/2006/relationships/hyperlink" Target="https://en.wikipedia.org/wiki/Non-specific_symptom" TargetMode="External"/></Relationships>
</file>

<file path=ppt/slides/_rels/slide397.xml.rels><?xml version="1.0" encoding="UTF-8" standalone="yes"?>
<Relationships xmlns="http://schemas.openxmlformats.org/package/2006/relationships"><Relationship Id="rId3" Type="http://schemas.openxmlformats.org/officeDocument/2006/relationships/hyperlink" Target="https://en.wikipedia.org/wiki/Pneumonia" TargetMode="External"/><Relationship Id="rId7" Type="http://schemas.openxmlformats.org/officeDocument/2006/relationships/hyperlink" Target="https://en.wikipedia.org/wiki/Bowel" TargetMode="External"/><Relationship Id="rId2" Type="http://schemas.openxmlformats.org/officeDocument/2006/relationships/hyperlink" Target="https://en.wikipedia.org/wiki/Bronchus" TargetMode="External"/><Relationship Id="rId1" Type="http://schemas.openxmlformats.org/officeDocument/2006/relationships/slideLayout" Target="../slideLayouts/slideLayout2.xml"/><Relationship Id="rId6" Type="http://schemas.openxmlformats.org/officeDocument/2006/relationships/hyperlink" Target="https://en.wikipedia.org/wiki/Colorectal_cancer" TargetMode="External"/><Relationship Id="rId5" Type="http://schemas.openxmlformats.org/officeDocument/2006/relationships/hyperlink" Target="https://en.wikipedia.org/wiki/Esophagus" TargetMode="External"/><Relationship Id="rId4" Type="http://schemas.openxmlformats.org/officeDocument/2006/relationships/hyperlink" Target="https://en.wikipedia.org/wiki/Esophageal_cancer" TargetMode="External"/></Relationships>
</file>

<file path=ppt/slides/_rels/slide398.xml.rels><?xml version="1.0" encoding="UTF-8" standalone="yes"?>
<Relationships xmlns="http://schemas.openxmlformats.org/package/2006/relationships"><Relationship Id="rId8" Type="http://schemas.openxmlformats.org/officeDocument/2006/relationships/hyperlink" Target="https://en.wikipedia.org/wiki/Ascites" TargetMode="External"/><Relationship Id="rId3" Type="http://schemas.openxmlformats.org/officeDocument/2006/relationships/hyperlink" Target="https://en.wikipedia.org/wiki/Hemoptysis" TargetMode="External"/><Relationship Id="rId7" Type="http://schemas.openxmlformats.org/officeDocument/2006/relationships/hyperlink" Target="https://en.wikipedia.org/wiki/Abnormal_vaginal_bleeding" TargetMode="External"/><Relationship Id="rId2" Type="http://schemas.openxmlformats.org/officeDocument/2006/relationships/hyperlink" Target="https://en.wikipedia.org/wiki/Ulcer_(dermatology)" TargetMode="External"/><Relationship Id="rId1" Type="http://schemas.openxmlformats.org/officeDocument/2006/relationships/slideLayout" Target="../slideLayouts/slideLayout2.xml"/><Relationship Id="rId6" Type="http://schemas.openxmlformats.org/officeDocument/2006/relationships/hyperlink" Target="https://en.wikipedia.org/wiki/Hematuria" TargetMode="External"/><Relationship Id="rId5" Type="http://schemas.openxmlformats.org/officeDocument/2006/relationships/hyperlink" Target="https://en.wikipedia.org/wiki/Lower_gastrointestinal_bleeding" TargetMode="External"/><Relationship Id="rId4" Type="http://schemas.openxmlformats.org/officeDocument/2006/relationships/hyperlink" Target="https://en.wikipedia.org/wiki/Anemia" TargetMode="External"/></Relationships>
</file>

<file path=ppt/slides/_rels/slide399.xml.rels><?xml version="1.0" encoding="UTF-8" standalone="yes"?>
<Relationships xmlns="http://schemas.openxmlformats.org/package/2006/relationships"><Relationship Id="rId3" Type="http://schemas.openxmlformats.org/officeDocument/2006/relationships/hyperlink" Target="https://en.wikipedia.org/wiki/Hodgkin's_lymphoma" TargetMode="External"/><Relationship Id="rId7" Type="http://schemas.openxmlformats.org/officeDocument/2006/relationships/hyperlink" Target="https://en.wikipedia.org/wiki/Fever_of_unknown_origin" TargetMode="External"/><Relationship Id="rId2" Type="http://schemas.openxmlformats.org/officeDocument/2006/relationships/hyperlink" Target="https://en.wikipedia.org/wiki/Cachexia" TargetMode="External"/><Relationship Id="rId1" Type="http://schemas.openxmlformats.org/officeDocument/2006/relationships/slideLayout" Target="../slideLayouts/slideLayout2.xml"/><Relationship Id="rId6" Type="http://schemas.openxmlformats.org/officeDocument/2006/relationships/hyperlink" Target="https://en.wikipedia.org/wiki/Kidney_cancer" TargetMode="External"/><Relationship Id="rId5" Type="http://schemas.openxmlformats.org/officeDocument/2006/relationships/hyperlink" Target="https://en.wikipedia.org/wiki/Liver_cancer" TargetMode="External"/><Relationship Id="rId4" Type="http://schemas.openxmlformats.org/officeDocument/2006/relationships/hyperlink" Target="https://en.wikipedia.org/wiki/Leukemi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3" Type="http://schemas.openxmlformats.org/officeDocument/2006/relationships/hyperlink" Target="https://en.wikipedia.org/wiki/Hypercalcemia" TargetMode="External"/><Relationship Id="rId2" Type="http://schemas.openxmlformats.org/officeDocument/2006/relationships/hyperlink" Target="https://en.wikipedia.org/wiki/Paraneoplastic_syndromes" TargetMode="External"/><Relationship Id="rId1" Type="http://schemas.openxmlformats.org/officeDocument/2006/relationships/slideLayout" Target="../slideLayouts/slideLayout2.xml"/><Relationship Id="rId5" Type="http://schemas.openxmlformats.org/officeDocument/2006/relationships/hyperlink" Target="https://en.wikipedia.org/wiki/Hyponatremia" TargetMode="External"/><Relationship Id="rId4" Type="http://schemas.openxmlformats.org/officeDocument/2006/relationships/hyperlink" Target="https://en.wikipedia.org/wiki/Altered_mental_state" TargetMode="External"/></Relationships>
</file>

<file path=ppt/slides/_rels/slide401.xml.rels><?xml version="1.0" encoding="UTF-8" standalone="yes"?>
<Relationships xmlns="http://schemas.openxmlformats.org/package/2006/relationships"><Relationship Id="rId2" Type="http://schemas.openxmlformats.org/officeDocument/2006/relationships/hyperlink" Target="https://en.wikipedia.org/wiki/Lymph_node" TargetMode="External"/><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3" Type="http://schemas.openxmlformats.org/officeDocument/2006/relationships/hyperlink" Target="https://en.wikipedia.org/wiki/Hepatomegaly" TargetMode="External"/><Relationship Id="rId2" Type="http://schemas.openxmlformats.org/officeDocument/2006/relationships/hyperlink" Target="https://en.wikipedia.org/wiki/Lymphadenopathy" TargetMode="External"/><Relationship Id="rId1" Type="http://schemas.openxmlformats.org/officeDocument/2006/relationships/slideLayout" Target="../slideLayouts/slideLayout2.xml"/><Relationship Id="rId6" Type="http://schemas.openxmlformats.org/officeDocument/2006/relationships/hyperlink" Target="https://en.wikipedia.org/wiki/Neurology" TargetMode="External"/><Relationship Id="rId5" Type="http://schemas.openxmlformats.org/officeDocument/2006/relationships/hyperlink" Target="https://en.wikipedia.org/wiki/Abdomen" TargetMode="External"/><Relationship Id="rId4" Type="http://schemas.openxmlformats.org/officeDocument/2006/relationships/hyperlink" Target="https://en.wikipedia.org/wiki/Splenomegaly" TargetMode="External"/></Relationships>
</file>

<file path=ppt/slides/_rels/slide4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8" Type="http://schemas.openxmlformats.org/officeDocument/2006/relationships/hyperlink" Target="https://en.wikipedia.org/wiki/CT_scan" TargetMode="External"/><Relationship Id="rId3" Type="http://schemas.openxmlformats.org/officeDocument/2006/relationships/hyperlink" Target="https://en.wikipedia.org/wiki/Cancer_screening" TargetMode="External"/><Relationship Id="rId7" Type="http://schemas.openxmlformats.org/officeDocument/2006/relationships/hyperlink" Target="https://en.wikipedia.org/wiki/Contrast_CT" TargetMode="External"/><Relationship Id="rId2" Type="http://schemas.openxmlformats.org/officeDocument/2006/relationships/hyperlink" Target="https://en.wikipedia.org/wiki/Projectional_radiography" TargetMode="External"/><Relationship Id="rId1" Type="http://schemas.openxmlformats.org/officeDocument/2006/relationships/slideLayout" Target="../slideLayouts/slideLayout2.xml"/><Relationship Id="rId6" Type="http://schemas.openxmlformats.org/officeDocument/2006/relationships/hyperlink" Target="https://en.wikipedia.org/wiki/Blood_test" TargetMode="External"/><Relationship Id="rId5" Type="http://schemas.openxmlformats.org/officeDocument/2006/relationships/hyperlink" Target="https://en.wikipedia.org/wiki/Medical_test" TargetMode="External"/><Relationship Id="rId4" Type="http://schemas.openxmlformats.org/officeDocument/2006/relationships/hyperlink" Target="https://en.wikipedia.org/wiki/Anatomical_pathology" TargetMode="External"/><Relationship Id="rId9" Type="http://schemas.openxmlformats.org/officeDocument/2006/relationships/hyperlink" Target="https://en.wikipedia.org/wiki/Endoscopy" TargetMode="External"/></Relationships>
</file>

<file path=ppt/slides/_rels/slide405.xml.rels><?xml version="1.0" encoding="UTF-8" standalone="yes"?>
<Relationships xmlns="http://schemas.openxmlformats.org/package/2006/relationships"><Relationship Id="rId8" Type="http://schemas.openxmlformats.org/officeDocument/2006/relationships/hyperlink" Target="https://en.wikipedia.org/wiki/Fusion_gene" TargetMode="External"/><Relationship Id="rId3" Type="http://schemas.openxmlformats.org/officeDocument/2006/relationships/hyperlink" Target="https://en.wikipedia.org/wiki/Histological_grade" TargetMode="External"/><Relationship Id="rId7" Type="http://schemas.openxmlformats.org/officeDocument/2006/relationships/hyperlink" Target="https://en.wikipedia.org/wiki/Mutation" TargetMode="External"/><Relationship Id="rId2" Type="http://schemas.openxmlformats.org/officeDocument/2006/relationships/hyperlink" Target="https://en.wikipedia.org/wiki/Medical_diagnosis" TargetMode="External"/><Relationship Id="rId1" Type="http://schemas.openxmlformats.org/officeDocument/2006/relationships/slideLayout" Target="../slideLayouts/slideLayout2.xml"/><Relationship Id="rId6" Type="http://schemas.openxmlformats.org/officeDocument/2006/relationships/hyperlink" Target="https://en.wikipedia.org/wiki/Immunohistochemistry" TargetMode="External"/><Relationship Id="rId5" Type="http://schemas.openxmlformats.org/officeDocument/2006/relationships/hyperlink" Target="https://en.wikipedia.org/wiki/Cytogenetics" TargetMode="External"/><Relationship Id="rId4" Type="http://schemas.openxmlformats.org/officeDocument/2006/relationships/hyperlink" Target="https://en.wikipedia.org/wiki/Prognosis" TargetMode="External"/><Relationship Id="rId9" Type="http://schemas.openxmlformats.org/officeDocument/2006/relationships/hyperlink" Target="https://en.wikipedia.org/wiki/Chromosome" TargetMode="External"/></Relationships>
</file>

<file path=ppt/slides/_rels/slide406.xml.rels><?xml version="1.0" encoding="UTF-8" standalone="yes"?>
<Relationships xmlns="http://schemas.openxmlformats.org/package/2006/relationships"><Relationship Id="rId3" Type="http://schemas.openxmlformats.org/officeDocument/2006/relationships/hyperlink" Target="https://en.wikipedia.org/wiki/Projectional_radiography"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8" Type="http://schemas.openxmlformats.org/officeDocument/2006/relationships/hyperlink" Target="https://en.wikipedia.org/wiki/Pancreas" TargetMode="External"/><Relationship Id="rId13" Type="http://schemas.openxmlformats.org/officeDocument/2006/relationships/hyperlink" Target="https://en.wikipedia.org/wiki/Cartilage" TargetMode="External"/><Relationship Id="rId3" Type="http://schemas.openxmlformats.org/officeDocument/2006/relationships/hyperlink" Target="https://en.wikipedia.org/wiki/Carcinoma" TargetMode="External"/><Relationship Id="rId7" Type="http://schemas.openxmlformats.org/officeDocument/2006/relationships/hyperlink" Target="https://en.wikipedia.org/wiki/Lung_cancer" TargetMode="External"/><Relationship Id="rId12" Type="http://schemas.openxmlformats.org/officeDocument/2006/relationships/hyperlink" Target="https://en.wikipedia.org/wiki/Bone" TargetMode="External"/><Relationship Id="rId2" Type="http://schemas.openxmlformats.org/officeDocument/2006/relationships/hyperlink" Target="https://en.wikipedia.org/wiki/List_of_distinct_cell_types_in_the_adult_human_body" TargetMode="External"/><Relationship Id="rId1" Type="http://schemas.openxmlformats.org/officeDocument/2006/relationships/slideLayout" Target="../slideLayouts/slideLayout2.xml"/><Relationship Id="rId6" Type="http://schemas.openxmlformats.org/officeDocument/2006/relationships/hyperlink" Target="https://en.wikipedia.org/wiki/Prostate_cancer" TargetMode="External"/><Relationship Id="rId11" Type="http://schemas.openxmlformats.org/officeDocument/2006/relationships/hyperlink" Target="https://en.wikipedia.org/wiki/Connective_tissue" TargetMode="External"/><Relationship Id="rId5" Type="http://schemas.openxmlformats.org/officeDocument/2006/relationships/hyperlink" Target="https://en.wikipedia.org/wiki/Breast_cancer" TargetMode="External"/><Relationship Id="rId15" Type="http://schemas.openxmlformats.org/officeDocument/2006/relationships/hyperlink" Target="https://en.wikipedia.org/wiki/Mesenchyme" TargetMode="External"/><Relationship Id="rId10" Type="http://schemas.openxmlformats.org/officeDocument/2006/relationships/hyperlink" Target="https://en.wikipedia.org/wiki/Sarcoma" TargetMode="External"/><Relationship Id="rId4" Type="http://schemas.openxmlformats.org/officeDocument/2006/relationships/hyperlink" Target="https://en.wikipedia.org/wiki/Epithelium" TargetMode="External"/><Relationship Id="rId9" Type="http://schemas.openxmlformats.org/officeDocument/2006/relationships/hyperlink" Target="https://en.wikipedia.org/wiki/Colorectal_cancer" TargetMode="External"/><Relationship Id="rId14" Type="http://schemas.openxmlformats.org/officeDocument/2006/relationships/hyperlink" Target="https://en.wikipedia.org/wiki/Nerve" TargetMode="External"/></Relationships>
</file>

<file path=ppt/slides/_rels/slide408.xml.rels><?xml version="1.0" encoding="UTF-8" standalone="yes"?>
<Relationships xmlns="http://schemas.openxmlformats.org/package/2006/relationships"><Relationship Id="rId8" Type="http://schemas.openxmlformats.org/officeDocument/2006/relationships/hyperlink" Target="https://en.wikipedia.org/wiki/Ovarian_cancer" TargetMode="External"/><Relationship Id="rId3" Type="http://schemas.openxmlformats.org/officeDocument/2006/relationships/hyperlink" Target="https://en.wikipedia.org/wiki/Leukemia" TargetMode="External"/><Relationship Id="rId7" Type="http://schemas.openxmlformats.org/officeDocument/2006/relationships/hyperlink" Target="https://en.wikipedia.org/wiki/Testicular_cancer" TargetMode="External"/><Relationship Id="rId2" Type="http://schemas.openxmlformats.org/officeDocument/2006/relationships/hyperlink" Target="https://en.wikipedia.org/wiki/Lymphoma" TargetMode="External"/><Relationship Id="rId1" Type="http://schemas.openxmlformats.org/officeDocument/2006/relationships/slideLayout" Target="../slideLayouts/slideLayout2.xml"/><Relationship Id="rId6" Type="http://schemas.openxmlformats.org/officeDocument/2006/relationships/hyperlink" Target="https://en.wikipedia.org/wiki/Pluripotent" TargetMode="External"/><Relationship Id="rId11" Type="http://schemas.openxmlformats.org/officeDocument/2006/relationships/hyperlink" Target="https://en.wikipedia.org/wiki/Blastoma" TargetMode="External"/><Relationship Id="rId5" Type="http://schemas.openxmlformats.org/officeDocument/2006/relationships/hyperlink" Target="https://en.wikipedia.org/wiki/Germ_cell_tumor" TargetMode="External"/><Relationship Id="rId10" Type="http://schemas.openxmlformats.org/officeDocument/2006/relationships/hyperlink" Target="https://en.wikipedia.org/wiki/Dysgerminoma" TargetMode="External"/><Relationship Id="rId4" Type="http://schemas.openxmlformats.org/officeDocument/2006/relationships/hyperlink" Target="https://en.wikipedia.org/wiki/Cancer" TargetMode="External"/><Relationship Id="rId9" Type="http://schemas.openxmlformats.org/officeDocument/2006/relationships/hyperlink" Target="https://en.wikipedia.org/wiki/Seminoma" TargetMode="Externa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medicalnewstoday.com/articles/168997.php" TargetMode="External"/><Relationship Id="rId7" Type="http://schemas.openxmlformats.org/officeDocument/2006/relationships/hyperlink" Target="https://www.medicalnewstoday.com/articles/154555.php" TargetMode="External"/><Relationship Id="rId2" Type="http://schemas.openxmlformats.org/officeDocument/2006/relationships/hyperlink" Target="https://www.medicalnewstoday.com/articles/256521.php" TargetMode="External"/><Relationship Id="rId1" Type="http://schemas.openxmlformats.org/officeDocument/2006/relationships/slideLayout" Target="../slideLayouts/slideLayout2.xml"/><Relationship Id="rId6" Type="http://schemas.openxmlformats.org/officeDocument/2006/relationships/hyperlink" Target="https://www.medicalnewstoday.com/articles/155039.php" TargetMode="External"/><Relationship Id="rId5" Type="http://schemas.openxmlformats.org/officeDocument/2006/relationships/hyperlink" Target="https://www.medicalnewstoday.com/articles/151739.php" TargetMode="External"/><Relationship Id="rId4" Type="http://schemas.openxmlformats.org/officeDocument/2006/relationships/hyperlink" Target="https://www.medicalnewstoday.com/articles/9276.php" TargetMode="External"/></Relationships>
</file>

<file path=ppt/slides/_rels/slide410.xml.rels><?xml version="1.0" encoding="UTF-8" standalone="yes"?>
<Relationships xmlns="http://schemas.openxmlformats.org/package/2006/relationships"><Relationship Id="rId8" Type="http://schemas.openxmlformats.org/officeDocument/2006/relationships/hyperlink" Target="https://en.wikipedia.org/wiki/Air_pollution" TargetMode="External"/><Relationship Id="rId3" Type="http://schemas.openxmlformats.org/officeDocument/2006/relationships/hyperlink" Target="https://en.wikipedia.org/wiki/Overweight" TargetMode="External"/><Relationship Id="rId7" Type="http://schemas.openxmlformats.org/officeDocument/2006/relationships/hyperlink" Target="https://en.wikipedia.org/wiki/Sexually_transmitted_infection" TargetMode="External"/><Relationship Id="rId2" Type="http://schemas.openxmlformats.org/officeDocument/2006/relationships/hyperlink" Target="https://en.wikipedia.org/wiki/Tobacco" TargetMode="External"/><Relationship Id="rId1" Type="http://schemas.openxmlformats.org/officeDocument/2006/relationships/slideLayout" Target="../slideLayouts/slideLayout2.xml"/><Relationship Id="rId6" Type="http://schemas.openxmlformats.org/officeDocument/2006/relationships/hyperlink" Target="https://en.wikipedia.org/wiki/Alcohol_(drug)" TargetMode="External"/><Relationship Id="rId5" Type="http://schemas.openxmlformats.org/officeDocument/2006/relationships/hyperlink" Target="https://en.wikipedia.org/wiki/Physical_inactivity" TargetMode="External"/><Relationship Id="rId10" Type="http://schemas.openxmlformats.org/officeDocument/2006/relationships/hyperlink" Target="https://en.wikipedia.org/wiki/Genetic_disorders" TargetMode="External"/><Relationship Id="rId4" Type="http://schemas.openxmlformats.org/officeDocument/2006/relationships/hyperlink" Target="https://en.wikipedia.org/wiki/Obesity" TargetMode="External"/><Relationship Id="rId9" Type="http://schemas.openxmlformats.org/officeDocument/2006/relationships/hyperlink" Target="https://en.wikipedia.org/wiki/Background_radiation" TargetMode="External"/></Relationships>
</file>

<file path=ppt/slides/_rels/slide411.xml.rels><?xml version="1.0" encoding="UTF-8" standalone="yes"?>
<Relationships xmlns="http://schemas.openxmlformats.org/package/2006/relationships"><Relationship Id="rId3" Type="http://schemas.openxmlformats.org/officeDocument/2006/relationships/hyperlink" Target="https://en.wikipedia.org/wiki/Liver_cancer" TargetMode="External"/><Relationship Id="rId2" Type="http://schemas.openxmlformats.org/officeDocument/2006/relationships/hyperlink" Target="https://en.wikipedia.org/wiki/Obesity" TargetMode="External"/><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8" Type="http://schemas.openxmlformats.org/officeDocument/2006/relationships/hyperlink" Target="https://en.wikipedia.org/wiki/International_Agency_for_Research_on_Cancer" TargetMode="External"/><Relationship Id="rId13" Type="http://schemas.openxmlformats.org/officeDocument/2006/relationships/hyperlink" Target="https://en.wikipedia.org/wiki/Cancer" TargetMode="External"/><Relationship Id="rId18" Type="http://schemas.openxmlformats.org/officeDocument/2006/relationships/hyperlink" Target="https://en.wikipedia.org/wiki/Animal_fats" TargetMode="External"/><Relationship Id="rId3" Type="http://schemas.openxmlformats.org/officeDocument/2006/relationships/hyperlink" Target="https://en.wikipedia.org/wiki/Processed_meat" TargetMode="External"/><Relationship Id="rId7" Type="http://schemas.openxmlformats.org/officeDocument/2006/relationships/hyperlink" Target="https://en.wikipedia.org/wiki/Carcinogens" TargetMode="External"/><Relationship Id="rId12" Type="http://schemas.openxmlformats.org/officeDocument/2006/relationships/hyperlink" Target="https://en.wikipedia.org/wiki/Sausages" TargetMode="External"/><Relationship Id="rId17" Type="http://schemas.openxmlformats.org/officeDocument/2006/relationships/hyperlink" Target="https://en.wikipedia.org/wiki/Fish" TargetMode="External"/><Relationship Id="rId2" Type="http://schemas.openxmlformats.org/officeDocument/2006/relationships/hyperlink" Target="https://en.wikipedia.org/wiki/Red_meat" TargetMode="External"/><Relationship Id="rId16" Type="http://schemas.openxmlformats.org/officeDocument/2006/relationships/hyperlink" Target="https://en.wikipedia.org/wiki/Whole_grains" TargetMode="External"/><Relationship Id="rId20" Type="http://schemas.openxmlformats.org/officeDocument/2006/relationships/hyperlink" Target="https://en.wikipedia.org/wiki/Carbohydrate" TargetMode="External"/><Relationship Id="rId1" Type="http://schemas.openxmlformats.org/officeDocument/2006/relationships/slideLayout" Target="../slideLayouts/slideLayout2.xml"/><Relationship Id="rId6" Type="http://schemas.openxmlformats.org/officeDocument/2006/relationships/hyperlink" Target="https://en.wikipedia.org/wiki/Pancreatic_cancer" TargetMode="External"/><Relationship Id="rId11" Type="http://schemas.openxmlformats.org/officeDocument/2006/relationships/hyperlink" Target="https://en.wikipedia.org/wiki/Hot_dogs" TargetMode="External"/><Relationship Id="rId5" Type="http://schemas.openxmlformats.org/officeDocument/2006/relationships/hyperlink" Target="https://en.wikipedia.org/wiki/Colorectal_cancer" TargetMode="External"/><Relationship Id="rId15" Type="http://schemas.openxmlformats.org/officeDocument/2006/relationships/hyperlink" Target="https://en.wikipedia.org/wiki/Fruit" TargetMode="External"/><Relationship Id="rId10" Type="http://schemas.openxmlformats.org/officeDocument/2006/relationships/hyperlink" Target="https://en.wikipedia.org/wiki/Ham" TargetMode="External"/><Relationship Id="rId19" Type="http://schemas.openxmlformats.org/officeDocument/2006/relationships/hyperlink" Target="https://en.wikipedia.org/wiki/Pickled_foods" TargetMode="External"/><Relationship Id="rId4" Type="http://schemas.openxmlformats.org/officeDocument/2006/relationships/hyperlink" Target="https://en.wikipedia.org/wiki/Breast_cancer" TargetMode="External"/><Relationship Id="rId9" Type="http://schemas.openxmlformats.org/officeDocument/2006/relationships/hyperlink" Target="https://en.wikipedia.org/wiki/Bacon" TargetMode="External"/><Relationship Id="rId14" Type="http://schemas.openxmlformats.org/officeDocument/2006/relationships/hyperlink" Target="https://en.wikipedia.org/wiki/Vegetable" TargetMode="External"/></Relationships>
</file>

<file path=ppt/slides/_rels/slide413.xml.rels><?xml version="1.0" encoding="UTF-8" standalone="yes"?>
<Relationships xmlns="http://schemas.openxmlformats.org/package/2006/relationships"><Relationship Id="rId8" Type="http://schemas.openxmlformats.org/officeDocument/2006/relationships/hyperlink" Target="https://en.wikipedia.org/wiki/Tamoxifen" TargetMode="External"/><Relationship Id="rId3" Type="http://schemas.openxmlformats.org/officeDocument/2006/relationships/hyperlink" Target="https://en.wikipedia.org/wiki/Colorectal_cancer" TargetMode="External"/><Relationship Id="rId7" Type="http://schemas.openxmlformats.org/officeDocument/2006/relationships/hyperlink" Target="https://en.wikipedia.org/wiki/Familial_adenomatous_polyposis" TargetMode="External"/><Relationship Id="rId12" Type="http://schemas.openxmlformats.org/officeDocument/2006/relationships/hyperlink" Target="https://en.wikipedia.org/wiki/Finasteride" TargetMode="External"/><Relationship Id="rId2" Type="http://schemas.openxmlformats.org/officeDocument/2006/relationships/hyperlink" Target="https://en.wikipedia.org/wiki/Non-steroidal_anti-inflammatory_drug" TargetMode="External"/><Relationship Id="rId1" Type="http://schemas.openxmlformats.org/officeDocument/2006/relationships/slideLayout" Target="../slideLayouts/slideLayout2.xml"/><Relationship Id="rId6" Type="http://schemas.openxmlformats.org/officeDocument/2006/relationships/hyperlink" Target="https://en.wikipedia.org/wiki/Polyp_(medicine)" TargetMode="External"/><Relationship Id="rId11" Type="http://schemas.openxmlformats.org/officeDocument/2006/relationships/hyperlink" Target="https://en.wikipedia.org/wiki/5-alpha-reductase_inhibitor" TargetMode="External"/><Relationship Id="rId5" Type="http://schemas.openxmlformats.org/officeDocument/2006/relationships/hyperlink" Target="https://en.wikipedia.org/wiki/COX-2_inhibitor" TargetMode="External"/><Relationship Id="rId10" Type="http://schemas.openxmlformats.org/officeDocument/2006/relationships/hyperlink" Target="https://en.wikipedia.org/wiki/Cancer" TargetMode="External"/><Relationship Id="rId4" Type="http://schemas.openxmlformats.org/officeDocument/2006/relationships/hyperlink" Target="https://en.wikipedia.org/wiki/Aspirin" TargetMode="External"/><Relationship Id="rId9" Type="http://schemas.openxmlformats.org/officeDocument/2006/relationships/hyperlink" Target="https://en.wikipedia.org/wiki/Raloxifene" TargetMode="External"/></Relationships>
</file>

<file path=ppt/slides/_rels/slide414.xml.rels><?xml version="1.0" encoding="UTF-8" standalone="yes"?>
<Relationships xmlns="http://schemas.openxmlformats.org/package/2006/relationships"><Relationship Id="rId3" Type="http://schemas.openxmlformats.org/officeDocument/2006/relationships/hyperlink" Target="https://en.wikipedia.org/wiki/Cancer" TargetMode="External"/><Relationship Id="rId2" Type="http://schemas.openxmlformats.org/officeDocument/2006/relationships/hyperlink" Target="https://en.wikipedia.org/wiki/Vitamin" TargetMode="External"/><Relationship Id="rId1" Type="http://schemas.openxmlformats.org/officeDocument/2006/relationships/slideLayout" Target="../slideLayouts/slideLayout2.xml"/><Relationship Id="rId6" Type="http://schemas.openxmlformats.org/officeDocument/2006/relationships/hyperlink" Target="https://en.wikipedia.org/wiki/Folic_acid" TargetMode="External"/><Relationship Id="rId5" Type="http://schemas.openxmlformats.org/officeDocument/2006/relationships/hyperlink" Target="https://en.wikipedia.org/wiki/Beta-Carotene" TargetMode="External"/><Relationship Id="rId4" Type="http://schemas.openxmlformats.org/officeDocument/2006/relationships/hyperlink" Target="https://en.wikipedia.org/wiki/Vitamin_D" TargetMode="External"/></Relationships>
</file>

<file path=ppt/slides/_rels/slide415.xml.rels><?xml version="1.0" encoding="UTF-8" standalone="yes"?>
<Relationships xmlns="http://schemas.openxmlformats.org/package/2006/relationships"><Relationship Id="rId8" Type="http://schemas.openxmlformats.org/officeDocument/2006/relationships/hyperlink" Target="https://en.wikipedia.org/wiki/Cervical_cancer" TargetMode="External"/><Relationship Id="rId3" Type="http://schemas.openxmlformats.org/officeDocument/2006/relationships/hyperlink" Target="https://en.wikipedia.org/wiki/Carcinogen" TargetMode="External"/><Relationship Id="rId7" Type="http://schemas.openxmlformats.org/officeDocument/2006/relationships/hyperlink" Target="https://en.wikipedia.org/wiki/Cervarix" TargetMode="External"/><Relationship Id="rId2" Type="http://schemas.openxmlformats.org/officeDocument/2006/relationships/hyperlink" Target="https://en.wikipedia.org/wiki/Vaccine" TargetMode="External"/><Relationship Id="rId1" Type="http://schemas.openxmlformats.org/officeDocument/2006/relationships/slideLayout" Target="../slideLayouts/slideLayout2.xml"/><Relationship Id="rId6" Type="http://schemas.openxmlformats.org/officeDocument/2006/relationships/hyperlink" Target="https://en.wikipedia.org/wiki/Gardasil" TargetMode="External"/><Relationship Id="rId5" Type="http://schemas.openxmlformats.org/officeDocument/2006/relationships/hyperlink" Target="https://en.wikipedia.org/wiki/HPV_vaccine" TargetMode="External"/><Relationship Id="rId4" Type="http://schemas.openxmlformats.org/officeDocument/2006/relationships/hyperlink" Target="https://en.wikipedia.org/wiki/Cancer" TargetMode="External"/><Relationship Id="rId9" Type="http://schemas.openxmlformats.org/officeDocument/2006/relationships/hyperlink" Target="https://en.wikipedia.org/wiki/Hepatitis_B_vaccine" TargetMode="External"/></Relationships>
</file>

<file path=ppt/slides/_rels/slide416.xml.rels><?xml version="1.0" encoding="UTF-8" standalone="yes"?>
<Relationships xmlns="http://schemas.openxmlformats.org/package/2006/relationships"><Relationship Id="rId8" Type="http://schemas.openxmlformats.org/officeDocument/2006/relationships/hyperlink" Target="https://en.wikipedia.org/wiki/Medical_imaging" TargetMode="External"/><Relationship Id="rId3" Type="http://schemas.openxmlformats.org/officeDocument/2006/relationships/hyperlink" Target="https://en.wikipedia.org/wiki/Medical_sign" TargetMode="External"/><Relationship Id="rId7" Type="http://schemas.openxmlformats.org/officeDocument/2006/relationships/hyperlink" Target="https://en.wikipedia.org/wiki/Urinalysis" TargetMode="External"/><Relationship Id="rId2" Type="http://schemas.openxmlformats.org/officeDocument/2006/relationships/hyperlink" Target="https://en.wikipedia.org/wiki/Symptom" TargetMode="External"/><Relationship Id="rId1" Type="http://schemas.openxmlformats.org/officeDocument/2006/relationships/slideLayout" Target="../slideLayouts/slideLayout2.xml"/><Relationship Id="rId6" Type="http://schemas.openxmlformats.org/officeDocument/2006/relationships/hyperlink" Target="https://en.wikipedia.org/wiki/Blood_test" TargetMode="External"/><Relationship Id="rId5" Type="http://schemas.openxmlformats.org/officeDocument/2006/relationships/hyperlink" Target="https://en.wikipedia.org/wiki/Physical_examination" TargetMode="External"/><Relationship Id="rId10" Type="http://schemas.openxmlformats.org/officeDocument/2006/relationships/hyperlink" Target="https://en.wikipedia.org/wiki/Universal_screening" TargetMode="External"/><Relationship Id="rId4" Type="http://schemas.openxmlformats.org/officeDocument/2006/relationships/hyperlink" Target="https://en.wikipedia.org/wiki/Cancer" TargetMode="External"/><Relationship Id="rId9" Type="http://schemas.openxmlformats.org/officeDocument/2006/relationships/hyperlink" Target="https://en.wikipedia.org/wiki/Cancer_biomarker" TargetMode="External"/></Relationships>
</file>

<file path=ppt/slides/_rels/slide417.xml.rels><?xml version="1.0" encoding="UTF-8" standalone="yes"?>
<Relationships xmlns="http://schemas.openxmlformats.org/package/2006/relationships"><Relationship Id="rId3" Type="http://schemas.openxmlformats.org/officeDocument/2006/relationships/hyperlink" Target="https://en.wikipedia.org/wiki/Ionizing_radiation" TargetMode="External"/><Relationship Id="rId2" Type="http://schemas.openxmlformats.org/officeDocument/2006/relationships/hyperlink" Target="https://en.wikipedia.org/wiki/Cancer" TargetMode="External"/><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www.medicalnewstoday.com/articles/147720.php" TargetMode="External"/><Relationship Id="rId3" Type="http://schemas.openxmlformats.org/officeDocument/2006/relationships/hyperlink" Target="https://www.medicalnewstoday.com/articles/17131.php" TargetMode="External"/><Relationship Id="rId7" Type="http://schemas.openxmlformats.org/officeDocument/2006/relationships/hyperlink" Target="https://www.medicalnewstoday.com/articles/168266.php" TargetMode="External"/><Relationship Id="rId2" Type="http://schemas.openxmlformats.org/officeDocument/2006/relationships/hyperlink" Target="https://www.medicalnewstoday.com/articles/305163.php" TargetMode="External"/><Relationship Id="rId1" Type="http://schemas.openxmlformats.org/officeDocument/2006/relationships/slideLayout" Target="../slideLayouts/slideLayout2.xml"/><Relationship Id="rId6" Type="http://schemas.openxmlformats.org/officeDocument/2006/relationships/hyperlink" Target="https://www.medicalnewstoday.com/articles/15107.php" TargetMode="External"/><Relationship Id="rId5" Type="http://schemas.openxmlformats.org/officeDocument/2006/relationships/hyperlink" Target="https://www.medicalnewstoday.com/articles/155580.php" TargetMode="External"/><Relationship Id="rId4" Type="http://schemas.openxmlformats.org/officeDocument/2006/relationships/hyperlink" Target="https://www.medicalnewstoday.com/articles/294705.php" TargetMode="External"/><Relationship Id="rId9" Type="http://schemas.openxmlformats.org/officeDocument/2006/relationships/hyperlink" Target="https://www.medicalnewstoday.com/articles/280598.php" TargetMode="External"/></Relationships>
</file>

<file path=ppt/slides/_rels/slide420.xml.rels><?xml version="1.0" encoding="UTF-8" standalone="yes"?>
<Relationships xmlns="http://schemas.openxmlformats.org/package/2006/relationships"><Relationship Id="rId8" Type="http://schemas.openxmlformats.org/officeDocument/2006/relationships/hyperlink" Target="https://en.wikipedia.org/wiki/Palliative_care" TargetMode="External"/><Relationship Id="rId3" Type="http://schemas.openxmlformats.org/officeDocument/2006/relationships/hyperlink" Target="https://en.wikipedia.org/wiki/Oncology" TargetMode="External"/><Relationship Id="rId7" Type="http://schemas.openxmlformats.org/officeDocument/2006/relationships/hyperlink" Target="https://en.wikipedia.org/wiki/Targeted_therapy" TargetMode="External"/><Relationship Id="rId2" Type="http://schemas.openxmlformats.org/officeDocument/2006/relationships/hyperlink" Target="https://en.wikipedia.org/wiki/Management_of_cancer" TargetMode="External"/><Relationship Id="rId1" Type="http://schemas.openxmlformats.org/officeDocument/2006/relationships/slideLayout" Target="../slideLayouts/slideLayout2.xml"/><Relationship Id="rId6" Type="http://schemas.openxmlformats.org/officeDocument/2006/relationships/hyperlink" Target="https://en.wikipedia.org/wiki/Hormonal_therapy_(oncology)" TargetMode="External"/><Relationship Id="rId5" Type="http://schemas.openxmlformats.org/officeDocument/2006/relationships/hyperlink" Target="https://en.wikipedia.org/wiki/Radiation_therapy" TargetMode="External"/><Relationship Id="rId4" Type="http://schemas.openxmlformats.org/officeDocument/2006/relationships/hyperlink" Target="https://en.wikipedia.org/wiki/Chemotherapy" TargetMode="External"/><Relationship Id="rId9" Type="http://schemas.openxmlformats.org/officeDocument/2006/relationships/hyperlink" Target="https://en.wikipedia.org/wiki/Therapy" TargetMode="External"/></Relationships>
</file>

<file path=ppt/slides/_rels/slide421.xml.rels><?xml version="1.0" encoding="UTF-8" standalone="yes"?>
<Relationships xmlns="http://schemas.openxmlformats.org/package/2006/relationships"><Relationship Id="rId8" Type="http://schemas.openxmlformats.org/officeDocument/2006/relationships/hyperlink" Target="https://en.wikipedia.org/wiki/Antimetabolite" TargetMode="External"/><Relationship Id="rId3" Type="http://schemas.openxmlformats.org/officeDocument/2006/relationships/hyperlink" Target="https://en.wikipedia.org/wiki/Cytotoxicity" TargetMode="External"/><Relationship Id="rId7" Type="http://schemas.openxmlformats.org/officeDocument/2006/relationships/hyperlink" Target="https://en.wikipedia.org/wiki/Alkylating_antineoplastic_agent" TargetMode="External"/><Relationship Id="rId2" Type="http://schemas.openxmlformats.org/officeDocument/2006/relationships/hyperlink" Target="https://en.wikipedia.org/wiki/Chemotherapy" TargetMode="External"/><Relationship Id="rId1" Type="http://schemas.openxmlformats.org/officeDocument/2006/relationships/slideLayout" Target="../slideLayouts/slideLayout2.xml"/><Relationship Id="rId6" Type="http://schemas.openxmlformats.org/officeDocument/2006/relationships/hyperlink" Target="https://en.wikipedia.org/wiki/Chemotherapy_regimen" TargetMode="External"/><Relationship Id="rId5" Type="http://schemas.openxmlformats.org/officeDocument/2006/relationships/hyperlink" Target="https://en.wikipedia.org/wiki/List_of_chemotherapeutic_agents" TargetMode="External"/><Relationship Id="rId4" Type="http://schemas.openxmlformats.org/officeDocument/2006/relationships/hyperlink" Target="https://en.wikipedia.org/wiki/Neoplastic" TargetMode="External"/><Relationship Id="rId9" Type="http://schemas.openxmlformats.org/officeDocument/2006/relationships/hyperlink" Target="https://en.wikipedia.org/wiki/Cancer" TargetMode="External"/></Relationships>
</file>

<file path=ppt/slides/_rels/slide422.xml.rels><?xml version="1.0" encoding="UTF-8" standalone="yes"?>
<Relationships xmlns="http://schemas.openxmlformats.org/package/2006/relationships"><Relationship Id="rId3" Type="http://schemas.openxmlformats.org/officeDocument/2006/relationships/hyperlink" Target="https://en.wikipedia.org/wiki/Ionizing_radiation" TargetMode="External"/><Relationship Id="rId2" Type="http://schemas.openxmlformats.org/officeDocument/2006/relationships/hyperlink" Target="https://en.wikipedia.org/wiki/Radiation_therapy" TargetMode="External"/><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2" Type="http://schemas.openxmlformats.org/officeDocument/2006/relationships/hyperlink" Target="https://en.wikipedia.org/wiki/Lymph_node" TargetMode="External"/><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3" Type="http://schemas.openxmlformats.org/officeDocument/2006/relationships/hyperlink" Target="https://en.wikipedia.org/wiki/Quality_of_life_(healthcare)" TargetMode="External"/><Relationship Id="rId2" Type="http://schemas.openxmlformats.org/officeDocument/2006/relationships/hyperlink" Target="https://en.wikipedia.org/wiki/Palliative_care" TargetMode="External"/><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3" Type="http://schemas.openxmlformats.org/officeDocument/2006/relationships/hyperlink" Target="https://en.wikipedia.org/wiki/Immune_system" TargetMode="External"/><Relationship Id="rId2" Type="http://schemas.openxmlformats.org/officeDocument/2006/relationships/hyperlink" Target="https://en.wikipedia.org/wiki/Cancer_immunotherapy" TargetMode="External"/><Relationship Id="rId1" Type="http://schemas.openxmlformats.org/officeDocument/2006/relationships/slideLayout" Target="../slideLayouts/slideLayout2.xml"/><Relationship Id="rId5" Type="http://schemas.openxmlformats.org/officeDocument/2006/relationships/hyperlink" Target="https://en.wikipedia.org/wiki/Adoptive_cell_transfer" TargetMode="External"/><Relationship Id="rId4" Type="http://schemas.openxmlformats.org/officeDocument/2006/relationships/hyperlink" Target="https://en.wikipedia.org/wiki/Monoclonal_antibody" TargetMode="External"/></Relationships>
</file>

<file path=ppt/slides/_rels/slide426.xml.rels><?xml version="1.0" encoding="UTF-8" standalone="yes"?>
<Relationships xmlns="http://schemas.openxmlformats.org/package/2006/relationships"><Relationship Id="rId3" Type="http://schemas.openxmlformats.org/officeDocument/2006/relationships/hyperlink" Target="https://en.wikipedia.org/wiki/Laser" TargetMode="External"/><Relationship Id="rId2" Type="http://schemas.openxmlformats.org/officeDocument/2006/relationships/hyperlink" Target="https://en.wikipedia.org/wiki/Lasers_in_cancer_treatment" TargetMode="External"/><Relationship Id="rId1" Type="http://schemas.openxmlformats.org/officeDocument/2006/relationships/slideLayout" Target="../slideLayouts/slideLayout2.xml"/><Relationship Id="rId4" Type="http://schemas.openxmlformats.org/officeDocument/2006/relationships/hyperlink" Target="https://en.wikipedia.org/wiki/Surgery" TargetMode="External"/></Relationships>
</file>

<file path=ppt/slides/_rels/slide427.xml.rels><?xml version="1.0" encoding="UTF-8" standalone="yes"?>
<Relationships xmlns="http://schemas.openxmlformats.org/package/2006/relationships"><Relationship Id="rId3" Type="http://schemas.openxmlformats.org/officeDocument/2006/relationships/hyperlink" Target="https://en.wikipedia.org/wiki/Cancer" TargetMode="External"/><Relationship Id="rId2" Type="http://schemas.openxmlformats.org/officeDocument/2006/relationships/hyperlink" Target="https://en.wikipedia.org/wiki/Alternative_cancer_treatments" TargetMode="External"/><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2" Type="http://schemas.openxmlformats.org/officeDocument/2006/relationships/hyperlink" Target="https://en.wikipedia.org/wiki/Carcinoma_in_situ" TargetMode="External"/><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medicalnewstoday.com/articles/262538.php" TargetMode="External"/><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3" Type="http://schemas.openxmlformats.org/officeDocument/2006/relationships/hyperlink" Target="https://www.mayoclinic.org/diseases-conditions/ewing-sarcoma/symptoms-causes/syc-20351071" TargetMode="External"/><Relationship Id="rId2" Type="http://schemas.openxmlformats.org/officeDocument/2006/relationships/hyperlink" Target="https://www.mayoclinic.org/diseases-conditions/chondrosarcoma/symptoms-causes/syc-20354196" TargetMode="External"/><Relationship Id="rId1" Type="http://schemas.openxmlformats.org/officeDocument/2006/relationships/slideLayout" Target="../slideLayouts/slideLayout2.xml"/><Relationship Id="rId4" Type="http://schemas.openxmlformats.org/officeDocument/2006/relationships/hyperlink" Target="https://www.mayoclinic.org/diseases-conditions/osteosarcoma/symptoms-causes/syc-20351052" TargetMode="Externa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3" Type="http://schemas.openxmlformats.org/officeDocument/2006/relationships/hyperlink" Target="https://www.msdmanuals.com/professional/musculoskeletal-and-connective-tissue-disorders/paget-disease-of-bone/paget-disease-of-bone" TargetMode="External"/><Relationship Id="rId2" Type="http://schemas.openxmlformats.org/officeDocument/2006/relationships/hyperlink" Target="https://www.msdmanuals.com/professional/musculoskeletal-and-connective-tissue-disorders/tumors-of-bones-and-joints/benign-bone-tumors-and-cysts" TargetMode="External"/><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3" Type="http://schemas.openxmlformats.org/officeDocument/2006/relationships/hyperlink" Target="https://www.msdmanuals.com/professional/musculoskeletal-and-connective-tissue-disorders/tumors-of-bones-and-joints/benign-bone-tumors-and-cysts" TargetMode="External"/><Relationship Id="rId2" Type="http://schemas.openxmlformats.org/officeDocument/2006/relationships/hyperlink" Target="https://www.msdmanuals.com/professional/musculoskeletal-and-connective-tissue-disorders/tumors-of-bones-and-joints/primary-malignant-bone-tumors" TargetMode="External"/><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3" Type="http://schemas.openxmlformats.org/officeDocument/2006/relationships/hyperlink" Target="https://www.msdmanuals.com/professional/hematology-and-oncology/leukemias/overview-of-leukemia" TargetMode="External"/><Relationship Id="rId2" Type="http://schemas.openxmlformats.org/officeDocument/2006/relationships/hyperlink" Target="https://www.msdmanuals.com/professional/musculoskeletal-and-connective-tissue-disorders/tumors-of-bones-and-joints/primary-malignant-bone-tumors" TargetMode="External"/><Relationship Id="rId1" Type="http://schemas.openxmlformats.org/officeDocument/2006/relationships/slideLayout" Target="../slideLayouts/slideLayout2.xml"/><Relationship Id="rId4" Type="http://schemas.openxmlformats.org/officeDocument/2006/relationships/hyperlink" Target="https://www.msdmanuals.com/professional/hematology-and-oncology/lymphomas/overview-of-lymphoma" TargetMode="Externa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2" Type="http://schemas.openxmlformats.org/officeDocument/2006/relationships/hyperlink" Target="https://en.wikipedia.org/wiki/Food" TargetMode="External"/><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2" Type="http://schemas.openxmlformats.org/officeDocument/2006/relationships/hyperlink" Target="https://www.eupati.eu/glossary/pharmacokinetic-study/" TargetMode="External"/><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2" Type="http://schemas.openxmlformats.org/officeDocument/2006/relationships/hyperlink" Target="https://www.eupati.eu/glossary/efficacy/" TargetMode="External"/><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2" Type="http://schemas.openxmlformats.org/officeDocument/2006/relationships/hyperlink" Target="https://www.eupati.eu/glossary/dose/" TargetMode="External"/><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3" Type="http://schemas.openxmlformats.org/officeDocument/2006/relationships/hyperlink" Target="https://www.eupati.eu/glossary/clinical-trial/" TargetMode="External"/><Relationship Id="rId2" Type="http://schemas.openxmlformats.org/officeDocument/2006/relationships/hyperlink" Target="https://www.eupati.eu/glossary/tolerability/" TargetMode="External"/><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3" Type="http://schemas.openxmlformats.org/officeDocument/2006/relationships/hyperlink" Target="https://en.wikipedia.org/wiki/Over-the-counter_drug" TargetMode="External"/><Relationship Id="rId7" Type="http://schemas.openxmlformats.org/officeDocument/2006/relationships/hyperlink" Target="https://en.wikipedia.org/wiki/Contraindication" TargetMode="External"/><Relationship Id="rId2" Type="http://schemas.openxmlformats.org/officeDocument/2006/relationships/hyperlink" Target="https://en.wikipedia.org/wiki/Jurisdiction" TargetMode="External"/><Relationship Id="rId1" Type="http://schemas.openxmlformats.org/officeDocument/2006/relationships/slideLayout" Target="../slideLayouts/slideLayout2.xml"/><Relationship Id="rId6" Type="http://schemas.openxmlformats.org/officeDocument/2006/relationships/hyperlink" Target="https://en.wikipedia.org/wiki/Medical_guideline" TargetMode="External"/><Relationship Id="rId5" Type="http://schemas.openxmlformats.org/officeDocument/2006/relationships/hyperlink" Target="https://en.wikipedia.org/wiki/Medical_prescription" TargetMode="External"/><Relationship Id="rId4" Type="http://schemas.openxmlformats.org/officeDocument/2006/relationships/hyperlink" Target="https://en.wikipedia.org/wiki/Prescription_drug" TargetMode="External"/></Relationships>
</file>

<file path=ppt/slides/_rels/slide481.xml.rels><?xml version="1.0" encoding="UTF-8" standalone="yes"?>
<Relationships xmlns="http://schemas.openxmlformats.org/package/2006/relationships"><Relationship Id="rId3" Type="http://schemas.openxmlformats.org/officeDocument/2006/relationships/hyperlink" Target="https://en.wikipedia.org/wiki/Pharmacist" TargetMode="External"/><Relationship Id="rId2" Type="http://schemas.openxmlformats.org/officeDocument/2006/relationships/hyperlink" Target="https://en.wikipedia.org/wiki/Dispensary" TargetMode="External"/><Relationship Id="rId1" Type="http://schemas.openxmlformats.org/officeDocument/2006/relationships/slideLayout" Target="../slideLayouts/slideLayout2.xml"/><Relationship Id="rId6" Type="http://schemas.openxmlformats.org/officeDocument/2006/relationships/hyperlink" Target="https://en.wikipedia.org/wiki/Classification_of_Pharmaco-Therapeutic_Referrals" TargetMode="External"/><Relationship Id="rId5" Type="http://schemas.openxmlformats.org/officeDocument/2006/relationships/hyperlink" Target="https://en.wikipedia.org/wiki/Off-label_use" TargetMode="External"/><Relationship Id="rId4" Type="http://schemas.openxmlformats.org/officeDocument/2006/relationships/hyperlink" Target="https://en.wikipedia.org/wiki/Pharmacy_technician" TargetMode="External"/></Relationships>
</file>

<file path=ppt/slides/_rels/slide482.xml.rels><?xml version="1.0" encoding="UTF-8" standalone="yes"?>
<Relationships xmlns="http://schemas.openxmlformats.org/package/2006/relationships"><Relationship Id="rId8" Type="http://schemas.openxmlformats.org/officeDocument/2006/relationships/hyperlink" Target="https://en.wikipedia.org/wiki/Pharmacist" TargetMode="External"/><Relationship Id="rId3" Type="http://schemas.openxmlformats.org/officeDocument/2006/relationships/hyperlink" Target="https://en.wikipedia.org/wiki/United_Nations" TargetMode="External"/><Relationship Id="rId7" Type="http://schemas.openxmlformats.org/officeDocument/2006/relationships/hyperlink" Target="https://en.wikipedia.org/wiki/Pharmacy" TargetMode="External"/><Relationship Id="rId2" Type="http://schemas.openxmlformats.org/officeDocument/2006/relationships/hyperlink" Target="https://en.wikipedia.org/wiki/International_Narcotics_Control_Board" TargetMode="External"/><Relationship Id="rId1" Type="http://schemas.openxmlformats.org/officeDocument/2006/relationships/slideLayout" Target="../slideLayouts/slideLayout2.xml"/><Relationship Id="rId6" Type="http://schemas.openxmlformats.org/officeDocument/2006/relationships/hyperlink" Target="https://en.wikipedia.org/wiki/United_Kingdom" TargetMode="External"/><Relationship Id="rId5" Type="http://schemas.openxmlformats.org/officeDocument/2006/relationships/hyperlink" Target="https://en.wikipedia.org/wiki/Medication" TargetMode="External"/><Relationship Id="rId4" Type="http://schemas.openxmlformats.org/officeDocument/2006/relationships/hyperlink" Target="https://en.wikipedia.org/wiki/Prohibition" TargetMode="External"/></Relationships>
</file>

<file path=ppt/slides/_rels/slide483.xml.rels><?xml version="1.0" encoding="UTF-8" standalone="yes"?>
<Relationships xmlns="http://schemas.openxmlformats.org/package/2006/relationships"><Relationship Id="rId3" Type="http://schemas.openxmlformats.org/officeDocument/2006/relationships/hyperlink" Target="https://en.wikipedia.org/wiki/Polypharmacy" TargetMode="External"/><Relationship Id="rId2" Type="http://schemas.openxmlformats.org/officeDocument/2006/relationships/hyperlink" Target="https://en.wikipedia.org/wiki/Medical_error" TargetMode="External"/><Relationship Id="rId1" Type="http://schemas.openxmlformats.org/officeDocument/2006/relationships/slideLayout" Target="../slideLayouts/slideLayout2.xml"/><Relationship Id="rId4" Type="http://schemas.openxmlformats.org/officeDocument/2006/relationships/hyperlink" Target="https://en.wikipedia.org/wiki/Delphi_method" TargetMode="External"/></Relationships>
</file>

<file path=ppt/slides/_rels/slide484.xml.rels><?xml version="1.0" encoding="UTF-8" standalone="yes"?>
<Relationships xmlns="http://schemas.openxmlformats.org/package/2006/relationships"><Relationship Id="rId3" Type="http://schemas.openxmlformats.org/officeDocument/2006/relationships/hyperlink" Target="https://sepia.unil.ch/pharmacology/index.php?id=51" TargetMode="External"/><Relationship Id="rId2" Type="http://schemas.openxmlformats.org/officeDocument/2006/relationships/hyperlink" Target="https://sepia.unil.ch/pharmacology/index.php?id=34" TargetMode="External"/><Relationship Id="rId1" Type="http://schemas.openxmlformats.org/officeDocument/2006/relationships/slideLayout" Target="../slideLayouts/slideLayout2.xml"/><Relationship Id="rId4" Type="http://schemas.openxmlformats.org/officeDocument/2006/relationships/hyperlink" Target="https://sepia.unil.ch/pharmacology/index.php?id=55" TargetMode="External"/></Relationships>
</file>

<file path=ppt/slides/_rels/slide485.xml.rels><?xml version="1.0" encoding="UTF-8" standalone="yes"?>
<Relationships xmlns="http://schemas.openxmlformats.org/package/2006/relationships"><Relationship Id="rId3" Type="http://schemas.openxmlformats.org/officeDocument/2006/relationships/hyperlink" Target="https://sepia.unil.ch/pharmacology/index.php?id=61" TargetMode="External"/><Relationship Id="rId2" Type="http://schemas.openxmlformats.org/officeDocument/2006/relationships/hyperlink" Target="https://sepia.unil.ch/pharmacology/index.php?id=53" TargetMode="External"/><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2" Type="http://schemas.openxmlformats.org/officeDocument/2006/relationships/hyperlink" Target="https://sepia.unil.ch/pharmacology/index.php?id=55" TargetMode="External"/><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3" Type="http://schemas.openxmlformats.org/officeDocument/2006/relationships/hyperlink" Target="https://sepia.unil.ch/pharmacology/index.php?id=60" TargetMode="External"/><Relationship Id="rId2" Type="http://schemas.openxmlformats.org/officeDocument/2006/relationships/hyperlink" Target="https://sepia.unil.ch/pharmacology/index.php?id=58" TargetMode="External"/><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3" Type="http://schemas.openxmlformats.org/officeDocument/2006/relationships/hyperlink" Target="https://sepia.unil.ch/pharmacology/index.php?id=60" TargetMode="External"/><Relationship Id="rId2" Type="http://schemas.openxmlformats.org/officeDocument/2006/relationships/hyperlink" Target="https://sepia.unil.ch/pharmacology/index.php?id=55" TargetMode="External"/><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3" Type="http://schemas.openxmlformats.org/officeDocument/2006/relationships/hyperlink" Target="https://www.rxlist.com/script/main/art.asp?articlekey=9586" TargetMode="External"/><Relationship Id="rId2" Type="http://schemas.openxmlformats.org/officeDocument/2006/relationships/hyperlink" Target="https://www.rxlist.com/script/main/art.asp?articlekey=24761" TargetMode="External"/><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3" Type="http://schemas.openxmlformats.org/officeDocument/2006/relationships/hyperlink" Target="https://www.rxlist.com/script/main/art.asp?articlekey=3547" TargetMode="External"/><Relationship Id="rId2" Type="http://schemas.openxmlformats.org/officeDocument/2006/relationships/hyperlink" Target="https://www.rxlist.com/script/main/art.asp?articlekey=10215" TargetMode="External"/><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3" Type="http://schemas.openxmlformats.org/officeDocument/2006/relationships/hyperlink" Target="https://www.rxlist.com/script/main/art.asp?articlekey=8121" TargetMode="External"/><Relationship Id="rId2" Type="http://schemas.openxmlformats.org/officeDocument/2006/relationships/hyperlink" Target="https://www.rxlist.com/script/main/art.asp?articlekey=4347" TargetMode="External"/><Relationship Id="rId1" Type="http://schemas.openxmlformats.org/officeDocument/2006/relationships/slideLayout" Target="../slideLayouts/slideLayout2.xml"/><Relationship Id="rId4" Type="http://schemas.openxmlformats.org/officeDocument/2006/relationships/hyperlink" Target="https://www.rxlist.com/script/main/art.asp?articlekey=9587" TargetMode="Externa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2" Type="http://schemas.openxmlformats.org/officeDocument/2006/relationships/hyperlink" Target="https://www.rxlist.com/script/main/art.asp?articlekey=1527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actionbioscience.org/biodiversity/wassenaar.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s://www.medicalnewstoday.com/articles/156859.php" TargetMode="External"/><Relationship Id="rId3" Type="http://schemas.openxmlformats.org/officeDocument/2006/relationships/hyperlink" Target="https://www.medicalnewstoday.com/articles/189269.php" TargetMode="External"/><Relationship Id="rId7" Type="http://schemas.openxmlformats.org/officeDocument/2006/relationships/hyperlink" Target="https://www.medicalnewstoday.com/articles/8856.php" TargetMode="External"/><Relationship Id="rId2" Type="http://schemas.openxmlformats.org/officeDocument/2006/relationships/hyperlink" Target="http://textbookofbacteriology.net/medical_1.html" TargetMode="External"/><Relationship Id="rId1" Type="http://schemas.openxmlformats.org/officeDocument/2006/relationships/slideLayout" Target="../slideLayouts/slideLayout2.xml"/><Relationship Id="rId6" Type="http://schemas.openxmlformats.org/officeDocument/2006/relationships/hyperlink" Target="https://www.medicalnewstoday.com/articles/151632.php" TargetMode="External"/><Relationship Id="rId5" Type="http://schemas.openxmlformats.org/officeDocument/2006/relationships/hyperlink" Target="https://www.medicalnewstoday.com/articles/171193.php" TargetMode="External"/><Relationship Id="rId4" Type="http://schemas.openxmlformats.org/officeDocument/2006/relationships/hyperlink" Target="https://www.medicalnewstoday.com/articles/159534.php"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medicalnewstoday.com/articles/154555.php" TargetMode="External"/><Relationship Id="rId2" Type="http://schemas.openxmlformats.org/officeDocument/2006/relationships/hyperlink" Target="https://www.medicalnewstoday.com/articles/167409.php" TargetMode="External"/><Relationship Id="rId1" Type="http://schemas.openxmlformats.org/officeDocument/2006/relationships/slideLayout" Target="../slideLayouts/slideLayout2.xml"/><Relationship Id="rId6" Type="http://schemas.openxmlformats.org/officeDocument/2006/relationships/hyperlink" Target="https://www.medicalnewstoday.com/articles/246491.php" TargetMode="External"/><Relationship Id="rId5" Type="http://schemas.openxmlformats.org/officeDocument/2006/relationships/hyperlink" Target="https://www.medicalnewstoday.com/articles/189953.php" TargetMode="External"/><Relationship Id="rId4" Type="http://schemas.openxmlformats.org/officeDocument/2006/relationships/hyperlink" Target="https://www.medicalnewstoday.com/articles/149941.php" TargetMode="External"/></Relationships>
</file>

<file path=ppt/slides/_rels/slide63.xml.rels><?xml version="1.0" encoding="UTF-8" standalone="yes"?>
<Relationships xmlns="http://schemas.openxmlformats.org/package/2006/relationships"><Relationship Id="rId2" Type="http://schemas.openxmlformats.org/officeDocument/2006/relationships/hyperlink" Target="https://www.medicalnewstoday.com/articles/10278.php"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amjbot.org/content/98/3/426.full" TargetMode="External"/><Relationship Id="rId2" Type="http://schemas.openxmlformats.org/officeDocument/2006/relationships/hyperlink" Target="http://www.forestpathology.org/fungi.html"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medicalnewstoday.com/articles/151172.ph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medicalnewstoday.com/articles/158004.php" TargetMode="External"/><Relationship Id="rId2" Type="http://schemas.openxmlformats.org/officeDocument/2006/relationships/hyperlink" Target="https://www.cdc.gov/fungal/diseases/index.html"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www.ncbi.nlm.nih.gov/pubmed/15190676" TargetMode="External"/><Relationship Id="rId2" Type="http://schemas.openxmlformats.org/officeDocument/2006/relationships/hyperlink" Target="https://www.medicalnewstoday.com/articles/185884.php" TargetMode="External"/><Relationship Id="rId1" Type="http://schemas.openxmlformats.org/officeDocument/2006/relationships/slideLayout" Target="../slideLayouts/slideLayout2.xml"/><Relationship Id="rId4" Type="http://schemas.openxmlformats.org/officeDocument/2006/relationships/hyperlink" Target="https://www.medicalnewstoday.com/articles/159442.php" TargetMode="External"/></Relationships>
</file>

<file path=ppt/slides/_rels/slide89.xml.rels><?xml version="1.0" encoding="UTF-8" standalone="yes"?>
<Relationships xmlns="http://schemas.openxmlformats.org/package/2006/relationships"><Relationship Id="rId2" Type="http://schemas.openxmlformats.org/officeDocument/2006/relationships/hyperlink" Target="https://www.cdc.gov/parasites/about.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www.medicalnewstoday.com/articles/249182.php"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www.medicalnewstoday.com/articles/181980.php"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www.medicalnewstoday.com/articles/163484.php" TargetMode="External"/><Relationship Id="rId2" Type="http://schemas.openxmlformats.org/officeDocument/2006/relationships/hyperlink" Target="https://www.medicalnewstoday.com/articles/15107.php"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www.pugetsound.edu/student-life/counseling-health-and-wellness/health-topics/preventing-the-spread-of-infe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7772400" cy="1470025"/>
          </a:xfrm>
        </p:spPr>
        <p:txBody>
          <a:bodyPr/>
          <a:lstStyle/>
          <a:p>
            <a:r>
              <a:rPr lang="en-US" dirty="0" smtClean="0"/>
              <a:t>General medicine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Diseases such as rabies, where the infectious agents can be transmitted from animal hosts to susceptible humans, are called </a:t>
            </a:r>
            <a:r>
              <a:rPr lang="en-US" b="1" dirty="0" err="1" smtClean="0"/>
              <a:t>zoonoses</a:t>
            </a:r>
            <a:r>
              <a:rPr lang="en-US" dirty="0" smtClean="0"/>
              <a:t> (singular, </a:t>
            </a:r>
            <a:r>
              <a:rPr lang="en-US" dirty="0" err="1" smtClean="0"/>
              <a:t>zoonosis</a:t>
            </a:r>
            <a:r>
              <a:rPr lang="en-US" dirty="0" smtClean="0"/>
              <a:t>).</a:t>
            </a:r>
          </a:p>
          <a:p>
            <a:r>
              <a:rPr lang="en-US" dirty="0" smtClean="0"/>
              <a:t>Non-living things like water, food and soil can also be reservoirs for infectious agents, but they are called </a:t>
            </a:r>
            <a:r>
              <a:rPr lang="en-US" b="1" dirty="0" smtClean="0"/>
              <a:t>vehicles</a:t>
            </a:r>
            <a:r>
              <a:rPr lang="en-US" dirty="0" smtClean="0"/>
              <a:t> (not infected hosts) because they are not alive.</a:t>
            </a:r>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Clean surface areas and avoid leaving room-temperature food exposed when cooking.</a:t>
            </a:r>
          </a:p>
          <a:p>
            <a:r>
              <a:rPr lang="en-US" dirty="0" smtClean="0"/>
              <a:t>Receive any recommended vaccinations, and keep them up to date.</a:t>
            </a:r>
          </a:p>
          <a:p>
            <a:r>
              <a:rPr lang="en-US" dirty="0" smtClean="0"/>
              <a:t>Only take antibiotics when prescribed, and be sure to complete any recommended course even if symptoms improve earlier than anticipated.</a:t>
            </a:r>
          </a:p>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Disinfect rooms where there may be high concentrations of bacteria, such as the kitchen and bathroom.</a:t>
            </a:r>
          </a:p>
          <a:p>
            <a:r>
              <a:rPr lang="en-US" dirty="0" smtClean="0"/>
              <a:t>Practice safe sex by receiving regular STD checks, using condoms, or abstaining altogether.</a:t>
            </a:r>
          </a:p>
          <a:p>
            <a:r>
              <a:rPr lang="en-US" dirty="0" smtClean="0"/>
              <a:t>Avoid sharing personal items such a toothbrushes, combs, razorblades, drinking glasses, and kitchen utensils.</a:t>
            </a: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Immunity and defense mechanism</a:t>
            </a:r>
            <a:endParaRPr lang="en-US" b="1" dirty="0"/>
          </a:p>
        </p:txBody>
      </p:sp>
      <p:sp>
        <p:nvSpPr>
          <p:cNvPr id="3" name="Content Placeholder 2"/>
          <p:cNvSpPr>
            <a:spLocks noGrp="1"/>
          </p:cNvSpPr>
          <p:nvPr>
            <p:ph idx="1"/>
          </p:nvPr>
        </p:nvSpPr>
        <p:spPr/>
        <p:txBody>
          <a:bodyPr/>
          <a:lstStyle/>
          <a:p>
            <a:pPr>
              <a:buNone/>
            </a:pPr>
            <a:r>
              <a:rPr lang="en-US" b="1" dirty="0" err="1" smtClean="0"/>
              <a:t>Defination</a:t>
            </a:r>
            <a:r>
              <a:rPr lang="en-US" b="1" dirty="0" smtClean="0"/>
              <a:t> </a:t>
            </a:r>
          </a:p>
          <a:p>
            <a:r>
              <a:rPr lang="en-US" dirty="0" smtClean="0"/>
              <a:t>The term immunity refers to the body’s specific protective response to an invading foreign agent or organism.</a:t>
            </a:r>
          </a:p>
          <a:p>
            <a:pPr>
              <a:buNone/>
            </a:pPr>
            <a:r>
              <a:rPr lang="en-US" dirty="0" smtClean="0"/>
              <a:t>• The human body has the ability to resist almost all types of organisms or toxins that tend to damage the tissues and organs. The capability is called </a:t>
            </a:r>
            <a:r>
              <a:rPr lang="en-US" b="1" dirty="0" smtClean="0"/>
              <a:t>immunity.</a:t>
            </a:r>
            <a:endParaRPr lang="en-US" b="1"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immunity</a:t>
            </a:r>
            <a:endParaRPr lang="en-US" b="1" dirty="0"/>
          </a:p>
        </p:txBody>
      </p:sp>
      <p:sp>
        <p:nvSpPr>
          <p:cNvPr id="3" name="Content Placeholder 2"/>
          <p:cNvSpPr>
            <a:spLocks noGrp="1"/>
          </p:cNvSpPr>
          <p:nvPr>
            <p:ph idx="1"/>
          </p:nvPr>
        </p:nvSpPr>
        <p:spPr/>
        <p:txBody>
          <a:bodyPr/>
          <a:lstStyle/>
          <a:p>
            <a:pPr>
              <a:buNone/>
            </a:pPr>
            <a:r>
              <a:rPr lang="en-US" dirty="0" smtClean="0"/>
              <a:t>1. Natural (Innate) immunity</a:t>
            </a:r>
          </a:p>
          <a:p>
            <a:endParaRPr lang="en-US" dirty="0" smtClean="0"/>
          </a:p>
          <a:p>
            <a:endParaRPr lang="en-US" dirty="0" smtClean="0"/>
          </a:p>
          <a:p>
            <a:pPr>
              <a:buNone/>
            </a:pPr>
            <a:r>
              <a:rPr lang="en-US" dirty="0" smtClean="0"/>
              <a:t>2. Acquired (adaptive) immunity</a:t>
            </a:r>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Natural and acquired immunity</a:t>
            </a:r>
            <a:endParaRPr lang="en-US" b="1" dirty="0"/>
          </a:p>
        </p:txBody>
      </p:sp>
      <p:sp>
        <p:nvSpPr>
          <p:cNvPr id="3" name="Content Placeholder 2"/>
          <p:cNvSpPr>
            <a:spLocks noGrp="1"/>
          </p:cNvSpPr>
          <p:nvPr>
            <p:ph idx="1"/>
          </p:nvPr>
        </p:nvSpPr>
        <p:spPr/>
        <p:txBody>
          <a:bodyPr/>
          <a:lstStyle/>
          <a:p>
            <a:pPr>
              <a:buNone/>
            </a:pPr>
            <a:r>
              <a:rPr lang="en-US" b="1" dirty="0" smtClean="0"/>
              <a:t>Natural immunity</a:t>
            </a:r>
          </a:p>
          <a:p>
            <a:pPr>
              <a:buNone/>
            </a:pPr>
            <a:r>
              <a:rPr lang="en-US" dirty="0" smtClean="0"/>
              <a:t>1. Is a nonspecific immunity present at birth</a:t>
            </a:r>
          </a:p>
          <a:p>
            <a:pPr>
              <a:buNone/>
            </a:pPr>
            <a:r>
              <a:rPr lang="en-US" dirty="0" smtClean="0"/>
              <a:t>2. responses to a foreign invader are very similar from one encounter to the next.</a:t>
            </a:r>
          </a:p>
          <a:p>
            <a:pPr>
              <a:buNone/>
            </a:pPr>
            <a:r>
              <a:rPr lang="en-US" b="1" dirty="0" smtClean="0"/>
              <a:t>Acquired immunity</a:t>
            </a:r>
          </a:p>
          <a:p>
            <a:pPr>
              <a:buNone/>
            </a:pPr>
            <a:r>
              <a:rPr lang="en-US" dirty="0" smtClean="0"/>
              <a:t>1. Specific immunity develops after birth</a:t>
            </a:r>
          </a:p>
          <a:p>
            <a:pPr>
              <a:buNone/>
            </a:pPr>
            <a:r>
              <a:rPr lang="en-US" dirty="0" smtClean="0"/>
              <a:t>2. Increases in intensity with repeated exposure to the invading agent</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Natural(innate immunity)</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The basis of natural defense mechanisms is the ability to distinguish between friend and foe or self and non-self.</a:t>
            </a:r>
          </a:p>
          <a:p>
            <a:pPr>
              <a:buNone/>
            </a:pPr>
            <a:r>
              <a:rPr lang="en-US" dirty="0" smtClean="0"/>
              <a:t>• Such natural mechanisms include</a:t>
            </a:r>
          </a:p>
          <a:p>
            <a:pPr>
              <a:buNone/>
            </a:pPr>
            <a:r>
              <a:rPr lang="en-US" dirty="0" smtClean="0"/>
              <a:t>1. Physical and chemical barriers</a:t>
            </a:r>
          </a:p>
          <a:p>
            <a:pPr>
              <a:buNone/>
            </a:pPr>
            <a:r>
              <a:rPr lang="en-US" dirty="0" smtClean="0"/>
              <a:t>– Skin and mucous membrane</a:t>
            </a:r>
          </a:p>
          <a:p>
            <a:pPr>
              <a:buNone/>
            </a:pPr>
            <a:r>
              <a:rPr lang="en-US" dirty="0" smtClean="0"/>
              <a:t>– Antimicrobial substance in body secretions</a:t>
            </a:r>
          </a:p>
          <a:p>
            <a:pPr>
              <a:buNone/>
            </a:pPr>
            <a:r>
              <a:rPr lang="en-US" dirty="0" smtClean="0"/>
              <a:t>2. The action of WBCs</a:t>
            </a:r>
          </a:p>
          <a:p>
            <a:pPr>
              <a:buNone/>
            </a:pPr>
            <a:r>
              <a:rPr lang="en-US" dirty="0" smtClean="0"/>
              <a:t>3. Inflammatory response.</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Physical and chemical barriers</a:t>
            </a:r>
            <a:br>
              <a:rPr lang="en-US" b="1" dirty="0" smtClean="0"/>
            </a:br>
            <a:r>
              <a:rPr lang="en-US" b="1" dirty="0" smtClean="0"/>
              <a:t>Skin and mucous membrane</a:t>
            </a:r>
            <a:endParaRPr lang="en-US" dirty="0"/>
          </a:p>
        </p:txBody>
      </p:sp>
      <p:sp>
        <p:nvSpPr>
          <p:cNvPr id="3" name="Content Placeholder 2"/>
          <p:cNvSpPr>
            <a:spLocks noGrp="1"/>
          </p:cNvSpPr>
          <p:nvPr>
            <p:ph idx="1"/>
          </p:nvPr>
        </p:nvSpPr>
        <p:spPr/>
        <p:txBody>
          <a:bodyPr/>
          <a:lstStyle/>
          <a:p>
            <a:r>
              <a:rPr lang="en-US" dirty="0" smtClean="0"/>
              <a:t>When skin and mucous membrane are intact and healthy they provide a physical barrier to invading microbes.</a:t>
            </a:r>
          </a:p>
          <a:p>
            <a:pPr>
              <a:buNone/>
            </a:pPr>
            <a:r>
              <a:rPr lang="en-US" dirty="0" smtClean="0"/>
              <a:t>• Sebum and sweat secreted on to the skin surface contains antibacterial and antifungal substances.</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Hairs in the nose acts as a coarse filter.</a:t>
            </a:r>
          </a:p>
          <a:p>
            <a:pPr>
              <a:buNone/>
            </a:pPr>
            <a:endParaRPr lang="en-US" dirty="0" smtClean="0"/>
          </a:p>
          <a:p>
            <a:pPr>
              <a:buNone/>
            </a:pPr>
            <a:endParaRPr lang="en-US" dirty="0" smtClean="0"/>
          </a:p>
          <a:p>
            <a:pPr>
              <a:buNone/>
            </a:pPr>
            <a:r>
              <a:rPr lang="en-US" dirty="0" smtClean="0"/>
              <a:t>• One way flow of urine from the bladder during </a:t>
            </a:r>
            <a:r>
              <a:rPr lang="en-US" dirty="0" err="1" smtClean="0"/>
              <a:t>micturation</a:t>
            </a:r>
            <a:endParaRPr lang="en-US" dirty="0" smtClean="0"/>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Antimicrobial substance in body</a:t>
            </a:r>
            <a:br>
              <a:rPr lang="en-US" b="1" dirty="0" smtClean="0"/>
            </a:br>
            <a:r>
              <a:rPr lang="en-US" b="1" dirty="0" smtClean="0"/>
              <a:t>secretions</a:t>
            </a:r>
            <a:endParaRPr lang="en-US" dirty="0"/>
          </a:p>
        </p:txBody>
      </p:sp>
      <p:sp>
        <p:nvSpPr>
          <p:cNvPr id="3" name="Content Placeholder 2"/>
          <p:cNvSpPr>
            <a:spLocks noGrp="1"/>
          </p:cNvSpPr>
          <p:nvPr>
            <p:ph idx="1"/>
          </p:nvPr>
        </p:nvSpPr>
        <p:spPr/>
        <p:txBody>
          <a:bodyPr/>
          <a:lstStyle/>
          <a:p>
            <a:r>
              <a:rPr lang="en-US" dirty="0" smtClean="0"/>
              <a:t>1. Hydrochloric acid in gastric juice</a:t>
            </a:r>
          </a:p>
          <a:p>
            <a:r>
              <a:rPr lang="en-US" dirty="0" smtClean="0"/>
              <a:t>2. </a:t>
            </a:r>
            <a:r>
              <a:rPr lang="en-US" dirty="0" err="1" smtClean="0"/>
              <a:t>Lysosomes</a:t>
            </a:r>
            <a:endParaRPr lang="en-US" dirty="0" smtClean="0"/>
          </a:p>
          <a:p>
            <a:r>
              <a:rPr lang="en-US" dirty="0" smtClean="0"/>
              <a:t>3. Saliva</a:t>
            </a:r>
          </a:p>
          <a:p>
            <a:r>
              <a:rPr lang="en-US" dirty="0" smtClean="0"/>
              <a:t>4. Immunoglobulin in nasal secretions and saliva</a:t>
            </a:r>
          </a:p>
          <a:p>
            <a:r>
              <a:rPr lang="en-US" dirty="0" smtClean="0"/>
              <a:t>5. </a:t>
            </a:r>
            <a:r>
              <a:rPr lang="en-US" dirty="0" err="1" smtClean="0"/>
              <a:t>Interferons</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White blood cell action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WBCs participate in both the natural and the acquired immune responses.</a:t>
            </a:r>
          </a:p>
          <a:p>
            <a:pPr>
              <a:buNone/>
            </a:pPr>
            <a:r>
              <a:rPr lang="en-US" dirty="0" smtClean="0"/>
              <a:t>• Granulocytes include </a:t>
            </a:r>
            <a:r>
              <a:rPr lang="en-US" dirty="0" err="1" smtClean="0"/>
              <a:t>neutrophils</a:t>
            </a:r>
            <a:r>
              <a:rPr lang="en-US" dirty="0" smtClean="0"/>
              <a:t>, </a:t>
            </a:r>
            <a:r>
              <a:rPr lang="en-US" dirty="0" err="1" smtClean="0"/>
              <a:t>eosinophils</a:t>
            </a:r>
            <a:endParaRPr lang="en-US" dirty="0" smtClean="0"/>
          </a:p>
          <a:p>
            <a:pPr>
              <a:buNone/>
            </a:pPr>
            <a:r>
              <a:rPr lang="en-US" dirty="0" smtClean="0"/>
              <a:t>and </a:t>
            </a:r>
            <a:r>
              <a:rPr lang="en-US" dirty="0" err="1" smtClean="0"/>
              <a:t>basophils</a:t>
            </a:r>
            <a:r>
              <a:rPr lang="en-US" dirty="0" smtClean="0"/>
              <a:t>.</a:t>
            </a:r>
          </a:p>
          <a:p>
            <a:pPr>
              <a:buNone/>
            </a:pPr>
            <a:r>
              <a:rPr lang="en-US" dirty="0" smtClean="0"/>
              <a:t>• </a:t>
            </a:r>
            <a:r>
              <a:rPr lang="en-US" dirty="0" err="1" smtClean="0"/>
              <a:t>Nongranular</a:t>
            </a:r>
            <a:r>
              <a:rPr lang="en-US" dirty="0" smtClean="0"/>
              <a:t> leucocytes include </a:t>
            </a:r>
            <a:r>
              <a:rPr lang="en-US" dirty="0" err="1" smtClean="0"/>
              <a:t>monocytes</a:t>
            </a:r>
            <a:r>
              <a:rPr lang="en-US" dirty="0" smtClean="0"/>
              <a:t> or macrophages and lymphocytes.</a:t>
            </a:r>
          </a:p>
          <a:p>
            <a:pPr>
              <a:buNone/>
            </a:pPr>
            <a:r>
              <a:rPr lang="en-US" dirty="0" smtClean="0"/>
              <a:t>• Lymphocytes consisting of B cells and T cells, play major role in </a:t>
            </a:r>
            <a:r>
              <a:rPr lang="en-US" dirty="0" err="1" smtClean="0"/>
              <a:t>humoral</a:t>
            </a:r>
            <a:r>
              <a:rPr lang="en-US" dirty="0" smtClean="0"/>
              <a:t> and cell mediated immune responses.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Route of exit</a:t>
            </a:r>
          </a:p>
          <a:p>
            <a:r>
              <a:rPr lang="en-US" dirty="0" smtClean="0"/>
              <a:t>Before an infectious agent can be transmitted to other people, it must first get out of the infected host. </a:t>
            </a:r>
          </a:p>
          <a:p>
            <a:r>
              <a:rPr lang="en-US" dirty="0" smtClean="0"/>
              <a:t>The site on the infected host through which the infectious agent gets out is called the </a:t>
            </a:r>
            <a:r>
              <a:rPr lang="en-US" b="1" dirty="0" smtClean="0"/>
              <a:t>route of exit </a:t>
            </a:r>
            <a:r>
              <a:rPr lang="en-US" b="1" dirty="0" err="1" smtClean="0"/>
              <a:t>e.g</a:t>
            </a:r>
            <a:r>
              <a:rPr lang="en-US" b="1" dirty="0" smtClean="0"/>
              <a:t> respiratory tract</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Inflammatory response</a:t>
            </a:r>
            <a:endParaRPr lang="en-US" dirty="0"/>
          </a:p>
        </p:txBody>
      </p:sp>
      <p:sp>
        <p:nvSpPr>
          <p:cNvPr id="3" name="Content Placeholder 2"/>
          <p:cNvSpPr>
            <a:spLocks noGrp="1"/>
          </p:cNvSpPr>
          <p:nvPr>
            <p:ph idx="1"/>
          </p:nvPr>
        </p:nvSpPr>
        <p:spPr/>
        <p:txBody>
          <a:bodyPr>
            <a:normAutofit fontScale="92500"/>
          </a:bodyPr>
          <a:lstStyle/>
          <a:p>
            <a:r>
              <a:rPr lang="en-US" dirty="0" smtClean="0"/>
              <a:t>• Major function of the natural (non specific or</a:t>
            </a:r>
          </a:p>
          <a:p>
            <a:r>
              <a:rPr lang="en-US" dirty="0" smtClean="0"/>
              <a:t>innate) immune system.</a:t>
            </a:r>
          </a:p>
          <a:p>
            <a:r>
              <a:rPr lang="en-US" dirty="0" smtClean="0"/>
              <a:t>• Chemical mediators assist this response by</a:t>
            </a:r>
          </a:p>
          <a:p>
            <a:r>
              <a:rPr lang="en-US" dirty="0" smtClean="0"/>
              <a:t>minimizing blood loss, walling off the invading</a:t>
            </a:r>
          </a:p>
          <a:p>
            <a:r>
              <a:rPr lang="en-US" dirty="0" smtClean="0"/>
              <a:t>organism, activating phagocytes and promoting</a:t>
            </a:r>
          </a:p>
          <a:p>
            <a:r>
              <a:rPr lang="en-US" dirty="0" smtClean="0"/>
              <a:t>formation of fibrous scar tissue and regeneration</a:t>
            </a:r>
          </a:p>
          <a:p>
            <a:r>
              <a:rPr lang="en-US" dirty="0" smtClean="0"/>
              <a:t>of injured tissue</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Dysfunction of the natural immune</a:t>
            </a:r>
            <a:br>
              <a:rPr lang="en-US" b="1" dirty="0" smtClean="0"/>
            </a:br>
            <a:r>
              <a:rPr lang="en-US" b="1" dirty="0" smtClean="0"/>
              <a:t>system</a:t>
            </a:r>
            <a:endParaRPr lang="en-US" dirty="0"/>
          </a:p>
        </p:txBody>
      </p:sp>
      <p:sp>
        <p:nvSpPr>
          <p:cNvPr id="3" name="Content Placeholder 2"/>
          <p:cNvSpPr>
            <a:spLocks noGrp="1"/>
          </p:cNvSpPr>
          <p:nvPr>
            <p:ph idx="1"/>
          </p:nvPr>
        </p:nvSpPr>
        <p:spPr/>
        <p:txBody>
          <a:bodyPr/>
          <a:lstStyle/>
          <a:p>
            <a:pPr>
              <a:buNone/>
            </a:pPr>
            <a:r>
              <a:rPr lang="en-US" dirty="0" smtClean="0"/>
              <a:t>• Immunodeficiency</a:t>
            </a:r>
          </a:p>
          <a:p>
            <a:pPr>
              <a:buNone/>
            </a:pPr>
            <a:endParaRPr lang="en-US" dirty="0" smtClean="0"/>
          </a:p>
          <a:p>
            <a:pPr>
              <a:buNone/>
            </a:pPr>
            <a:endParaRPr lang="en-US" dirty="0" smtClean="0"/>
          </a:p>
          <a:p>
            <a:pPr>
              <a:buNone/>
            </a:pPr>
            <a:r>
              <a:rPr lang="en-US" dirty="0" smtClean="0"/>
              <a:t>• Persistent inflammatory response</a:t>
            </a:r>
          </a:p>
          <a:p>
            <a:pPr>
              <a:buNone/>
            </a:pPr>
            <a:endParaRPr lang="en-US" dirty="0" smtClean="0"/>
          </a:p>
          <a:p>
            <a:pPr>
              <a:buNone/>
            </a:pPr>
            <a:endParaRPr lang="en-US" dirty="0" smtClean="0"/>
          </a:p>
          <a:p>
            <a:pPr>
              <a:buNone/>
            </a:pPr>
            <a:r>
              <a:rPr lang="en-US" dirty="0" smtClean="0"/>
              <a:t>• Autoimmune bodies</a:t>
            </a:r>
          </a:p>
          <a:p>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Acquired immunity</a:t>
            </a:r>
            <a:endParaRPr lang="en-US" dirty="0"/>
          </a:p>
        </p:txBody>
      </p:sp>
      <p:sp>
        <p:nvSpPr>
          <p:cNvPr id="3" name="Content Placeholder 2"/>
          <p:cNvSpPr>
            <a:spLocks noGrp="1"/>
          </p:cNvSpPr>
          <p:nvPr>
            <p:ph idx="1"/>
          </p:nvPr>
        </p:nvSpPr>
        <p:spPr/>
        <p:txBody>
          <a:bodyPr/>
          <a:lstStyle/>
          <a:p>
            <a:r>
              <a:rPr lang="en-US" dirty="0" smtClean="0"/>
              <a:t>Usually develops as a result of prior exposure to an antigen through immunization or by contracting a disease.</a:t>
            </a:r>
          </a:p>
          <a:p>
            <a:pPr>
              <a:buNone/>
            </a:pPr>
            <a:r>
              <a:rPr lang="en-US" dirty="0" smtClean="0"/>
              <a:t>• Weeks or months after exposure to the disease or vaccine, the body produces an immune response that is sufficient to defend against the disease upon re-exposure to it.</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Active and passive immunity</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1. Active immunity: </a:t>
            </a:r>
          </a:p>
          <a:p>
            <a:pPr>
              <a:buNone/>
            </a:pPr>
            <a:r>
              <a:rPr lang="en-US" b="1" dirty="0" smtClean="0"/>
              <a:t>    Active immunity means that </a:t>
            </a:r>
            <a:r>
              <a:rPr lang="en-US" dirty="0" smtClean="0"/>
              <a:t>the individual has responded to an antigen and produced his own antibodies, lymphocytes are activated and the memory cells formed provide long lasting resistance.</a:t>
            </a:r>
          </a:p>
          <a:p>
            <a:pPr>
              <a:buNone/>
            </a:pPr>
            <a:r>
              <a:rPr lang="en-US" b="1" dirty="0" smtClean="0"/>
              <a:t>2. Passive immunity: In passive immunity the </a:t>
            </a:r>
            <a:r>
              <a:rPr lang="en-US" dirty="0" smtClean="0"/>
              <a:t>individual is given antibodies produced by someone else</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Response to invasion</a:t>
            </a:r>
            <a:endParaRPr lang="en-US" b="1" dirty="0"/>
          </a:p>
        </p:txBody>
      </p:sp>
      <p:sp>
        <p:nvSpPr>
          <p:cNvPr id="3" name="Content Placeholder 2"/>
          <p:cNvSpPr>
            <a:spLocks noGrp="1"/>
          </p:cNvSpPr>
          <p:nvPr>
            <p:ph idx="1"/>
          </p:nvPr>
        </p:nvSpPr>
        <p:spPr/>
        <p:txBody>
          <a:bodyPr/>
          <a:lstStyle/>
          <a:p>
            <a:r>
              <a:rPr lang="en-US" dirty="0" smtClean="0"/>
              <a:t>When the body is invaded or attacked by bacteria, viruses, or other pathogens, it has three means of defending itself:</a:t>
            </a:r>
          </a:p>
          <a:p>
            <a:pPr>
              <a:buNone/>
            </a:pPr>
            <a:r>
              <a:rPr lang="en-US" dirty="0" smtClean="0"/>
              <a:t>1. The </a:t>
            </a:r>
            <a:r>
              <a:rPr lang="en-US" dirty="0" err="1" smtClean="0"/>
              <a:t>phagocytic</a:t>
            </a:r>
            <a:r>
              <a:rPr lang="en-US" dirty="0" smtClean="0"/>
              <a:t> immune response</a:t>
            </a:r>
          </a:p>
          <a:p>
            <a:pPr>
              <a:buNone/>
            </a:pPr>
            <a:r>
              <a:rPr lang="en-US" dirty="0" smtClean="0"/>
              <a:t>2. The </a:t>
            </a:r>
            <a:r>
              <a:rPr lang="en-US" dirty="0" err="1" smtClean="0"/>
              <a:t>humoral</a:t>
            </a:r>
            <a:r>
              <a:rPr lang="en-US" dirty="0" smtClean="0"/>
              <a:t> or antibody immune response</a:t>
            </a:r>
          </a:p>
          <a:p>
            <a:pPr>
              <a:buNone/>
            </a:pPr>
            <a:r>
              <a:rPr lang="en-US" dirty="0" smtClean="0"/>
              <a:t>3. The cellular immune response</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Humoral</a:t>
            </a:r>
            <a:r>
              <a:rPr lang="en-US" b="1" dirty="0" smtClean="0"/>
              <a:t> and cellular immune</a:t>
            </a:r>
            <a:br>
              <a:rPr lang="en-US" b="1" dirty="0" smtClean="0"/>
            </a:br>
            <a:r>
              <a:rPr lang="en-US" b="1" dirty="0" smtClean="0"/>
              <a:t>response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A second response, the </a:t>
            </a:r>
            <a:r>
              <a:rPr lang="en-US" dirty="0" err="1" smtClean="0"/>
              <a:t>humoral</a:t>
            </a:r>
            <a:r>
              <a:rPr lang="en-US" dirty="0" smtClean="0"/>
              <a:t> immune response (sometimes called the antibody response), begins with the B lymphocytes, which can transform themselves into plasma cells that manufacture antibodies.</a:t>
            </a:r>
          </a:p>
          <a:p>
            <a:pPr>
              <a:buNone/>
            </a:pPr>
            <a:r>
              <a:rPr lang="en-US" dirty="0" smtClean="0"/>
              <a:t>• The third mechanism of defense, the cellular immune response, also involves the T lymphocytes, which can turn into special </a:t>
            </a:r>
            <a:r>
              <a:rPr lang="en-US" dirty="0" err="1" smtClean="0"/>
              <a:t>cytotoxic</a:t>
            </a:r>
            <a:r>
              <a:rPr lang="en-US" dirty="0" smtClean="0"/>
              <a:t> (or Killer) T cells that can attack the pathogens themselves.</a:t>
            </a:r>
          </a:p>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Antibodies </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 The antibodies can inactivate the invading agent in one</a:t>
            </a:r>
          </a:p>
          <a:p>
            <a:r>
              <a:rPr lang="en-US" dirty="0" smtClean="0"/>
              <a:t>of the several ways, as follows:</a:t>
            </a:r>
          </a:p>
          <a:p>
            <a:r>
              <a:rPr lang="en-US" b="1" dirty="0" smtClean="0"/>
              <a:t>1. Agglutination: in which the multiple large particles with</a:t>
            </a:r>
          </a:p>
          <a:p>
            <a:r>
              <a:rPr lang="en-US" dirty="0" smtClean="0"/>
              <a:t>antigens on their surface.</a:t>
            </a:r>
          </a:p>
          <a:p>
            <a:r>
              <a:rPr lang="en-US" b="1" dirty="0" smtClean="0"/>
              <a:t>2. Precipitation: in which the molecular complex of soluble</a:t>
            </a:r>
          </a:p>
          <a:p>
            <a:r>
              <a:rPr lang="en-US" dirty="0" smtClean="0"/>
              <a:t>antigen and antibody becomes so large that it is</a:t>
            </a:r>
          </a:p>
          <a:p>
            <a:r>
              <a:rPr lang="en-US" dirty="0" smtClean="0"/>
              <a:t>rendered insoluble and precipitates.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3. Neutralization: in which the antibodies cover the toxic</a:t>
            </a:r>
          </a:p>
          <a:p>
            <a:r>
              <a:rPr lang="en-US" dirty="0" smtClean="0"/>
              <a:t>sites of the antigenic agent.</a:t>
            </a:r>
          </a:p>
          <a:p>
            <a:r>
              <a:rPr lang="en-US" b="1" dirty="0" smtClean="0"/>
              <a:t>4. </a:t>
            </a:r>
            <a:r>
              <a:rPr lang="en-US" b="1" dirty="0" err="1" smtClean="0"/>
              <a:t>Lysis</a:t>
            </a:r>
            <a:r>
              <a:rPr lang="en-US" b="1" dirty="0" smtClean="0"/>
              <a:t>: in which some potent antibodies are occasionally</a:t>
            </a:r>
          </a:p>
          <a:p>
            <a:r>
              <a:rPr lang="en-US" dirty="0" smtClean="0"/>
              <a:t>capable of directly attacking membranes of cellular</a:t>
            </a:r>
          </a:p>
          <a:p>
            <a:r>
              <a:rPr lang="en-US" dirty="0" smtClean="0"/>
              <a:t>agents and thereby cause rupture of the agent.</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immunoglobulin </a:t>
            </a:r>
            <a:endParaRPr lang="en-US" dirty="0"/>
          </a:p>
        </p:txBody>
      </p:sp>
      <p:pic>
        <p:nvPicPr>
          <p:cNvPr id="4" name="Picture 2"/>
          <p:cNvPicPr>
            <a:picLocks noGrp="1" noChangeAspect="1" noChangeArrowheads="1"/>
          </p:cNvPicPr>
          <p:nvPr>
            <p:ph idx="1"/>
          </p:nvPr>
        </p:nvPicPr>
        <p:blipFill>
          <a:blip r:embed="rId2"/>
          <a:srcRect/>
          <a:stretch>
            <a:fillRect/>
          </a:stretch>
        </p:blipFill>
        <p:spPr bwMode="auto">
          <a:xfrm>
            <a:off x="2414587" y="1867694"/>
            <a:ext cx="4314825" cy="3990975"/>
          </a:xfrm>
          <a:prstGeom prst="rect">
            <a:avLst/>
          </a:prstGeom>
          <a:noFill/>
          <a:ln w="9525">
            <a:noFill/>
            <a:miter lim="800000"/>
            <a:headEnd/>
            <a:tailEnd/>
          </a:ln>
          <a:effec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IgG</a:t>
            </a:r>
            <a:r>
              <a:rPr lang="en-US" b="1" dirty="0" smtClean="0"/>
              <a:t/>
            </a:r>
            <a:br>
              <a:rPr lang="en-US" b="1" dirty="0" smtClean="0"/>
            </a:br>
            <a:r>
              <a:rPr lang="en-US" b="1" dirty="0" err="1" smtClean="0"/>
              <a:t>IgG</a:t>
            </a:r>
            <a:r>
              <a:rPr lang="en-US" b="1" dirty="0" smtClean="0"/>
              <a:t> (75% of total immunoglobulin)</a:t>
            </a:r>
            <a:endParaRPr lang="en-US" dirty="0"/>
          </a:p>
        </p:txBody>
      </p:sp>
      <p:sp>
        <p:nvSpPr>
          <p:cNvPr id="3" name="Content Placeholder 2"/>
          <p:cNvSpPr>
            <a:spLocks noGrp="1"/>
          </p:cNvSpPr>
          <p:nvPr>
            <p:ph idx="1"/>
          </p:nvPr>
        </p:nvSpPr>
        <p:spPr/>
        <p:txBody>
          <a:bodyPr/>
          <a:lstStyle/>
          <a:p>
            <a:pPr>
              <a:buNone/>
            </a:pPr>
            <a:r>
              <a:rPr lang="en-US" dirty="0" smtClean="0"/>
              <a:t>• Appears in serum and tissues (interstitial fluid)</a:t>
            </a:r>
          </a:p>
          <a:p>
            <a:pPr>
              <a:buNone/>
            </a:pPr>
            <a:r>
              <a:rPr lang="en-US" dirty="0" smtClean="0"/>
              <a:t>• Assumes a major role in blood borne and tissue infections.</a:t>
            </a:r>
          </a:p>
          <a:p>
            <a:pPr>
              <a:buNone/>
            </a:pPr>
            <a:r>
              <a:rPr lang="en-US" dirty="0" smtClean="0"/>
              <a:t>• Activates the complement system.</a:t>
            </a:r>
          </a:p>
          <a:p>
            <a:pPr>
              <a:buNone/>
            </a:pPr>
            <a:r>
              <a:rPr lang="en-US" dirty="0" smtClean="0"/>
              <a:t>• Enhances </a:t>
            </a:r>
            <a:r>
              <a:rPr lang="en-US" dirty="0" err="1" smtClean="0"/>
              <a:t>phagocytosis</a:t>
            </a:r>
            <a:endParaRPr lang="en-US" dirty="0" smtClean="0"/>
          </a:p>
          <a:p>
            <a:pPr>
              <a:buNone/>
            </a:pPr>
            <a:r>
              <a:rPr lang="en-US" dirty="0" smtClean="0"/>
              <a:t>• Crosses the placenta</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Mode of transmission</a:t>
            </a:r>
          </a:p>
          <a:p>
            <a:r>
              <a:rPr lang="en-US" dirty="0" smtClean="0"/>
              <a:t>Once an infectious agent leaves a reservoir, it must get transmitted to a new host if it is to multiply and cause disease. The route by which an infectious agent is transmitted from a reservoir to another host is called the </a:t>
            </a:r>
            <a:r>
              <a:rPr lang="en-US" b="1" dirty="0" smtClean="0"/>
              <a:t>mode of transmission</a:t>
            </a:r>
            <a:r>
              <a:rPr lang="en-US" dirty="0" smtClean="0"/>
              <a: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IgA</a:t>
            </a:r>
            <a:r>
              <a:rPr lang="en-US" b="1" dirty="0" smtClean="0"/>
              <a:t/>
            </a:r>
            <a:br>
              <a:rPr lang="en-US" b="1" dirty="0" smtClean="0"/>
            </a:br>
            <a:r>
              <a:rPr lang="en-US" b="1" dirty="0" err="1" smtClean="0"/>
              <a:t>IgA</a:t>
            </a:r>
            <a:r>
              <a:rPr lang="en-US" b="1" dirty="0" smtClean="0"/>
              <a:t> (15% of total </a:t>
            </a:r>
            <a:r>
              <a:rPr lang="en-US" b="1" dirty="0" err="1" smtClean="0"/>
              <a:t>immunoglobulins</a:t>
            </a:r>
            <a:r>
              <a:rPr lang="en-US" b="1" dirty="0" smtClean="0"/>
              <a:t>)</a:t>
            </a:r>
            <a:endParaRPr lang="en-US" dirty="0"/>
          </a:p>
        </p:txBody>
      </p:sp>
      <p:sp>
        <p:nvSpPr>
          <p:cNvPr id="3" name="Content Placeholder 2"/>
          <p:cNvSpPr>
            <a:spLocks noGrp="1"/>
          </p:cNvSpPr>
          <p:nvPr>
            <p:ph idx="1"/>
          </p:nvPr>
        </p:nvSpPr>
        <p:spPr/>
        <p:txBody>
          <a:bodyPr/>
          <a:lstStyle/>
          <a:p>
            <a:pPr>
              <a:buNone/>
            </a:pPr>
            <a:r>
              <a:rPr lang="en-US" dirty="0" smtClean="0"/>
              <a:t>• Appears in body fluids (blood, saliva, tears, breast milk, and pulmonary, gastrointestinal, prostatic and vaginal secretions).</a:t>
            </a:r>
          </a:p>
          <a:p>
            <a:pPr>
              <a:buNone/>
            </a:pPr>
            <a:r>
              <a:rPr lang="en-US" dirty="0" smtClean="0"/>
              <a:t>• Protection against respiratory, gastrointestinal and genitourinary infections.</a:t>
            </a:r>
          </a:p>
          <a:p>
            <a:pPr>
              <a:buNone/>
            </a:pPr>
            <a:r>
              <a:rPr lang="en-US" dirty="0" smtClean="0"/>
              <a:t>• Prevents absorption of antigens from food.</a:t>
            </a:r>
          </a:p>
          <a:p>
            <a:pPr>
              <a:buNone/>
            </a:pPr>
            <a:r>
              <a:rPr lang="en-US" dirty="0" smtClean="0"/>
              <a:t>• Passes to neonate in breast milk for protection.</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IgM</a:t>
            </a:r>
            <a:r>
              <a:rPr lang="en-US" b="1" dirty="0" smtClean="0"/>
              <a:t/>
            </a:r>
            <a:br>
              <a:rPr lang="en-US" b="1" dirty="0" smtClean="0"/>
            </a:br>
            <a:r>
              <a:rPr lang="en-US" b="1" dirty="0" err="1" smtClean="0"/>
              <a:t>IgM</a:t>
            </a:r>
            <a:r>
              <a:rPr lang="en-US" b="1" dirty="0" smtClean="0"/>
              <a:t> (10% of total </a:t>
            </a:r>
            <a:r>
              <a:rPr lang="en-US" b="1" dirty="0" err="1" smtClean="0"/>
              <a:t>immunoglobulins</a:t>
            </a:r>
            <a:r>
              <a:rPr lang="en-US" b="1" dirty="0" smtClean="0"/>
              <a:t>)</a:t>
            </a:r>
            <a:endParaRPr lang="en-US" dirty="0"/>
          </a:p>
        </p:txBody>
      </p:sp>
      <p:sp>
        <p:nvSpPr>
          <p:cNvPr id="3" name="Content Placeholder 2"/>
          <p:cNvSpPr>
            <a:spLocks noGrp="1"/>
          </p:cNvSpPr>
          <p:nvPr>
            <p:ph idx="1"/>
          </p:nvPr>
        </p:nvSpPr>
        <p:spPr/>
        <p:txBody>
          <a:bodyPr/>
          <a:lstStyle/>
          <a:p>
            <a:pPr>
              <a:buNone/>
            </a:pPr>
            <a:r>
              <a:rPr lang="en-US" dirty="0" smtClean="0"/>
              <a:t>• Appears mostly in intravascular serum</a:t>
            </a:r>
          </a:p>
          <a:p>
            <a:pPr>
              <a:buNone/>
            </a:pPr>
            <a:r>
              <a:rPr lang="en-US" dirty="0" smtClean="0"/>
              <a:t>• Appears as the first immunoglobulin produced in response to bacterial and viral infections.</a:t>
            </a:r>
          </a:p>
          <a:p>
            <a:pPr>
              <a:buNone/>
            </a:pPr>
            <a:r>
              <a:rPr lang="en-US" dirty="0" smtClean="0"/>
              <a:t>• Activates the complement system.</a:t>
            </a:r>
          </a:p>
          <a:p>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IgD</a:t>
            </a:r>
            <a:r>
              <a:rPr lang="en-US" b="1" dirty="0" smtClean="0"/>
              <a:t/>
            </a:r>
            <a:br>
              <a:rPr lang="en-US" b="1" dirty="0" smtClean="0"/>
            </a:br>
            <a:r>
              <a:rPr lang="en-US" b="1" dirty="0" err="1" smtClean="0"/>
              <a:t>IgD</a:t>
            </a:r>
            <a:r>
              <a:rPr lang="en-US" b="1" dirty="0" smtClean="0"/>
              <a:t> (0.2% of </a:t>
            </a:r>
            <a:r>
              <a:rPr lang="en-US" b="1" dirty="0" err="1" smtClean="0"/>
              <a:t>immunoglobulins</a:t>
            </a:r>
            <a:r>
              <a:rPr lang="en-US" b="1" dirty="0" smtClean="0"/>
              <a:t>)</a:t>
            </a:r>
            <a:endParaRPr lang="en-US" dirty="0"/>
          </a:p>
        </p:txBody>
      </p:sp>
      <p:sp>
        <p:nvSpPr>
          <p:cNvPr id="3" name="Content Placeholder 2"/>
          <p:cNvSpPr>
            <a:spLocks noGrp="1"/>
          </p:cNvSpPr>
          <p:nvPr>
            <p:ph idx="1"/>
          </p:nvPr>
        </p:nvSpPr>
        <p:spPr/>
        <p:txBody>
          <a:bodyPr/>
          <a:lstStyle/>
          <a:p>
            <a:pPr>
              <a:buNone/>
            </a:pPr>
            <a:r>
              <a:rPr lang="en-US" dirty="0" smtClean="0"/>
              <a:t>• Appears in small amounts in serum</a:t>
            </a:r>
          </a:p>
          <a:p>
            <a:pPr>
              <a:buNone/>
            </a:pPr>
            <a:endParaRPr lang="en-US" dirty="0" smtClean="0"/>
          </a:p>
          <a:p>
            <a:pPr>
              <a:buNone/>
            </a:pPr>
            <a:r>
              <a:rPr lang="en-US" dirty="0" smtClean="0"/>
              <a:t>• Possibly influences B-lymphocytes differentiation , but role is unclear.</a:t>
            </a:r>
          </a:p>
          <a:p>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IgE</a:t>
            </a:r>
            <a:r>
              <a:rPr lang="en-US" b="1" dirty="0" smtClean="0"/>
              <a:t/>
            </a:r>
            <a:br>
              <a:rPr lang="en-US" b="1" dirty="0" smtClean="0"/>
            </a:br>
            <a:r>
              <a:rPr lang="en-US" b="1" dirty="0" err="1" smtClean="0"/>
              <a:t>IgE</a:t>
            </a:r>
            <a:r>
              <a:rPr lang="en-US" b="1" dirty="0" smtClean="0"/>
              <a:t> (0.004% of </a:t>
            </a:r>
            <a:r>
              <a:rPr lang="en-US" b="1" dirty="0" err="1" smtClean="0"/>
              <a:t>immunoglobulins</a:t>
            </a:r>
            <a:r>
              <a:rPr lang="en-US" b="1" dirty="0" smtClean="0"/>
              <a:t>)</a:t>
            </a:r>
            <a:endParaRPr lang="en-US" dirty="0"/>
          </a:p>
        </p:txBody>
      </p:sp>
      <p:sp>
        <p:nvSpPr>
          <p:cNvPr id="3" name="Content Placeholder 2"/>
          <p:cNvSpPr>
            <a:spLocks noGrp="1"/>
          </p:cNvSpPr>
          <p:nvPr>
            <p:ph idx="1"/>
          </p:nvPr>
        </p:nvSpPr>
        <p:spPr/>
        <p:txBody>
          <a:bodyPr/>
          <a:lstStyle/>
          <a:p>
            <a:pPr>
              <a:buNone/>
            </a:pPr>
            <a:r>
              <a:rPr lang="en-US" dirty="0" smtClean="0"/>
              <a:t>• Appears in serum</a:t>
            </a:r>
          </a:p>
          <a:p>
            <a:pPr>
              <a:buNone/>
            </a:pPr>
            <a:endParaRPr lang="en-US" dirty="0" smtClean="0"/>
          </a:p>
          <a:p>
            <a:pPr>
              <a:buNone/>
            </a:pPr>
            <a:r>
              <a:rPr lang="en-US" dirty="0" smtClean="0"/>
              <a:t>• Takes part in allergic and hypersensitivity of reactions</a:t>
            </a:r>
          </a:p>
          <a:p>
            <a:pPr>
              <a:buNone/>
            </a:pPr>
            <a:endParaRPr lang="en-US" dirty="0" smtClean="0"/>
          </a:p>
          <a:p>
            <a:pPr>
              <a:buNone/>
            </a:pPr>
            <a:r>
              <a:rPr lang="en-US" dirty="0" smtClean="0"/>
              <a:t>• Combats parasitic infections.</a:t>
            </a:r>
          </a:p>
          <a:p>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Cellular immune response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These develop gradually over a period of 24 to 48</a:t>
            </a:r>
          </a:p>
          <a:p>
            <a:r>
              <a:rPr lang="en-US" dirty="0" smtClean="0"/>
              <a:t>hours after the second encounter with an antigen.</a:t>
            </a:r>
          </a:p>
          <a:p>
            <a:r>
              <a:rPr lang="en-US" dirty="0" smtClean="0"/>
              <a:t>• T lymphocytes are primarily responsible for cellular</a:t>
            </a:r>
          </a:p>
          <a:p>
            <a:r>
              <a:rPr lang="en-US" dirty="0" smtClean="0"/>
              <a:t>immunity.</a:t>
            </a:r>
          </a:p>
          <a:p>
            <a:r>
              <a:rPr lang="en-US" dirty="0" smtClean="0"/>
              <a:t>• Stem cells continuously migrate from the bone</a:t>
            </a:r>
          </a:p>
          <a:p>
            <a:r>
              <a:rPr lang="en-US" dirty="0" smtClean="0"/>
              <a:t>marrow to the thymus gland, where they develop</a:t>
            </a:r>
          </a:p>
          <a:p>
            <a:r>
              <a:rPr lang="en-US" dirty="0" smtClean="0"/>
              <a:t>into T cells.</a:t>
            </a:r>
          </a:p>
          <a:p>
            <a:r>
              <a:rPr lang="en-US" dirty="0" smtClean="0"/>
              <a:t>• By spending time in the thymus, these cells are</a:t>
            </a:r>
          </a:p>
          <a:p>
            <a:r>
              <a:rPr lang="en-US" dirty="0" smtClean="0"/>
              <a:t>programmed to become T cells rather than</a:t>
            </a:r>
          </a:p>
          <a:p>
            <a:r>
              <a:rPr lang="en-US" dirty="0" smtClean="0"/>
              <a:t>antibody producing B lymphocytes.</a:t>
            </a:r>
          </a:p>
          <a:p>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 cells attack foreign invaders directly. </a:t>
            </a:r>
          </a:p>
          <a:p>
            <a:r>
              <a:rPr lang="en-US" dirty="0" smtClean="0"/>
              <a:t>Cellular reactions are initiated by the binding of an antigen with an antigen receptor .</a:t>
            </a:r>
          </a:p>
          <a:p>
            <a:pPr>
              <a:buNone/>
            </a:pPr>
            <a:r>
              <a:rPr lang="en-US" dirty="0" smtClean="0"/>
              <a:t>• The T cells then carry the antigenic message, or blue print, to the lymph nodes, where the production of other T cells is stimulated.</a:t>
            </a:r>
          </a:p>
          <a:p>
            <a:pPr>
              <a:buNone/>
            </a:pPr>
            <a:r>
              <a:rPr lang="en-US" dirty="0" smtClean="0"/>
              <a:t>• Some T cells remain in the lymph nodes and retain a memory for the antigen. Other T cells migrate from the lymph nodes into the general circulatory system and ultimately to the tissues.</a:t>
            </a:r>
          </a:p>
          <a:p>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cells</a:t>
            </a:r>
            <a:endParaRPr lang="en-US" b="1" dirty="0"/>
          </a:p>
        </p:txBody>
      </p:sp>
      <p:sp>
        <p:nvSpPr>
          <p:cNvPr id="3" name="Content Placeholder 2"/>
          <p:cNvSpPr>
            <a:spLocks noGrp="1"/>
          </p:cNvSpPr>
          <p:nvPr>
            <p:ph idx="1"/>
          </p:nvPr>
        </p:nvSpPr>
        <p:spPr/>
        <p:txBody>
          <a:bodyPr>
            <a:normAutofit fontScale="92500"/>
          </a:bodyPr>
          <a:lstStyle/>
          <a:p>
            <a:pPr>
              <a:buNone/>
            </a:pPr>
            <a:r>
              <a:rPr lang="en-US" b="1" dirty="0" smtClean="0"/>
              <a:t>1. Helper T cells:</a:t>
            </a:r>
          </a:p>
          <a:p>
            <a:pPr>
              <a:buNone/>
            </a:pPr>
            <a:r>
              <a:rPr lang="en-US" dirty="0" smtClean="0"/>
              <a:t>• When activated, helper T cells secrete cytokines that attract and activate B cells, </a:t>
            </a:r>
            <a:r>
              <a:rPr lang="fr-FR" dirty="0" err="1" smtClean="0"/>
              <a:t>cytotoxic</a:t>
            </a:r>
            <a:r>
              <a:rPr lang="fr-FR" dirty="0" smtClean="0"/>
              <a:t> T </a:t>
            </a:r>
            <a:r>
              <a:rPr lang="fr-FR" dirty="0" err="1" smtClean="0"/>
              <a:t>cells</a:t>
            </a:r>
            <a:r>
              <a:rPr lang="fr-FR" dirty="0" smtClean="0"/>
              <a:t>, </a:t>
            </a:r>
            <a:r>
              <a:rPr lang="fr-FR" dirty="0" err="1" smtClean="0"/>
              <a:t>natural</a:t>
            </a:r>
            <a:r>
              <a:rPr lang="fr-FR" dirty="0" smtClean="0"/>
              <a:t> killer </a:t>
            </a:r>
            <a:r>
              <a:rPr lang="fr-FR" dirty="0" err="1" smtClean="0"/>
              <a:t>cells</a:t>
            </a:r>
            <a:r>
              <a:rPr lang="fr-FR" dirty="0" smtClean="0"/>
              <a:t>, </a:t>
            </a:r>
            <a:r>
              <a:rPr lang="en-US" dirty="0" smtClean="0"/>
              <a:t>macrophages and other cells of the immune system.</a:t>
            </a:r>
          </a:p>
          <a:p>
            <a:pPr>
              <a:buNone/>
            </a:pPr>
            <a:r>
              <a:rPr lang="en-US" dirty="0" smtClean="0"/>
              <a:t>• Helper T cells produce different types of cytokines and determine whether the immune response will be the production of antibodies or cell mediated immune response.</a:t>
            </a:r>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2. </a:t>
            </a:r>
            <a:r>
              <a:rPr lang="en-US" b="1" dirty="0" err="1" smtClean="0"/>
              <a:t>Cytotoxic</a:t>
            </a:r>
            <a:r>
              <a:rPr lang="en-US" b="1" dirty="0" smtClean="0"/>
              <a:t> T cells </a:t>
            </a:r>
            <a:r>
              <a:rPr lang="en-US" dirty="0" smtClean="0"/>
              <a:t>is a direct attack cell that is capable of killing micro-organisms and, at times, even some of the body’s own cells.</a:t>
            </a:r>
          </a:p>
          <a:p>
            <a:pPr>
              <a:buNone/>
            </a:pPr>
            <a:r>
              <a:rPr lang="en-US" dirty="0" smtClean="0"/>
              <a:t>• For this reason these are called killer cells.</a:t>
            </a:r>
          </a:p>
          <a:p>
            <a:pPr>
              <a:buNone/>
            </a:pPr>
            <a:r>
              <a:rPr lang="en-US" dirty="0" smtClean="0"/>
              <a:t>• </a:t>
            </a:r>
            <a:r>
              <a:rPr lang="en-US" dirty="0" err="1" smtClean="0"/>
              <a:t>Cytotoxic</a:t>
            </a:r>
            <a:r>
              <a:rPr lang="en-US" dirty="0" smtClean="0"/>
              <a:t> attack the antigen directly by altering the cell membrane and causing cell </a:t>
            </a:r>
            <a:r>
              <a:rPr lang="en-US" dirty="0" err="1" smtClean="0"/>
              <a:t>lysis</a:t>
            </a:r>
            <a:r>
              <a:rPr lang="en-US" dirty="0" smtClean="0"/>
              <a:t> and releasing </a:t>
            </a:r>
            <a:r>
              <a:rPr lang="en-US" dirty="0" err="1" smtClean="0"/>
              <a:t>cytolytic</a:t>
            </a:r>
            <a:r>
              <a:rPr lang="en-US" dirty="0" smtClean="0"/>
              <a:t> enzymes and cytokines</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3.Suppressor T cells</a:t>
            </a:r>
          </a:p>
          <a:p>
            <a:pPr>
              <a:buNone/>
            </a:pPr>
            <a:r>
              <a:rPr lang="en-US" dirty="0" smtClean="0"/>
              <a:t>• They are capable of suppressing the functions of both </a:t>
            </a:r>
            <a:r>
              <a:rPr lang="en-US" dirty="0" err="1" smtClean="0"/>
              <a:t>cytotoxic</a:t>
            </a:r>
            <a:r>
              <a:rPr lang="en-US" dirty="0" smtClean="0"/>
              <a:t> and helper T cells.</a:t>
            </a:r>
          </a:p>
          <a:p>
            <a:pPr>
              <a:buNone/>
            </a:pPr>
            <a:r>
              <a:rPr lang="en-US" dirty="0" smtClean="0"/>
              <a:t>• It is believed that these suppressor functions serve the purpose of preventing the </a:t>
            </a:r>
            <a:r>
              <a:rPr lang="en-US" dirty="0" err="1" smtClean="0"/>
              <a:t>cytotoxic</a:t>
            </a:r>
            <a:r>
              <a:rPr lang="en-US" dirty="0" smtClean="0"/>
              <a:t> cells from causing excessive immune reactions that might be damaging to the body’s own tissues.</a:t>
            </a:r>
          </a:p>
          <a:p>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Complement system </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Circulatory plasma proteins which are made in the liver and activated when an antibody couples with its antigen, are known as complement.</a:t>
            </a:r>
          </a:p>
          <a:p>
            <a:pPr>
              <a:buNone/>
            </a:pPr>
            <a:r>
              <a:rPr lang="en-US" dirty="0" smtClean="0"/>
              <a:t>• Complement has three major physiological functions:</a:t>
            </a:r>
          </a:p>
          <a:p>
            <a:pPr>
              <a:buNone/>
            </a:pPr>
            <a:r>
              <a:rPr lang="en-US" dirty="0" smtClean="0"/>
              <a:t>a. defending the body against bacterial infection</a:t>
            </a:r>
          </a:p>
          <a:p>
            <a:pPr>
              <a:buNone/>
            </a:pPr>
            <a:r>
              <a:rPr lang="en-US" dirty="0" smtClean="0"/>
              <a:t>b. bridging natural and acquired immunity</a:t>
            </a:r>
          </a:p>
          <a:p>
            <a:pPr>
              <a:buNone/>
            </a:pPr>
            <a:r>
              <a:rPr lang="en-US" dirty="0" smtClean="0"/>
              <a:t>c. disposing of immune complexes and the byproducts associated with inflammation.</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   Direct transmission</a:t>
            </a:r>
            <a:r>
              <a:rPr lang="en-US" dirty="0" smtClean="0"/>
              <a:t> refers to the transfer of an infectious agent from an infected host to a new host, without the need for intermediates such as air, food, water or other animals. Direct modes of transmission can occur in two main ways:</a:t>
            </a:r>
          </a:p>
          <a:p>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dirty="0" smtClean="0"/>
              <a:t>Complement mediated immune response are summarized</a:t>
            </a:r>
          </a:p>
          <a:p>
            <a:pPr>
              <a:buNone/>
            </a:pPr>
            <a:r>
              <a:rPr lang="en-US" dirty="0" smtClean="0"/>
              <a:t>as:</a:t>
            </a:r>
          </a:p>
          <a:p>
            <a:pPr>
              <a:buNone/>
            </a:pPr>
            <a:r>
              <a:rPr lang="en-US" b="1" dirty="0" smtClean="0"/>
              <a:t>    1. Cytolysis: </a:t>
            </a:r>
            <a:r>
              <a:rPr lang="en-US" b="1" dirty="0" err="1" smtClean="0"/>
              <a:t>Lysis</a:t>
            </a:r>
            <a:r>
              <a:rPr lang="en-US" b="1" dirty="0" smtClean="0"/>
              <a:t> and destruction of cell membranes of </a:t>
            </a:r>
            <a:r>
              <a:rPr lang="en-US" dirty="0" smtClean="0"/>
              <a:t>body cells or pathogens.</a:t>
            </a:r>
          </a:p>
          <a:p>
            <a:pPr>
              <a:buNone/>
            </a:pPr>
            <a:r>
              <a:rPr lang="en-US" b="1" dirty="0" smtClean="0"/>
              <a:t>    2. </a:t>
            </a:r>
            <a:r>
              <a:rPr lang="en-US" b="1" dirty="0" err="1" smtClean="0"/>
              <a:t>Isosonization</a:t>
            </a:r>
            <a:r>
              <a:rPr lang="en-US" b="1" dirty="0" smtClean="0"/>
              <a:t>: Targeting of the antigen so that it can be </a:t>
            </a:r>
            <a:r>
              <a:rPr lang="en-US" dirty="0" smtClean="0"/>
              <a:t>easily engulfed and digested by the macrophages </a:t>
            </a:r>
            <a:r>
              <a:rPr lang="en-US" dirty="0" err="1" smtClean="0"/>
              <a:t>andother</a:t>
            </a:r>
            <a:r>
              <a:rPr lang="en-US" dirty="0" smtClean="0"/>
              <a:t> </a:t>
            </a:r>
            <a:r>
              <a:rPr lang="en-US" dirty="0" err="1" smtClean="0"/>
              <a:t>phagocytic</a:t>
            </a:r>
            <a:r>
              <a:rPr lang="en-US" dirty="0" smtClean="0"/>
              <a:t> cells.</a:t>
            </a:r>
          </a:p>
          <a:p>
            <a:pPr>
              <a:buNone/>
            </a:pPr>
            <a:r>
              <a:rPr lang="en-US" b="1" dirty="0" smtClean="0"/>
              <a:t>    3. </a:t>
            </a:r>
            <a:r>
              <a:rPr lang="en-US" b="1" dirty="0" err="1" smtClean="0"/>
              <a:t>Chemotaxis</a:t>
            </a:r>
            <a:r>
              <a:rPr lang="en-US" b="1" dirty="0" smtClean="0"/>
              <a:t>: chemical attraction of </a:t>
            </a:r>
            <a:r>
              <a:rPr lang="en-US" b="1" dirty="0" err="1" smtClean="0"/>
              <a:t>neutrophils</a:t>
            </a:r>
            <a:r>
              <a:rPr lang="en-US" b="1" dirty="0" smtClean="0"/>
              <a:t> and</a:t>
            </a:r>
          </a:p>
          <a:p>
            <a:pPr>
              <a:buNone/>
            </a:pPr>
            <a:r>
              <a:rPr lang="en-US" dirty="0" smtClean="0"/>
              <a:t>     </a:t>
            </a:r>
            <a:r>
              <a:rPr lang="en-US" dirty="0" err="1" smtClean="0"/>
              <a:t>phagocytic</a:t>
            </a:r>
            <a:r>
              <a:rPr lang="en-US" dirty="0" smtClean="0"/>
              <a:t> cells to the antigen.</a:t>
            </a:r>
          </a:p>
          <a:p>
            <a:pPr>
              <a:buNone/>
            </a:pPr>
            <a:r>
              <a:rPr lang="en-US" b="1" dirty="0" smtClean="0"/>
              <a:t>    4. Anaphylaxis: activation of mast cells and </a:t>
            </a:r>
            <a:r>
              <a:rPr lang="en-US" b="1" dirty="0" err="1" smtClean="0"/>
              <a:t>basophils</a:t>
            </a:r>
            <a:r>
              <a:rPr lang="en-US" b="1" dirty="0" smtClean="0"/>
              <a:t> with</a:t>
            </a:r>
          </a:p>
          <a:p>
            <a:pPr>
              <a:buNone/>
            </a:pPr>
            <a:r>
              <a:rPr lang="en-US" dirty="0" smtClean="0"/>
              <a:t>    release of inflammatory mediators that produce smooth</a:t>
            </a:r>
          </a:p>
          <a:p>
            <a:pPr>
              <a:buNone/>
            </a:pPr>
            <a:r>
              <a:rPr lang="en-US" dirty="0" smtClean="0"/>
              <a:t>    muscle contraction and increased vascular permeability.</a:t>
            </a:r>
          </a:p>
          <a:p>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Abnormal immune reactions</a:t>
            </a:r>
            <a:endParaRPr lang="en-US" dirty="0"/>
          </a:p>
        </p:txBody>
      </p:sp>
      <p:sp>
        <p:nvSpPr>
          <p:cNvPr id="3" name="Content Placeholder 2"/>
          <p:cNvSpPr>
            <a:spLocks noGrp="1"/>
          </p:cNvSpPr>
          <p:nvPr>
            <p:ph idx="1"/>
          </p:nvPr>
        </p:nvSpPr>
        <p:spPr/>
        <p:txBody>
          <a:bodyPr/>
          <a:lstStyle/>
          <a:p>
            <a:r>
              <a:rPr lang="en-US" b="1" dirty="0" smtClean="0"/>
              <a:t>1. Antibody mediated</a:t>
            </a:r>
          </a:p>
          <a:p>
            <a:endParaRPr lang="en-US" b="1" dirty="0" smtClean="0"/>
          </a:p>
          <a:p>
            <a:r>
              <a:rPr lang="en-US" b="1" dirty="0" smtClean="0"/>
              <a:t>2. Cell-mediated</a:t>
            </a:r>
          </a:p>
          <a:p>
            <a:endParaRPr lang="en-US" b="1" dirty="0" smtClean="0"/>
          </a:p>
          <a:p>
            <a:r>
              <a:rPr lang="en-US" b="1" dirty="0" smtClean="0"/>
              <a:t>3. Mixed antibody</a:t>
            </a: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Antibody mediated immunity</a:t>
            </a:r>
            <a:endParaRPr lang="en-US" dirty="0"/>
          </a:p>
        </p:txBody>
      </p:sp>
      <p:sp>
        <p:nvSpPr>
          <p:cNvPr id="3" name="Content Placeholder 2"/>
          <p:cNvSpPr>
            <a:spLocks noGrp="1"/>
          </p:cNvSpPr>
          <p:nvPr>
            <p:ph idx="1"/>
          </p:nvPr>
        </p:nvSpPr>
        <p:spPr/>
        <p:txBody>
          <a:bodyPr/>
          <a:lstStyle/>
          <a:p>
            <a:pPr>
              <a:buNone/>
            </a:pPr>
            <a:r>
              <a:rPr lang="en-US" dirty="0" smtClean="0"/>
              <a:t>• These occur within minutes of exposure to an allergen (antigen).</a:t>
            </a:r>
          </a:p>
          <a:p>
            <a:pPr>
              <a:buNone/>
            </a:pPr>
            <a:r>
              <a:rPr lang="en-US" dirty="0" smtClean="0"/>
              <a:t>• The most common manifestations of this type of allergic reaction include: food allergies, childhood eczema, hay fever, extrinsic asthma.</a:t>
            </a:r>
          </a:p>
          <a:p>
            <a:pPr>
              <a:buNone/>
            </a:pPr>
            <a:r>
              <a:rPr lang="en-US" dirty="0" smtClean="0"/>
              <a:t>• In these conditions the released chemicals act locally, causing different effects that depend on the site.</a:t>
            </a: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Acute systemic anaphylaxis (anaphylactic</a:t>
            </a:r>
            <a:br>
              <a:rPr lang="en-US" b="1" dirty="0" smtClean="0"/>
            </a:br>
            <a:r>
              <a:rPr lang="en-US" b="1" dirty="0" smtClean="0"/>
              <a:t>shock)</a:t>
            </a:r>
            <a:endParaRPr lang="en-US" dirty="0"/>
          </a:p>
        </p:txBody>
      </p:sp>
      <p:sp>
        <p:nvSpPr>
          <p:cNvPr id="3" name="Content Placeholder 2"/>
          <p:cNvSpPr>
            <a:spLocks noGrp="1"/>
          </p:cNvSpPr>
          <p:nvPr>
            <p:ph idx="1"/>
          </p:nvPr>
        </p:nvSpPr>
        <p:spPr/>
        <p:txBody>
          <a:bodyPr/>
          <a:lstStyle/>
          <a:p>
            <a:pPr>
              <a:buNone/>
            </a:pPr>
            <a:r>
              <a:rPr lang="en-US" dirty="0" smtClean="0"/>
              <a:t>• It is caused by the entry of an allergen into the blood e.g. snake venom, </a:t>
            </a:r>
            <a:r>
              <a:rPr lang="en-US" dirty="0" err="1" smtClean="0"/>
              <a:t>injectable</a:t>
            </a:r>
            <a:r>
              <a:rPr lang="en-US" dirty="0" smtClean="0"/>
              <a:t> penicillin.</a:t>
            </a:r>
          </a:p>
          <a:p>
            <a:pPr>
              <a:buNone/>
            </a:pPr>
            <a:r>
              <a:rPr lang="en-US" dirty="0" smtClean="0"/>
              <a:t>• There are profound effects throughout the body, including generalized vasodilatation, leading to severe hypotension and contraction of smooth muscle in the respiratory tract, causing acute breathing difficulties.</a:t>
            </a:r>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Other antibody mediated reactions:</a:t>
            </a:r>
            <a:endParaRPr lang="en-US" dirty="0"/>
          </a:p>
        </p:txBody>
      </p:sp>
      <p:sp>
        <p:nvSpPr>
          <p:cNvPr id="3" name="Content Placeholder 2"/>
          <p:cNvSpPr>
            <a:spLocks noGrp="1"/>
          </p:cNvSpPr>
          <p:nvPr>
            <p:ph idx="1"/>
          </p:nvPr>
        </p:nvSpPr>
        <p:spPr/>
        <p:txBody>
          <a:bodyPr/>
          <a:lstStyle/>
          <a:p>
            <a:pPr>
              <a:buNone/>
            </a:pPr>
            <a:r>
              <a:rPr lang="en-US" dirty="0" smtClean="0"/>
              <a:t>• Reaction of antibodies with cells that have antigens on their </a:t>
            </a:r>
            <a:r>
              <a:rPr lang="en-US" dirty="0" err="1" smtClean="0"/>
              <a:t>cytoplasmic</a:t>
            </a:r>
            <a:r>
              <a:rPr lang="en-US" dirty="0" smtClean="0"/>
              <a:t> membranes may cause the cells to rupture.</a:t>
            </a:r>
          </a:p>
          <a:p>
            <a:pPr>
              <a:buNone/>
            </a:pPr>
            <a:r>
              <a:rPr lang="en-US" dirty="0" smtClean="0"/>
              <a:t>• Abnormal reactions to antibody/antibody complexes sometimes result in them adhering to the endothelium of blood vessels causing inflammation and local damage.</a:t>
            </a:r>
          </a:p>
          <a:p>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Cell mediated reactions</a:t>
            </a:r>
            <a:endParaRPr lang="en-US" dirty="0"/>
          </a:p>
        </p:txBody>
      </p:sp>
      <p:sp>
        <p:nvSpPr>
          <p:cNvPr id="3" name="Content Placeholder 2"/>
          <p:cNvSpPr>
            <a:spLocks noGrp="1"/>
          </p:cNvSpPr>
          <p:nvPr>
            <p:ph idx="1"/>
          </p:nvPr>
        </p:nvSpPr>
        <p:spPr/>
        <p:txBody>
          <a:bodyPr/>
          <a:lstStyle/>
          <a:p>
            <a:r>
              <a:rPr lang="en-US" dirty="0" smtClean="0"/>
              <a:t>The antigen include:</a:t>
            </a:r>
          </a:p>
          <a:p>
            <a:pPr>
              <a:buNone/>
            </a:pPr>
            <a:r>
              <a:rPr lang="en-US" dirty="0" smtClean="0"/>
              <a:t>1. Intracellular microbes, e.g. those causing tuberculosis, measles, mumps.</a:t>
            </a:r>
          </a:p>
          <a:p>
            <a:pPr>
              <a:buNone/>
            </a:pPr>
            <a:r>
              <a:rPr lang="en-US" dirty="0" smtClean="0"/>
              <a:t>2.Some vaccines, e.g. against smallpox.</a:t>
            </a:r>
          </a:p>
          <a:p>
            <a:pPr>
              <a:buNone/>
            </a:pPr>
            <a:r>
              <a:rPr lang="en-US" dirty="0" smtClean="0"/>
              <a:t>3.Some metals and compounds that combine with protein in the skin and cause allergic contact dermatitis.</a:t>
            </a:r>
          </a:p>
          <a:p>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Mixed reactions</a:t>
            </a:r>
            <a:endParaRPr lang="en-US" b="1"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Autoimmune diseases:</a:t>
            </a:r>
          </a:p>
          <a:p>
            <a:pPr>
              <a:buNone/>
            </a:pPr>
            <a:r>
              <a:rPr lang="en-US" dirty="0" smtClean="0"/>
              <a:t>• Tissue damage and signs of disease as the body fails to recognize its own tissues.</a:t>
            </a:r>
          </a:p>
          <a:p>
            <a:r>
              <a:rPr lang="en-US" dirty="0" smtClean="0"/>
              <a:t>Destruction of the body’s own cells may be either </a:t>
            </a:r>
            <a:r>
              <a:rPr lang="en-US" dirty="0" err="1" smtClean="0"/>
              <a:t>humoral</a:t>
            </a:r>
            <a:r>
              <a:rPr lang="en-US" dirty="0" smtClean="0"/>
              <a:t> or cell-mediated.</a:t>
            </a:r>
          </a:p>
          <a:p>
            <a:r>
              <a:rPr lang="en-US" dirty="0" smtClean="0"/>
              <a:t>– Thyroid- Hashimoto’s </a:t>
            </a:r>
            <a:r>
              <a:rPr lang="en-US" dirty="0" err="1" smtClean="0"/>
              <a:t>thyroiditis</a:t>
            </a:r>
            <a:endParaRPr lang="en-US" dirty="0" smtClean="0"/>
          </a:p>
          <a:p>
            <a:r>
              <a:rPr lang="en-US" dirty="0" smtClean="0"/>
              <a:t>– Stomach- </a:t>
            </a:r>
            <a:r>
              <a:rPr lang="en-US" dirty="0" err="1" smtClean="0"/>
              <a:t>Addisonian</a:t>
            </a:r>
            <a:r>
              <a:rPr lang="en-US" dirty="0" smtClean="0"/>
              <a:t> pernicious anemia</a:t>
            </a:r>
          </a:p>
          <a:p>
            <a:r>
              <a:rPr lang="en-US" dirty="0" smtClean="0"/>
              <a:t>– Cortex of the adrenal gland- </a:t>
            </a:r>
            <a:r>
              <a:rPr lang="en-US" dirty="0" err="1" smtClean="0"/>
              <a:t>addison’s</a:t>
            </a:r>
            <a:r>
              <a:rPr lang="en-US" dirty="0" smtClean="0"/>
              <a:t> disease.</a:t>
            </a:r>
          </a:p>
          <a:p>
            <a:r>
              <a:rPr lang="en-US" dirty="0" smtClean="0"/>
              <a:t>– Pancreas-type I diabetes mellitus</a:t>
            </a:r>
          </a:p>
          <a:p>
            <a:r>
              <a:rPr lang="en-US" dirty="0" smtClean="0"/>
              <a:t>Organ transplantation and rejection</a:t>
            </a:r>
          </a:p>
          <a:p>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Immunity  against infectious diseases</a:t>
            </a:r>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What Is Immunity </a:t>
            </a:r>
          </a:p>
          <a:p>
            <a:r>
              <a:rPr lang="en-US" dirty="0" smtClean="0"/>
              <a:t>When you get sick, your body makes antibodies to fight the disease to help you get better. These antibodies stay in your body even after the disease is gone, and protect you from getting the same illness again. This is called </a:t>
            </a:r>
            <a:r>
              <a:rPr lang="en-US" b="1" dirty="0" smtClean="0"/>
              <a:t>immunity. </a:t>
            </a:r>
            <a:r>
              <a:rPr lang="en-US" dirty="0" smtClean="0"/>
              <a:t>However, you don’t have to get sick to develop immunity. You can gain immunity against disease through </a:t>
            </a:r>
            <a:r>
              <a:rPr lang="en-US" b="1" dirty="0" smtClean="0"/>
              <a:t>immunization.</a:t>
            </a:r>
          </a:p>
          <a:p>
            <a:pPr>
              <a:buNone/>
            </a:pPr>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Immunization</a:t>
            </a:r>
            <a:endParaRPr lang="en-US" dirty="0" smtClean="0"/>
          </a:p>
          <a:p>
            <a:r>
              <a:rPr lang="en-US" b="1" dirty="0" err="1" smtClean="0"/>
              <a:t>Defination</a:t>
            </a:r>
            <a:r>
              <a:rPr lang="en-US" b="1" dirty="0" smtClean="0"/>
              <a:t> </a:t>
            </a:r>
          </a:p>
          <a:p>
            <a:r>
              <a:rPr lang="en-US" dirty="0" smtClean="0"/>
              <a:t>the administration of an </a:t>
            </a:r>
            <a:r>
              <a:rPr lang="en-US" dirty="0" smtClean="0">
                <a:hlinkClick r:id="rId2"/>
              </a:rPr>
              <a:t>ANTIGEN</a:t>
            </a:r>
            <a:r>
              <a:rPr lang="en-US" dirty="0" smtClean="0"/>
              <a:t>, in the form of a vaccine, to produce an </a:t>
            </a:r>
            <a:r>
              <a:rPr lang="en-US" dirty="0" smtClean="0">
                <a:hlinkClick r:id="rId3"/>
              </a:rPr>
              <a:t>IMMUNE RESPONSE</a:t>
            </a:r>
            <a:r>
              <a:rPr lang="en-US" dirty="0" smtClean="0"/>
              <a:t> to that antigen and so protect against future exposure to the antigen</a:t>
            </a:r>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smtClean="0"/>
              <a:t>Immunity through immunization</a:t>
            </a:r>
          </a:p>
          <a:p>
            <a:r>
              <a:rPr lang="en-US" dirty="0" smtClean="0"/>
              <a:t>Immunization (or vaccination) protects people from disease by introducing a vaccine into the body that triggers an immune response, just as though you had been exposed to a disease naturally.</a:t>
            </a:r>
          </a:p>
          <a:p>
            <a:r>
              <a:rPr lang="en-US" dirty="0" smtClean="0"/>
              <a:t> The vaccine contains the same antigens or parts of antigens that cause the disease, but the antigens in vaccines are either killed or greatly weakened. Vaccines work because they trick your body into thinking it is being attacked by the actual disease.</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Person to person</a:t>
            </a:r>
            <a:r>
              <a:rPr lang="en-US" dirty="0" smtClean="0"/>
              <a:t>: The infectious agent is spread by direct contact between people through touching, biting, kissing, sexual intercourse or direct projection of respiratory droplets into another person’s nose or mouth during coughing, sneezing or talking. A familiar example is the transmission of HIV from an infected person to others through sexual intercourse. </a:t>
            </a:r>
          </a:p>
          <a:p>
            <a:r>
              <a:rPr lang="en-US" b="1" dirty="0" err="1" smtClean="0"/>
              <a:t>Transplacental</a:t>
            </a:r>
            <a:r>
              <a:rPr lang="en-US" b="1" dirty="0" smtClean="0"/>
              <a:t> transmission</a:t>
            </a:r>
            <a:r>
              <a:rPr lang="en-US" dirty="0" smtClean="0"/>
              <a:t>: This refers to the transmission of an infectious agent from a pregnant woman to her fetus through the placenta. An example is mother-to-child transmission (MTCT) of HIV. </a:t>
            </a:r>
          </a:p>
          <a:p>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Immunity through immunization happens without the consequence of being ill and without the risk of potential life-threatening complications from the disease. </a:t>
            </a:r>
          </a:p>
          <a:p>
            <a:r>
              <a:rPr lang="en-US" dirty="0" smtClean="0"/>
              <a:t>Once a person is immunized, specific immune cells called memory cells prevent re-infection when they encounter that disease again in the future. </a:t>
            </a:r>
          </a:p>
          <a:p>
            <a:r>
              <a:rPr lang="en-US" dirty="0" smtClean="0"/>
              <a:t>However, not all vaccines provide lifelong immunity. Vaccines such as the tetanus vaccine require booster doses every ten years for adults to maintain immunity.</a:t>
            </a:r>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Passive and active immunization</a:t>
            </a:r>
            <a:br>
              <a:rPr lang="en-US" b="1" dirty="0" smtClean="0"/>
            </a:br>
            <a:endParaRPr lang="en-US" dirty="0"/>
          </a:p>
        </p:txBody>
      </p:sp>
      <p:sp>
        <p:nvSpPr>
          <p:cNvPr id="3" name="Content Placeholder 2"/>
          <p:cNvSpPr>
            <a:spLocks noGrp="1"/>
          </p:cNvSpPr>
          <p:nvPr>
            <p:ph idx="1"/>
          </p:nvPr>
        </p:nvSpPr>
        <p:spPr/>
        <p:txBody>
          <a:bodyPr>
            <a:normAutofit fontScale="85000" lnSpcReduction="10000"/>
          </a:bodyPr>
          <a:lstStyle/>
          <a:p>
            <a:pPr>
              <a:buNone/>
            </a:pPr>
            <a:endParaRPr lang="en-US" dirty="0" smtClean="0"/>
          </a:p>
          <a:p>
            <a:r>
              <a:rPr lang="en-US" dirty="0" smtClean="0"/>
              <a:t>Immunization can be achieved in an active or passive manner: vaccination is an active form of immunization. </a:t>
            </a:r>
          </a:p>
          <a:p>
            <a:r>
              <a:rPr lang="en-US" b="1" dirty="0" smtClean="0"/>
              <a:t>Active immunization</a:t>
            </a:r>
          </a:p>
          <a:p>
            <a:pPr>
              <a:buNone/>
            </a:pPr>
            <a:r>
              <a:rPr lang="en-US" dirty="0" smtClean="0">
                <a:hlinkClick r:id="rId2" tooltip="Active immunity"/>
              </a:rPr>
              <a:t>Active immunity</a:t>
            </a:r>
            <a:endParaRPr lang="en-US" dirty="0" smtClean="0"/>
          </a:p>
          <a:p>
            <a:r>
              <a:rPr lang="en-US" dirty="0" smtClean="0"/>
              <a:t>Active immunization can occur naturally when a person comes in contact with, for example, a microbe. </a:t>
            </a:r>
          </a:p>
          <a:p>
            <a:r>
              <a:rPr lang="en-US" dirty="0" smtClean="0"/>
              <a:t>The immune system will eventually create antibodies and other defenses against the microbe.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The next time, the immune response against this microbe can be very efficient; this is the case in many of the childhood infections that a person only contracts once, but then is immune. </a:t>
            </a:r>
          </a:p>
          <a:p>
            <a:r>
              <a:rPr lang="en-US" dirty="0" smtClean="0"/>
              <a:t>Artificial active immunization is where the microbe, or parts of it, are injected into the person before they are able to take it in naturally. If </a:t>
            </a:r>
            <a:r>
              <a:rPr lang="en-US" dirty="0" smtClean="0">
                <a:hlinkClick r:id="rId2" tooltip="Attenuated vaccine"/>
              </a:rPr>
              <a:t>whole microbes are used</a:t>
            </a:r>
            <a:r>
              <a:rPr lang="en-US" dirty="0" smtClean="0"/>
              <a:t>, they are pre-treated. </a:t>
            </a:r>
          </a:p>
          <a:p>
            <a:endParaRPr lang="en-US" dirty="0" smtClean="0"/>
          </a:p>
          <a:p>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Preparations available for active immunization </a:t>
            </a:r>
            <a:r>
              <a:rPr lang="en-US" b="1" dirty="0" smtClean="0"/>
              <a:t>Live attenuated vaccines</a:t>
            </a:r>
          </a:p>
          <a:p>
            <a:r>
              <a:rPr lang="en-US" dirty="0" smtClean="0"/>
              <a:t> Oral polio (Sabin)</a:t>
            </a:r>
          </a:p>
          <a:p>
            <a:r>
              <a:rPr lang="en-US" dirty="0" smtClean="0"/>
              <a:t> Measles Mumps </a:t>
            </a:r>
          </a:p>
          <a:p>
            <a:r>
              <a:rPr lang="en-US" dirty="0" smtClean="0"/>
              <a:t>Rubella </a:t>
            </a:r>
          </a:p>
          <a:p>
            <a:r>
              <a:rPr lang="en-US" dirty="0" smtClean="0"/>
              <a:t>Yellow fever</a:t>
            </a:r>
          </a:p>
          <a:p>
            <a:r>
              <a:rPr lang="en-US" dirty="0" smtClean="0"/>
              <a:t> BCG</a:t>
            </a:r>
          </a:p>
          <a:p>
            <a:pPr>
              <a:buNone/>
            </a:pPr>
            <a:r>
              <a:rPr lang="en-US" dirty="0" smtClean="0"/>
              <a:t> Typhoid</a:t>
            </a:r>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Inactivated conjugate vaccines</a:t>
            </a:r>
          </a:p>
          <a:p>
            <a:r>
              <a:rPr lang="en-US" dirty="0" smtClean="0"/>
              <a:t> Hepatitis A</a:t>
            </a:r>
          </a:p>
          <a:p>
            <a:r>
              <a:rPr lang="en-US" dirty="0" smtClean="0"/>
              <a:t> </a:t>
            </a:r>
            <a:r>
              <a:rPr lang="en-US" dirty="0" err="1" smtClean="0"/>
              <a:t>Pertussis</a:t>
            </a:r>
            <a:r>
              <a:rPr lang="en-US" dirty="0" smtClean="0"/>
              <a:t> </a:t>
            </a:r>
          </a:p>
          <a:p>
            <a:r>
              <a:rPr lang="en-US" dirty="0" smtClean="0"/>
              <a:t>Typhoid - whole cell and Vi antigen</a:t>
            </a:r>
          </a:p>
          <a:p>
            <a:r>
              <a:rPr lang="en-US" dirty="0" smtClean="0"/>
              <a:t> Polio </a:t>
            </a:r>
          </a:p>
          <a:p>
            <a:r>
              <a:rPr lang="en-US" dirty="0" smtClean="0"/>
              <a:t>Influenza </a:t>
            </a:r>
          </a:p>
          <a:p>
            <a:r>
              <a:rPr lang="en-US" dirty="0" smtClean="0"/>
              <a:t>Cholera </a:t>
            </a:r>
          </a:p>
          <a:p>
            <a:r>
              <a:rPr lang="en-US" dirty="0" err="1" smtClean="0"/>
              <a:t>Meningococci</a:t>
            </a:r>
            <a:r>
              <a:rPr lang="en-US" dirty="0" smtClean="0"/>
              <a:t> (groups A and C)</a:t>
            </a:r>
          </a:p>
          <a:p>
            <a:r>
              <a:rPr lang="en-US" dirty="0" smtClean="0"/>
              <a:t> </a:t>
            </a:r>
            <a:r>
              <a:rPr lang="en-US" dirty="0" err="1" smtClean="0"/>
              <a:t>Meningococcus</a:t>
            </a:r>
            <a:r>
              <a:rPr lang="en-US" dirty="0" smtClean="0"/>
              <a:t> group C </a:t>
            </a:r>
          </a:p>
          <a:p>
            <a:r>
              <a:rPr lang="en-US" dirty="0" smtClean="0"/>
              <a:t>Rabies</a:t>
            </a:r>
          </a:p>
          <a:p>
            <a:r>
              <a:rPr lang="en-US" dirty="0" smtClean="0"/>
              <a:t> Pneumococcal </a:t>
            </a:r>
            <a:r>
              <a:rPr lang="en-US" i="1" dirty="0" err="1" smtClean="0"/>
              <a:t>Haemophilus</a:t>
            </a:r>
            <a:r>
              <a:rPr lang="en-US" i="1" dirty="0" smtClean="0"/>
              <a:t> </a:t>
            </a:r>
            <a:r>
              <a:rPr lang="en-US" i="1" dirty="0" err="1" smtClean="0"/>
              <a:t>influenzae</a:t>
            </a:r>
            <a:r>
              <a:rPr lang="en-US" dirty="0" smtClean="0"/>
              <a:t> type b</a:t>
            </a:r>
          </a:p>
          <a:p>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err="1" smtClean="0"/>
              <a:t>Toxoids</a:t>
            </a:r>
            <a:endParaRPr lang="en-US" b="1" dirty="0" smtClean="0"/>
          </a:p>
          <a:p>
            <a:r>
              <a:rPr lang="en-US" dirty="0" smtClean="0"/>
              <a:t> Diphtheria </a:t>
            </a:r>
          </a:p>
          <a:p>
            <a:r>
              <a:rPr lang="en-US" dirty="0" smtClean="0"/>
              <a:t>Tetanus</a:t>
            </a:r>
          </a:p>
          <a:p>
            <a:r>
              <a:rPr lang="en-US" dirty="0" smtClean="0"/>
              <a:t> </a:t>
            </a:r>
            <a:r>
              <a:rPr lang="en-US" b="1" dirty="0" smtClean="0"/>
              <a:t>Recombinant vaccines</a:t>
            </a:r>
            <a:r>
              <a:rPr lang="en-US" dirty="0" smtClean="0"/>
              <a:t> </a:t>
            </a:r>
          </a:p>
          <a:p>
            <a:r>
              <a:rPr lang="en-US" dirty="0" smtClean="0"/>
              <a:t>Hepatitis B</a:t>
            </a:r>
          </a:p>
          <a:p>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Passive immunization</a:t>
            </a:r>
          </a:p>
          <a:p>
            <a:pPr>
              <a:buNone/>
            </a:pPr>
            <a:r>
              <a:rPr lang="en-US" dirty="0" smtClean="0"/>
              <a:t> </a:t>
            </a:r>
            <a:r>
              <a:rPr lang="en-US" dirty="0" smtClean="0">
                <a:hlinkClick r:id="rId2" tooltip="Passive immunity"/>
              </a:rPr>
              <a:t>Passive immunity</a:t>
            </a:r>
            <a:endParaRPr lang="en-US" dirty="0" smtClean="0"/>
          </a:p>
          <a:p>
            <a:r>
              <a:rPr lang="en-US" dirty="0" smtClean="0"/>
              <a:t>Passive immunization is where pre-synthesized elements of the immune system are transferred to a person so that the body does not need to produce these elements itself. </a:t>
            </a:r>
          </a:p>
          <a:p>
            <a:r>
              <a:rPr lang="en-US" dirty="0" smtClean="0"/>
              <a:t>Currently, </a:t>
            </a:r>
            <a:r>
              <a:rPr lang="en-US" dirty="0" smtClean="0">
                <a:hlinkClick r:id="rId3" tooltip="Antibodies"/>
              </a:rPr>
              <a:t>antibodies</a:t>
            </a:r>
            <a:r>
              <a:rPr lang="en-US" dirty="0" smtClean="0"/>
              <a:t> can be used for passive immunization. This method of immunization begins to work very quickly, but it is short lasting, because the antibodies are naturally broken down, and if there are no B cells to produce more antibodies, they will disappear. </a:t>
            </a:r>
          </a:p>
          <a:p>
            <a:r>
              <a:rPr lang="en-US" dirty="0" smtClean="0"/>
              <a:t>Passive immunization occurs physiologically, when antibodies are transferred from mother to </a:t>
            </a:r>
            <a:r>
              <a:rPr lang="en-US" dirty="0" smtClean="0">
                <a:hlinkClick r:id="rId4" tooltip="Fetus"/>
              </a:rPr>
              <a:t>fetus</a:t>
            </a:r>
            <a:r>
              <a:rPr lang="en-US" dirty="0" smtClean="0"/>
              <a:t> during </a:t>
            </a:r>
            <a:r>
              <a:rPr lang="en-US" dirty="0" smtClean="0">
                <a:hlinkClick r:id="rId5" tooltip="Pregnancy"/>
              </a:rPr>
              <a:t>pregnancy</a:t>
            </a:r>
            <a:r>
              <a:rPr lang="en-US" dirty="0" smtClean="0"/>
              <a:t>, to protect the fetus before and shortly after birth. </a:t>
            </a:r>
          </a:p>
          <a:p>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Artificial passive immunization is normally administered by </a:t>
            </a:r>
            <a:r>
              <a:rPr lang="en-US" dirty="0" smtClean="0">
                <a:hlinkClick r:id="rId2" tooltip="Injection (medicine)"/>
              </a:rPr>
              <a:t>injection</a:t>
            </a:r>
            <a:r>
              <a:rPr lang="en-US" dirty="0" smtClean="0"/>
              <a:t> and is used if there has been a recent outbreak of a particular disease or as an emergency treatment for toxicity, as in for </a:t>
            </a:r>
            <a:r>
              <a:rPr lang="en-US" dirty="0" smtClean="0">
                <a:hlinkClick r:id="rId3" tooltip="Tetanus"/>
              </a:rPr>
              <a:t>tetanus</a:t>
            </a:r>
            <a:r>
              <a:rPr lang="en-US" dirty="0" smtClean="0"/>
              <a:t>. The antibodies can be produced in animals, called "serum therapy," although there is a high chance of </a:t>
            </a:r>
            <a:r>
              <a:rPr lang="en-US" dirty="0" smtClean="0">
                <a:hlinkClick r:id="rId4" tooltip="Anaphylactic shock"/>
              </a:rPr>
              <a:t>anaphylactic shock</a:t>
            </a:r>
            <a:r>
              <a:rPr lang="en-US" dirty="0" smtClean="0"/>
              <a:t> because of immunity against animal serum itself. Thus, </a:t>
            </a:r>
            <a:r>
              <a:rPr lang="en-US" dirty="0" smtClean="0">
                <a:hlinkClick r:id="rId5" tooltip="Humanized antibodies"/>
              </a:rPr>
              <a:t>humanized antibodies</a:t>
            </a:r>
            <a:r>
              <a:rPr lang="en-US" dirty="0" smtClean="0"/>
              <a:t> produced </a:t>
            </a:r>
            <a:r>
              <a:rPr lang="en-US" i="1" dirty="0" smtClean="0">
                <a:hlinkClick r:id="rId6" tooltip="In vitro"/>
              </a:rPr>
              <a:t>in vitro</a:t>
            </a:r>
            <a:r>
              <a:rPr lang="en-US" dirty="0" smtClean="0"/>
              <a:t> by </a:t>
            </a:r>
            <a:r>
              <a:rPr lang="en-US" dirty="0" smtClean="0">
                <a:hlinkClick r:id="rId7" tooltip="Cell culture"/>
              </a:rPr>
              <a:t>cell culture</a:t>
            </a:r>
            <a:r>
              <a:rPr lang="en-US" dirty="0" smtClean="0"/>
              <a:t> are used instead if available. </a:t>
            </a:r>
          </a:p>
          <a:p>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Examples of passive immunization available</a:t>
            </a:r>
          </a:p>
          <a:p>
            <a:r>
              <a:rPr lang="en-US" dirty="0" smtClean="0"/>
              <a:t> </a:t>
            </a:r>
            <a:r>
              <a:rPr lang="en-US" b="1" dirty="0" smtClean="0"/>
              <a:t>Infection                </a:t>
            </a:r>
            <a:r>
              <a:rPr lang="en-US" dirty="0" smtClean="0"/>
              <a:t> </a:t>
            </a:r>
            <a:r>
              <a:rPr lang="en-US" b="1" dirty="0" smtClean="0"/>
              <a:t>Antibody                                    </a:t>
            </a:r>
            <a:r>
              <a:rPr lang="en-US" dirty="0" smtClean="0"/>
              <a:t> </a:t>
            </a:r>
            <a:r>
              <a:rPr lang="en-US" b="1" dirty="0" smtClean="0"/>
              <a:t>Indication</a:t>
            </a:r>
            <a:r>
              <a:rPr lang="en-US" dirty="0" smtClean="0"/>
              <a:t>                   </a:t>
            </a:r>
            <a:endParaRPr lang="en-US" b="1" dirty="0" smtClean="0"/>
          </a:p>
          <a:p>
            <a:pPr>
              <a:buNone/>
            </a:pPr>
            <a:r>
              <a:rPr lang="en-US" dirty="0" smtClean="0"/>
              <a:t> </a:t>
            </a:r>
            <a:r>
              <a:rPr lang="en-US" b="1" dirty="0" smtClean="0"/>
              <a:t>Bacterial</a:t>
            </a:r>
          </a:p>
          <a:p>
            <a:r>
              <a:rPr lang="en-US" dirty="0" smtClean="0"/>
              <a:t> Tetanus     Human tetanus immune globulin Prevention &amp;</a:t>
            </a:r>
            <a:r>
              <a:rPr lang="en-US" dirty="0" err="1" smtClean="0"/>
              <a:t>rx</a:t>
            </a:r>
            <a:endParaRPr lang="en-US" dirty="0" smtClean="0"/>
          </a:p>
          <a:p>
            <a:r>
              <a:rPr lang="en-US" dirty="0" smtClean="0"/>
              <a:t>  Diphtheria   Horse serum Prevention and &amp;</a:t>
            </a:r>
            <a:r>
              <a:rPr lang="en-US" dirty="0" err="1" smtClean="0"/>
              <a:t>tx</a:t>
            </a:r>
            <a:r>
              <a:rPr lang="en-US" dirty="0" smtClean="0"/>
              <a:t> Botulism  Horse serum </a:t>
            </a:r>
            <a:r>
              <a:rPr lang="en-US" dirty="0" err="1" smtClean="0"/>
              <a:t>Tx</a:t>
            </a:r>
            <a:r>
              <a:rPr lang="en-US" dirty="0" smtClean="0"/>
              <a:t> </a:t>
            </a:r>
          </a:p>
          <a:p>
            <a:r>
              <a:rPr lang="en-US" dirty="0" smtClean="0"/>
              <a:t> </a:t>
            </a:r>
            <a:r>
              <a:rPr lang="en-US" b="1" dirty="0" smtClean="0"/>
              <a:t>Viral         </a:t>
            </a:r>
            <a:r>
              <a:rPr lang="en-US" dirty="0" smtClean="0"/>
              <a:t>      </a:t>
            </a:r>
          </a:p>
          <a:p>
            <a:r>
              <a:rPr lang="en-US" dirty="0" smtClean="0"/>
              <a:t>Hepatitis A  Measles Human normal immune globulin Prevention (rarely required since vaccine introduced)  </a:t>
            </a:r>
          </a:p>
          <a:p>
            <a:r>
              <a:rPr lang="en-US" dirty="0" smtClean="0"/>
              <a:t>Hepatitis B Human hepatitis B  immune globulin Prevention </a:t>
            </a:r>
          </a:p>
          <a:p>
            <a:r>
              <a:rPr lang="en-US" dirty="0" smtClean="0"/>
              <a:t> </a:t>
            </a:r>
            <a:r>
              <a:rPr lang="en-US" dirty="0" err="1" smtClean="0"/>
              <a:t>Varicella</a:t>
            </a:r>
            <a:r>
              <a:rPr lang="en-US" dirty="0" smtClean="0"/>
              <a:t> zoster Human </a:t>
            </a:r>
            <a:r>
              <a:rPr lang="en-US" dirty="0" err="1" smtClean="0"/>
              <a:t>varicella</a:t>
            </a:r>
            <a:r>
              <a:rPr lang="en-US" dirty="0" smtClean="0"/>
              <a:t> zoster immune globulin Prevention </a:t>
            </a:r>
          </a:p>
          <a:p>
            <a:r>
              <a:rPr lang="en-US" dirty="0" smtClean="0"/>
              <a:t> Rabies Human rabies immune globulin Prevention </a:t>
            </a:r>
          </a:p>
          <a:p>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    Recommended immunization schedules: WHO model schedule for developing countries </a:t>
            </a:r>
            <a:endParaRPr lang="en-US" b="1" baseline="30000" dirty="0" smtClean="0"/>
          </a:p>
          <a:p>
            <a:r>
              <a:rPr lang="en-US" dirty="0" smtClean="0"/>
              <a:t> Birth (or first contact) OPV, BCG </a:t>
            </a:r>
          </a:p>
          <a:p>
            <a:r>
              <a:rPr lang="en-US" dirty="0" smtClean="0"/>
              <a:t>6 weeks DPT, OPV, HBV</a:t>
            </a:r>
          </a:p>
          <a:p>
            <a:r>
              <a:rPr lang="en-US" dirty="0" smtClean="0"/>
              <a:t> 10 weeks DPT, OPV, HBV</a:t>
            </a:r>
          </a:p>
          <a:p>
            <a:r>
              <a:rPr lang="en-US" dirty="0" smtClean="0"/>
              <a:t> 14 weeks DPT, OPV, HBV</a:t>
            </a:r>
          </a:p>
          <a:p>
            <a:r>
              <a:rPr lang="en-US" dirty="0" smtClean="0"/>
              <a:t> 9 months Measles, YF</a:t>
            </a:r>
            <a:r>
              <a:rPr lang="en-US" baseline="30000" dirty="0" smtClean="0"/>
              <a:t>(yellow</a:t>
            </a:r>
            <a:r>
              <a:rPr lang="en-US" dirty="0" smtClean="0"/>
              <a:t> fever)</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smtClean="0"/>
              <a:t>Indirect modes of transmission </a:t>
            </a:r>
          </a:p>
          <a:p>
            <a:r>
              <a:rPr lang="en-US" b="1" dirty="0" smtClean="0"/>
              <a:t>Indirect transmission</a:t>
            </a:r>
            <a:r>
              <a:rPr lang="en-US" dirty="0" smtClean="0"/>
              <a:t> is when infectious agents are transmitted to new hosts through intermediates such as air, food, water, objects or substances in the environment, or other animals. Indirect transmission has three subtypes:</a:t>
            </a:r>
          </a:p>
          <a:p>
            <a:r>
              <a:rPr lang="en-US" b="1" dirty="0" smtClean="0"/>
              <a:t>Airborne transmission</a:t>
            </a:r>
            <a:r>
              <a:rPr lang="en-US" dirty="0" smtClean="0"/>
              <a:t>: The infectious agent may be transmitted in dried secretions from the respiratory tract, which can remain suspended in the air for some time. For example, the infectious agent causing tuberculosis can enter a new host through airborne transmission.</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Acute and chronic diseases</a:t>
            </a:r>
            <a:endParaRPr lang="en-US" b="1" dirty="0"/>
          </a:p>
        </p:txBody>
      </p:sp>
      <p:sp>
        <p:nvSpPr>
          <p:cNvPr id="3" name="Content Placeholder 2"/>
          <p:cNvSpPr>
            <a:spLocks noGrp="1"/>
          </p:cNvSpPr>
          <p:nvPr>
            <p:ph idx="1"/>
          </p:nvPr>
        </p:nvSpPr>
        <p:spPr/>
        <p:txBody>
          <a:bodyPr>
            <a:normAutofit lnSpcReduction="10000"/>
          </a:bodyPr>
          <a:lstStyle/>
          <a:p>
            <a:pPr>
              <a:buNone/>
            </a:pPr>
            <a:r>
              <a:rPr lang="en-US" b="1" dirty="0" smtClean="0"/>
              <a:t>What is acute Disease?</a:t>
            </a:r>
          </a:p>
          <a:p>
            <a:r>
              <a:rPr lang="en-US" dirty="0" smtClean="0"/>
              <a:t>A few diseases occur suddenly and last for a few days. </a:t>
            </a:r>
          </a:p>
          <a:p>
            <a:r>
              <a:rPr lang="en-US" dirty="0" smtClean="0"/>
              <a:t>These are known as acute diseases, such as common cold. </a:t>
            </a:r>
          </a:p>
          <a:p>
            <a:r>
              <a:rPr lang="en-US" dirty="0" smtClean="0"/>
              <a:t>This condition can be treated with medical treatment or on its own. Many times, acute diseases turn chronic if they continue to persist.</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Acute diseases can occur throughout all body systems. </a:t>
            </a:r>
          </a:p>
          <a:p>
            <a:r>
              <a:rPr lang="en-US" dirty="0" smtClean="0"/>
              <a:t>For </a:t>
            </a:r>
            <a:r>
              <a:rPr lang="en-US" dirty="0" err="1" smtClean="0"/>
              <a:t>eg</a:t>
            </a:r>
            <a:r>
              <a:rPr lang="en-US" dirty="0" smtClean="0"/>
              <a:t>, the first asthma attack is acute which later turns chronic. Strep throat, broken bone, appendicitis, influenza, pneumonia, etc. are some of the acute diseases.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What is a Chronic Disease?</a:t>
            </a:r>
          </a:p>
          <a:p>
            <a:r>
              <a:rPr lang="en-US" dirty="0" smtClean="0"/>
              <a:t>The diseases that occur over a period of time and last longer, or even for the lifetime are called chronic diseases. </a:t>
            </a:r>
          </a:p>
          <a:p>
            <a:r>
              <a:rPr lang="en-US" dirty="0" smtClean="0"/>
              <a:t>Generally, if a disease lasts for more than three years it is called a chronic disease. </a:t>
            </a:r>
          </a:p>
          <a:p>
            <a:r>
              <a:rPr lang="en-US" dirty="0" smtClean="0"/>
              <a:t>Initially, the symptoms are very mild. A chronic disease progresses slowly and damages the body severely. </a:t>
            </a:r>
          </a:p>
          <a:p>
            <a:r>
              <a:rPr lang="en-US" dirty="0" smtClean="0"/>
              <a:t>It might sometimes be fatal.</a:t>
            </a:r>
          </a:p>
          <a:p>
            <a:endParaRPr lang="en-US"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risk factors involved in such </a:t>
            </a:r>
            <a:r>
              <a:rPr lang="en-US" dirty="0" smtClean="0">
                <a:hlinkClick r:id="rId2"/>
              </a:rPr>
              <a:t>diseases</a:t>
            </a:r>
            <a:r>
              <a:rPr lang="en-US" dirty="0" smtClean="0"/>
              <a:t> may be age, gender, an unhealthy lifestyle, etc.</a:t>
            </a:r>
          </a:p>
          <a:p>
            <a:r>
              <a:rPr lang="en-US" dirty="0" smtClean="0"/>
              <a:t> A chronic disease may or may not be cured by medications. </a:t>
            </a:r>
          </a:p>
          <a:p>
            <a:r>
              <a:rPr lang="en-US" dirty="0" smtClean="0"/>
              <a:t>It cannot be prevented by vaccines as well. </a:t>
            </a:r>
          </a:p>
          <a:p>
            <a:r>
              <a:rPr lang="en-US" dirty="0" smtClean="0"/>
              <a:t>Elephantiasis, Hepatitis C, HIV, arthritis, diabetes mellitus are some of the chronic diseases.</a:t>
            </a:r>
          </a:p>
          <a:p>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However, chronic disease can be controlled by:</a:t>
            </a:r>
          </a:p>
          <a:p>
            <a:r>
              <a:rPr lang="en-US" dirty="0" smtClean="0"/>
              <a:t>participation in physical activity</a:t>
            </a:r>
          </a:p>
          <a:p>
            <a:r>
              <a:rPr lang="en-US" dirty="0" smtClean="0"/>
              <a:t>healthy diet</a:t>
            </a:r>
          </a:p>
          <a:p>
            <a:r>
              <a:rPr lang="en-US" dirty="0" smtClean="0"/>
              <a:t>no smoking</a:t>
            </a:r>
          </a:p>
          <a:p>
            <a:r>
              <a:rPr lang="en-US" dirty="0" smtClean="0"/>
              <a:t>controlling alcohol consumption</a:t>
            </a:r>
          </a:p>
          <a:p>
            <a:r>
              <a:rPr lang="en-US" dirty="0" smtClean="0"/>
              <a:t>A chronic illness is very stressful. The stress obstructs and delays your recovery.</a:t>
            </a:r>
          </a:p>
          <a:p>
            <a:endParaRPr lang="en-US" dirty="0" smtClean="0"/>
          </a:p>
          <a:p>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smtClean="0"/>
              <a:t>Differences between Acute and Chronic Diseases</a:t>
            </a:r>
          </a:p>
          <a:p>
            <a:r>
              <a:rPr lang="en-US" b="1" dirty="0" smtClean="0"/>
              <a:t>Acute Diseases                    </a:t>
            </a:r>
            <a:r>
              <a:rPr lang="en-US" dirty="0" smtClean="0"/>
              <a:t> </a:t>
            </a:r>
            <a:r>
              <a:rPr lang="en-US" b="1" dirty="0" smtClean="0"/>
              <a:t>Chronic Diseases</a:t>
            </a:r>
          </a:p>
          <a:p>
            <a:r>
              <a:rPr lang="en-US" dirty="0" smtClean="0"/>
              <a:t>  occur suddenly.      occur over a prolonged period. </a:t>
            </a:r>
          </a:p>
          <a:p>
            <a:r>
              <a:rPr lang="en-US" dirty="0" smtClean="0"/>
              <a:t> last shorter period. They last longer</a:t>
            </a:r>
          </a:p>
          <a:p>
            <a:r>
              <a:rPr lang="en-US" dirty="0" smtClean="0"/>
              <a:t> no damage to the body. They damage the body </a:t>
            </a:r>
          </a:p>
          <a:p>
            <a:r>
              <a:rPr lang="en-US" dirty="0" smtClean="0"/>
              <a:t> They are not fatal. Chronic diseases are fatal.</a:t>
            </a:r>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t>Key Points on Acute and Chronic Diseases</a:t>
            </a:r>
          </a:p>
          <a:p>
            <a:r>
              <a:rPr lang="en-US" dirty="0" smtClean="0"/>
              <a:t>Acute diseases refer to the medical condition that occurs suddenly and lasts for a shorter period of time.</a:t>
            </a:r>
          </a:p>
          <a:p>
            <a:r>
              <a:rPr lang="en-US" dirty="0" smtClean="0"/>
              <a:t>Chronic diseases develop slowly and last for a lifetime.</a:t>
            </a:r>
          </a:p>
          <a:p>
            <a:r>
              <a:rPr lang="en-US" dirty="0" smtClean="0"/>
              <a:t>Chronic diseases are sometimes fatal.</a:t>
            </a:r>
          </a:p>
          <a:p>
            <a:r>
              <a:rPr lang="en-US" dirty="0" smtClean="0"/>
              <a:t>Acute diseases when persist for a longer time can term fatal, otherwise can be treated by certain medications.</a:t>
            </a:r>
          </a:p>
          <a:p>
            <a:r>
              <a:rPr lang="en-US" dirty="0" smtClean="0"/>
              <a:t>Common cold, typhoid, jaundice, cholera, burn, are some of the acute diseases.</a:t>
            </a:r>
          </a:p>
          <a:p>
            <a:r>
              <a:rPr lang="en-US" dirty="0" smtClean="0"/>
              <a:t>Chronic diseases include </a:t>
            </a:r>
            <a:r>
              <a:rPr lang="en-US" dirty="0" smtClean="0">
                <a:hlinkClick r:id="rId2"/>
              </a:rPr>
              <a:t>AIDS</a:t>
            </a:r>
            <a:r>
              <a:rPr lang="en-US" dirty="0" smtClean="0"/>
              <a:t>, elephantiasis, cancer, tuberculosis etc.</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Tropical diseases</a:t>
            </a:r>
            <a:endParaRPr lang="en-US" b="1" dirty="0"/>
          </a:p>
        </p:txBody>
      </p:sp>
      <p:sp>
        <p:nvSpPr>
          <p:cNvPr id="3" name="Content Placeholder 2"/>
          <p:cNvSpPr>
            <a:spLocks noGrp="1"/>
          </p:cNvSpPr>
          <p:nvPr>
            <p:ph idx="1"/>
          </p:nvPr>
        </p:nvSpPr>
        <p:spPr/>
        <p:txBody>
          <a:bodyPr>
            <a:normAutofit lnSpcReduction="10000"/>
          </a:bodyPr>
          <a:lstStyle/>
          <a:p>
            <a:pPr>
              <a:buNone/>
            </a:pPr>
            <a:r>
              <a:rPr lang="en-US" b="1" dirty="0" err="1" smtClean="0"/>
              <a:t>Defination</a:t>
            </a:r>
            <a:r>
              <a:rPr lang="en-US" dirty="0" smtClean="0"/>
              <a:t> </a:t>
            </a:r>
          </a:p>
          <a:p>
            <a:r>
              <a:rPr lang="en-US" dirty="0" smtClean="0"/>
              <a:t>Tropical diseases encompass all diseases that occur solely, or principally, in the tropics. In practice, the term is often taken to refer to infectious diseases that thrive in hot, humid conditions, such as malaria, </a:t>
            </a:r>
            <a:r>
              <a:rPr lang="en-US" dirty="0" err="1" smtClean="0"/>
              <a:t>leishmaniasis</a:t>
            </a:r>
            <a:r>
              <a:rPr lang="en-US" dirty="0" smtClean="0"/>
              <a:t>, </a:t>
            </a:r>
            <a:r>
              <a:rPr lang="en-US" dirty="0" err="1" smtClean="0"/>
              <a:t>schistosomiasis</a:t>
            </a:r>
            <a:r>
              <a:rPr lang="en-US" dirty="0" smtClean="0"/>
              <a:t>, </a:t>
            </a:r>
            <a:r>
              <a:rPr lang="en-US" dirty="0" err="1" smtClean="0"/>
              <a:t>onchocerciasis</a:t>
            </a:r>
            <a:r>
              <a:rPr lang="en-US" dirty="0" smtClean="0"/>
              <a:t>, lymphatic </a:t>
            </a:r>
            <a:r>
              <a:rPr lang="en-US" dirty="0" err="1" smtClean="0"/>
              <a:t>filariasis</a:t>
            </a:r>
            <a:r>
              <a:rPr lang="en-US" dirty="0" smtClean="0"/>
              <a:t>, </a:t>
            </a:r>
            <a:r>
              <a:rPr lang="en-US" dirty="0" err="1" smtClean="0"/>
              <a:t>Chagas</a:t>
            </a:r>
            <a:r>
              <a:rPr lang="en-US" dirty="0" smtClean="0"/>
              <a:t> disease, African </a:t>
            </a:r>
            <a:r>
              <a:rPr lang="en-US" dirty="0" err="1" smtClean="0"/>
              <a:t>trypanosomiasis</a:t>
            </a:r>
            <a:r>
              <a:rPr lang="en-US" dirty="0" smtClean="0"/>
              <a:t>, and dengue.</a:t>
            </a:r>
            <a:endParaRPr 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tropical diseases</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hlinkClick r:id="rId2" tooltip="Chagas disease"/>
              </a:rPr>
              <a:t>Chagas</a:t>
            </a:r>
            <a:r>
              <a:rPr lang="en-US" dirty="0" smtClean="0">
                <a:hlinkClick r:id="rId2" tooltip="Chagas disease"/>
              </a:rPr>
              <a:t> disease</a:t>
            </a:r>
            <a:r>
              <a:rPr lang="en-US" dirty="0" smtClean="0"/>
              <a:t> (also called </a:t>
            </a:r>
            <a:r>
              <a:rPr lang="en-US" i="1" dirty="0" smtClean="0"/>
              <a:t>American </a:t>
            </a:r>
            <a:r>
              <a:rPr lang="en-US" i="1" dirty="0" err="1" smtClean="0"/>
              <a:t>trypanosomiasis</a:t>
            </a:r>
            <a:r>
              <a:rPr lang="en-US" dirty="0" smtClean="0"/>
              <a:t>) is a </a:t>
            </a:r>
            <a:r>
              <a:rPr lang="en-US" dirty="0" smtClean="0">
                <a:hlinkClick r:id="rId3" tooltip="Parasitic disease"/>
              </a:rPr>
              <a:t>parasitic disease</a:t>
            </a:r>
            <a:r>
              <a:rPr lang="en-US" dirty="0" smtClean="0"/>
              <a:t> which occurs in the </a:t>
            </a:r>
            <a:r>
              <a:rPr lang="en-US" dirty="0" smtClean="0">
                <a:hlinkClick r:id="rId4" tooltip="Americas"/>
              </a:rPr>
              <a:t>Americas</a:t>
            </a:r>
            <a:r>
              <a:rPr lang="en-US" dirty="0" smtClean="0"/>
              <a:t>, particularly in </a:t>
            </a:r>
            <a:r>
              <a:rPr lang="en-US" dirty="0" smtClean="0">
                <a:hlinkClick r:id="rId5" tooltip="South America"/>
              </a:rPr>
              <a:t>South America</a:t>
            </a:r>
            <a:r>
              <a:rPr lang="en-US" dirty="0" smtClean="0"/>
              <a:t>. Its </a:t>
            </a:r>
            <a:r>
              <a:rPr lang="en-US" dirty="0" smtClean="0">
                <a:hlinkClick r:id="rId6" tooltip="Pathogen"/>
              </a:rPr>
              <a:t>pathogenic</a:t>
            </a:r>
            <a:r>
              <a:rPr lang="en-US" dirty="0" smtClean="0"/>
              <a:t> agent is a </a:t>
            </a:r>
            <a:r>
              <a:rPr lang="en-US" dirty="0" smtClean="0">
                <a:hlinkClick r:id="rId7" tooltip="Flagellate"/>
              </a:rPr>
              <a:t>flagellate</a:t>
            </a:r>
            <a:r>
              <a:rPr lang="en-US" dirty="0" smtClean="0"/>
              <a:t> </a:t>
            </a:r>
            <a:r>
              <a:rPr lang="en-US" dirty="0" smtClean="0">
                <a:hlinkClick r:id="rId8" tooltip="Protozoa"/>
              </a:rPr>
              <a:t>protozoan</a:t>
            </a:r>
            <a:r>
              <a:rPr lang="en-US" dirty="0" smtClean="0"/>
              <a:t> named </a:t>
            </a:r>
            <a:r>
              <a:rPr lang="en-US" i="1" dirty="0" err="1" smtClean="0">
                <a:hlinkClick r:id="rId9" tooltip="Trypanosoma cruzi"/>
              </a:rPr>
              <a:t>Trypanosoma</a:t>
            </a:r>
            <a:r>
              <a:rPr lang="en-US" i="1" dirty="0" smtClean="0">
                <a:hlinkClick r:id="rId9" tooltip="Trypanosoma cruzi"/>
              </a:rPr>
              <a:t> </a:t>
            </a:r>
            <a:r>
              <a:rPr lang="en-US" i="1" dirty="0" err="1" smtClean="0">
                <a:hlinkClick r:id="rId9" tooltip="Trypanosoma cruzi"/>
              </a:rPr>
              <a:t>cruzi</a:t>
            </a:r>
            <a:r>
              <a:rPr lang="en-US" dirty="0" smtClean="0"/>
              <a:t>, which is </a:t>
            </a:r>
            <a:r>
              <a:rPr lang="en-US" dirty="0" smtClean="0">
                <a:hlinkClick r:id="rId10" tooltip="Vector (epidemiology)"/>
              </a:rPr>
              <a:t>transmitted</a:t>
            </a:r>
            <a:r>
              <a:rPr lang="en-US" dirty="0" smtClean="0"/>
              <a:t> mostly by </a:t>
            </a:r>
            <a:r>
              <a:rPr lang="en-US" dirty="0" smtClean="0">
                <a:hlinkClick r:id="rId11" tooltip="Hematophagy"/>
              </a:rPr>
              <a:t>blood-sucking</a:t>
            </a:r>
            <a:r>
              <a:rPr lang="en-US" dirty="0" smtClean="0"/>
              <a:t> </a:t>
            </a:r>
            <a:r>
              <a:rPr lang="en-US" b="1" dirty="0" smtClean="0">
                <a:hlinkClick r:id="rId12" tooltip="Assassin bug"/>
              </a:rPr>
              <a:t>assassin bugs</a:t>
            </a:r>
            <a:r>
              <a:rPr lang="en-US" dirty="0" smtClean="0"/>
              <a:t>, however other methods of transmission are possible, such as ingestion of food contaminated with </a:t>
            </a:r>
            <a:r>
              <a:rPr lang="en-US" dirty="0" smtClean="0">
                <a:hlinkClick r:id="rId13" tooltip="Parasite"/>
              </a:rPr>
              <a:t>parasites</a:t>
            </a:r>
            <a:r>
              <a:rPr lang="en-US" dirty="0" smtClean="0"/>
              <a:t>, </a:t>
            </a:r>
            <a:r>
              <a:rPr lang="en-US" dirty="0" smtClean="0">
                <a:hlinkClick r:id="rId14" tooltip="Blood transfusion"/>
              </a:rPr>
              <a:t>blood transfusion</a:t>
            </a:r>
            <a:r>
              <a:rPr lang="en-US" dirty="0" smtClean="0"/>
              <a:t> and </a:t>
            </a:r>
            <a:r>
              <a:rPr lang="en-US" dirty="0" smtClean="0">
                <a:hlinkClick r:id="rId15" tooltip="Fetus"/>
              </a:rPr>
              <a:t>fetal</a:t>
            </a:r>
            <a:r>
              <a:rPr lang="en-US" dirty="0" smtClean="0"/>
              <a:t> transmission. Between 16 and 18 million people are currently infected.</a:t>
            </a:r>
            <a:endParaRPr lang="en-US" baseline="30000" dirty="0" smtClean="0"/>
          </a:p>
          <a:p>
            <a:r>
              <a:rPr lang="en-US" dirty="0" smtClean="0">
                <a:hlinkClick r:id="rId16" tooltip="Dengue"/>
              </a:rPr>
              <a:t>Dengue</a:t>
            </a:r>
            <a:r>
              <a:rPr lang="en-US" dirty="0" smtClean="0"/>
              <a:t> </a:t>
            </a:r>
            <a:r>
              <a:rPr lang="en-US" dirty="0" err="1" smtClean="0">
                <a:hlinkClick r:id="rId17" tooltip="Helminths"/>
              </a:rPr>
              <a:t>Helminths</a:t>
            </a:r>
            <a:r>
              <a:rPr lang="en-US" dirty="0" smtClean="0"/>
              <a:t> </a:t>
            </a:r>
            <a:r>
              <a:rPr lang="en-US" dirty="0" smtClean="0">
                <a:hlinkClick r:id="rId18" tooltip="African trypanosomiasis"/>
              </a:rPr>
              <a:t>African </a:t>
            </a:r>
            <a:r>
              <a:rPr lang="en-US" dirty="0" err="1" smtClean="0">
                <a:hlinkClick r:id="rId18" tooltip="African trypanosomiasis"/>
              </a:rPr>
              <a:t>trypanosomiasis</a:t>
            </a:r>
            <a:r>
              <a:rPr lang="en-US" dirty="0" smtClean="0"/>
              <a:t> or </a:t>
            </a:r>
            <a:r>
              <a:rPr lang="en-US" b="1" dirty="0" smtClean="0"/>
              <a:t>sleeping sickness</a:t>
            </a:r>
            <a:r>
              <a:rPr lang="en-US" dirty="0" smtClean="0"/>
              <a:t>, is a </a:t>
            </a:r>
            <a:r>
              <a:rPr lang="en-US" dirty="0" smtClean="0">
                <a:hlinkClick r:id="rId19" tooltip="Parasitic"/>
              </a:rPr>
              <a:t>parasitic</a:t>
            </a:r>
            <a:r>
              <a:rPr lang="en-US" dirty="0" smtClean="0"/>
              <a:t> </a:t>
            </a:r>
            <a:r>
              <a:rPr lang="en-US" dirty="0" smtClean="0">
                <a:hlinkClick r:id="rId20" tooltip="Disease"/>
              </a:rPr>
              <a:t>disease</a:t>
            </a:r>
            <a:r>
              <a:rPr lang="en-US" dirty="0" smtClean="0"/>
              <a:t>, caused by protozoa called </a:t>
            </a:r>
            <a:r>
              <a:rPr lang="en-US" dirty="0" err="1" smtClean="0"/>
              <a:t>trypansomes</a:t>
            </a:r>
            <a:r>
              <a:rPr lang="en-US" dirty="0" smtClean="0"/>
              <a:t>. The two responsible for African </a:t>
            </a:r>
            <a:r>
              <a:rPr lang="en-US" dirty="0" err="1" smtClean="0"/>
              <a:t>trypanosomiasis</a:t>
            </a:r>
            <a:r>
              <a:rPr lang="en-US" dirty="0" smtClean="0"/>
              <a:t> are </a:t>
            </a:r>
            <a:r>
              <a:rPr lang="en-US" dirty="0" err="1" smtClean="0"/>
              <a:t>Trypanosoma</a:t>
            </a:r>
            <a:r>
              <a:rPr lang="en-US" dirty="0" smtClean="0"/>
              <a:t> </a:t>
            </a:r>
            <a:r>
              <a:rPr lang="en-US" dirty="0" err="1" smtClean="0"/>
              <a:t>brucei</a:t>
            </a:r>
            <a:r>
              <a:rPr lang="en-US" dirty="0" smtClean="0"/>
              <a:t> </a:t>
            </a:r>
            <a:r>
              <a:rPr lang="en-US" dirty="0" err="1" smtClean="0"/>
              <a:t>gambiense</a:t>
            </a:r>
            <a:r>
              <a:rPr lang="en-US" dirty="0" smtClean="0"/>
              <a:t> and </a:t>
            </a:r>
            <a:r>
              <a:rPr lang="en-US" dirty="0" err="1" smtClean="0"/>
              <a:t>Trypanosoma</a:t>
            </a:r>
            <a:r>
              <a:rPr lang="en-US" dirty="0" smtClean="0"/>
              <a:t> </a:t>
            </a:r>
            <a:r>
              <a:rPr lang="en-US" dirty="0" err="1" smtClean="0"/>
              <a:t>brucei</a:t>
            </a:r>
            <a:r>
              <a:rPr lang="en-US" dirty="0" smtClean="0"/>
              <a:t> </a:t>
            </a:r>
            <a:r>
              <a:rPr lang="en-US" dirty="0" err="1" smtClean="0"/>
              <a:t>rhodesiense</a:t>
            </a:r>
            <a:r>
              <a:rPr lang="en-US" dirty="0" smtClean="0"/>
              <a:t>. These parasites are transmitted by the </a:t>
            </a:r>
            <a:r>
              <a:rPr lang="en-US" b="1" dirty="0" smtClean="0">
                <a:hlinkClick r:id="rId21" tooltip="Tsetse fly"/>
              </a:rPr>
              <a:t>tsetse fly</a:t>
            </a:r>
            <a:r>
              <a:rPr lang="en-US" b="1" dirty="0" smtClean="0"/>
              <a:t>.</a:t>
            </a:r>
            <a:endParaRPr lang="en-US"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Leishmaniasis</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err="1" smtClean="0"/>
              <a:t>Leishmaniasis</a:t>
            </a:r>
            <a:r>
              <a:rPr lang="en-US" dirty="0" smtClean="0"/>
              <a:t> is a </a:t>
            </a:r>
            <a:r>
              <a:rPr lang="en-US" dirty="0" smtClean="0">
                <a:hlinkClick r:id="rId2" tooltip="Disease"/>
              </a:rPr>
              <a:t>disease</a:t>
            </a:r>
            <a:r>
              <a:rPr lang="en-US" dirty="0" smtClean="0"/>
              <a:t> caused by </a:t>
            </a:r>
            <a:r>
              <a:rPr lang="en-US" dirty="0" smtClean="0">
                <a:hlinkClick r:id="rId3" tooltip="Parasite"/>
              </a:rPr>
              <a:t>parasites</a:t>
            </a:r>
            <a:r>
              <a:rPr lang="en-US" dirty="0" smtClean="0"/>
              <a:t> of the </a:t>
            </a:r>
            <a:r>
              <a:rPr lang="en-US" i="1" dirty="0" err="1" smtClean="0">
                <a:hlinkClick r:id="rId4" tooltip="Leishmania"/>
              </a:rPr>
              <a:t>Leishmania</a:t>
            </a:r>
            <a:r>
              <a:rPr lang="en-US" dirty="0" smtClean="0"/>
              <a:t> </a:t>
            </a:r>
            <a:r>
              <a:rPr lang="en-US" dirty="0" err="1" smtClean="0"/>
              <a:t>type.It</a:t>
            </a:r>
            <a:r>
              <a:rPr lang="en-US" dirty="0" smtClean="0"/>
              <a:t> is spread by the bite of certain types of </a:t>
            </a:r>
            <a:r>
              <a:rPr lang="en-US" dirty="0" err="1" smtClean="0">
                <a:hlinkClick r:id="rId5" tooltip="Sandflies"/>
              </a:rPr>
              <a:t>sandflies</a:t>
            </a:r>
            <a:r>
              <a:rPr lang="en-US" dirty="0" smtClean="0"/>
              <a:t>. </a:t>
            </a:r>
          </a:p>
          <a:p>
            <a:r>
              <a:rPr lang="en-US" dirty="0" smtClean="0"/>
              <a:t>The disease can present in three main ways: </a:t>
            </a:r>
            <a:r>
              <a:rPr lang="en-US" dirty="0" err="1" smtClean="0">
                <a:hlinkClick r:id="rId6" tooltip="Cutaneous leishmaniasis"/>
              </a:rPr>
              <a:t>cutaneous</a:t>
            </a:r>
            <a:r>
              <a:rPr lang="en-US" dirty="0" smtClean="0"/>
              <a:t>, </a:t>
            </a:r>
            <a:r>
              <a:rPr lang="en-US" dirty="0" err="1" smtClean="0"/>
              <a:t>mucocutaneous</a:t>
            </a:r>
            <a:r>
              <a:rPr lang="en-US" dirty="0" smtClean="0"/>
              <a:t>, or </a:t>
            </a:r>
            <a:r>
              <a:rPr lang="en-US" dirty="0" smtClean="0">
                <a:hlinkClick r:id="rId7" tooltip="Visceral leishmaniasis"/>
              </a:rPr>
              <a:t>visceral</a:t>
            </a:r>
            <a:r>
              <a:rPr lang="en-US" dirty="0" smtClean="0"/>
              <a:t>.</a:t>
            </a:r>
          </a:p>
          <a:p>
            <a:r>
              <a:rPr lang="en-US" dirty="0" smtClean="0"/>
              <a:t>The </a:t>
            </a:r>
            <a:r>
              <a:rPr lang="en-US" dirty="0" err="1" smtClean="0"/>
              <a:t>cutaneous</a:t>
            </a:r>
            <a:r>
              <a:rPr lang="en-US" dirty="0" smtClean="0"/>
              <a:t> form presents with skin ulcers, while the </a:t>
            </a:r>
            <a:r>
              <a:rPr lang="en-US" dirty="0" err="1" smtClean="0"/>
              <a:t>mucocutaneous</a:t>
            </a:r>
            <a:r>
              <a:rPr lang="en-US" dirty="0" smtClean="0"/>
              <a:t> form presents with ulcers of the skin, mouth, and nose, and the visceral form starts with skin ulcers and then later presents with fever, low red blood cells, and enlarged spleen and liver.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t>Vehicle-borne transmission</a:t>
            </a:r>
            <a:r>
              <a:rPr lang="en-US" dirty="0" smtClean="0"/>
              <a:t>: A </a:t>
            </a:r>
            <a:r>
              <a:rPr lang="en-US" b="1" dirty="0" smtClean="0"/>
              <a:t>vehicle</a:t>
            </a:r>
            <a:r>
              <a:rPr lang="en-US" dirty="0" smtClean="0"/>
              <a:t> is any non-living substance or object that can be contaminated by an infectious agent, which then transmits it to a new host. </a:t>
            </a:r>
            <a:r>
              <a:rPr lang="en-US" b="1" dirty="0" smtClean="0"/>
              <a:t>Contamination</a:t>
            </a:r>
            <a:r>
              <a:rPr lang="en-US" dirty="0" smtClean="0"/>
              <a:t> refers to the presence of an infectious agent in or on the vehicle. </a:t>
            </a:r>
          </a:p>
          <a:p>
            <a:r>
              <a:rPr lang="en-US" b="1" dirty="0" smtClean="0"/>
              <a:t>Vector-borne transmission</a:t>
            </a:r>
            <a:r>
              <a:rPr lang="en-US" dirty="0" smtClean="0"/>
              <a:t>: A </a:t>
            </a:r>
            <a:r>
              <a:rPr lang="en-US" b="1" dirty="0" smtClean="0"/>
              <a:t>vector</a:t>
            </a:r>
            <a:r>
              <a:rPr lang="en-US" dirty="0" smtClean="0"/>
              <a:t> is an organism, usually an </a:t>
            </a:r>
            <a:r>
              <a:rPr lang="en-US" i="1" dirty="0" smtClean="0"/>
              <a:t>arthropod</a:t>
            </a:r>
            <a:r>
              <a:rPr lang="en-US" dirty="0" smtClean="0"/>
              <a:t>, which transmits an infectious agent to a new host. Arthropods which act as vectors include houseflies, mosquitoes, lice and ticks. </a:t>
            </a:r>
          </a:p>
          <a:p>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Infections in humans are caused by more than 20 species of </a:t>
            </a:r>
            <a:r>
              <a:rPr lang="en-US" i="1" dirty="0" err="1" smtClean="0"/>
              <a:t>Leishmania</a:t>
            </a:r>
            <a:r>
              <a:rPr lang="en-US" dirty="0" smtClean="0"/>
              <a:t>. </a:t>
            </a:r>
          </a:p>
          <a:p>
            <a:r>
              <a:rPr lang="en-US" dirty="0" smtClean="0"/>
              <a:t>Risk factors include </a:t>
            </a:r>
            <a:r>
              <a:rPr lang="en-US" dirty="0" smtClean="0">
                <a:hlinkClick r:id="rId2" tooltip="Poverty"/>
              </a:rPr>
              <a:t>poverty</a:t>
            </a:r>
            <a:r>
              <a:rPr lang="en-US" dirty="0" smtClean="0"/>
              <a:t>, </a:t>
            </a:r>
            <a:r>
              <a:rPr lang="en-US" dirty="0" smtClean="0">
                <a:hlinkClick r:id="rId3" tooltip="Malnutrition"/>
              </a:rPr>
              <a:t>malnutrition</a:t>
            </a:r>
            <a:r>
              <a:rPr lang="en-US" dirty="0" smtClean="0"/>
              <a:t>, </a:t>
            </a:r>
            <a:r>
              <a:rPr lang="en-US" dirty="0" smtClean="0">
                <a:hlinkClick r:id="rId4" tooltip="Deforestation"/>
              </a:rPr>
              <a:t>deforestation</a:t>
            </a:r>
            <a:r>
              <a:rPr lang="en-US" dirty="0" smtClean="0"/>
              <a:t>, and </a:t>
            </a:r>
            <a:r>
              <a:rPr lang="en-US" dirty="0" smtClean="0">
                <a:hlinkClick r:id="rId5" tooltip="Urbanization"/>
              </a:rPr>
              <a:t>urbanization</a:t>
            </a:r>
            <a:r>
              <a:rPr lang="en-US" dirty="0" smtClean="0"/>
              <a:t>. </a:t>
            </a:r>
          </a:p>
          <a:p>
            <a:r>
              <a:rPr lang="en-US" dirty="0" smtClean="0"/>
              <a:t>All three types can be diagnosed by seeing the parasites under the microscope. </a:t>
            </a:r>
          </a:p>
          <a:p>
            <a:r>
              <a:rPr lang="en-US" dirty="0" smtClean="0"/>
              <a:t>Additionally, visceral disease can be diagnosed by blood tests. </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smtClean="0"/>
              <a:t>Leishmaniasis</a:t>
            </a:r>
            <a:r>
              <a:rPr lang="en-US" dirty="0" smtClean="0"/>
              <a:t> can be partly prevented by sleeping under nets treated with </a:t>
            </a:r>
            <a:r>
              <a:rPr lang="en-US" dirty="0" smtClean="0">
                <a:hlinkClick r:id="rId2" tooltip="Insecticide"/>
              </a:rPr>
              <a:t>insecticide</a:t>
            </a:r>
            <a:r>
              <a:rPr lang="en-US" dirty="0" smtClean="0"/>
              <a:t>.</a:t>
            </a:r>
          </a:p>
          <a:p>
            <a:r>
              <a:rPr lang="en-US" dirty="0" smtClean="0"/>
              <a:t> Other measures include spraying insecticides to kill </a:t>
            </a:r>
            <a:r>
              <a:rPr lang="en-US" dirty="0" err="1" smtClean="0"/>
              <a:t>sandflies</a:t>
            </a:r>
            <a:r>
              <a:rPr lang="en-US" dirty="0" smtClean="0"/>
              <a:t> and treating people with the disease early to prevent further spread.</a:t>
            </a:r>
            <a:endParaRPr lang="en-US" baseline="30000" dirty="0" smtClean="0"/>
          </a:p>
          <a:p>
            <a:r>
              <a:rPr lang="en-US" dirty="0" smtClean="0"/>
              <a:t>The treatment needed is determined by where the disease is acquired, the species of </a:t>
            </a:r>
            <a:r>
              <a:rPr lang="en-US" i="1" dirty="0" err="1" smtClean="0"/>
              <a:t>Leishmania</a:t>
            </a:r>
            <a:r>
              <a:rPr lang="en-US" dirty="0" smtClean="0"/>
              <a:t>, and the type of infection.</a:t>
            </a:r>
            <a:endParaRPr lang="en-US" baseline="30000" dirty="0" smtClean="0"/>
          </a:p>
          <a:p>
            <a:endParaRPr 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Some possible medications used for visceral disease include </a:t>
            </a:r>
            <a:r>
              <a:rPr lang="en-US" dirty="0" smtClean="0">
                <a:hlinkClick r:id="rId2" tooltip="Liposomal amphotericin B"/>
              </a:rPr>
              <a:t>liposomal </a:t>
            </a:r>
            <a:r>
              <a:rPr lang="en-US" dirty="0" err="1" smtClean="0">
                <a:hlinkClick r:id="rId2" tooltip="Liposomal amphotericin B"/>
              </a:rPr>
              <a:t>amphotericin</a:t>
            </a:r>
            <a:r>
              <a:rPr lang="en-US" dirty="0" smtClean="0">
                <a:hlinkClick r:id="rId2" tooltip="Liposomal amphotericin B"/>
              </a:rPr>
              <a:t> B</a:t>
            </a:r>
            <a:r>
              <a:rPr lang="en-US" dirty="0" smtClean="0"/>
              <a:t>, a combination of </a:t>
            </a:r>
            <a:r>
              <a:rPr lang="en-US" dirty="0" err="1" smtClean="0">
                <a:hlinkClick r:id="rId3" tooltip="Pentavalent antimonials"/>
              </a:rPr>
              <a:t>pentavalent</a:t>
            </a:r>
            <a:r>
              <a:rPr lang="en-US" dirty="0" smtClean="0">
                <a:hlinkClick r:id="rId3" tooltip="Pentavalent antimonials"/>
              </a:rPr>
              <a:t> </a:t>
            </a:r>
            <a:r>
              <a:rPr lang="en-US" dirty="0" err="1" smtClean="0">
                <a:hlinkClick r:id="rId3" tooltip="Pentavalent antimonials"/>
              </a:rPr>
              <a:t>antimonials</a:t>
            </a:r>
            <a:r>
              <a:rPr lang="en-US" dirty="0" smtClean="0"/>
              <a:t> and </a:t>
            </a:r>
            <a:r>
              <a:rPr lang="en-US" dirty="0" err="1" smtClean="0">
                <a:hlinkClick r:id="rId4" tooltip="Paromomycin"/>
              </a:rPr>
              <a:t>paromomycin</a:t>
            </a:r>
            <a:r>
              <a:rPr lang="en-US" dirty="0" smtClean="0"/>
              <a:t>, and </a:t>
            </a:r>
            <a:r>
              <a:rPr lang="en-US" dirty="0" err="1" smtClean="0">
                <a:hlinkClick r:id="rId5" tooltip="Miltefosine"/>
              </a:rPr>
              <a:t>miltefosine</a:t>
            </a:r>
            <a:r>
              <a:rPr lang="en-US" dirty="0" smtClean="0"/>
              <a:t>. For </a:t>
            </a:r>
            <a:r>
              <a:rPr lang="en-US" dirty="0" err="1" smtClean="0"/>
              <a:t>cutaneous</a:t>
            </a:r>
            <a:r>
              <a:rPr lang="en-US" dirty="0" smtClean="0"/>
              <a:t> disease, </a:t>
            </a:r>
            <a:r>
              <a:rPr lang="en-US" dirty="0" err="1" smtClean="0"/>
              <a:t>paromomycin</a:t>
            </a:r>
            <a:r>
              <a:rPr lang="en-US" dirty="0" smtClean="0"/>
              <a:t>, </a:t>
            </a:r>
            <a:r>
              <a:rPr lang="en-US" dirty="0" err="1" smtClean="0">
                <a:hlinkClick r:id="rId6" tooltip="Fluconazole"/>
              </a:rPr>
              <a:t>fluconazole</a:t>
            </a:r>
            <a:r>
              <a:rPr lang="en-US" dirty="0" smtClean="0"/>
              <a:t>, or </a:t>
            </a:r>
            <a:r>
              <a:rPr lang="en-US" dirty="0" err="1" smtClean="0">
                <a:hlinkClick r:id="rId7" tooltip="Pentamidine"/>
              </a:rPr>
              <a:t>pentamidine</a:t>
            </a:r>
            <a:r>
              <a:rPr lang="en-US" dirty="0" smtClean="0"/>
              <a:t> may be effective.</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lesmaniasis</a:t>
            </a:r>
            <a:endParaRPr lang="en-US" dirty="0"/>
          </a:p>
        </p:txBody>
      </p:sp>
      <p:pic>
        <p:nvPicPr>
          <p:cNvPr id="1026" name="Picture 2" descr="C:\Users\me\Desktop\300px-Skin_ulcer_due_to_leishmaniasis,_hand_of_Central_American_adult_3MG0037_lores.jpg"/>
          <p:cNvPicPr>
            <a:picLocks noGrp="1" noChangeAspect="1" noChangeArrowheads="1"/>
          </p:cNvPicPr>
          <p:nvPr>
            <p:ph idx="1"/>
          </p:nvPr>
        </p:nvPicPr>
        <p:blipFill>
          <a:blip r:embed="rId2"/>
          <a:srcRect/>
          <a:stretch>
            <a:fillRect/>
          </a:stretch>
        </p:blipFill>
        <p:spPr bwMode="auto">
          <a:xfrm>
            <a:off x="1905000" y="1371600"/>
            <a:ext cx="4095750" cy="3463131"/>
          </a:xfrm>
          <a:prstGeom prst="rect">
            <a:avLst/>
          </a:prstGeom>
          <a:noFill/>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Malaria </a:t>
            </a:r>
            <a:endParaRPr lang="en-US" b="1" dirty="0"/>
          </a:p>
        </p:txBody>
      </p:sp>
      <p:sp>
        <p:nvSpPr>
          <p:cNvPr id="3" name="Content Placeholder 2"/>
          <p:cNvSpPr>
            <a:spLocks noGrp="1"/>
          </p:cNvSpPr>
          <p:nvPr>
            <p:ph idx="1"/>
          </p:nvPr>
        </p:nvSpPr>
        <p:spPr/>
        <p:txBody>
          <a:bodyPr>
            <a:normAutofit fontScale="92500"/>
          </a:bodyPr>
          <a:lstStyle/>
          <a:p>
            <a:r>
              <a:rPr lang="en-US" b="1" dirty="0" smtClean="0"/>
              <a:t>Malaria</a:t>
            </a:r>
            <a:r>
              <a:rPr lang="en-US" dirty="0" smtClean="0"/>
              <a:t> is a </a:t>
            </a:r>
            <a:r>
              <a:rPr lang="en-US" dirty="0" smtClean="0">
                <a:hlinkClick r:id="rId2" tooltip="Mosquito-borne disease"/>
              </a:rPr>
              <a:t>mosquito-borne infectious disease</a:t>
            </a:r>
            <a:r>
              <a:rPr lang="en-US" dirty="0" smtClean="0"/>
              <a:t> that affects humans and other animals.</a:t>
            </a:r>
          </a:p>
          <a:p>
            <a:r>
              <a:rPr lang="en-US" dirty="0" smtClean="0"/>
              <a:t> Malaria causes </a:t>
            </a:r>
            <a:r>
              <a:rPr lang="en-US" dirty="0" smtClean="0">
                <a:hlinkClick r:id="rId3" tooltip="Symptoms"/>
              </a:rPr>
              <a:t>symptoms</a:t>
            </a:r>
            <a:r>
              <a:rPr lang="en-US" dirty="0" smtClean="0"/>
              <a:t> that typically include </a:t>
            </a:r>
            <a:r>
              <a:rPr lang="en-US" dirty="0" smtClean="0">
                <a:hlinkClick r:id="rId4" tooltip="Fever"/>
              </a:rPr>
              <a:t>fever</a:t>
            </a:r>
            <a:r>
              <a:rPr lang="en-US" dirty="0" smtClean="0"/>
              <a:t>, </a:t>
            </a:r>
            <a:r>
              <a:rPr lang="en-US" dirty="0" smtClean="0">
                <a:hlinkClick r:id="rId5" tooltip="Fatigue (medical)"/>
              </a:rPr>
              <a:t>tiredness</a:t>
            </a:r>
            <a:r>
              <a:rPr lang="en-US" dirty="0" smtClean="0"/>
              <a:t>, </a:t>
            </a:r>
            <a:r>
              <a:rPr lang="en-US" dirty="0" smtClean="0">
                <a:hlinkClick r:id="rId6" tooltip="Vomiting"/>
              </a:rPr>
              <a:t>vomiting</a:t>
            </a:r>
            <a:r>
              <a:rPr lang="en-US" dirty="0" smtClean="0"/>
              <a:t>, and </a:t>
            </a:r>
            <a:r>
              <a:rPr lang="en-US" dirty="0" smtClean="0">
                <a:hlinkClick r:id="rId7" tooltip="Headache"/>
              </a:rPr>
              <a:t>headaches</a:t>
            </a:r>
            <a:r>
              <a:rPr lang="en-US" dirty="0" smtClean="0"/>
              <a:t>. In severe cases it can cause </a:t>
            </a:r>
            <a:r>
              <a:rPr lang="en-US" dirty="0" smtClean="0">
                <a:hlinkClick r:id="rId8" tooltip="Jaundice"/>
              </a:rPr>
              <a:t>yellow skin</a:t>
            </a:r>
            <a:r>
              <a:rPr lang="en-US" dirty="0" smtClean="0"/>
              <a:t>, </a:t>
            </a:r>
            <a:r>
              <a:rPr lang="en-US" dirty="0" smtClean="0">
                <a:hlinkClick r:id="rId9" tooltip="Epileptic seizure"/>
              </a:rPr>
              <a:t>seizures</a:t>
            </a:r>
            <a:r>
              <a:rPr lang="en-US" dirty="0" smtClean="0"/>
              <a:t>, </a:t>
            </a:r>
            <a:r>
              <a:rPr lang="en-US" dirty="0" smtClean="0">
                <a:hlinkClick r:id="rId10" tooltip="Coma"/>
              </a:rPr>
              <a:t>coma</a:t>
            </a:r>
            <a:r>
              <a:rPr lang="en-US" dirty="0" smtClean="0"/>
              <a:t>, or </a:t>
            </a:r>
            <a:r>
              <a:rPr lang="en-US" dirty="0" smtClean="0">
                <a:hlinkClick r:id="rId11" tooltip="Death"/>
              </a:rPr>
              <a:t>death</a:t>
            </a:r>
            <a:r>
              <a:rPr lang="en-US" dirty="0" smtClean="0"/>
              <a:t>.</a:t>
            </a:r>
          </a:p>
          <a:p>
            <a:r>
              <a:rPr lang="en-US" dirty="0" smtClean="0"/>
              <a:t>Symptoms usually begin ten to fifteen days after being bitten by an infected </a:t>
            </a:r>
            <a:r>
              <a:rPr lang="en-US" dirty="0" smtClean="0">
                <a:hlinkClick r:id="rId12" tooltip="Mosquito"/>
              </a:rPr>
              <a:t>mosquito</a:t>
            </a:r>
            <a:r>
              <a:rPr lang="en-US" dirty="0" smtClean="0"/>
              <a:t>.</a:t>
            </a:r>
          </a:p>
          <a:p>
            <a:r>
              <a:rPr lang="en-US" dirty="0" smtClean="0"/>
              <a:t> </a:t>
            </a:r>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not properly treated, people may have recurrences of the disease months later. </a:t>
            </a:r>
          </a:p>
          <a:p>
            <a:r>
              <a:rPr lang="en-US" dirty="0" smtClean="0"/>
              <a:t>In those who have recently survived an </a:t>
            </a:r>
            <a:r>
              <a:rPr lang="en-US" dirty="0" smtClean="0">
                <a:hlinkClick r:id="rId2" tooltip="Infection"/>
              </a:rPr>
              <a:t>infection</a:t>
            </a:r>
            <a:r>
              <a:rPr lang="en-US" dirty="0" smtClean="0"/>
              <a:t>, </a:t>
            </a:r>
            <a:r>
              <a:rPr lang="en-US" dirty="0" err="1" smtClean="0"/>
              <a:t>reinfection</a:t>
            </a:r>
            <a:r>
              <a:rPr lang="en-US" dirty="0" smtClean="0"/>
              <a:t> usually causes milder </a:t>
            </a:r>
            <a:r>
              <a:rPr lang="en-US" dirty="0" err="1" smtClean="0"/>
              <a:t>symptoms.This</a:t>
            </a:r>
            <a:r>
              <a:rPr lang="en-US" dirty="0" smtClean="0"/>
              <a:t> partial </a:t>
            </a:r>
            <a:r>
              <a:rPr lang="en-US" dirty="0" smtClean="0">
                <a:hlinkClick r:id="rId3" tooltip="Immunity (medical)"/>
              </a:rPr>
              <a:t>resistance</a:t>
            </a:r>
            <a:r>
              <a:rPr lang="en-US" dirty="0" smtClean="0"/>
              <a:t> disappears over months to years if the person has no continuing exposure to malaria.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Malaria is caused by </a:t>
            </a:r>
            <a:r>
              <a:rPr lang="en-US" dirty="0" smtClean="0">
                <a:hlinkClick r:id="rId2" tooltip="Protozoa"/>
              </a:rPr>
              <a:t>single-celled microorganisms</a:t>
            </a:r>
            <a:r>
              <a:rPr lang="en-US" dirty="0" smtClean="0"/>
              <a:t> of the </a:t>
            </a:r>
            <a:r>
              <a:rPr lang="en-US" i="1" dirty="0" smtClean="0">
                <a:hlinkClick r:id="rId3" tooltip="Plasmodium"/>
              </a:rPr>
              <a:t>Plasmodium</a:t>
            </a:r>
            <a:r>
              <a:rPr lang="en-US" dirty="0" smtClean="0"/>
              <a:t> group.</a:t>
            </a:r>
            <a:endParaRPr lang="en-US" baseline="30000" dirty="0" smtClean="0"/>
          </a:p>
          <a:p>
            <a:r>
              <a:rPr lang="en-US" dirty="0" smtClean="0"/>
              <a:t>The disease is most commonly spread by an infected female </a:t>
            </a:r>
            <a:r>
              <a:rPr lang="en-US" i="1" dirty="0" smtClean="0">
                <a:hlinkClick r:id="rId4" tooltip="Anopheles"/>
              </a:rPr>
              <a:t>Anopheles</a:t>
            </a:r>
            <a:r>
              <a:rPr lang="en-US" dirty="0" smtClean="0"/>
              <a:t> mosquito.</a:t>
            </a:r>
            <a:endParaRPr lang="en-US" baseline="30000" dirty="0" smtClean="0"/>
          </a:p>
          <a:p>
            <a:r>
              <a:rPr lang="en-US" dirty="0" smtClean="0"/>
              <a:t>The mosquito bite introduces the </a:t>
            </a:r>
            <a:r>
              <a:rPr lang="en-US" dirty="0" smtClean="0">
                <a:hlinkClick r:id="rId5" tooltip="Parasite"/>
              </a:rPr>
              <a:t>parasites</a:t>
            </a:r>
            <a:r>
              <a:rPr lang="en-US" dirty="0" smtClean="0"/>
              <a:t> from the mosquito's </a:t>
            </a:r>
            <a:r>
              <a:rPr lang="en-US" dirty="0" smtClean="0">
                <a:hlinkClick r:id="rId6" tooltip="Saliva"/>
              </a:rPr>
              <a:t>saliva</a:t>
            </a:r>
            <a:r>
              <a:rPr lang="en-US" dirty="0" smtClean="0"/>
              <a:t> into a person's </a:t>
            </a:r>
            <a:r>
              <a:rPr lang="en-US" dirty="0" smtClean="0">
                <a:hlinkClick r:id="rId7" tooltip="Circulatory system"/>
              </a:rPr>
              <a:t>blood</a:t>
            </a:r>
            <a:r>
              <a:rPr lang="en-US" dirty="0" smtClean="0"/>
              <a:t>.</a:t>
            </a:r>
            <a:endParaRPr lang="en-US" baseline="30000" dirty="0" smtClean="0"/>
          </a:p>
          <a:p>
            <a:r>
              <a:rPr lang="en-US" dirty="0" smtClean="0"/>
              <a:t> The parasites travel to the </a:t>
            </a:r>
            <a:r>
              <a:rPr lang="en-US" dirty="0" smtClean="0">
                <a:hlinkClick r:id="rId8" tooltip="Liver"/>
              </a:rPr>
              <a:t>liver</a:t>
            </a:r>
            <a:r>
              <a:rPr lang="en-US" dirty="0" smtClean="0"/>
              <a:t> where they mature and </a:t>
            </a:r>
            <a:r>
              <a:rPr lang="en-US" dirty="0" smtClean="0">
                <a:hlinkClick r:id="rId9" tooltip="Reproduce"/>
              </a:rPr>
              <a:t>reproduce</a:t>
            </a:r>
            <a:r>
              <a:rPr lang="en-US" dirty="0" smtClean="0"/>
              <a:t>.</a:t>
            </a:r>
            <a:endParaRPr lang="en-US" baseline="30000" dirty="0" smtClean="0"/>
          </a:p>
          <a:p>
            <a:r>
              <a:rPr lang="en-US" dirty="0" smtClean="0"/>
              <a:t> Five species of </a:t>
            </a:r>
            <a:r>
              <a:rPr lang="en-US" i="1" dirty="0" smtClean="0"/>
              <a:t>Plasmodium</a:t>
            </a:r>
            <a:r>
              <a:rPr lang="en-US" dirty="0" smtClean="0"/>
              <a:t> can infect and be spread by humans.</a:t>
            </a:r>
            <a:endParaRPr lang="en-US"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 Most deaths are caused by </a:t>
            </a:r>
            <a:r>
              <a:rPr lang="en-US" i="1" dirty="0" smtClean="0">
                <a:hlinkClick r:id="rId2" tooltip="Plasmodium falciparum"/>
              </a:rPr>
              <a:t>P. </a:t>
            </a:r>
            <a:r>
              <a:rPr lang="en-US" i="1" dirty="0" err="1" smtClean="0">
                <a:hlinkClick r:id="rId2" tooltip="Plasmodium falciparum"/>
              </a:rPr>
              <a:t>falciparum</a:t>
            </a:r>
            <a:r>
              <a:rPr lang="en-US" dirty="0" smtClean="0"/>
              <a:t> because </a:t>
            </a:r>
            <a:r>
              <a:rPr lang="en-US" i="1" dirty="0" smtClean="0">
                <a:hlinkClick r:id="rId3" tooltip="Plasmodium vivax"/>
              </a:rPr>
              <a:t>P. </a:t>
            </a:r>
            <a:r>
              <a:rPr lang="en-US" i="1" dirty="0" err="1" smtClean="0">
                <a:hlinkClick r:id="rId3" tooltip="Plasmodium vivax"/>
              </a:rPr>
              <a:t>vivax</a:t>
            </a:r>
            <a:r>
              <a:rPr lang="en-US" dirty="0" smtClean="0"/>
              <a:t>, </a:t>
            </a:r>
            <a:r>
              <a:rPr lang="en-US" i="1" dirty="0" smtClean="0">
                <a:hlinkClick r:id="rId4" tooltip="Plasmodium ovale"/>
              </a:rPr>
              <a:t>P. </a:t>
            </a:r>
            <a:r>
              <a:rPr lang="en-US" i="1" dirty="0" err="1" smtClean="0">
                <a:hlinkClick r:id="rId4" tooltip="Plasmodium ovale"/>
              </a:rPr>
              <a:t>ovale</a:t>
            </a:r>
            <a:r>
              <a:rPr lang="en-US" dirty="0" smtClean="0"/>
              <a:t>, and </a:t>
            </a:r>
            <a:r>
              <a:rPr lang="en-US" i="1" dirty="0" smtClean="0">
                <a:hlinkClick r:id="rId5" tooltip="Plasmodium malariae"/>
              </a:rPr>
              <a:t>P. </a:t>
            </a:r>
            <a:r>
              <a:rPr lang="en-US" i="1" dirty="0" err="1" smtClean="0">
                <a:hlinkClick r:id="rId5" tooltip="Plasmodium malariae"/>
              </a:rPr>
              <a:t>malariae</a:t>
            </a:r>
            <a:r>
              <a:rPr lang="en-US" dirty="0" smtClean="0"/>
              <a:t> generally cause a milder form of malaria. The species </a:t>
            </a:r>
            <a:r>
              <a:rPr lang="en-US" i="1" dirty="0" smtClean="0">
                <a:hlinkClick r:id="rId6" tooltip="Plasmodium knowlesi"/>
              </a:rPr>
              <a:t>P. </a:t>
            </a:r>
            <a:r>
              <a:rPr lang="en-US" i="1" dirty="0" err="1" smtClean="0">
                <a:hlinkClick r:id="rId6" tooltip="Plasmodium knowlesi"/>
              </a:rPr>
              <a:t>knowlesi</a:t>
            </a:r>
            <a:r>
              <a:rPr lang="en-US" dirty="0" smtClean="0"/>
              <a:t> rarely causes disease in humans.</a:t>
            </a:r>
            <a:endParaRPr lang="en-US" baseline="30000" dirty="0" smtClean="0"/>
          </a:p>
          <a:p>
            <a:r>
              <a:rPr lang="en-US" dirty="0" smtClean="0"/>
              <a:t> Malaria is typically diagnosed by the </a:t>
            </a:r>
            <a:r>
              <a:rPr lang="en-US" dirty="0" smtClean="0">
                <a:hlinkClick r:id="rId7" tooltip="Histology"/>
              </a:rPr>
              <a:t>microscopic examination</a:t>
            </a:r>
            <a:r>
              <a:rPr lang="en-US" dirty="0" smtClean="0"/>
              <a:t> of blood using </a:t>
            </a:r>
            <a:r>
              <a:rPr lang="en-US" dirty="0" smtClean="0">
                <a:hlinkClick r:id="rId8" tooltip="Blood film"/>
              </a:rPr>
              <a:t>blood films</a:t>
            </a:r>
            <a:r>
              <a:rPr lang="en-US" dirty="0" smtClean="0"/>
              <a:t>, or with </a:t>
            </a:r>
            <a:r>
              <a:rPr lang="en-US" dirty="0" smtClean="0">
                <a:hlinkClick r:id="rId9" tooltip="Malaria antigen detection tests"/>
              </a:rPr>
              <a:t>antigen-based</a:t>
            </a:r>
            <a:r>
              <a:rPr lang="en-US" dirty="0" smtClean="0"/>
              <a:t> </a:t>
            </a:r>
            <a:r>
              <a:rPr lang="en-US" dirty="0" smtClean="0">
                <a:hlinkClick r:id="rId10" tooltip="Rapid diagnostic test"/>
              </a:rPr>
              <a:t>rapid diagnostic tests</a:t>
            </a:r>
            <a:r>
              <a:rPr lang="en-US" dirty="0" smtClean="0"/>
              <a:t>.</a:t>
            </a:r>
            <a:endParaRPr lang="en-US" baseline="30000" dirty="0" smtClean="0"/>
          </a:p>
          <a:p>
            <a:r>
              <a:rPr lang="en-US" dirty="0" smtClean="0"/>
              <a:t> Methods that use the </a:t>
            </a:r>
            <a:r>
              <a:rPr lang="en-US" dirty="0" smtClean="0">
                <a:hlinkClick r:id="rId11" tooltip="Polymerase chain reaction"/>
              </a:rPr>
              <a:t>polymerase chain reaction</a:t>
            </a:r>
            <a:r>
              <a:rPr lang="en-US" dirty="0" smtClean="0"/>
              <a:t> to detect the parasite's </a:t>
            </a:r>
            <a:r>
              <a:rPr lang="en-US" dirty="0" smtClean="0">
                <a:hlinkClick r:id="rId12" tooltip="DNA"/>
              </a:rPr>
              <a:t>DNA</a:t>
            </a:r>
            <a:r>
              <a:rPr lang="en-US" dirty="0" smtClean="0"/>
              <a:t> have been developed, but are not widely used in areas where malaria is </a:t>
            </a:r>
            <a:r>
              <a:rPr lang="en-US" dirty="0" smtClean="0">
                <a:hlinkClick r:id="rId13" tooltip="Endemic (epidemiology)"/>
              </a:rPr>
              <a:t>common</a:t>
            </a:r>
            <a:r>
              <a:rPr lang="en-US" dirty="0" smtClean="0"/>
              <a:t> due to their cost and complexity.</a:t>
            </a:r>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The risk of disease can be reduced by preventing mosquito bites through the use of </a:t>
            </a:r>
            <a:r>
              <a:rPr lang="en-US" dirty="0" smtClean="0">
                <a:hlinkClick r:id="rId2" tooltip="Mosquito net"/>
              </a:rPr>
              <a:t>mosquito nets</a:t>
            </a:r>
            <a:r>
              <a:rPr lang="en-US" dirty="0" smtClean="0"/>
              <a:t> and </a:t>
            </a:r>
            <a:r>
              <a:rPr lang="en-US" dirty="0" smtClean="0">
                <a:hlinkClick r:id="rId3" tooltip="Insect repellent"/>
              </a:rPr>
              <a:t>insect repellents</a:t>
            </a:r>
            <a:r>
              <a:rPr lang="en-US" dirty="0" smtClean="0"/>
              <a:t>, or with </a:t>
            </a:r>
            <a:r>
              <a:rPr lang="en-US" dirty="0" smtClean="0">
                <a:hlinkClick r:id="rId4" tooltip="Mosquito control"/>
              </a:rPr>
              <a:t>mosquito control</a:t>
            </a:r>
            <a:r>
              <a:rPr lang="en-US" dirty="0" smtClean="0"/>
              <a:t> measures such as spraying </a:t>
            </a:r>
            <a:r>
              <a:rPr lang="en-US" dirty="0" smtClean="0">
                <a:hlinkClick r:id="rId5" tooltip="Insecticide"/>
              </a:rPr>
              <a:t>insecticides</a:t>
            </a:r>
            <a:r>
              <a:rPr lang="en-US" dirty="0" smtClean="0"/>
              <a:t> and draining </a:t>
            </a:r>
            <a:r>
              <a:rPr lang="en-US" dirty="0" smtClean="0">
                <a:hlinkClick r:id="rId6" tooltip="Standing water"/>
              </a:rPr>
              <a:t>standing </a:t>
            </a:r>
            <a:r>
              <a:rPr lang="en-US" dirty="0" err="1" smtClean="0">
                <a:hlinkClick r:id="rId6" tooltip="Standing water"/>
              </a:rPr>
              <a:t>water</a:t>
            </a:r>
            <a:r>
              <a:rPr lang="en-US" dirty="0" err="1" smtClean="0"/>
              <a:t>.Several</a:t>
            </a:r>
            <a:r>
              <a:rPr lang="en-US" dirty="0" smtClean="0"/>
              <a:t> </a:t>
            </a:r>
            <a:r>
              <a:rPr lang="en-US" dirty="0" smtClean="0">
                <a:hlinkClick r:id="rId7" tooltip="Medications"/>
              </a:rPr>
              <a:t>medications</a:t>
            </a:r>
            <a:r>
              <a:rPr lang="en-US" dirty="0" smtClean="0"/>
              <a:t> are available to </a:t>
            </a:r>
            <a:r>
              <a:rPr lang="en-US" dirty="0" smtClean="0">
                <a:hlinkClick r:id="rId8" tooltip="Malaria prophylaxis"/>
              </a:rPr>
              <a:t>prevent malaria</a:t>
            </a:r>
            <a:r>
              <a:rPr lang="en-US" dirty="0" smtClean="0"/>
              <a:t> in </a:t>
            </a:r>
            <a:r>
              <a:rPr lang="en-US" dirty="0" err="1" smtClean="0"/>
              <a:t>travellers</a:t>
            </a:r>
            <a:r>
              <a:rPr lang="en-US" dirty="0" smtClean="0"/>
              <a:t> to areas where the disease is common. Occasional doses of the combination medication </a:t>
            </a:r>
            <a:r>
              <a:rPr lang="en-US" dirty="0" err="1" smtClean="0">
                <a:hlinkClick r:id="rId9" tooltip="Sulfadoxine/pyrimethamine"/>
              </a:rPr>
              <a:t>sulfadoxine</a:t>
            </a:r>
            <a:r>
              <a:rPr lang="en-US" dirty="0" smtClean="0">
                <a:hlinkClick r:id="rId9" tooltip="Sulfadoxine/pyrimethamine"/>
              </a:rPr>
              <a:t>/</a:t>
            </a:r>
            <a:r>
              <a:rPr lang="en-US" dirty="0" err="1" smtClean="0">
                <a:hlinkClick r:id="rId9" tooltip="Sulfadoxine/pyrimethamine"/>
              </a:rPr>
              <a:t>pyrimethamine</a:t>
            </a:r>
            <a:r>
              <a:rPr lang="en-US" dirty="0" smtClean="0"/>
              <a:t> are recommended in </a:t>
            </a:r>
            <a:r>
              <a:rPr lang="en-US" dirty="0" smtClean="0">
                <a:hlinkClick r:id="rId10" tooltip="Infant"/>
              </a:rPr>
              <a:t>infants</a:t>
            </a:r>
            <a:r>
              <a:rPr lang="en-US" dirty="0" smtClean="0"/>
              <a:t> and after the </a:t>
            </a:r>
            <a:r>
              <a:rPr lang="en-US" dirty="0" smtClean="0">
                <a:hlinkClick r:id="rId11" tooltip="First trimester"/>
              </a:rPr>
              <a:t>first trimester</a:t>
            </a:r>
            <a:r>
              <a:rPr lang="en-US" dirty="0" smtClean="0"/>
              <a:t> of </a:t>
            </a:r>
            <a:r>
              <a:rPr lang="en-US" dirty="0" smtClean="0">
                <a:hlinkClick r:id="rId12" tooltip="Pregnancy"/>
              </a:rPr>
              <a:t>pregnancy</a:t>
            </a:r>
            <a:r>
              <a:rPr lang="en-US" dirty="0" smtClean="0"/>
              <a:t> in areas with high rates of malaria.</a:t>
            </a:r>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Despite a need, no effective </a:t>
            </a:r>
            <a:r>
              <a:rPr lang="en-US" dirty="0" smtClean="0">
                <a:hlinkClick r:id="rId2" tooltip="Vaccine"/>
              </a:rPr>
              <a:t>vaccine</a:t>
            </a:r>
            <a:r>
              <a:rPr lang="en-US" dirty="0" smtClean="0"/>
              <a:t> exists, although efforts to develop one are ongoing.</a:t>
            </a:r>
            <a:endParaRPr lang="en-US" baseline="30000" dirty="0" smtClean="0"/>
          </a:p>
          <a:p>
            <a:r>
              <a:rPr lang="en-US" dirty="0" smtClean="0"/>
              <a:t> The recommended treatment for malaria is a </a:t>
            </a:r>
            <a:r>
              <a:rPr lang="en-US" dirty="0" smtClean="0">
                <a:hlinkClick r:id="rId3" tooltip="Antimalarial medication"/>
              </a:rPr>
              <a:t>combination</a:t>
            </a:r>
            <a:r>
              <a:rPr lang="en-US" dirty="0" smtClean="0"/>
              <a:t> of </a:t>
            </a:r>
            <a:r>
              <a:rPr lang="en-US" dirty="0" err="1" smtClean="0">
                <a:hlinkClick r:id="rId3" tooltip="Antimalarial medication"/>
              </a:rPr>
              <a:t>antimalarial</a:t>
            </a:r>
            <a:r>
              <a:rPr lang="en-US" dirty="0" smtClean="0">
                <a:hlinkClick r:id="rId3" tooltip="Antimalarial medication"/>
              </a:rPr>
              <a:t> medications</a:t>
            </a:r>
            <a:r>
              <a:rPr lang="en-US" dirty="0" smtClean="0"/>
              <a:t> that includes an </a:t>
            </a:r>
            <a:r>
              <a:rPr lang="en-US" dirty="0" err="1" smtClean="0">
                <a:hlinkClick r:id="rId4" tooltip="Artemisinin"/>
              </a:rPr>
              <a:t>artemisinin</a:t>
            </a:r>
            <a:r>
              <a:rPr lang="en-US" dirty="0" err="1" smtClean="0"/>
              <a:t>.The</a:t>
            </a:r>
            <a:r>
              <a:rPr lang="en-US" dirty="0" smtClean="0"/>
              <a:t> second medication may be either </a:t>
            </a:r>
            <a:r>
              <a:rPr lang="en-US" dirty="0" err="1" smtClean="0">
                <a:hlinkClick r:id="rId5" tooltip="Mefloquine"/>
              </a:rPr>
              <a:t>mefloquine</a:t>
            </a:r>
            <a:r>
              <a:rPr lang="en-US" dirty="0" smtClean="0"/>
              <a:t>, </a:t>
            </a:r>
            <a:r>
              <a:rPr lang="en-US" dirty="0" err="1" smtClean="0">
                <a:hlinkClick r:id="rId6" tooltip="Lumefantrine"/>
              </a:rPr>
              <a:t>lumefantrine</a:t>
            </a:r>
            <a:r>
              <a:rPr lang="en-US" dirty="0" smtClean="0"/>
              <a:t>, or </a:t>
            </a:r>
            <a:r>
              <a:rPr lang="en-US" dirty="0" err="1" smtClean="0"/>
              <a:t>sulfadoxine</a:t>
            </a:r>
            <a:r>
              <a:rPr lang="en-US" dirty="0" smtClean="0"/>
              <a:t>/</a:t>
            </a:r>
            <a:r>
              <a:rPr lang="en-US" dirty="0" err="1" smtClean="0"/>
              <a:t>pyrimethamine</a:t>
            </a:r>
            <a:r>
              <a:rPr lang="en-US" dirty="0" smtClean="0"/>
              <a:t>.</a:t>
            </a:r>
            <a:endParaRPr lang="en-US" baseline="30000" dirty="0" smtClean="0"/>
          </a:p>
          <a:p>
            <a:r>
              <a:rPr lang="en-US" dirty="0" smtClean="0">
                <a:hlinkClick r:id="rId7" tooltip="Quinine"/>
              </a:rPr>
              <a:t>Quinine</a:t>
            </a:r>
            <a:r>
              <a:rPr lang="en-US" dirty="0" smtClean="0"/>
              <a:t> along with </a:t>
            </a:r>
            <a:r>
              <a:rPr lang="en-US" dirty="0" err="1" smtClean="0">
                <a:hlinkClick r:id="rId8" tooltip="Doxycycline"/>
              </a:rPr>
              <a:t>doxycycline</a:t>
            </a:r>
            <a:r>
              <a:rPr lang="en-US" dirty="0" smtClean="0"/>
              <a:t> may be used if an </a:t>
            </a:r>
            <a:r>
              <a:rPr lang="en-US" dirty="0" err="1" smtClean="0"/>
              <a:t>artemisinin</a:t>
            </a:r>
            <a:r>
              <a:rPr lang="en-US" dirty="0" smtClean="0"/>
              <a:t> is not available. It is recommended that in areas where the disease is common,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Route of entry</a:t>
            </a:r>
          </a:p>
          <a:p>
            <a:r>
              <a:rPr lang="en-US" dirty="0" smtClean="0"/>
              <a:t>Successful transmission of the infectious agent requires it to enter the host through a specific part of the body before it can cause disease. The site through which an infectious agent enters the host is called the </a:t>
            </a:r>
            <a:r>
              <a:rPr lang="en-US" b="1" dirty="0" smtClean="0"/>
              <a:t>route of entry</a:t>
            </a:r>
            <a:r>
              <a:rPr lang="en-US" dirty="0" smtClean="0"/>
              <a:t>. </a:t>
            </a:r>
            <a:endParaRPr lang="en-US"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Filariasis</a:t>
            </a:r>
            <a:r>
              <a:rPr lang="en-US" b="1" dirty="0" smtClean="0"/>
              <a:t> </a:t>
            </a:r>
            <a:endParaRPr lang="en-US" b="1" dirty="0"/>
          </a:p>
        </p:txBody>
      </p:sp>
      <p:sp>
        <p:nvSpPr>
          <p:cNvPr id="3" name="Content Placeholder 2"/>
          <p:cNvSpPr>
            <a:spLocks noGrp="1"/>
          </p:cNvSpPr>
          <p:nvPr>
            <p:ph idx="1"/>
          </p:nvPr>
        </p:nvSpPr>
        <p:spPr/>
        <p:txBody>
          <a:bodyPr>
            <a:normAutofit fontScale="77500" lnSpcReduction="20000"/>
          </a:bodyPr>
          <a:lstStyle/>
          <a:p>
            <a:r>
              <a:rPr lang="en-US" b="1" dirty="0" err="1" smtClean="0"/>
              <a:t>Filariasis</a:t>
            </a:r>
            <a:r>
              <a:rPr lang="en-US" dirty="0" smtClean="0"/>
              <a:t> is a </a:t>
            </a:r>
            <a:r>
              <a:rPr lang="en-US" dirty="0" smtClean="0">
                <a:hlinkClick r:id="rId2" tooltip="Parasitic disease"/>
              </a:rPr>
              <a:t>parasitic disease</a:t>
            </a:r>
            <a:r>
              <a:rPr lang="en-US" dirty="0" smtClean="0"/>
              <a:t> caused by an infection with </a:t>
            </a:r>
            <a:r>
              <a:rPr lang="en-US" dirty="0" smtClean="0">
                <a:hlinkClick r:id="rId3" tooltip="Roundworms"/>
              </a:rPr>
              <a:t>roundworms</a:t>
            </a:r>
            <a:r>
              <a:rPr lang="en-US" dirty="0" smtClean="0"/>
              <a:t> of the </a:t>
            </a:r>
            <a:r>
              <a:rPr lang="en-US" dirty="0" err="1" smtClean="0">
                <a:hlinkClick r:id="rId4" tooltip="Filarioidea"/>
              </a:rPr>
              <a:t>Filarioidea</a:t>
            </a:r>
            <a:r>
              <a:rPr lang="en-US" dirty="0" smtClean="0"/>
              <a:t> type.</a:t>
            </a:r>
            <a:r>
              <a:rPr lang="en-US" baseline="30000" dirty="0" smtClean="0">
                <a:hlinkClick r:id="rId5"/>
              </a:rPr>
              <a:t>[1]</a:t>
            </a:r>
            <a:r>
              <a:rPr lang="en-US" dirty="0" smtClean="0"/>
              <a:t> These are spread by blood-feeding insects such as </a:t>
            </a:r>
            <a:r>
              <a:rPr lang="en-US" dirty="0" smtClean="0">
                <a:hlinkClick r:id="rId6" tooltip="Black fly"/>
              </a:rPr>
              <a:t>black flies</a:t>
            </a:r>
            <a:r>
              <a:rPr lang="en-US" dirty="0" smtClean="0"/>
              <a:t> and </a:t>
            </a:r>
            <a:r>
              <a:rPr lang="en-US" dirty="0" smtClean="0">
                <a:hlinkClick r:id="rId7" tooltip="Mosquito"/>
              </a:rPr>
              <a:t>mosquitoes</a:t>
            </a:r>
            <a:r>
              <a:rPr lang="en-US" dirty="0" smtClean="0"/>
              <a:t>. They belong to the group of diseases called </a:t>
            </a:r>
            <a:r>
              <a:rPr lang="en-US" dirty="0" err="1" smtClean="0">
                <a:hlinkClick r:id="rId8" tooltip="Helminthiases"/>
              </a:rPr>
              <a:t>helminthiases</a:t>
            </a:r>
            <a:r>
              <a:rPr lang="en-US" dirty="0" smtClean="0"/>
              <a:t>. </a:t>
            </a:r>
          </a:p>
          <a:p>
            <a:r>
              <a:rPr lang="en-US" dirty="0" smtClean="0"/>
              <a:t>Eight known filarial worms have humans as a definitive hosts. These are divided into three groups according to the part of the body the effect: </a:t>
            </a:r>
          </a:p>
          <a:p>
            <a:r>
              <a:rPr lang="en-US" dirty="0" smtClean="0">
                <a:hlinkClick r:id="rId9" tooltip="Lymphatic filariasis"/>
              </a:rPr>
              <a:t>Lymphatic </a:t>
            </a:r>
            <a:r>
              <a:rPr lang="en-US" dirty="0" err="1" smtClean="0">
                <a:hlinkClick r:id="rId9" tooltip="Lymphatic filariasis"/>
              </a:rPr>
              <a:t>filariasis</a:t>
            </a:r>
            <a:r>
              <a:rPr lang="en-US" dirty="0" smtClean="0"/>
              <a:t> is caused by the worms </a:t>
            </a:r>
            <a:r>
              <a:rPr lang="en-US" i="1" dirty="0" err="1" smtClean="0">
                <a:hlinkClick r:id="rId10" tooltip="Wuchereria bancrofti"/>
              </a:rPr>
              <a:t>Wuchereria</a:t>
            </a:r>
            <a:r>
              <a:rPr lang="en-US" i="1" dirty="0" smtClean="0">
                <a:hlinkClick r:id="rId10" tooltip="Wuchereria bancrofti"/>
              </a:rPr>
              <a:t> </a:t>
            </a:r>
            <a:r>
              <a:rPr lang="en-US" i="1" dirty="0" err="1" smtClean="0">
                <a:hlinkClick r:id="rId10" tooltip="Wuchereria bancrofti"/>
              </a:rPr>
              <a:t>bancrofti</a:t>
            </a:r>
            <a:r>
              <a:rPr lang="en-US" dirty="0" smtClean="0"/>
              <a:t>, </a:t>
            </a:r>
            <a:r>
              <a:rPr lang="en-US" i="1" dirty="0" err="1" smtClean="0">
                <a:hlinkClick r:id="rId11" tooltip="Brugia malayi"/>
              </a:rPr>
              <a:t>Brugia</a:t>
            </a:r>
            <a:r>
              <a:rPr lang="en-US" i="1" dirty="0" smtClean="0">
                <a:hlinkClick r:id="rId11" tooltip="Brugia malayi"/>
              </a:rPr>
              <a:t> </a:t>
            </a:r>
            <a:r>
              <a:rPr lang="en-US" i="1" dirty="0" err="1" smtClean="0">
                <a:hlinkClick r:id="rId11" tooltip="Brugia malayi"/>
              </a:rPr>
              <a:t>malayi</a:t>
            </a:r>
            <a:r>
              <a:rPr lang="en-US" dirty="0" smtClean="0"/>
              <a:t>, and </a:t>
            </a:r>
            <a:r>
              <a:rPr lang="en-US" i="1" dirty="0" err="1" smtClean="0">
                <a:hlinkClick r:id="rId12" tooltip="Brugia timori"/>
              </a:rPr>
              <a:t>Brugia</a:t>
            </a:r>
            <a:r>
              <a:rPr lang="en-US" i="1" dirty="0" smtClean="0">
                <a:hlinkClick r:id="rId12" tooltip="Brugia timori"/>
              </a:rPr>
              <a:t> </a:t>
            </a:r>
            <a:r>
              <a:rPr lang="en-US" i="1" dirty="0" err="1" smtClean="0">
                <a:hlinkClick r:id="rId12" tooltip="Brugia timori"/>
              </a:rPr>
              <a:t>timori</a:t>
            </a:r>
            <a:r>
              <a:rPr lang="en-US" dirty="0" smtClean="0"/>
              <a:t>. These worms occupy the </a:t>
            </a:r>
            <a:r>
              <a:rPr lang="en-US" dirty="0" smtClean="0">
                <a:hlinkClick r:id="rId13" tooltip="Lymphatic system"/>
              </a:rPr>
              <a:t>lymphatic system</a:t>
            </a:r>
            <a:r>
              <a:rPr lang="en-US" dirty="0" smtClean="0"/>
              <a:t>, including the lymph nodes; in chronic cases, these worms lead to the syndrome of </a:t>
            </a:r>
            <a:r>
              <a:rPr lang="en-US" i="1" dirty="0" smtClean="0">
                <a:hlinkClick r:id="rId14" tooltip="Elephantiasis"/>
              </a:rPr>
              <a:t>elephantiasis</a:t>
            </a:r>
            <a:r>
              <a:rPr lang="en-US" dirty="0" smtClean="0"/>
              <a:t>.</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Subcutaneous </a:t>
            </a:r>
            <a:r>
              <a:rPr lang="en-US" dirty="0" err="1" smtClean="0"/>
              <a:t>filariasis</a:t>
            </a:r>
            <a:r>
              <a:rPr lang="en-US" dirty="0" smtClean="0"/>
              <a:t> is caused by </a:t>
            </a:r>
            <a:r>
              <a:rPr lang="en-US" i="1" dirty="0" smtClean="0">
                <a:hlinkClick r:id="rId2" tooltip="Loa loa"/>
              </a:rPr>
              <a:t>Loa </a:t>
            </a:r>
            <a:r>
              <a:rPr lang="en-US" i="1" dirty="0" err="1" smtClean="0">
                <a:hlinkClick r:id="rId2" tooltip="Loa loa"/>
              </a:rPr>
              <a:t>loa</a:t>
            </a:r>
            <a:r>
              <a:rPr lang="en-US" dirty="0" smtClean="0"/>
              <a:t> (the eye worm), </a:t>
            </a:r>
            <a:r>
              <a:rPr lang="en-US" i="1" dirty="0" err="1" smtClean="0">
                <a:hlinkClick r:id="rId3" tooltip="Mansonella streptocerca"/>
              </a:rPr>
              <a:t>Mansonella</a:t>
            </a:r>
            <a:r>
              <a:rPr lang="en-US" i="1" dirty="0" smtClean="0">
                <a:hlinkClick r:id="rId3" tooltip="Mansonella streptocerca"/>
              </a:rPr>
              <a:t> </a:t>
            </a:r>
            <a:r>
              <a:rPr lang="en-US" i="1" dirty="0" err="1" smtClean="0">
                <a:hlinkClick r:id="rId3" tooltip="Mansonella streptocerca"/>
              </a:rPr>
              <a:t>streptocerca</a:t>
            </a:r>
            <a:r>
              <a:rPr lang="en-US" dirty="0" smtClean="0"/>
              <a:t>, and </a:t>
            </a:r>
            <a:r>
              <a:rPr lang="en-US" i="1" dirty="0" err="1" smtClean="0">
                <a:hlinkClick r:id="rId4" tooltip="Onchocerca volvulus"/>
              </a:rPr>
              <a:t>Onchocerca</a:t>
            </a:r>
            <a:r>
              <a:rPr lang="en-US" i="1" dirty="0" smtClean="0">
                <a:hlinkClick r:id="rId4" tooltip="Onchocerca volvulus"/>
              </a:rPr>
              <a:t> </a:t>
            </a:r>
            <a:r>
              <a:rPr lang="en-US" i="1" dirty="0" err="1" smtClean="0">
                <a:hlinkClick r:id="rId4" tooltip="Onchocerca volvulus"/>
              </a:rPr>
              <a:t>volvulus</a:t>
            </a:r>
            <a:r>
              <a:rPr lang="en-US" dirty="0" smtClean="0"/>
              <a:t>. These worms occupy the </a:t>
            </a:r>
            <a:r>
              <a:rPr lang="en-US" dirty="0" smtClean="0">
                <a:hlinkClick r:id="rId5" tooltip="Subcutaneous tissue"/>
              </a:rPr>
              <a:t>layer just under the skin</a:t>
            </a:r>
            <a:r>
              <a:rPr lang="en-US" dirty="0" smtClean="0"/>
              <a:t>. </a:t>
            </a:r>
            <a:r>
              <a:rPr lang="en-US" i="1" dirty="0" smtClean="0"/>
              <a:t>L. </a:t>
            </a:r>
            <a:r>
              <a:rPr lang="en-US" i="1" dirty="0" err="1" smtClean="0"/>
              <a:t>loa</a:t>
            </a:r>
            <a:r>
              <a:rPr lang="en-US" dirty="0" smtClean="0"/>
              <a:t> causes </a:t>
            </a:r>
            <a:r>
              <a:rPr lang="en-US" i="1" dirty="0" smtClean="0">
                <a:hlinkClick r:id="rId6" tooltip="Loa loa filariasis"/>
              </a:rPr>
              <a:t>Loa </a:t>
            </a:r>
            <a:r>
              <a:rPr lang="en-US" i="1" dirty="0" err="1" smtClean="0">
                <a:hlinkClick r:id="rId6" tooltip="Loa loa filariasis"/>
              </a:rPr>
              <a:t>loa</a:t>
            </a:r>
            <a:r>
              <a:rPr lang="en-US" dirty="0" smtClean="0">
                <a:hlinkClick r:id="rId6" tooltip="Loa loa filariasis"/>
              </a:rPr>
              <a:t> </a:t>
            </a:r>
            <a:r>
              <a:rPr lang="en-US" dirty="0" err="1" smtClean="0">
                <a:hlinkClick r:id="rId6" tooltip="Loa loa filariasis"/>
              </a:rPr>
              <a:t>filariasis</a:t>
            </a:r>
            <a:r>
              <a:rPr lang="en-US" dirty="0" smtClean="0"/>
              <a:t>, while </a:t>
            </a:r>
            <a:r>
              <a:rPr lang="en-US" i="1" dirty="0" smtClean="0"/>
              <a:t>O. </a:t>
            </a:r>
            <a:r>
              <a:rPr lang="en-US" i="1" dirty="0" err="1" smtClean="0"/>
              <a:t>volvulus</a:t>
            </a:r>
            <a:r>
              <a:rPr lang="en-US" dirty="0" smtClean="0"/>
              <a:t> causes </a:t>
            </a:r>
            <a:r>
              <a:rPr lang="en-US" dirty="0" smtClean="0">
                <a:hlinkClick r:id="rId7" tooltip="Onchocerciasis"/>
              </a:rPr>
              <a:t>river blindness</a:t>
            </a:r>
            <a:r>
              <a:rPr lang="en-US" dirty="0" smtClean="0"/>
              <a:t>.</a:t>
            </a:r>
          </a:p>
          <a:p>
            <a:r>
              <a:rPr lang="en-US" dirty="0" smtClean="0"/>
              <a:t>Serous cavity </a:t>
            </a:r>
            <a:r>
              <a:rPr lang="en-US" dirty="0" err="1" smtClean="0"/>
              <a:t>filariasis</a:t>
            </a:r>
            <a:r>
              <a:rPr lang="en-US" dirty="0" smtClean="0"/>
              <a:t> is caused by the worms </a:t>
            </a:r>
            <a:r>
              <a:rPr lang="en-US" i="1" dirty="0" err="1" smtClean="0">
                <a:hlinkClick r:id="rId8" tooltip="Mansonella perstans"/>
              </a:rPr>
              <a:t>Mansonella</a:t>
            </a:r>
            <a:r>
              <a:rPr lang="en-US" i="1" dirty="0" smtClean="0">
                <a:hlinkClick r:id="rId8" tooltip="Mansonella perstans"/>
              </a:rPr>
              <a:t> </a:t>
            </a:r>
            <a:r>
              <a:rPr lang="en-US" i="1" dirty="0" err="1" smtClean="0">
                <a:hlinkClick r:id="rId8" tooltip="Mansonella perstans"/>
              </a:rPr>
              <a:t>perstans</a:t>
            </a:r>
            <a:r>
              <a:rPr lang="en-US" dirty="0" smtClean="0"/>
              <a:t> and </a:t>
            </a:r>
            <a:r>
              <a:rPr lang="en-US" i="1" dirty="0" err="1" smtClean="0">
                <a:hlinkClick r:id="rId9" tooltip="Mansonella ozzardi"/>
              </a:rPr>
              <a:t>Mansonella</a:t>
            </a:r>
            <a:r>
              <a:rPr lang="en-US" i="1" dirty="0" smtClean="0">
                <a:hlinkClick r:id="rId9" tooltip="Mansonella ozzardi"/>
              </a:rPr>
              <a:t> </a:t>
            </a:r>
            <a:r>
              <a:rPr lang="en-US" i="1" dirty="0" err="1" smtClean="0">
                <a:hlinkClick r:id="rId9" tooltip="Mansonella ozzardi"/>
              </a:rPr>
              <a:t>ozzardi</a:t>
            </a:r>
            <a:r>
              <a:rPr lang="en-US" dirty="0" smtClean="0"/>
              <a:t>, which occupy the </a:t>
            </a:r>
            <a:r>
              <a:rPr lang="en-US" dirty="0" smtClean="0">
                <a:hlinkClick r:id="rId10" tooltip="Serous membrane"/>
              </a:rPr>
              <a:t>serous cavity</a:t>
            </a:r>
            <a:r>
              <a:rPr lang="en-US" dirty="0" smtClean="0"/>
              <a:t> of the </a:t>
            </a:r>
            <a:r>
              <a:rPr lang="en-US" dirty="0" smtClean="0">
                <a:hlinkClick r:id="rId11" tooltip="Abdomen"/>
              </a:rPr>
              <a:t>abdomen</a:t>
            </a:r>
            <a:r>
              <a:rPr lang="en-US" dirty="0" smtClean="0"/>
              <a:t>. </a:t>
            </a:r>
            <a:r>
              <a:rPr lang="en-US" i="1" dirty="0" err="1" smtClean="0">
                <a:hlinkClick r:id="rId12" tooltip="Dirofilaria immitis"/>
              </a:rPr>
              <a:t>Dirofilaria</a:t>
            </a:r>
            <a:r>
              <a:rPr lang="en-US" i="1" dirty="0" smtClean="0">
                <a:hlinkClick r:id="rId12" tooltip="Dirofilaria immitis"/>
              </a:rPr>
              <a:t> </a:t>
            </a:r>
            <a:r>
              <a:rPr lang="en-US" i="1" dirty="0" err="1" smtClean="0">
                <a:hlinkClick r:id="rId12" tooltip="Dirofilaria immitis"/>
              </a:rPr>
              <a:t>immitis</a:t>
            </a:r>
            <a:r>
              <a:rPr lang="en-US" dirty="0" smtClean="0"/>
              <a:t>, the dog heartworm, rarely infects humans.</a:t>
            </a:r>
          </a:p>
          <a:p>
            <a:endParaRPr lang="en-US"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adult worms, which usually stay in one tissue, release early </a:t>
            </a:r>
            <a:r>
              <a:rPr lang="en-US" dirty="0" smtClean="0">
                <a:hlinkClick r:id="rId2" tooltip="Larva"/>
              </a:rPr>
              <a:t>larval</a:t>
            </a:r>
            <a:r>
              <a:rPr lang="en-US" dirty="0" smtClean="0"/>
              <a:t> forms known as </a:t>
            </a:r>
            <a:r>
              <a:rPr lang="en-US" dirty="0" err="1" smtClean="0">
                <a:hlinkClick r:id="rId3" tooltip="Microfilaria"/>
              </a:rPr>
              <a:t>microfilariae</a:t>
            </a:r>
            <a:r>
              <a:rPr lang="en-US" dirty="0" smtClean="0"/>
              <a:t> into the person's blood. These circulating </a:t>
            </a:r>
            <a:r>
              <a:rPr lang="en-US" dirty="0" err="1" smtClean="0"/>
              <a:t>microfilariae</a:t>
            </a:r>
            <a:r>
              <a:rPr lang="en-US" dirty="0" smtClean="0"/>
              <a:t> can be taken up during a blood meal by an insect vector; in the vector, they develop into infective larvae that can be spread to another person. </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Individuals infected by filarial worms may be described as either "</a:t>
            </a:r>
            <a:r>
              <a:rPr lang="en-US" dirty="0" err="1" smtClean="0"/>
              <a:t>microfilaraemic</a:t>
            </a:r>
            <a:r>
              <a:rPr lang="en-US" dirty="0" smtClean="0"/>
              <a:t>" or "</a:t>
            </a:r>
            <a:r>
              <a:rPr lang="en-US" dirty="0" err="1" smtClean="0"/>
              <a:t>amicrofilaraemic</a:t>
            </a:r>
            <a:r>
              <a:rPr lang="en-US" dirty="0" smtClean="0"/>
              <a:t>", depending on whether </a:t>
            </a:r>
            <a:r>
              <a:rPr lang="en-US" dirty="0" err="1" smtClean="0"/>
              <a:t>microfilariae</a:t>
            </a:r>
            <a:r>
              <a:rPr lang="en-US" dirty="0" smtClean="0"/>
              <a:t> can be found in their peripheral blood.</a:t>
            </a:r>
          </a:p>
          <a:p>
            <a:r>
              <a:rPr lang="en-US" dirty="0" smtClean="0"/>
              <a:t> </a:t>
            </a:r>
            <a:r>
              <a:rPr lang="en-US" dirty="0" err="1" smtClean="0"/>
              <a:t>Filariasis</a:t>
            </a:r>
            <a:r>
              <a:rPr lang="en-US" dirty="0" smtClean="0"/>
              <a:t> is diagnosed in </a:t>
            </a:r>
            <a:r>
              <a:rPr lang="en-US" dirty="0" err="1" smtClean="0"/>
              <a:t>microfilaraemic</a:t>
            </a:r>
            <a:r>
              <a:rPr lang="en-US" dirty="0" smtClean="0"/>
              <a:t> cases primarily through direct observation of </a:t>
            </a:r>
            <a:r>
              <a:rPr lang="en-US" dirty="0" err="1" smtClean="0"/>
              <a:t>microfilariae</a:t>
            </a:r>
            <a:r>
              <a:rPr lang="en-US" dirty="0" smtClean="0"/>
              <a:t> in the peripheral blood. Occult </a:t>
            </a:r>
            <a:r>
              <a:rPr lang="en-US" dirty="0" err="1" smtClean="0"/>
              <a:t>filariasis</a:t>
            </a:r>
            <a:r>
              <a:rPr lang="en-US" dirty="0" smtClean="0"/>
              <a:t> is diagnosed in </a:t>
            </a:r>
            <a:r>
              <a:rPr lang="en-US" dirty="0" err="1" smtClean="0"/>
              <a:t>amicrofilaraemic</a:t>
            </a:r>
            <a:r>
              <a:rPr lang="en-US" dirty="0" smtClean="0"/>
              <a:t> cases based on clinical observations and, in some cases, by finding a circulating antigen in the blood. </a:t>
            </a:r>
          </a:p>
          <a:p>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me\Desktop\300px-Filariasis_01.png"/>
          <p:cNvPicPr>
            <a:picLocks noGrp="1" noChangeAspect="1" noChangeArrowheads="1"/>
          </p:cNvPicPr>
          <p:nvPr>
            <p:ph idx="1"/>
          </p:nvPr>
        </p:nvPicPr>
        <p:blipFill>
          <a:blip r:embed="rId2"/>
          <a:srcRect/>
          <a:stretch>
            <a:fillRect/>
          </a:stretch>
        </p:blipFill>
        <p:spPr bwMode="auto">
          <a:xfrm>
            <a:off x="1981200" y="1524000"/>
            <a:ext cx="5181600" cy="3929856"/>
          </a:xfrm>
          <a:prstGeom prst="rect">
            <a:avLst/>
          </a:prstGeom>
          <a:noFill/>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Signs and symptoms</a:t>
            </a:r>
          </a:p>
          <a:p>
            <a:r>
              <a:rPr lang="en-US" dirty="0" smtClean="0"/>
              <a:t>The most spectacular symptom of lymphatic </a:t>
            </a:r>
            <a:r>
              <a:rPr lang="en-US" dirty="0" err="1" smtClean="0"/>
              <a:t>filariasis</a:t>
            </a:r>
            <a:r>
              <a:rPr lang="en-US" dirty="0" smtClean="0"/>
              <a:t> is </a:t>
            </a:r>
            <a:r>
              <a:rPr lang="en-US" dirty="0" smtClean="0">
                <a:hlinkClick r:id="rId2" tooltip="Lymphatic filariasis"/>
              </a:rPr>
              <a:t>elephantiasis</a:t>
            </a:r>
            <a:r>
              <a:rPr lang="en-US" dirty="0" smtClean="0"/>
              <a:t> – </a:t>
            </a:r>
            <a:r>
              <a:rPr lang="en-US" dirty="0" smtClean="0">
                <a:hlinkClick r:id="rId3" tooltip="Edema"/>
              </a:rPr>
              <a:t>edema</a:t>
            </a:r>
            <a:r>
              <a:rPr lang="en-US" dirty="0" smtClean="0"/>
              <a:t> with thickening of the skin and underlying tissues—which was the first disease discovered to be transmitted by mosquito bites.</a:t>
            </a:r>
            <a:r>
              <a:rPr lang="en-US" baseline="30000" dirty="0" smtClean="0">
                <a:hlinkClick r:id="rId4"/>
              </a:rPr>
              <a:t>[2]</a:t>
            </a:r>
            <a:r>
              <a:rPr lang="en-US" dirty="0" smtClean="0"/>
              <a:t> Elephantiasis results when the parasites lodge in the </a:t>
            </a:r>
            <a:r>
              <a:rPr lang="en-US" dirty="0" smtClean="0">
                <a:hlinkClick r:id="rId5" tooltip="Lymphatic system"/>
              </a:rPr>
              <a:t>lymphatic system</a:t>
            </a:r>
            <a:r>
              <a:rPr lang="en-US" dirty="0" smtClean="0"/>
              <a:t>. </a:t>
            </a:r>
            <a:endParaRPr lang="en-US"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t>Elephantiasis</a:t>
            </a:r>
            <a:r>
              <a:rPr lang="en-US" dirty="0" smtClean="0"/>
              <a:t> affects mainly the </a:t>
            </a:r>
            <a:r>
              <a:rPr lang="en-US" dirty="0" smtClean="0">
                <a:hlinkClick r:id="rId2" tooltip="Lower extremities"/>
              </a:rPr>
              <a:t>lower extremities</a:t>
            </a:r>
            <a:r>
              <a:rPr lang="en-US" dirty="0" smtClean="0"/>
              <a:t>, while the </a:t>
            </a:r>
            <a:r>
              <a:rPr lang="en-US" dirty="0" smtClean="0">
                <a:hlinkClick r:id="rId3" tooltip="Ear"/>
              </a:rPr>
              <a:t>ears</a:t>
            </a:r>
            <a:r>
              <a:rPr lang="en-US" dirty="0" smtClean="0"/>
              <a:t>, </a:t>
            </a:r>
            <a:r>
              <a:rPr lang="en-US" dirty="0" smtClean="0">
                <a:hlinkClick r:id="rId4" tooltip="Mucous membrane"/>
              </a:rPr>
              <a:t>mucous membranes</a:t>
            </a:r>
            <a:r>
              <a:rPr lang="en-US" dirty="0" smtClean="0"/>
              <a:t>, and </a:t>
            </a:r>
            <a:r>
              <a:rPr lang="en-US" dirty="0" smtClean="0">
                <a:hlinkClick r:id="rId5" tooltip="Amputation"/>
              </a:rPr>
              <a:t>amputation</a:t>
            </a:r>
            <a:r>
              <a:rPr lang="en-US" dirty="0" smtClean="0"/>
              <a:t> stumps are affected less frequently. However, different species of filarial worms tend to affect different parts of the body; </a:t>
            </a:r>
            <a:r>
              <a:rPr lang="en-US" i="1" dirty="0" err="1" smtClean="0">
                <a:hlinkClick r:id="rId6" tooltip="Wuchereria bancrofti"/>
              </a:rPr>
              <a:t>Wuchereria</a:t>
            </a:r>
            <a:r>
              <a:rPr lang="en-US" i="1" dirty="0" smtClean="0">
                <a:hlinkClick r:id="rId6" tooltip="Wuchereria bancrofti"/>
              </a:rPr>
              <a:t> </a:t>
            </a:r>
            <a:r>
              <a:rPr lang="en-US" i="1" dirty="0" err="1" smtClean="0">
                <a:hlinkClick r:id="rId6" tooltip="Wuchereria bancrofti"/>
              </a:rPr>
              <a:t>bancrofti</a:t>
            </a:r>
            <a:r>
              <a:rPr lang="en-US" dirty="0" smtClean="0"/>
              <a:t> can affect the legs, arms, </a:t>
            </a:r>
            <a:r>
              <a:rPr lang="en-US" dirty="0" smtClean="0">
                <a:hlinkClick r:id="rId7" tooltip="Vulva"/>
              </a:rPr>
              <a:t>vulva</a:t>
            </a:r>
            <a:r>
              <a:rPr lang="en-US" dirty="0" smtClean="0"/>
              <a:t>, breasts, and </a:t>
            </a:r>
            <a:r>
              <a:rPr lang="en-US" dirty="0" smtClean="0">
                <a:hlinkClick r:id="rId8" tooltip="Scrotum"/>
              </a:rPr>
              <a:t>scrotum</a:t>
            </a:r>
            <a:r>
              <a:rPr lang="en-US" dirty="0" smtClean="0"/>
              <a:t> (causing </a:t>
            </a:r>
            <a:r>
              <a:rPr lang="en-US" dirty="0" err="1" smtClean="0">
                <a:hlinkClick r:id="rId9" tooltip="Hydrocele"/>
              </a:rPr>
              <a:t>hydrocele</a:t>
            </a:r>
            <a:r>
              <a:rPr lang="en-US" dirty="0" smtClean="0"/>
              <a:t> formation), while </a:t>
            </a:r>
            <a:r>
              <a:rPr lang="en-US" i="1" dirty="0" err="1" smtClean="0">
                <a:hlinkClick r:id="rId10" tooltip="Brugia timori"/>
              </a:rPr>
              <a:t>Brugia</a:t>
            </a:r>
            <a:r>
              <a:rPr lang="en-US" i="1" dirty="0" smtClean="0">
                <a:hlinkClick r:id="rId10" tooltip="Brugia timori"/>
              </a:rPr>
              <a:t> </a:t>
            </a:r>
            <a:r>
              <a:rPr lang="en-US" i="1" dirty="0" err="1" smtClean="0">
                <a:hlinkClick r:id="rId10" tooltip="Brugia timori"/>
              </a:rPr>
              <a:t>timori</a:t>
            </a:r>
            <a:r>
              <a:rPr lang="en-US" dirty="0" smtClean="0"/>
              <a:t> rarely affects the genitals.</a:t>
            </a:r>
            <a:endParaRPr lang="en-US" baseline="30000" dirty="0" smtClean="0"/>
          </a:p>
          <a:p>
            <a:r>
              <a:rPr lang="en-US" dirty="0" smtClean="0"/>
              <a:t>Those who develop the chronic stages of elephantiasis are usually free from </a:t>
            </a:r>
            <a:r>
              <a:rPr lang="en-US" dirty="0" err="1" smtClean="0"/>
              <a:t>microfilariae</a:t>
            </a:r>
            <a:r>
              <a:rPr lang="en-US" dirty="0" smtClean="0"/>
              <a:t> (</a:t>
            </a:r>
            <a:r>
              <a:rPr lang="en-US" dirty="0" err="1" smtClean="0"/>
              <a:t>amicrofilaraemic</a:t>
            </a:r>
            <a:r>
              <a:rPr lang="en-US" dirty="0" smtClean="0"/>
              <a:t>), and often have adverse immunological reactions to the </a:t>
            </a:r>
            <a:r>
              <a:rPr lang="en-US" dirty="0" err="1" smtClean="0"/>
              <a:t>microfilariae</a:t>
            </a:r>
            <a:r>
              <a:rPr lang="en-US" dirty="0" smtClean="0"/>
              <a:t>, as well as the adult worms</a:t>
            </a:r>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b="1" dirty="0" smtClean="0"/>
              <a:t>Cause</a:t>
            </a:r>
          </a:p>
          <a:p>
            <a:r>
              <a:rPr lang="en-US" dirty="0" smtClean="0"/>
              <a:t>Human filarial nematode worms have complicated life cycles, which primarily consists of five stages.</a:t>
            </a:r>
          </a:p>
          <a:p>
            <a:r>
              <a:rPr lang="en-US" dirty="0" smtClean="0"/>
              <a:t> After the male and female worms mate, the female gives birth to live </a:t>
            </a:r>
            <a:r>
              <a:rPr lang="en-US" dirty="0" err="1" smtClean="0"/>
              <a:t>microfilariae</a:t>
            </a:r>
            <a:r>
              <a:rPr lang="en-US" dirty="0" smtClean="0"/>
              <a:t> by the thousands. </a:t>
            </a:r>
          </a:p>
          <a:p>
            <a:r>
              <a:rPr lang="en-US" dirty="0" smtClean="0"/>
              <a:t>The </a:t>
            </a:r>
            <a:r>
              <a:rPr lang="en-US" dirty="0" err="1" smtClean="0"/>
              <a:t>microfilariae</a:t>
            </a:r>
            <a:r>
              <a:rPr lang="en-US" dirty="0" smtClean="0"/>
              <a:t> are taken up by the </a:t>
            </a:r>
            <a:r>
              <a:rPr lang="en-US" dirty="0" smtClean="0">
                <a:hlinkClick r:id="rId2" tooltip="Vector (epidemiology)"/>
              </a:rPr>
              <a:t>vector</a:t>
            </a:r>
            <a:r>
              <a:rPr lang="en-US" dirty="0" smtClean="0"/>
              <a:t> insect (intermediate host) during a blood meal. In the intermediate host, the </a:t>
            </a:r>
            <a:r>
              <a:rPr lang="en-US" dirty="0" err="1" smtClean="0"/>
              <a:t>microfilariae</a:t>
            </a:r>
            <a:r>
              <a:rPr lang="en-US" dirty="0" smtClean="0"/>
              <a:t> molt and develop into third-stage (infective) larvae. </a:t>
            </a:r>
          </a:p>
          <a:p>
            <a:r>
              <a:rPr lang="en-US" dirty="0" smtClean="0"/>
              <a:t>Upon taking another blood meal, the vector insect, such as </a:t>
            </a:r>
            <a:r>
              <a:rPr lang="en-US" i="1" dirty="0" err="1" smtClean="0">
                <a:hlinkClick r:id="rId3" tooltip="Culex pipiens"/>
              </a:rPr>
              <a:t>Culex</a:t>
            </a:r>
            <a:r>
              <a:rPr lang="en-US" i="1" dirty="0" smtClean="0">
                <a:hlinkClick r:id="rId3" tooltip="Culex pipiens"/>
              </a:rPr>
              <a:t> </a:t>
            </a:r>
            <a:r>
              <a:rPr lang="en-US" i="1" dirty="0" err="1" smtClean="0">
                <a:hlinkClick r:id="rId3" tooltip="Culex pipiens"/>
              </a:rPr>
              <a:t>pipiens</a:t>
            </a:r>
            <a:r>
              <a:rPr lang="en-US" dirty="0" smtClean="0"/>
              <a:t>, injects the infectious larvae into the dermis layer of the skin. After about one year, the larvae molt through two more stages, maturing into the adult worms. </a:t>
            </a:r>
            <a:endParaRPr lang="en-US"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Filariasis</a:t>
            </a:r>
            <a:r>
              <a:rPr lang="en-US" dirty="0" smtClean="0"/>
              <a:t> is usually diagnosed by identifying </a:t>
            </a:r>
            <a:r>
              <a:rPr lang="en-US" dirty="0" err="1" smtClean="0"/>
              <a:t>microfilariae</a:t>
            </a:r>
            <a:r>
              <a:rPr lang="en-US" dirty="0" smtClean="0"/>
              <a:t> on </a:t>
            </a:r>
            <a:r>
              <a:rPr lang="en-US" dirty="0" err="1" smtClean="0">
                <a:hlinkClick r:id="rId2" tooltip="Giemsa stain"/>
              </a:rPr>
              <a:t>Giemsa</a:t>
            </a:r>
            <a:r>
              <a:rPr lang="en-US" dirty="0" smtClean="0">
                <a:hlinkClick r:id="rId2" tooltip="Giemsa stain"/>
              </a:rPr>
              <a:t> stained</a:t>
            </a:r>
            <a:r>
              <a:rPr lang="en-US" dirty="0" smtClean="0"/>
              <a:t>, thin and thick </a:t>
            </a:r>
            <a:r>
              <a:rPr lang="en-US" dirty="0" smtClean="0">
                <a:hlinkClick r:id="rId3" tooltip="Blood film"/>
              </a:rPr>
              <a:t>blood film smears</a:t>
            </a:r>
            <a:r>
              <a:rPr lang="en-US" dirty="0" smtClean="0"/>
              <a:t>, using the "gold standard" known as the finger prick test. </a:t>
            </a:r>
            <a:endParaRPr lang="en-US"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recommended treatment for people outside the United States is </a:t>
            </a:r>
            <a:r>
              <a:rPr lang="en-US" dirty="0" err="1" smtClean="0">
                <a:hlinkClick r:id="rId2" tooltip="Albendazole"/>
              </a:rPr>
              <a:t>albendazole</a:t>
            </a:r>
            <a:r>
              <a:rPr lang="en-US" dirty="0" smtClean="0"/>
              <a:t> combined with </a:t>
            </a:r>
            <a:r>
              <a:rPr lang="en-US" dirty="0" err="1" smtClean="0">
                <a:hlinkClick r:id="rId3" tooltip="Ivermectin"/>
              </a:rPr>
              <a:t>ivermectin</a:t>
            </a:r>
            <a:r>
              <a:rPr lang="en-US" dirty="0" smtClean="0"/>
              <a:t>.</a:t>
            </a:r>
            <a:endParaRPr lang="en-US" baseline="30000" dirty="0" smtClean="0"/>
          </a:p>
          <a:p>
            <a:r>
              <a:rPr lang="en-US" dirty="0" smtClean="0"/>
              <a:t> A combination of </a:t>
            </a:r>
            <a:r>
              <a:rPr lang="en-US" dirty="0" err="1" smtClean="0"/>
              <a:t>diethylcarbamazine</a:t>
            </a:r>
            <a:r>
              <a:rPr lang="en-US" dirty="0" smtClean="0"/>
              <a:t> and </a:t>
            </a:r>
            <a:r>
              <a:rPr lang="en-US" dirty="0" err="1" smtClean="0"/>
              <a:t>albendazole</a:t>
            </a:r>
            <a:r>
              <a:rPr lang="en-US" dirty="0" smtClean="0"/>
              <a:t> is also effective.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smtClean="0"/>
              <a:t>Susceptible host</a:t>
            </a:r>
          </a:p>
          <a:p>
            <a:r>
              <a:rPr lang="en-US" dirty="0" smtClean="0"/>
              <a:t>After an infectious agent gets inside the body it has to multiply in order to cause the disease. In some hosts, infection leads to the disease developing, but in others it does not. Individuals who are likely to develop a communicable disease after exposure to the infectious agents are called </a:t>
            </a:r>
            <a:r>
              <a:rPr lang="en-US" b="1" dirty="0" smtClean="0"/>
              <a:t>susceptible hosts</a:t>
            </a:r>
            <a:r>
              <a:rPr lang="en-US" dirty="0" smtClean="0"/>
              <a:t>. Different individuals are not equally susceptible to infection, for a variety of reasons.</a:t>
            </a:r>
            <a:endParaRPr lang="en-US"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schistosomiasis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err="1" smtClean="0"/>
              <a:t>Schistosomiasis</a:t>
            </a:r>
            <a:r>
              <a:rPr lang="en-US" dirty="0" smtClean="0"/>
              <a:t>, also known as </a:t>
            </a:r>
            <a:r>
              <a:rPr lang="en-US" b="1" dirty="0" smtClean="0"/>
              <a:t>snail fever</a:t>
            </a:r>
            <a:r>
              <a:rPr lang="en-US" dirty="0" smtClean="0"/>
              <a:t> and </a:t>
            </a:r>
            <a:r>
              <a:rPr lang="en-US" b="1" dirty="0" err="1" smtClean="0"/>
              <a:t>bilharzia</a:t>
            </a:r>
            <a:r>
              <a:rPr lang="en-US" dirty="0" smtClean="0"/>
              <a:t>, is a </a:t>
            </a:r>
            <a:r>
              <a:rPr lang="en-US" dirty="0" smtClean="0">
                <a:hlinkClick r:id="rId2" tooltip="Helminthiasis"/>
              </a:rPr>
              <a:t>disease</a:t>
            </a:r>
            <a:r>
              <a:rPr lang="en-US" dirty="0" smtClean="0"/>
              <a:t> caused by </a:t>
            </a:r>
            <a:r>
              <a:rPr lang="en-US" dirty="0" smtClean="0">
                <a:hlinkClick r:id="rId3" tooltip="Parasitism"/>
              </a:rPr>
              <a:t>parasitic</a:t>
            </a:r>
            <a:r>
              <a:rPr lang="en-US" dirty="0" smtClean="0"/>
              <a:t> </a:t>
            </a:r>
            <a:r>
              <a:rPr lang="en-US" dirty="0" smtClean="0">
                <a:hlinkClick r:id="rId4" tooltip="Flatworm"/>
              </a:rPr>
              <a:t>flatworms</a:t>
            </a:r>
            <a:r>
              <a:rPr lang="en-US" dirty="0" smtClean="0"/>
              <a:t> called </a:t>
            </a:r>
            <a:r>
              <a:rPr lang="en-US" dirty="0" err="1" smtClean="0">
                <a:hlinkClick r:id="rId5" tooltip="Schistosome"/>
              </a:rPr>
              <a:t>schistosomes</a:t>
            </a:r>
            <a:r>
              <a:rPr lang="en-US" dirty="0" smtClean="0"/>
              <a:t>. </a:t>
            </a:r>
          </a:p>
          <a:p>
            <a:r>
              <a:rPr lang="en-US" dirty="0" smtClean="0"/>
              <a:t>The </a:t>
            </a:r>
            <a:r>
              <a:rPr lang="en-US" dirty="0" smtClean="0">
                <a:hlinkClick r:id="rId6" tooltip="Urinary tract"/>
              </a:rPr>
              <a:t>urinary tract</a:t>
            </a:r>
            <a:r>
              <a:rPr lang="en-US" dirty="0" smtClean="0"/>
              <a:t> or the </a:t>
            </a:r>
            <a:r>
              <a:rPr lang="en-US" dirty="0" smtClean="0">
                <a:hlinkClick r:id="rId7" tooltip="Intestines"/>
              </a:rPr>
              <a:t>intestines</a:t>
            </a:r>
            <a:r>
              <a:rPr lang="en-US" dirty="0" smtClean="0"/>
              <a:t> may be infected.</a:t>
            </a:r>
            <a:endParaRPr lang="en-US" baseline="30000" dirty="0" smtClean="0"/>
          </a:p>
          <a:p>
            <a:r>
              <a:rPr lang="en-US" dirty="0" smtClean="0"/>
              <a:t> Symptoms include </a:t>
            </a:r>
            <a:r>
              <a:rPr lang="en-US" dirty="0" smtClean="0">
                <a:hlinkClick r:id="rId8" tooltip="Abdominal pain"/>
              </a:rPr>
              <a:t>abdominal pain</a:t>
            </a:r>
            <a:r>
              <a:rPr lang="en-US" dirty="0" smtClean="0"/>
              <a:t>, </a:t>
            </a:r>
            <a:r>
              <a:rPr lang="en-US" dirty="0" smtClean="0">
                <a:hlinkClick r:id="rId9" tooltip="Diarrhea"/>
              </a:rPr>
              <a:t>diarrhea</a:t>
            </a:r>
            <a:r>
              <a:rPr lang="en-US" dirty="0" smtClean="0"/>
              <a:t>, </a:t>
            </a:r>
            <a:r>
              <a:rPr lang="en-US" dirty="0" smtClean="0">
                <a:hlinkClick r:id="rId10" tooltip="Blood in stool"/>
              </a:rPr>
              <a:t>bloody stool</a:t>
            </a:r>
            <a:r>
              <a:rPr lang="en-US" dirty="0" smtClean="0"/>
              <a:t>, or </a:t>
            </a:r>
            <a:r>
              <a:rPr lang="en-US" dirty="0" smtClean="0">
                <a:hlinkClick r:id="rId11" tooltip="Hematuria"/>
              </a:rPr>
              <a:t>blood in the urine</a:t>
            </a:r>
            <a:r>
              <a:rPr lang="en-US" dirty="0" smtClean="0"/>
              <a:t>.</a:t>
            </a:r>
            <a:endParaRPr lang="en-US" baseline="30000" dirty="0" smtClean="0"/>
          </a:p>
          <a:p>
            <a:r>
              <a:rPr lang="en-US" dirty="0" smtClean="0"/>
              <a:t> Those who have been infected for a </a:t>
            </a:r>
            <a:r>
              <a:rPr lang="en-US" dirty="0" smtClean="0">
                <a:hlinkClick r:id="rId12" tooltip="Chronic condition"/>
              </a:rPr>
              <a:t>long time</a:t>
            </a:r>
            <a:r>
              <a:rPr lang="en-US" dirty="0" smtClean="0"/>
              <a:t> may experience </a:t>
            </a:r>
            <a:r>
              <a:rPr lang="en-US" dirty="0" smtClean="0">
                <a:hlinkClick r:id="rId13" tooltip="Liver damage"/>
              </a:rPr>
              <a:t>liver damage</a:t>
            </a:r>
            <a:r>
              <a:rPr lang="en-US" dirty="0" smtClean="0"/>
              <a:t>, </a:t>
            </a:r>
            <a:r>
              <a:rPr lang="en-US" dirty="0" smtClean="0">
                <a:hlinkClick r:id="rId14" tooltip="Kidney failure"/>
              </a:rPr>
              <a:t>kidney failure</a:t>
            </a:r>
            <a:r>
              <a:rPr lang="en-US" dirty="0" smtClean="0"/>
              <a:t>, </a:t>
            </a:r>
            <a:r>
              <a:rPr lang="en-US" dirty="0" smtClean="0">
                <a:hlinkClick r:id="rId15" tooltip="Infertility"/>
              </a:rPr>
              <a:t>infertility</a:t>
            </a:r>
            <a:r>
              <a:rPr lang="en-US" dirty="0" smtClean="0"/>
              <a:t>, or </a:t>
            </a:r>
            <a:r>
              <a:rPr lang="en-US" dirty="0" smtClean="0">
                <a:hlinkClick r:id="rId16" tooltip="Bladder cancer"/>
              </a:rPr>
              <a:t>bladder cancer</a:t>
            </a:r>
            <a:r>
              <a:rPr lang="en-US" dirty="0" smtClean="0"/>
              <a:t>.</a:t>
            </a:r>
            <a:endParaRPr lang="en-US" baseline="30000" dirty="0" smtClean="0"/>
          </a:p>
          <a:p>
            <a:r>
              <a:rPr lang="en-US" dirty="0" smtClean="0"/>
              <a:t> In children, it may cause </a:t>
            </a:r>
            <a:r>
              <a:rPr lang="en-US" dirty="0" smtClean="0">
                <a:hlinkClick r:id="rId17" tooltip="Failure to thrive"/>
              </a:rPr>
              <a:t>poor growth</a:t>
            </a:r>
            <a:r>
              <a:rPr lang="en-US" dirty="0" smtClean="0"/>
              <a:t> and </a:t>
            </a:r>
            <a:r>
              <a:rPr lang="en-US" dirty="0" smtClean="0">
                <a:hlinkClick r:id="rId18" tooltip="Learning disability"/>
              </a:rPr>
              <a:t>learning difficulty</a:t>
            </a:r>
            <a:r>
              <a:rPr lang="en-US" dirty="0" smtClean="0"/>
              <a:t>.</a:t>
            </a:r>
            <a:endParaRPr lang="en-US"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disease is spread by contact with </a:t>
            </a:r>
            <a:r>
              <a:rPr lang="en-US" dirty="0" smtClean="0">
                <a:hlinkClick r:id="rId2" tooltip="Fresh water"/>
              </a:rPr>
              <a:t>fresh water</a:t>
            </a:r>
            <a:r>
              <a:rPr lang="en-US" dirty="0" smtClean="0"/>
              <a:t> contaminated with the parasites.</a:t>
            </a:r>
            <a:endParaRPr lang="en-US" baseline="30000" dirty="0" smtClean="0"/>
          </a:p>
          <a:p>
            <a:r>
              <a:rPr lang="en-US" dirty="0" smtClean="0"/>
              <a:t> These parasites are released from infected </a:t>
            </a:r>
            <a:r>
              <a:rPr lang="en-US" dirty="0" smtClean="0">
                <a:hlinkClick r:id="rId3" tooltip="Freshwater snail"/>
              </a:rPr>
              <a:t>freshwater snails</a:t>
            </a:r>
            <a:r>
              <a:rPr lang="en-US" dirty="0" smtClean="0"/>
              <a:t>.</a:t>
            </a:r>
            <a:endParaRPr lang="en-US" baseline="30000" dirty="0" smtClean="0"/>
          </a:p>
          <a:p>
            <a:r>
              <a:rPr lang="en-US" dirty="0" smtClean="0"/>
              <a:t> The disease is especially common among children in developing countries, as they are more likely to play in contaminated water.</a:t>
            </a:r>
            <a:endParaRPr lang="en-US" baseline="30000" dirty="0" smtClean="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Other high-risk groups include farmers, fishermen, and people using unclean water during daily living.</a:t>
            </a:r>
            <a:endParaRPr lang="en-US" baseline="30000" dirty="0" smtClean="0"/>
          </a:p>
          <a:p>
            <a:r>
              <a:rPr lang="en-US" dirty="0" smtClean="0"/>
              <a:t> It belongs to the group of </a:t>
            </a:r>
            <a:r>
              <a:rPr lang="en-US" dirty="0" err="1" smtClean="0">
                <a:hlinkClick r:id="rId2" tooltip="Helminthiasis"/>
              </a:rPr>
              <a:t>helminth</a:t>
            </a:r>
            <a:r>
              <a:rPr lang="en-US" dirty="0" smtClean="0">
                <a:hlinkClick r:id="rId2" tooltip="Helminthiasis"/>
              </a:rPr>
              <a:t> infections</a:t>
            </a:r>
            <a:r>
              <a:rPr lang="en-US" dirty="0" smtClean="0"/>
              <a:t>.</a:t>
            </a:r>
            <a:endParaRPr lang="en-US" baseline="30000" dirty="0" smtClean="0"/>
          </a:p>
          <a:p>
            <a:r>
              <a:rPr lang="en-US" dirty="0" smtClean="0"/>
              <a:t> Diagnosis is by finding eggs of the parasite in a person's urine or stool.</a:t>
            </a:r>
            <a:endParaRPr lang="en-US" baseline="30000" dirty="0" smtClean="0"/>
          </a:p>
          <a:p>
            <a:r>
              <a:rPr lang="en-US" dirty="0" smtClean="0"/>
              <a:t> It can also be confirmed by finding </a:t>
            </a:r>
            <a:r>
              <a:rPr lang="en-US" dirty="0" smtClean="0">
                <a:hlinkClick r:id="rId3" tooltip="Antibodies"/>
              </a:rPr>
              <a:t>antibodies</a:t>
            </a:r>
            <a:r>
              <a:rPr lang="en-US" dirty="0" smtClean="0"/>
              <a:t> against the disease in the blood</a:t>
            </a:r>
          </a:p>
          <a:p>
            <a:endParaRPr lang="en-US"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Methods to prevent the disease include improving access to clean water and reducing the number of snails.</a:t>
            </a:r>
            <a:endParaRPr lang="en-US" baseline="30000" dirty="0" smtClean="0"/>
          </a:p>
          <a:p>
            <a:r>
              <a:rPr lang="en-US" dirty="0" smtClean="0"/>
              <a:t> In areas where the disease is common, the medication </a:t>
            </a:r>
            <a:r>
              <a:rPr lang="en-US" dirty="0" err="1" smtClean="0">
                <a:hlinkClick r:id="rId2" tooltip="Praziquantel"/>
              </a:rPr>
              <a:t>praziquantel</a:t>
            </a:r>
            <a:r>
              <a:rPr lang="en-US" dirty="0" smtClean="0"/>
              <a:t> may be given once a year to the entire group.</a:t>
            </a:r>
            <a:endParaRPr lang="en-US" baseline="30000" dirty="0" smtClean="0"/>
          </a:p>
          <a:p>
            <a:r>
              <a:rPr lang="en-US" dirty="0" smtClean="0"/>
              <a:t>This is done to decrease the number of people infected, and consequently, the spread of the disease.</a:t>
            </a:r>
            <a:endParaRPr lang="en-US" baseline="30000" dirty="0" smtClean="0"/>
          </a:p>
          <a:p>
            <a:r>
              <a:rPr lang="en-US" dirty="0" err="1" smtClean="0"/>
              <a:t>Praziquantel</a:t>
            </a:r>
            <a:r>
              <a:rPr lang="en-US" dirty="0" smtClean="0"/>
              <a:t> is also the treatment recommended by the </a:t>
            </a:r>
            <a:r>
              <a:rPr lang="en-US" dirty="0" smtClean="0">
                <a:hlinkClick r:id="rId3" tooltip="World Health Organization"/>
              </a:rPr>
              <a:t>World Health Organization</a:t>
            </a:r>
            <a:r>
              <a:rPr lang="en-US" dirty="0" smtClean="0"/>
              <a:t> for those who are known to be infected</a:t>
            </a:r>
            <a:endParaRPr 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communicable diseases</a:t>
            </a:r>
            <a:endParaRPr lang="en-US" dirty="0"/>
          </a:p>
        </p:txBody>
      </p:sp>
      <p:sp>
        <p:nvSpPr>
          <p:cNvPr id="3" name="Content Placeholder 2"/>
          <p:cNvSpPr>
            <a:spLocks noGrp="1"/>
          </p:cNvSpPr>
          <p:nvPr>
            <p:ph idx="1"/>
          </p:nvPr>
        </p:nvSpPr>
        <p:spPr/>
        <p:txBody>
          <a:bodyPr>
            <a:normAutofit/>
          </a:bodyPr>
          <a:lstStyle/>
          <a:p>
            <a:r>
              <a:rPr lang="en-US" dirty="0" smtClean="0"/>
              <a:t>A </a:t>
            </a:r>
            <a:r>
              <a:rPr lang="en-US" b="1" dirty="0" smtClean="0"/>
              <a:t>non-communicable disease</a:t>
            </a:r>
            <a:r>
              <a:rPr lang="en-US" dirty="0" smtClean="0"/>
              <a:t> (</a:t>
            </a:r>
            <a:r>
              <a:rPr lang="en-US" b="1" dirty="0" smtClean="0"/>
              <a:t>NCD</a:t>
            </a:r>
            <a:r>
              <a:rPr lang="en-US" dirty="0" smtClean="0"/>
              <a:t>) is a </a:t>
            </a:r>
            <a:r>
              <a:rPr lang="en-US" dirty="0" smtClean="0">
                <a:hlinkClick r:id="rId2" tooltip="Disease"/>
              </a:rPr>
              <a:t>disease</a:t>
            </a:r>
            <a:r>
              <a:rPr lang="en-US" dirty="0" smtClean="0"/>
              <a:t> that is not </a:t>
            </a:r>
            <a:r>
              <a:rPr lang="en-US" dirty="0" smtClean="0">
                <a:hlinkClick r:id="rId3" tooltip="Transmission (medicine)"/>
              </a:rPr>
              <a:t>transmissible</a:t>
            </a:r>
            <a:r>
              <a:rPr lang="en-US" dirty="0" smtClean="0"/>
              <a:t> directly from one person to another. </a:t>
            </a:r>
          </a:p>
          <a:p>
            <a:r>
              <a:rPr lang="en-US" dirty="0" smtClean="0"/>
              <a:t>NCDs include </a:t>
            </a:r>
            <a:r>
              <a:rPr lang="en-US" dirty="0" smtClean="0">
                <a:hlinkClick r:id="rId4" tooltip="Parkinson's disease"/>
              </a:rPr>
              <a:t>Parkinson's disease</a:t>
            </a:r>
            <a:r>
              <a:rPr lang="en-US" dirty="0" smtClean="0"/>
              <a:t>, </a:t>
            </a:r>
            <a:r>
              <a:rPr lang="en-US" dirty="0" smtClean="0">
                <a:hlinkClick r:id="rId5" tooltip="Autoimmune disease"/>
              </a:rPr>
              <a:t>autoimmune diseases</a:t>
            </a:r>
            <a:r>
              <a:rPr lang="en-US" dirty="0" smtClean="0"/>
              <a:t>, </a:t>
            </a:r>
            <a:r>
              <a:rPr lang="en-US" dirty="0" smtClean="0">
                <a:hlinkClick r:id="rId6" tooltip="Stroke"/>
              </a:rPr>
              <a:t>strokes</a:t>
            </a:r>
            <a:r>
              <a:rPr lang="en-US" dirty="0" smtClean="0"/>
              <a:t>, most </a:t>
            </a:r>
            <a:r>
              <a:rPr lang="en-US" dirty="0" smtClean="0">
                <a:hlinkClick r:id="rId7" tooltip="Heart disease"/>
              </a:rPr>
              <a:t>heart diseases</a:t>
            </a:r>
            <a:r>
              <a:rPr lang="en-US" dirty="0" smtClean="0"/>
              <a:t>, most </a:t>
            </a:r>
            <a:r>
              <a:rPr lang="en-US" dirty="0" smtClean="0">
                <a:hlinkClick r:id="rId8" tooltip="Cancer"/>
              </a:rPr>
              <a:t>cancers</a:t>
            </a:r>
            <a:r>
              <a:rPr lang="en-US" dirty="0" smtClean="0"/>
              <a:t>, </a:t>
            </a:r>
            <a:r>
              <a:rPr lang="en-US" dirty="0" smtClean="0">
                <a:hlinkClick r:id="rId9" tooltip="Diabetes mellitus"/>
              </a:rPr>
              <a:t>diabetes</a:t>
            </a:r>
            <a:r>
              <a:rPr lang="en-US" dirty="0" smtClean="0"/>
              <a:t>, </a:t>
            </a:r>
            <a:r>
              <a:rPr lang="en-US" dirty="0" smtClean="0">
                <a:hlinkClick r:id="rId10" tooltip="Chronic kidney disease"/>
              </a:rPr>
              <a:t>chronic kidney disease</a:t>
            </a:r>
            <a:r>
              <a:rPr lang="en-US" dirty="0" smtClean="0"/>
              <a:t>, </a:t>
            </a:r>
            <a:r>
              <a:rPr lang="en-US" dirty="0" smtClean="0">
                <a:hlinkClick r:id="rId11" tooltip="Osteoarthritis"/>
              </a:rPr>
              <a:t>osteoarthritis</a:t>
            </a:r>
            <a:r>
              <a:rPr lang="en-US" dirty="0" smtClean="0"/>
              <a:t>, </a:t>
            </a:r>
            <a:r>
              <a:rPr lang="en-US" dirty="0" smtClean="0">
                <a:hlinkClick r:id="rId12" tooltip="Osteoporosis"/>
              </a:rPr>
              <a:t>osteoporosis</a:t>
            </a:r>
            <a:r>
              <a:rPr lang="en-US" dirty="0" smtClean="0"/>
              <a:t>, </a:t>
            </a:r>
            <a:r>
              <a:rPr lang="en-US" dirty="0" smtClean="0">
                <a:hlinkClick r:id="rId13" tooltip="Alzheimer's disease"/>
              </a:rPr>
              <a:t>Alzheimer's disease</a:t>
            </a:r>
            <a:r>
              <a:rPr lang="en-US" dirty="0" smtClean="0"/>
              <a:t>, </a:t>
            </a:r>
            <a:r>
              <a:rPr lang="en-US" dirty="0" smtClean="0">
                <a:hlinkClick r:id="rId14" tooltip="Cataract"/>
              </a:rPr>
              <a:t>cataracts</a:t>
            </a:r>
            <a:r>
              <a:rPr lang="en-US" dirty="0" smtClean="0"/>
              <a:t>, and others. </a:t>
            </a:r>
            <a:endParaRPr lang="en-US"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NCDs may be </a:t>
            </a:r>
            <a:r>
              <a:rPr lang="en-US" dirty="0" smtClean="0">
                <a:hlinkClick r:id="rId2" tooltip="Chronic condition"/>
              </a:rPr>
              <a:t>chronic</a:t>
            </a:r>
            <a:r>
              <a:rPr lang="en-US" dirty="0" smtClean="0"/>
              <a:t> or </a:t>
            </a:r>
            <a:r>
              <a:rPr lang="en-US" dirty="0" smtClean="0">
                <a:hlinkClick r:id="rId3" tooltip="Acute (medicine)"/>
              </a:rPr>
              <a:t>acute</a:t>
            </a:r>
            <a:r>
              <a:rPr lang="en-US" dirty="0" smtClean="0"/>
              <a:t>.</a:t>
            </a:r>
          </a:p>
          <a:p>
            <a:r>
              <a:rPr lang="en-US" dirty="0" smtClean="0"/>
              <a:t> Most are non-</a:t>
            </a:r>
            <a:r>
              <a:rPr lang="en-US" dirty="0" smtClean="0">
                <a:hlinkClick r:id="rId4" tooltip="Infection"/>
              </a:rPr>
              <a:t>infectious</a:t>
            </a:r>
            <a:r>
              <a:rPr lang="en-US" dirty="0" smtClean="0"/>
              <a:t>, although there are some non-communicable infectious diseases, such as </a:t>
            </a:r>
            <a:r>
              <a:rPr lang="en-US" dirty="0" smtClean="0">
                <a:hlinkClick r:id="rId5" tooltip="Parasitic disease"/>
              </a:rPr>
              <a:t>parasitic diseases</a:t>
            </a:r>
            <a:r>
              <a:rPr lang="en-US" dirty="0" smtClean="0"/>
              <a:t> in which the parasite's </a:t>
            </a:r>
            <a:r>
              <a:rPr lang="en-US" dirty="0" smtClean="0">
                <a:hlinkClick r:id="rId6" tooltip="Biological life cycle"/>
              </a:rPr>
              <a:t>life cycle</a:t>
            </a:r>
            <a:r>
              <a:rPr lang="en-US" dirty="0" smtClean="0"/>
              <a:t> does not include direct host-to-host transmission.</a:t>
            </a:r>
            <a:endParaRPr 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smtClean="0"/>
              <a:t>Risk factors</a:t>
            </a:r>
          </a:p>
          <a:p>
            <a:r>
              <a:rPr lang="en-US" dirty="0" smtClean="0">
                <a:hlinkClick r:id="rId2" tooltip="Risk factor"/>
              </a:rPr>
              <a:t>Risk factors</a:t>
            </a:r>
            <a:r>
              <a:rPr lang="en-US" dirty="0" smtClean="0"/>
              <a:t> such as a person's background; lifestyle and environment are known to increase the likelihood of certain non-communicable diseases. </a:t>
            </a:r>
          </a:p>
          <a:p>
            <a:r>
              <a:rPr lang="en-US" dirty="0" smtClean="0"/>
              <a:t>They include age, </a:t>
            </a:r>
            <a:r>
              <a:rPr lang="en-US" dirty="0" smtClean="0">
                <a:hlinkClick r:id="rId3" tooltip="Gender"/>
              </a:rPr>
              <a:t>gender</a:t>
            </a:r>
            <a:r>
              <a:rPr lang="en-US" dirty="0" smtClean="0"/>
              <a:t>, </a:t>
            </a:r>
            <a:r>
              <a:rPr lang="en-US" dirty="0" smtClean="0">
                <a:hlinkClick r:id="rId4" tooltip="Genetics"/>
              </a:rPr>
              <a:t>genetics</a:t>
            </a:r>
            <a:r>
              <a:rPr lang="en-US" dirty="0" smtClean="0"/>
              <a:t>, exposure to </a:t>
            </a:r>
            <a:r>
              <a:rPr lang="en-US" dirty="0" smtClean="0">
                <a:hlinkClick r:id="rId5" tooltip="Air pollution"/>
              </a:rPr>
              <a:t>air pollution</a:t>
            </a:r>
            <a:r>
              <a:rPr lang="en-US" dirty="0" smtClean="0"/>
              <a:t>, and behaviors such as </a:t>
            </a:r>
            <a:r>
              <a:rPr lang="en-US" dirty="0" smtClean="0">
                <a:hlinkClick r:id="rId6" tooltip="Smoking"/>
              </a:rPr>
              <a:t>smoking</a:t>
            </a:r>
            <a:r>
              <a:rPr lang="en-US" dirty="0" smtClean="0"/>
              <a:t>, </a:t>
            </a:r>
            <a:r>
              <a:rPr lang="en-US" dirty="0" smtClean="0">
                <a:hlinkClick r:id="rId7" tooltip="Healthy diet"/>
              </a:rPr>
              <a:t>unhealthy diet</a:t>
            </a:r>
            <a:r>
              <a:rPr lang="en-US" dirty="0" smtClean="0"/>
              <a:t> and </a:t>
            </a:r>
            <a:r>
              <a:rPr lang="en-US" dirty="0" smtClean="0">
                <a:hlinkClick r:id="rId8" tooltip="Sedentary lifestyle"/>
              </a:rPr>
              <a:t>physical inactivity</a:t>
            </a:r>
            <a:r>
              <a:rPr lang="en-US" dirty="0" smtClean="0"/>
              <a:t> which can lead to </a:t>
            </a:r>
            <a:r>
              <a:rPr lang="en-US" dirty="0" smtClean="0">
                <a:hlinkClick r:id="rId9" tooltip="Hypertension"/>
              </a:rPr>
              <a:t>hypertension</a:t>
            </a:r>
            <a:r>
              <a:rPr lang="en-US" dirty="0" smtClean="0"/>
              <a:t> and </a:t>
            </a:r>
            <a:r>
              <a:rPr lang="en-US" dirty="0" smtClean="0">
                <a:hlinkClick r:id="rId10" tooltip="Obesity"/>
              </a:rPr>
              <a:t>obesity</a:t>
            </a:r>
            <a:r>
              <a:rPr lang="en-US" dirty="0" smtClean="0"/>
              <a:t>, in turn leading to increased risk of many NCDs.</a:t>
            </a:r>
          </a:p>
          <a:p>
            <a:r>
              <a:rPr lang="en-US" dirty="0" smtClean="0"/>
              <a:t> Most NCDs are considered preventable because they are caused by modifiable risk factors. </a:t>
            </a:r>
          </a:p>
          <a:p>
            <a:endParaRPr lang="en-US"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The WHO's </a:t>
            </a:r>
            <a:r>
              <a:rPr lang="en-US" i="1" dirty="0" smtClean="0">
                <a:hlinkClick r:id="rId2" tooltip="World Health Report"/>
              </a:rPr>
              <a:t>World Health Report 2002</a:t>
            </a:r>
            <a:r>
              <a:rPr lang="en-US" dirty="0" smtClean="0"/>
              <a:t> identified five important risk factors for non-communicable disease in the top ten leading risks to health. These are raised blood pressure, raised </a:t>
            </a:r>
            <a:r>
              <a:rPr lang="en-US" dirty="0" smtClean="0">
                <a:hlinkClick r:id="rId3" tooltip="Cholesterol"/>
              </a:rPr>
              <a:t>cholesterol</a:t>
            </a:r>
            <a:r>
              <a:rPr lang="en-US" dirty="0" smtClean="0"/>
              <a:t>, tobacco use, alcohol consumption, and being overweight.</a:t>
            </a:r>
          </a:p>
          <a:p>
            <a:r>
              <a:rPr lang="en-US" dirty="0" smtClean="0"/>
              <a:t> The other factors associated with higher risk of NCDs include a person's economic and social conditions, also known as the "[social determinants of health]."</a:t>
            </a:r>
            <a:endParaRPr lang="en-US"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It has been estimated that if the primary risk factors were eliminated, 80% of the cases of heart disease, stroke and </a:t>
            </a:r>
            <a:r>
              <a:rPr lang="en-US" dirty="0" smtClean="0">
                <a:hlinkClick r:id="rId2" tooltip="Type 2 diabetes"/>
              </a:rPr>
              <a:t>type 2 diabetes</a:t>
            </a:r>
            <a:r>
              <a:rPr lang="en-US" dirty="0" smtClean="0"/>
              <a:t> and 40% of cancers could be prevented.</a:t>
            </a:r>
          </a:p>
          <a:p>
            <a:r>
              <a:rPr lang="en-US" dirty="0" smtClean="0"/>
              <a:t> Interventions targeting the main risk factors could have a significant impact on reducing the burden of disease worldwide.</a:t>
            </a:r>
          </a:p>
          <a:p>
            <a:r>
              <a:rPr lang="en-US" dirty="0" smtClean="0"/>
              <a:t> Efforts focused on better diet and increased physical activity have been shown to control the prevalence of NCDs .</a:t>
            </a:r>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Environmental diseases</a:t>
            </a:r>
          </a:p>
          <a:p>
            <a:r>
              <a:rPr lang="en-US" dirty="0" smtClean="0"/>
              <a:t>NCDs include many environmental diseases covering a broad category of avoidable and unavoidable </a:t>
            </a:r>
            <a:r>
              <a:rPr lang="en-US" dirty="0" smtClean="0">
                <a:hlinkClick r:id="rId2" tooltip="Health"/>
              </a:rPr>
              <a:t>human health</a:t>
            </a:r>
            <a:r>
              <a:rPr lang="en-US" dirty="0" smtClean="0"/>
              <a:t> conditions caused by external factors, such as sunlight, nutrition, pollution, and lifestyle choices. The </a:t>
            </a:r>
            <a:r>
              <a:rPr lang="en-US" dirty="0" smtClean="0">
                <a:hlinkClick r:id="rId3" tooltip="Diseases of affluence"/>
              </a:rPr>
              <a:t>diseases of affluence</a:t>
            </a:r>
            <a:r>
              <a:rPr lang="en-US" dirty="0" smtClean="0"/>
              <a:t> are non-infectious diseases with environmental causes. Examples include: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Factors that increase the susceptibility of a host to the development of a communicable disease are called </a:t>
            </a:r>
            <a:r>
              <a:rPr lang="en-US" b="1" dirty="0" smtClean="0"/>
              <a:t>risk factors</a:t>
            </a:r>
            <a:r>
              <a:rPr lang="en-US" dirty="0" smtClean="0"/>
              <a:t>.</a:t>
            </a:r>
          </a:p>
          <a:p>
            <a:r>
              <a:rPr lang="en-US" dirty="0" smtClean="0"/>
              <a:t> Some risk factors arise from outside the individual – for example, poor personal hygiene, or poor control of reservoirs of infection in the environment.</a:t>
            </a:r>
          </a:p>
          <a:p>
            <a:r>
              <a:rPr lang="en-US" dirty="0" smtClean="0"/>
              <a:t> Factors such as these increase the </a:t>
            </a:r>
            <a:r>
              <a:rPr lang="en-US" i="1" dirty="0" smtClean="0"/>
              <a:t>exposure</a:t>
            </a:r>
            <a:r>
              <a:rPr lang="en-US" dirty="0" smtClean="0"/>
              <a:t> of susceptible hosts to infectious agents, which makes the disease more likely to develop.</a:t>
            </a:r>
            <a:endParaRPr 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Many types of </a:t>
            </a:r>
            <a:r>
              <a:rPr lang="en-US" dirty="0" smtClean="0">
                <a:hlinkClick r:id="rId2" tooltip="Cardiovascular disease"/>
              </a:rPr>
              <a:t>cardiovascular disease</a:t>
            </a:r>
            <a:r>
              <a:rPr lang="en-US" dirty="0" smtClean="0"/>
              <a:t> (CVD)</a:t>
            </a:r>
          </a:p>
          <a:p>
            <a:r>
              <a:rPr lang="en-US" dirty="0" smtClean="0">
                <a:hlinkClick r:id="rId3" tooltip="Chronic obstructive pulmonary disease"/>
              </a:rPr>
              <a:t>Chronic obstructive pulmonary disease</a:t>
            </a:r>
            <a:r>
              <a:rPr lang="en-US" dirty="0" smtClean="0"/>
              <a:t> (COPD) caused by smoking tobacco</a:t>
            </a:r>
          </a:p>
          <a:p>
            <a:r>
              <a:rPr lang="en-US" dirty="0" smtClean="0">
                <a:hlinkClick r:id="rId4" tooltip="Diabetes mellitus type 2"/>
              </a:rPr>
              <a:t>Diabetes mellitus type 2</a:t>
            </a:r>
            <a:endParaRPr lang="en-US" dirty="0" smtClean="0"/>
          </a:p>
          <a:p>
            <a:r>
              <a:rPr lang="en-US" dirty="0" smtClean="0">
                <a:hlinkClick r:id="rId5" tooltip="Lower back pain"/>
              </a:rPr>
              <a:t>Lower back pain</a:t>
            </a:r>
            <a:r>
              <a:rPr lang="en-US" dirty="0" smtClean="0"/>
              <a:t> caused by too little exercise</a:t>
            </a:r>
          </a:p>
          <a:p>
            <a:r>
              <a:rPr lang="en-US" dirty="0" smtClean="0">
                <a:hlinkClick r:id="rId6" tooltip="Malnutrition"/>
              </a:rPr>
              <a:t>Malnutrition</a:t>
            </a:r>
            <a:r>
              <a:rPr lang="en-US" dirty="0" smtClean="0"/>
              <a:t> caused by too little food, or eating the wrong kinds of food (e.g. </a:t>
            </a:r>
            <a:r>
              <a:rPr lang="en-US" dirty="0" smtClean="0">
                <a:hlinkClick r:id="rId7" tooltip="Scurvy"/>
              </a:rPr>
              <a:t>scurvy</a:t>
            </a:r>
            <a:r>
              <a:rPr lang="en-US" dirty="0" smtClean="0"/>
              <a:t> from lack of </a:t>
            </a:r>
            <a:r>
              <a:rPr lang="en-US" dirty="0" smtClean="0">
                <a:hlinkClick r:id="rId8" tooltip="Vitamin C"/>
              </a:rPr>
              <a:t>Vitamin C</a:t>
            </a:r>
            <a:r>
              <a:rPr lang="en-US" dirty="0" smtClean="0"/>
              <a:t>)</a:t>
            </a:r>
          </a:p>
          <a:p>
            <a:r>
              <a:rPr lang="en-US" dirty="0" smtClean="0">
                <a:hlinkClick r:id="rId9" tooltip="Skin cancer"/>
              </a:rPr>
              <a:t>Skin cancer</a:t>
            </a:r>
            <a:r>
              <a:rPr lang="en-US" dirty="0" smtClean="0"/>
              <a:t> caused by radiation from the sun</a:t>
            </a:r>
          </a:p>
          <a:p>
            <a:r>
              <a:rPr lang="en-US" dirty="0" smtClean="0">
                <a:hlinkClick r:id="rId10" tooltip="Obesity"/>
              </a:rPr>
              <a:t>Obesity</a:t>
            </a:r>
            <a:endParaRPr lang="en-US" dirty="0" smtClean="0"/>
          </a:p>
          <a:p>
            <a:endParaRPr lang="en-US"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smtClean="0"/>
              <a:t>Inherited disease</a:t>
            </a:r>
            <a:endParaRPr lang="en-US" dirty="0" smtClean="0"/>
          </a:p>
          <a:p>
            <a:r>
              <a:rPr lang="en-US" dirty="0" smtClean="0">
                <a:hlinkClick r:id="rId2" tooltip="Genetic disorders"/>
              </a:rPr>
              <a:t>Genetic disorders</a:t>
            </a:r>
            <a:r>
              <a:rPr lang="en-US" dirty="0" smtClean="0"/>
              <a:t> are caused by errors in genetic information that produce diseases in the affected people. The origin of these genetic errors can be: </a:t>
            </a:r>
          </a:p>
          <a:p>
            <a:r>
              <a:rPr lang="en-US" dirty="0" smtClean="0"/>
              <a:t>Spontaneous errors or mutations to the </a:t>
            </a:r>
            <a:r>
              <a:rPr lang="en-US" dirty="0" smtClean="0">
                <a:hlinkClick r:id="rId3" tooltip="Genome"/>
              </a:rPr>
              <a:t>genome</a:t>
            </a:r>
            <a:r>
              <a:rPr lang="en-US" dirty="0" smtClean="0"/>
              <a:t>:</a:t>
            </a:r>
          </a:p>
          <a:p>
            <a:r>
              <a:rPr lang="en-US" dirty="0" smtClean="0"/>
              <a:t>A change in chromosome </a:t>
            </a:r>
            <a:r>
              <a:rPr lang="en-US" dirty="0" smtClean="0">
                <a:hlinkClick r:id="rId4" tooltip="Chromosomal condition"/>
              </a:rPr>
              <a:t>numbers</a:t>
            </a:r>
            <a:r>
              <a:rPr lang="en-US" dirty="0" smtClean="0"/>
              <a:t>, such as </a:t>
            </a:r>
            <a:r>
              <a:rPr lang="en-US" dirty="0" smtClean="0">
                <a:hlinkClick r:id="rId5" tooltip="Down syndrome"/>
              </a:rPr>
              <a:t>Down syndrome</a:t>
            </a:r>
            <a:r>
              <a:rPr lang="en-US" dirty="0" smtClean="0"/>
              <a:t>.</a:t>
            </a:r>
          </a:p>
          <a:p>
            <a:r>
              <a:rPr lang="en-US" dirty="0" smtClean="0"/>
              <a:t>A defect in a gene caused by </a:t>
            </a:r>
            <a:r>
              <a:rPr lang="en-US" dirty="0" smtClean="0">
                <a:hlinkClick r:id="rId6" tooltip="Mutation"/>
              </a:rPr>
              <a:t>mutation</a:t>
            </a:r>
            <a:r>
              <a:rPr lang="en-US" dirty="0" smtClean="0"/>
              <a:t>, such as </a:t>
            </a:r>
            <a:r>
              <a:rPr lang="en-US" dirty="0" smtClean="0">
                <a:hlinkClick r:id="rId7" tooltip="Cystic fibrosis"/>
              </a:rPr>
              <a:t>Cystic fibrosis</a:t>
            </a:r>
            <a:r>
              <a:rPr lang="en-US" dirty="0" smtClean="0"/>
              <a:t>.</a:t>
            </a:r>
          </a:p>
          <a:p>
            <a:r>
              <a:rPr lang="en-US" dirty="0" smtClean="0"/>
              <a:t>An increase in the </a:t>
            </a:r>
            <a:r>
              <a:rPr lang="en-US" dirty="0" smtClean="0">
                <a:hlinkClick r:id="rId8" tooltip="Mosaic (genetics)"/>
              </a:rPr>
              <a:t>amount</a:t>
            </a:r>
            <a:r>
              <a:rPr lang="en-US" dirty="0" smtClean="0"/>
              <a:t> of genetic information, such as </a:t>
            </a:r>
            <a:r>
              <a:rPr lang="en-US" dirty="0" err="1" smtClean="0">
                <a:hlinkClick r:id="rId9" tooltip="Chimera (genetics)"/>
              </a:rPr>
              <a:t>Chimerism</a:t>
            </a:r>
            <a:r>
              <a:rPr lang="en-US" dirty="0" smtClean="0"/>
              <a:t> or </a:t>
            </a:r>
            <a:r>
              <a:rPr lang="en-US" dirty="0" err="1" smtClean="0">
                <a:hlinkClick r:id="rId10" tooltip="Heterochromia iridum"/>
              </a:rPr>
              <a:t>Heterochromia</a:t>
            </a:r>
            <a:r>
              <a:rPr lang="en-US" dirty="0" smtClean="0"/>
              <a:t>.</a:t>
            </a:r>
            <a:endParaRPr lang="en-US"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Cystic fibrosis</a:t>
            </a:r>
            <a:r>
              <a:rPr lang="en-US" dirty="0" smtClean="0"/>
              <a:t> is an example of an inherited disease that is caused by a mutation on a gene. </a:t>
            </a:r>
          </a:p>
          <a:p>
            <a:r>
              <a:rPr lang="en-US" dirty="0" smtClean="0"/>
              <a:t>The faulty gene impairs the normal movement of sodium chloride in and out of cells, which causes the mucus-secreting organs to produce abnormally thick mucus.</a:t>
            </a:r>
          </a:p>
          <a:p>
            <a:endParaRPr lang="en-US"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The gene is recessive, meaning that a person must have two copies of the faulty gene for them to develop the disease. </a:t>
            </a:r>
          </a:p>
          <a:p>
            <a:r>
              <a:rPr lang="en-US" dirty="0" smtClean="0"/>
              <a:t>Cystic fibrosis affects the respiratory, digestive and reproductive systems, as well as the sweat glands. </a:t>
            </a:r>
          </a:p>
          <a:p>
            <a:endParaRPr 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mucus secreted is very thick and blocks passageways in the lungs and digestive tracts. This mucus causes problems with breathing and with the digestion and absorption of nutrients. </a:t>
            </a:r>
          </a:p>
          <a:p>
            <a:r>
              <a:rPr lang="en-US" dirty="0" smtClean="0"/>
              <a:t>Inherited genetic errors from </a:t>
            </a:r>
            <a:r>
              <a:rPr lang="en-US" dirty="0" smtClean="0">
                <a:hlinkClick r:id="rId2" tooltip="Kinship"/>
              </a:rPr>
              <a:t>parents</a:t>
            </a:r>
            <a:r>
              <a:rPr lang="en-US" dirty="0" smtClean="0"/>
              <a:t>:</a:t>
            </a:r>
          </a:p>
          <a:p>
            <a:endParaRPr lang="en-US"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tooltip="Dominance (genetics)"/>
              </a:rPr>
              <a:t>Dominant</a:t>
            </a:r>
            <a:r>
              <a:rPr lang="en-US" dirty="0" smtClean="0"/>
              <a:t> genetic diseases, such as </a:t>
            </a:r>
            <a:r>
              <a:rPr lang="en-US" dirty="0" err="1" smtClean="0">
                <a:hlinkClick r:id="rId3" tooltip="Huntington's disease"/>
              </a:rPr>
              <a:t>Huntingtons</a:t>
            </a:r>
            <a:r>
              <a:rPr lang="en-US" dirty="0" smtClean="0"/>
              <a:t>, require the inheritance of </a:t>
            </a:r>
            <a:r>
              <a:rPr lang="en-US" dirty="0" smtClean="0">
                <a:hlinkClick r:id="rId4" tooltip="Zygosity"/>
              </a:rPr>
              <a:t>one</a:t>
            </a:r>
            <a:r>
              <a:rPr lang="en-US" dirty="0" smtClean="0"/>
              <a:t> erroneous gene to be expressed.</a:t>
            </a:r>
          </a:p>
          <a:p>
            <a:r>
              <a:rPr lang="en-US" dirty="0" smtClean="0">
                <a:hlinkClick r:id="rId5" tooltip="Recessive"/>
              </a:rPr>
              <a:t>Recessive</a:t>
            </a:r>
            <a:r>
              <a:rPr lang="en-US" dirty="0" smtClean="0"/>
              <a:t> genetic diseases require the inheritance of erroneous genes to be expressed and this is one reason they work together.</a:t>
            </a:r>
          </a:p>
          <a:p>
            <a:endParaRPr lang="en-US"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Endocrine disease</a:t>
            </a:r>
            <a:br>
              <a:rPr lang="en-US" b="1" dirty="0" smtClean="0"/>
            </a:br>
            <a:endParaRPr lang="en-US" b="1" dirty="0"/>
          </a:p>
        </p:txBody>
      </p:sp>
      <p:sp>
        <p:nvSpPr>
          <p:cNvPr id="3" name="Content Placeholder 2"/>
          <p:cNvSpPr>
            <a:spLocks noGrp="1"/>
          </p:cNvSpPr>
          <p:nvPr>
            <p:ph idx="1"/>
          </p:nvPr>
        </p:nvSpPr>
        <p:spPr/>
        <p:txBody>
          <a:bodyPr/>
          <a:lstStyle/>
          <a:p>
            <a:r>
              <a:rPr lang="en-US" dirty="0" smtClean="0"/>
              <a:t>Endocrine diseases are disorders of the endocrine system.</a:t>
            </a:r>
          </a:p>
          <a:p>
            <a:endParaRPr lang="en-US" dirty="0" smtClean="0"/>
          </a:p>
          <a:p>
            <a:r>
              <a:rPr lang="en-US" dirty="0" smtClean="0"/>
              <a:t> The branch of medicine associated with endocrine disorders is known as </a:t>
            </a:r>
            <a:r>
              <a:rPr lang="en-US" b="1" dirty="0" smtClean="0"/>
              <a:t>endocrinology.</a:t>
            </a:r>
          </a:p>
          <a:p>
            <a:endParaRPr lang="en-US"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Major endocrine glands</a:t>
            </a:r>
            <a:endParaRPr lang="en-US" b="1" dirty="0"/>
          </a:p>
        </p:txBody>
      </p:sp>
      <p:pic>
        <p:nvPicPr>
          <p:cNvPr id="1026" name="Picture 2" descr="C:\Users\me\Desktop\Illu_endocrine_system.png"/>
          <p:cNvPicPr>
            <a:picLocks noGrp="1" noChangeAspect="1" noChangeArrowheads="1"/>
          </p:cNvPicPr>
          <p:nvPr>
            <p:ph idx="1"/>
          </p:nvPr>
        </p:nvPicPr>
        <p:blipFill>
          <a:blip r:embed="rId2"/>
          <a:srcRect/>
          <a:stretch>
            <a:fillRect/>
          </a:stretch>
        </p:blipFill>
        <p:spPr bwMode="auto">
          <a:xfrm>
            <a:off x="3490912" y="2120106"/>
            <a:ext cx="2162175" cy="3486150"/>
          </a:xfrm>
          <a:prstGeom prst="rect">
            <a:avLst/>
          </a:prstGeom>
          <a:noFill/>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Major </a:t>
            </a:r>
            <a:r>
              <a:rPr lang="en-US" dirty="0" smtClean="0">
                <a:hlinkClick r:id="rId2" tooltip="Endocrine gland"/>
              </a:rPr>
              <a:t>endocrine glands</a:t>
            </a:r>
            <a:r>
              <a:rPr lang="en-US" dirty="0" smtClean="0"/>
              <a:t>. (</a:t>
            </a:r>
            <a:r>
              <a:rPr lang="en-US" dirty="0" smtClean="0">
                <a:hlinkClick r:id="rId3" tooltip="Male"/>
              </a:rPr>
              <a:t>Male</a:t>
            </a:r>
            <a:r>
              <a:rPr lang="en-US" dirty="0" smtClean="0"/>
              <a:t> left, </a:t>
            </a:r>
            <a:r>
              <a:rPr lang="en-US" dirty="0" smtClean="0">
                <a:hlinkClick r:id="rId4" tooltip="Female"/>
              </a:rPr>
              <a:t>female</a:t>
            </a:r>
            <a:r>
              <a:rPr lang="en-US" dirty="0" smtClean="0"/>
              <a:t> on the right.) </a:t>
            </a:r>
            <a:r>
              <a:rPr lang="en-US" b="1" dirty="0" smtClean="0"/>
              <a:t>1.</a:t>
            </a:r>
            <a:r>
              <a:rPr lang="en-US" dirty="0" smtClean="0"/>
              <a:t> </a:t>
            </a:r>
            <a:r>
              <a:rPr lang="en-US" dirty="0" smtClean="0">
                <a:hlinkClick r:id="rId5" tooltip="Pineal gland"/>
              </a:rPr>
              <a:t>Pineal gland</a:t>
            </a:r>
            <a:r>
              <a:rPr lang="en-US" dirty="0" smtClean="0"/>
              <a:t> </a:t>
            </a:r>
            <a:r>
              <a:rPr lang="en-US" b="1" dirty="0" smtClean="0"/>
              <a:t>2.</a:t>
            </a:r>
            <a:r>
              <a:rPr lang="en-US" dirty="0" smtClean="0"/>
              <a:t> </a:t>
            </a:r>
            <a:r>
              <a:rPr lang="en-US" dirty="0" smtClean="0">
                <a:hlinkClick r:id="rId6" tooltip="Pituitary gland"/>
              </a:rPr>
              <a:t>Pituitary gland</a:t>
            </a:r>
            <a:r>
              <a:rPr lang="en-US" dirty="0" smtClean="0"/>
              <a:t> </a:t>
            </a:r>
            <a:r>
              <a:rPr lang="en-US" b="1" dirty="0" smtClean="0"/>
              <a:t>3.</a:t>
            </a:r>
            <a:r>
              <a:rPr lang="en-US" dirty="0" smtClean="0"/>
              <a:t> </a:t>
            </a:r>
            <a:r>
              <a:rPr lang="en-US" dirty="0" smtClean="0">
                <a:hlinkClick r:id="rId7" tooltip="Thyroid gland"/>
              </a:rPr>
              <a:t>Thyroid gland</a:t>
            </a:r>
            <a:r>
              <a:rPr lang="en-US" dirty="0" smtClean="0"/>
              <a:t> </a:t>
            </a:r>
            <a:r>
              <a:rPr lang="en-US" b="1" dirty="0" smtClean="0"/>
              <a:t>4.</a:t>
            </a:r>
            <a:r>
              <a:rPr lang="en-US" dirty="0" smtClean="0"/>
              <a:t> </a:t>
            </a:r>
            <a:r>
              <a:rPr lang="en-US" dirty="0" smtClean="0">
                <a:hlinkClick r:id="rId8" tooltip="Thymus"/>
              </a:rPr>
              <a:t>Thymus</a:t>
            </a:r>
            <a:r>
              <a:rPr lang="en-US" dirty="0" smtClean="0"/>
              <a:t> </a:t>
            </a:r>
            <a:r>
              <a:rPr lang="en-US" b="1" dirty="0" smtClean="0"/>
              <a:t>5.</a:t>
            </a:r>
            <a:r>
              <a:rPr lang="en-US" dirty="0" smtClean="0"/>
              <a:t> </a:t>
            </a:r>
            <a:r>
              <a:rPr lang="en-US" dirty="0" smtClean="0">
                <a:hlinkClick r:id="rId9" tooltip="Adrenal gland"/>
              </a:rPr>
              <a:t>Adrenal gland</a:t>
            </a:r>
            <a:r>
              <a:rPr lang="en-US" dirty="0" smtClean="0"/>
              <a:t> </a:t>
            </a:r>
            <a:r>
              <a:rPr lang="en-US" b="1" dirty="0" smtClean="0"/>
              <a:t>6.</a:t>
            </a:r>
            <a:r>
              <a:rPr lang="en-US" dirty="0" smtClean="0"/>
              <a:t> </a:t>
            </a:r>
            <a:r>
              <a:rPr lang="en-US" dirty="0" smtClean="0">
                <a:hlinkClick r:id="rId10" tooltip="Pancreas"/>
              </a:rPr>
              <a:t>Pancreas</a:t>
            </a:r>
            <a:r>
              <a:rPr lang="en-US" dirty="0" smtClean="0"/>
              <a:t> </a:t>
            </a:r>
            <a:r>
              <a:rPr lang="en-US" b="1" dirty="0" smtClean="0"/>
              <a:t>7.</a:t>
            </a:r>
            <a:r>
              <a:rPr lang="en-US" dirty="0" smtClean="0"/>
              <a:t> </a:t>
            </a:r>
            <a:r>
              <a:rPr lang="en-US" dirty="0" smtClean="0">
                <a:hlinkClick r:id="rId11" tooltip="Ovary"/>
              </a:rPr>
              <a:t>Ovary</a:t>
            </a:r>
            <a:r>
              <a:rPr lang="en-US" dirty="0" smtClean="0"/>
              <a:t> </a:t>
            </a:r>
            <a:r>
              <a:rPr lang="en-US" b="1" dirty="0" smtClean="0"/>
              <a:t>8.</a:t>
            </a:r>
            <a:r>
              <a:rPr lang="en-US" dirty="0" smtClean="0"/>
              <a:t> </a:t>
            </a:r>
            <a:r>
              <a:rPr lang="en-US" dirty="0" smtClean="0">
                <a:hlinkClick r:id="rId12" tooltip="Testes"/>
              </a:rPr>
              <a:t>Testes</a:t>
            </a:r>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Endocrine diseases</a:t>
            </a:r>
          </a:p>
        </p:txBody>
      </p:sp>
      <p:sp>
        <p:nvSpPr>
          <p:cNvPr id="3" name="Content Placeholder 2"/>
          <p:cNvSpPr>
            <a:spLocks noGrp="1"/>
          </p:cNvSpPr>
          <p:nvPr>
            <p:ph idx="1"/>
          </p:nvPr>
        </p:nvSpPr>
        <p:spPr/>
        <p:txBody>
          <a:bodyPr>
            <a:normAutofit/>
          </a:bodyPr>
          <a:lstStyle/>
          <a:p>
            <a:pPr>
              <a:buNone/>
            </a:pPr>
            <a:r>
              <a:rPr lang="en-US" dirty="0" smtClean="0"/>
              <a:t>Broadly speaking, endocrine disorders may be subdivided into three groups:</a:t>
            </a:r>
            <a:r>
              <a:rPr lang="en-US" baseline="30000" dirty="0" smtClean="0">
                <a:hlinkClick r:id="rId2"/>
              </a:rPr>
              <a:t>[1]</a:t>
            </a:r>
            <a:r>
              <a:rPr lang="en-US" dirty="0" smtClean="0"/>
              <a:t> </a:t>
            </a:r>
          </a:p>
          <a:p>
            <a:r>
              <a:rPr lang="en-US" dirty="0" smtClean="0"/>
              <a:t>Endocrine gland </a:t>
            </a:r>
            <a:r>
              <a:rPr lang="en-US" dirty="0" err="1" smtClean="0"/>
              <a:t>hyposecretion</a:t>
            </a:r>
            <a:r>
              <a:rPr lang="en-US" dirty="0" smtClean="0"/>
              <a:t> (leading to hormone deficiency)</a:t>
            </a:r>
          </a:p>
          <a:p>
            <a:r>
              <a:rPr lang="en-US" dirty="0" smtClean="0"/>
              <a:t>Endocrine gland </a:t>
            </a:r>
            <a:r>
              <a:rPr lang="en-US" dirty="0" err="1" smtClean="0"/>
              <a:t>hypersecretion</a:t>
            </a:r>
            <a:r>
              <a:rPr lang="en-US" dirty="0" smtClean="0"/>
              <a:t> (leading to hormone excess)</a:t>
            </a:r>
          </a:p>
          <a:p>
            <a:r>
              <a:rPr lang="en-US" dirty="0" err="1" smtClean="0"/>
              <a:t>Tumours</a:t>
            </a:r>
            <a:r>
              <a:rPr lang="en-US" dirty="0" smtClean="0"/>
              <a:t> (benign or malignant) of endocrine glands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Communicable diseases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Communicable disease </a:t>
            </a:r>
            <a:r>
              <a:rPr lang="en-US" b="1" dirty="0" err="1" smtClean="0"/>
              <a:t>defination</a:t>
            </a:r>
            <a:r>
              <a:rPr lang="en-US" b="1" dirty="0" smtClean="0"/>
              <a:t> </a:t>
            </a:r>
          </a:p>
          <a:p>
            <a:r>
              <a:rPr lang="en-US" dirty="0" smtClean="0"/>
              <a:t>A disease that is transmitted through direct contact with an infected individual or indirectly through a </a:t>
            </a:r>
            <a:r>
              <a:rPr lang="en-US" dirty="0" err="1" smtClean="0"/>
              <a:t>vector:contagious</a:t>
            </a:r>
            <a:r>
              <a:rPr lang="en-US" dirty="0" smtClean="0"/>
              <a:t> disease</a:t>
            </a:r>
          </a:p>
          <a:p>
            <a:r>
              <a:rPr lang="en-US" dirty="0" smtClean="0"/>
              <a:t>The term </a:t>
            </a:r>
            <a:r>
              <a:rPr lang="en-US" b="1" dirty="0" smtClean="0"/>
              <a:t>disease</a:t>
            </a:r>
            <a:r>
              <a:rPr lang="en-US" dirty="0" smtClean="0"/>
              <a:t> refers to a disturbance in the normal functioning of the body and is used interchangeably with ‘illness’. Diseases may be classified as communicable or non-communicable. </a:t>
            </a:r>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Additionally, some people in a community are more likely to develop the disease than others, even though they all have the </a:t>
            </a:r>
            <a:r>
              <a:rPr lang="en-US" i="1" dirty="0" smtClean="0"/>
              <a:t>same</a:t>
            </a:r>
            <a:r>
              <a:rPr lang="en-US" dirty="0" smtClean="0"/>
              <a:t> exposure to infectious agents.</a:t>
            </a:r>
          </a:p>
          <a:p>
            <a:r>
              <a:rPr lang="en-US" dirty="0" smtClean="0"/>
              <a:t> This is due to a low level of immunity within the more susceptible individuals.</a:t>
            </a:r>
          </a:p>
          <a:p>
            <a:r>
              <a:rPr lang="en-US" dirty="0" smtClean="0"/>
              <a:t> </a:t>
            </a:r>
            <a:r>
              <a:rPr lang="en-US" b="1" dirty="0" smtClean="0"/>
              <a:t>Immunity</a:t>
            </a:r>
            <a:r>
              <a:rPr lang="en-US" dirty="0" smtClean="0"/>
              <a:t> refers to the resistance of an individual to communicable diseases, because their </a:t>
            </a:r>
            <a:r>
              <a:rPr lang="en-US" i="1" dirty="0" smtClean="0"/>
              <a:t>white blood cells</a:t>
            </a:r>
            <a:r>
              <a:rPr lang="en-US" dirty="0" smtClean="0"/>
              <a:t> and </a:t>
            </a:r>
            <a:r>
              <a:rPr lang="en-US" i="1" dirty="0" smtClean="0"/>
              <a:t>antibodies</a:t>
            </a:r>
            <a:r>
              <a:rPr lang="en-US" dirty="0" smtClean="0"/>
              <a:t> (defensive proteins) are able to fight the infectious agents successfully. </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Endocrine disorders are often quite complex, involving a mixed picture of </a:t>
            </a:r>
            <a:r>
              <a:rPr lang="en-US" dirty="0" err="1" smtClean="0"/>
              <a:t>hyposecretion</a:t>
            </a:r>
            <a:r>
              <a:rPr lang="en-US" dirty="0" smtClean="0"/>
              <a:t> and </a:t>
            </a:r>
            <a:r>
              <a:rPr lang="en-US" dirty="0" err="1" smtClean="0"/>
              <a:t>hypersecretion</a:t>
            </a:r>
            <a:r>
              <a:rPr lang="en-US" dirty="0" smtClean="0"/>
              <a:t> because of the feedback mechanisms involved in the endocrine system.</a:t>
            </a:r>
          </a:p>
          <a:p>
            <a:r>
              <a:rPr lang="en-US" dirty="0" smtClean="0"/>
              <a:t> For example, most forms of </a:t>
            </a:r>
            <a:r>
              <a:rPr lang="en-US" dirty="0" smtClean="0">
                <a:hlinkClick r:id="rId2" tooltip="Hyperthyroidism"/>
              </a:rPr>
              <a:t>hyperthyroidism</a:t>
            </a:r>
            <a:r>
              <a:rPr lang="en-US" dirty="0" smtClean="0"/>
              <a:t> are associated with an excess of </a:t>
            </a:r>
            <a:r>
              <a:rPr lang="en-US" dirty="0" smtClean="0">
                <a:hlinkClick r:id="rId3" tooltip="Thyroid hormone"/>
              </a:rPr>
              <a:t>thyroid hormone</a:t>
            </a:r>
            <a:r>
              <a:rPr lang="en-US" dirty="0" smtClean="0"/>
              <a:t> and a low level of </a:t>
            </a:r>
            <a:r>
              <a:rPr lang="en-US" dirty="0" smtClean="0">
                <a:hlinkClick r:id="rId4" tooltip="Thyroid stimulating hormone"/>
              </a:rPr>
              <a:t>thyroid stimulating hormone</a:t>
            </a:r>
            <a:r>
              <a:rPr lang="en-US" dirty="0" smtClean="0"/>
              <a:t>.</a:t>
            </a:r>
          </a:p>
          <a:p>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smtClean="0"/>
              <a:t>List of diseases</a:t>
            </a:r>
          </a:p>
          <a:p>
            <a:r>
              <a:rPr lang="en-US" b="1" dirty="0" smtClean="0"/>
              <a:t>Glucose homeostasis disorders</a:t>
            </a:r>
          </a:p>
          <a:p>
            <a:r>
              <a:rPr lang="en-US" dirty="0" smtClean="0">
                <a:hlinkClick r:id="rId2" tooltip="Diabetes"/>
              </a:rPr>
              <a:t>Diabetes</a:t>
            </a:r>
            <a:r>
              <a:rPr lang="en-US" dirty="0" smtClean="0"/>
              <a:t> </a:t>
            </a:r>
          </a:p>
          <a:p>
            <a:pPr lvl="1"/>
            <a:r>
              <a:rPr lang="en-US" dirty="0" smtClean="0">
                <a:hlinkClick r:id="rId3" tooltip="Diabetes mellitus type 1"/>
              </a:rPr>
              <a:t>Type 1 Diabetes</a:t>
            </a:r>
            <a:endParaRPr lang="en-US" dirty="0" smtClean="0"/>
          </a:p>
          <a:p>
            <a:pPr lvl="1"/>
            <a:r>
              <a:rPr lang="en-US" dirty="0" smtClean="0">
                <a:hlinkClick r:id="rId4" tooltip="Diabetes mellitus type 2"/>
              </a:rPr>
              <a:t>Type 2 Diabetes</a:t>
            </a:r>
            <a:endParaRPr lang="en-US" dirty="0" smtClean="0"/>
          </a:p>
          <a:p>
            <a:pPr lvl="1"/>
            <a:r>
              <a:rPr lang="en-US" dirty="0" smtClean="0">
                <a:hlinkClick r:id="rId5" tooltip="Gestational Diabetes"/>
              </a:rPr>
              <a:t>Gestational Diabetes</a:t>
            </a:r>
            <a:endParaRPr lang="en-US" dirty="0" smtClean="0"/>
          </a:p>
          <a:p>
            <a:pPr lvl="1"/>
            <a:r>
              <a:rPr lang="en-US" dirty="0" smtClean="0">
                <a:hlinkClick r:id="rId6" tooltip="Mature Onset Diabetes of the Young"/>
              </a:rPr>
              <a:t>Mature Onset Diabetes of the Young</a:t>
            </a:r>
            <a:endParaRPr lang="en-US" dirty="0" smtClean="0"/>
          </a:p>
          <a:p>
            <a:r>
              <a:rPr lang="en-US" dirty="0" smtClean="0">
                <a:hlinkClick r:id="rId7" tooltip="Hypoglycemia"/>
              </a:rPr>
              <a:t>Hypoglycemia</a:t>
            </a:r>
            <a:r>
              <a:rPr lang="en-US" dirty="0" smtClean="0"/>
              <a:t> </a:t>
            </a:r>
          </a:p>
          <a:p>
            <a:pPr lvl="1"/>
            <a:r>
              <a:rPr lang="en-US" dirty="0" smtClean="0">
                <a:hlinkClick r:id="rId8" tooltip="Idiopathic hypoglycemia"/>
              </a:rPr>
              <a:t>Idiopathic hypoglycemia</a:t>
            </a:r>
            <a:endParaRPr lang="en-US" dirty="0" smtClean="0"/>
          </a:p>
          <a:p>
            <a:pPr lvl="1"/>
            <a:r>
              <a:rPr lang="en-US" dirty="0" err="1" smtClean="0">
                <a:hlinkClick r:id="rId9" tooltip="Insulinoma"/>
              </a:rPr>
              <a:t>Insulinoma</a:t>
            </a:r>
            <a:endParaRPr lang="en-US" dirty="0" smtClean="0"/>
          </a:p>
          <a:p>
            <a:r>
              <a:rPr lang="en-US" dirty="0" err="1" smtClean="0">
                <a:hlinkClick r:id="rId10" tooltip="Glucagonoma"/>
              </a:rPr>
              <a:t>Glucagonoma</a:t>
            </a:r>
            <a:endParaRPr lang="en-US" dirty="0" smtClean="0"/>
          </a:p>
          <a:p>
            <a:endParaRPr lang="en-US"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Thyroid disorders</a:t>
            </a:r>
          </a:p>
          <a:p>
            <a:r>
              <a:rPr lang="en-US" dirty="0" err="1" smtClean="0">
                <a:hlinkClick r:id="rId2" tooltip="Goitre"/>
              </a:rPr>
              <a:t>Goitre</a:t>
            </a:r>
            <a:endParaRPr lang="en-US" dirty="0" smtClean="0"/>
          </a:p>
          <a:p>
            <a:r>
              <a:rPr lang="en-US" dirty="0" smtClean="0">
                <a:hlinkClick r:id="rId3" tooltip="Hyperthyroidism"/>
              </a:rPr>
              <a:t>Hyperthyroidism</a:t>
            </a:r>
            <a:r>
              <a:rPr lang="en-US" dirty="0" smtClean="0"/>
              <a:t> </a:t>
            </a:r>
          </a:p>
          <a:p>
            <a:pPr lvl="1"/>
            <a:r>
              <a:rPr lang="en-US" dirty="0" smtClean="0">
                <a:hlinkClick r:id="rId4" tooltip="Graves-Basedow disease"/>
              </a:rPr>
              <a:t>Graves-</a:t>
            </a:r>
            <a:r>
              <a:rPr lang="en-US" dirty="0" err="1" smtClean="0">
                <a:hlinkClick r:id="rId4" tooltip="Graves-Basedow disease"/>
              </a:rPr>
              <a:t>Basedow</a:t>
            </a:r>
            <a:r>
              <a:rPr lang="en-US" dirty="0" smtClean="0">
                <a:hlinkClick r:id="rId4" tooltip="Graves-Basedow disease"/>
              </a:rPr>
              <a:t> disease</a:t>
            </a:r>
            <a:endParaRPr lang="en-US" dirty="0" smtClean="0"/>
          </a:p>
          <a:p>
            <a:pPr lvl="1"/>
            <a:r>
              <a:rPr lang="en-US" dirty="0" smtClean="0">
                <a:hlinkClick r:id="rId5" tooltip="Toxic multinodular goitre"/>
              </a:rPr>
              <a:t>Toxic </a:t>
            </a:r>
            <a:r>
              <a:rPr lang="en-US" dirty="0" err="1" smtClean="0">
                <a:hlinkClick r:id="rId5" tooltip="Toxic multinodular goitre"/>
              </a:rPr>
              <a:t>multinodular</a:t>
            </a:r>
            <a:r>
              <a:rPr lang="en-US" dirty="0" smtClean="0">
                <a:hlinkClick r:id="rId5" tooltip="Toxic multinodular goitre"/>
              </a:rPr>
              <a:t> </a:t>
            </a:r>
            <a:r>
              <a:rPr lang="en-US" dirty="0" err="1" smtClean="0">
                <a:hlinkClick r:id="rId5" tooltip="Toxic multinodular goitre"/>
              </a:rPr>
              <a:t>goitre</a:t>
            </a:r>
            <a:endParaRPr lang="en-US" dirty="0" smtClean="0"/>
          </a:p>
          <a:p>
            <a:r>
              <a:rPr lang="en-US" dirty="0" smtClean="0">
                <a:hlinkClick r:id="rId6" tooltip="Hypothyroidism"/>
              </a:rPr>
              <a:t>Hypothyroidism</a:t>
            </a:r>
            <a:endParaRPr lang="en-US" dirty="0" smtClean="0"/>
          </a:p>
          <a:p>
            <a:r>
              <a:rPr lang="en-US" dirty="0" err="1" smtClean="0">
                <a:hlinkClick r:id="rId7" tooltip="Thyroiditis"/>
              </a:rPr>
              <a:t>Thyroiditis</a:t>
            </a:r>
            <a:r>
              <a:rPr lang="en-US" dirty="0" smtClean="0"/>
              <a:t> </a:t>
            </a:r>
          </a:p>
          <a:p>
            <a:pPr lvl="1"/>
            <a:r>
              <a:rPr lang="en-US" dirty="0" smtClean="0">
                <a:hlinkClick r:id="rId8" tooltip="Hashimoto's thyroiditis"/>
              </a:rPr>
              <a:t>Hashimoto's </a:t>
            </a:r>
            <a:r>
              <a:rPr lang="en-US" dirty="0" err="1" smtClean="0">
                <a:hlinkClick r:id="rId8" tooltip="Hashimoto's thyroiditis"/>
              </a:rPr>
              <a:t>thyroiditis</a:t>
            </a:r>
            <a:endParaRPr lang="en-US" dirty="0" smtClean="0"/>
          </a:p>
          <a:p>
            <a:r>
              <a:rPr lang="en-US" dirty="0" smtClean="0">
                <a:hlinkClick r:id="rId9" tooltip="Thyroid cancer"/>
              </a:rPr>
              <a:t>Thyroid cancer</a:t>
            </a:r>
            <a:endParaRPr lang="en-US" dirty="0" smtClean="0"/>
          </a:p>
          <a:p>
            <a:r>
              <a:rPr lang="en-US" dirty="0" smtClean="0">
                <a:hlinkClick r:id="rId10" tooltip="Thyroid hormone resistance"/>
              </a:rPr>
              <a:t>Thyroid hormone resistance</a:t>
            </a:r>
            <a:endParaRPr lang="en-US" dirty="0" smtClean="0"/>
          </a:p>
          <a:p>
            <a:endParaRPr lang="en-US"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b="1" dirty="0" smtClean="0"/>
              <a:t>Calcium homeostasis disorders and Metabolic bone disease</a:t>
            </a:r>
          </a:p>
          <a:p>
            <a:r>
              <a:rPr lang="en-US" dirty="0" smtClean="0">
                <a:hlinkClick r:id="rId2" tooltip="Parathyroid gland"/>
              </a:rPr>
              <a:t>Parathyroid gland</a:t>
            </a:r>
            <a:r>
              <a:rPr lang="en-US" dirty="0" smtClean="0"/>
              <a:t> disorders </a:t>
            </a:r>
          </a:p>
          <a:p>
            <a:pPr lvl="1"/>
            <a:r>
              <a:rPr lang="en-US" dirty="0" smtClean="0">
                <a:hlinkClick r:id="rId3" tooltip="Primary hyperparathyroidism"/>
              </a:rPr>
              <a:t>Primary hyperparathyroidism</a:t>
            </a:r>
            <a:endParaRPr lang="en-US" dirty="0" smtClean="0"/>
          </a:p>
          <a:p>
            <a:pPr lvl="1"/>
            <a:r>
              <a:rPr lang="en-US" dirty="0" smtClean="0">
                <a:hlinkClick r:id="rId4" tooltip="Secondary hyperparathyroidism"/>
              </a:rPr>
              <a:t>Secondary hyperparathyroidism</a:t>
            </a:r>
            <a:endParaRPr lang="en-US" dirty="0" smtClean="0"/>
          </a:p>
          <a:p>
            <a:pPr lvl="1"/>
            <a:r>
              <a:rPr lang="en-US" dirty="0" smtClean="0">
                <a:hlinkClick r:id="rId5" tooltip="Tertiary hyperparathyroidism"/>
              </a:rPr>
              <a:t>Tertiary hyperparathyroidism</a:t>
            </a:r>
            <a:endParaRPr lang="en-US" dirty="0" smtClean="0"/>
          </a:p>
          <a:p>
            <a:pPr lvl="1"/>
            <a:r>
              <a:rPr lang="en-US" dirty="0" err="1" smtClean="0">
                <a:hlinkClick r:id="rId6" tooltip="Hypoparathyroidism"/>
              </a:rPr>
              <a:t>Hypoparathyroidism</a:t>
            </a:r>
            <a:r>
              <a:rPr lang="en-US" dirty="0" smtClean="0"/>
              <a:t> </a:t>
            </a:r>
          </a:p>
          <a:p>
            <a:pPr lvl="2"/>
            <a:r>
              <a:rPr lang="en-US" dirty="0" err="1" smtClean="0">
                <a:hlinkClick r:id="rId7" tooltip="Pseudohypoparathyroidism"/>
              </a:rPr>
              <a:t>Pseudohypoparathyroidism</a:t>
            </a:r>
            <a:endParaRPr lang="en-US" dirty="0" smtClean="0"/>
          </a:p>
          <a:p>
            <a:r>
              <a:rPr lang="en-US" dirty="0" smtClean="0">
                <a:hlinkClick r:id="rId8" tooltip="Osteoporosis"/>
              </a:rPr>
              <a:t>Osteoporosis</a:t>
            </a:r>
            <a:endParaRPr lang="en-US" dirty="0" smtClean="0"/>
          </a:p>
          <a:p>
            <a:r>
              <a:rPr lang="en-US" dirty="0" err="1" smtClean="0">
                <a:hlinkClick r:id="rId9" tooltip="Osteitis deformans"/>
              </a:rPr>
              <a:t>Osteitis</a:t>
            </a:r>
            <a:r>
              <a:rPr lang="en-US" dirty="0" smtClean="0">
                <a:hlinkClick r:id="rId9" tooltip="Osteitis deformans"/>
              </a:rPr>
              <a:t> </a:t>
            </a:r>
            <a:r>
              <a:rPr lang="en-US" dirty="0" err="1" smtClean="0">
                <a:hlinkClick r:id="rId9" tooltip="Osteitis deformans"/>
              </a:rPr>
              <a:t>deformans</a:t>
            </a:r>
            <a:r>
              <a:rPr lang="en-US" dirty="0" smtClean="0"/>
              <a:t> (Paget's disease of bone)</a:t>
            </a:r>
          </a:p>
          <a:p>
            <a:r>
              <a:rPr lang="en-US" dirty="0" smtClean="0">
                <a:hlinkClick r:id="rId10" tooltip="Rickets"/>
              </a:rPr>
              <a:t>Rickets</a:t>
            </a:r>
            <a:endParaRPr lang="en-US" dirty="0" smtClean="0"/>
          </a:p>
          <a:p>
            <a:r>
              <a:rPr lang="en-US" dirty="0" err="1" smtClean="0">
                <a:hlinkClick r:id="rId11" tooltip="Osteomalacia"/>
              </a:rPr>
              <a:t>Osteomalacia</a:t>
            </a:r>
            <a:endParaRPr lang="en-US"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b="1" dirty="0" smtClean="0"/>
              <a:t>Pituitary gland disorders</a:t>
            </a:r>
          </a:p>
          <a:p>
            <a:r>
              <a:rPr lang="en-US" b="1" dirty="0" smtClean="0"/>
              <a:t>Posterior pituitary</a:t>
            </a:r>
          </a:p>
          <a:p>
            <a:r>
              <a:rPr lang="en-US" dirty="0" smtClean="0">
                <a:hlinkClick r:id="rId2" tooltip="Diabetes insipidus"/>
              </a:rPr>
              <a:t>Diabetes </a:t>
            </a:r>
            <a:r>
              <a:rPr lang="en-US" dirty="0" err="1" smtClean="0">
                <a:hlinkClick r:id="rId2" tooltip="Diabetes insipidus"/>
              </a:rPr>
              <a:t>insipidus</a:t>
            </a:r>
            <a:endParaRPr lang="en-US" dirty="0" smtClean="0"/>
          </a:p>
          <a:p>
            <a:r>
              <a:rPr lang="en-US" dirty="0" smtClean="0"/>
              <a:t>Syndrome of Inappropriate </a:t>
            </a:r>
            <a:r>
              <a:rPr lang="en-US" dirty="0" err="1" smtClean="0"/>
              <a:t>Antidiuretic</a:t>
            </a:r>
            <a:r>
              <a:rPr lang="en-US" dirty="0" smtClean="0"/>
              <a:t> Hormone (SIADH)</a:t>
            </a:r>
          </a:p>
          <a:p>
            <a:r>
              <a:rPr lang="en-US" b="1" dirty="0" smtClean="0"/>
              <a:t>Anterior pituitary</a:t>
            </a:r>
          </a:p>
          <a:p>
            <a:r>
              <a:rPr lang="en-US" dirty="0" err="1" smtClean="0">
                <a:hlinkClick r:id="rId3" tooltip="Hypopituitarism"/>
              </a:rPr>
              <a:t>Hypopituitarism</a:t>
            </a:r>
            <a:r>
              <a:rPr lang="en-US" dirty="0" smtClean="0"/>
              <a:t> (or </a:t>
            </a:r>
            <a:r>
              <a:rPr lang="en-US" dirty="0" err="1" smtClean="0">
                <a:hlinkClick r:id="rId3" tooltip="Hypopituitarism"/>
              </a:rPr>
              <a:t>Panhypopituitarism</a:t>
            </a:r>
            <a:r>
              <a:rPr lang="en-US" dirty="0" smtClean="0"/>
              <a:t>)</a:t>
            </a:r>
          </a:p>
          <a:p>
            <a:r>
              <a:rPr lang="en-US" dirty="0" smtClean="0">
                <a:hlinkClick r:id="rId4" tooltip="Pituitary tumor"/>
              </a:rPr>
              <a:t>Pituitary tumors</a:t>
            </a:r>
            <a:r>
              <a:rPr lang="en-US" dirty="0" smtClean="0"/>
              <a:t> </a:t>
            </a:r>
          </a:p>
          <a:p>
            <a:pPr lvl="1"/>
            <a:r>
              <a:rPr lang="en-US" dirty="0" smtClean="0">
                <a:hlinkClick r:id="rId5" tooltip="Pituitary adenoma"/>
              </a:rPr>
              <a:t>Pituitary adenomas</a:t>
            </a:r>
            <a:endParaRPr lang="en-US" dirty="0" smtClean="0"/>
          </a:p>
          <a:p>
            <a:pPr lvl="1"/>
            <a:r>
              <a:rPr lang="en-US" dirty="0" err="1" smtClean="0">
                <a:hlinkClick r:id="rId6" tooltip="Prolactinoma"/>
              </a:rPr>
              <a:t>Prolactinoma</a:t>
            </a:r>
            <a:r>
              <a:rPr lang="en-US" dirty="0" smtClean="0"/>
              <a:t> (or </a:t>
            </a:r>
            <a:r>
              <a:rPr lang="en-US" dirty="0" err="1" smtClean="0">
                <a:hlinkClick r:id="rId7" tooltip="Hyperprolactinemia"/>
              </a:rPr>
              <a:t>Hyperprolactinemia</a:t>
            </a:r>
            <a:r>
              <a:rPr lang="en-US" dirty="0" smtClean="0"/>
              <a:t>)</a:t>
            </a:r>
          </a:p>
          <a:p>
            <a:pPr lvl="1"/>
            <a:r>
              <a:rPr lang="en-US" dirty="0" err="1" smtClean="0">
                <a:hlinkClick r:id="rId8" tooltip="Acromegaly"/>
              </a:rPr>
              <a:t>Acromegaly</a:t>
            </a:r>
            <a:r>
              <a:rPr lang="en-US" dirty="0" smtClean="0"/>
              <a:t>, </a:t>
            </a:r>
            <a:r>
              <a:rPr lang="en-US" dirty="0" smtClean="0">
                <a:hlinkClick r:id="rId9" tooltip="Gigantism"/>
              </a:rPr>
              <a:t>gigantism</a:t>
            </a:r>
            <a:r>
              <a:rPr lang="en-US" dirty="0" smtClean="0"/>
              <a:t>, </a:t>
            </a:r>
            <a:r>
              <a:rPr lang="en-US" dirty="0" smtClean="0">
                <a:hlinkClick r:id="rId10" tooltip="Dwarfism"/>
              </a:rPr>
              <a:t>dwarfism</a:t>
            </a:r>
            <a:endParaRPr lang="en-US" dirty="0" smtClean="0"/>
          </a:p>
          <a:p>
            <a:pPr lvl="1"/>
            <a:r>
              <a:rPr lang="en-US" dirty="0" smtClean="0">
                <a:hlinkClick r:id="rId11" tooltip="Cushing's disease"/>
              </a:rPr>
              <a:t>Cushing's disease</a:t>
            </a:r>
            <a:endParaRPr lang="en-US" dirty="0" smtClean="0"/>
          </a:p>
          <a:p>
            <a:endParaRPr lang="en-US"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b="1" dirty="0" smtClean="0"/>
              <a:t>Sex hormone disorders</a:t>
            </a:r>
          </a:p>
          <a:p>
            <a:r>
              <a:rPr lang="en-US" dirty="0" smtClean="0">
                <a:hlinkClick r:id="rId2" tooltip="Disorders of sex development"/>
              </a:rPr>
              <a:t>Disorders of sex development</a:t>
            </a:r>
            <a:r>
              <a:rPr lang="en-US" dirty="0" smtClean="0"/>
              <a:t> or intersex disorders </a:t>
            </a:r>
          </a:p>
          <a:p>
            <a:pPr lvl="1"/>
            <a:r>
              <a:rPr lang="en-US" dirty="0" err="1" smtClean="0">
                <a:hlinkClick r:id="rId3" tooltip="Hermaphroditism"/>
              </a:rPr>
              <a:t>Hermaphroditism</a:t>
            </a:r>
            <a:endParaRPr lang="en-US" dirty="0" smtClean="0"/>
          </a:p>
          <a:p>
            <a:pPr lvl="1"/>
            <a:r>
              <a:rPr lang="en-US" dirty="0" err="1" smtClean="0">
                <a:hlinkClick r:id="rId4" tooltip="Gonadal dysgenesis"/>
              </a:rPr>
              <a:t>Gonadal</a:t>
            </a:r>
            <a:r>
              <a:rPr lang="en-US" dirty="0" smtClean="0">
                <a:hlinkClick r:id="rId4" tooltip="Gonadal dysgenesis"/>
              </a:rPr>
              <a:t> </a:t>
            </a:r>
            <a:r>
              <a:rPr lang="en-US" dirty="0" err="1" smtClean="0">
                <a:hlinkClick r:id="rId4" tooltip="Gonadal dysgenesis"/>
              </a:rPr>
              <a:t>dysgenesis</a:t>
            </a:r>
            <a:endParaRPr lang="en-US" dirty="0" smtClean="0"/>
          </a:p>
          <a:p>
            <a:pPr lvl="1"/>
            <a:r>
              <a:rPr lang="en-US" dirty="0" smtClean="0">
                <a:hlinkClick r:id="rId5" tooltip="Androgen insensitivity syndrome"/>
              </a:rPr>
              <a:t>Androgen insensitivity syndromes</a:t>
            </a:r>
            <a:endParaRPr lang="en-US" dirty="0" smtClean="0"/>
          </a:p>
          <a:p>
            <a:r>
              <a:rPr lang="en-US" dirty="0" err="1" smtClean="0">
                <a:hlinkClick r:id="rId6" tooltip="Hypogonadism"/>
              </a:rPr>
              <a:t>Hypogonadism</a:t>
            </a:r>
            <a:r>
              <a:rPr lang="en-US" dirty="0" smtClean="0"/>
              <a:t> (</a:t>
            </a:r>
            <a:r>
              <a:rPr lang="en-US" dirty="0" err="1" smtClean="0">
                <a:hlinkClick r:id="rId7" tooltip="Gonadotropin deficiency"/>
              </a:rPr>
              <a:t>Gonadotropin</a:t>
            </a:r>
            <a:r>
              <a:rPr lang="en-US" dirty="0" smtClean="0">
                <a:hlinkClick r:id="rId7" tooltip="Gonadotropin deficiency"/>
              </a:rPr>
              <a:t> deficiency</a:t>
            </a:r>
            <a:r>
              <a:rPr lang="en-US" dirty="0" smtClean="0"/>
              <a:t>) </a:t>
            </a:r>
          </a:p>
          <a:p>
            <a:pPr lvl="1"/>
            <a:r>
              <a:rPr lang="en-US" dirty="0" smtClean="0"/>
              <a:t>Inherited (genetic and chromosomal) disorders </a:t>
            </a:r>
          </a:p>
          <a:p>
            <a:pPr lvl="2"/>
            <a:r>
              <a:rPr lang="en-US" dirty="0" err="1" smtClean="0">
                <a:hlinkClick r:id="rId8" tooltip="Kallmann syndrome"/>
              </a:rPr>
              <a:t>Kallmann</a:t>
            </a:r>
            <a:r>
              <a:rPr lang="en-US" dirty="0" smtClean="0">
                <a:hlinkClick r:id="rId8" tooltip="Kallmann syndrome"/>
              </a:rPr>
              <a:t> syndrome</a:t>
            </a:r>
            <a:endParaRPr lang="en-US" dirty="0" smtClean="0"/>
          </a:p>
          <a:p>
            <a:pPr lvl="2"/>
            <a:r>
              <a:rPr lang="en-US" dirty="0" err="1" smtClean="0">
                <a:hlinkClick r:id="rId9" tooltip="Klinefelter syndrome"/>
              </a:rPr>
              <a:t>Klinefelter</a:t>
            </a:r>
            <a:r>
              <a:rPr lang="en-US" dirty="0" smtClean="0">
                <a:hlinkClick r:id="rId9" tooltip="Klinefelter syndrome"/>
              </a:rPr>
              <a:t> syndrome</a:t>
            </a:r>
            <a:endParaRPr lang="en-US" dirty="0" smtClean="0"/>
          </a:p>
          <a:p>
            <a:pPr lvl="2"/>
            <a:r>
              <a:rPr lang="en-US" dirty="0" smtClean="0">
                <a:hlinkClick r:id="rId10" tooltip="Turner syndrome"/>
              </a:rPr>
              <a:t>Turner syndrome</a:t>
            </a:r>
            <a:endParaRPr lang="en-US" dirty="0" smtClean="0"/>
          </a:p>
          <a:p>
            <a:pPr lvl="1"/>
            <a:r>
              <a:rPr lang="en-US" dirty="0" smtClean="0"/>
              <a:t>Acquired disorders </a:t>
            </a:r>
          </a:p>
          <a:p>
            <a:pPr lvl="2"/>
            <a:r>
              <a:rPr lang="en-US" dirty="0" smtClean="0">
                <a:hlinkClick r:id="rId11" tooltip="Premature ovarian failure"/>
              </a:rPr>
              <a:t>Ovarian failure</a:t>
            </a:r>
            <a:r>
              <a:rPr lang="en-US" dirty="0" smtClean="0"/>
              <a:t> (also known as Premature Menopause)</a:t>
            </a:r>
          </a:p>
          <a:p>
            <a:pPr lvl="2"/>
            <a:r>
              <a:rPr lang="en-US" dirty="0" smtClean="0">
                <a:hlinkClick r:id="rId6" tooltip="Hypogonadism"/>
              </a:rPr>
              <a:t>Testicular failure</a:t>
            </a:r>
            <a:endParaRPr lang="en-US" dirty="0" smtClean="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Disorders of Puberty </a:t>
            </a:r>
          </a:p>
          <a:p>
            <a:pPr lvl="1"/>
            <a:r>
              <a:rPr lang="en-US" dirty="0" smtClean="0">
                <a:hlinkClick r:id="rId2" tooltip="Delayed puberty"/>
              </a:rPr>
              <a:t>Delayed puberty</a:t>
            </a:r>
            <a:endParaRPr lang="en-US" dirty="0" smtClean="0"/>
          </a:p>
          <a:p>
            <a:pPr lvl="1"/>
            <a:r>
              <a:rPr lang="en-US" dirty="0" smtClean="0">
                <a:hlinkClick r:id="rId3" tooltip="Precocious puberty"/>
              </a:rPr>
              <a:t>Precocious puberty</a:t>
            </a:r>
            <a:endParaRPr lang="en-US" dirty="0" smtClean="0"/>
          </a:p>
          <a:p>
            <a:r>
              <a:rPr lang="en-US" dirty="0" smtClean="0"/>
              <a:t>Menstrual function or fertility disorders </a:t>
            </a:r>
          </a:p>
          <a:p>
            <a:pPr lvl="1"/>
            <a:r>
              <a:rPr lang="en-US" dirty="0" smtClean="0">
                <a:hlinkClick r:id="rId4" tooltip="Amenorrhea"/>
              </a:rPr>
              <a:t>Amenorrhea</a:t>
            </a:r>
            <a:endParaRPr lang="en-US" dirty="0" smtClean="0"/>
          </a:p>
          <a:p>
            <a:pPr lvl="1"/>
            <a:r>
              <a:rPr lang="en-US" dirty="0" smtClean="0">
                <a:hlinkClick r:id="rId5" tooltip="Polycystic ovary syndrome"/>
              </a:rPr>
              <a:t>Polycystic ovary syndrome</a:t>
            </a:r>
            <a:endParaRPr lang="en-US" dirty="0" smtClean="0"/>
          </a:p>
          <a:p>
            <a:endParaRPr lang="en-US"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smtClean="0"/>
              <a:t>Summary</a:t>
            </a:r>
          </a:p>
          <a:p>
            <a:r>
              <a:rPr lang="en-US" dirty="0" smtClean="0"/>
              <a:t>Your endocrine system includes eight major glands throughout your body. </a:t>
            </a:r>
          </a:p>
          <a:p>
            <a:r>
              <a:rPr lang="en-US" dirty="0" smtClean="0"/>
              <a:t>These glands make </a:t>
            </a:r>
            <a:r>
              <a:rPr lang="en-US" dirty="0" smtClean="0">
                <a:hlinkClick r:id="rId2"/>
              </a:rPr>
              <a:t>hormones</a:t>
            </a:r>
            <a:r>
              <a:rPr lang="en-US" dirty="0" smtClean="0"/>
              <a:t>. </a:t>
            </a:r>
          </a:p>
          <a:p>
            <a:r>
              <a:rPr lang="en-US" dirty="0" smtClean="0"/>
              <a:t>Hormones are chemical messengers.</a:t>
            </a:r>
          </a:p>
          <a:p>
            <a:r>
              <a:rPr lang="en-US" dirty="0" smtClean="0"/>
              <a:t> They travel through your bloodstream to tissues or organs.</a:t>
            </a:r>
          </a:p>
          <a:p>
            <a:r>
              <a:rPr lang="en-US" dirty="0" smtClean="0"/>
              <a:t> Hormones work slowly and affect body processes from head to toe. These include</a:t>
            </a:r>
          </a:p>
          <a:p>
            <a:endParaRPr lang="en-US"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Growth and development</a:t>
            </a:r>
          </a:p>
          <a:p>
            <a:r>
              <a:rPr lang="en-US" dirty="0" smtClean="0"/>
              <a:t>Metabolism - digestion, elimination, breathing, blood circulation and maintaining body temperature </a:t>
            </a:r>
          </a:p>
          <a:p>
            <a:r>
              <a:rPr lang="en-US" dirty="0" smtClean="0"/>
              <a:t>Sexual function</a:t>
            </a:r>
          </a:p>
          <a:p>
            <a:r>
              <a:rPr lang="en-US" dirty="0" smtClean="0"/>
              <a:t>Reproduction</a:t>
            </a:r>
          </a:p>
          <a:p>
            <a:r>
              <a:rPr lang="en-US" dirty="0" smtClean="0"/>
              <a:t>Mood</a:t>
            </a:r>
          </a:p>
          <a:p>
            <a:endParaRPr lang="en-US"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If your hormone levels are too high or too low, you may have a hormone disorder.</a:t>
            </a:r>
          </a:p>
          <a:p>
            <a:r>
              <a:rPr lang="en-US" dirty="0" smtClean="0"/>
              <a:t> Hormone diseases also occur if your body does not respond to hormones the way it is supposed to. </a:t>
            </a:r>
          </a:p>
          <a:p>
            <a:r>
              <a:rPr lang="en-US" dirty="0" smtClean="0"/>
              <a:t>Stress, infection and changes in your blood's </a:t>
            </a:r>
            <a:r>
              <a:rPr lang="en-US" dirty="0" smtClean="0">
                <a:hlinkClick r:id="rId2"/>
              </a:rPr>
              <a:t>fluid and electrolyte balance</a:t>
            </a:r>
            <a:r>
              <a:rPr lang="en-US" dirty="0" smtClean="0"/>
              <a:t> can also influence hormone levels.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dirty="0" smtClean="0"/>
              <a:t>Low levels of immunity could be due to:</a:t>
            </a:r>
          </a:p>
          <a:p>
            <a:r>
              <a:rPr lang="en-US" dirty="0" smtClean="0"/>
              <a:t>   diseases like HIV/AIDS which suppress immunity</a:t>
            </a:r>
          </a:p>
          <a:p>
            <a:r>
              <a:rPr lang="en-US" dirty="0" smtClean="0"/>
              <a:t>poorly developed or immature immunity, as in very young children </a:t>
            </a:r>
          </a:p>
          <a:p>
            <a:r>
              <a:rPr lang="en-US" dirty="0" smtClean="0"/>
              <a:t>not being vaccinated </a:t>
            </a:r>
          </a:p>
          <a:p>
            <a:r>
              <a:rPr lang="en-US" dirty="0" smtClean="0"/>
              <a:t>poor nutritional status (e.g. malnourished children)</a:t>
            </a:r>
          </a:p>
          <a:p>
            <a:r>
              <a:rPr lang="en-US" dirty="0" smtClean="0"/>
              <a:t>pregnancy. </a:t>
            </a:r>
          </a:p>
          <a:p>
            <a:endParaRPr lang="en-US"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the United States, the most common endocrine disease is </a:t>
            </a:r>
            <a:r>
              <a:rPr lang="en-US" dirty="0" smtClean="0">
                <a:hlinkClick r:id="rId2"/>
              </a:rPr>
              <a:t>diabetes</a:t>
            </a:r>
            <a:r>
              <a:rPr lang="en-US" dirty="0" smtClean="0"/>
              <a:t>. There are many others. </a:t>
            </a:r>
          </a:p>
          <a:p>
            <a:r>
              <a:rPr lang="en-US" dirty="0" smtClean="0"/>
              <a:t>They are usually treated by controlling how much hormone your body makes.</a:t>
            </a:r>
          </a:p>
          <a:p>
            <a:r>
              <a:rPr lang="en-US" dirty="0" smtClean="0"/>
              <a:t> Hormone supplements can help if the problem is too little of a hormone.</a:t>
            </a:r>
          </a:p>
          <a:p>
            <a:endParaRPr lang="en-US"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What are the symptoms of endocrine disorders?</a:t>
            </a:r>
          </a:p>
          <a:p>
            <a:r>
              <a:rPr lang="en-US" dirty="0" smtClean="0"/>
              <a:t>The symptoms of endocrine disorders can range from mild or even nonexistent to serious and affecting your entire body and overall feeling of well-being.</a:t>
            </a:r>
          </a:p>
          <a:p>
            <a:r>
              <a:rPr lang="en-US" dirty="0" smtClean="0"/>
              <a:t> Specific symptoms depend on the specific part of the endocrine system affected. </a:t>
            </a:r>
            <a:endParaRPr lang="en-US"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Common symptoms of diabetes</a:t>
            </a:r>
          </a:p>
          <a:p>
            <a:r>
              <a:rPr lang="en-US" dirty="0" smtClean="0">
                <a:hlinkClick r:id="rId2"/>
              </a:rPr>
              <a:t>Diabetes</a:t>
            </a:r>
            <a:r>
              <a:rPr lang="en-US" dirty="0" smtClean="0"/>
              <a:t> mellitus is the most common endocrine disorder and occurs when the pancreas either does not produce sufficient insulin or the body cannot use the available insulin. Symptoms of both type 1 and </a:t>
            </a:r>
            <a:r>
              <a:rPr lang="en-US" dirty="0" smtClean="0">
                <a:hlinkClick r:id="rId3"/>
              </a:rPr>
              <a:t>type 2 diabetes</a:t>
            </a:r>
            <a:r>
              <a:rPr lang="en-US" dirty="0" smtClean="0"/>
              <a:t> include: </a:t>
            </a:r>
          </a:p>
          <a:p>
            <a:r>
              <a:rPr lang="en-US" dirty="0" smtClean="0"/>
              <a:t>Excessive </a:t>
            </a:r>
            <a:r>
              <a:rPr lang="en-US" dirty="0" smtClean="0">
                <a:hlinkClick r:id="rId4"/>
              </a:rPr>
              <a:t>thirst</a:t>
            </a:r>
            <a:r>
              <a:rPr lang="en-US" dirty="0" smtClean="0"/>
              <a:t> or hunger</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Fatigue</a:t>
            </a:r>
          </a:p>
          <a:p>
            <a:r>
              <a:rPr lang="en-US" dirty="0" smtClean="0">
                <a:hlinkClick r:id="rId2"/>
              </a:rPr>
              <a:t>Frequent urination</a:t>
            </a:r>
            <a:endParaRPr lang="en-US" dirty="0" smtClean="0"/>
          </a:p>
          <a:p>
            <a:r>
              <a:rPr lang="en-US" dirty="0" smtClean="0"/>
              <a:t>Nausea and vomiting</a:t>
            </a:r>
          </a:p>
          <a:p>
            <a:r>
              <a:rPr lang="en-US" dirty="0" smtClean="0"/>
              <a:t>Unexplained weight loss or gain</a:t>
            </a:r>
          </a:p>
          <a:p>
            <a:r>
              <a:rPr lang="en-US" dirty="0" smtClean="0">
                <a:hlinkClick r:id="rId3"/>
              </a:rPr>
              <a:t>Vision changes</a:t>
            </a:r>
            <a:endParaRPr lang="en-US" dirty="0" smtClean="0"/>
          </a:p>
          <a:p>
            <a:endParaRPr lang="en-US"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smtClean="0"/>
              <a:t>Common symptoms of </a:t>
            </a:r>
            <a:r>
              <a:rPr lang="en-US" b="1" dirty="0" err="1" smtClean="0"/>
              <a:t>acromegaly</a:t>
            </a:r>
            <a:endParaRPr lang="en-US" b="1" dirty="0" smtClean="0"/>
          </a:p>
          <a:p>
            <a:r>
              <a:rPr lang="en-US" dirty="0" err="1" smtClean="0"/>
              <a:t>Acromegaly</a:t>
            </a:r>
            <a:r>
              <a:rPr lang="en-US" dirty="0" smtClean="0"/>
              <a:t> is a disorder in which the pituitary gland overproduces growth hormone. This leads to symptoms of overgrowth, especially of the hands and feet. Symptoms of </a:t>
            </a:r>
            <a:r>
              <a:rPr lang="en-US" dirty="0" err="1" smtClean="0"/>
              <a:t>acromegaly</a:t>
            </a:r>
            <a:r>
              <a:rPr lang="en-US" dirty="0" smtClean="0"/>
              <a:t> include: </a:t>
            </a:r>
          </a:p>
          <a:p>
            <a:r>
              <a:rPr lang="en-US" dirty="0" smtClean="0"/>
              <a:t>Abnormally large lips, nose or tongue</a:t>
            </a:r>
          </a:p>
          <a:p>
            <a:r>
              <a:rPr lang="en-US" dirty="0" smtClean="0"/>
              <a:t>Abnormally large or </a:t>
            </a:r>
            <a:r>
              <a:rPr lang="en-US" dirty="0" smtClean="0">
                <a:hlinkClick r:id="rId2"/>
              </a:rPr>
              <a:t>swollen hands</a:t>
            </a:r>
            <a:r>
              <a:rPr lang="en-US" dirty="0" smtClean="0"/>
              <a:t> or feet</a:t>
            </a:r>
          </a:p>
          <a:p>
            <a:r>
              <a:rPr lang="en-US" dirty="0" smtClean="0"/>
              <a:t>Altered facial bone structure</a:t>
            </a:r>
          </a:p>
          <a:p>
            <a:endParaRPr lang="en-US"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Body and joint </a:t>
            </a:r>
            <a:r>
              <a:rPr lang="en-US" dirty="0" smtClean="0">
                <a:hlinkClick r:id="rId2"/>
              </a:rPr>
              <a:t>aches</a:t>
            </a:r>
            <a:endParaRPr lang="en-US" dirty="0" smtClean="0"/>
          </a:p>
          <a:p>
            <a:r>
              <a:rPr lang="en-US" dirty="0" smtClean="0"/>
              <a:t>Deep voice</a:t>
            </a:r>
          </a:p>
          <a:p>
            <a:r>
              <a:rPr lang="en-US" dirty="0" smtClean="0"/>
              <a:t>Fatigue and weakness</a:t>
            </a:r>
          </a:p>
          <a:p>
            <a:r>
              <a:rPr lang="en-US" dirty="0" smtClean="0"/>
              <a:t>Headaches</a:t>
            </a:r>
          </a:p>
          <a:p>
            <a:r>
              <a:rPr lang="en-US" dirty="0" smtClean="0"/>
              <a:t>Overgrowth of bone and cartilage and thickening of the skin</a:t>
            </a:r>
          </a:p>
          <a:p>
            <a:r>
              <a:rPr lang="en-US" dirty="0" smtClean="0"/>
              <a:t>Sexual dysfunction, including decreased libido </a:t>
            </a:r>
            <a:r>
              <a:rPr lang="en-US" dirty="0" smtClean="0">
                <a:hlinkClick r:id="rId3"/>
              </a:rPr>
              <a:t>Sleep apnea</a:t>
            </a:r>
            <a:endParaRPr lang="en-US" dirty="0" smtClean="0"/>
          </a:p>
          <a:p>
            <a:r>
              <a:rPr lang="en-US" dirty="0" smtClean="0"/>
              <a:t> Vision impairment</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smtClean="0"/>
              <a:t>Common symptoms of Addison’s disease</a:t>
            </a:r>
          </a:p>
          <a:p>
            <a:r>
              <a:rPr lang="en-US" dirty="0" smtClean="0"/>
              <a:t>Addison’s disease is characterized by decreased production of </a:t>
            </a:r>
            <a:r>
              <a:rPr lang="en-US" dirty="0" err="1" smtClean="0"/>
              <a:t>cortisol</a:t>
            </a:r>
            <a:r>
              <a:rPr lang="en-US" dirty="0" smtClean="0"/>
              <a:t> and </a:t>
            </a:r>
            <a:r>
              <a:rPr lang="en-US" dirty="0" err="1" smtClean="0"/>
              <a:t>aldosterone</a:t>
            </a:r>
            <a:r>
              <a:rPr lang="en-US" dirty="0" smtClean="0"/>
              <a:t> due to adrenal gland damage. Common symptoms of Addison’s disease include: </a:t>
            </a:r>
          </a:p>
          <a:p>
            <a:r>
              <a:rPr lang="en-US" dirty="0" smtClean="0"/>
              <a:t>Depression</a:t>
            </a:r>
          </a:p>
          <a:p>
            <a:r>
              <a:rPr lang="en-US" dirty="0" smtClean="0"/>
              <a:t>Diarrhea</a:t>
            </a:r>
          </a:p>
          <a:p>
            <a:r>
              <a:rPr lang="en-US" dirty="0" smtClean="0"/>
              <a:t>Fatigue</a:t>
            </a:r>
          </a:p>
          <a:p>
            <a:r>
              <a:rPr lang="en-US" dirty="0" smtClean="0"/>
              <a:t>Headache</a:t>
            </a:r>
          </a:p>
          <a:p>
            <a:endParaRPr lang="en-US" dirty="0" smtClean="0"/>
          </a:p>
          <a:p>
            <a:endParaRPr lang="en-US"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hlinkClick r:id="rId2"/>
              </a:rPr>
              <a:t>Hyperpigmentation</a:t>
            </a:r>
            <a:r>
              <a:rPr lang="en-US" dirty="0" smtClean="0"/>
              <a:t> of the skin (bronze appearance)</a:t>
            </a:r>
            <a:br>
              <a:rPr lang="en-US" dirty="0" smtClean="0"/>
            </a:br>
            <a:endParaRPr lang="en-US" dirty="0" smtClean="0"/>
          </a:p>
          <a:p>
            <a:r>
              <a:rPr lang="en-US" dirty="0" smtClean="0"/>
              <a:t>Hypoglycemia (low blood glucose)</a:t>
            </a:r>
          </a:p>
          <a:p>
            <a:r>
              <a:rPr lang="en-US" dirty="0" smtClean="0"/>
              <a:t>Loss of appetite</a:t>
            </a:r>
          </a:p>
          <a:p>
            <a:r>
              <a:rPr lang="en-US" dirty="0" smtClean="0"/>
              <a:t>Low blood pressure (hypotension)</a:t>
            </a:r>
          </a:p>
          <a:p>
            <a:r>
              <a:rPr lang="en-US" dirty="0" smtClean="0"/>
              <a:t>Missed menstrual </a:t>
            </a:r>
            <a:r>
              <a:rPr lang="en-US" dirty="0" err="1" smtClean="0"/>
              <a:t>per</a:t>
            </a:r>
            <a:r>
              <a:rPr lang="en-US" dirty="0" err="1" smtClean="0">
                <a:hlinkClick r:id="rId3"/>
              </a:rPr>
              <a:t>Nausea</a:t>
            </a:r>
            <a:r>
              <a:rPr lang="en-US" dirty="0" smtClean="0"/>
              <a:t>, with or without </a:t>
            </a:r>
            <a:r>
              <a:rPr lang="en-US" dirty="0" smtClean="0">
                <a:hlinkClick r:id="rId4"/>
              </a:rPr>
              <a:t>vomiting</a:t>
            </a:r>
            <a:r>
              <a:rPr lang="en-US" dirty="0" smtClean="0"/>
              <a:t> Salt cravings </a:t>
            </a:r>
            <a:r>
              <a:rPr lang="en-US" dirty="0" smtClean="0">
                <a:hlinkClick r:id="rId5"/>
              </a:rPr>
              <a:t>Unexplained weight loss</a:t>
            </a:r>
            <a:r>
              <a:rPr lang="en-US" dirty="0" smtClean="0"/>
              <a:t> Weakness (loss of strength)</a:t>
            </a:r>
            <a:r>
              <a:rPr lang="en-US" dirty="0" err="1" smtClean="0"/>
              <a:t>iods</a:t>
            </a:r>
            <a:endParaRPr lang="en-US" dirty="0" smtClean="0"/>
          </a:p>
          <a:p>
            <a:endParaRPr lang="en-US"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smtClean="0"/>
              <a:t>Common symptoms of Cushing’s syndrome</a:t>
            </a:r>
          </a:p>
          <a:p>
            <a:r>
              <a:rPr lang="en-US" dirty="0" smtClean="0"/>
              <a:t>Cushing’s syndrome arises from excess </a:t>
            </a:r>
            <a:r>
              <a:rPr lang="en-US" dirty="0" err="1" smtClean="0"/>
              <a:t>cortisol</a:t>
            </a:r>
            <a:r>
              <a:rPr lang="en-US" dirty="0" smtClean="0"/>
              <a:t>, produced by the adrenal glands. Symptoms of Cushing’s syndrome include: </a:t>
            </a:r>
          </a:p>
          <a:p>
            <a:r>
              <a:rPr lang="en-US" dirty="0" smtClean="0">
                <a:hlinkClick r:id="rId2"/>
              </a:rPr>
              <a:t>Buffalo hump</a:t>
            </a:r>
            <a:r>
              <a:rPr lang="en-US" dirty="0" smtClean="0"/>
              <a:t> (fat between the shoulder blades)</a:t>
            </a:r>
          </a:p>
          <a:p>
            <a:r>
              <a:rPr lang="en-US" dirty="0" smtClean="0"/>
              <a:t>Skin discoloration such as </a:t>
            </a:r>
            <a:r>
              <a:rPr lang="en-US" dirty="0" smtClean="0">
                <a:hlinkClick r:id="rId3"/>
              </a:rPr>
              <a:t>bruising</a:t>
            </a:r>
            <a:endParaRPr lang="en-US" dirty="0" smtClean="0"/>
          </a:p>
          <a:p>
            <a:r>
              <a:rPr lang="en-US" dirty="0" smtClean="0"/>
              <a:t>Fatigue</a:t>
            </a:r>
          </a:p>
          <a:p>
            <a:r>
              <a:rPr lang="en-US" dirty="0" smtClean="0"/>
              <a:t>Feeling very thirsty</a:t>
            </a:r>
          </a:p>
          <a:p>
            <a:endParaRPr lang="en-US"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Thinning and weakening of the bones (</a:t>
            </a:r>
            <a:r>
              <a:rPr lang="en-US" dirty="0" smtClean="0">
                <a:hlinkClick r:id="rId2"/>
              </a:rPr>
              <a:t>osteoporosis</a:t>
            </a:r>
            <a:r>
              <a:rPr lang="en-US" dirty="0" smtClean="0"/>
              <a:t>)</a:t>
            </a:r>
          </a:p>
          <a:p>
            <a:r>
              <a:rPr lang="en-US" dirty="0" smtClean="0"/>
              <a:t>Frequent urination</a:t>
            </a:r>
          </a:p>
          <a:p>
            <a:r>
              <a:rPr lang="en-US" dirty="0" smtClean="0"/>
              <a:t>High blood sugar (hyperglycemia)</a:t>
            </a:r>
          </a:p>
          <a:p>
            <a:r>
              <a:rPr lang="en-US" dirty="0" smtClean="0">
                <a:hlinkClick r:id="rId3"/>
              </a:rPr>
              <a:t>High blood pressure</a:t>
            </a:r>
            <a:r>
              <a:rPr lang="en-US" dirty="0" smtClean="0"/>
              <a:t> (</a:t>
            </a:r>
            <a:r>
              <a:rPr lang="en-US" dirty="0" smtClean="0">
                <a:hlinkClick r:id="rId3"/>
              </a:rPr>
              <a:t>hypertension</a:t>
            </a:r>
            <a:r>
              <a:rPr lang="en-US" dirty="0" smtClean="0"/>
              <a:t>)</a:t>
            </a:r>
          </a:p>
          <a:p>
            <a:r>
              <a:rPr lang="en-US" dirty="0" smtClean="0"/>
              <a:t>Irritability and mood changes</a:t>
            </a:r>
          </a:p>
          <a:p>
            <a:r>
              <a:rPr lang="en-US" dirty="0" smtClean="0">
                <a:hlinkClick r:id="rId4"/>
              </a:rPr>
              <a:t>Obesity</a:t>
            </a:r>
            <a:r>
              <a:rPr lang="en-US" dirty="0" smtClean="0"/>
              <a:t> of the upper body Rounded “moon“ face Weakness (loss of strength)</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Natural history of a communicable disease</a:t>
            </a:r>
          </a:p>
          <a:p>
            <a:r>
              <a:rPr lang="en-US" dirty="0" smtClean="0"/>
              <a:t>The natural history of a disease is also referred to as the </a:t>
            </a:r>
            <a:r>
              <a:rPr lang="en-US" i="1" dirty="0" smtClean="0"/>
              <a:t>course </a:t>
            </a:r>
            <a:r>
              <a:rPr lang="en-US" dirty="0" smtClean="0"/>
              <a:t>of the disease, or its </a:t>
            </a:r>
            <a:r>
              <a:rPr lang="en-US" i="1" dirty="0" smtClean="0"/>
              <a:t>development and progression</a:t>
            </a:r>
            <a:r>
              <a:rPr lang="en-US" dirty="0" smtClean="0"/>
              <a:t>; these terms can be used interchangeably.</a:t>
            </a:r>
          </a:p>
          <a:p>
            <a:endParaRPr lang="en-US" dirty="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b="1" dirty="0" smtClean="0"/>
              <a:t> Graves’ disease </a:t>
            </a:r>
            <a:r>
              <a:rPr lang="en-US" dirty="0" smtClean="0"/>
              <a:t>is a type of hyperthyroidism resulting in excessive thyroid hormone production.</a:t>
            </a:r>
          </a:p>
          <a:p>
            <a:pPr>
              <a:buNone/>
            </a:pPr>
            <a:r>
              <a:rPr lang="en-US" dirty="0" smtClean="0"/>
              <a:t> Common symptoms of Graves’ disease include: </a:t>
            </a:r>
          </a:p>
          <a:p>
            <a:r>
              <a:rPr lang="en-US" dirty="0" smtClean="0"/>
              <a:t>Bulging eyes (Graves’ </a:t>
            </a:r>
            <a:r>
              <a:rPr lang="en-US" dirty="0" err="1" smtClean="0"/>
              <a:t>ophthalmopathy</a:t>
            </a:r>
            <a:r>
              <a:rPr lang="en-US" dirty="0" smtClean="0"/>
              <a:t>)</a:t>
            </a:r>
          </a:p>
          <a:p>
            <a:r>
              <a:rPr lang="en-US" dirty="0" smtClean="0"/>
              <a:t>Diarrhea</a:t>
            </a:r>
          </a:p>
          <a:p>
            <a:r>
              <a:rPr lang="en-US" dirty="0" smtClean="0"/>
              <a:t>Difficulty sleeping</a:t>
            </a:r>
          </a:p>
          <a:p>
            <a:r>
              <a:rPr lang="en-US" dirty="0" smtClean="0"/>
              <a:t>Fatigue and </a:t>
            </a:r>
            <a:r>
              <a:rPr lang="en-US" dirty="0" smtClean="0">
                <a:hlinkClick r:id="rId2"/>
              </a:rPr>
              <a:t>weakness</a:t>
            </a:r>
            <a:endParaRPr lang="en-US" dirty="0" smtClean="0"/>
          </a:p>
          <a:p>
            <a:endParaRPr lang="en-US" dirty="0" smtClean="0"/>
          </a:p>
          <a:p>
            <a:endParaRPr lang="en-US"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Goiter (enlargement of the thyroid gland)</a:t>
            </a:r>
          </a:p>
          <a:p>
            <a:r>
              <a:rPr lang="en-US" dirty="0" smtClean="0"/>
              <a:t>Heat intolerance</a:t>
            </a:r>
          </a:p>
          <a:p>
            <a:r>
              <a:rPr lang="en-US" dirty="0" smtClean="0"/>
              <a:t>Irregular heart rate</a:t>
            </a:r>
          </a:p>
          <a:p>
            <a:r>
              <a:rPr lang="en-US" dirty="0" smtClean="0"/>
              <a:t>Irritability and mood changes</a:t>
            </a:r>
          </a:p>
          <a:p>
            <a:r>
              <a:rPr lang="en-US" dirty="0" smtClean="0"/>
              <a:t>Rapid heart rate (tachycardia)</a:t>
            </a:r>
          </a:p>
          <a:p>
            <a:r>
              <a:rPr lang="en-US" dirty="0" smtClean="0"/>
              <a:t>Thick or red skin on the shins</a:t>
            </a:r>
          </a:p>
          <a:p>
            <a:r>
              <a:rPr lang="en-US" dirty="0" smtClean="0"/>
              <a:t>Tremors</a:t>
            </a:r>
          </a:p>
          <a:p>
            <a:r>
              <a:rPr lang="en-US" dirty="0" smtClean="0"/>
              <a:t>Unexplained weight loss</a:t>
            </a:r>
            <a:endParaRPr lang="en-US" dirty="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Common symptoms of Hashimoto’s </a:t>
            </a:r>
            <a:r>
              <a:rPr lang="en-US" b="1" dirty="0" err="1" smtClean="0"/>
              <a:t>thyroiditis</a:t>
            </a:r>
            <a:endParaRPr lang="en-US" b="1" dirty="0" smtClean="0"/>
          </a:p>
          <a:p>
            <a:r>
              <a:rPr lang="en-US" dirty="0" smtClean="0"/>
              <a:t>Hashimoto’s </a:t>
            </a:r>
            <a:r>
              <a:rPr lang="en-US" dirty="0" err="1" smtClean="0"/>
              <a:t>thyroiditis</a:t>
            </a:r>
            <a:r>
              <a:rPr lang="en-US" dirty="0" smtClean="0"/>
              <a:t>, or autoimmune </a:t>
            </a:r>
            <a:r>
              <a:rPr lang="en-US" dirty="0" err="1" smtClean="0"/>
              <a:t>thyroiditis</a:t>
            </a:r>
            <a:r>
              <a:rPr lang="en-US" dirty="0" smtClean="0"/>
              <a:t>, is a condition in which the thyroid is targeted by the immune system, leading to hypothyroidism and low production of thyroid hormone. Often, Hashimoto’s </a:t>
            </a:r>
            <a:r>
              <a:rPr lang="en-US" dirty="0" err="1" smtClean="0"/>
              <a:t>thyroiditis</a:t>
            </a:r>
            <a:r>
              <a:rPr lang="en-US" dirty="0" smtClean="0"/>
              <a:t> is symptomless, but symptoms can include: </a:t>
            </a:r>
          </a:p>
          <a:p>
            <a:r>
              <a:rPr lang="en-US" dirty="0" smtClean="0"/>
              <a:t>Cold intolerance</a:t>
            </a:r>
          </a:p>
          <a:p>
            <a:r>
              <a:rPr lang="en-US" dirty="0" smtClean="0"/>
              <a:t>Constipation</a:t>
            </a:r>
          </a:p>
          <a:p>
            <a:r>
              <a:rPr lang="en-US" dirty="0" smtClean="0"/>
              <a:t>Dry hair and loss of hair</a:t>
            </a:r>
          </a:p>
          <a:p>
            <a:endParaRPr lang="en-US" dirty="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Fatigue</a:t>
            </a:r>
          </a:p>
          <a:p>
            <a:r>
              <a:rPr lang="en-US" dirty="0" smtClean="0"/>
              <a:t>Goiter (enlargement of the thyroid gland)</a:t>
            </a:r>
          </a:p>
          <a:p>
            <a:r>
              <a:rPr lang="en-US" dirty="0" smtClean="0"/>
              <a:t>Joint and muscle </a:t>
            </a:r>
            <a:r>
              <a:rPr lang="en-US" dirty="0" smtClean="0">
                <a:hlinkClick r:id="rId2"/>
              </a:rPr>
              <a:t>pain</a:t>
            </a:r>
            <a:endParaRPr lang="en-US" dirty="0" smtClean="0"/>
          </a:p>
          <a:p>
            <a:r>
              <a:rPr lang="en-US" dirty="0" smtClean="0"/>
              <a:t>Missed menstrual periods</a:t>
            </a:r>
          </a:p>
          <a:p>
            <a:r>
              <a:rPr lang="en-US" dirty="0" smtClean="0"/>
              <a:t>Slowed heart rate</a:t>
            </a:r>
          </a:p>
          <a:p>
            <a:r>
              <a:rPr lang="en-US" dirty="0" smtClean="0"/>
              <a:t>Weight gain</a:t>
            </a:r>
          </a:p>
          <a:p>
            <a:endParaRPr lang="en-US" dirty="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Common symptoms of hyperthyroidism</a:t>
            </a:r>
          </a:p>
          <a:p>
            <a:r>
              <a:rPr lang="en-US" dirty="0" smtClean="0">
                <a:hlinkClick r:id="rId2"/>
              </a:rPr>
              <a:t>Hyperthyroidism</a:t>
            </a:r>
            <a:r>
              <a:rPr lang="en-US" dirty="0" smtClean="0"/>
              <a:t> is a condition characterized by an overactive thyroid gland. Common symptoms of hyperthyroidism include: </a:t>
            </a:r>
          </a:p>
          <a:p>
            <a:r>
              <a:rPr lang="en-US" dirty="0" smtClean="0">
                <a:hlinkClick r:id="rId3"/>
              </a:rPr>
              <a:t>Diarrhea</a:t>
            </a:r>
            <a:endParaRPr lang="en-US" dirty="0" smtClean="0"/>
          </a:p>
          <a:p>
            <a:r>
              <a:rPr lang="en-US" dirty="0" smtClean="0"/>
              <a:t>Difficulty sleeping</a:t>
            </a:r>
          </a:p>
          <a:p>
            <a:r>
              <a:rPr lang="en-US" dirty="0" smtClean="0"/>
              <a:t>Fatigue</a:t>
            </a:r>
          </a:p>
          <a:p>
            <a:r>
              <a:rPr lang="en-US" dirty="0" smtClean="0">
                <a:hlinkClick r:id="rId4"/>
              </a:rPr>
              <a:t>Goiter</a:t>
            </a:r>
            <a:r>
              <a:rPr lang="en-US" dirty="0" smtClean="0"/>
              <a:t> (enlargement of the thyroid gland)</a:t>
            </a:r>
          </a:p>
          <a:p>
            <a:endParaRPr lang="en-US" dirty="0"/>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Heat intolerance</a:t>
            </a:r>
          </a:p>
          <a:p>
            <a:r>
              <a:rPr lang="en-US" dirty="0" smtClean="0">
                <a:hlinkClick r:id="rId2"/>
              </a:rPr>
              <a:t>Irritability</a:t>
            </a:r>
            <a:r>
              <a:rPr lang="en-US" dirty="0" smtClean="0"/>
              <a:t> and mood changes</a:t>
            </a:r>
          </a:p>
          <a:p>
            <a:r>
              <a:rPr lang="en-US" dirty="0" smtClean="0"/>
              <a:t>Rapid heart rate (tachycardia)</a:t>
            </a:r>
          </a:p>
          <a:p>
            <a:r>
              <a:rPr lang="en-US" dirty="0" smtClean="0"/>
              <a:t>Tremors</a:t>
            </a:r>
          </a:p>
          <a:p>
            <a:r>
              <a:rPr lang="en-US" dirty="0" smtClean="0"/>
              <a:t>Unexplained weight loss</a:t>
            </a:r>
          </a:p>
          <a:p>
            <a:r>
              <a:rPr lang="en-US" dirty="0" smtClean="0"/>
              <a:t>Weakness (loss of strength)</a:t>
            </a:r>
          </a:p>
          <a:p>
            <a:endParaRPr lang="en-US" dirty="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Common symptoms of hypothyroidism</a:t>
            </a:r>
          </a:p>
          <a:p>
            <a:r>
              <a:rPr lang="en-US" dirty="0" smtClean="0"/>
              <a:t>Hypothyroidism is a condition in which the thyroid is underactive and produces too little thyroid hormone. Often, hypothyroidism can be symptomless or very mild. Common symptoms of hypothyroidism include: </a:t>
            </a:r>
          </a:p>
          <a:p>
            <a:r>
              <a:rPr lang="en-US" dirty="0" smtClean="0"/>
              <a:t>Cold intolerance</a:t>
            </a:r>
          </a:p>
          <a:p>
            <a:r>
              <a:rPr lang="en-US" dirty="0" smtClean="0">
                <a:hlinkClick r:id="rId2"/>
              </a:rPr>
              <a:t>Constipation</a:t>
            </a:r>
            <a:endParaRPr lang="en-US" dirty="0" smtClean="0"/>
          </a:p>
          <a:p>
            <a:r>
              <a:rPr lang="en-US" dirty="0" smtClean="0"/>
              <a:t>Decreased sweat production</a:t>
            </a:r>
          </a:p>
          <a:p>
            <a:r>
              <a:rPr lang="en-US" dirty="0" smtClean="0"/>
              <a:t>Dry hair</a:t>
            </a:r>
          </a:p>
          <a:p>
            <a:endParaRPr lang="en-US" dirty="0" smtClean="0"/>
          </a:p>
          <a:p>
            <a:endParaRPr lang="en-US"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Fatigue</a:t>
            </a:r>
            <a:endParaRPr lang="en-US" dirty="0" smtClean="0"/>
          </a:p>
          <a:p>
            <a:r>
              <a:rPr lang="en-US" dirty="0" smtClean="0"/>
              <a:t>Goiter (enlargement of the thyroid gland)</a:t>
            </a:r>
          </a:p>
          <a:p>
            <a:r>
              <a:rPr lang="en-US" dirty="0" smtClean="0"/>
              <a:t>Joint and </a:t>
            </a:r>
            <a:r>
              <a:rPr lang="en-US" dirty="0" smtClean="0">
                <a:hlinkClick r:id="rId3"/>
              </a:rPr>
              <a:t>muscle pain</a:t>
            </a:r>
            <a:endParaRPr lang="en-US" dirty="0" smtClean="0"/>
          </a:p>
          <a:p>
            <a:r>
              <a:rPr lang="en-US" dirty="0" smtClean="0"/>
              <a:t>Missed menstrual periods</a:t>
            </a:r>
          </a:p>
          <a:p>
            <a:r>
              <a:rPr lang="en-US" dirty="0" smtClean="0"/>
              <a:t>Slowed heart rate</a:t>
            </a:r>
          </a:p>
          <a:p>
            <a:r>
              <a:rPr lang="en-US" dirty="0" smtClean="0"/>
              <a:t> Swollen face </a:t>
            </a:r>
          </a:p>
          <a:p>
            <a:r>
              <a:rPr lang="en-US" dirty="0" smtClean="0"/>
              <a:t>Unexplained weight gain</a:t>
            </a:r>
          </a:p>
          <a:p>
            <a:endParaRPr lang="en-US"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69576" y="1828800"/>
            <a:ext cx="8229600" cy="4525963"/>
          </a:xfrm>
        </p:spPr>
        <p:txBody>
          <a:bodyPr>
            <a:normAutofit fontScale="92500" lnSpcReduction="20000"/>
          </a:bodyPr>
          <a:lstStyle/>
          <a:p>
            <a:pPr>
              <a:buNone/>
            </a:pPr>
            <a:r>
              <a:rPr lang="en-US" b="1" dirty="0" smtClean="0"/>
              <a:t>Common symptoms of </a:t>
            </a:r>
            <a:r>
              <a:rPr lang="en-US" b="1" dirty="0" err="1" smtClean="0"/>
              <a:t>prolactinoma</a:t>
            </a:r>
            <a:endParaRPr lang="en-US" b="1" dirty="0" smtClean="0"/>
          </a:p>
          <a:p>
            <a:r>
              <a:rPr lang="en-US" dirty="0" err="1" smtClean="0"/>
              <a:t>Prolactinoma</a:t>
            </a:r>
            <a:r>
              <a:rPr lang="en-US" dirty="0" smtClean="0"/>
              <a:t> arises when a dysfunctional pituitary gland makes excess </a:t>
            </a:r>
            <a:r>
              <a:rPr lang="en-US" dirty="0" err="1" smtClean="0"/>
              <a:t>prolactin</a:t>
            </a:r>
            <a:r>
              <a:rPr lang="en-US" dirty="0" smtClean="0"/>
              <a:t> hormone, which functions in the production of breast milk. Excess </a:t>
            </a:r>
            <a:r>
              <a:rPr lang="en-US" dirty="0" err="1" smtClean="0"/>
              <a:t>prolactin</a:t>
            </a:r>
            <a:r>
              <a:rPr lang="en-US" dirty="0" smtClean="0"/>
              <a:t> can lead to symptoms such as: </a:t>
            </a:r>
          </a:p>
          <a:p>
            <a:r>
              <a:rPr lang="en-US" dirty="0" smtClean="0">
                <a:hlinkClick r:id="rId2"/>
              </a:rPr>
              <a:t>Erectile dysfunction</a:t>
            </a:r>
            <a:endParaRPr lang="en-US" dirty="0" smtClean="0"/>
          </a:p>
          <a:p>
            <a:r>
              <a:rPr lang="en-US" dirty="0" smtClean="0"/>
              <a:t>Infertility</a:t>
            </a:r>
          </a:p>
          <a:p>
            <a:r>
              <a:rPr lang="en-US" dirty="0" smtClean="0"/>
              <a:t>Loss of libido</a:t>
            </a:r>
          </a:p>
          <a:p>
            <a:r>
              <a:rPr lang="en-US" dirty="0" smtClean="0"/>
              <a:t>Missed menstrual periods</a:t>
            </a:r>
          </a:p>
          <a:p>
            <a:r>
              <a:rPr lang="en-US" dirty="0" smtClean="0"/>
              <a:t>Unexplained milk production</a:t>
            </a:r>
          </a:p>
          <a:p>
            <a:endParaRPr lang="en-US"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Causes</a:t>
            </a:r>
          </a:p>
          <a:p>
            <a:pPr>
              <a:buNone/>
            </a:pPr>
            <a:r>
              <a:rPr lang="en-US" dirty="0" smtClean="0"/>
              <a:t>What causes endocrine disorders?</a:t>
            </a:r>
          </a:p>
          <a:p>
            <a:r>
              <a:rPr lang="en-US" dirty="0" smtClean="0"/>
              <a:t>Endocrine disorders arise because of problems with the glands of the endocrine system.</a:t>
            </a:r>
          </a:p>
          <a:p>
            <a:r>
              <a:rPr lang="en-US" dirty="0" smtClean="0"/>
              <a:t> Of the many potential endocrine disorders, some of the most common relate to problems with the pancreas or with the pituitary, thyroid, or adrenal glands.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Events that occur in the natural history of a communicable disease are grouped into four stages: </a:t>
            </a:r>
            <a:r>
              <a:rPr lang="en-US" b="1" dirty="0" smtClean="0"/>
              <a:t>exposure, infection, infectious disease, and outcome.</a:t>
            </a:r>
            <a:r>
              <a:rPr lang="en-US" dirty="0" smtClean="0"/>
              <a:t> We will briefly discuss each of them in turn.</a:t>
            </a:r>
            <a:endParaRPr lang="en-US" dirty="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Causes of endocrine disorders</a:t>
            </a:r>
          </a:p>
          <a:p>
            <a:r>
              <a:rPr lang="en-US" dirty="0" smtClean="0"/>
              <a:t>A number of factors are believed to cause endocrine disorders. Types and causes of endocrine disorders include: </a:t>
            </a:r>
          </a:p>
          <a:p>
            <a:r>
              <a:rPr lang="en-US" dirty="0" err="1" smtClean="0"/>
              <a:t>Acromegaly</a:t>
            </a:r>
            <a:r>
              <a:rPr lang="en-US" dirty="0" smtClean="0"/>
              <a:t>, an overproduction of growth hormone, and </a:t>
            </a:r>
            <a:r>
              <a:rPr lang="en-US" dirty="0" err="1" smtClean="0"/>
              <a:t>prolactinoma</a:t>
            </a:r>
            <a:r>
              <a:rPr lang="en-US" dirty="0" smtClean="0"/>
              <a:t>, an overproduction of </a:t>
            </a:r>
            <a:r>
              <a:rPr lang="en-US" dirty="0" err="1" smtClean="0"/>
              <a:t>prolactin</a:t>
            </a:r>
            <a:r>
              <a:rPr lang="en-US" dirty="0" smtClean="0"/>
              <a:t> hormone, resulting from damage to the pituitary gland</a:t>
            </a:r>
          </a:p>
          <a:p>
            <a:r>
              <a:rPr lang="en-US" dirty="0" smtClean="0"/>
              <a:t>Addison’s disease and Cushing’s syndrome, disorders relating to changes in levels of hormones produced by the adrenal glands</a:t>
            </a:r>
            <a:endParaRPr lang="en-US" dirty="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Diabetes mellitus, which arises when the pancreas does not produce sufficient insulin or when the body cannot respond to the insulin that is present</a:t>
            </a:r>
          </a:p>
          <a:p>
            <a:r>
              <a:rPr lang="en-US" dirty="0" smtClean="0"/>
              <a:t>Environmental or nutritional factors, such as a lack of iodine in hypothyroidism, which can affect hormone production</a:t>
            </a:r>
          </a:p>
          <a:p>
            <a:r>
              <a:rPr lang="en-US" dirty="0" smtClean="0"/>
              <a:t>Genetic factors, which may play a role in endocrine disorders, especially with diabetes and other disorders, such as autoimmune </a:t>
            </a:r>
            <a:r>
              <a:rPr lang="en-US" dirty="0" err="1" smtClean="0"/>
              <a:t>thyroiditis</a:t>
            </a:r>
            <a:r>
              <a:rPr lang="en-US" dirty="0" smtClean="0"/>
              <a:t>, or Hashimoto’s </a:t>
            </a:r>
            <a:r>
              <a:rPr lang="en-US" dirty="0" err="1" smtClean="0"/>
              <a:t>thyroiditis</a:t>
            </a:r>
            <a:endParaRPr lang="en-US" dirty="0" smtClean="0"/>
          </a:p>
          <a:p>
            <a:endParaRPr lang="en-US"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Hyperthyroidism (overactive thyroid), hypothyroidism (underactive thyroid), Graves’ disease (a type of hyperthyroidism resulting in excessive thyroid hormone production), and Hashimoto’s </a:t>
            </a:r>
            <a:r>
              <a:rPr lang="en-US" dirty="0" err="1" smtClean="0"/>
              <a:t>thyroiditis</a:t>
            </a:r>
            <a:r>
              <a:rPr lang="en-US" dirty="0" smtClean="0"/>
              <a:t> (autoimmune disease resulting in hypothyroidism), all resulting from problems with the thyroid gland</a:t>
            </a:r>
          </a:p>
          <a:p>
            <a:r>
              <a:rPr lang="en-US" dirty="0" smtClean="0"/>
              <a:t>Tumors, since the underlying cause of the endocrine disorder can be linked to a growth or tumor of the gland</a:t>
            </a:r>
          </a:p>
          <a:p>
            <a:endParaRPr lang="en-US"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smtClean="0"/>
              <a:t>What are the risk factors for endocrine disorders?</a:t>
            </a:r>
          </a:p>
          <a:p>
            <a:r>
              <a:rPr lang="en-US" dirty="0" smtClean="0"/>
              <a:t>A number of factors increase the risk of developing endocrine disorders. Not all people with risk factors will develop endocrine disorders. Risk factors for endocrine disorders include: </a:t>
            </a:r>
          </a:p>
          <a:p>
            <a:r>
              <a:rPr lang="en-US" dirty="0" smtClean="0"/>
              <a:t>Elevated cholesterol levels</a:t>
            </a:r>
          </a:p>
          <a:p>
            <a:r>
              <a:rPr lang="en-US" dirty="0" smtClean="0"/>
              <a:t>Family history of endocrine disorder</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Inactivity</a:t>
            </a:r>
          </a:p>
          <a:p>
            <a:r>
              <a:rPr lang="en-US" dirty="0" smtClean="0"/>
              <a:t>Personal history of autoimmune disorders, such as diabetes</a:t>
            </a:r>
          </a:p>
          <a:p>
            <a:r>
              <a:rPr lang="en-US" dirty="0" smtClean="0"/>
              <a:t>Poor diet</a:t>
            </a:r>
          </a:p>
          <a:p>
            <a:r>
              <a:rPr lang="en-US" dirty="0" smtClean="0">
                <a:hlinkClick r:id="rId2"/>
              </a:rPr>
              <a:t>Pregnancy</a:t>
            </a:r>
            <a:r>
              <a:rPr lang="en-US" dirty="0" smtClean="0"/>
              <a:t> (in cases such as hyperthyroidism)</a:t>
            </a:r>
          </a:p>
          <a:p>
            <a:r>
              <a:rPr lang="en-US" dirty="0" smtClean="0"/>
              <a:t>Recent surgery, trauma, infection, or serious injury</a:t>
            </a:r>
            <a:endParaRPr lang="en-US"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smtClean="0"/>
              <a:t>Reducing your risk of endocrine disorders</a:t>
            </a:r>
          </a:p>
          <a:p>
            <a:r>
              <a:rPr lang="en-US" dirty="0" smtClean="0"/>
              <a:t>While many endocrine disorders are inherited or arise for unknown reasons, some may be related to modifiable lifestyle factors. You may be able to lower your risk of certain endocrine disorders, such as </a:t>
            </a:r>
            <a:r>
              <a:rPr lang="en-US" dirty="0" smtClean="0">
                <a:hlinkClick r:id="rId2"/>
              </a:rPr>
              <a:t>hypothyroidism</a:t>
            </a:r>
            <a:r>
              <a:rPr lang="en-US" dirty="0" smtClean="0"/>
              <a:t>, by: </a:t>
            </a:r>
          </a:p>
          <a:p>
            <a:r>
              <a:rPr lang="en-US" dirty="0" smtClean="0"/>
              <a:t>Eating a balanced, healthy diet</a:t>
            </a:r>
          </a:p>
          <a:p>
            <a:r>
              <a:rPr lang="en-US" dirty="0" smtClean="0"/>
              <a:t>Living a healthy lifestyle, including regular physical activity</a:t>
            </a:r>
          </a:p>
          <a:p>
            <a:endParaRPr lang="en-US" dirty="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Treatments</a:t>
            </a:r>
          </a:p>
          <a:p>
            <a:pPr>
              <a:buNone/>
            </a:pPr>
            <a:r>
              <a:rPr lang="en-US" b="1" dirty="0" smtClean="0"/>
              <a:t>How are endocrine disorders treated?</a:t>
            </a:r>
          </a:p>
          <a:p>
            <a:r>
              <a:rPr lang="en-US" dirty="0" smtClean="0"/>
              <a:t>In many cases, endocrine disorders may be symptomless or mild enough to not require treatment.</a:t>
            </a:r>
          </a:p>
          <a:p>
            <a:r>
              <a:rPr lang="en-US" dirty="0" smtClean="0"/>
              <a:t> Symptoms can arise from excess hormone production or a hormone deficiency. </a:t>
            </a:r>
          </a:p>
          <a:p>
            <a:r>
              <a:rPr lang="en-US" dirty="0" smtClean="0"/>
              <a:t>When symptoms of endocrine disorders are bothersome, they can generally be treated by correcting the hormone imbalance. </a:t>
            </a:r>
          </a:p>
          <a:p>
            <a:endParaRPr lang="en-US"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This is often done by means of synthetic hormone administration. </a:t>
            </a:r>
          </a:p>
          <a:p>
            <a:r>
              <a:rPr lang="en-US" dirty="0" smtClean="0"/>
              <a:t>In cases such as </a:t>
            </a:r>
            <a:r>
              <a:rPr lang="en-US" dirty="0" err="1" smtClean="0"/>
              <a:t>prolactinoma</a:t>
            </a:r>
            <a:r>
              <a:rPr lang="en-US" dirty="0" smtClean="0"/>
              <a:t>, where a noncancerous tumor is responsible for symptoms, surgery or </a:t>
            </a:r>
            <a:r>
              <a:rPr lang="en-US" dirty="0" smtClean="0">
                <a:hlinkClick r:id="rId2"/>
              </a:rPr>
              <a:t>radiation therapy</a:t>
            </a:r>
            <a:r>
              <a:rPr lang="en-US" dirty="0" smtClean="0"/>
              <a:t> may be used. </a:t>
            </a:r>
          </a:p>
          <a:p>
            <a:r>
              <a:rPr lang="en-US" dirty="0" smtClean="0"/>
              <a:t>Often, diagnosis and treatment of the underlying cause of the endocrine disorder will resolve the symptoms. </a:t>
            </a:r>
          </a:p>
          <a:p>
            <a:endParaRPr lang="en-US"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19200" y="2057400"/>
            <a:ext cx="8229600" cy="4525963"/>
          </a:xfrm>
        </p:spPr>
        <p:txBody>
          <a:bodyPr>
            <a:normAutofit fontScale="92500" lnSpcReduction="10000"/>
          </a:bodyPr>
          <a:lstStyle/>
          <a:p>
            <a:pPr>
              <a:buNone/>
            </a:pPr>
            <a:r>
              <a:rPr lang="en-US" b="1" dirty="0" smtClean="0"/>
              <a:t>What are the potential complications of endocrine disorders?</a:t>
            </a:r>
          </a:p>
          <a:p>
            <a:r>
              <a:rPr lang="en-US" dirty="0" smtClean="0"/>
              <a:t>While most endocrine disorders are mild and slow to progress, certain endocrine disorders can lead to complications over time as unbalanced hormonal signaling affects normal body processes. </a:t>
            </a:r>
          </a:p>
          <a:p>
            <a:r>
              <a:rPr lang="en-US" dirty="0" smtClean="0"/>
              <a:t>In cases of Addison’s disease and hypothyroidism in particular, acute attacks or crises can have serious complications. </a:t>
            </a:r>
            <a:endParaRPr lang="en-US" dirty="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Diabetes can also have potentially life-threatening complications. Complications of untreated or poorly controlled endocrine disorders can be serious, even life threatening in some cases.</a:t>
            </a:r>
          </a:p>
          <a:p>
            <a:r>
              <a:rPr lang="en-US" dirty="0" smtClean="0"/>
              <a:t> You can help minimize your risk of serious complications by following the treatment plan you and your health care professional design specifically for you. </a:t>
            </a:r>
          </a:p>
          <a:p>
            <a:r>
              <a:rPr lang="en-US" dirty="0" smtClean="0"/>
              <a:t>Complications of certain endocrine disorders include: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smtClean="0"/>
              <a:t>Stage of exposure</a:t>
            </a:r>
          </a:p>
          <a:p>
            <a:r>
              <a:rPr lang="en-US" dirty="0" smtClean="0"/>
              <a:t>Here </a:t>
            </a:r>
            <a:r>
              <a:rPr lang="en-US" b="1" dirty="0" smtClean="0"/>
              <a:t>a </a:t>
            </a:r>
            <a:r>
              <a:rPr lang="en-US" b="1" i="1" dirty="0" smtClean="0"/>
              <a:t>contact</a:t>
            </a:r>
            <a:r>
              <a:rPr lang="en-US" b="1" dirty="0" smtClean="0"/>
              <a:t> </a:t>
            </a:r>
            <a:r>
              <a:rPr lang="en-US" dirty="0" smtClean="0"/>
              <a:t>refers to an association between a susceptible host and a reservoir of infection, which creates an opportunity for the infectious agents to enter the host.</a:t>
            </a:r>
          </a:p>
          <a:p>
            <a:r>
              <a:rPr lang="en-US" dirty="0" smtClean="0"/>
              <a:t>In the </a:t>
            </a:r>
            <a:r>
              <a:rPr lang="en-US" b="1" dirty="0" smtClean="0"/>
              <a:t>stage of exposure</a:t>
            </a:r>
            <a:r>
              <a:rPr lang="en-US" dirty="0" smtClean="0"/>
              <a:t>, the susceptible host has come into close contact with the infectious agent, but it has not yet entered the host’s body cells. </a:t>
            </a:r>
            <a:endParaRPr lang="en-US" dirty="0"/>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Anxiety or </a:t>
            </a:r>
            <a:r>
              <a:rPr lang="en-US" dirty="0" smtClean="0">
                <a:hlinkClick r:id="rId2"/>
              </a:rPr>
              <a:t>insomnia</a:t>
            </a:r>
            <a:r>
              <a:rPr lang="en-US" dirty="0" smtClean="0"/>
              <a:t> (in many thyroid conditions)</a:t>
            </a:r>
          </a:p>
          <a:p>
            <a:r>
              <a:rPr lang="en-US" dirty="0" smtClean="0"/>
              <a:t>Coma (in hypothyroidism)</a:t>
            </a:r>
          </a:p>
          <a:p>
            <a:r>
              <a:rPr lang="en-US" dirty="0" smtClean="0">
                <a:hlinkClick r:id="rId3"/>
              </a:rPr>
              <a:t>Depression</a:t>
            </a:r>
            <a:r>
              <a:rPr lang="en-US" dirty="0" smtClean="0"/>
              <a:t> (in many thyroid conditions)</a:t>
            </a:r>
          </a:p>
          <a:p>
            <a:r>
              <a:rPr lang="en-US" dirty="0" smtClean="0">
                <a:hlinkClick r:id="rId4"/>
              </a:rPr>
              <a:t>Heart disease</a:t>
            </a:r>
            <a:endParaRPr lang="en-US" dirty="0" smtClean="0"/>
          </a:p>
          <a:p>
            <a:r>
              <a:rPr lang="en-US" dirty="0" smtClean="0"/>
              <a:t>Nerve damage</a:t>
            </a:r>
          </a:p>
          <a:p>
            <a:r>
              <a:rPr lang="en-US" dirty="0" smtClean="0"/>
              <a:t>Organ damage or failure</a:t>
            </a:r>
          </a:p>
          <a:p>
            <a:r>
              <a:rPr lang="en-US" dirty="0" smtClean="0"/>
              <a:t>Poor quality of life</a:t>
            </a:r>
            <a:endParaRPr lang="en-US"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Cardiovascular diseases</a:t>
            </a:r>
            <a:endParaRPr lang="en-US" b="1" dirty="0"/>
          </a:p>
        </p:txBody>
      </p:sp>
      <p:sp>
        <p:nvSpPr>
          <p:cNvPr id="3" name="Content Placeholder 2"/>
          <p:cNvSpPr>
            <a:spLocks noGrp="1"/>
          </p:cNvSpPr>
          <p:nvPr>
            <p:ph idx="1"/>
          </p:nvPr>
        </p:nvSpPr>
        <p:spPr/>
        <p:txBody>
          <a:bodyPr>
            <a:normAutofit/>
          </a:bodyPr>
          <a:lstStyle/>
          <a:p>
            <a:pPr>
              <a:buNone/>
            </a:pPr>
            <a:r>
              <a:rPr lang="en-US" b="1" dirty="0" smtClean="0"/>
              <a:t>Definition</a:t>
            </a:r>
          </a:p>
          <a:p>
            <a:pPr>
              <a:buNone/>
            </a:pPr>
            <a:r>
              <a:rPr lang="en-US" dirty="0" smtClean="0"/>
              <a:t>    Cardiovascular disease (CVD) is the name for the group of disorders of heart and blood vessels, and include:</a:t>
            </a:r>
          </a:p>
          <a:p>
            <a:r>
              <a:rPr lang="en-US" dirty="0" smtClean="0"/>
              <a:t>hypertension (high blood pressure)</a:t>
            </a:r>
          </a:p>
          <a:p>
            <a:r>
              <a:rPr lang="en-US" dirty="0" smtClean="0"/>
              <a:t>coronary heart disease (heart attack)</a:t>
            </a:r>
          </a:p>
          <a:p>
            <a:endParaRPr lang="en-US" dirty="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cerebrovascular disease (stroke)</a:t>
            </a:r>
          </a:p>
          <a:p>
            <a:r>
              <a:rPr lang="en-US" dirty="0" smtClean="0"/>
              <a:t>peripheral vascular disease</a:t>
            </a:r>
          </a:p>
          <a:p>
            <a:r>
              <a:rPr lang="en-US" dirty="0" smtClean="0"/>
              <a:t>heart failure</a:t>
            </a:r>
          </a:p>
          <a:p>
            <a:r>
              <a:rPr lang="en-US" dirty="0" smtClean="0"/>
              <a:t>rheumatic heart disease</a:t>
            </a:r>
          </a:p>
          <a:p>
            <a:r>
              <a:rPr lang="en-US" dirty="0" smtClean="0"/>
              <a:t>congenital heart disease</a:t>
            </a:r>
          </a:p>
          <a:p>
            <a:r>
              <a:rPr lang="en-US" dirty="0" smtClean="0"/>
              <a:t>cardiomyopathies.</a:t>
            </a:r>
          </a:p>
          <a:p>
            <a:endParaRPr lang="en-US"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Key facts</a:t>
            </a:r>
          </a:p>
          <a:p>
            <a:r>
              <a:rPr lang="en-US" dirty="0" smtClean="0"/>
              <a:t>CVDs are the number one cause of death globally: more people die annually from CVDs than from any other cause. </a:t>
            </a:r>
          </a:p>
          <a:p>
            <a:r>
              <a:rPr lang="en-US" dirty="0" smtClean="0"/>
              <a:t>An estimated 17.3 million people died from CVDs in 2008, representing 30% of all global deaths. Of these deaths, an estimated 7.3 million were due to coronary heart disease and 6.2 million were due to stroke.</a:t>
            </a:r>
          </a:p>
          <a:p>
            <a:endParaRPr lang="en-US"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Low- and middle-income countries are disproportionally affected: over 80% of CVD deaths take place in low- and middle-income countries and occur almost equally in men and women. </a:t>
            </a:r>
          </a:p>
          <a:p>
            <a:r>
              <a:rPr lang="en-US" dirty="0" smtClean="0"/>
              <a:t>By 2030, almost 23.6 million people will die from CVDs, mainly from heart disease and stroke. These are projected to remain the single leading causes of death. </a:t>
            </a:r>
          </a:p>
          <a:p>
            <a:endParaRPr lang="en-US"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heart diseases</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There are many types of heart disease that affect different parts of the organ and occur in different ways.</a:t>
            </a:r>
          </a:p>
          <a:p>
            <a:pPr>
              <a:buNone/>
            </a:pPr>
            <a:r>
              <a:rPr lang="en-US" b="1" dirty="0" smtClean="0"/>
              <a:t>1.Congenital heart disease</a:t>
            </a:r>
            <a:endParaRPr lang="en-US" dirty="0" smtClean="0"/>
          </a:p>
          <a:p>
            <a:r>
              <a:rPr lang="en-US" dirty="0" smtClean="0"/>
              <a:t>This is a general term for some deformities of the heart that have been present since birth. Examples include:</a:t>
            </a:r>
          </a:p>
          <a:p>
            <a:r>
              <a:rPr lang="en-US" dirty="0" err="1" smtClean="0"/>
              <a:t>Septal</a:t>
            </a:r>
            <a:r>
              <a:rPr lang="en-US" dirty="0" smtClean="0"/>
              <a:t> defects</a:t>
            </a:r>
            <a:r>
              <a:rPr lang="en-US" b="1" dirty="0" smtClean="0"/>
              <a:t>:</a:t>
            </a:r>
            <a:r>
              <a:rPr lang="en-US" dirty="0" smtClean="0"/>
              <a:t> There is a hole between the two chambers of the heart.</a:t>
            </a:r>
          </a:p>
          <a:p>
            <a:r>
              <a:rPr lang="en-US" dirty="0" smtClean="0"/>
              <a:t>Obstruction defects: The flow of blood through various chambers of the heart is partially or totally blocked.</a:t>
            </a:r>
          </a:p>
          <a:p>
            <a:r>
              <a:rPr lang="en-US" dirty="0" smtClean="0"/>
              <a:t> Cyanotic heart disease: A defect in the heart causes a shortage of oxygen around the body.</a:t>
            </a:r>
          </a:p>
          <a:p>
            <a:endParaRPr lang="en-US" dirty="0" smtClean="0"/>
          </a:p>
          <a:p>
            <a:endParaRPr lang="en-US"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smtClean="0"/>
              <a:t>2.Arrhythmia</a:t>
            </a:r>
            <a:endParaRPr lang="en-US" dirty="0" smtClean="0"/>
          </a:p>
          <a:p>
            <a:r>
              <a:rPr lang="en-US" dirty="0" smtClean="0"/>
              <a:t>Arrhythmia is an irregular heartbeat.</a:t>
            </a:r>
          </a:p>
          <a:p>
            <a:r>
              <a:rPr lang="en-US" dirty="0" smtClean="0"/>
              <a:t>There are several ways in which a heartbeat can lose its regular rhythm. These include:</a:t>
            </a:r>
          </a:p>
          <a:p>
            <a:r>
              <a:rPr lang="en-US" dirty="0" smtClean="0">
                <a:hlinkClick r:id="rId2" tooltip="Everything you need to know about tachycardia"/>
              </a:rPr>
              <a:t>tachycardia</a:t>
            </a:r>
            <a:r>
              <a:rPr lang="en-US" dirty="0" smtClean="0"/>
              <a:t>, when the heart beats too fast</a:t>
            </a:r>
          </a:p>
          <a:p>
            <a:r>
              <a:rPr lang="en-US" dirty="0" err="1" smtClean="0"/>
              <a:t>bradycardia</a:t>
            </a:r>
            <a:r>
              <a:rPr lang="en-US" dirty="0" smtClean="0"/>
              <a:t>, when the heart beats too slowly</a:t>
            </a:r>
          </a:p>
          <a:p>
            <a:r>
              <a:rPr lang="en-US" dirty="0" smtClean="0"/>
              <a:t>premature ventricular contractions, or additional, abnormal beats</a:t>
            </a:r>
          </a:p>
          <a:p>
            <a:r>
              <a:rPr lang="en-US" dirty="0" smtClean="0"/>
              <a:t>fibrillation, when the heartbeat is irregular</a:t>
            </a:r>
          </a:p>
          <a:p>
            <a:endParaRPr lang="en-US" dirty="0"/>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Arrhythmias occur when the electrical impulses in the heart that coordinate the heartbeat do not work properly. These make the heart beat in a way it should not, whether that be too fast, too slowly, or too erratically.</a:t>
            </a:r>
          </a:p>
          <a:p>
            <a:r>
              <a:rPr lang="en-US" dirty="0" smtClean="0"/>
              <a:t>Irregular heartbeats are common, and all people experience them. They feel like a fluttering or a racing heart. However, when they change too much or occur because of a damaged or weak heart, they need to be taken more seriously and treated.</a:t>
            </a:r>
          </a:p>
          <a:p>
            <a:r>
              <a:rPr lang="en-US" dirty="0" smtClean="0"/>
              <a:t>Arrhythmias can become fatal.</a:t>
            </a:r>
          </a:p>
          <a:p>
            <a:endParaRPr lang="en-US" dirty="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smtClean="0"/>
              <a:t>3.Coronary artery disease</a:t>
            </a:r>
            <a:endParaRPr lang="en-US" dirty="0" smtClean="0"/>
          </a:p>
          <a:p>
            <a:r>
              <a:rPr lang="en-US" dirty="0" smtClean="0"/>
              <a:t>The coronary arteries supply the heart muscle with nutrients and oxygen by circulating blood.</a:t>
            </a:r>
          </a:p>
          <a:p>
            <a:r>
              <a:rPr lang="en-US" dirty="0" smtClean="0"/>
              <a:t>Coronary arteries can become diseased or damaged, usually because of plaque deposits that contain </a:t>
            </a:r>
            <a:r>
              <a:rPr lang="en-US" dirty="0" smtClean="0">
                <a:hlinkClick r:id="rId2" tooltip="What causes high cholesterol?"/>
              </a:rPr>
              <a:t>cholesterol</a:t>
            </a:r>
            <a:r>
              <a:rPr lang="en-US" dirty="0" smtClean="0"/>
              <a:t>. Plaque buildup narrows the coronary arteries, and this causes the heart to receive less oxygen and nutrients.</a:t>
            </a:r>
          </a:p>
          <a:p>
            <a:endParaRPr lang="en-US" dirty="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4.Dilated </a:t>
            </a:r>
            <a:r>
              <a:rPr lang="en-US" b="1" dirty="0" err="1" smtClean="0"/>
              <a:t>cardiomyopathy</a:t>
            </a:r>
            <a:endParaRPr lang="en-US" dirty="0" smtClean="0"/>
          </a:p>
          <a:p>
            <a:r>
              <a:rPr lang="en-US" dirty="0" smtClean="0"/>
              <a:t>The heart chambers become dilated as a result of heart muscle weakness and cannot pump blood properly. The most common reason is that not enough oxygen reaches the heart muscle, due to coronary artery disease. This usually affects the left ventricle.</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Examples of an exposed host include:</a:t>
            </a:r>
          </a:p>
          <a:p>
            <a:r>
              <a:rPr lang="en-US" dirty="0" smtClean="0"/>
              <a:t>a person who shakes hands with someone suffering from a common cold </a:t>
            </a:r>
          </a:p>
          <a:p>
            <a:r>
              <a:rPr lang="en-US" dirty="0" smtClean="0"/>
              <a:t>a child living in the same room as an adult with tuberculosis</a:t>
            </a:r>
          </a:p>
          <a:p>
            <a:r>
              <a:rPr lang="en-US" dirty="0" smtClean="0"/>
              <a:t>a person eating contaminated food or drinking contaminated water.</a:t>
            </a:r>
            <a:endParaRPr lang="en-US" dirty="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5.Myocardial infarction</a:t>
            </a:r>
            <a:endParaRPr lang="en-US" dirty="0" smtClean="0"/>
          </a:p>
          <a:p>
            <a:r>
              <a:rPr lang="en-US" dirty="0" smtClean="0"/>
              <a:t>This is also known as a </a:t>
            </a:r>
            <a:r>
              <a:rPr lang="en-US" dirty="0" smtClean="0">
                <a:hlinkClick r:id="rId2" tooltip="How to spot and treat a heart attack"/>
              </a:rPr>
              <a:t>heart attack</a:t>
            </a:r>
            <a:r>
              <a:rPr lang="en-US" dirty="0" smtClean="0"/>
              <a:t>, cardiac infarction, and coronary thrombosis. An interrupted blood flow damages or destroys part of the heart muscle. This is usually caused by a blood clot that develops in one of the coronary arteries and can also occur if an artery suddenly narrows or spasms.</a:t>
            </a:r>
            <a:endParaRPr lang="en-US" dirty="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smtClean="0"/>
              <a:t>6.Heart failure</a:t>
            </a:r>
            <a:endParaRPr lang="en-US" dirty="0" smtClean="0"/>
          </a:p>
          <a:p>
            <a:r>
              <a:rPr lang="en-US" dirty="0" smtClean="0"/>
              <a:t>Also known as congestive </a:t>
            </a:r>
            <a:r>
              <a:rPr lang="en-US" dirty="0" smtClean="0">
                <a:hlinkClick r:id="rId2" tooltip="Congestive heart failure: What you need to know"/>
              </a:rPr>
              <a:t>heart failure</a:t>
            </a:r>
            <a:r>
              <a:rPr lang="en-US" dirty="0" smtClean="0"/>
              <a:t>, heart failure occurs when the heart does not pump blood around the body efficiently.</a:t>
            </a:r>
          </a:p>
          <a:p>
            <a:r>
              <a:rPr lang="en-US" dirty="0" smtClean="0"/>
              <a:t>The left or right side of the heart might be affected. Rarely, both sides are. Coronary artery disease or </a:t>
            </a:r>
            <a:r>
              <a:rPr lang="en-US" dirty="0" smtClean="0">
                <a:hlinkClick r:id="rId3" tooltip="What to know about high blood pressure"/>
              </a:rPr>
              <a:t>high blood pressure</a:t>
            </a:r>
            <a:r>
              <a:rPr lang="en-US" dirty="0" smtClean="0"/>
              <a:t> can, over time, leave the heart too stiff or weak to fill and pump properly.</a:t>
            </a:r>
          </a:p>
          <a:p>
            <a:endParaRPr lang="en-US"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7.Hypertrophic </a:t>
            </a:r>
            <a:r>
              <a:rPr lang="en-US" b="1" dirty="0" err="1" smtClean="0"/>
              <a:t>cardiomyopathy</a:t>
            </a:r>
            <a:endParaRPr lang="en-US" dirty="0" smtClean="0"/>
          </a:p>
          <a:p>
            <a:r>
              <a:rPr lang="en-US" dirty="0" smtClean="0"/>
              <a:t>This is a genetic disorder in which the wall of the left ventricle thickens, making it harder for blood to be pumped out of the heart. This is the leading cause of sudden death in athletes. A parent with hypertrophic </a:t>
            </a:r>
            <a:r>
              <a:rPr lang="en-US" dirty="0" err="1" smtClean="0"/>
              <a:t>cardiomyopathy</a:t>
            </a:r>
            <a:r>
              <a:rPr lang="en-US" dirty="0" smtClean="0"/>
              <a:t> has a </a:t>
            </a:r>
            <a:r>
              <a:rPr lang="en-US" dirty="0" smtClean="0">
                <a:hlinkClick r:id="rId2"/>
              </a:rPr>
              <a:t>50 percent</a:t>
            </a:r>
            <a:r>
              <a:rPr lang="en-US" dirty="0" smtClean="0"/>
              <a:t> chance of passing the disorder on to their children.</a:t>
            </a:r>
          </a:p>
          <a:p>
            <a:endParaRPr lang="en-US"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smtClean="0"/>
              <a:t>8.Mitral regurgitation</a:t>
            </a:r>
            <a:endParaRPr lang="en-US" dirty="0" smtClean="0"/>
          </a:p>
          <a:p>
            <a:r>
              <a:rPr lang="en-US" dirty="0" smtClean="0"/>
              <a:t>Also known as mitral valve regurgitation, mitral insufficiency, or mitral incompetence, this occurs when the mitral valve in the heart does not close tightly enough. This allows blood to flow back into the heart when it should leave. As a result, blood cannot move through the heart or the body efficiently.</a:t>
            </a:r>
          </a:p>
          <a:p>
            <a:r>
              <a:rPr lang="en-US" dirty="0" smtClean="0"/>
              <a:t>People with this type of heart condition often feel tired and out of breath.</a:t>
            </a:r>
          </a:p>
          <a:p>
            <a:endParaRPr lang="en-US"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9.Mitral valve </a:t>
            </a:r>
            <a:r>
              <a:rPr lang="en-US" b="1" dirty="0" err="1" smtClean="0"/>
              <a:t>prolapse</a:t>
            </a:r>
            <a:endParaRPr lang="en-US" dirty="0" smtClean="0"/>
          </a:p>
          <a:p>
            <a:r>
              <a:rPr lang="en-US" dirty="0" smtClean="0"/>
              <a:t>The valve between the left atrium and left ventricle does not fully close, it bulges upwards, or back into the atrium. In most people, the condition is not life-threatening, and no treatment is required. Some people, especially if the condition is marked by mitral regurgitation, may require treatment.</a:t>
            </a:r>
          </a:p>
          <a:p>
            <a:endParaRPr lang="en-US"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smtClean="0"/>
              <a:t>10.Pulmonary </a:t>
            </a:r>
            <a:r>
              <a:rPr lang="en-US" b="1" dirty="0" err="1" smtClean="0"/>
              <a:t>stenosis</a:t>
            </a:r>
            <a:endParaRPr lang="en-US" dirty="0" smtClean="0"/>
          </a:p>
          <a:p>
            <a:r>
              <a:rPr lang="en-US" dirty="0" smtClean="0"/>
              <a:t>It becomes hard for the heart to pump blood from the right ventricle into the pulmonary artery because the pulmonary valve is too tight. The right ventricle has to work harder to overcome the obstruction. An infant with severe </a:t>
            </a:r>
            <a:r>
              <a:rPr lang="en-US" dirty="0" err="1" smtClean="0"/>
              <a:t>stenosis</a:t>
            </a:r>
            <a:r>
              <a:rPr lang="en-US" dirty="0" smtClean="0"/>
              <a:t> can turn blue. Older children will generally have no symptoms.</a:t>
            </a:r>
          </a:p>
          <a:p>
            <a:r>
              <a:rPr lang="en-US" dirty="0" smtClean="0"/>
              <a:t>Treatment is needed if the pressure in the right ventricle is too high, and a balloon </a:t>
            </a:r>
            <a:r>
              <a:rPr lang="en-US" dirty="0" err="1" smtClean="0"/>
              <a:t>valvuloplasty</a:t>
            </a:r>
            <a:r>
              <a:rPr lang="en-US" dirty="0" smtClean="0"/>
              <a:t> or open-heart surgery may be performed to clear an obstruction.</a:t>
            </a:r>
          </a:p>
          <a:p>
            <a:endParaRPr lang="en-US"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smtClean="0"/>
              <a:t>Symptoms</a:t>
            </a:r>
          </a:p>
          <a:p>
            <a:r>
              <a:rPr lang="en-US" dirty="0" smtClean="0"/>
              <a:t>The symptoms of heart disease depend on which condition is affecting an individual.</a:t>
            </a:r>
          </a:p>
          <a:p>
            <a:r>
              <a:rPr lang="en-US" dirty="0" smtClean="0"/>
              <a:t>However, common symptoms include chest pain, breathlessness, and heart palpitations. The chest pain common to many types of heart disease is known as </a:t>
            </a:r>
            <a:r>
              <a:rPr lang="en-US" dirty="0" smtClean="0">
                <a:hlinkClick r:id="rId2" tooltip="Everything you need to know about angina"/>
              </a:rPr>
              <a:t>angina</a:t>
            </a:r>
            <a:r>
              <a:rPr lang="en-US" dirty="0" smtClean="0"/>
              <a:t>, or angina pectoris, and occurs when a part of the heart does not receive enough oxygen.</a:t>
            </a:r>
          </a:p>
          <a:p>
            <a:r>
              <a:rPr lang="en-US" dirty="0" smtClean="0"/>
              <a:t>Angina can be triggered by stressful events or physical exertion and normally lasts under 10 minutes.</a:t>
            </a:r>
            <a:endParaRPr lang="en-US" dirty="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Heart attacks can also occur as a result of different types of heart disease. The signs of a heart attack are similar to angina except that they can occur during rest and tend to be more severe.</a:t>
            </a:r>
          </a:p>
          <a:p>
            <a:r>
              <a:rPr lang="en-US" dirty="0" smtClean="0"/>
              <a:t>The symptoms of a heart attack can sometimes resemble </a:t>
            </a:r>
            <a:r>
              <a:rPr lang="en-US" dirty="0" smtClean="0">
                <a:hlinkClick r:id="rId2" tooltip="What to know about indigestion or dyspepsia"/>
              </a:rPr>
              <a:t>indigestion</a:t>
            </a:r>
            <a:r>
              <a:rPr lang="en-US" dirty="0" smtClean="0"/>
              <a:t>. </a:t>
            </a:r>
            <a:r>
              <a:rPr lang="en-US" dirty="0" smtClean="0">
                <a:hlinkClick r:id="rId3" tooltip="Heartburn: Why it happens and what to do"/>
              </a:rPr>
              <a:t>Heartburn</a:t>
            </a:r>
            <a:r>
              <a:rPr lang="en-US" dirty="0" smtClean="0"/>
              <a:t> and a stomach ache can occur, as well as a heavy feeling in the chest.</a:t>
            </a:r>
          </a:p>
          <a:p>
            <a:endParaRPr lang="en-US"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Other symptoms of a heart attack include:</a:t>
            </a:r>
          </a:p>
          <a:p>
            <a:r>
              <a:rPr lang="en-US" dirty="0" smtClean="0"/>
              <a:t>pain that travels through the body, for example from the chest to the arms, neck, back, abdomen, or jaw</a:t>
            </a:r>
          </a:p>
          <a:p>
            <a:r>
              <a:rPr lang="en-US" dirty="0" smtClean="0"/>
              <a:t>lightheadedness and dizzy sensations</a:t>
            </a:r>
          </a:p>
          <a:p>
            <a:r>
              <a:rPr lang="en-US" dirty="0" smtClean="0"/>
              <a:t>profuse sweating</a:t>
            </a:r>
          </a:p>
          <a:p>
            <a:r>
              <a:rPr lang="en-US" dirty="0" smtClean="0"/>
              <a:t>Nausea and vomiting</a:t>
            </a:r>
          </a:p>
          <a:p>
            <a:endParaRPr lang="en-US" dirty="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Heart failure is also an outcome of heart disease, and breathlessness can occur when the heart becomes too weak to circulate blood.</a:t>
            </a:r>
          </a:p>
          <a:p>
            <a:r>
              <a:rPr lang="en-US" dirty="0" smtClean="0"/>
              <a:t>Some heart conditions occur with no symptoms at all, especially in older adults and individuals with </a:t>
            </a:r>
            <a:r>
              <a:rPr lang="en-US" dirty="0" smtClean="0">
                <a:hlinkClick r:id="rId2" tooltip="What is Diabetes?"/>
              </a:rPr>
              <a:t>diabetes</a:t>
            </a:r>
            <a:r>
              <a:rPr lang="en-US" dirty="0" smtClean="0"/>
              <a:t>.</a:t>
            </a:r>
          </a:p>
          <a:p>
            <a:r>
              <a:rPr lang="en-US" dirty="0" smtClean="0"/>
              <a:t>The term ‘</a:t>
            </a:r>
            <a:r>
              <a:rPr lang="en-US" dirty="0" smtClean="0">
                <a:hlinkClick r:id="rId3" tooltip="Congenital heart disease and heart defects"/>
              </a:rPr>
              <a:t>congenital heart disease</a:t>
            </a:r>
            <a:r>
              <a:rPr lang="en-US" dirty="0" smtClean="0"/>
              <a:t>‘ covers a range of conditions, but the general symptoms include:</a:t>
            </a:r>
          </a:p>
          <a:p>
            <a:r>
              <a:rPr lang="en-US" dirty="0" smtClean="0"/>
              <a:t>sweating</a:t>
            </a:r>
          </a:p>
          <a:p>
            <a:r>
              <a:rPr lang="en-US" dirty="0" smtClean="0"/>
              <a:t>high levels of </a:t>
            </a:r>
            <a:r>
              <a:rPr lang="en-US" dirty="0" smtClean="0">
                <a:hlinkClick r:id="rId4" tooltip="What causes fatigue, and how can I treat it?"/>
              </a:rPr>
              <a:t>fatigue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Stage of infection</a:t>
            </a:r>
          </a:p>
          <a:p>
            <a:r>
              <a:rPr lang="en-US" dirty="0" smtClean="0"/>
              <a:t>At this stage the infectious agent has entered the host’s body and has begun multiplying. The entry and multiplication of an infectious agent inside the host is known as the </a:t>
            </a:r>
            <a:r>
              <a:rPr lang="en-US" b="1" dirty="0" smtClean="0"/>
              <a:t>stage of infection</a:t>
            </a:r>
            <a:r>
              <a:rPr lang="en-US" dirty="0" smtClean="0"/>
              <a:t>. For instance, a person who has eaten food contaminated with </a:t>
            </a:r>
            <a:r>
              <a:rPr lang="en-US" i="1" dirty="0" smtClean="0"/>
              <a:t>Salmonella </a:t>
            </a:r>
            <a:r>
              <a:rPr lang="en-US" i="1" dirty="0" err="1" smtClean="0"/>
              <a:t>typhii</a:t>
            </a:r>
            <a:r>
              <a:rPr lang="en-US" dirty="0" smtClean="0"/>
              <a:t> (the bacteria that cause typhoid fever) is said to be </a:t>
            </a:r>
            <a:r>
              <a:rPr lang="en-US" i="1" dirty="0" smtClean="0"/>
              <a:t>exposed</a:t>
            </a:r>
            <a:r>
              <a:rPr lang="en-US" dirty="0" smtClean="0"/>
              <a:t>; if the bacteria enter the cells lining the intestines and start multiplying, the person is said to be </a:t>
            </a:r>
            <a:r>
              <a:rPr lang="en-US" i="1" dirty="0" smtClean="0"/>
              <a:t>infected</a:t>
            </a:r>
            <a:r>
              <a:rPr lang="en-US" dirty="0" smtClean="0"/>
              <a:t>. </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fast heartbeat and breathing</a:t>
            </a:r>
          </a:p>
          <a:p>
            <a:r>
              <a:rPr lang="en-US" dirty="0" smtClean="0"/>
              <a:t>breathlessness</a:t>
            </a:r>
          </a:p>
          <a:p>
            <a:r>
              <a:rPr lang="en-US" dirty="0" smtClean="0"/>
              <a:t>chest pain</a:t>
            </a:r>
          </a:p>
          <a:p>
            <a:r>
              <a:rPr lang="en-US" dirty="0" smtClean="0"/>
              <a:t>a blue tint to the skin</a:t>
            </a:r>
          </a:p>
          <a:p>
            <a:r>
              <a:rPr lang="en-US" dirty="0" smtClean="0"/>
              <a:t>clubbed fingernails</a:t>
            </a:r>
          </a:p>
          <a:p>
            <a:r>
              <a:rPr lang="en-US" dirty="0" smtClean="0"/>
              <a:t>In severe cases, symptoms can occur from birth. However, these symptoms might not develop until a person is older than 13 years.</a:t>
            </a:r>
          </a:p>
          <a:p>
            <a:endParaRPr lang="en-US"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753" y="1600200"/>
            <a:ext cx="8229600" cy="4525963"/>
          </a:xfrm>
        </p:spPr>
        <p:txBody>
          <a:bodyPr>
            <a:normAutofit fontScale="92500" lnSpcReduction="20000"/>
          </a:bodyPr>
          <a:lstStyle/>
          <a:p>
            <a:pPr>
              <a:buNone/>
            </a:pPr>
            <a:r>
              <a:rPr lang="en-US" b="1" dirty="0" smtClean="0"/>
              <a:t>Causes</a:t>
            </a:r>
          </a:p>
          <a:p>
            <a:r>
              <a:rPr lang="en-US" dirty="0" smtClean="0"/>
              <a:t>Heart disease is caused by damage to all or part of the heart, damage to the coronary arteries, or a poor supply of nutrients and oxygen to the organ.</a:t>
            </a:r>
          </a:p>
          <a:p>
            <a:r>
              <a:rPr lang="en-US" dirty="0" smtClean="0"/>
              <a:t>Some types of heart disease, such as hypertrophic </a:t>
            </a:r>
            <a:r>
              <a:rPr lang="en-US" dirty="0" err="1" smtClean="0"/>
              <a:t>cardiomyopathy</a:t>
            </a:r>
            <a:r>
              <a:rPr lang="en-US" dirty="0" smtClean="0"/>
              <a:t>, are genetic. These, alongside congenital heart defects, can occur before a person is born.</a:t>
            </a:r>
          </a:p>
          <a:p>
            <a:r>
              <a:rPr lang="en-US" dirty="0" smtClean="0"/>
              <a:t>There are a number of lifestyle choices that can increase the risk of heart disease. These include:</a:t>
            </a:r>
          </a:p>
          <a:p>
            <a:endParaRPr lang="en-US"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high blood pressure and cholesterol</a:t>
            </a:r>
          </a:p>
          <a:p>
            <a:r>
              <a:rPr lang="en-US" dirty="0" smtClean="0"/>
              <a:t>smoking</a:t>
            </a:r>
          </a:p>
          <a:p>
            <a:r>
              <a:rPr lang="en-US" dirty="0" smtClean="0"/>
              <a:t>overweight and </a:t>
            </a:r>
            <a:r>
              <a:rPr lang="en-US" dirty="0" smtClean="0">
                <a:hlinkClick r:id="rId2" tooltip="How Much Should I Weigh?"/>
              </a:rPr>
              <a:t>obesity</a:t>
            </a:r>
            <a:endParaRPr lang="en-US" dirty="0" smtClean="0"/>
          </a:p>
          <a:p>
            <a:r>
              <a:rPr lang="en-US" dirty="0" smtClean="0"/>
              <a:t>diabetes</a:t>
            </a:r>
          </a:p>
          <a:p>
            <a:r>
              <a:rPr lang="en-US" dirty="0" smtClean="0"/>
              <a:t>family history</a:t>
            </a:r>
          </a:p>
          <a:p>
            <a:r>
              <a:rPr lang="en-US" dirty="0" smtClean="0"/>
              <a:t>a diet of junk food</a:t>
            </a:r>
          </a:p>
          <a:p>
            <a:r>
              <a:rPr lang="en-US" dirty="0" smtClean="0"/>
              <a:t>age</a:t>
            </a:r>
          </a:p>
          <a:p>
            <a:r>
              <a:rPr lang="en-US" dirty="0" smtClean="0"/>
              <a:t>a history of </a:t>
            </a:r>
            <a:r>
              <a:rPr lang="en-US" dirty="0" smtClean="0">
                <a:hlinkClick r:id="rId3" tooltip="Everything you need to know about preeclampsia"/>
              </a:rPr>
              <a:t>preeclampsia</a:t>
            </a:r>
            <a:r>
              <a:rPr lang="en-US" dirty="0" smtClean="0"/>
              <a:t> during pregnancy</a:t>
            </a:r>
          </a:p>
          <a:p>
            <a:r>
              <a:rPr lang="en-US" dirty="0" smtClean="0"/>
              <a:t>staying in a stationary position for extended periods of time, such as sitting at work</a:t>
            </a:r>
          </a:p>
          <a:p>
            <a:endParaRPr lang="en-US" dirty="0"/>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Having any of these risk factors greatly increases the risk of heart disease.</a:t>
            </a:r>
          </a:p>
          <a:p>
            <a:r>
              <a:rPr lang="en-US" dirty="0" smtClean="0"/>
              <a:t> Some, such as age, are unavoidable. </a:t>
            </a:r>
          </a:p>
          <a:p>
            <a:r>
              <a:rPr lang="en-US" dirty="0" smtClean="0"/>
              <a:t>For example, once a woman reaches 55 years of age, heart disease becomes more likely.</a:t>
            </a:r>
            <a:endParaRPr lang="en-US" dirty="0"/>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Treatment</a:t>
            </a:r>
          </a:p>
          <a:p>
            <a:r>
              <a:rPr lang="en-US" dirty="0" smtClean="0"/>
              <a:t>There are two main lines of treatment for heart disease. Initially, a person can attempt to treat the heart condition using medications. If these do not have the desired effect, surgical options are available to help correct the issue.</a:t>
            </a:r>
          </a:p>
          <a:p>
            <a:pPr>
              <a:buNone/>
            </a:pPr>
            <a:r>
              <a:rPr lang="en-US" b="1" dirty="0" smtClean="0"/>
              <a:t>Medication</a:t>
            </a:r>
          </a:p>
          <a:p>
            <a:r>
              <a:rPr lang="en-US" dirty="0" smtClean="0"/>
              <a:t>A very wide range of medication is available for the majority of heart conditions. Many are prescribed to prevent blood clots, but some serve other purposes.</a:t>
            </a:r>
          </a:p>
          <a:p>
            <a:endParaRPr lang="en-US"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main medications in use are:</a:t>
            </a:r>
          </a:p>
          <a:p>
            <a:r>
              <a:rPr lang="en-US" dirty="0" err="1" smtClean="0"/>
              <a:t>statins</a:t>
            </a:r>
            <a:r>
              <a:rPr lang="en-US" dirty="0" smtClean="0"/>
              <a:t>, for lowering cholesterol</a:t>
            </a:r>
          </a:p>
          <a:p>
            <a:r>
              <a:rPr lang="en-US" dirty="0" smtClean="0"/>
              <a:t>blood thinners, such as </a:t>
            </a:r>
            <a:r>
              <a:rPr lang="en-US" dirty="0" err="1" smtClean="0"/>
              <a:t>warfarin</a:t>
            </a:r>
            <a:r>
              <a:rPr lang="en-US" dirty="0" smtClean="0"/>
              <a:t>, for preventing blood clots</a:t>
            </a:r>
          </a:p>
          <a:p>
            <a:r>
              <a:rPr lang="en-US" dirty="0" smtClean="0">
                <a:hlinkClick r:id="rId2" tooltip="What you need to know about beta-blockers"/>
              </a:rPr>
              <a:t>beta-blockers</a:t>
            </a:r>
            <a:r>
              <a:rPr lang="en-US" dirty="0" smtClean="0"/>
              <a:t>, for treating heart attack, heart failure, and high blood pressure</a:t>
            </a:r>
          </a:p>
          <a:p>
            <a:endParaRPr lang="en-US" dirty="0"/>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angiotensin-converting enzyme (ACE) inhibitors, for heart failure and high blood pressure</a:t>
            </a:r>
          </a:p>
          <a:p>
            <a:r>
              <a:rPr lang="en-US" dirty="0" smtClean="0"/>
              <a:t>Your doctor will work with you to find a medication that is safe and effective. They will also use medications to treat underlying conditions that can affect the heart, such as diabetes before they become problematic.</a:t>
            </a:r>
          </a:p>
          <a:p>
            <a:endParaRPr lang="en-US" dirty="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Heart surgery is an intensive option from which it can take a long time to recover.</a:t>
            </a:r>
          </a:p>
          <a:p>
            <a:r>
              <a:rPr lang="en-US" dirty="0" smtClean="0"/>
              <a:t>However, they can be effective in treating blockages and heart problems for which medications may not be effective, especially in the advanced stages of heart disease.</a:t>
            </a:r>
          </a:p>
          <a:p>
            <a:r>
              <a:rPr lang="en-US" dirty="0" smtClean="0"/>
              <a:t>The most common surgeries include:</a:t>
            </a:r>
          </a:p>
          <a:p>
            <a:r>
              <a:rPr lang="en-US" dirty="0" smtClean="0"/>
              <a:t>angioplasty, in which a balloon catheter is inserted to widen narrowed blood vessels that might be restricting blood flow to the heart</a:t>
            </a:r>
          </a:p>
          <a:p>
            <a:endParaRPr lang="en-US"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coronary artery bypass surgery, which allows blood flow to reach a blocked part of the heart in people with blocked arteries</a:t>
            </a:r>
          </a:p>
          <a:p>
            <a:r>
              <a:rPr lang="en-US" dirty="0" smtClean="0"/>
              <a:t>surgery to repair or replace faulty heart valves</a:t>
            </a:r>
          </a:p>
          <a:p>
            <a:r>
              <a:rPr lang="en-US" dirty="0" smtClean="0"/>
              <a:t>pacemakers, or electronic machines that regulate a heartbeat for people with arrhythmia</a:t>
            </a:r>
          </a:p>
          <a:p>
            <a:r>
              <a:rPr lang="en-US" dirty="0" smtClean="0"/>
              <a:t>Heart transplants are another option. However, it is often difficult to find a suitable heart of the right size and blood type in the required time. People are put on a waiting list for donor organs and can sometimes wait years.</a:t>
            </a:r>
          </a:p>
          <a:p>
            <a:endParaRPr lang="en-US"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b="1" dirty="0" smtClean="0"/>
              <a:t>Prevention</a:t>
            </a:r>
          </a:p>
          <a:p>
            <a:r>
              <a:rPr lang="en-US" dirty="0" smtClean="0"/>
              <a:t>Some types of heart disease, such as those that are present from birth, cannot be prevented.</a:t>
            </a:r>
          </a:p>
          <a:p>
            <a:r>
              <a:rPr lang="en-US" dirty="0" smtClean="0"/>
              <a:t>Other types, however, can be prevented by taking the following measures:</a:t>
            </a:r>
          </a:p>
          <a:p>
            <a:r>
              <a:rPr lang="en-US" dirty="0" smtClean="0"/>
              <a:t>Eat a balanced diet. Stick to low-fat, high-fiber foods and be sure to consume five portions of fresh fruit and vegetables each day. Increase your intake of whole grains and reduce the amount of salt and sugar in the diet. Make sure the fats in the diet are mostly unsaturated.</a:t>
            </a:r>
          </a:p>
          <a:p>
            <a:r>
              <a:rPr lang="en-US" dirty="0" smtClean="0"/>
              <a:t>Exercise regularly. This will strengthen the heart and circulatory system, reduce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At this stage there are no </a:t>
            </a:r>
            <a:r>
              <a:rPr lang="en-US" b="1" dirty="0" smtClean="0"/>
              <a:t>clinical manifestations</a:t>
            </a:r>
            <a:r>
              <a:rPr lang="en-US" dirty="0" smtClean="0"/>
              <a:t> of the disease, a term referring to the typical symptoms and signs of that illness. </a:t>
            </a:r>
            <a:r>
              <a:rPr lang="en-US" b="1" dirty="0" smtClean="0"/>
              <a:t>Symptoms</a:t>
            </a:r>
            <a:r>
              <a:rPr lang="en-US" dirty="0" smtClean="0"/>
              <a:t> are the complaints the patient can tell you about (e.g. headache, vomiting, dizziness). </a:t>
            </a:r>
            <a:r>
              <a:rPr lang="en-US" b="1" dirty="0" smtClean="0"/>
              <a:t>Signs</a:t>
            </a:r>
            <a:r>
              <a:rPr lang="en-US" dirty="0" smtClean="0"/>
              <a:t> are the features that would only be detected by a trained health worker (e.g. high temperature, fast pulse rate, enlargement of organs in the abdomen). </a:t>
            </a:r>
            <a:endParaRPr lang="en-US" dirty="0"/>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Maintain a healthy </a:t>
            </a:r>
            <a:r>
              <a:rPr lang="en-US" dirty="0" smtClean="0">
                <a:hlinkClick r:id="rId2" tooltip="How Much Should I Weigh?"/>
              </a:rPr>
              <a:t>body weight</a:t>
            </a:r>
            <a:r>
              <a:rPr lang="en-US" dirty="0" smtClean="0"/>
              <a:t> for your height. Click </a:t>
            </a:r>
            <a:r>
              <a:rPr lang="en-US" dirty="0" smtClean="0">
                <a:hlinkClick r:id="rId3"/>
              </a:rPr>
              <a:t>here</a:t>
            </a:r>
            <a:r>
              <a:rPr lang="en-US" dirty="0" smtClean="0"/>
              <a:t> to calculate your current and target body mass index (</a:t>
            </a:r>
            <a:r>
              <a:rPr lang="en-US" dirty="0" smtClean="0">
                <a:hlinkClick r:id="rId4" tooltip="What is BMI?"/>
              </a:rPr>
              <a:t>BMI</a:t>
            </a:r>
            <a:r>
              <a:rPr lang="en-US" dirty="0" smtClean="0"/>
              <a:t>).</a:t>
            </a:r>
          </a:p>
          <a:p>
            <a:r>
              <a:rPr lang="en-US" dirty="0" smtClean="0"/>
              <a:t>If you smoke, quit. Smoking is a major risk factor for heart and cardiovascular conditions.</a:t>
            </a:r>
          </a:p>
          <a:p>
            <a:r>
              <a:rPr lang="en-US" dirty="0" smtClean="0"/>
              <a:t>Reduce the intake of alcohol. Do not drink more than 14 units per week.</a:t>
            </a:r>
          </a:p>
          <a:p>
            <a:endParaRPr lang="en-US" dirty="0"/>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Control conditions that affect heart health as a complication, such as high blood pressure or diabetes.</a:t>
            </a:r>
          </a:p>
          <a:p>
            <a:r>
              <a:rPr lang="en-US" dirty="0" smtClean="0"/>
              <a:t>While these steps do not completely eliminate the risk of heart disease, they can help improve overall health and greatly reduce the chances of heart complications.</a:t>
            </a:r>
          </a:p>
          <a:p>
            <a:endParaRPr lang="en-US" dirty="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Vascular diseases</a:t>
            </a:r>
            <a:endParaRPr lang="en-US" dirty="0"/>
          </a:p>
        </p:txBody>
      </p:sp>
      <p:pic>
        <p:nvPicPr>
          <p:cNvPr id="2050" name="Picture 2" descr="C:\Users\me\Desktop\Vein_art_rotating.gif"/>
          <p:cNvPicPr>
            <a:picLocks noGrp="1" noChangeAspect="1" noChangeArrowheads="1" noCrop="1"/>
          </p:cNvPicPr>
          <p:nvPr>
            <p:ph idx="1"/>
          </p:nvPr>
        </p:nvPicPr>
        <p:blipFill>
          <a:blip r:embed="rId2"/>
          <a:srcRect/>
          <a:stretch>
            <a:fillRect/>
          </a:stretch>
        </p:blipFill>
        <p:spPr bwMode="auto">
          <a:xfrm>
            <a:off x="3048000" y="2339181"/>
            <a:ext cx="3048000" cy="3048000"/>
          </a:xfrm>
          <a:prstGeom prst="rect">
            <a:avLst/>
          </a:prstGeom>
          <a:noFill/>
        </p:spPr>
      </p:pic>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Vascular disease</a:t>
            </a:r>
            <a:br>
              <a:rPr lang="en-US" b="1" dirty="0" smtClean="0"/>
            </a:br>
            <a:endParaRPr lang="en-US" b="1" dirty="0"/>
          </a:p>
        </p:txBody>
      </p:sp>
      <p:sp>
        <p:nvSpPr>
          <p:cNvPr id="3" name="Content Placeholder 2"/>
          <p:cNvSpPr>
            <a:spLocks noGrp="1"/>
          </p:cNvSpPr>
          <p:nvPr>
            <p:ph idx="1"/>
          </p:nvPr>
        </p:nvSpPr>
        <p:spPr/>
        <p:txBody>
          <a:bodyPr/>
          <a:lstStyle/>
          <a:p>
            <a:r>
              <a:rPr lang="en-US" dirty="0" smtClean="0"/>
              <a:t>Vascular disease is a class of diseases of the </a:t>
            </a:r>
            <a:r>
              <a:rPr lang="en-US" b="1" dirty="0" smtClean="0"/>
              <a:t>blood vessels – the arteries and veins </a:t>
            </a:r>
            <a:r>
              <a:rPr lang="en-US" dirty="0" smtClean="0"/>
              <a:t>of the circulatory system of the body. It is a subgroup of cardiovascular disease.</a:t>
            </a:r>
          </a:p>
          <a:p>
            <a:r>
              <a:rPr lang="en-US" dirty="0" smtClean="0"/>
              <a:t> Disorders in this vast network of blood vessels, can cause a range of health problems which can be severe or prove fatal.</a:t>
            </a:r>
          </a:p>
          <a:p>
            <a:endParaRPr lang="en-US" dirty="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vascular diseases</a:t>
            </a:r>
            <a:endParaRPr lang="en-US" b="1" dirty="0"/>
          </a:p>
        </p:txBody>
      </p:sp>
      <p:sp>
        <p:nvSpPr>
          <p:cNvPr id="3" name="Content Placeholder 2"/>
          <p:cNvSpPr>
            <a:spLocks noGrp="1"/>
          </p:cNvSpPr>
          <p:nvPr>
            <p:ph idx="1"/>
          </p:nvPr>
        </p:nvSpPr>
        <p:spPr/>
        <p:txBody>
          <a:bodyPr/>
          <a:lstStyle/>
          <a:p>
            <a:pPr>
              <a:buNone/>
            </a:pPr>
            <a:r>
              <a:rPr lang="en-US" b="1" dirty="0" smtClean="0"/>
              <a:t>Peripheral Artery Disease</a:t>
            </a:r>
          </a:p>
          <a:p>
            <a:r>
              <a:rPr lang="en-US" dirty="0" smtClean="0"/>
              <a:t>Peripheral Artery Disease (PAD – also known as Peripheral Vascular Disease or PVD) results from a progressive thickening of an artery’s lining caused by a buildup of plaque, which narrows or blocks blood flow, reducing circulation of the blood to a specific organ or region of the body.</a:t>
            </a:r>
          </a:p>
          <a:p>
            <a:endParaRPr lang="en-US" dirty="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Abdominal Aortic Aneurysm</a:t>
            </a:r>
          </a:p>
          <a:p>
            <a:r>
              <a:rPr lang="en-US" dirty="0" smtClean="0"/>
              <a:t>Aneurysms are bulges that occur in weakened regions of the wall of an arterial blood vessel. The most common and serious aneurysms occur in the aorta, the main artery that carries oxygen-rich blood from the heart through its branches to the entire body.</a:t>
            </a:r>
          </a:p>
          <a:p>
            <a:endParaRPr lang="en-US" dirty="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Atherosclerosis</a:t>
            </a:r>
          </a:p>
          <a:p>
            <a:r>
              <a:rPr lang="en-US" dirty="0" smtClean="0"/>
              <a:t>Atherosclerosis is a vascular disease that is caused by a buildup of plaque in the inner lining (</a:t>
            </a:r>
            <a:r>
              <a:rPr lang="en-US" dirty="0" err="1" smtClean="0"/>
              <a:t>intima</a:t>
            </a:r>
            <a:r>
              <a:rPr lang="en-US" dirty="0" smtClean="0"/>
              <a:t>) of arteries that restricts or blocks blood flow to a specific organ or region of the body.</a:t>
            </a:r>
            <a:endParaRPr lang="en-US" dirty="0"/>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Carotid artery disease</a:t>
            </a:r>
          </a:p>
          <a:p>
            <a:r>
              <a:rPr lang="en-US" dirty="0" smtClean="0"/>
              <a:t>Carotid artery disease is defined by the narrowing or blockage of the </a:t>
            </a:r>
            <a:r>
              <a:rPr lang="en-US" dirty="0" err="1" smtClean="0"/>
              <a:t>carotidCarotid</a:t>
            </a:r>
            <a:r>
              <a:rPr lang="en-US" dirty="0" smtClean="0"/>
              <a:t> Artery Disease Statistics artery due to the build-up of plaque (which is a deposit of cholesterol, calcium, and other cells in the artery wall).</a:t>
            </a:r>
          </a:p>
          <a:p>
            <a:endParaRPr lang="en-US" dirty="0"/>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Peripheral artery disease</a:t>
            </a:r>
            <a:endParaRPr lang="en-US" b="1" dirty="0"/>
          </a:p>
        </p:txBody>
      </p:sp>
      <p:sp>
        <p:nvSpPr>
          <p:cNvPr id="3" name="Content Placeholder 2"/>
          <p:cNvSpPr>
            <a:spLocks noGrp="1"/>
          </p:cNvSpPr>
          <p:nvPr>
            <p:ph idx="1"/>
          </p:nvPr>
        </p:nvSpPr>
        <p:spPr/>
        <p:txBody>
          <a:bodyPr>
            <a:normAutofit lnSpcReduction="10000"/>
          </a:bodyPr>
          <a:lstStyle/>
          <a:p>
            <a:r>
              <a:rPr lang="en-US" dirty="0" smtClean="0"/>
              <a:t>Peripheral artery disease (also called peripheral arterial disease) is a common circulatory problem in which narrowed arteries reduce blood flow to your limbs.</a:t>
            </a:r>
          </a:p>
          <a:p>
            <a:r>
              <a:rPr lang="en-US" dirty="0" smtClean="0"/>
              <a:t>When you develop peripheral artery disease (PAD), your extremities — usually your legs — don't receive enough blood flow to keep up with demand. This causes symptoms, most notably leg pain when walking (</a:t>
            </a:r>
            <a:r>
              <a:rPr lang="en-US" dirty="0" err="1" smtClean="0"/>
              <a:t>claudication</a:t>
            </a:r>
            <a:r>
              <a:rPr lang="en-US" dirty="0" smtClean="0"/>
              <a:t>).</a:t>
            </a:r>
          </a:p>
          <a:p>
            <a:endParaRPr lang="en-US" dirty="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Peripheral artery disease is also likely to be a sign of a more widespread accumulation of </a:t>
            </a:r>
            <a:r>
              <a:rPr lang="en-US" b="1" dirty="0" smtClean="0"/>
              <a:t>fatty deposits in your arteries </a:t>
            </a:r>
            <a:r>
              <a:rPr lang="en-US" dirty="0" smtClean="0"/>
              <a:t>(</a:t>
            </a:r>
            <a:r>
              <a:rPr lang="en-US" b="1" dirty="0" smtClean="0"/>
              <a:t>atherosclerosis</a:t>
            </a:r>
            <a:r>
              <a:rPr lang="en-US" dirty="0" smtClean="0"/>
              <a:t>). This condition may be reducing blood flow to your heart and brain, as well as your legs.</a:t>
            </a:r>
          </a:p>
          <a:p>
            <a:r>
              <a:rPr lang="en-US" dirty="0" smtClean="0"/>
              <a:t>You often can successfully treat peripheral artery disease by quitting tobacco, exercising and eating a healthy diet.</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smtClean="0"/>
              <a:t>Stage of infectious disease</a:t>
            </a:r>
          </a:p>
          <a:p>
            <a:r>
              <a:rPr lang="en-US" dirty="0" smtClean="0"/>
              <a:t>At this stage the clinical manifestations of the disease are present in the infected host. For example, a person infected with </a:t>
            </a:r>
            <a:r>
              <a:rPr lang="en-US" i="1" dirty="0" smtClean="0"/>
              <a:t>Plasmodium </a:t>
            </a:r>
            <a:r>
              <a:rPr lang="en-US" i="1" dirty="0" err="1" smtClean="0"/>
              <a:t>falciparum</a:t>
            </a:r>
            <a:r>
              <a:rPr lang="en-US" dirty="0" smtClean="0"/>
              <a:t>, who has fever, vomiting and headache, is in the </a:t>
            </a:r>
            <a:r>
              <a:rPr lang="en-US" b="1" dirty="0" smtClean="0"/>
              <a:t>stage of infectious disease</a:t>
            </a:r>
            <a:r>
              <a:rPr lang="en-US" dirty="0" smtClean="0"/>
              <a:t> – in this case, malaria. The time interval between the onset (start) of infection and the first appearance of clinical manifestations of a disease is called the </a:t>
            </a:r>
            <a:r>
              <a:rPr lang="en-US" b="1" dirty="0" smtClean="0"/>
              <a:t>incubation period</a:t>
            </a:r>
            <a:r>
              <a:rPr lang="en-US" dirty="0" smtClean="0"/>
              <a:t>. For malaria caused by </a:t>
            </a:r>
            <a:r>
              <a:rPr lang="en-US" i="1" dirty="0" smtClean="0"/>
              <a:t>Plasmodium </a:t>
            </a:r>
            <a:r>
              <a:rPr lang="en-US" i="1" dirty="0" err="1" smtClean="0"/>
              <a:t>falciparum</a:t>
            </a:r>
            <a:r>
              <a:rPr lang="en-US" dirty="0" smtClean="0"/>
              <a:t> the incubation period ranges from 7 to 14 days.</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Symptoms</a:t>
            </a:r>
          </a:p>
          <a:p>
            <a:r>
              <a:rPr lang="en-US" dirty="0" smtClean="0"/>
              <a:t>While many people with peripheral artery disease have mild or no symptoms, some people have leg pain when walking (</a:t>
            </a:r>
            <a:r>
              <a:rPr lang="en-US" dirty="0" err="1" smtClean="0"/>
              <a:t>claudication</a:t>
            </a:r>
            <a:r>
              <a:rPr lang="en-US" dirty="0" smtClean="0"/>
              <a:t>).</a:t>
            </a:r>
          </a:p>
          <a:p>
            <a:r>
              <a:rPr lang="en-US" dirty="0" err="1" smtClean="0"/>
              <a:t>Claudication</a:t>
            </a:r>
            <a:r>
              <a:rPr lang="en-US" dirty="0" smtClean="0"/>
              <a:t> symptoms include muscle pain or cramping in your legs or arms that's triggered by activity, such as walking, but disappears after a few minutes of rest. The location of the pain depends on the location of the clogged or narrowed artery. Calf pain is the most common location.</a:t>
            </a:r>
          </a:p>
          <a:p>
            <a:endParaRPr lang="en-US" dirty="0"/>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The severity of </a:t>
            </a:r>
            <a:r>
              <a:rPr lang="en-US" dirty="0" err="1" smtClean="0"/>
              <a:t>claudication</a:t>
            </a:r>
            <a:r>
              <a:rPr lang="en-US" dirty="0" smtClean="0"/>
              <a:t> varies widely, from mild discomfort to debilitating pain. Severe </a:t>
            </a:r>
            <a:r>
              <a:rPr lang="en-US" dirty="0" err="1" smtClean="0"/>
              <a:t>claudication</a:t>
            </a:r>
            <a:r>
              <a:rPr lang="en-US" dirty="0" smtClean="0"/>
              <a:t> can make it hard for you to walk or do other types of physical activity.</a:t>
            </a:r>
          </a:p>
          <a:p>
            <a:r>
              <a:rPr lang="en-US" dirty="0" smtClean="0"/>
              <a:t>Peripheral artery disease signs and symptoms include:</a:t>
            </a:r>
          </a:p>
          <a:p>
            <a:r>
              <a:rPr lang="en-US" dirty="0" smtClean="0"/>
              <a:t>Painful cramping in one or both of your hips, thighs or calf muscles after certain activities, such as walking or climbing stairs (</a:t>
            </a:r>
            <a:r>
              <a:rPr lang="en-US" dirty="0" err="1" smtClean="0"/>
              <a:t>claudication</a:t>
            </a:r>
            <a:r>
              <a:rPr lang="en-US" dirty="0" smtClean="0"/>
              <a:t>)</a:t>
            </a:r>
          </a:p>
          <a:p>
            <a:r>
              <a:rPr lang="en-US" dirty="0" smtClean="0"/>
              <a:t>Leg numbness or weakness</a:t>
            </a:r>
          </a:p>
          <a:p>
            <a:r>
              <a:rPr lang="en-US" dirty="0" smtClean="0"/>
              <a:t>Coldness in your lower leg or foot, especially when compared with the other side</a:t>
            </a:r>
          </a:p>
          <a:p>
            <a:endParaRPr lang="en-US" dirty="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Sores on your toes, feet or legs that won't heal</a:t>
            </a:r>
          </a:p>
          <a:p>
            <a:r>
              <a:rPr lang="en-US" dirty="0" smtClean="0"/>
              <a:t>A change in the color of your legs</a:t>
            </a:r>
          </a:p>
          <a:p>
            <a:r>
              <a:rPr lang="en-US" dirty="0" smtClean="0"/>
              <a:t>Hair loss or slower hair growth on your feet and legs</a:t>
            </a:r>
          </a:p>
          <a:p>
            <a:r>
              <a:rPr lang="en-US" dirty="0" smtClean="0"/>
              <a:t>Slower growth of your toenails</a:t>
            </a:r>
          </a:p>
          <a:p>
            <a:r>
              <a:rPr lang="en-US" dirty="0" smtClean="0"/>
              <a:t>Shiny skin on your legs</a:t>
            </a:r>
          </a:p>
          <a:p>
            <a:r>
              <a:rPr lang="en-US" dirty="0" smtClean="0"/>
              <a:t>No pulse or a weak pulse in your legs or feet</a:t>
            </a:r>
          </a:p>
          <a:p>
            <a:r>
              <a:rPr lang="en-US" dirty="0" smtClean="0"/>
              <a:t>Erectile dysfunction in men</a:t>
            </a:r>
          </a:p>
          <a:p>
            <a:endParaRPr lang="en-US" dirty="0"/>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peripheral artery disease progresses, pain may even occur when you're at rest or when you're lying down (ischemic rest pain).</a:t>
            </a:r>
          </a:p>
          <a:p>
            <a:r>
              <a:rPr lang="en-US" dirty="0" smtClean="0"/>
              <a:t> It may be intense enough to disrupt sleep. Hanging your legs over the edge of your bed or walking around your room may temporarily relieve the pain.</a:t>
            </a:r>
            <a:endParaRPr lang="en-US" dirty="0"/>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smtClean="0"/>
              <a:t>When to see a doctor</a:t>
            </a:r>
          </a:p>
          <a:p>
            <a:r>
              <a:rPr lang="en-US" dirty="0" smtClean="0"/>
              <a:t>If you have leg pain, numbness or other symptoms, don't dismiss them as a normal part of aging. Call your doctor and make an appointment.</a:t>
            </a:r>
          </a:p>
          <a:p>
            <a:r>
              <a:rPr lang="en-US" dirty="0" smtClean="0"/>
              <a:t>Even if you don't have symptoms of peripheral artery disease, you may need to be screened if you are:</a:t>
            </a:r>
          </a:p>
          <a:p>
            <a:r>
              <a:rPr lang="en-US" dirty="0" smtClean="0"/>
              <a:t>Over age 65</a:t>
            </a:r>
          </a:p>
          <a:p>
            <a:r>
              <a:rPr lang="en-US" dirty="0" smtClean="0"/>
              <a:t>Over age 50 and have a history of diabetes or smoking</a:t>
            </a:r>
          </a:p>
          <a:p>
            <a:r>
              <a:rPr lang="en-US" dirty="0" smtClean="0"/>
              <a:t>Under age 50, but have diabetes and other peripheral artery disease risk factors, such as obesity or high blood pressure</a:t>
            </a:r>
          </a:p>
          <a:p>
            <a:endParaRPr lang="en-US" dirty="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smtClean="0"/>
              <a:t>Causes</a:t>
            </a:r>
          </a:p>
          <a:p>
            <a:r>
              <a:rPr lang="en-US" dirty="0" smtClean="0"/>
              <a:t>Peripheral artery disease is often caused by atherosclerosis.</a:t>
            </a:r>
          </a:p>
          <a:p>
            <a:r>
              <a:rPr lang="en-US" dirty="0" smtClean="0"/>
              <a:t> In atherosclerosis, fatty deposits (plaques) build up on your artery walls and reduce blood flow.</a:t>
            </a:r>
          </a:p>
          <a:p>
            <a:r>
              <a:rPr lang="en-US" dirty="0" smtClean="0"/>
              <a:t>Although discussions of atherosclerosis usually focus on the heart, the disease can and usually does affect arteries throughout your body. </a:t>
            </a:r>
          </a:p>
          <a:p>
            <a:endParaRPr lang="en-US" dirty="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When it occurs in the arteries supplying blood to your limbs, it causes peripheral artery disease.</a:t>
            </a:r>
          </a:p>
          <a:p>
            <a:r>
              <a:rPr lang="en-US" dirty="0" smtClean="0"/>
              <a:t>Less commonly, the cause of peripheral artery disease may be blood vessel inflammation, injury to your limbs, unusual anatomy of your ligaments or muscles, or radiation exposure.</a:t>
            </a:r>
          </a:p>
          <a:p>
            <a:endParaRPr lang="en-US" dirty="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Risk factors</a:t>
            </a:r>
          </a:p>
          <a:p>
            <a:r>
              <a:rPr lang="en-US" dirty="0" smtClean="0"/>
              <a:t>Factors that increase your risk of developing peripheral artery disease include:</a:t>
            </a:r>
          </a:p>
          <a:p>
            <a:r>
              <a:rPr lang="en-US" dirty="0" smtClean="0"/>
              <a:t>Smoking</a:t>
            </a:r>
          </a:p>
          <a:p>
            <a:r>
              <a:rPr lang="en-US" dirty="0" smtClean="0"/>
              <a:t>Diabetes</a:t>
            </a:r>
          </a:p>
          <a:p>
            <a:r>
              <a:rPr lang="en-US" dirty="0" smtClean="0"/>
              <a:t>Obesity (a body mass index over 30)</a:t>
            </a:r>
          </a:p>
          <a:p>
            <a:r>
              <a:rPr lang="en-US" dirty="0" smtClean="0"/>
              <a:t>High blood pressure</a:t>
            </a:r>
          </a:p>
          <a:p>
            <a:endParaRPr lang="en-US" dirty="0"/>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High cholesterol</a:t>
            </a:r>
          </a:p>
          <a:p>
            <a:r>
              <a:rPr lang="en-US" dirty="0" smtClean="0"/>
              <a:t>Increasing age, especially after reaching 50 years of age</a:t>
            </a:r>
          </a:p>
          <a:p>
            <a:r>
              <a:rPr lang="en-US" dirty="0" smtClean="0"/>
              <a:t>A family history of peripheral artery disease, heart disease or stroke</a:t>
            </a:r>
          </a:p>
          <a:p>
            <a:r>
              <a:rPr lang="en-US" dirty="0" smtClean="0"/>
              <a:t>High levels of </a:t>
            </a:r>
            <a:r>
              <a:rPr lang="en-US" dirty="0" err="1" smtClean="0"/>
              <a:t>homocysteine</a:t>
            </a:r>
            <a:r>
              <a:rPr lang="en-US" dirty="0" smtClean="0"/>
              <a:t>, a protein component that helps build and maintain tissue</a:t>
            </a:r>
          </a:p>
          <a:p>
            <a:r>
              <a:rPr lang="en-US" dirty="0" smtClean="0"/>
              <a:t>People who smoke or have diabetes have the greatest risk of developing peripheral artery disease due to reduced blood flow.</a:t>
            </a:r>
          </a:p>
          <a:p>
            <a:endParaRPr lang="en-US" dirty="0"/>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smtClean="0"/>
              <a:t>Complications</a:t>
            </a:r>
          </a:p>
          <a:p>
            <a:r>
              <a:rPr lang="en-US" dirty="0" smtClean="0"/>
              <a:t>If your peripheral artery disease is caused by a buildup of plaques in your blood vessels (atherosclerosis), you're also at risk of developing:</a:t>
            </a:r>
          </a:p>
          <a:p>
            <a:r>
              <a:rPr lang="en-US" b="1" dirty="0" smtClean="0"/>
              <a:t>Critical limb ischemia.</a:t>
            </a:r>
            <a:r>
              <a:rPr lang="en-US" dirty="0" smtClean="0"/>
              <a:t> This condition begins as open sores that don't heal, an injury, or an infection of your feet or legs. Critical limb ischemia occurs when such injuries or infections progress and cause tissue death (gangrene), sometimes requiring amputation of the affected limb.</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Remember that not all infected hosts may develop the disease, and among those who do, the severity of the illness may differ, depending on the level of immunity of the host and the type of infectious agent. Infected hosts who have clinical manifestations of the disease are called </a:t>
            </a:r>
            <a:r>
              <a:rPr lang="en-US" b="1" dirty="0" smtClean="0"/>
              <a:t>active cases</a:t>
            </a:r>
            <a:r>
              <a:rPr lang="en-US" dirty="0" smtClean="0"/>
              <a:t>. Individuals who are infected, but who do not have clinical manifestations, are called </a:t>
            </a:r>
            <a:r>
              <a:rPr lang="en-US" b="1" dirty="0" smtClean="0"/>
              <a:t>carriers</a:t>
            </a:r>
            <a:r>
              <a:rPr lang="en-US" dirty="0" smtClean="0"/>
              <a:t>. Carriers and active cases can both transmit the infection to others.</a:t>
            </a:r>
          </a:p>
          <a:p>
            <a:endParaRPr lang="en-US" dirty="0"/>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Stroke and heart attack.</a:t>
            </a:r>
            <a:r>
              <a:rPr lang="en-US" dirty="0" smtClean="0"/>
              <a:t> The atherosclerosis that causes the signs and symptoms of peripheral artery disease isn't limited to your legs.</a:t>
            </a:r>
          </a:p>
          <a:p>
            <a:r>
              <a:rPr lang="en-US" dirty="0" smtClean="0"/>
              <a:t> Fat deposits also build up in arteries supplying blood to your heart and brain.</a:t>
            </a:r>
          </a:p>
          <a:p>
            <a:endParaRPr lang="en-US" dirty="0"/>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Prevention</a:t>
            </a:r>
          </a:p>
          <a:p>
            <a:r>
              <a:rPr lang="en-US" dirty="0" smtClean="0"/>
              <a:t>The best way to prevent </a:t>
            </a:r>
            <a:r>
              <a:rPr lang="en-US" dirty="0" err="1" smtClean="0"/>
              <a:t>claudication</a:t>
            </a:r>
            <a:r>
              <a:rPr lang="en-US" dirty="0" smtClean="0"/>
              <a:t> is to maintain a healthy lifestyle. That means:</a:t>
            </a:r>
          </a:p>
          <a:p>
            <a:r>
              <a:rPr lang="en-US" dirty="0" smtClean="0"/>
              <a:t>Quit smoking if you're a smoker.</a:t>
            </a:r>
          </a:p>
          <a:p>
            <a:r>
              <a:rPr lang="en-US" dirty="0" smtClean="0"/>
              <a:t>If you have diabetes, keep your blood sugar in good control.</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Exercise regularly. Aim for 30 to 45 minutes several times a week after you've gotten your doctor's OK.</a:t>
            </a:r>
          </a:p>
          <a:p>
            <a:r>
              <a:rPr lang="en-US" dirty="0" smtClean="0"/>
              <a:t>Lower your cholesterol and blood pressure levels, if applicable.</a:t>
            </a:r>
          </a:p>
          <a:p>
            <a:r>
              <a:rPr lang="en-US" dirty="0" smtClean="0"/>
              <a:t>Eat foods that are low in saturated fat.</a:t>
            </a:r>
          </a:p>
          <a:p>
            <a:r>
              <a:rPr lang="en-US" dirty="0" smtClean="0"/>
              <a:t>Maintain a healthy weight.</a:t>
            </a:r>
            <a:endParaRPr lang="en-US"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Degenerative disorders</a:t>
            </a:r>
            <a:endParaRPr lang="en-US" b="1" dirty="0"/>
          </a:p>
        </p:txBody>
      </p:sp>
      <p:sp>
        <p:nvSpPr>
          <p:cNvPr id="3" name="Content Placeholder 2"/>
          <p:cNvSpPr>
            <a:spLocks noGrp="1"/>
          </p:cNvSpPr>
          <p:nvPr>
            <p:ph idx="1"/>
          </p:nvPr>
        </p:nvSpPr>
        <p:spPr/>
        <p:txBody>
          <a:bodyPr/>
          <a:lstStyle/>
          <a:p>
            <a:r>
              <a:rPr lang="en-US" b="1" i="1" dirty="0" smtClean="0"/>
              <a:t>degenerative disease </a:t>
            </a:r>
            <a:r>
              <a:rPr lang="en-US" i="1" dirty="0" smtClean="0"/>
              <a:t>;</a:t>
            </a:r>
            <a:r>
              <a:rPr lang="en-US" dirty="0" smtClean="0"/>
              <a:t> A disease in which the function or structure of the affected tissues or organs changes for the worse over time.</a:t>
            </a:r>
          </a:p>
          <a:p>
            <a:endParaRPr lang="en-US" dirty="0" smtClean="0"/>
          </a:p>
          <a:p>
            <a:r>
              <a:rPr lang="en-US" dirty="0" smtClean="0"/>
              <a:t> Osteoarthritis, osteoporosis, and Alzheimer disease are examples. </a:t>
            </a:r>
            <a:endParaRPr lang="en-US" dirty="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Athritis </a:t>
            </a:r>
            <a:endParaRPr lang="en-US" b="1" dirty="0"/>
          </a:p>
        </p:txBody>
      </p:sp>
      <p:sp>
        <p:nvSpPr>
          <p:cNvPr id="3" name="Content Placeholder 2"/>
          <p:cNvSpPr>
            <a:spLocks noGrp="1"/>
          </p:cNvSpPr>
          <p:nvPr>
            <p:ph idx="1"/>
          </p:nvPr>
        </p:nvSpPr>
        <p:spPr/>
        <p:txBody>
          <a:bodyPr>
            <a:normAutofit/>
          </a:bodyPr>
          <a:lstStyle/>
          <a:p>
            <a:r>
              <a:rPr lang="en-US" dirty="0" smtClean="0"/>
              <a:t>Arthritis is a general term that refers to over 150 different conditions. The accurate term for this group of conditions is musculoskeletal conditions, as they affect the muscles, bones and joints.</a:t>
            </a:r>
          </a:p>
          <a:p>
            <a:endParaRPr lang="en-US" dirty="0"/>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Some common conditions that fall under the banner of arthritis are osteoarthritis, back pain, rheumatoid arthritis, fibromyalgia, osteoporosis, gout, </a:t>
            </a:r>
            <a:r>
              <a:rPr lang="en-US" dirty="0" err="1" smtClean="0"/>
              <a:t>polymyalgia</a:t>
            </a:r>
            <a:r>
              <a:rPr lang="en-US" dirty="0" smtClean="0"/>
              <a:t> </a:t>
            </a:r>
            <a:r>
              <a:rPr lang="en-US" dirty="0" err="1" smtClean="0"/>
              <a:t>rheumatica</a:t>
            </a:r>
            <a:r>
              <a:rPr lang="en-US" dirty="0" smtClean="0"/>
              <a:t>, lupus and </a:t>
            </a:r>
            <a:r>
              <a:rPr lang="en-US" dirty="0" err="1" smtClean="0"/>
              <a:t>ankylosing</a:t>
            </a:r>
            <a:r>
              <a:rPr lang="en-US" dirty="0" smtClean="0"/>
              <a:t> </a:t>
            </a:r>
            <a:r>
              <a:rPr lang="en-US" dirty="0" err="1" smtClean="0"/>
              <a:t>spondylitis</a:t>
            </a:r>
            <a:r>
              <a:rPr lang="en-US" dirty="0" smtClean="0"/>
              <a:t>. </a:t>
            </a:r>
          </a:p>
          <a:p>
            <a:r>
              <a:rPr lang="en-US" dirty="0" smtClean="0"/>
              <a:t> Anyone can get arthritis, including children and young people.</a:t>
            </a:r>
          </a:p>
          <a:p>
            <a:r>
              <a:rPr lang="en-US" dirty="0" smtClean="0"/>
              <a:t> It can affect people from all backgrounds, ages and lifestyles.</a:t>
            </a:r>
          </a:p>
          <a:p>
            <a:endParaRPr lang="en-US" dirty="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Symptoms of arthritis</a:t>
            </a:r>
          </a:p>
          <a:p>
            <a:r>
              <a:rPr lang="en-US" dirty="0" smtClean="0"/>
              <a:t>Arthritis affects people in different ways and each condition will have specific symptoms. However, common symptoms are: </a:t>
            </a:r>
          </a:p>
          <a:p>
            <a:r>
              <a:rPr lang="en-US" dirty="0" smtClean="0"/>
              <a:t>pain</a:t>
            </a:r>
          </a:p>
          <a:p>
            <a:r>
              <a:rPr lang="en-US" dirty="0" smtClean="0"/>
              <a:t>swelling, redness and warmth in a joint</a:t>
            </a:r>
          </a:p>
          <a:p>
            <a:r>
              <a:rPr lang="en-US" dirty="0" smtClean="0"/>
              <a:t>muscular aches and pain</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stiffness or reduced movement of a joint </a:t>
            </a:r>
          </a:p>
          <a:p>
            <a:r>
              <a:rPr lang="en-US" dirty="0" smtClean="0"/>
              <a:t>general symptoms such as fatigue and feeling unwell.</a:t>
            </a:r>
          </a:p>
          <a:p>
            <a:r>
              <a:rPr lang="en-US" dirty="0" smtClean="0"/>
              <a:t>Sometimes, these symptoms are called ‘rheumatism’. Rheumatism isn’t a disorder in itself, but the word is occasionally used to describe any sort of joint or muscle pain.</a:t>
            </a:r>
          </a:p>
          <a:p>
            <a:endParaRPr lang="en-US" dirty="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Because there are so many types of arthritis, your doctor may do a number of exams and tests to diagnose which one you have, including:</a:t>
            </a:r>
          </a:p>
          <a:p>
            <a:r>
              <a:rPr lang="en-US" dirty="0" smtClean="0"/>
              <a:t>medical history – this will include finding out about your symptoms, your family history, other health problems you‘ve experienced in the past </a:t>
            </a:r>
          </a:p>
          <a:p>
            <a:r>
              <a:rPr lang="en-US" dirty="0" smtClean="0"/>
              <a:t>physical examination – your doctor will look for redness and swelling in and around the joint, and will check out the range of movement of your joints. Depending on the type of arthritis your doctor thinks you may have, they may also look for rashes, check your eyes and throat, and measure your temperature</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scans and other tests – again, depending on the type of arthritis your doctor thinks you have, you may have blood tests to check for levels of inflammation in your blood or specific genetic markers. You may also have scans such as x-rays, ultrasound, CT (computed tomography) or MRI (magnetic resonance imaging) to get a clearer picture of what’s happening inside your joints</a:t>
            </a:r>
          </a:p>
          <a:p>
            <a:r>
              <a:rPr lang="en-US" dirty="0" smtClean="0"/>
              <a:t>referral to a specialist – if appropriate your doctor will refer you to a specialist, often a rheumatologist, for diagnosis and </a:t>
            </a:r>
            <a:r>
              <a:rPr lang="en-US" dirty="0" err="1" smtClean="0"/>
              <a:t>specialised</a:t>
            </a:r>
            <a:r>
              <a:rPr lang="en-US" dirty="0" smtClean="0"/>
              <a:t> management of your condition.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organisms that cause communicable diseases are called </a:t>
            </a:r>
            <a:r>
              <a:rPr lang="en-US" b="1" dirty="0" smtClean="0"/>
              <a:t>infectious</a:t>
            </a:r>
            <a:r>
              <a:rPr lang="en-US" dirty="0" smtClean="0"/>
              <a:t> </a:t>
            </a:r>
            <a:r>
              <a:rPr lang="en-US" b="1" dirty="0" smtClean="0"/>
              <a:t>agents</a:t>
            </a:r>
            <a:r>
              <a:rPr lang="en-US" dirty="0" smtClean="0"/>
              <a:t>, and their transmission to new uninfected people is what causes communicable diseases; (note that </a:t>
            </a:r>
            <a:r>
              <a:rPr lang="en-US" b="1" dirty="0" smtClean="0"/>
              <a:t>infectious</a:t>
            </a:r>
            <a:r>
              <a:rPr lang="en-US" dirty="0" smtClean="0"/>
              <a:t> </a:t>
            </a:r>
            <a:r>
              <a:rPr lang="en-US" b="1" dirty="0" smtClean="0"/>
              <a:t>diseases</a:t>
            </a:r>
            <a:r>
              <a:rPr lang="en-US" dirty="0" smtClean="0"/>
              <a:t> is an interchangeable term). </a:t>
            </a:r>
          </a:p>
          <a:p>
            <a:r>
              <a:rPr lang="en-US" dirty="0" smtClean="0"/>
              <a:t>Familiar examples of communicable diseases are malaria and tuberculosis.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Depending on the time course of a disease and how long the clinical manifestations persist, communicable diseases can be classified as acute or chronic.</a:t>
            </a:r>
          </a:p>
          <a:p>
            <a:r>
              <a:rPr lang="en-US" dirty="0" smtClean="0"/>
              <a:t> </a:t>
            </a:r>
            <a:r>
              <a:rPr lang="en-US" b="1" dirty="0" smtClean="0"/>
              <a:t>Acute diseases</a:t>
            </a:r>
            <a:r>
              <a:rPr lang="en-US" dirty="0" smtClean="0"/>
              <a:t> are </a:t>
            </a:r>
            <a:r>
              <a:rPr lang="en-US" dirty="0" err="1" smtClean="0"/>
              <a:t>characterised</a:t>
            </a:r>
            <a:r>
              <a:rPr lang="en-US" dirty="0" smtClean="0"/>
              <a:t> by rapid onset and short duration of illness. For instance, </a:t>
            </a:r>
            <a:r>
              <a:rPr lang="en-US" dirty="0" err="1" smtClean="0"/>
              <a:t>diarrhoea</a:t>
            </a:r>
            <a:r>
              <a:rPr lang="en-US" dirty="0" smtClean="0"/>
              <a:t> that starts suddenly and lasts less than 14 days is an </a:t>
            </a:r>
            <a:r>
              <a:rPr lang="en-US" i="1" dirty="0" smtClean="0"/>
              <a:t>acute</a:t>
            </a:r>
            <a:r>
              <a:rPr lang="en-US" dirty="0" smtClean="0"/>
              <a:t> </a:t>
            </a:r>
            <a:r>
              <a:rPr lang="en-US" i="1" dirty="0" err="1" smtClean="0"/>
              <a:t>diarrhoeal</a:t>
            </a:r>
            <a:r>
              <a:rPr lang="en-US" dirty="0" smtClean="0"/>
              <a:t> </a:t>
            </a:r>
            <a:r>
              <a:rPr lang="en-US" i="1" dirty="0" smtClean="0"/>
              <a:t>disease</a:t>
            </a:r>
            <a:r>
              <a:rPr lang="en-US" dirty="0" smtClean="0"/>
              <a:t>.</a:t>
            </a:r>
          </a:p>
          <a:p>
            <a:endParaRPr lang="en-US" dirty="0" smtClean="0"/>
          </a:p>
          <a:p>
            <a:r>
              <a:rPr lang="en-US" dirty="0" smtClean="0"/>
              <a:t> </a:t>
            </a:r>
            <a:r>
              <a:rPr lang="en-US" b="1" dirty="0" smtClean="0"/>
              <a:t>Chronic diseases</a:t>
            </a:r>
            <a:r>
              <a:rPr lang="en-US" dirty="0" smtClean="0"/>
              <a:t> are </a:t>
            </a:r>
            <a:r>
              <a:rPr lang="en-US" dirty="0" err="1" smtClean="0"/>
              <a:t>characterised</a:t>
            </a:r>
            <a:r>
              <a:rPr lang="en-US" dirty="0" smtClean="0"/>
              <a:t> by prolonged duration of illness; for example, a </a:t>
            </a:r>
            <a:r>
              <a:rPr lang="en-US" i="1" dirty="0" smtClean="0"/>
              <a:t>chronic </a:t>
            </a:r>
            <a:r>
              <a:rPr lang="en-US" i="1" dirty="0" err="1" smtClean="0"/>
              <a:t>diarrhoeal</a:t>
            </a:r>
            <a:r>
              <a:rPr lang="en-US" i="1" dirty="0" smtClean="0"/>
              <a:t> disease</a:t>
            </a:r>
            <a:r>
              <a:rPr lang="en-US" dirty="0" smtClean="0"/>
              <a:t> lasts more than 14 days.</a:t>
            </a:r>
            <a:endParaRPr lang="en-US" dirty="0"/>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Living with arthritis can be different from person to person, and symptoms can vary from day to day. </a:t>
            </a:r>
          </a:p>
          <a:p>
            <a:r>
              <a:rPr lang="en-US" b="1" dirty="0" smtClean="0"/>
              <a:t>Treatment and management </a:t>
            </a:r>
            <a:r>
              <a:rPr lang="en-US" dirty="0" smtClean="0"/>
              <a:t>options vary with the type of arthritis, its severity and the parts of the body affected.</a:t>
            </a:r>
          </a:p>
          <a:p>
            <a:r>
              <a:rPr lang="en-US" dirty="0" smtClean="0"/>
              <a:t>There is no cure for arthritis. </a:t>
            </a:r>
          </a:p>
          <a:p>
            <a:r>
              <a:rPr lang="en-US" dirty="0" smtClean="0">
                <a:hlinkClick r:id="rId2"/>
              </a:rPr>
              <a:t>Management options</a:t>
            </a:r>
            <a:r>
              <a:rPr lang="en-US" dirty="0" smtClean="0"/>
              <a:t> can include medical treatment and medication, physiotherapy, </a:t>
            </a:r>
            <a:r>
              <a:rPr lang="en-US" dirty="0" smtClean="0">
                <a:hlinkClick r:id="rId3"/>
              </a:rPr>
              <a:t>exercise</a:t>
            </a:r>
            <a:r>
              <a:rPr lang="en-US" dirty="0" smtClean="0"/>
              <a:t> and self-management techniques.</a:t>
            </a:r>
          </a:p>
          <a:p>
            <a:endParaRPr lang="en-US" dirty="0"/>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most common types of medications used to treat arthritis include: </a:t>
            </a:r>
          </a:p>
          <a:p>
            <a:r>
              <a:rPr lang="en-US" dirty="0" smtClean="0"/>
              <a:t>pain-relieving medications (analgesics, such as </a:t>
            </a:r>
            <a:r>
              <a:rPr lang="en-US" dirty="0" err="1" smtClean="0"/>
              <a:t>paracetamol</a:t>
            </a:r>
            <a:r>
              <a:rPr lang="en-US" dirty="0" smtClean="0"/>
              <a:t>) – can provide temporary pain relief</a:t>
            </a:r>
          </a:p>
          <a:p>
            <a:r>
              <a:rPr lang="en-US" dirty="0" smtClean="0"/>
              <a:t>creams and ointments – can be rubbed into the skin over a painful joint to provide temporary pain relief</a:t>
            </a:r>
          </a:p>
          <a:p>
            <a:endParaRPr lang="en-US" dirty="0"/>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non-steroidal anti-inflammatory medications (NSAIDs) – to control inflammation and provide pain relief </a:t>
            </a:r>
          </a:p>
          <a:p>
            <a:r>
              <a:rPr lang="en-US" dirty="0" smtClean="0"/>
              <a:t>corticosteroids – to quickly control or reduce inflammation </a:t>
            </a:r>
          </a:p>
          <a:p>
            <a:r>
              <a:rPr lang="en-US" dirty="0" smtClean="0"/>
              <a:t>disease-modifying anti-rheumatic medications (DMARDs) – control your overactive immune system </a:t>
            </a:r>
          </a:p>
          <a:p>
            <a:r>
              <a:rPr lang="en-US" dirty="0" smtClean="0"/>
              <a:t>biologics and </a:t>
            </a:r>
            <a:r>
              <a:rPr lang="en-US" dirty="0" err="1" smtClean="0"/>
              <a:t>biosimilar</a:t>
            </a:r>
            <a:r>
              <a:rPr lang="en-US" dirty="0" smtClean="0"/>
              <a:t> medicines (</a:t>
            </a:r>
            <a:r>
              <a:rPr lang="en-US" dirty="0" err="1" smtClean="0"/>
              <a:t>bDMARDs</a:t>
            </a:r>
            <a:r>
              <a:rPr lang="en-US" dirty="0" smtClean="0"/>
              <a:t>) – are biological disease-modifying drugs that work to control your immune system, but in a much more targeted way.</a:t>
            </a:r>
          </a:p>
          <a:p>
            <a:endParaRPr lang="en-US" dirty="0"/>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Summary</a:t>
            </a:r>
          </a:p>
          <a:p>
            <a:r>
              <a:rPr lang="en-US" dirty="0" smtClean="0"/>
              <a:t>Arthritis is a general term that refers to over 150 different conditions that affect the muscles, bones and joints.</a:t>
            </a:r>
          </a:p>
          <a:p>
            <a:r>
              <a:rPr lang="en-US" dirty="0" smtClean="0"/>
              <a:t>Knowing the type of arthritis you have means that you can make informed decisions about your healthcare.</a:t>
            </a:r>
          </a:p>
          <a:p>
            <a:r>
              <a:rPr lang="en-US" dirty="0" smtClean="0"/>
              <a:t>You can live well with arthritis by working closely with your healthcare team and by making positive lifestyle changes.</a:t>
            </a:r>
            <a:br>
              <a:rPr lang="en-US" dirty="0" smtClean="0"/>
            </a:br>
            <a:r>
              <a:rPr lang="en-US" dirty="0" smtClean="0"/>
              <a:t> </a:t>
            </a:r>
          </a:p>
          <a:p>
            <a:endParaRPr lang="en-US" dirty="0"/>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Rheumatoid </a:t>
            </a:r>
            <a:r>
              <a:rPr lang="en-US" b="1" dirty="0" err="1" smtClean="0"/>
              <a:t>athritis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Rheumatoid arthritis (RA) is a chronic condition that results from a malfunctioning immune system.</a:t>
            </a:r>
          </a:p>
          <a:p>
            <a:r>
              <a:rPr lang="en-US" dirty="0" smtClean="0"/>
              <a:t>Your immune system is designed to identify foreign bodies (such as bacteria and viruses) and attack them to keep you healthy.</a:t>
            </a:r>
          </a:p>
          <a:p>
            <a:r>
              <a:rPr lang="en-US" dirty="0" smtClean="0"/>
              <a:t> However, in the case of rheumatoid arthritis, your immune system mistakenly attacks healthy tissue in and around your joints, causing ongoing inflammation and pain.</a:t>
            </a:r>
            <a:endParaRPr lang="en-US" dirty="0"/>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smtClean="0"/>
              <a:t>Your joints and rheumatoid arthritis</a:t>
            </a:r>
          </a:p>
          <a:p>
            <a:r>
              <a:rPr lang="en-US" dirty="0" smtClean="0"/>
              <a:t>Joints are places where bones meet. Bones, muscles, ligaments and tendons all work together so that you can bend, twist, stretch and move about.</a:t>
            </a:r>
          </a:p>
          <a:p>
            <a:r>
              <a:rPr lang="en-US" dirty="0" smtClean="0"/>
              <a:t>The ends of your bones are covered in a thin layer of cartilage. It acts like a slippery cushion absorbing shock and helping your joint move smoothly.</a:t>
            </a:r>
          </a:p>
          <a:p>
            <a:r>
              <a:rPr lang="en-US" dirty="0" smtClean="0"/>
              <a:t>The joint is wrapped inside a tough capsule filled with synovial fluid. This fluid lubricates and nourishes the cartilage and other structures in the joint. </a:t>
            </a:r>
            <a:endParaRPr lang="en-US" dirty="0"/>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When you have rheumatoid arthritis:</a:t>
            </a:r>
          </a:p>
          <a:p>
            <a:r>
              <a:rPr lang="en-US" dirty="0" smtClean="0"/>
              <a:t>your immune system attacks your joints, which causes: </a:t>
            </a:r>
          </a:p>
          <a:p>
            <a:pPr lvl="1"/>
            <a:r>
              <a:rPr lang="en-US" dirty="0" smtClean="0"/>
              <a:t>a build-up of synovial fluid</a:t>
            </a:r>
          </a:p>
          <a:p>
            <a:pPr lvl="1"/>
            <a:r>
              <a:rPr lang="en-US" dirty="0" smtClean="0"/>
              <a:t>inflammation of the tissues that line the joint (synovial membrane)</a:t>
            </a:r>
          </a:p>
          <a:p>
            <a:pPr lvl="1"/>
            <a:r>
              <a:rPr lang="en-US" dirty="0" smtClean="0"/>
              <a:t>pain, heat and swelling</a:t>
            </a:r>
          </a:p>
          <a:p>
            <a:r>
              <a:rPr lang="en-US" dirty="0" smtClean="0"/>
              <a:t>cartilage becomes brittle and breaks down – because the cartilage no longer has a smooth surface, the joint becomes stiff and painful to move</a:t>
            </a:r>
          </a:p>
          <a:p>
            <a:r>
              <a:rPr lang="en-US" dirty="0" smtClean="0"/>
              <a:t>ligaments, tendons and muscles surrounding the joint can also be affected, causing joints to become unstable.</a:t>
            </a:r>
          </a:p>
          <a:p>
            <a:endParaRPr lang="en-US" dirty="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smtClean="0"/>
              <a:t>What are the symptoms of rheumatoid arthritis?</a:t>
            </a:r>
          </a:p>
          <a:p>
            <a:r>
              <a:rPr lang="en-US" dirty="0" smtClean="0"/>
              <a:t>The most common symptoms of rheumatoid arthritis include:</a:t>
            </a:r>
          </a:p>
          <a:p>
            <a:r>
              <a:rPr lang="en-US" dirty="0" smtClean="0"/>
              <a:t>swelling, pain and heat in the joints, usually starting in the smaller joints of the hands or feet</a:t>
            </a:r>
          </a:p>
          <a:p>
            <a:r>
              <a:rPr lang="en-US" dirty="0" smtClean="0"/>
              <a:t>stiffness in the joints, especially in the morning</a:t>
            </a:r>
          </a:p>
          <a:p>
            <a:r>
              <a:rPr lang="en-US" dirty="0" smtClean="0"/>
              <a:t>persistent mental and physical tiredness (fatigue)</a:t>
            </a:r>
          </a:p>
          <a:p>
            <a:r>
              <a:rPr lang="en-US" dirty="0" smtClean="0"/>
              <a:t>the same joints on both sides of the body being affected </a:t>
            </a:r>
          </a:p>
          <a:p>
            <a:endParaRPr lang="en-US" dirty="0"/>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Less common symptoms may include weight loss, inflammation of other body parts (such as the lungs or eyes) or rheumatoid nodules (fleshy lumps below the elbows or on hands or feet).</a:t>
            </a:r>
          </a:p>
          <a:p>
            <a:r>
              <a:rPr lang="en-US" dirty="0" smtClean="0"/>
              <a:t>Rheumatoid arthritis can occur at any age, but usually appears between the ages of 30 and 60. It affects women more often than men.</a:t>
            </a:r>
          </a:p>
          <a:p>
            <a:r>
              <a:rPr lang="en-US" dirty="0" smtClean="0"/>
              <a:t>The course and severity of rheumatoid arthritis varies from person to person. Symptoms may change from day to day.</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smtClean="0"/>
              <a:t>What causes rheumatoid arthritis?</a:t>
            </a:r>
          </a:p>
          <a:p>
            <a:r>
              <a:rPr lang="en-US" dirty="0" smtClean="0"/>
              <a:t>We don’t know what causes the immune system to malfunction and attack the joints, but it appears that your genes may play a role.</a:t>
            </a:r>
          </a:p>
          <a:p>
            <a:r>
              <a:rPr lang="en-US" dirty="0" smtClean="0"/>
              <a:t> Other factors such as hormones, infection (by an unknown bacteria or virus), emotional distress or environmental triggers (such as cigarette smoke or pollutants) may be involved.</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Stage of outcome</a:t>
            </a:r>
          </a:p>
          <a:p>
            <a:r>
              <a:rPr lang="en-US" dirty="0" smtClean="0"/>
              <a:t>At this stage the disease may result in recovery, disability or death of the patient. For example, a child who fully recovers from a </a:t>
            </a:r>
            <a:r>
              <a:rPr lang="en-US" dirty="0" err="1" smtClean="0"/>
              <a:t>diarrhoeal</a:t>
            </a:r>
            <a:r>
              <a:rPr lang="en-US" dirty="0" smtClean="0"/>
              <a:t> disease, or is paralyzed from poliomyelitis, or dies from malaria, is in the </a:t>
            </a:r>
            <a:r>
              <a:rPr lang="en-US" b="1" dirty="0" smtClean="0"/>
              <a:t>stage of outcome</a:t>
            </a:r>
            <a:r>
              <a:rPr lang="en-US" dirty="0" smtClean="0"/>
              <a:t>.</a:t>
            </a:r>
          </a:p>
          <a:p>
            <a:endParaRPr lang="en-US" dirty="0"/>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you’re diagnosed with rheumatoid arthritis or suspected of having the condition, you may be referred to a medical specialist known as a rheumatologist for further investigations and medical treatment.</a:t>
            </a:r>
            <a:endParaRPr lang="en-US" dirty="0"/>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828800"/>
            <a:ext cx="8229600" cy="4525963"/>
          </a:xfrm>
        </p:spPr>
        <p:txBody>
          <a:bodyPr>
            <a:normAutofit fontScale="92500" lnSpcReduction="10000"/>
          </a:bodyPr>
          <a:lstStyle/>
          <a:p>
            <a:pPr>
              <a:buNone/>
            </a:pPr>
            <a:r>
              <a:rPr lang="en-US" b="1" dirty="0" smtClean="0"/>
              <a:t>Medication for rheumatoid arthritis</a:t>
            </a:r>
          </a:p>
          <a:p>
            <a:r>
              <a:rPr lang="en-US" dirty="0" smtClean="0"/>
              <a:t>Some of the medications you may take include:</a:t>
            </a:r>
          </a:p>
          <a:p>
            <a:r>
              <a:rPr lang="en-US" dirty="0" smtClean="0"/>
              <a:t>pain relievers (or analgesics), such as </a:t>
            </a:r>
            <a:r>
              <a:rPr lang="en-US" dirty="0" err="1" smtClean="0"/>
              <a:t>paracetamol</a:t>
            </a:r>
            <a:r>
              <a:rPr lang="en-US" dirty="0" smtClean="0"/>
              <a:t>, for temporary pain relief</a:t>
            </a:r>
          </a:p>
          <a:p>
            <a:r>
              <a:rPr lang="en-US" dirty="0" smtClean="0"/>
              <a:t>non-steroidal anti-inflammatory medications (NSAIDs), such as ibuprofen, to control inflammation and provide pain relief </a:t>
            </a:r>
          </a:p>
          <a:p>
            <a:r>
              <a:rPr lang="en-US" dirty="0" smtClean="0"/>
              <a:t>corticosteroids, such as </a:t>
            </a:r>
            <a:r>
              <a:rPr lang="en-US" dirty="0" err="1" smtClean="0"/>
              <a:t>prednisolone</a:t>
            </a:r>
            <a:r>
              <a:rPr lang="en-US" dirty="0" smtClean="0"/>
              <a:t>, to quickly control or reduce inflammation </a:t>
            </a:r>
          </a:p>
          <a:p>
            <a:endParaRPr lang="en-US" dirty="0"/>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disease-modifying anti-rheumatic drugs (DMARDs), such as </a:t>
            </a:r>
            <a:r>
              <a:rPr lang="en-US" dirty="0" err="1" smtClean="0"/>
              <a:t>methotrexate</a:t>
            </a:r>
            <a:r>
              <a:rPr lang="en-US" dirty="0" smtClean="0"/>
              <a:t>, to control your overactive immune system</a:t>
            </a:r>
          </a:p>
          <a:p>
            <a:r>
              <a:rPr lang="en-US" dirty="0" smtClean="0"/>
              <a:t>biological and </a:t>
            </a:r>
            <a:r>
              <a:rPr lang="en-US" dirty="0" err="1" smtClean="0">
                <a:hlinkClick r:id="rId2"/>
              </a:rPr>
              <a:t>biosimilar</a:t>
            </a:r>
            <a:r>
              <a:rPr lang="en-US" dirty="0" smtClean="0">
                <a:hlinkClick r:id="rId2"/>
              </a:rPr>
              <a:t> medicines</a:t>
            </a:r>
            <a:r>
              <a:rPr lang="en-US" dirty="0" smtClean="0"/>
              <a:t> (</a:t>
            </a:r>
            <a:r>
              <a:rPr lang="en-US" dirty="0" err="1" smtClean="0"/>
              <a:t>bDMARDs</a:t>
            </a:r>
            <a:r>
              <a:rPr lang="en-US" dirty="0" smtClean="0"/>
              <a:t>), such as </a:t>
            </a:r>
            <a:r>
              <a:rPr lang="en-US" dirty="0" err="1" smtClean="0"/>
              <a:t>infliximab</a:t>
            </a:r>
            <a:r>
              <a:rPr lang="en-US" dirty="0" smtClean="0"/>
              <a:t> – these are biological disease-modifying drugs that work to control your immune system, but in a much more targeted way. </a:t>
            </a:r>
          </a:p>
          <a:p>
            <a:endParaRPr lang="en-US" dirty="0"/>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Depending on your particular symptoms, and how much pain and inflammation you have, you may take one medication or a combination of different medications. </a:t>
            </a:r>
          </a:p>
          <a:p>
            <a:endParaRPr lang="en-US" dirty="0"/>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Surgery may be necessary in some cases when joint deterioration and pain are severe or there’s a risk of losing overall function.</a:t>
            </a:r>
            <a:endParaRPr lang="en-US" dirty="0"/>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How do I self-manage rheumatoid arthritis?</a:t>
            </a:r>
          </a:p>
          <a:p>
            <a:r>
              <a:rPr lang="en-US" dirty="0" smtClean="0"/>
              <a:t>There are other things you can do to manage your rheumatoid arthritis: </a:t>
            </a:r>
          </a:p>
          <a:p>
            <a:r>
              <a:rPr lang="en-US" dirty="0" smtClean="0"/>
              <a:t>learn about rheumatoid arthritis – knowing as much as possible about your condition means that you can make informed decisions about your healthcare and play an active role in the management of your condition</a:t>
            </a:r>
          </a:p>
          <a:p>
            <a:endParaRPr lang="en-US" dirty="0"/>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exercise – this will help you maintain muscle strength and joint flexibility, build up stamina and help you manage your pain.</a:t>
            </a:r>
          </a:p>
          <a:p>
            <a:r>
              <a:rPr lang="en-US" dirty="0" smtClean="0"/>
              <a:t> Appropriate low-impact aerobic activities include exercising in warm water, cycling and walking. Activities like strength training and tai chi are also beneficial.</a:t>
            </a:r>
          </a:p>
          <a:p>
            <a:r>
              <a:rPr lang="en-US" dirty="0" smtClean="0"/>
              <a:t> Seek advice from a physiotherapist or an accredited exercise physiologist before you begin an exercise program to make sure it is safe and suits your abilities</a:t>
            </a:r>
          </a:p>
          <a:p>
            <a:endParaRPr lang="en-US" dirty="0"/>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see a </a:t>
            </a:r>
            <a:r>
              <a:rPr lang="en-US" dirty="0" err="1" smtClean="0"/>
              <a:t>physio</a:t>
            </a:r>
            <a:r>
              <a:rPr lang="en-US" dirty="0" smtClean="0"/>
              <a:t> – a physiotherapist can provide advice on ways you can modify your activities to </a:t>
            </a:r>
            <a:r>
              <a:rPr lang="en-US" dirty="0" err="1" smtClean="0"/>
              <a:t>minimise</a:t>
            </a:r>
            <a:r>
              <a:rPr lang="en-US" dirty="0" smtClean="0"/>
              <a:t> joint pain, show you pain relief techniques and design an individual exercise program for you</a:t>
            </a:r>
          </a:p>
          <a:p>
            <a:r>
              <a:rPr lang="en-US" dirty="0" smtClean="0"/>
              <a:t>talk to an OT – an occupational therapist can give advice on pacing yourself and managing fatigue, and modifying daily activities at both home and work to reduce strain and pain on affected joints</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try relaxation techniques – muscle relaxation, distraction, guided imagery and other techniques can help you manage pain and difficult emotions such as anxiety, and can help you get to sleep grab a gadget – supports such as walking aids and </a:t>
            </a:r>
            <a:r>
              <a:rPr lang="en-US" dirty="0" err="1" smtClean="0"/>
              <a:t>specialised</a:t>
            </a:r>
            <a:r>
              <a:rPr lang="en-US" dirty="0" smtClean="0"/>
              <a:t> cooking utensils, ergonomic computer equipment and long-handled shoe horns can reduce joint strain and can help you to manage pain and fatigue. </a:t>
            </a:r>
          </a:p>
          <a:p>
            <a:r>
              <a:rPr lang="en-US" dirty="0" smtClean="0"/>
              <a:t>An occupational therapist can give you advice on aids and equipment to suit you rest – can help you to manage fatigue and is particularly important when your joints are swollen stay at work – it’s good for your health and wellbeing. </a:t>
            </a:r>
            <a:endParaRPr lang="en-US" dirty="0"/>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Talk to your doctor or allied healthcare professional about ways to help you stay at work or get back to work eat well – while there’s no specific diet for people with rheumatoid arthritis, it’s important to have a healthy, balanced diet to maintain general health and prevent weight gain and other medical problems, such as diabetes and heart disease join a support group – a peer support group can provide understanding, advice, support and information from others in a similar situation.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smtClean="0"/>
              <a:t>Case study 1.1 </a:t>
            </a:r>
            <a:r>
              <a:rPr lang="en-US" b="1" dirty="0" err="1" smtClean="0"/>
              <a:t>Abebe’s</a:t>
            </a:r>
            <a:r>
              <a:rPr lang="en-US" b="1" dirty="0" smtClean="0"/>
              <a:t> story</a:t>
            </a:r>
          </a:p>
          <a:p>
            <a:r>
              <a:rPr lang="en-US" dirty="0" smtClean="0"/>
              <a:t>Typhoid fever is a disease that manifests clinically with high fever and headache. Suppose </a:t>
            </a:r>
            <a:r>
              <a:rPr lang="en-US" dirty="0" err="1" smtClean="0"/>
              <a:t>Abebe</a:t>
            </a:r>
            <a:r>
              <a:rPr lang="en-US" dirty="0" smtClean="0"/>
              <a:t> is infected with the infectious agent of typhoid fever, but he has no manifestations of the disease. He works in a cafe and among 20 people he served in one day, five got infected, but only three of these developed the disease. Among the three who developed typhoid fever, two recovered and one died. </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complementary therapies – treatments such as massage or acupuncture may be helpful. Talk with your doctor or rheumatologist before starting any treatment. Fish oil supplements may also be helpful as they contain omega-3 fats. Research suggests omega-3 fats can help reduce rheumatoid arthritis inflammation.</a:t>
            </a:r>
          </a:p>
          <a:p>
            <a:endParaRPr lang="en-US" dirty="0"/>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Summary</a:t>
            </a:r>
          </a:p>
          <a:p>
            <a:r>
              <a:rPr lang="en-US" dirty="0" smtClean="0"/>
              <a:t>Rheumatoid arthritis causes pain and inflammation in your joints. </a:t>
            </a:r>
          </a:p>
          <a:p>
            <a:r>
              <a:rPr lang="en-US" dirty="0" smtClean="0"/>
              <a:t>It commonly affects the hands, knees and feet. </a:t>
            </a:r>
          </a:p>
          <a:p>
            <a:r>
              <a:rPr lang="en-US" dirty="0" smtClean="0"/>
              <a:t>There’s no cure, but it can be managed and damage to your joints can be reduced with early and ongoing treatment. </a:t>
            </a:r>
            <a:endParaRPr lang="en-US" dirty="0"/>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Osteoarthritis </a:t>
            </a:r>
            <a:endParaRPr lang="en-US" dirty="0"/>
          </a:p>
        </p:txBody>
      </p:sp>
      <p:sp>
        <p:nvSpPr>
          <p:cNvPr id="3" name="Content Placeholder 2"/>
          <p:cNvSpPr>
            <a:spLocks noGrp="1"/>
          </p:cNvSpPr>
          <p:nvPr>
            <p:ph idx="1"/>
          </p:nvPr>
        </p:nvSpPr>
        <p:spPr/>
        <p:txBody>
          <a:bodyPr>
            <a:normAutofit/>
          </a:bodyPr>
          <a:lstStyle/>
          <a:p>
            <a:pPr>
              <a:buNone/>
            </a:pPr>
            <a:r>
              <a:rPr lang="en-US" b="1" dirty="0" smtClean="0"/>
              <a:t>What is osteoarthritis? </a:t>
            </a:r>
          </a:p>
          <a:p>
            <a:r>
              <a:rPr lang="en-US" dirty="0" smtClean="0"/>
              <a:t>Osteoarthritis is a common condition that affects joints of the body.</a:t>
            </a:r>
          </a:p>
          <a:p>
            <a:r>
              <a:rPr lang="en-US" dirty="0" smtClean="0"/>
              <a:t> It causes structural changes within a joint or multiple joints, resulting in pain and loss of function. </a:t>
            </a:r>
          </a:p>
          <a:p>
            <a:endParaRPr lang="en-US" dirty="0"/>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Osteoarthritis is associated with a number of factors, including genetic, mechanical, hormonal and inflammatory factors.</a:t>
            </a:r>
          </a:p>
          <a:p>
            <a:endParaRPr lang="en-US" dirty="0" smtClean="0"/>
          </a:p>
          <a:p>
            <a:r>
              <a:rPr lang="en-US" dirty="0" smtClean="0"/>
              <a:t> It is not just a disease of aging or an ‘older persons’ disease.</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There is a high variability in the level of pain that an individual with osteoarthritis experiences, and it does not often correlate with the degree of change in the joints, such as those seen on x-rays. </a:t>
            </a:r>
          </a:p>
          <a:p>
            <a:endParaRPr lang="en-US" dirty="0"/>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smtClean="0"/>
              <a:t>Symptoms of osteoarthritis</a:t>
            </a:r>
          </a:p>
          <a:p>
            <a:r>
              <a:rPr lang="en-US" dirty="0" smtClean="0"/>
              <a:t>The symptoms of osteoarthritis can vary from one person to the next and change within the same person over time. Some of the common symptoms include:</a:t>
            </a:r>
          </a:p>
          <a:p>
            <a:r>
              <a:rPr lang="en-US" dirty="0" smtClean="0"/>
              <a:t>stiffness</a:t>
            </a:r>
          </a:p>
          <a:p>
            <a:r>
              <a:rPr lang="en-US" dirty="0" smtClean="0"/>
              <a:t>pain associated with movement</a:t>
            </a:r>
          </a:p>
          <a:p>
            <a:r>
              <a:rPr lang="en-US" dirty="0" smtClean="0"/>
              <a:t>joint swelling</a:t>
            </a:r>
          </a:p>
          <a:p>
            <a:r>
              <a:rPr lang="en-US" dirty="0" smtClean="0"/>
              <a:t>muscle weakness</a:t>
            </a:r>
          </a:p>
          <a:p>
            <a:r>
              <a:rPr lang="en-US" dirty="0" smtClean="0"/>
              <a:t>joint instability</a:t>
            </a:r>
          </a:p>
          <a:p>
            <a:r>
              <a:rPr lang="en-US" dirty="0" smtClean="0"/>
              <a:t>reduced range of movement</a:t>
            </a:r>
          </a:p>
          <a:p>
            <a:r>
              <a:rPr lang="en-US" dirty="0" smtClean="0"/>
              <a:t>sounds within the joints.</a:t>
            </a:r>
          </a:p>
          <a:p>
            <a:endParaRPr lang="en-US" dirty="0"/>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Joints affected by osteoarthritis</a:t>
            </a:r>
          </a:p>
          <a:p>
            <a:r>
              <a:rPr lang="en-US" dirty="0" smtClean="0"/>
              <a:t>Any joint in the body can be affected by osteoarthritis. Most commonly, it is the larger weight-bearing joints, such as knees and hips, that are most affected</a:t>
            </a:r>
            <a:endParaRPr lang="en-US" dirty="0"/>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Risk factors for osteoarthritis</a:t>
            </a:r>
          </a:p>
          <a:p>
            <a:r>
              <a:rPr lang="en-US" dirty="0" smtClean="0"/>
              <a:t>Evidence suggests that risk factors for osteoarthritis include:</a:t>
            </a:r>
          </a:p>
          <a:p>
            <a:r>
              <a:rPr lang="en-US" dirty="0" smtClean="0"/>
              <a:t>being overweight or obese </a:t>
            </a:r>
          </a:p>
          <a:p>
            <a:r>
              <a:rPr lang="en-US" dirty="0" smtClean="0"/>
              <a:t>a previous significant injury to the joint</a:t>
            </a:r>
          </a:p>
          <a:p>
            <a:r>
              <a:rPr lang="en-US" dirty="0" smtClean="0"/>
              <a:t>increasing age</a:t>
            </a:r>
          </a:p>
          <a:p>
            <a:endParaRPr lang="en-US" dirty="0"/>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repetitive movements associated with an occupation.</a:t>
            </a:r>
          </a:p>
          <a:p>
            <a:r>
              <a:rPr lang="en-US" dirty="0" smtClean="0"/>
              <a:t>genetics – the genes you inherit can play a role in the development of osteoarthritis</a:t>
            </a:r>
          </a:p>
          <a:p>
            <a:r>
              <a:rPr lang="en-US" dirty="0" smtClean="0"/>
              <a:t>gender – women are more likely than men to develop osteoarthritis.</a:t>
            </a:r>
          </a:p>
          <a:p>
            <a:endParaRPr lang="en-US" dirty="0"/>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smtClean="0"/>
              <a:t>Diagnosis of osteoarthritis</a:t>
            </a:r>
          </a:p>
          <a:p>
            <a:r>
              <a:rPr lang="en-US" dirty="0" smtClean="0"/>
              <a:t>If you are experiencing joint pain, it is important to see your health professional for a diagnosis and development of a management plan. Many different conditions can cause joint pain and they require different treatments.</a:t>
            </a:r>
          </a:p>
          <a:p>
            <a:r>
              <a:rPr lang="en-US" dirty="0" smtClean="0"/>
              <a:t>Plain x-rays are sometimes used to confirm the diagnosis of osteoarthritis or to assist with planning interventions, such as surgery.</a:t>
            </a:r>
          </a:p>
          <a:p>
            <a:r>
              <a:rPr lang="en-US" dirty="0" smtClean="0"/>
              <a:t> A magnetic resonance imaging (MRI) is rarely required.</a:t>
            </a:r>
          </a:p>
          <a:p>
            <a:pPr>
              <a:buNone/>
            </a:pPr>
            <a:r>
              <a:rPr lang="en-US" dirty="0" smtClean="0"/>
              <a:t>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SAQ </a:t>
            </a:r>
          </a:p>
          <a:p>
            <a:r>
              <a:rPr lang="en-US" dirty="0" smtClean="0"/>
              <a:t>From the given information:</a:t>
            </a:r>
          </a:p>
          <a:p>
            <a:r>
              <a:rPr lang="en-US" dirty="0" err="1" smtClean="0"/>
              <a:t>a.What</a:t>
            </a:r>
            <a:r>
              <a:rPr lang="en-US" dirty="0" smtClean="0"/>
              <a:t> are the likely modes of transmission? </a:t>
            </a:r>
          </a:p>
          <a:p>
            <a:r>
              <a:rPr lang="en-US" dirty="0" err="1" smtClean="0"/>
              <a:t>b.Which</a:t>
            </a:r>
            <a:r>
              <a:rPr lang="en-US" dirty="0" smtClean="0"/>
              <a:t> of the affected persons are active cases and which are carriers? </a:t>
            </a:r>
          </a:p>
          <a:p>
            <a:r>
              <a:rPr lang="en-US" dirty="0" err="1" smtClean="0"/>
              <a:t>c.Can</a:t>
            </a:r>
            <a:r>
              <a:rPr lang="en-US" dirty="0" smtClean="0"/>
              <a:t> you group the 20 people who were served in the cafe into the four stages of the natural history of a communicable disease?</a:t>
            </a:r>
          </a:p>
          <a:p>
            <a:endParaRPr lang="en-US" dirty="0"/>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smtClean="0"/>
              <a:t>Management of osteoarthritis</a:t>
            </a:r>
          </a:p>
          <a:p>
            <a:r>
              <a:rPr lang="en-US" dirty="0" smtClean="0"/>
              <a:t> If you have osteoarthritis it is important that your condition is monitored by a health professional, and that they create an osteoarthritis management plan for you. In most cases a management plan that focuses on non-surgical and non-pharmacological care is best. It is critical that the management plan supports you to take an active role. </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It is also important that you have an understanding of osteoarthritis and how to manage it appropriately. This involves being informed about:</a:t>
            </a:r>
          </a:p>
          <a:p>
            <a:r>
              <a:rPr lang="en-US" dirty="0" smtClean="0"/>
              <a:t>your condition – including information about interventions that have been shown not to work and those for which there is no clear evidence for effectiveness </a:t>
            </a:r>
          </a:p>
          <a:p>
            <a:r>
              <a:rPr lang="en-US" dirty="0" smtClean="0"/>
              <a:t>living with and managing osteoarthritis</a:t>
            </a:r>
          </a:p>
          <a:p>
            <a:r>
              <a:rPr lang="en-US" dirty="0" smtClean="0">
                <a:hlinkClick r:id="rId2"/>
              </a:rPr>
              <a:t>managing pain</a:t>
            </a:r>
            <a:endParaRPr lang="en-US" dirty="0" smtClean="0"/>
          </a:p>
          <a:p>
            <a:r>
              <a:rPr lang="en-US" dirty="0" smtClean="0"/>
              <a:t>pain relieving medication</a:t>
            </a:r>
          </a:p>
          <a:p>
            <a:endParaRPr lang="en-US" dirty="0"/>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to adopt a healthy lifestyle – it is important that you maintain general fitness levels, reduce sedentary life style habits and </a:t>
            </a:r>
            <a:r>
              <a:rPr lang="en-US" dirty="0" smtClean="0">
                <a:hlinkClick r:id="rId2"/>
              </a:rPr>
              <a:t>eat healthily</a:t>
            </a:r>
            <a:r>
              <a:rPr lang="en-US" dirty="0" smtClean="0"/>
              <a:t>  the importance of </a:t>
            </a:r>
            <a:r>
              <a:rPr lang="en-US" dirty="0" smtClean="0">
                <a:hlinkClick r:id="rId3"/>
              </a:rPr>
              <a:t>managing your weight</a:t>
            </a:r>
            <a:r>
              <a:rPr lang="en-US" dirty="0" smtClean="0"/>
              <a:t> – people who are overweight or obese are strongly encouraged to lose weight, and should be supported in doing so exercises or physical activity that will be of specific help to you.</a:t>
            </a:r>
            <a:endParaRPr lang="en-US" dirty="0"/>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Use of pain relieving medication to manage osteoarthritis focuses on improving symptoms, not changing the disease process itself. There are different medications that are available depending on your symptoms and other medical conditions. </a:t>
            </a:r>
          </a:p>
          <a:p>
            <a:r>
              <a:rPr lang="en-US" dirty="0" smtClean="0"/>
              <a:t>It is important to note that pain associated with osteoarthritis may change over time, which will influence what medication is required. Opiate-based medications are generally not recommended in the management of osteoarthritis.</a:t>
            </a:r>
          </a:p>
          <a:p>
            <a:endParaRPr lang="en-US" dirty="0"/>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Exercise programs for osteoarthritis</a:t>
            </a:r>
          </a:p>
          <a:p>
            <a:r>
              <a:rPr lang="en-US" dirty="0" smtClean="0"/>
              <a:t>Exercise is an important and effective part of any osteoarthritis management plan. It can help to reduce your pain and increase your level of mobility.</a:t>
            </a:r>
          </a:p>
          <a:p>
            <a:endParaRPr lang="en-US" dirty="0"/>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Surgery for osteoarthritis</a:t>
            </a:r>
          </a:p>
          <a:p>
            <a:r>
              <a:rPr lang="en-US" dirty="0" smtClean="0"/>
              <a:t>In most cases of osteoarthritis surgery is not required. However, if you have tried all non-surgical treatments options without success, and you are still experiencing significant pain and loss of function, then surgery may be an option. </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229600" cy="4525963"/>
          </a:xfrm>
        </p:spPr>
        <p:txBody>
          <a:bodyPr/>
          <a:lstStyle/>
          <a:p>
            <a:r>
              <a:rPr lang="en-US" dirty="0" smtClean="0"/>
              <a:t>The most common surgery for osteoarthritis is a total joint replacement.</a:t>
            </a:r>
          </a:p>
          <a:p>
            <a:r>
              <a:rPr lang="en-US" dirty="0" smtClean="0"/>
              <a:t> When considering surgery you should be informed about what it involves, the rehabilitation process, its likely benefits and any potential risks.</a:t>
            </a:r>
          </a:p>
          <a:p>
            <a:r>
              <a:rPr lang="en-US" dirty="0" smtClean="0"/>
              <a:t> Arthroscopy is not recommended for people with osteoarthritis.</a:t>
            </a:r>
            <a:endParaRPr lang="en-US" dirty="0"/>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Summary</a:t>
            </a:r>
          </a:p>
          <a:p>
            <a:r>
              <a:rPr lang="en-US" dirty="0" smtClean="0"/>
              <a:t>Osteoarthritis is not an inevitable consequence of ageing and it can be effectively managed. </a:t>
            </a:r>
          </a:p>
          <a:p>
            <a:r>
              <a:rPr lang="en-US" dirty="0" smtClean="0"/>
              <a:t>Your active participation in care is essential to achieving improved outcomes.</a:t>
            </a:r>
          </a:p>
          <a:p>
            <a:r>
              <a:rPr lang="en-US" dirty="0" smtClean="0"/>
              <a:t>Younger people may also develop osteoarthritis.</a:t>
            </a:r>
          </a:p>
          <a:p>
            <a:endParaRPr lang="en-US" dirty="0"/>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Osteoarthritis is a chronic disease often associated with joint pain and stiffness, reduced mobility and reduced quality of life. </a:t>
            </a:r>
          </a:p>
          <a:p>
            <a:r>
              <a:rPr lang="en-US" dirty="0" smtClean="0"/>
              <a:t>Osteoarthritis can affect any joint in the body.</a:t>
            </a:r>
          </a:p>
          <a:p>
            <a:r>
              <a:rPr lang="en-US" dirty="0" smtClean="0"/>
              <a:t>Osteoarthritis should be diagnosed by a health professional. </a:t>
            </a:r>
          </a:p>
          <a:p>
            <a:endParaRPr lang="en-US" dirty="0"/>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 many cases, imaging (such as x-ray) is not required to make a diagnosis of osteoarthritis.</a:t>
            </a:r>
          </a:p>
          <a:p>
            <a:r>
              <a:rPr lang="en-US" dirty="0" smtClean="0"/>
              <a:t>Magnetic resonance imaging (MRI) is not necessary for the management or diagnosis of osteoarthritis.</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infections</a:t>
            </a:r>
            <a:endParaRPr lang="en-US" dirty="0"/>
          </a:p>
        </p:txBody>
      </p:sp>
      <p:sp>
        <p:nvSpPr>
          <p:cNvPr id="3" name="Content Placeholder 2"/>
          <p:cNvSpPr>
            <a:spLocks noGrp="1"/>
          </p:cNvSpPr>
          <p:nvPr>
            <p:ph idx="1"/>
          </p:nvPr>
        </p:nvSpPr>
        <p:spPr/>
        <p:txBody>
          <a:bodyPr/>
          <a:lstStyle/>
          <a:p>
            <a:r>
              <a:rPr lang="en-US" dirty="0" smtClean="0"/>
              <a:t>An </a:t>
            </a:r>
            <a:r>
              <a:rPr lang="en-US" b="1" dirty="0" smtClean="0"/>
              <a:t>infection</a:t>
            </a:r>
            <a:r>
              <a:rPr lang="en-US" dirty="0" smtClean="0"/>
              <a:t> is the invasion of an organism's body </a:t>
            </a:r>
            <a:r>
              <a:rPr lang="en-US" dirty="0" smtClean="0">
                <a:hlinkClick r:id="rId2" tooltip="Tissue (biology)"/>
              </a:rPr>
              <a:t>tissues</a:t>
            </a:r>
            <a:r>
              <a:rPr lang="en-US" dirty="0" smtClean="0"/>
              <a:t> by </a:t>
            </a:r>
            <a:r>
              <a:rPr lang="en-US" dirty="0" smtClean="0">
                <a:hlinkClick r:id="rId3" tooltip="Pathogen"/>
              </a:rPr>
              <a:t>disease-causing agents</a:t>
            </a:r>
            <a:r>
              <a:rPr lang="en-US" dirty="0" smtClean="0"/>
              <a:t>, their multiplication, and the reaction of </a:t>
            </a:r>
            <a:r>
              <a:rPr lang="en-US" dirty="0" smtClean="0">
                <a:hlinkClick r:id="rId4" tooltip="Host (biology)"/>
              </a:rPr>
              <a:t>host</a:t>
            </a:r>
            <a:r>
              <a:rPr lang="en-US" dirty="0" smtClean="0"/>
              <a:t> tissues to the infectious agents and the </a:t>
            </a:r>
            <a:r>
              <a:rPr lang="en-US" dirty="0" smtClean="0">
                <a:hlinkClick r:id="rId5" tooltip="Toxin"/>
              </a:rPr>
              <a:t>toxins</a:t>
            </a:r>
            <a:r>
              <a:rPr lang="en-US" dirty="0" smtClean="0"/>
              <a:t> they produce.</a:t>
            </a:r>
            <a:r>
              <a:rPr lang="en-US" baseline="30000" dirty="0" smtClean="0">
                <a:hlinkClick r:id="rId6"/>
              </a:rPr>
              <a:t>[1][2]</a:t>
            </a:r>
            <a:r>
              <a:rPr lang="en-US" dirty="0" smtClean="0"/>
              <a:t> An </a:t>
            </a:r>
            <a:r>
              <a:rPr lang="en-US" b="1" dirty="0" smtClean="0"/>
              <a:t>infectious disease</a:t>
            </a:r>
            <a:r>
              <a:rPr lang="en-US" dirty="0" smtClean="0"/>
              <a:t>, also known as a </a:t>
            </a:r>
            <a:r>
              <a:rPr lang="en-US" b="1" dirty="0" smtClean="0"/>
              <a:t>transmissible disease</a:t>
            </a:r>
            <a:r>
              <a:rPr lang="en-US" dirty="0" smtClean="0"/>
              <a:t> or </a:t>
            </a:r>
            <a:r>
              <a:rPr lang="en-US" b="1" dirty="0" smtClean="0"/>
              <a:t>communicable disease</a:t>
            </a:r>
            <a:r>
              <a:rPr lang="en-US" dirty="0" smtClean="0"/>
              <a:t>, is an </a:t>
            </a:r>
            <a:r>
              <a:rPr lang="en-US" dirty="0" smtClean="0">
                <a:hlinkClick r:id="rId7" tooltip="Disease"/>
              </a:rPr>
              <a:t>illness</a:t>
            </a:r>
            <a:r>
              <a:rPr lang="en-US" dirty="0" smtClean="0"/>
              <a:t> resulting from an infection. </a:t>
            </a:r>
            <a:endParaRPr lang="en-US" dirty="0"/>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better understanding of the disease and how you can actively manage it can improve your outcomes and quality of life.</a:t>
            </a:r>
          </a:p>
          <a:p>
            <a:r>
              <a:rPr lang="en-US" dirty="0" smtClean="0"/>
              <a:t>Core components of care include weight and nutritional management, exercise and education. </a:t>
            </a:r>
          </a:p>
          <a:p>
            <a:r>
              <a:rPr lang="en-US" dirty="0" smtClean="0"/>
              <a:t>Arthroscopy for knee osteoarthritis is not recommended.</a:t>
            </a:r>
          </a:p>
          <a:p>
            <a:endParaRPr lang="en-US" dirty="0"/>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Others degenerative disorders </a:t>
            </a:r>
            <a:endParaRPr lang="en-US" b="1"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Friedreich ataxia</a:t>
            </a:r>
          </a:p>
          <a:p>
            <a:r>
              <a:rPr lang="en-US" dirty="0" smtClean="0"/>
              <a:t>Friedreich ataxia is a rare inherited disease of the nervous system </a:t>
            </a:r>
            <a:r>
              <a:rPr lang="en-US" dirty="0" err="1" smtClean="0"/>
              <a:t>characterised</a:t>
            </a:r>
            <a:r>
              <a:rPr lang="en-US" dirty="0" smtClean="0"/>
              <a:t> by the gradual loss of balance, coordination and muscular control. </a:t>
            </a:r>
          </a:p>
          <a:p>
            <a:r>
              <a:rPr lang="en-US" dirty="0" smtClean="0"/>
              <a:t>The affected person has increasing difficulty with coordination leading to an unsteady gait and slurred speech, which may look like being drunk to an outsider observer. </a:t>
            </a:r>
          </a:p>
          <a:p>
            <a:r>
              <a:rPr lang="en-US" dirty="0" smtClean="0"/>
              <a:t>There is no cure, but some symptoms can be managed with medication and physical therapy.</a:t>
            </a:r>
          </a:p>
          <a:p>
            <a:endParaRPr lang="en-US" dirty="0"/>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Huntington’s disease</a:t>
            </a:r>
          </a:p>
          <a:p>
            <a:r>
              <a:rPr lang="en-US" dirty="0" smtClean="0"/>
              <a:t>Huntington's disease is a neurological (nervous system) condition caused by an altered gene.</a:t>
            </a:r>
          </a:p>
          <a:p>
            <a:r>
              <a:rPr lang="en-US" dirty="0" smtClean="0"/>
              <a:t> The death of brain cells in certain areas of the brain result in a gradual loss of cognitive (thinking), physical and emotional function.</a:t>
            </a:r>
          </a:p>
          <a:p>
            <a:endParaRPr lang="en-US" dirty="0"/>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Symptoms can appear when the person is in their thirties or forties.</a:t>
            </a:r>
          </a:p>
          <a:p>
            <a:r>
              <a:rPr lang="en-US" dirty="0" smtClean="0"/>
              <a:t> The most common symptom is jerky movements of the arms and legs (called 'chorea').</a:t>
            </a:r>
          </a:p>
          <a:p>
            <a:r>
              <a:rPr lang="en-US" dirty="0" smtClean="0"/>
              <a:t> A person with Huntington's disease may also have difficulties with speech, swallowing and concentration.</a:t>
            </a:r>
          </a:p>
          <a:p>
            <a:endParaRPr lang="en-US" dirty="0"/>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Kennedy's disease</a:t>
            </a:r>
          </a:p>
          <a:p>
            <a:r>
              <a:rPr lang="en-US" dirty="0" smtClean="0"/>
              <a:t>Kennedy's disease is a rare inherited neuromuscular disorder that causes progressive weakening and wasting of the muscles, particularly the arms and legs. </a:t>
            </a:r>
          </a:p>
          <a:p>
            <a:r>
              <a:rPr lang="en-US" dirty="0" smtClean="0"/>
              <a:t>Kennedy's disease is also known as X-linked spinal bulbar muscular atrophy (SBMA).</a:t>
            </a:r>
          </a:p>
          <a:p>
            <a:r>
              <a:rPr lang="en-US" dirty="0" smtClean="0"/>
              <a:t> The disorder only affects men. </a:t>
            </a:r>
          </a:p>
          <a:p>
            <a:r>
              <a:rPr lang="en-US" dirty="0" smtClean="0"/>
              <a:t>There is no cure yet, and treatment can only ease some of the symptoms.</a:t>
            </a:r>
          </a:p>
          <a:p>
            <a:endParaRPr lang="en-US" dirty="0"/>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Multiple sclerosis</a:t>
            </a:r>
          </a:p>
          <a:p>
            <a:r>
              <a:rPr lang="en-US" dirty="0" smtClean="0"/>
              <a:t>Multiple sclerosis (MS) is a disease of the central nervous system. </a:t>
            </a:r>
          </a:p>
          <a:p>
            <a:r>
              <a:rPr lang="en-US" dirty="0" smtClean="0"/>
              <a:t>Its symptoms are varied and unpredictable. The cause of MS is unknown and there is no cure.</a:t>
            </a:r>
          </a:p>
          <a:p>
            <a:r>
              <a:rPr lang="en-US" dirty="0" smtClean="0"/>
              <a:t> Treatments are available to ease symptoms and slow down the course of the disease. </a:t>
            </a:r>
          </a:p>
          <a:p>
            <a:endParaRPr lang="en-US" dirty="0"/>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Myasthenia gravis</a:t>
            </a:r>
          </a:p>
          <a:p>
            <a:r>
              <a:rPr lang="en-US" dirty="0" smtClean="0"/>
              <a:t>Myasthenia gravis is an autoimmune disease that causes muscle weakness. </a:t>
            </a:r>
          </a:p>
          <a:p>
            <a:r>
              <a:rPr lang="en-US" dirty="0" smtClean="0"/>
              <a:t>The symptoms are caused by the immune system interfering with the transmission of messages from the nerves to the muscles.</a:t>
            </a:r>
          </a:p>
          <a:p>
            <a:r>
              <a:rPr lang="en-US" dirty="0" smtClean="0"/>
              <a:t> There is no cure, but treatment is usually successful in managing the symptoms.</a:t>
            </a:r>
          </a:p>
          <a:p>
            <a:endParaRPr lang="en-US" dirty="0"/>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Polio and post-polio syndrome</a:t>
            </a:r>
          </a:p>
          <a:p>
            <a:r>
              <a:rPr lang="en-US" dirty="0" smtClean="0"/>
              <a:t>Poliomyelitis (polio) is caused by a virus that affects the digestive system and, in some cases, the nervous system. </a:t>
            </a:r>
          </a:p>
          <a:p>
            <a:r>
              <a:rPr lang="en-US" dirty="0" smtClean="0"/>
              <a:t>Symptoms vary from mild, flu-like symptoms to life-threatening paralysis and possibly death. </a:t>
            </a:r>
          </a:p>
          <a:p>
            <a:r>
              <a:rPr lang="en-US" dirty="0" smtClean="0"/>
              <a:t>Post-polio syndrome occurs years after an initial bout of polio, with new symptoms of weakness, joint and muscle pain and fatigue. </a:t>
            </a:r>
          </a:p>
          <a:p>
            <a:r>
              <a:rPr lang="en-US" dirty="0" smtClean="0"/>
              <a:t>If you are not </a:t>
            </a:r>
            <a:r>
              <a:rPr lang="en-US" dirty="0" err="1" smtClean="0"/>
              <a:t>immunised</a:t>
            </a:r>
            <a:r>
              <a:rPr lang="en-US" dirty="0" smtClean="0"/>
              <a:t>, you could contract polio if your food, water or hands are contaminated with the </a:t>
            </a:r>
            <a:r>
              <a:rPr lang="en-US" dirty="0" err="1" smtClean="0"/>
              <a:t>faeces</a:t>
            </a:r>
            <a:r>
              <a:rPr lang="en-US" dirty="0" smtClean="0"/>
              <a:t> of an infected person.</a:t>
            </a:r>
            <a:endParaRPr lang="en-US" dirty="0"/>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smtClean="0"/>
              <a:t>Parkinson's disease</a:t>
            </a:r>
          </a:p>
          <a:p>
            <a:r>
              <a:rPr lang="en-US" dirty="0" smtClean="0"/>
              <a:t>Parkinson’s disease affects one in 100 people over the age of 60. </a:t>
            </a:r>
          </a:p>
          <a:p>
            <a:r>
              <a:rPr lang="en-US" dirty="0" smtClean="0"/>
              <a:t>Symptoms range from tremor, rigidity and slow movements to lethargy, masked face and sleep disturbance.</a:t>
            </a:r>
          </a:p>
          <a:p>
            <a:r>
              <a:rPr lang="en-US" dirty="0" smtClean="0"/>
              <a:t> Although we do not know what causes Parkinson’s disease, treatments and therapies include medication, surgery and multidisciplinary therapy, including exercise.</a:t>
            </a:r>
          </a:p>
          <a:p>
            <a:endParaRPr lang="en-US" dirty="0"/>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Diabetes mellitus</a:t>
            </a:r>
            <a:endParaRPr lang="en-US" b="1" dirty="0"/>
          </a:p>
        </p:txBody>
      </p:sp>
      <p:sp>
        <p:nvSpPr>
          <p:cNvPr id="3" name="Content Placeholder 2"/>
          <p:cNvSpPr>
            <a:spLocks noGrp="1"/>
          </p:cNvSpPr>
          <p:nvPr>
            <p:ph idx="1"/>
          </p:nvPr>
        </p:nvSpPr>
        <p:spPr/>
        <p:txBody>
          <a:bodyPr>
            <a:normAutofit lnSpcReduction="10000"/>
          </a:bodyPr>
          <a:lstStyle/>
          <a:p>
            <a:r>
              <a:rPr lang="en-US" dirty="0" smtClean="0"/>
              <a:t>Diabetes mellitus, commonly known as </a:t>
            </a:r>
            <a:r>
              <a:rPr lang="en-US" b="1" dirty="0" smtClean="0"/>
              <a:t>diabetes,</a:t>
            </a:r>
            <a:r>
              <a:rPr lang="en-US" dirty="0" smtClean="0"/>
              <a:t> is a metabolic disease that causes </a:t>
            </a:r>
            <a:r>
              <a:rPr lang="en-US" b="1" dirty="0" smtClean="0"/>
              <a:t>high blood sugar.</a:t>
            </a:r>
          </a:p>
          <a:p>
            <a:r>
              <a:rPr lang="en-US" dirty="0" smtClean="0"/>
              <a:t> The hormone insulin moves sugar from the blood into your cells to be stored or used for energy. </a:t>
            </a:r>
          </a:p>
          <a:p>
            <a:r>
              <a:rPr lang="en-US" dirty="0" smtClean="0"/>
              <a:t>With diabetes, your body either doesn’t make enough insulin or can’t effectively use the insulin it does make.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 infection happens when a foreign organism enters a person's body and causes </a:t>
            </a:r>
            <a:r>
              <a:rPr lang="en-US" dirty="0" err="1" smtClean="0"/>
              <a:t>harm.The</a:t>
            </a:r>
            <a:r>
              <a:rPr lang="en-US" dirty="0" smtClean="0"/>
              <a:t> organism uses that person's body to sustain itself, reproduce, and colonize. These infectious organisms are known as </a:t>
            </a:r>
            <a:r>
              <a:rPr lang="en-US" b="1" dirty="0" smtClean="0"/>
              <a:t>pathogens.</a:t>
            </a:r>
            <a:r>
              <a:rPr lang="en-US" dirty="0" smtClean="0"/>
              <a:t> Examples of pathogens include </a:t>
            </a:r>
            <a:r>
              <a:rPr lang="en-US" b="1" dirty="0" smtClean="0"/>
              <a:t>bacteria, viruses, fungi, and </a:t>
            </a:r>
            <a:r>
              <a:rPr lang="en-US" b="1" dirty="0" err="1" smtClean="0"/>
              <a:t>prions</a:t>
            </a:r>
            <a:r>
              <a:rPr lang="en-US" b="1" dirty="0" smtClean="0"/>
              <a:t>.</a:t>
            </a:r>
            <a:r>
              <a:rPr lang="en-US" dirty="0" smtClean="0"/>
              <a:t> Pathogens can multiply and adapt quickly.</a:t>
            </a:r>
          </a:p>
          <a:p>
            <a:endParaRPr lang="en-US" dirty="0"/>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a:t>
            </a:r>
            <a:endParaRPr lang="en-US" b="1" dirty="0"/>
          </a:p>
        </p:txBody>
      </p:sp>
      <p:sp>
        <p:nvSpPr>
          <p:cNvPr id="3" name="Content Placeholder 2"/>
          <p:cNvSpPr>
            <a:spLocks noGrp="1"/>
          </p:cNvSpPr>
          <p:nvPr>
            <p:ph idx="1"/>
          </p:nvPr>
        </p:nvSpPr>
        <p:spPr/>
        <p:txBody>
          <a:bodyPr>
            <a:normAutofit fontScale="92500"/>
          </a:bodyPr>
          <a:lstStyle/>
          <a:p>
            <a:pPr>
              <a:buNone/>
            </a:pPr>
            <a:r>
              <a:rPr lang="en-US" dirty="0" smtClean="0"/>
              <a:t>There are a few different types of diabetes:</a:t>
            </a:r>
          </a:p>
          <a:p>
            <a:r>
              <a:rPr lang="en-US" dirty="0" smtClean="0">
                <a:hlinkClick r:id="rId2"/>
              </a:rPr>
              <a:t>Type 1 diabetes</a:t>
            </a:r>
            <a:r>
              <a:rPr lang="en-US" dirty="0" smtClean="0"/>
              <a:t> is an </a:t>
            </a:r>
            <a:r>
              <a:rPr lang="en-US" dirty="0" smtClean="0">
                <a:hlinkClick r:id="rId3"/>
              </a:rPr>
              <a:t>autoimmune disease</a:t>
            </a:r>
            <a:r>
              <a:rPr lang="en-US" dirty="0" smtClean="0"/>
              <a:t>. The immune system attacks and destroys cells in the </a:t>
            </a:r>
            <a:r>
              <a:rPr lang="en-US" dirty="0" smtClean="0">
                <a:hlinkClick r:id="rId4"/>
              </a:rPr>
              <a:t>pancreas</a:t>
            </a:r>
            <a:r>
              <a:rPr lang="en-US" dirty="0" smtClean="0"/>
              <a:t>, where insulin is made. It’s unclear what causes this attack. About </a:t>
            </a:r>
            <a:r>
              <a:rPr lang="en-US" dirty="0" smtClean="0">
                <a:hlinkClick r:id="rId5"/>
              </a:rPr>
              <a:t>10 percent</a:t>
            </a:r>
            <a:r>
              <a:rPr lang="en-US" dirty="0" smtClean="0"/>
              <a:t> of people with diabetes have this type.</a:t>
            </a:r>
          </a:p>
          <a:p>
            <a:r>
              <a:rPr lang="en-US" dirty="0" smtClean="0">
                <a:hlinkClick r:id="rId6"/>
              </a:rPr>
              <a:t>Type 2 diabetes</a:t>
            </a:r>
            <a:r>
              <a:rPr lang="en-US" dirty="0" smtClean="0"/>
              <a:t> occurs when your body becomes resistant to </a:t>
            </a:r>
            <a:r>
              <a:rPr lang="en-US" dirty="0" smtClean="0">
                <a:hlinkClick r:id="rId7"/>
              </a:rPr>
              <a:t>insulin</a:t>
            </a:r>
            <a:r>
              <a:rPr lang="en-US" dirty="0" smtClean="0"/>
              <a:t>, and sugar builds up in your blood. </a:t>
            </a:r>
            <a:endParaRPr lang="en-US" dirty="0"/>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Prediabetes</a:t>
            </a:r>
            <a:r>
              <a:rPr lang="en-US" dirty="0" smtClean="0"/>
              <a:t> occurs when your blood sugar is higher than normal, but it’s not high enough for a diagnosis of type 2 diabetes.</a:t>
            </a:r>
          </a:p>
          <a:p>
            <a:r>
              <a:rPr lang="en-US" dirty="0" smtClean="0">
                <a:hlinkClick r:id="rId3"/>
              </a:rPr>
              <a:t>Gestational diabetes</a:t>
            </a:r>
            <a:r>
              <a:rPr lang="en-US" dirty="0" smtClean="0"/>
              <a:t> is high blood sugar during pregnancy. Insulin-blocking hormones produced by the placenta cause this type of diabetes. </a:t>
            </a:r>
            <a:endParaRPr lang="en-US" dirty="0"/>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rare condition called </a:t>
            </a:r>
            <a:r>
              <a:rPr lang="en-US" dirty="0" smtClean="0">
                <a:hlinkClick r:id="rId2"/>
              </a:rPr>
              <a:t>diabetes </a:t>
            </a:r>
            <a:r>
              <a:rPr lang="en-US" dirty="0" err="1" smtClean="0">
                <a:hlinkClick r:id="rId2"/>
              </a:rPr>
              <a:t>insipidus</a:t>
            </a:r>
            <a:r>
              <a:rPr lang="en-US" dirty="0" smtClean="0"/>
              <a:t> is not related to diabetes mellitus, although it has a similar name.</a:t>
            </a:r>
          </a:p>
          <a:p>
            <a:endParaRPr lang="en-US" dirty="0" smtClean="0"/>
          </a:p>
          <a:p>
            <a:r>
              <a:rPr lang="en-US" dirty="0" smtClean="0"/>
              <a:t> It’s a different condition in which your kidneys remove too much fluid from your body.</a:t>
            </a:r>
            <a:endParaRPr lang="en-US" dirty="0"/>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b="1" dirty="0" smtClean="0"/>
              <a:t>Symptoms of diabetes</a:t>
            </a:r>
          </a:p>
          <a:p>
            <a:r>
              <a:rPr lang="en-US" dirty="0" smtClean="0"/>
              <a:t>Diabetes symptoms are caused by rising blood sugar. </a:t>
            </a:r>
          </a:p>
          <a:p>
            <a:pPr>
              <a:buNone/>
            </a:pPr>
            <a:r>
              <a:rPr lang="en-US" b="1" dirty="0" smtClean="0"/>
              <a:t>General symptoms</a:t>
            </a:r>
          </a:p>
          <a:p>
            <a:r>
              <a:rPr lang="en-US" dirty="0" smtClean="0"/>
              <a:t>The general symptoms of diabetes include:</a:t>
            </a:r>
          </a:p>
          <a:p>
            <a:r>
              <a:rPr lang="en-US" dirty="0" smtClean="0"/>
              <a:t>increased hunger</a:t>
            </a:r>
          </a:p>
          <a:p>
            <a:r>
              <a:rPr lang="en-US" dirty="0" smtClean="0"/>
              <a:t>increased thirst</a:t>
            </a:r>
          </a:p>
          <a:p>
            <a:r>
              <a:rPr lang="en-US" dirty="0" smtClean="0"/>
              <a:t>weight loss</a:t>
            </a:r>
          </a:p>
          <a:p>
            <a:r>
              <a:rPr lang="en-US" dirty="0" smtClean="0">
                <a:hlinkClick r:id="rId2"/>
              </a:rPr>
              <a:t>frequent urination</a:t>
            </a:r>
            <a:endParaRPr lang="en-US" dirty="0" smtClean="0"/>
          </a:p>
          <a:p>
            <a:r>
              <a:rPr lang="en-US" dirty="0" smtClean="0">
                <a:hlinkClick r:id="rId3"/>
              </a:rPr>
              <a:t>blurry vision</a:t>
            </a:r>
            <a:endParaRPr lang="en-US" dirty="0" smtClean="0"/>
          </a:p>
          <a:p>
            <a:r>
              <a:rPr lang="en-US" dirty="0" smtClean="0">
                <a:hlinkClick r:id="rId4"/>
              </a:rPr>
              <a:t>extreme fatigue</a:t>
            </a:r>
            <a:endParaRPr lang="en-US" dirty="0" smtClean="0"/>
          </a:p>
          <a:p>
            <a:r>
              <a:rPr lang="en-US" dirty="0" smtClean="0">
                <a:hlinkClick r:id="rId5"/>
              </a:rPr>
              <a:t>sores that don’t heal</a:t>
            </a:r>
            <a:endParaRPr lang="en-US" b="1" dirty="0" smtClean="0"/>
          </a:p>
          <a:p>
            <a:endParaRPr lang="en-US" dirty="0"/>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smtClean="0"/>
              <a:t>Symptoms in men</a:t>
            </a:r>
          </a:p>
          <a:p>
            <a:r>
              <a:rPr lang="en-US" dirty="0" smtClean="0"/>
              <a:t>In addition to the general symptoms of diabetes, </a:t>
            </a:r>
            <a:r>
              <a:rPr lang="en-US" dirty="0" smtClean="0">
                <a:hlinkClick r:id="rId2"/>
              </a:rPr>
              <a:t>men with diabetes</a:t>
            </a:r>
            <a:r>
              <a:rPr lang="en-US" dirty="0" smtClean="0"/>
              <a:t> may have a </a:t>
            </a:r>
            <a:r>
              <a:rPr lang="en-US" dirty="0" smtClean="0">
                <a:hlinkClick r:id="rId3"/>
              </a:rPr>
              <a:t>decreased sex drive</a:t>
            </a:r>
            <a:r>
              <a:rPr lang="en-US" dirty="0" smtClean="0"/>
              <a:t>, </a:t>
            </a:r>
            <a:r>
              <a:rPr lang="en-US" dirty="0" smtClean="0">
                <a:hlinkClick r:id="rId4"/>
              </a:rPr>
              <a:t>erectile dysfunction (ED)</a:t>
            </a:r>
            <a:r>
              <a:rPr lang="en-US" dirty="0" smtClean="0"/>
              <a:t>, and poor muscle strength.</a:t>
            </a:r>
          </a:p>
          <a:p>
            <a:pPr>
              <a:buNone/>
            </a:pPr>
            <a:r>
              <a:rPr lang="en-US" b="1" dirty="0" smtClean="0"/>
              <a:t>Symptoms in women </a:t>
            </a:r>
          </a:p>
          <a:p>
            <a:r>
              <a:rPr lang="en-US" dirty="0" smtClean="0">
                <a:hlinkClick r:id="rId5"/>
              </a:rPr>
              <a:t>Women with diabetes</a:t>
            </a:r>
            <a:r>
              <a:rPr lang="en-US" dirty="0" smtClean="0"/>
              <a:t> can also have symptoms such as </a:t>
            </a:r>
            <a:r>
              <a:rPr lang="en-US" dirty="0" smtClean="0">
                <a:hlinkClick r:id="rId6"/>
              </a:rPr>
              <a:t>urinary tract infections</a:t>
            </a:r>
            <a:r>
              <a:rPr lang="en-US" dirty="0" smtClean="0"/>
              <a:t>, </a:t>
            </a:r>
            <a:r>
              <a:rPr lang="en-US" dirty="0" smtClean="0">
                <a:hlinkClick r:id="rId7"/>
              </a:rPr>
              <a:t>yeast infections</a:t>
            </a:r>
            <a:r>
              <a:rPr lang="en-US" dirty="0" smtClean="0"/>
              <a:t>, and dry, itchy skin. </a:t>
            </a:r>
          </a:p>
          <a:p>
            <a:endParaRPr lang="en-US" dirty="0"/>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smtClean="0"/>
              <a:t>Type 1 diabetes</a:t>
            </a:r>
          </a:p>
          <a:p>
            <a:pPr>
              <a:buNone/>
            </a:pPr>
            <a:r>
              <a:rPr lang="en-US" dirty="0" smtClean="0"/>
              <a:t>Symptoms of type 1 diabetes can include: </a:t>
            </a:r>
          </a:p>
          <a:p>
            <a:r>
              <a:rPr lang="en-US" dirty="0" smtClean="0"/>
              <a:t>extreme hunger</a:t>
            </a:r>
          </a:p>
          <a:p>
            <a:r>
              <a:rPr lang="en-US" dirty="0" smtClean="0"/>
              <a:t>increased thirst</a:t>
            </a:r>
          </a:p>
          <a:p>
            <a:r>
              <a:rPr lang="en-US" dirty="0" smtClean="0"/>
              <a:t>unintentional weight loss</a:t>
            </a:r>
          </a:p>
          <a:p>
            <a:r>
              <a:rPr lang="en-US" dirty="0" smtClean="0">
                <a:hlinkClick r:id="rId2"/>
              </a:rPr>
              <a:t>frequent urination</a:t>
            </a:r>
            <a:endParaRPr lang="en-US" dirty="0" smtClean="0"/>
          </a:p>
          <a:p>
            <a:r>
              <a:rPr lang="en-US" dirty="0" smtClean="0"/>
              <a:t>Blurry vision</a:t>
            </a:r>
          </a:p>
          <a:p>
            <a:r>
              <a:rPr lang="en-US" dirty="0" smtClean="0"/>
              <a:t>tiredness</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Type 2 diabetes</a:t>
            </a:r>
          </a:p>
          <a:p>
            <a:pPr>
              <a:buNone/>
            </a:pPr>
            <a:r>
              <a:rPr lang="en-US" dirty="0" smtClean="0"/>
              <a:t>Symptoms of type 2 diabetes can include:</a:t>
            </a:r>
          </a:p>
          <a:p>
            <a:r>
              <a:rPr lang="en-US" dirty="0" smtClean="0"/>
              <a:t>increased hunger </a:t>
            </a:r>
          </a:p>
          <a:p>
            <a:r>
              <a:rPr lang="en-US" dirty="0" smtClean="0"/>
              <a:t>increased thirst</a:t>
            </a:r>
          </a:p>
          <a:p>
            <a:r>
              <a:rPr lang="en-US" dirty="0" smtClean="0"/>
              <a:t>increased urination</a:t>
            </a:r>
          </a:p>
          <a:p>
            <a:r>
              <a:rPr lang="en-US" dirty="0" smtClean="0"/>
              <a:t>blurry </a:t>
            </a:r>
            <a:r>
              <a:rPr lang="en-US" dirty="0" err="1" smtClean="0"/>
              <a:t>visiontiredness</a:t>
            </a:r>
            <a:endParaRPr lang="en-US" dirty="0" smtClean="0"/>
          </a:p>
          <a:p>
            <a:r>
              <a:rPr lang="en-US" dirty="0" smtClean="0"/>
              <a:t>sores that are slow to heal </a:t>
            </a:r>
          </a:p>
          <a:p>
            <a:r>
              <a:rPr lang="en-US" dirty="0" smtClean="0"/>
              <a:t>It may also cause recurring infections. This is because elevated glucose levels make it harder for the body to heal.</a:t>
            </a:r>
          </a:p>
          <a:p>
            <a:endParaRPr lang="en-US" dirty="0" smtClean="0"/>
          </a:p>
          <a:p>
            <a:endParaRPr lang="en-US" dirty="0"/>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Gestational diabetes </a:t>
            </a:r>
          </a:p>
          <a:p>
            <a:r>
              <a:rPr lang="en-US" dirty="0" smtClean="0"/>
              <a:t>Most women with gestational diabetes don’t have any symptoms.</a:t>
            </a:r>
          </a:p>
          <a:p>
            <a:r>
              <a:rPr lang="en-US" dirty="0" smtClean="0"/>
              <a:t> The condition is often detected during a routine blood sugar test or oral glucose tolerance test that is usually performed between the 24th and 28th weeks of gestation. </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rare cases, a woman with gestational diabetes will also experience increased thirst or urination. </a:t>
            </a:r>
          </a:p>
          <a:p>
            <a:pPr>
              <a:buNone/>
            </a:pPr>
            <a:endParaRPr lang="en-US" b="1" dirty="0" smtClean="0"/>
          </a:p>
          <a:p>
            <a:pPr>
              <a:buNone/>
            </a:pPr>
            <a:r>
              <a:rPr lang="en-US" b="1" dirty="0" smtClean="0"/>
              <a:t>The bottom line</a:t>
            </a:r>
          </a:p>
          <a:p>
            <a:r>
              <a:rPr lang="en-US" dirty="0" smtClean="0"/>
              <a:t>Diabetes symptoms can be so mild that they’re hard to spot at first.</a:t>
            </a:r>
            <a:endParaRPr lang="en-US" dirty="0"/>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Causes of diabetes</a:t>
            </a:r>
          </a:p>
          <a:p>
            <a:pPr>
              <a:buNone/>
            </a:pPr>
            <a:r>
              <a:rPr lang="en-US" dirty="0" smtClean="0"/>
              <a:t>Different causes are associated with each type of diabetes. </a:t>
            </a:r>
          </a:p>
          <a:p>
            <a:pPr>
              <a:buNone/>
            </a:pPr>
            <a:r>
              <a:rPr lang="en-US" b="1" dirty="0" smtClean="0"/>
              <a:t>Type 1 diabetes</a:t>
            </a:r>
          </a:p>
          <a:p>
            <a:r>
              <a:rPr lang="en-US" dirty="0" smtClean="0"/>
              <a:t>Doctors don’t know exactly what causes type 1 diabetes. For some reason, the immune system mistakenly attacks and destroys insulin-producing beta cells in the </a:t>
            </a:r>
            <a:r>
              <a:rPr lang="en-US" dirty="0" smtClean="0">
                <a:hlinkClick r:id="rId2"/>
              </a:rPr>
              <a:t>pancreas</a:t>
            </a:r>
            <a:r>
              <a:rPr lang="en-US" dirty="0" smtClean="0"/>
              <a:t>.</a:t>
            </a:r>
          </a:p>
          <a:p>
            <a:r>
              <a:rPr lang="en-US" dirty="0" smtClean="0"/>
              <a:t>Genes may play a role in some people. It’s also possible that a virus sets off the immune system attack. </a:t>
            </a:r>
          </a:p>
          <a:p>
            <a:pPr>
              <a:buNone/>
            </a:pPr>
            <a:endParaRPr lang="en-US" b="1"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infections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Bacteria</a:t>
            </a:r>
          </a:p>
          <a:p>
            <a:r>
              <a:rPr lang="en-US" dirty="0" smtClean="0"/>
              <a:t> viruses</a:t>
            </a:r>
          </a:p>
          <a:p>
            <a:r>
              <a:rPr lang="en-US" dirty="0" smtClean="0"/>
              <a:t> fungi</a:t>
            </a:r>
          </a:p>
          <a:p>
            <a:r>
              <a:rPr lang="en-US" dirty="0" smtClean="0"/>
              <a:t> protozoa,</a:t>
            </a:r>
          </a:p>
          <a:p>
            <a:r>
              <a:rPr lang="en-US" dirty="0" smtClean="0"/>
              <a:t>parasites, and </a:t>
            </a:r>
          </a:p>
          <a:p>
            <a:r>
              <a:rPr lang="en-US" dirty="0" err="1" smtClean="0"/>
              <a:t>prions</a:t>
            </a:r>
            <a:r>
              <a:rPr lang="en-US" dirty="0" smtClean="0"/>
              <a:t> are different types of pathogen. They vary in their size, shape, function, genetic content, and how they act on the body. </a:t>
            </a:r>
            <a:br>
              <a:rPr lang="en-US" dirty="0" smtClean="0"/>
            </a:br>
            <a:endParaRPr lang="en-US" dirty="0"/>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smtClean="0"/>
              <a:t>Type 2 diabetes</a:t>
            </a:r>
          </a:p>
          <a:p>
            <a:r>
              <a:rPr lang="en-US" dirty="0" smtClean="0"/>
              <a:t>Type 2 diabetes stems from a combination of </a:t>
            </a:r>
            <a:r>
              <a:rPr lang="en-US" dirty="0" smtClean="0">
                <a:hlinkClick r:id="rId2"/>
              </a:rPr>
              <a:t>genetics</a:t>
            </a:r>
            <a:r>
              <a:rPr lang="en-US" dirty="0" smtClean="0"/>
              <a:t> and lifestyle factors.</a:t>
            </a:r>
          </a:p>
          <a:p>
            <a:r>
              <a:rPr lang="en-US" dirty="0" smtClean="0"/>
              <a:t> Being overweight or </a:t>
            </a:r>
            <a:r>
              <a:rPr lang="en-US" dirty="0" smtClean="0">
                <a:hlinkClick r:id="rId3"/>
              </a:rPr>
              <a:t>obese</a:t>
            </a:r>
            <a:r>
              <a:rPr lang="en-US" dirty="0" smtClean="0"/>
              <a:t> increases your risk too. Carrying extra weight, especially </a:t>
            </a:r>
            <a:r>
              <a:rPr lang="en-US" dirty="0" smtClean="0">
                <a:hlinkClick r:id="rId4"/>
              </a:rPr>
              <a:t>in your belly</a:t>
            </a:r>
            <a:r>
              <a:rPr lang="en-US" dirty="0" smtClean="0"/>
              <a:t>, makes your cells more resistant to the effects of insulin on your blood sugar.</a:t>
            </a:r>
          </a:p>
          <a:p>
            <a:r>
              <a:rPr lang="en-US" dirty="0" smtClean="0"/>
              <a:t>This condition runs in families. Family members share genes that make them more likely to get type 2 diabetes and to be overweight.</a:t>
            </a:r>
          </a:p>
          <a:p>
            <a:pPr>
              <a:buNone/>
            </a:pPr>
            <a:endParaRPr lang="en-US" b="1" dirty="0" smtClean="0"/>
          </a:p>
          <a:p>
            <a:endParaRPr lang="en-US" dirty="0"/>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smtClean="0"/>
              <a:t>Gestational diabetes</a:t>
            </a:r>
          </a:p>
          <a:p>
            <a:r>
              <a:rPr lang="en-US" dirty="0" smtClean="0"/>
              <a:t>Gestational diabetes is the result of hormonal changes during pregnancy. </a:t>
            </a:r>
          </a:p>
          <a:p>
            <a:r>
              <a:rPr lang="en-US" dirty="0" smtClean="0"/>
              <a:t>The placenta produces hormones that make a pregnant woman’s cells less sensitive to the effects of insulin. </a:t>
            </a:r>
          </a:p>
          <a:p>
            <a:r>
              <a:rPr lang="en-US" dirty="0" smtClean="0"/>
              <a:t>This can cause high blood sugar during pregnancy. </a:t>
            </a:r>
          </a:p>
          <a:p>
            <a:r>
              <a:rPr lang="en-US" dirty="0" smtClean="0"/>
              <a:t>Women who are </a:t>
            </a:r>
            <a:r>
              <a:rPr lang="en-US" dirty="0" smtClean="0">
                <a:hlinkClick r:id="rId2"/>
              </a:rPr>
              <a:t>overweight when they get pregnant</a:t>
            </a:r>
            <a:r>
              <a:rPr lang="en-US" dirty="0" smtClean="0"/>
              <a:t> or who </a:t>
            </a:r>
            <a:r>
              <a:rPr lang="en-US" dirty="0" smtClean="0">
                <a:hlinkClick r:id="rId3"/>
              </a:rPr>
              <a:t>gain too much weight during their pregnancy</a:t>
            </a:r>
            <a:r>
              <a:rPr lang="en-US" dirty="0" smtClean="0"/>
              <a:t> are more likely to get gestational diabetes. </a:t>
            </a:r>
          </a:p>
          <a:p>
            <a:r>
              <a:rPr lang="en-US" b="1" dirty="0" smtClean="0"/>
              <a:t>The bottom </a:t>
            </a:r>
            <a:r>
              <a:rPr lang="en-US" b="1" dirty="0" err="1" smtClean="0"/>
              <a:t>line:</a:t>
            </a:r>
            <a:r>
              <a:rPr lang="en-US" dirty="0" err="1" smtClean="0"/>
              <a:t>Both</a:t>
            </a:r>
            <a:r>
              <a:rPr lang="en-US" dirty="0" smtClean="0"/>
              <a:t> genes and environmental factors play a role in triggering diabetes. </a:t>
            </a:r>
            <a:endParaRPr lang="en-US" b="1" dirty="0" smtClean="0"/>
          </a:p>
          <a:p>
            <a:endParaRPr lang="en-US" b="1" dirty="0" smtClean="0"/>
          </a:p>
          <a:p>
            <a:endParaRPr lang="en-US" dirty="0"/>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Diabetes risk factors</a:t>
            </a:r>
          </a:p>
          <a:p>
            <a:pPr>
              <a:buNone/>
            </a:pPr>
            <a:r>
              <a:rPr lang="en-US" dirty="0" smtClean="0"/>
              <a:t>Certain factors increase your risk for diabetes.</a:t>
            </a:r>
          </a:p>
          <a:p>
            <a:pPr>
              <a:buNone/>
            </a:pPr>
            <a:r>
              <a:rPr lang="en-US" b="1" dirty="0" smtClean="0"/>
              <a:t>Type 1 diabetes</a:t>
            </a:r>
          </a:p>
          <a:p>
            <a:r>
              <a:rPr lang="en-US" dirty="0" smtClean="0"/>
              <a:t>You’re more likely to get type 1 diabetes if you’re a child or teenager, you have </a:t>
            </a:r>
            <a:r>
              <a:rPr lang="en-US" dirty="0" smtClean="0">
                <a:hlinkClick r:id="rId2"/>
              </a:rPr>
              <a:t>a parent or sibling</a:t>
            </a:r>
            <a:r>
              <a:rPr lang="en-US" dirty="0" smtClean="0"/>
              <a:t> with the condition, or you carry certain genes that are linked to the disease.</a:t>
            </a:r>
          </a:p>
          <a:p>
            <a:pPr>
              <a:buNone/>
            </a:pPr>
            <a:r>
              <a:rPr lang="en-US" b="1" dirty="0" smtClean="0"/>
              <a:t>Type 2 diabetes</a:t>
            </a:r>
          </a:p>
          <a:p>
            <a:r>
              <a:rPr lang="en-US" dirty="0" smtClean="0"/>
              <a:t>Your risk for type 2 diabetes increases if you: </a:t>
            </a:r>
          </a:p>
          <a:p>
            <a:r>
              <a:rPr lang="en-US" dirty="0" smtClean="0"/>
              <a:t>are overweight</a:t>
            </a:r>
          </a:p>
          <a:p>
            <a:endParaRPr lang="en-US" dirty="0"/>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are age 45 or older</a:t>
            </a:r>
          </a:p>
          <a:p>
            <a:r>
              <a:rPr lang="en-US" dirty="0" smtClean="0"/>
              <a:t>have a parent or sibling with the condition</a:t>
            </a:r>
          </a:p>
          <a:p>
            <a:r>
              <a:rPr lang="en-US" dirty="0" smtClean="0"/>
              <a:t>aren’t physically active</a:t>
            </a:r>
          </a:p>
          <a:p>
            <a:r>
              <a:rPr lang="en-US" dirty="0" smtClean="0"/>
              <a:t>have had gestational diabetes</a:t>
            </a:r>
          </a:p>
          <a:p>
            <a:r>
              <a:rPr lang="en-US" dirty="0" smtClean="0"/>
              <a:t>have </a:t>
            </a:r>
            <a:r>
              <a:rPr lang="en-US" dirty="0" err="1" smtClean="0"/>
              <a:t>prediabetes</a:t>
            </a:r>
            <a:endParaRPr lang="en-US" dirty="0" smtClean="0"/>
          </a:p>
          <a:p>
            <a:r>
              <a:rPr lang="en-US" dirty="0" smtClean="0"/>
              <a:t>have </a:t>
            </a:r>
            <a:r>
              <a:rPr lang="en-US" dirty="0" smtClean="0">
                <a:hlinkClick r:id="rId2"/>
              </a:rPr>
              <a:t>high blood pressure</a:t>
            </a:r>
            <a:r>
              <a:rPr lang="en-US" dirty="0" smtClean="0"/>
              <a:t>, </a:t>
            </a:r>
            <a:r>
              <a:rPr lang="en-US" dirty="0" smtClean="0">
                <a:hlinkClick r:id="rId3"/>
              </a:rPr>
              <a:t>high cholesterol</a:t>
            </a:r>
            <a:r>
              <a:rPr lang="en-US" dirty="0" smtClean="0"/>
              <a:t>, or </a:t>
            </a:r>
            <a:r>
              <a:rPr lang="en-US" dirty="0" smtClean="0">
                <a:hlinkClick r:id="rId4"/>
              </a:rPr>
              <a:t>high triglycerides</a:t>
            </a:r>
            <a:endParaRPr lang="en-US" dirty="0" smtClean="0"/>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Gestational diabetes</a:t>
            </a:r>
          </a:p>
          <a:p>
            <a:r>
              <a:rPr lang="en-US" dirty="0" smtClean="0"/>
              <a:t>Your risk for gestational diabetes increases if you:</a:t>
            </a:r>
          </a:p>
          <a:p>
            <a:r>
              <a:rPr lang="en-US" dirty="0" smtClean="0"/>
              <a:t>are overweight</a:t>
            </a:r>
          </a:p>
          <a:p>
            <a:r>
              <a:rPr lang="en-US" dirty="0" smtClean="0"/>
              <a:t>are over age 25</a:t>
            </a:r>
          </a:p>
          <a:p>
            <a:r>
              <a:rPr lang="en-US" dirty="0" smtClean="0"/>
              <a:t>had gestational diabetes during a past pregnancy</a:t>
            </a:r>
          </a:p>
          <a:p>
            <a:endParaRPr lang="en-US" dirty="0"/>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have given birth to a baby weighing </a:t>
            </a:r>
            <a:r>
              <a:rPr lang="en-US" dirty="0" smtClean="0">
                <a:hlinkClick r:id="rId2"/>
              </a:rPr>
              <a:t>more than 9 pounds</a:t>
            </a:r>
            <a:endParaRPr lang="en-US" dirty="0" smtClean="0"/>
          </a:p>
          <a:p>
            <a:r>
              <a:rPr lang="en-US" dirty="0" smtClean="0"/>
              <a:t>have a family history of type 2 diabetes</a:t>
            </a:r>
          </a:p>
          <a:p>
            <a:r>
              <a:rPr lang="en-US" dirty="0" smtClean="0"/>
              <a:t>have </a:t>
            </a:r>
            <a:r>
              <a:rPr lang="en-US" dirty="0" smtClean="0">
                <a:hlinkClick r:id="rId3"/>
              </a:rPr>
              <a:t>polycystic ovary syndrome (PCOS)</a:t>
            </a:r>
            <a:endParaRPr lang="en-US" dirty="0" smtClean="0"/>
          </a:p>
          <a:p>
            <a:pPr>
              <a:buNone/>
            </a:pPr>
            <a:r>
              <a:rPr lang="en-US" b="1" dirty="0" smtClean="0"/>
              <a:t>The bottom line</a:t>
            </a:r>
          </a:p>
          <a:p>
            <a:r>
              <a:rPr lang="en-US" dirty="0" smtClean="0"/>
              <a:t>Your family, environment, and preexisting medical conditions can all affect your odds of developing diabetes.</a:t>
            </a:r>
            <a:endParaRPr lang="en-US" b="1" dirty="0" smtClean="0"/>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Diabetes complications</a:t>
            </a:r>
          </a:p>
          <a:p>
            <a:r>
              <a:rPr lang="en-US" dirty="0" smtClean="0"/>
              <a:t>High blood sugar damages organs and tissues throughout your body. The higher your blood sugar is and the longer you live with it, the greater your risk for complications. </a:t>
            </a:r>
          </a:p>
          <a:p>
            <a:r>
              <a:rPr lang="en-US" dirty="0" smtClean="0"/>
              <a:t>Complications associated with diabetes include:</a:t>
            </a:r>
          </a:p>
          <a:p>
            <a:r>
              <a:rPr lang="en-US" dirty="0" smtClean="0">
                <a:hlinkClick r:id="rId2"/>
              </a:rPr>
              <a:t>heart disease</a:t>
            </a:r>
            <a:r>
              <a:rPr lang="en-US" dirty="0" smtClean="0"/>
              <a:t>, </a:t>
            </a:r>
            <a:r>
              <a:rPr lang="en-US" dirty="0" smtClean="0">
                <a:hlinkClick r:id="rId3"/>
              </a:rPr>
              <a:t>heart attack</a:t>
            </a:r>
            <a:r>
              <a:rPr lang="en-US" dirty="0" smtClean="0"/>
              <a:t>, and </a:t>
            </a:r>
            <a:r>
              <a:rPr lang="en-US" dirty="0" smtClean="0">
                <a:hlinkClick r:id="rId4"/>
              </a:rPr>
              <a:t>stroke</a:t>
            </a:r>
            <a:endParaRPr lang="en-US" dirty="0" smtClean="0"/>
          </a:p>
          <a:p>
            <a:endParaRPr lang="en-US" dirty="0"/>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hlinkClick r:id="rId2"/>
              </a:rPr>
              <a:t>neuropathy</a:t>
            </a:r>
            <a:endParaRPr lang="en-US" dirty="0" smtClean="0"/>
          </a:p>
          <a:p>
            <a:r>
              <a:rPr lang="en-US" dirty="0" smtClean="0">
                <a:hlinkClick r:id="rId3"/>
              </a:rPr>
              <a:t>nephropathy</a:t>
            </a:r>
            <a:endParaRPr lang="en-US" dirty="0" smtClean="0"/>
          </a:p>
          <a:p>
            <a:r>
              <a:rPr lang="en-US" dirty="0" smtClean="0">
                <a:hlinkClick r:id="rId4"/>
              </a:rPr>
              <a:t>retinopathy</a:t>
            </a:r>
            <a:r>
              <a:rPr lang="en-US" dirty="0" smtClean="0"/>
              <a:t> and </a:t>
            </a:r>
            <a:r>
              <a:rPr lang="en-US" dirty="0" smtClean="0">
                <a:hlinkClick r:id="rId5"/>
              </a:rPr>
              <a:t>vision loss</a:t>
            </a:r>
            <a:endParaRPr lang="en-US" dirty="0" smtClean="0"/>
          </a:p>
          <a:p>
            <a:r>
              <a:rPr lang="en-US" dirty="0" smtClean="0">
                <a:hlinkClick r:id="rId6"/>
              </a:rPr>
              <a:t>hearing loss</a:t>
            </a:r>
            <a:endParaRPr lang="en-US" dirty="0" smtClean="0"/>
          </a:p>
          <a:p>
            <a:r>
              <a:rPr lang="en-US" dirty="0" smtClean="0">
                <a:hlinkClick r:id="rId7"/>
              </a:rPr>
              <a:t>foot damage</a:t>
            </a:r>
            <a:r>
              <a:rPr lang="en-US" dirty="0" smtClean="0"/>
              <a:t> such as infections and sores that don’t heal</a:t>
            </a:r>
          </a:p>
          <a:p>
            <a:r>
              <a:rPr lang="en-US" dirty="0" smtClean="0">
                <a:hlinkClick r:id="rId8"/>
              </a:rPr>
              <a:t>skin conditions</a:t>
            </a:r>
            <a:r>
              <a:rPr lang="en-US" dirty="0" smtClean="0"/>
              <a:t> such as </a:t>
            </a:r>
            <a:r>
              <a:rPr lang="en-US" dirty="0" smtClean="0">
                <a:hlinkClick r:id="rId9"/>
              </a:rPr>
              <a:t>bacterial</a:t>
            </a:r>
            <a:r>
              <a:rPr lang="en-US" dirty="0" smtClean="0"/>
              <a:t> and </a:t>
            </a:r>
            <a:r>
              <a:rPr lang="en-US" dirty="0" smtClean="0">
                <a:hlinkClick r:id="rId10"/>
              </a:rPr>
              <a:t>fungal</a:t>
            </a:r>
            <a:r>
              <a:rPr lang="en-US" dirty="0" smtClean="0"/>
              <a:t> infections</a:t>
            </a:r>
          </a:p>
          <a:p>
            <a:r>
              <a:rPr lang="en-US" dirty="0" smtClean="0"/>
              <a:t>Depression</a:t>
            </a:r>
          </a:p>
          <a:p>
            <a:r>
              <a:rPr lang="en-US" dirty="0" smtClean="0"/>
              <a:t>dementia</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smtClean="0"/>
              <a:t>Gestational diabetes</a:t>
            </a:r>
          </a:p>
          <a:p>
            <a:r>
              <a:rPr lang="en-US" dirty="0" smtClean="0"/>
              <a:t>Uncontrolled gestational diabetes can lead to problems that affect both the mother and baby. Complications affecting the baby can include:</a:t>
            </a:r>
          </a:p>
          <a:p>
            <a:r>
              <a:rPr lang="en-US" dirty="0" smtClean="0">
                <a:hlinkClick r:id="rId2"/>
              </a:rPr>
              <a:t>premature birth</a:t>
            </a:r>
            <a:endParaRPr lang="en-US" dirty="0" smtClean="0"/>
          </a:p>
          <a:p>
            <a:r>
              <a:rPr lang="en-US" dirty="0" smtClean="0">
                <a:hlinkClick r:id="rId3"/>
              </a:rPr>
              <a:t>higher-than-normal weight at birth</a:t>
            </a:r>
            <a:endParaRPr lang="en-US" dirty="0" smtClean="0"/>
          </a:p>
          <a:p>
            <a:r>
              <a:rPr lang="en-US" dirty="0" smtClean="0"/>
              <a:t>increased risk for type 2 diabetes later in life</a:t>
            </a:r>
          </a:p>
          <a:p>
            <a:r>
              <a:rPr lang="en-US" dirty="0" smtClean="0">
                <a:hlinkClick r:id="rId4"/>
              </a:rPr>
              <a:t>low blood sugar</a:t>
            </a:r>
            <a:endParaRPr lang="en-US" dirty="0" smtClean="0"/>
          </a:p>
          <a:p>
            <a:endParaRPr lang="en-US" dirty="0" smtClean="0"/>
          </a:p>
          <a:p>
            <a:endParaRPr lang="en-US" dirty="0" smtClean="0"/>
          </a:p>
          <a:p>
            <a:endParaRPr lang="en-US" dirty="0"/>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hlinkClick r:id="rId2"/>
              </a:rPr>
              <a:t>jaundice</a:t>
            </a:r>
            <a:endParaRPr lang="en-US" dirty="0" smtClean="0"/>
          </a:p>
          <a:p>
            <a:r>
              <a:rPr lang="en-US" dirty="0" smtClean="0"/>
              <a:t>stillbirth</a:t>
            </a:r>
          </a:p>
          <a:p>
            <a:r>
              <a:rPr lang="en-US" dirty="0" smtClean="0"/>
              <a:t>The mother can develop complications such as high blood pressure (</a:t>
            </a:r>
            <a:r>
              <a:rPr lang="en-US" dirty="0" smtClean="0">
                <a:hlinkClick r:id="rId3"/>
              </a:rPr>
              <a:t>preeclampsia</a:t>
            </a:r>
            <a:r>
              <a:rPr lang="en-US" dirty="0" smtClean="0"/>
              <a:t>) or type 2 diabetes. She may also require </a:t>
            </a:r>
            <a:r>
              <a:rPr lang="en-US" dirty="0" smtClean="0">
                <a:hlinkClick r:id="rId4"/>
              </a:rPr>
              <a:t>cesarean delivery</a:t>
            </a:r>
            <a:r>
              <a:rPr lang="en-US" dirty="0" smtClean="0"/>
              <a:t>, commonly referred to as a C-section. </a:t>
            </a:r>
          </a:p>
          <a:p>
            <a:r>
              <a:rPr lang="en-US" dirty="0" smtClean="0"/>
              <a:t>The mother’s risk of gestational diabetes in future pregnancies also increases. </a:t>
            </a:r>
          </a:p>
          <a:p>
            <a:pPr>
              <a:buNone/>
            </a:pPr>
            <a:r>
              <a:rPr lang="en-US" b="1" dirty="0" smtClean="0"/>
              <a:t>The bottom line</a:t>
            </a:r>
          </a:p>
          <a:p>
            <a:r>
              <a:rPr lang="en-US" dirty="0" smtClean="0"/>
              <a:t>Diabetes can lead to serious medical complications, but you can manage the condition with medications and lifestyle changes.</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Viral infections</a:t>
            </a:r>
          </a:p>
          <a:p>
            <a:r>
              <a:rPr lang="en-US" i="1" dirty="0" smtClean="0"/>
              <a:t>The common cold is a viral infection.</a:t>
            </a:r>
            <a:endParaRPr lang="en-US" dirty="0" smtClean="0"/>
          </a:p>
          <a:p>
            <a:r>
              <a:rPr lang="en-US" dirty="0" smtClean="0"/>
              <a:t>Viral infections are caused by a virus.</a:t>
            </a:r>
          </a:p>
          <a:p>
            <a:r>
              <a:rPr lang="en-US" dirty="0" smtClean="0"/>
              <a:t> Millions of types of virus are thought to exist, but only </a:t>
            </a:r>
            <a:r>
              <a:rPr lang="en-US" dirty="0" smtClean="0">
                <a:hlinkClick r:id="rId2"/>
              </a:rPr>
              <a:t>5,000 types</a:t>
            </a:r>
            <a:r>
              <a:rPr lang="en-US" dirty="0" smtClean="0"/>
              <a:t> have been identified.</a:t>
            </a:r>
          </a:p>
          <a:p>
            <a:r>
              <a:rPr lang="en-US" dirty="0" smtClean="0"/>
              <a:t> Viruses contain a small piece of genetic code. </a:t>
            </a:r>
          </a:p>
          <a:p>
            <a:r>
              <a:rPr lang="en-US" dirty="0" smtClean="0"/>
              <a:t>They are protected by a coat of protein and fat.</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smtClean="0"/>
              <a:t>Treatment of diabetes</a:t>
            </a:r>
          </a:p>
          <a:p>
            <a:r>
              <a:rPr lang="en-US" dirty="0" smtClean="0"/>
              <a:t>Doctors treat diabetes with a few different medications. Some of these drugs are taken </a:t>
            </a:r>
            <a:r>
              <a:rPr lang="en-US" dirty="0" smtClean="0">
                <a:hlinkClick r:id="rId2"/>
              </a:rPr>
              <a:t>by mouth</a:t>
            </a:r>
            <a:r>
              <a:rPr lang="en-US" dirty="0" smtClean="0"/>
              <a:t>, while others are available as </a:t>
            </a:r>
            <a:r>
              <a:rPr lang="en-US" dirty="0" smtClean="0">
                <a:hlinkClick r:id="rId3"/>
              </a:rPr>
              <a:t>injections</a:t>
            </a:r>
            <a:r>
              <a:rPr lang="en-US" dirty="0" smtClean="0"/>
              <a:t>.</a:t>
            </a:r>
          </a:p>
          <a:p>
            <a:r>
              <a:rPr lang="en-US" b="1" dirty="0" smtClean="0"/>
              <a:t>Type 1 diabetes</a:t>
            </a:r>
          </a:p>
          <a:p>
            <a:r>
              <a:rPr lang="en-US" dirty="0" smtClean="0">
                <a:hlinkClick r:id="rId4"/>
              </a:rPr>
              <a:t>Insulin</a:t>
            </a:r>
            <a:r>
              <a:rPr lang="en-US" dirty="0" smtClean="0"/>
              <a:t> is the main treatment for type 1 diabetes. It replaces the hormone your body isn’t able to produce.</a:t>
            </a:r>
          </a:p>
          <a:p>
            <a:r>
              <a:rPr lang="en-US" dirty="0" smtClean="0"/>
              <a:t>There are four types of insulin that are most commonly used. They’re differentiated by how quickly they start to work, and how long their effects last:</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Rapid-acting insulin starts to work within 15 minutes and its effects last for 3 to 4 hours.</a:t>
            </a:r>
          </a:p>
          <a:p>
            <a:r>
              <a:rPr lang="en-US" dirty="0" smtClean="0"/>
              <a:t>Short-acting insulin starts to work within 30 minutes and lasts 6 to 8 hours.</a:t>
            </a:r>
          </a:p>
          <a:p>
            <a:r>
              <a:rPr lang="en-US" dirty="0" smtClean="0"/>
              <a:t>Intermediate-acting insulin starts to work within 1 to 2 hours and lasts 12 to 18 hours.</a:t>
            </a:r>
          </a:p>
          <a:p>
            <a:r>
              <a:rPr lang="en-US" dirty="0" smtClean="0"/>
              <a:t>Long-acting insulin starts to work a few hours after injection and lasts 24 hours or longer.</a:t>
            </a:r>
            <a:endParaRPr lang="en-US" dirty="0"/>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Type 2 diabetes</a:t>
            </a:r>
          </a:p>
          <a:p>
            <a:r>
              <a:rPr lang="en-US" dirty="0" smtClean="0"/>
              <a:t>Diet and exercise can help some people manage type 2 diabetes. If lifestyle changes aren’t enough to lower your blood sugar, you’ll need to take medication. </a:t>
            </a:r>
          </a:p>
          <a:p>
            <a:r>
              <a:rPr lang="en-US" dirty="0" smtClean="0"/>
              <a:t>These drugs lower your blood sugar in a variety of ways:</a:t>
            </a:r>
          </a:p>
          <a:p>
            <a:endParaRPr lang="en-US" dirty="0"/>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21996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r>
                        <a:rPr lang="en-US" dirty="0" smtClean="0"/>
                        <a:t>Type of drug</a:t>
                      </a:r>
                      <a:endParaRPr lang="en-US" dirty="0"/>
                    </a:p>
                  </a:txBody>
                  <a:tcPr/>
                </a:tc>
                <a:tc>
                  <a:txBody>
                    <a:bodyPr/>
                    <a:lstStyle/>
                    <a:p>
                      <a:r>
                        <a:rPr lang="en-US" dirty="0" smtClean="0"/>
                        <a:t>How it works</a:t>
                      </a:r>
                      <a:endParaRPr lang="en-US" dirty="0"/>
                    </a:p>
                  </a:txBody>
                  <a:tcPr/>
                </a:tc>
                <a:tc>
                  <a:txBody>
                    <a:bodyPr/>
                    <a:lstStyle/>
                    <a:p>
                      <a:r>
                        <a:rPr lang="en-US" dirty="0" smtClean="0"/>
                        <a:t>example</a:t>
                      </a:r>
                      <a:endParaRPr lang="en-US" dirty="0"/>
                    </a:p>
                  </a:txBody>
                  <a:tcPr/>
                </a:tc>
              </a:tr>
              <a:tr h="370840">
                <a:tc>
                  <a:txBody>
                    <a:bodyPr/>
                    <a:lstStyle/>
                    <a:p>
                      <a:r>
                        <a:rPr lang="en-US" dirty="0" smtClean="0"/>
                        <a:t>1</a:t>
                      </a:r>
                      <a:endParaRPr lang="en-US" dirty="0"/>
                    </a:p>
                  </a:txBody>
                  <a:tcPr/>
                </a:tc>
                <a:tc>
                  <a:txBody>
                    <a:bodyPr/>
                    <a:lstStyle/>
                    <a:p>
                      <a:r>
                        <a:rPr lang="en-US" dirty="0" err="1" smtClean="0"/>
                        <a:t>biguanides</a:t>
                      </a:r>
                      <a:endParaRPr lang="en-US" dirty="0"/>
                    </a:p>
                  </a:txBody>
                  <a:tcPr/>
                </a:tc>
                <a:tc>
                  <a:txBody>
                    <a:bodyPr/>
                    <a:lstStyle/>
                    <a:p>
                      <a:r>
                        <a:rPr lang="en-US" dirty="0" smtClean="0"/>
                        <a:t>Reduce amount of glucose</a:t>
                      </a:r>
                      <a:r>
                        <a:rPr lang="en-US" baseline="0" dirty="0" smtClean="0"/>
                        <a:t> in the liver</a:t>
                      </a:r>
                      <a:endParaRPr lang="en-US" dirty="0"/>
                    </a:p>
                  </a:txBody>
                  <a:tcPr/>
                </a:tc>
                <a:tc>
                  <a:txBody>
                    <a:bodyPr/>
                    <a:lstStyle/>
                    <a:p>
                      <a:r>
                        <a:rPr lang="en-US" dirty="0" err="1" smtClean="0"/>
                        <a:t>Metformin</a:t>
                      </a:r>
                      <a:r>
                        <a:rPr lang="en-US" dirty="0" smtClean="0"/>
                        <a:t>(</a:t>
                      </a:r>
                      <a:r>
                        <a:rPr lang="en-US" dirty="0" err="1" smtClean="0"/>
                        <a:t>precose</a:t>
                      </a:r>
                      <a:r>
                        <a:rPr lang="en-US" dirty="0" smtClean="0"/>
                        <a:t>)and </a:t>
                      </a:r>
                      <a:r>
                        <a:rPr lang="en-US" dirty="0" err="1" smtClean="0"/>
                        <a:t>miglitol</a:t>
                      </a:r>
                      <a:r>
                        <a:rPr lang="en-US" dirty="0" smtClean="0"/>
                        <a:t>(</a:t>
                      </a:r>
                      <a:r>
                        <a:rPr lang="en-US" dirty="0" err="1" smtClean="0"/>
                        <a:t>glyset</a:t>
                      </a:r>
                      <a:r>
                        <a:rPr lang="en-US" dirty="0" smtClean="0"/>
                        <a:t>)</a:t>
                      </a:r>
                      <a:endParaRPr lang="en-US" dirty="0"/>
                    </a:p>
                  </a:txBody>
                  <a:tcPr/>
                </a:tc>
              </a:tr>
              <a:tr h="370840">
                <a:tc>
                  <a:txBody>
                    <a:bodyPr/>
                    <a:lstStyle/>
                    <a:p>
                      <a:r>
                        <a:rPr lang="en-US" dirty="0" smtClean="0"/>
                        <a:t>2</a:t>
                      </a:r>
                    </a:p>
                  </a:txBody>
                  <a:tcPr/>
                </a:tc>
                <a:tc>
                  <a:txBody>
                    <a:bodyPr/>
                    <a:lstStyle/>
                    <a:p>
                      <a:r>
                        <a:rPr lang="en-US" dirty="0" err="1" smtClean="0"/>
                        <a:t>sulphonylureous</a:t>
                      </a:r>
                      <a:endParaRPr lang="en-US" dirty="0"/>
                    </a:p>
                  </a:txBody>
                  <a:tcPr/>
                </a:tc>
                <a:tc>
                  <a:txBody>
                    <a:bodyPr/>
                    <a:lstStyle/>
                    <a:p>
                      <a:r>
                        <a:rPr lang="en-US" dirty="0" smtClean="0"/>
                        <a:t>Stimulate </a:t>
                      </a:r>
                      <a:r>
                        <a:rPr lang="en-US" dirty="0" err="1" smtClean="0"/>
                        <a:t>pancrease</a:t>
                      </a:r>
                      <a:r>
                        <a:rPr lang="en-US" baseline="0" dirty="0" smtClean="0"/>
                        <a:t> to release more insulin</a:t>
                      </a:r>
                      <a:endParaRPr lang="en-US" dirty="0"/>
                    </a:p>
                  </a:txBody>
                  <a:tcPr/>
                </a:tc>
                <a:tc>
                  <a:txBody>
                    <a:bodyPr/>
                    <a:lstStyle/>
                    <a:p>
                      <a:r>
                        <a:rPr lang="en-US" dirty="0" err="1" smtClean="0"/>
                        <a:t>Glyburide</a:t>
                      </a:r>
                      <a:r>
                        <a:rPr lang="en-US" dirty="0" smtClean="0"/>
                        <a:t>, </a:t>
                      </a:r>
                      <a:r>
                        <a:rPr lang="en-US" dirty="0" err="1" smtClean="0"/>
                        <a:t>glipizide,glimepiride</a:t>
                      </a:r>
                      <a:endParaRPr lang="en-US" dirty="0"/>
                    </a:p>
                  </a:txBody>
                  <a:tcPr/>
                </a:tc>
              </a:tr>
            </a:tbl>
          </a:graphicData>
        </a:graphic>
      </p:graphicFrame>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may need to take more than one of these drugs.</a:t>
            </a:r>
          </a:p>
          <a:p>
            <a:endParaRPr lang="en-US" dirty="0" smtClean="0"/>
          </a:p>
          <a:p>
            <a:r>
              <a:rPr lang="en-US" dirty="0" smtClean="0"/>
              <a:t> Some people with type 2 diabetes also take insulin.</a:t>
            </a:r>
            <a:endParaRPr lang="en-US" dirty="0"/>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smtClean="0"/>
              <a:t>Gestational diabetes</a:t>
            </a:r>
          </a:p>
          <a:p>
            <a:r>
              <a:rPr lang="en-US" dirty="0" smtClean="0"/>
              <a:t>You’ll need to </a:t>
            </a:r>
            <a:r>
              <a:rPr lang="en-US" dirty="0" smtClean="0">
                <a:hlinkClick r:id="rId2"/>
              </a:rPr>
              <a:t>monitor your blood sugar level</a:t>
            </a:r>
            <a:r>
              <a:rPr lang="en-US" dirty="0" smtClean="0"/>
              <a:t> several times a day during pregnancy. If it’s high, dietary changes and exercise may or may not be enough to bring it down.</a:t>
            </a:r>
          </a:p>
          <a:p>
            <a:r>
              <a:rPr lang="en-US" dirty="0" smtClean="0"/>
              <a:t>According to the Mayo Clinic, </a:t>
            </a:r>
            <a:r>
              <a:rPr lang="en-US" dirty="0" smtClean="0">
                <a:hlinkClick r:id="rId3"/>
              </a:rPr>
              <a:t>about 10 to 20 percent</a:t>
            </a:r>
            <a:r>
              <a:rPr lang="en-US" dirty="0" smtClean="0"/>
              <a:t> of women with gestational diabetes will need insulin to lower their blood sugar. Insulin is safe for the growing baby.</a:t>
            </a:r>
          </a:p>
          <a:p>
            <a:endParaRPr lang="en-US" dirty="0"/>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The bottom line</a:t>
            </a:r>
          </a:p>
          <a:p>
            <a:r>
              <a:rPr lang="en-US" dirty="0" smtClean="0"/>
              <a:t>The drug or combination of drugs that your doctor prescribes will depend on the type of diabetes you have — and its cause. </a:t>
            </a:r>
            <a:r>
              <a:rPr lang="en-US" dirty="0" smtClean="0">
                <a:hlinkClick r:id="rId2"/>
              </a:rPr>
              <a:t>Check out this list of the various medications that are available to treat diabetes.</a:t>
            </a:r>
            <a:endParaRPr lang="en-US" dirty="0" smtClean="0"/>
          </a:p>
          <a:p>
            <a:endParaRPr lang="en-US" dirty="0"/>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smtClean="0"/>
              <a:t>Diabetes and diet</a:t>
            </a:r>
          </a:p>
          <a:p>
            <a:r>
              <a:rPr lang="en-US" dirty="0" smtClean="0"/>
              <a:t>Healthy eating is a central part of managing diabetes. In some cases, changing your diet may be enough to control the disease. </a:t>
            </a:r>
          </a:p>
          <a:p>
            <a:r>
              <a:rPr lang="en-US" b="1" dirty="0" smtClean="0"/>
              <a:t>Type 1 diabetes</a:t>
            </a:r>
          </a:p>
          <a:p>
            <a:r>
              <a:rPr lang="en-US" dirty="0" smtClean="0"/>
              <a:t>Your blood sugar level rises or falls based on the types of foods you eat. Starchy or sugary foods make blood sugar levels rise rapidly. Protein and fat cause more gradual increases.</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Your medical team may recommend that you </a:t>
            </a:r>
            <a:r>
              <a:rPr lang="en-US" dirty="0" smtClean="0">
                <a:hlinkClick r:id="rId2"/>
              </a:rPr>
              <a:t>limit the amount of carbohydrates</a:t>
            </a:r>
            <a:r>
              <a:rPr lang="en-US" dirty="0" smtClean="0"/>
              <a:t> you eat each day. You’ll also need to </a:t>
            </a:r>
            <a:r>
              <a:rPr lang="en-US" dirty="0" smtClean="0">
                <a:hlinkClick r:id="rId3"/>
              </a:rPr>
              <a:t>balance your </a:t>
            </a:r>
            <a:r>
              <a:rPr lang="en-US" dirty="0" err="1" smtClean="0">
                <a:hlinkClick r:id="rId3"/>
              </a:rPr>
              <a:t>carb</a:t>
            </a:r>
            <a:r>
              <a:rPr lang="en-US" dirty="0" smtClean="0">
                <a:hlinkClick r:id="rId3"/>
              </a:rPr>
              <a:t> intake</a:t>
            </a:r>
            <a:r>
              <a:rPr lang="en-US" dirty="0" smtClean="0"/>
              <a:t> with your insulin doses. </a:t>
            </a:r>
          </a:p>
          <a:p>
            <a:r>
              <a:rPr lang="en-US" dirty="0" smtClean="0"/>
              <a:t>Work with a dietitian who can help you design a diabetes meal plan. Getting the right balance of protein, fat, and </a:t>
            </a:r>
            <a:r>
              <a:rPr lang="en-US" dirty="0" err="1" smtClean="0"/>
              <a:t>carbs</a:t>
            </a:r>
            <a:r>
              <a:rPr lang="en-US" dirty="0" smtClean="0"/>
              <a:t> can help you control your blood sugar. </a:t>
            </a:r>
            <a:r>
              <a:rPr lang="en-US" dirty="0" smtClean="0">
                <a:hlinkClick r:id="rId4"/>
              </a:rPr>
              <a:t>Check out this guide to starting a type 1 diabetes diet.</a:t>
            </a:r>
            <a:endParaRPr lang="en-US" dirty="0" smtClean="0"/>
          </a:p>
          <a:p>
            <a:endParaRPr lang="en-US" dirty="0"/>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Type 2 diabetes </a:t>
            </a:r>
          </a:p>
          <a:p>
            <a:r>
              <a:rPr lang="en-US" dirty="0" smtClean="0"/>
              <a:t>Eating the right types of foods can both control your blood sugar and help you lose any excess weight.</a:t>
            </a:r>
          </a:p>
          <a:p>
            <a:r>
              <a:rPr lang="en-US" dirty="0" err="1" smtClean="0"/>
              <a:t>Carb</a:t>
            </a:r>
            <a:r>
              <a:rPr lang="en-US" dirty="0" smtClean="0"/>
              <a:t> counting is an important part of eating for type 2 diabetes. A dietitian can help you figure out how many grams of carbohydrates to eat at each meal.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Viruses invade a host and attach themselves to a cell.</a:t>
            </a:r>
          </a:p>
          <a:p>
            <a:r>
              <a:rPr lang="en-US" dirty="0" smtClean="0"/>
              <a:t> As they enter the cell, they release genetic material. </a:t>
            </a:r>
          </a:p>
          <a:p>
            <a:r>
              <a:rPr lang="en-US" dirty="0" smtClean="0"/>
              <a:t>The genetic material forces the cell to replicate, and the virus multiplies.</a:t>
            </a:r>
          </a:p>
          <a:p>
            <a:r>
              <a:rPr lang="en-US" dirty="0" smtClean="0"/>
              <a:t> When the cell dies, it releases new viruses, and these go on to infect new cells.</a:t>
            </a:r>
          </a:p>
          <a:p>
            <a:endParaRPr lang="en-US" dirty="0"/>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In order to keep your blood sugar levels steady, try to eat small meals throughout the day. Emphasize healthy foods such as:</a:t>
            </a:r>
          </a:p>
          <a:p>
            <a:r>
              <a:rPr lang="en-US" dirty="0" smtClean="0">
                <a:hlinkClick r:id="rId2"/>
              </a:rPr>
              <a:t>fruits</a:t>
            </a:r>
            <a:endParaRPr lang="en-US" dirty="0" smtClean="0"/>
          </a:p>
          <a:p>
            <a:r>
              <a:rPr lang="en-US" dirty="0" smtClean="0">
                <a:hlinkClick r:id="rId3"/>
              </a:rPr>
              <a:t>vegetables</a:t>
            </a:r>
            <a:endParaRPr lang="en-US" dirty="0" smtClean="0"/>
          </a:p>
          <a:p>
            <a:r>
              <a:rPr lang="en-US" dirty="0" smtClean="0">
                <a:hlinkClick r:id="rId4"/>
              </a:rPr>
              <a:t>whole grains</a:t>
            </a:r>
            <a:endParaRPr lang="en-US" dirty="0" smtClean="0"/>
          </a:p>
          <a:p>
            <a:r>
              <a:rPr lang="en-US" dirty="0" smtClean="0"/>
              <a:t>lean protein such as poultry and </a:t>
            </a:r>
            <a:r>
              <a:rPr lang="en-US" dirty="0" smtClean="0">
                <a:hlinkClick r:id="rId5"/>
              </a:rPr>
              <a:t>fish</a:t>
            </a:r>
            <a:endParaRPr lang="en-US" dirty="0" smtClean="0"/>
          </a:p>
          <a:p>
            <a:r>
              <a:rPr lang="en-US" dirty="0" smtClean="0">
                <a:hlinkClick r:id="rId6"/>
              </a:rPr>
              <a:t>healthy fats</a:t>
            </a:r>
            <a:r>
              <a:rPr lang="en-US" dirty="0" smtClean="0"/>
              <a:t> such as </a:t>
            </a:r>
            <a:r>
              <a:rPr lang="en-US" dirty="0" smtClean="0">
                <a:hlinkClick r:id="rId7"/>
              </a:rPr>
              <a:t>olive oil</a:t>
            </a:r>
            <a:r>
              <a:rPr lang="en-US" dirty="0" smtClean="0"/>
              <a:t> and </a:t>
            </a:r>
            <a:r>
              <a:rPr lang="en-US" dirty="0" smtClean="0">
                <a:hlinkClick r:id="rId8"/>
              </a:rPr>
              <a:t>nuts</a:t>
            </a:r>
            <a:endParaRPr lang="en-US" dirty="0" smtClean="0"/>
          </a:p>
          <a:p>
            <a:r>
              <a:rPr lang="en-US" dirty="0" smtClean="0"/>
              <a:t>Certain other foods can undermine efforts to keep your blood sugar in control.</a:t>
            </a:r>
            <a:endParaRPr lang="en-US" dirty="0"/>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Gestational diabetes</a:t>
            </a:r>
          </a:p>
          <a:p>
            <a:r>
              <a:rPr lang="en-US" dirty="0" smtClean="0"/>
              <a:t>Eating a </a:t>
            </a:r>
            <a:r>
              <a:rPr lang="en-US" dirty="0" smtClean="0">
                <a:hlinkClick r:id="rId2"/>
              </a:rPr>
              <a:t>well-balanced diet</a:t>
            </a:r>
            <a:r>
              <a:rPr lang="en-US" dirty="0" smtClean="0"/>
              <a:t> is important for both you and your baby during these nine months.</a:t>
            </a:r>
          </a:p>
          <a:p>
            <a:r>
              <a:rPr lang="en-US" dirty="0" smtClean="0"/>
              <a:t> Making the right food choices can also help you avoid diabetes medications.</a:t>
            </a:r>
          </a:p>
          <a:p>
            <a:r>
              <a:rPr lang="en-US" dirty="0" smtClean="0"/>
              <a:t>Watch your portion sizes, and limit sugary or salty foods. </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Although you need some sugar to feed your growing baby, you should avoid eating too much. </a:t>
            </a:r>
          </a:p>
          <a:p>
            <a:r>
              <a:rPr lang="en-US" dirty="0" smtClean="0"/>
              <a:t>Consider making an eating plan with the help of a dietitian or nutritionist. </a:t>
            </a:r>
          </a:p>
          <a:p>
            <a:r>
              <a:rPr lang="en-US" dirty="0" smtClean="0"/>
              <a:t>They’ll ensure that your diet has the right mix of macronutrients.</a:t>
            </a:r>
          </a:p>
          <a:p>
            <a:endParaRPr lang="en-US" dirty="0"/>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smtClean="0"/>
              <a:t>Diabetes diagnosis</a:t>
            </a:r>
          </a:p>
          <a:p>
            <a:r>
              <a:rPr lang="en-US" dirty="0" smtClean="0"/>
              <a:t>Anyone who has symptoms of diabetes or is at risk for the disease should be tested. Women are routinely tested for gestational diabetes during their </a:t>
            </a:r>
            <a:r>
              <a:rPr lang="en-US" dirty="0" smtClean="0">
                <a:hlinkClick r:id="rId2"/>
              </a:rPr>
              <a:t>second</a:t>
            </a:r>
            <a:r>
              <a:rPr lang="en-US" dirty="0" smtClean="0"/>
              <a:t> or </a:t>
            </a:r>
            <a:r>
              <a:rPr lang="en-US" dirty="0" smtClean="0">
                <a:hlinkClick r:id="rId3"/>
              </a:rPr>
              <a:t>third</a:t>
            </a:r>
            <a:r>
              <a:rPr lang="en-US" dirty="0" smtClean="0"/>
              <a:t> trimesters of pregnancy.</a:t>
            </a:r>
          </a:p>
          <a:p>
            <a:r>
              <a:rPr lang="en-US" dirty="0" smtClean="0"/>
              <a:t>Doctors use these </a:t>
            </a:r>
            <a:r>
              <a:rPr lang="en-US" dirty="0" smtClean="0">
                <a:hlinkClick r:id="rId4"/>
              </a:rPr>
              <a:t>blood tests</a:t>
            </a:r>
            <a:r>
              <a:rPr lang="en-US" dirty="0" smtClean="0"/>
              <a:t> to diagnose </a:t>
            </a:r>
            <a:r>
              <a:rPr lang="en-US" dirty="0" err="1" smtClean="0"/>
              <a:t>prediabetes</a:t>
            </a:r>
            <a:r>
              <a:rPr lang="en-US" dirty="0" smtClean="0"/>
              <a:t> and diabetes:</a:t>
            </a:r>
          </a:p>
          <a:p>
            <a:r>
              <a:rPr lang="en-US" dirty="0" smtClean="0"/>
              <a:t>The fasting plasma glucose (FPG) test measures your blood sugar after you’ve fasted for 8 hours. </a:t>
            </a:r>
          </a:p>
          <a:p>
            <a:endParaRPr lang="en-US" dirty="0"/>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a:t>
            </a:r>
            <a:r>
              <a:rPr lang="en-US" dirty="0" smtClean="0">
                <a:hlinkClick r:id="rId2"/>
              </a:rPr>
              <a:t>A1C test</a:t>
            </a:r>
            <a:r>
              <a:rPr lang="en-US" dirty="0" smtClean="0"/>
              <a:t> provides a snapshot of your blood sugar levels over the previous 3 months.</a:t>
            </a:r>
          </a:p>
          <a:p>
            <a:r>
              <a:rPr lang="en-US" dirty="0" smtClean="0"/>
              <a:t>To </a:t>
            </a:r>
            <a:r>
              <a:rPr lang="en-US" dirty="0" smtClean="0">
                <a:hlinkClick r:id="rId3"/>
              </a:rPr>
              <a:t>diagnose gestational diabetes</a:t>
            </a:r>
            <a:r>
              <a:rPr lang="en-US" dirty="0" smtClean="0"/>
              <a:t>, your doctor will test your blood sugar levels between the </a:t>
            </a:r>
            <a:r>
              <a:rPr lang="en-US" dirty="0" smtClean="0">
                <a:hlinkClick r:id="rId4"/>
              </a:rPr>
              <a:t>24th</a:t>
            </a:r>
            <a:r>
              <a:rPr lang="en-US" dirty="0" smtClean="0"/>
              <a:t> and </a:t>
            </a:r>
            <a:r>
              <a:rPr lang="en-US" dirty="0" smtClean="0">
                <a:hlinkClick r:id="rId5"/>
              </a:rPr>
              <a:t>28th</a:t>
            </a:r>
            <a:r>
              <a:rPr lang="en-US" dirty="0" smtClean="0"/>
              <a:t> weeks of your pregnancy. </a:t>
            </a:r>
          </a:p>
          <a:p>
            <a:r>
              <a:rPr lang="en-US" dirty="0" smtClean="0"/>
              <a:t>During the glucose challenge test, your blood sugar is checked an hour after you drink a sugary liquid.</a:t>
            </a:r>
          </a:p>
          <a:p>
            <a:endParaRPr lang="en-US" dirty="0"/>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During the 3 hour </a:t>
            </a:r>
            <a:r>
              <a:rPr lang="en-US" dirty="0" smtClean="0">
                <a:hlinkClick r:id="rId2"/>
              </a:rPr>
              <a:t>glucose tolerance test</a:t>
            </a:r>
            <a:r>
              <a:rPr lang="en-US" dirty="0" smtClean="0"/>
              <a:t>, your blood sugar is checked after you fast overnight and then drink a sugary liquid.</a:t>
            </a:r>
          </a:p>
          <a:p>
            <a:endParaRPr lang="en-US" dirty="0" smtClean="0"/>
          </a:p>
          <a:p>
            <a:r>
              <a:rPr lang="en-US" dirty="0" smtClean="0"/>
              <a:t>The earlier you get diagnosed with diabetes, the sooner you can start treatment. </a:t>
            </a:r>
            <a:endParaRPr lang="en-US" dirty="0"/>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smtClean="0"/>
              <a:t>Diabetes prevention</a:t>
            </a:r>
          </a:p>
          <a:p>
            <a:r>
              <a:rPr lang="en-US" dirty="0" smtClean="0"/>
              <a:t>Type 1 diabetes isn’t preventable because it’s caused by a problem with the immune system. Some causes of type 2 diabetes, such as your genes or age, aren’t under your control either. </a:t>
            </a:r>
          </a:p>
          <a:p>
            <a:r>
              <a:rPr lang="en-US" dirty="0" smtClean="0"/>
              <a:t>Yet many other diabetes risk factors are controllable. Most diabetes prevention strategies involve making simple adjustments to your diet and fitness routine.</a:t>
            </a:r>
          </a:p>
          <a:p>
            <a:r>
              <a:rPr lang="en-US" dirty="0" smtClean="0"/>
              <a:t>If you’ve been diagnosed with </a:t>
            </a:r>
            <a:r>
              <a:rPr lang="en-US" dirty="0" err="1" smtClean="0"/>
              <a:t>prediabetes</a:t>
            </a:r>
            <a:r>
              <a:rPr lang="en-US" dirty="0" smtClean="0"/>
              <a:t>, here are a few things you can do to delay or prevent type 2 diabetes:</a:t>
            </a:r>
          </a:p>
          <a:p>
            <a:endParaRPr lang="en-US" dirty="0"/>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Get at least 150 minutes per week of </a:t>
            </a:r>
            <a:r>
              <a:rPr lang="en-US" dirty="0" smtClean="0">
                <a:hlinkClick r:id="rId2"/>
              </a:rPr>
              <a:t>aerobic exercise</a:t>
            </a:r>
            <a:r>
              <a:rPr lang="en-US" dirty="0" smtClean="0"/>
              <a:t>, such as walking or </a:t>
            </a:r>
            <a:r>
              <a:rPr lang="en-US" dirty="0" smtClean="0">
                <a:hlinkClick r:id="rId3"/>
              </a:rPr>
              <a:t>cycling</a:t>
            </a:r>
            <a:r>
              <a:rPr lang="en-US" dirty="0" smtClean="0"/>
              <a:t>.</a:t>
            </a:r>
          </a:p>
          <a:p>
            <a:r>
              <a:rPr lang="en-US" dirty="0" smtClean="0"/>
              <a:t>Cut </a:t>
            </a:r>
            <a:r>
              <a:rPr lang="en-US" dirty="0" smtClean="0">
                <a:hlinkClick r:id="rId4"/>
              </a:rPr>
              <a:t>saturated</a:t>
            </a:r>
            <a:r>
              <a:rPr lang="en-US" dirty="0" smtClean="0"/>
              <a:t> and </a:t>
            </a:r>
            <a:r>
              <a:rPr lang="en-US" dirty="0" smtClean="0">
                <a:hlinkClick r:id="rId5"/>
              </a:rPr>
              <a:t>trans</a:t>
            </a:r>
            <a:r>
              <a:rPr lang="en-US" dirty="0" smtClean="0"/>
              <a:t> fats, along with </a:t>
            </a:r>
            <a:r>
              <a:rPr lang="en-US" dirty="0" smtClean="0">
                <a:hlinkClick r:id="rId6"/>
              </a:rPr>
              <a:t>refined carbohydrates</a:t>
            </a:r>
            <a:r>
              <a:rPr lang="en-US" dirty="0" smtClean="0"/>
              <a:t>, out of your diet. </a:t>
            </a:r>
          </a:p>
          <a:p>
            <a:r>
              <a:rPr lang="en-US" dirty="0" smtClean="0"/>
              <a:t>Eat more </a:t>
            </a:r>
            <a:r>
              <a:rPr lang="en-US" dirty="0" smtClean="0">
                <a:hlinkClick r:id="rId7"/>
              </a:rPr>
              <a:t>fruits</a:t>
            </a:r>
            <a:r>
              <a:rPr lang="en-US" dirty="0" smtClean="0"/>
              <a:t>, vegetables, and whole grains.</a:t>
            </a:r>
          </a:p>
          <a:p>
            <a:r>
              <a:rPr lang="en-US" dirty="0" smtClean="0"/>
              <a:t>Eat smaller portions.</a:t>
            </a:r>
          </a:p>
          <a:p>
            <a:r>
              <a:rPr lang="en-US" dirty="0" smtClean="0"/>
              <a:t>Try to lose </a:t>
            </a:r>
            <a:r>
              <a:rPr lang="en-US" dirty="0" smtClean="0">
                <a:hlinkClick r:id="rId8"/>
              </a:rPr>
              <a:t>7 </a:t>
            </a:r>
            <a:r>
              <a:rPr lang="en-US" dirty="0" err="1" smtClean="0">
                <a:hlinkClick r:id="rId8"/>
              </a:rPr>
              <a:t>percentTrusted</a:t>
            </a:r>
            <a:r>
              <a:rPr lang="en-US" dirty="0" smtClean="0">
                <a:hlinkClick r:id="rId8"/>
              </a:rPr>
              <a:t> Source</a:t>
            </a:r>
            <a:r>
              <a:rPr lang="en-US" dirty="0" smtClean="0"/>
              <a:t> of your body weight if you’re overweight or obese. </a:t>
            </a:r>
          </a:p>
          <a:p>
            <a:endParaRPr lang="en-US" dirty="0"/>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Diabetes in pregnancy</a:t>
            </a:r>
          </a:p>
          <a:p>
            <a:r>
              <a:rPr lang="en-US" dirty="0" smtClean="0"/>
              <a:t>Women who’ve never had diabetes can suddenly develop gestational diabetes in pregnancy. Hormones produced by the placenta can make your body more </a:t>
            </a:r>
            <a:r>
              <a:rPr lang="en-US" dirty="0" smtClean="0">
                <a:hlinkClick r:id="rId2"/>
              </a:rPr>
              <a:t>resistant to the effects of insulin</a:t>
            </a:r>
            <a:r>
              <a:rPr lang="en-US" dirty="0" smtClean="0"/>
              <a:t>. </a:t>
            </a:r>
          </a:p>
          <a:p>
            <a:r>
              <a:rPr lang="en-US" dirty="0" smtClean="0"/>
              <a:t>Some women who had diabetes before they conceived carry it with them into pregnancy. This is called pre-gestational diabetes.</a:t>
            </a:r>
          </a:p>
          <a:p>
            <a:r>
              <a:rPr lang="en-US" dirty="0" smtClean="0"/>
              <a:t>Gestational diabetes should go away after you deliver, but it does significantly increase your risk for getting diabetes later. </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hlinkClick r:id="rId2"/>
              </a:rPr>
              <a:t>About half</a:t>
            </a:r>
            <a:r>
              <a:rPr lang="en-US" dirty="0" smtClean="0"/>
              <a:t> of women with gestational diabetes will develop type 2 diabetes within 5 to 10 years of delivery, according to the International Diabetes Federation (IDF). </a:t>
            </a:r>
          </a:p>
          <a:p>
            <a:r>
              <a:rPr lang="en-US" dirty="0" smtClean="0"/>
              <a:t>Having diabetes during your pregnancy can also lead to complications for your newborn, such as jaundice or </a:t>
            </a:r>
            <a:r>
              <a:rPr lang="en-US" dirty="0" smtClean="0">
                <a:hlinkClick r:id="rId3"/>
              </a:rPr>
              <a:t>breathing problems</a:t>
            </a:r>
            <a:r>
              <a:rPr lang="en-US" dirty="0" smtClean="0"/>
              <a:t>. </a:t>
            </a:r>
          </a:p>
          <a:p>
            <a:r>
              <a:rPr lang="en-US" dirty="0" smtClean="0"/>
              <a:t>If you’re diagnosed with pre-gestational or gestational diabetes, you’ll need special monitoring to prevent complications. </a:t>
            </a:r>
            <a:r>
              <a:rPr lang="en-US" dirty="0" smtClean="0">
                <a:hlinkClick r:id="rId4"/>
              </a:rPr>
              <a:t>Find out more about the effect of diabetes on pregnancy.</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Not all viruses destroy their host cell.</a:t>
            </a:r>
          </a:p>
          <a:p>
            <a:r>
              <a:rPr lang="en-US" dirty="0" smtClean="0"/>
              <a:t> Some of them </a:t>
            </a:r>
            <a:r>
              <a:rPr lang="en-US" dirty="0" smtClean="0">
                <a:hlinkClick r:id="rId2"/>
              </a:rPr>
              <a:t>change the function</a:t>
            </a:r>
            <a:r>
              <a:rPr lang="en-US" dirty="0" smtClean="0"/>
              <a:t> of the cell.</a:t>
            </a:r>
          </a:p>
          <a:p>
            <a:r>
              <a:rPr lang="en-US" dirty="0" smtClean="0"/>
              <a:t> In this way, viruses such as </a:t>
            </a:r>
            <a:r>
              <a:rPr lang="en-US" dirty="0" smtClean="0">
                <a:hlinkClick r:id="rId3" tooltip="What is human papillomavirus (HPV)?"/>
              </a:rPr>
              <a:t>human </a:t>
            </a:r>
            <a:r>
              <a:rPr lang="en-US" dirty="0" err="1" smtClean="0">
                <a:hlinkClick r:id="rId3" tooltip="What is human papillomavirus (HPV)?"/>
              </a:rPr>
              <a:t>papillomavirus</a:t>
            </a:r>
            <a:r>
              <a:rPr lang="en-US" dirty="0" smtClean="0"/>
              <a:t> (HPV) or Epstein-Barr virus (EBV) can lead to </a:t>
            </a:r>
            <a:r>
              <a:rPr lang="en-US" dirty="0" smtClean="0">
                <a:hlinkClick r:id="rId4" tooltip="What is Cancer?"/>
              </a:rPr>
              <a:t>cancer</a:t>
            </a:r>
            <a:r>
              <a:rPr lang="en-US" dirty="0" smtClean="0"/>
              <a:t> by forcing cells to replicate in an uncontrolled way.</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Diabetes in children</a:t>
            </a:r>
          </a:p>
          <a:p>
            <a:r>
              <a:rPr lang="en-US" dirty="0" smtClean="0"/>
              <a:t>Children can get both type 1 and type 2 diabetes.</a:t>
            </a:r>
          </a:p>
          <a:p>
            <a:r>
              <a:rPr lang="en-US" dirty="0" smtClean="0"/>
              <a:t> Controlling blood sugar is especially important in young people, because the disease can damage important organs such as the heart and kidneys. </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Type 1 diabetes </a:t>
            </a:r>
          </a:p>
          <a:p>
            <a:r>
              <a:rPr lang="en-US" dirty="0" smtClean="0"/>
              <a:t>The autoimmune form of diabetes often starts in childhood. One of the main symptoms is </a:t>
            </a:r>
            <a:r>
              <a:rPr lang="en-US" dirty="0" smtClean="0">
                <a:hlinkClick r:id="rId2"/>
              </a:rPr>
              <a:t>increased urination</a:t>
            </a:r>
            <a:r>
              <a:rPr lang="en-US" dirty="0" smtClean="0"/>
              <a:t>. Kids with type 1 diabetes may start wetting the bed after they’ve been toilet trained. </a:t>
            </a:r>
          </a:p>
          <a:p>
            <a:r>
              <a:rPr lang="en-US" dirty="0" smtClean="0"/>
              <a:t>Extreme thirst, fatigue, and hunger are also signs of the condition. It’s important that children with type 1 diabetes get treated right away. The disease can cause high blood sugar and </a:t>
            </a:r>
            <a:r>
              <a:rPr lang="en-US" dirty="0" smtClean="0">
                <a:hlinkClick r:id="rId3"/>
              </a:rPr>
              <a:t>dehydration</a:t>
            </a:r>
            <a:r>
              <a:rPr lang="en-US" dirty="0" smtClean="0"/>
              <a:t>, which can be </a:t>
            </a:r>
            <a:r>
              <a:rPr lang="en-US" dirty="0" smtClean="0">
                <a:hlinkClick r:id="rId4"/>
              </a:rPr>
              <a:t>medical emergencies</a:t>
            </a:r>
            <a:r>
              <a:rPr lang="en-US" dirty="0" smtClean="0"/>
              <a:t>.</a:t>
            </a:r>
            <a:endParaRPr lang="en-US" dirty="0"/>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smtClean="0"/>
              <a:t>Type 2 diabetes</a:t>
            </a:r>
          </a:p>
          <a:p>
            <a:r>
              <a:rPr lang="en-US" dirty="0" smtClean="0"/>
              <a:t>Type 1 diabetes used to be called “juvenile diabetes” because type 2 was so rare in children. Now that more children are overweight or </a:t>
            </a:r>
            <a:r>
              <a:rPr lang="en-US" dirty="0" smtClean="0">
                <a:hlinkClick r:id="rId2"/>
              </a:rPr>
              <a:t>obese</a:t>
            </a:r>
            <a:r>
              <a:rPr lang="en-US" dirty="0" smtClean="0"/>
              <a:t>, type 2 diabetes is </a:t>
            </a:r>
            <a:r>
              <a:rPr lang="en-US" dirty="0" smtClean="0">
                <a:hlinkClick r:id="rId3"/>
              </a:rPr>
              <a:t>becoming more common</a:t>
            </a:r>
            <a:r>
              <a:rPr lang="en-US" dirty="0" smtClean="0"/>
              <a:t> in this age group.</a:t>
            </a:r>
          </a:p>
          <a:p>
            <a:r>
              <a:rPr lang="en-US" dirty="0" smtClean="0">
                <a:hlinkClick r:id="rId4"/>
              </a:rPr>
              <a:t>About 40 percent</a:t>
            </a:r>
            <a:r>
              <a:rPr lang="en-US" dirty="0" smtClean="0"/>
              <a:t> of children with type 2 diabetes don’t have symptoms, according to the Mayo Clinic. The disease is often diagnosed during a physical exam.</a:t>
            </a:r>
          </a:p>
          <a:p>
            <a:endParaRPr lang="en-US" dirty="0"/>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Untreated type 2 diabetes can cause lifelong complications, including heart disease, kidney disease, and blindness. Healthy eating and exercise can help your child manage their blood sugar and prevent these problems.</a:t>
            </a:r>
          </a:p>
          <a:p>
            <a:r>
              <a:rPr lang="en-US" dirty="0" smtClean="0"/>
              <a:t>Type 2 diabetes is more prevalent than ever in young people.</a:t>
            </a:r>
          </a:p>
          <a:p>
            <a:endParaRPr lang="en-US" dirty="0"/>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Cancers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definition</a:t>
            </a:r>
          </a:p>
          <a:p>
            <a:r>
              <a:rPr lang="en-US" b="1" dirty="0" smtClean="0"/>
              <a:t>Cancer</a:t>
            </a:r>
            <a:r>
              <a:rPr lang="en-US" dirty="0" smtClean="0"/>
              <a:t> is a group of diseases involving abnormal </a:t>
            </a:r>
            <a:r>
              <a:rPr lang="en-US" dirty="0" smtClean="0">
                <a:hlinkClick r:id="rId2" tooltip="Cell growth"/>
              </a:rPr>
              <a:t>cell growth</a:t>
            </a:r>
            <a:r>
              <a:rPr lang="en-US" dirty="0" smtClean="0"/>
              <a:t> with the potential to invade or spread to other parts of the body.</a:t>
            </a:r>
          </a:p>
          <a:p>
            <a:r>
              <a:rPr lang="en-US" dirty="0" smtClean="0"/>
              <a:t>They form a subset of </a:t>
            </a:r>
            <a:r>
              <a:rPr lang="en-US" dirty="0" err="1" smtClean="0">
                <a:hlinkClick r:id="rId3" tooltip="Neoplasm"/>
              </a:rPr>
              <a:t>neoplasms</a:t>
            </a:r>
            <a:r>
              <a:rPr lang="en-US" dirty="0" smtClean="0"/>
              <a:t>. A neoplasm or tumor is a group of cells that have undergone unregulated growth and will often form a mass or lump, but may be distributed diffusely. </a:t>
            </a:r>
          </a:p>
          <a:p>
            <a:r>
              <a:rPr lang="en-US" dirty="0" smtClean="0"/>
              <a:t>All tumor cells show the </a:t>
            </a:r>
            <a:r>
              <a:rPr lang="en-US" dirty="0" smtClean="0">
                <a:hlinkClick r:id="rId4" tooltip="The Hallmarks of Cancer"/>
              </a:rPr>
              <a:t>six hallmarks of cancer</a:t>
            </a:r>
            <a:r>
              <a:rPr lang="en-US" dirty="0" smtClean="0"/>
              <a:t>. These characteristics are required to produce a malignant tumor. </a:t>
            </a:r>
          </a:p>
          <a:p>
            <a:endParaRPr lang="en-US" dirty="0"/>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dirty="0" smtClean="0"/>
              <a:t>They include:</a:t>
            </a:r>
          </a:p>
          <a:p>
            <a:r>
              <a:rPr lang="en-US" dirty="0" smtClean="0">
                <a:hlinkClick r:id="rId2" tooltip="Cell growth"/>
              </a:rPr>
              <a:t>Cell growth and division</a:t>
            </a:r>
            <a:r>
              <a:rPr lang="en-US" dirty="0" smtClean="0"/>
              <a:t> absent the proper signals</a:t>
            </a:r>
          </a:p>
          <a:p>
            <a:r>
              <a:rPr lang="en-US" dirty="0" smtClean="0"/>
              <a:t>Continuous growth and division even given contrary signals</a:t>
            </a:r>
          </a:p>
          <a:p>
            <a:r>
              <a:rPr lang="en-US" dirty="0" smtClean="0"/>
              <a:t>Avoidance of </a:t>
            </a:r>
            <a:r>
              <a:rPr lang="en-US" dirty="0" smtClean="0">
                <a:hlinkClick r:id="rId3" tooltip="Apoptosis"/>
              </a:rPr>
              <a:t>programmed cell death</a:t>
            </a:r>
            <a:endParaRPr lang="en-US" dirty="0" smtClean="0"/>
          </a:p>
          <a:p>
            <a:r>
              <a:rPr lang="en-US" dirty="0" smtClean="0">
                <a:hlinkClick r:id="rId4" tooltip="Biological immortality"/>
              </a:rPr>
              <a:t>Limitless number of cell divisions</a:t>
            </a:r>
            <a:endParaRPr lang="en-US" dirty="0" smtClean="0"/>
          </a:p>
          <a:p>
            <a:r>
              <a:rPr lang="en-US" dirty="0" smtClean="0"/>
              <a:t>Promoting </a:t>
            </a:r>
            <a:r>
              <a:rPr lang="en-US" dirty="0" smtClean="0">
                <a:hlinkClick r:id="rId5" tooltip="Angiogenesis"/>
              </a:rPr>
              <a:t>blood vessel construction</a:t>
            </a:r>
            <a:endParaRPr lang="en-US" dirty="0" smtClean="0"/>
          </a:p>
          <a:p>
            <a:r>
              <a:rPr lang="en-US" dirty="0" smtClean="0">
                <a:hlinkClick r:id="rId6" tooltip="Invasion (cancer)"/>
              </a:rPr>
              <a:t>Invasion</a:t>
            </a:r>
            <a:r>
              <a:rPr lang="en-US" dirty="0" smtClean="0"/>
              <a:t> of tissue and formation of </a:t>
            </a:r>
            <a:r>
              <a:rPr lang="en-US" dirty="0" smtClean="0">
                <a:hlinkClick r:id="rId7" tooltip="Metastasis"/>
              </a:rPr>
              <a:t>metastases</a:t>
            </a:r>
            <a:endParaRPr lang="en-US" dirty="0" smtClean="0"/>
          </a:p>
          <a:p>
            <a:pPr>
              <a:buNone/>
            </a:pPr>
            <a:r>
              <a:rPr lang="en-US" dirty="0" smtClean="0"/>
              <a:t>The progression from normal cells to cells that can form a detectable mass to outright cancer involves multiple steps known as malignant progression</a:t>
            </a:r>
            <a:endParaRPr lang="en-US" dirty="0"/>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Signs and symptoms</a:t>
            </a:r>
            <a:endParaRPr lang="en-US" dirty="0" smtClean="0"/>
          </a:p>
          <a:p>
            <a:r>
              <a:rPr lang="en-US" dirty="0" smtClean="0"/>
              <a:t>Symptoms of cancer </a:t>
            </a:r>
            <a:r>
              <a:rPr lang="en-US" dirty="0" smtClean="0">
                <a:hlinkClick r:id="rId2" tooltip="Metastasis"/>
              </a:rPr>
              <a:t>metastasis</a:t>
            </a:r>
            <a:r>
              <a:rPr lang="en-US" dirty="0" smtClean="0"/>
              <a:t> depend on the location of the tumor.</a:t>
            </a:r>
          </a:p>
          <a:p>
            <a:r>
              <a:rPr lang="en-US" dirty="0" smtClean="0"/>
              <a:t>When cancer begins, it produces no symptoms. Signs and symptoms appear as the mass grows or </a:t>
            </a:r>
            <a:r>
              <a:rPr lang="en-US" dirty="0" smtClean="0">
                <a:hlinkClick r:id="rId3" tooltip="Ulcer (dermatology)"/>
              </a:rPr>
              <a:t>ulcerates</a:t>
            </a:r>
            <a:r>
              <a:rPr lang="en-US" dirty="0" smtClean="0"/>
              <a:t>. The findings that result depend on the cancer's type and location. Few symptoms are </a:t>
            </a:r>
            <a:r>
              <a:rPr lang="en-US" dirty="0" smtClean="0">
                <a:hlinkClick r:id="rId4" tooltip="Non-specific symptom"/>
              </a:rPr>
              <a:t>specific</a:t>
            </a:r>
            <a:r>
              <a:rPr lang="en-US" dirty="0" smtClean="0"/>
              <a:t>. Many frequently occur in individuals who have other conditions. Cancer can be difficult to diagnose and can be considered a "</a:t>
            </a:r>
            <a:r>
              <a:rPr lang="en-US" dirty="0" smtClean="0">
                <a:hlinkClick r:id="rId5" tooltip="The great imitator"/>
              </a:rPr>
              <a:t>great imitator</a:t>
            </a:r>
            <a:r>
              <a:rPr lang="en-US" dirty="0" smtClean="0"/>
              <a:t>.</a:t>
            </a:r>
          </a:p>
          <a:p>
            <a:endParaRPr lang="en-US" dirty="0"/>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smtClean="0"/>
              <a:t>Local symptoms</a:t>
            </a:r>
          </a:p>
          <a:p>
            <a:r>
              <a:rPr lang="en-US" dirty="0" smtClean="0"/>
              <a:t>Local symptoms may occur due to the mass of the tumor or its ulceration. For example, mass effects from lung cancer can block the </a:t>
            </a:r>
            <a:r>
              <a:rPr lang="en-US" dirty="0" smtClean="0">
                <a:hlinkClick r:id="rId2" tooltip="Bronchus"/>
              </a:rPr>
              <a:t>bronchus</a:t>
            </a:r>
            <a:r>
              <a:rPr lang="en-US" dirty="0" smtClean="0"/>
              <a:t> resulting in cough or </a:t>
            </a:r>
            <a:r>
              <a:rPr lang="en-US" dirty="0" smtClean="0">
                <a:hlinkClick r:id="rId3" tooltip="Pneumonia"/>
              </a:rPr>
              <a:t>pneumonia</a:t>
            </a:r>
            <a:r>
              <a:rPr lang="en-US" dirty="0" smtClean="0"/>
              <a:t>; </a:t>
            </a:r>
            <a:r>
              <a:rPr lang="en-US" dirty="0" smtClean="0">
                <a:hlinkClick r:id="rId4" tooltip="Esophageal cancer"/>
              </a:rPr>
              <a:t>esophageal cancer</a:t>
            </a:r>
            <a:r>
              <a:rPr lang="en-US" dirty="0" smtClean="0"/>
              <a:t> can cause narrowing of the </a:t>
            </a:r>
            <a:r>
              <a:rPr lang="en-US" dirty="0" smtClean="0">
                <a:hlinkClick r:id="rId5" tooltip="Esophagus"/>
              </a:rPr>
              <a:t>esophagus</a:t>
            </a:r>
            <a:r>
              <a:rPr lang="en-US" dirty="0" smtClean="0"/>
              <a:t>, making it difficult or painful to swallow; and </a:t>
            </a:r>
            <a:r>
              <a:rPr lang="en-US" dirty="0" smtClean="0">
                <a:hlinkClick r:id="rId6" tooltip="Colorectal cancer"/>
              </a:rPr>
              <a:t>colorectal cancer</a:t>
            </a:r>
            <a:r>
              <a:rPr lang="en-US" dirty="0" smtClean="0"/>
              <a:t> may lead to narrowing or blockages in the </a:t>
            </a:r>
            <a:r>
              <a:rPr lang="en-US" dirty="0" smtClean="0">
                <a:hlinkClick r:id="rId7" tooltip="Bowel"/>
              </a:rPr>
              <a:t>bowel</a:t>
            </a:r>
            <a:r>
              <a:rPr lang="en-US" dirty="0" smtClean="0"/>
              <a:t>, affecting bowel habits. </a:t>
            </a:r>
          </a:p>
          <a:p>
            <a:endParaRPr lang="en-US" dirty="0"/>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Masses in breasts or testicles may produce observable lumps. </a:t>
            </a:r>
            <a:r>
              <a:rPr lang="en-US" dirty="0" smtClean="0">
                <a:hlinkClick r:id="rId2" tooltip="Ulcer (dermatology)"/>
              </a:rPr>
              <a:t>Ulceration</a:t>
            </a:r>
            <a:r>
              <a:rPr lang="en-US" dirty="0" smtClean="0"/>
              <a:t> can cause bleeding that can lead to symptoms such as </a:t>
            </a:r>
            <a:r>
              <a:rPr lang="en-US" dirty="0" smtClean="0">
                <a:hlinkClick r:id="rId3" tooltip="Hemoptysis"/>
              </a:rPr>
              <a:t>coughing up blood</a:t>
            </a:r>
            <a:r>
              <a:rPr lang="en-US" dirty="0" smtClean="0"/>
              <a:t> (lung cancer), </a:t>
            </a:r>
            <a:r>
              <a:rPr lang="en-US" dirty="0" smtClean="0">
                <a:hlinkClick r:id="rId4" tooltip="Anemia"/>
              </a:rPr>
              <a:t>anemia</a:t>
            </a:r>
            <a:r>
              <a:rPr lang="en-US" dirty="0" smtClean="0"/>
              <a:t> or </a:t>
            </a:r>
            <a:r>
              <a:rPr lang="en-US" dirty="0" smtClean="0">
                <a:hlinkClick r:id="rId5" tooltip="Lower gastrointestinal bleeding"/>
              </a:rPr>
              <a:t>rectal bleeding</a:t>
            </a:r>
            <a:r>
              <a:rPr lang="en-US" dirty="0" smtClean="0"/>
              <a:t> (colon cancer), </a:t>
            </a:r>
            <a:r>
              <a:rPr lang="en-US" dirty="0" smtClean="0">
                <a:hlinkClick r:id="rId6" tooltip="Hematuria"/>
              </a:rPr>
              <a:t>blood in the urine</a:t>
            </a:r>
            <a:r>
              <a:rPr lang="en-US" dirty="0" smtClean="0"/>
              <a:t> (bladder cancer), or </a:t>
            </a:r>
            <a:r>
              <a:rPr lang="en-US" dirty="0" smtClean="0">
                <a:hlinkClick r:id="rId7" tooltip="Abnormal vaginal bleeding"/>
              </a:rPr>
              <a:t>abnormal vaginal bleeding</a:t>
            </a:r>
            <a:r>
              <a:rPr lang="en-US" dirty="0" smtClean="0"/>
              <a:t> (endometrial or cervical cancer). Although localized pain may occur in advanced cancer, the initial tumor is usually painless. Some cancers can cause a buildup of fluid within the chest or </a:t>
            </a:r>
            <a:r>
              <a:rPr lang="en-US" dirty="0" smtClean="0">
                <a:hlinkClick r:id="rId8" tooltip="Ascites"/>
              </a:rPr>
              <a:t>abdomen</a:t>
            </a:r>
            <a:endParaRPr lang="en-US" dirty="0" smtClean="0"/>
          </a:p>
          <a:p>
            <a:endParaRPr lang="en-US" dirty="0"/>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smtClean="0"/>
              <a:t>Systemic symptoms</a:t>
            </a:r>
          </a:p>
          <a:p>
            <a:r>
              <a:rPr lang="en-US" dirty="0" smtClean="0"/>
              <a:t>Systemic symptoms may occur due to the body's response to the cancer. This may include fatigue, unintentional weight loss, or skin changes.</a:t>
            </a:r>
            <a:endParaRPr lang="en-US" baseline="30000" dirty="0" smtClean="0"/>
          </a:p>
          <a:p>
            <a:r>
              <a:rPr lang="en-US" dirty="0" smtClean="0"/>
              <a:t>Some cancers can cause a systemic inflammatory state that leads to ongoing muscle loss and weakness, known as </a:t>
            </a:r>
            <a:r>
              <a:rPr lang="en-US" dirty="0" err="1" smtClean="0">
                <a:hlinkClick r:id="rId2" tooltip="Cachexia"/>
              </a:rPr>
              <a:t>cachexia</a:t>
            </a:r>
            <a:r>
              <a:rPr lang="en-US" dirty="0" smtClean="0"/>
              <a:t>. </a:t>
            </a:r>
          </a:p>
          <a:p>
            <a:r>
              <a:rPr lang="en-US" dirty="0" smtClean="0"/>
              <a:t>Some types of cancer such as </a:t>
            </a:r>
            <a:r>
              <a:rPr lang="en-US" dirty="0" smtClean="0">
                <a:hlinkClick r:id="rId3" tooltip="Hodgkin's lymphoma"/>
              </a:rPr>
              <a:t>Hodgkin disease</a:t>
            </a:r>
            <a:r>
              <a:rPr lang="en-US" dirty="0" smtClean="0"/>
              <a:t>, </a:t>
            </a:r>
            <a:r>
              <a:rPr lang="en-US" dirty="0" err="1" smtClean="0">
                <a:hlinkClick r:id="rId4" tooltip="Leukemia"/>
              </a:rPr>
              <a:t>leukemias</a:t>
            </a:r>
            <a:r>
              <a:rPr lang="en-US" dirty="0" smtClean="0"/>
              <a:t> and </a:t>
            </a:r>
            <a:r>
              <a:rPr lang="en-US" dirty="0" smtClean="0">
                <a:hlinkClick r:id="rId5" tooltip="Liver cancer"/>
              </a:rPr>
              <a:t>cancers of the liver</a:t>
            </a:r>
            <a:r>
              <a:rPr lang="en-US" dirty="0" smtClean="0"/>
              <a:t> or </a:t>
            </a:r>
            <a:r>
              <a:rPr lang="en-US" dirty="0" smtClean="0">
                <a:hlinkClick r:id="rId6" tooltip="Kidney cancer"/>
              </a:rPr>
              <a:t>kidney</a:t>
            </a:r>
            <a:r>
              <a:rPr lang="en-US" dirty="0" smtClean="0"/>
              <a:t> can cause a persistent </a:t>
            </a:r>
            <a:r>
              <a:rPr lang="en-US" dirty="0" smtClean="0">
                <a:hlinkClick r:id="rId7" tooltip="Fever of unknown origin"/>
              </a:rPr>
              <a:t>fever</a:t>
            </a:r>
            <a:r>
              <a:rPr lang="en-US" dirty="0" smtClean="0"/>
              <a:t>.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    Factors involved in the transmission of communicable diseases</a:t>
            </a:r>
          </a:p>
          <a:p>
            <a:r>
              <a:rPr lang="en-US" dirty="0" smtClean="0"/>
              <a:t>Transmission is a process in which several events happen one after the other in the form of a chain. </a:t>
            </a:r>
          </a:p>
          <a:p>
            <a:r>
              <a:rPr lang="en-US" dirty="0" smtClean="0"/>
              <a:t>Hence, this process is known as a </a:t>
            </a:r>
            <a:r>
              <a:rPr lang="en-US" b="1" dirty="0" smtClean="0"/>
              <a:t>chain of transmission</a:t>
            </a:r>
            <a:r>
              <a:rPr lang="en-US" dirty="0" smtClean="0"/>
              <a:t> .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They can also target certain age groups, such as infants or young children.</a:t>
            </a:r>
          </a:p>
          <a:p>
            <a:r>
              <a:rPr lang="en-US" dirty="0" smtClean="0"/>
              <a:t>A virus may remain dormant for a period before multiplying again.</a:t>
            </a:r>
          </a:p>
          <a:p>
            <a:r>
              <a:rPr lang="en-US" dirty="0" smtClean="0"/>
              <a:t> The person with the virus can appear to have recovered but may get sick again when the virus reactivates.</a:t>
            </a:r>
          </a:p>
          <a:p>
            <a:endParaRPr lang="en-US" dirty="0"/>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Some systemic symptoms of cancer are caused by hormones or other molecules produced by the tumor, known as </a:t>
            </a:r>
            <a:r>
              <a:rPr lang="en-US" dirty="0" err="1" smtClean="0">
                <a:hlinkClick r:id="rId2" tooltip="Paraneoplastic syndromes"/>
              </a:rPr>
              <a:t>paraneoplastic</a:t>
            </a:r>
            <a:r>
              <a:rPr lang="en-US" dirty="0" smtClean="0">
                <a:hlinkClick r:id="rId2" tooltip="Paraneoplastic syndromes"/>
              </a:rPr>
              <a:t> syndromes</a:t>
            </a:r>
            <a:r>
              <a:rPr lang="en-US" dirty="0" smtClean="0"/>
              <a:t>. </a:t>
            </a:r>
          </a:p>
          <a:p>
            <a:r>
              <a:rPr lang="en-US" dirty="0" smtClean="0"/>
              <a:t>Common </a:t>
            </a:r>
            <a:r>
              <a:rPr lang="en-US" dirty="0" err="1" smtClean="0"/>
              <a:t>paraneoplastic</a:t>
            </a:r>
            <a:r>
              <a:rPr lang="en-US" dirty="0" smtClean="0"/>
              <a:t> syndromes include </a:t>
            </a:r>
            <a:r>
              <a:rPr lang="en-US" dirty="0" err="1" smtClean="0">
                <a:hlinkClick r:id="rId3" tooltip="Hypercalcemia"/>
              </a:rPr>
              <a:t>hypercalcemia</a:t>
            </a:r>
            <a:r>
              <a:rPr lang="en-US" dirty="0" smtClean="0"/>
              <a:t> which can cause </a:t>
            </a:r>
            <a:r>
              <a:rPr lang="en-US" dirty="0" smtClean="0">
                <a:hlinkClick r:id="rId4" tooltip="Altered mental state"/>
              </a:rPr>
              <a:t>altered mental state</a:t>
            </a:r>
            <a:r>
              <a:rPr lang="en-US" dirty="0" smtClean="0"/>
              <a:t>, constipation and dehydration, or </a:t>
            </a:r>
            <a:r>
              <a:rPr lang="en-US" dirty="0" err="1" smtClean="0">
                <a:hlinkClick r:id="rId5" tooltip="Hyponatremia"/>
              </a:rPr>
              <a:t>hyponatremia</a:t>
            </a:r>
            <a:r>
              <a:rPr lang="en-US" dirty="0" smtClean="0"/>
              <a:t> that can also cause altered mental status, vomiting, headache or seizures.</a:t>
            </a:r>
          </a:p>
          <a:p>
            <a:endParaRPr lang="en-US" dirty="0"/>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smtClean="0"/>
              <a:t>Metastasis</a:t>
            </a:r>
            <a:endParaRPr lang="en-US" dirty="0" smtClean="0"/>
          </a:p>
          <a:p>
            <a:r>
              <a:rPr lang="en-US" dirty="0" smtClean="0"/>
              <a:t>Cancer can spread from its original site by local spread, lymphatic spread to regional </a:t>
            </a:r>
            <a:r>
              <a:rPr lang="en-US" dirty="0" smtClean="0">
                <a:hlinkClick r:id="rId2" tooltip="Lymph node"/>
              </a:rPr>
              <a:t>lymph nodes</a:t>
            </a:r>
            <a:r>
              <a:rPr lang="en-US" dirty="0" smtClean="0"/>
              <a:t> or by </a:t>
            </a:r>
            <a:r>
              <a:rPr lang="en-US" dirty="0" err="1" smtClean="0"/>
              <a:t>hematogenous</a:t>
            </a:r>
            <a:r>
              <a:rPr lang="en-US" dirty="0" smtClean="0"/>
              <a:t> spread via the blood to distant sites, known as metastasis. </a:t>
            </a:r>
          </a:p>
          <a:p>
            <a:r>
              <a:rPr lang="en-US" dirty="0" smtClean="0"/>
              <a:t>When cancer spreads through the blood, it may spread through the body but is more likely to travel to certain areas depending on the cancer type.</a:t>
            </a:r>
          </a:p>
          <a:p>
            <a:endParaRPr lang="en-US" dirty="0" smtClean="0"/>
          </a:p>
          <a:p>
            <a:endParaRPr lang="en-US" dirty="0"/>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The symptoms of metastatic cancers depend on the tumor location and can include </a:t>
            </a:r>
            <a:r>
              <a:rPr lang="en-US" dirty="0" smtClean="0">
                <a:hlinkClick r:id="rId2" tooltip="Lymphadenopathy"/>
              </a:rPr>
              <a:t>enlarged lymph nodes</a:t>
            </a:r>
            <a:r>
              <a:rPr lang="en-US" dirty="0" smtClean="0"/>
              <a:t> (which can be felt or sometimes seen under the skin and are typically hard), </a:t>
            </a:r>
            <a:r>
              <a:rPr lang="en-US" dirty="0" smtClean="0">
                <a:hlinkClick r:id="rId3" tooltip="Hepatomegaly"/>
              </a:rPr>
              <a:t>enlarged liver</a:t>
            </a:r>
            <a:r>
              <a:rPr lang="en-US" dirty="0" smtClean="0"/>
              <a:t> or </a:t>
            </a:r>
            <a:r>
              <a:rPr lang="en-US" dirty="0" smtClean="0">
                <a:hlinkClick r:id="rId4" tooltip="Splenomegaly"/>
              </a:rPr>
              <a:t>enlarged spleen</a:t>
            </a:r>
            <a:r>
              <a:rPr lang="en-US" dirty="0" smtClean="0"/>
              <a:t>, which can be felt in the </a:t>
            </a:r>
            <a:r>
              <a:rPr lang="en-US" dirty="0" smtClean="0">
                <a:hlinkClick r:id="rId5" tooltip="Abdomen"/>
              </a:rPr>
              <a:t>abdomen</a:t>
            </a:r>
            <a:r>
              <a:rPr lang="en-US" dirty="0" smtClean="0"/>
              <a:t>, pain or fracture of affected bones and </a:t>
            </a:r>
            <a:r>
              <a:rPr lang="en-US" dirty="0" smtClean="0">
                <a:hlinkClick r:id="rId6" tooltip="Neurology"/>
              </a:rPr>
              <a:t>neurological</a:t>
            </a:r>
            <a:r>
              <a:rPr lang="en-US" dirty="0" smtClean="0"/>
              <a:t> symptoms</a:t>
            </a:r>
            <a:endParaRPr lang="en-US" dirty="0"/>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me\Desktop\800px-Symptoms_of_cancer_metastasis.svg.png"/>
          <p:cNvPicPr>
            <a:picLocks noGrp="1" noChangeAspect="1" noChangeArrowheads="1"/>
          </p:cNvPicPr>
          <p:nvPr>
            <p:ph idx="1"/>
          </p:nvPr>
        </p:nvPicPr>
        <p:blipFill>
          <a:blip r:embed="rId2"/>
          <a:srcRect/>
          <a:stretch>
            <a:fillRect/>
          </a:stretch>
        </p:blipFill>
        <p:spPr bwMode="auto">
          <a:xfrm>
            <a:off x="2917169" y="1600200"/>
            <a:ext cx="3309662" cy="4525963"/>
          </a:xfrm>
          <a:prstGeom prst="rect">
            <a:avLst/>
          </a:prstGeom>
          <a:noFill/>
        </p:spPr>
      </p:pic>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Diagnosis</a:t>
            </a:r>
          </a:p>
          <a:p>
            <a:pPr>
              <a:buNone/>
            </a:pPr>
            <a:r>
              <a:rPr lang="en-US" dirty="0" smtClean="0"/>
              <a:t>Chest </a:t>
            </a:r>
            <a:r>
              <a:rPr lang="en-US" dirty="0" smtClean="0">
                <a:hlinkClick r:id="rId2" tooltip="Projectional radiography"/>
              </a:rPr>
              <a:t>X-ray</a:t>
            </a:r>
            <a:endParaRPr lang="en-US" dirty="0" smtClean="0"/>
          </a:p>
          <a:p>
            <a:r>
              <a:rPr lang="en-US" dirty="0" smtClean="0"/>
              <a:t>Most cancers are initially recognized either because of the appearance of signs or symptoms or through </a:t>
            </a:r>
            <a:r>
              <a:rPr lang="en-US" dirty="0" smtClean="0">
                <a:hlinkClick r:id="rId3" tooltip="Cancer screening"/>
              </a:rPr>
              <a:t>screening</a:t>
            </a:r>
            <a:r>
              <a:rPr lang="en-US" dirty="0" smtClean="0"/>
              <a:t>. Neither of these leads to a definitive diagnosis, which requires the examination of a tissue sample by a </a:t>
            </a:r>
            <a:r>
              <a:rPr lang="en-US" dirty="0" smtClean="0">
                <a:hlinkClick r:id="rId4" tooltip="Anatomical pathology"/>
              </a:rPr>
              <a:t>pathologist</a:t>
            </a:r>
            <a:r>
              <a:rPr lang="en-US" dirty="0" smtClean="0"/>
              <a:t>. People with suspected cancer are investigated with </a:t>
            </a:r>
            <a:r>
              <a:rPr lang="en-US" dirty="0" smtClean="0">
                <a:hlinkClick r:id="rId5" tooltip="Medical test"/>
              </a:rPr>
              <a:t>medical tests</a:t>
            </a:r>
            <a:r>
              <a:rPr lang="en-US" dirty="0" smtClean="0"/>
              <a:t>. These commonly include </a:t>
            </a:r>
            <a:r>
              <a:rPr lang="en-US" dirty="0" smtClean="0">
                <a:hlinkClick r:id="rId6" tooltip="Blood test"/>
              </a:rPr>
              <a:t>blood tests</a:t>
            </a:r>
            <a:r>
              <a:rPr lang="en-US" dirty="0" smtClean="0"/>
              <a:t>, </a:t>
            </a:r>
            <a:r>
              <a:rPr lang="en-US" dirty="0" smtClean="0">
                <a:hlinkClick r:id="rId2" tooltip="Projectional radiography"/>
              </a:rPr>
              <a:t>X-rays</a:t>
            </a:r>
            <a:r>
              <a:rPr lang="en-US" dirty="0" smtClean="0"/>
              <a:t>, (</a:t>
            </a:r>
            <a:r>
              <a:rPr lang="en-US" dirty="0" smtClean="0">
                <a:hlinkClick r:id="rId7" tooltip="Contrast CT"/>
              </a:rPr>
              <a:t>contrast</a:t>
            </a:r>
            <a:r>
              <a:rPr lang="en-US" dirty="0" smtClean="0"/>
              <a:t>) </a:t>
            </a:r>
            <a:r>
              <a:rPr lang="en-US" dirty="0" smtClean="0">
                <a:hlinkClick r:id="rId8" tooltip="CT scan"/>
              </a:rPr>
              <a:t>CT scans</a:t>
            </a:r>
            <a:r>
              <a:rPr lang="en-US" dirty="0" smtClean="0"/>
              <a:t> and </a:t>
            </a:r>
            <a:r>
              <a:rPr lang="en-US" dirty="0" smtClean="0">
                <a:hlinkClick r:id="rId9" tooltip="Endoscopy"/>
              </a:rPr>
              <a:t>endoscopy</a:t>
            </a:r>
            <a:r>
              <a:rPr lang="en-US" dirty="0" smtClean="0"/>
              <a:t>. </a:t>
            </a:r>
          </a:p>
          <a:p>
            <a:endParaRPr lang="en-US" dirty="0"/>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The tissue </a:t>
            </a:r>
            <a:r>
              <a:rPr lang="en-US" dirty="0" smtClean="0">
                <a:hlinkClick r:id="rId2" tooltip="Medical diagnosis"/>
              </a:rPr>
              <a:t>diagnosis</a:t>
            </a:r>
            <a:r>
              <a:rPr lang="en-US" dirty="0" smtClean="0"/>
              <a:t> from the biopsy indicates the type of cell that is proliferating, its </a:t>
            </a:r>
            <a:r>
              <a:rPr lang="en-US" dirty="0" smtClean="0">
                <a:hlinkClick r:id="rId3" tooltip="Histological grade"/>
              </a:rPr>
              <a:t>histological grade</a:t>
            </a:r>
            <a:r>
              <a:rPr lang="en-US" dirty="0" smtClean="0"/>
              <a:t>, genetic abnormalities and other features. Together, this information is useful to evaluate the </a:t>
            </a:r>
            <a:r>
              <a:rPr lang="en-US" dirty="0" smtClean="0">
                <a:hlinkClick r:id="rId4" tooltip="Prognosis"/>
              </a:rPr>
              <a:t>prognosis</a:t>
            </a:r>
            <a:r>
              <a:rPr lang="en-US" dirty="0" smtClean="0"/>
              <a:t> and to choose the best treatment. </a:t>
            </a:r>
          </a:p>
          <a:p>
            <a:r>
              <a:rPr lang="en-US" dirty="0" err="1" smtClean="0">
                <a:hlinkClick r:id="rId5" tooltip="Cytogenetics"/>
              </a:rPr>
              <a:t>Cytogenetics</a:t>
            </a:r>
            <a:r>
              <a:rPr lang="en-US" dirty="0" smtClean="0"/>
              <a:t> and </a:t>
            </a:r>
            <a:r>
              <a:rPr lang="en-US" dirty="0" err="1" smtClean="0">
                <a:hlinkClick r:id="rId6" tooltip="Immunohistochemistry"/>
              </a:rPr>
              <a:t>immunohistochemistry</a:t>
            </a:r>
            <a:r>
              <a:rPr lang="en-US" dirty="0" smtClean="0"/>
              <a:t> are other types of tissue tests. These tests provide information about molecular changes (such as </a:t>
            </a:r>
            <a:r>
              <a:rPr lang="en-US" dirty="0" smtClean="0">
                <a:hlinkClick r:id="rId7" tooltip="Mutation"/>
              </a:rPr>
              <a:t>mutations</a:t>
            </a:r>
            <a:r>
              <a:rPr lang="en-US" dirty="0" smtClean="0"/>
              <a:t>, </a:t>
            </a:r>
            <a:r>
              <a:rPr lang="en-US" dirty="0" smtClean="0">
                <a:hlinkClick r:id="rId8" tooltip="Fusion gene"/>
              </a:rPr>
              <a:t>fusion genes</a:t>
            </a:r>
            <a:r>
              <a:rPr lang="en-US" dirty="0" smtClean="0"/>
              <a:t> and numerical </a:t>
            </a:r>
            <a:r>
              <a:rPr lang="en-US" dirty="0" smtClean="0">
                <a:hlinkClick r:id="rId9" tooltip="Chromosome"/>
              </a:rPr>
              <a:t>chromosome</a:t>
            </a:r>
            <a:r>
              <a:rPr lang="en-US" dirty="0" smtClean="0"/>
              <a:t> changes) and may thus also indicate the prognosis and best treatment. </a:t>
            </a:r>
          </a:p>
          <a:p>
            <a:endParaRPr lang="en-US" dirty="0"/>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me\Desktop\290px-Thorax_pa_peripheres_Bronchialcarcinom_li_OF_markiert.jpg"/>
          <p:cNvPicPr>
            <a:picLocks noGrp="1" noChangeAspect="1" noChangeArrowheads="1"/>
          </p:cNvPicPr>
          <p:nvPr>
            <p:ph idx="1"/>
          </p:nvPr>
        </p:nvPicPr>
        <p:blipFill>
          <a:blip r:embed="rId2"/>
          <a:srcRect/>
          <a:stretch>
            <a:fillRect/>
          </a:stretch>
        </p:blipFill>
        <p:spPr bwMode="auto">
          <a:xfrm>
            <a:off x="3190875" y="2553494"/>
            <a:ext cx="2762250" cy="2619375"/>
          </a:xfrm>
          <a:prstGeom prst="rect">
            <a:avLst/>
          </a:prstGeom>
          <a:noFill/>
        </p:spPr>
      </p:pic>
      <p:sp>
        <p:nvSpPr>
          <p:cNvPr id="5" name="Rectangle 4"/>
          <p:cNvSpPr/>
          <p:nvPr/>
        </p:nvSpPr>
        <p:spPr>
          <a:xfrm>
            <a:off x="1981200" y="5334000"/>
            <a:ext cx="4572000" cy="646331"/>
          </a:xfrm>
          <a:prstGeom prst="rect">
            <a:avLst/>
          </a:prstGeom>
        </p:spPr>
        <p:txBody>
          <a:bodyPr>
            <a:spAutoFit/>
          </a:bodyPr>
          <a:lstStyle/>
          <a:p>
            <a:r>
              <a:rPr lang="en-US" dirty="0" smtClean="0"/>
              <a:t>Chest </a:t>
            </a:r>
            <a:r>
              <a:rPr lang="en-US" dirty="0" smtClean="0">
                <a:hlinkClick r:id="rId3" tooltip="Projectional radiography"/>
              </a:rPr>
              <a:t>X-ray</a:t>
            </a:r>
            <a:r>
              <a:rPr lang="en-US" dirty="0" smtClean="0"/>
              <a:t> showing lung cancer in the left lung</a:t>
            </a:r>
            <a:endParaRPr lang="en-US" dirty="0"/>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smtClean="0"/>
              <a:t>Classification</a:t>
            </a:r>
            <a:endParaRPr lang="en-US" dirty="0" smtClean="0"/>
          </a:p>
          <a:p>
            <a:r>
              <a:rPr lang="en-US" dirty="0" smtClean="0"/>
              <a:t>Cancers are classified by the </a:t>
            </a:r>
            <a:r>
              <a:rPr lang="en-US" dirty="0" smtClean="0">
                <a:hlinkClick r:id="rId2" tooltip="List of distinct cell types in the adult human body"/>
              </a:rPr>
              <a:t>type of cell</a:t>
            </a:r>
            <a:r>
              <a:rPr lang="en-US" dirty="0" smtClean="0"/>
              <a:t> that the tumor cells resemble and is therefore presumed to be the origin of the tumor. These types include: </a:t>
            </a:r>
          </a:p>
          <a:p>
            <a:r>
              <a:rPr lang="en-US" dirty="0" smtClean="0">
                <a:hlinkClick r:id="rId3" tooltip="Carcinoma"/>
              </a:rPr>
              <a:t>Carcinoma</a:t>
            </a:r>
            <a:r>
              <a:rPr lang="en-US" dirty="0" smtClean="0"/>
              <a:t>: Cancers derived from </a:t>
            </a:r>
            <a:r>
              <a:rPr lang="en-US" dirty="0" smtClean="0">
                <a:hlinkClick r:id="rId4" tooltip="Epithelium"/>
              </a:rPr>
              <a:t>epithelial</a:t>
            </a:r>
            <a:r>
              <a:rPr lang="en-US" dirty="0" smtClean="0"/>
              <a:t> cells. This group includes many of the most common cancers and include nearly all those in the </a:t>
            </a:r>
            <a:r>
              <a:rPr lang="en-US" dirty="0" smtClean="0">
                <a:hlinkClick r:id="rId5" tooltip="Breast cancer"/>
              </a:rPr>
              <a:t>breast</a:t>
            </a:r>
            <a:r>
              <a:rPr lang="en-US" dirty="0" smtClean="0"/>
              <a:t>, </a:t>
            </a:r>
            <a:r>
              <a:rPr lang="en-US" dirty="0" smtClean="0">
                <a:hlinkClick r:id="rId6" tooltip="Prostate cancer"/>
              </a:rPr>
              <a:t>prostate</a:t>
            </a:r>
            <a:r>
              <a:rPr lang="en-US" dirty="0" smtClean="0"/>
              <a:t>, </a:t>
            </a:r>
            <a:r>
              <a:rPr lang="en-US" dirty="0" smtClean="0">
                <a:hlinkClick r:id="rId7" tooltip="Lung cancer"/>
              </a:rPr>
              <a:t>lung</a:t>
            </a:r>
            <a:r>
              <a:rPr lang="en-US" dirty="0" smtClean="0"/>
              <a:t>, </a:t>
            </a:r>
            <a:r>
              <a:rPr lang="en-US" dirty="0" smtClean="0">
                <a:hlinkClick r:id="rId8" tooltip="Pancreas"/>
              </a:rPr>
              <a:t>pancreas</a:t>
            </a:r>
            <a:r>
              <a:rPr lang="en-US" dirty="0" smtClean="0"/>
              <a:t> and </a:t>
            </a:r>
            <a:r>
              <a:rPr lang="en-US" dirty="0" smtClean="0">
                <a:hlinkClick r:id="rId9" tooltip="Colorectal cancer"/>
              </a:rPr>
              <a:t>colon</a:t>
            </a:r>
            <a:r>
              <a:rPr lang="en-US" dirty="0" smtClean="0"/>
              <a:t>.</a:t>
            </a:r>
          </a:p>
          <a:p>
            <a:r>
              <a:rPr lang="en-US" dirty="0" smtClean="0">
                <a:hlinkClick r:id="rId10" tooltip="Sarcoma"/>
              </a:rPr>
              <a:t>Sarcoma</a:t>
            </a:r>
            <a:r>
              <a:rPr lang="en-US" dirty="0" smtClean="0"/>
              <a:t>: Cancers arising from </a:t>
            </a:r>
            <a:r>
              <a:rPr lang="en-US" dirty="0" smtClean="0">
                <a:hlinkClick r:id="rId11" tooltip="Connective tissue"/>
              </a:rPr>
              <a:t>connective tissue</a:t>
            </a:r>
            <a:r>
              <a:rPr lang="en-US" dirty="0" smtClean="0"/>
              <a:t> (i.e. </a:t>
            </a:r>
            <a:r>
              <a:rPr lang="en-US" dirty="0" smtClean="0">
                <a:hlinkClick r:id="rId12" tooltip="Bone"/>
              </a:rPr>
              <a:t>bone</a:t>
            </a:r>
            <a:r>
              <a:rPr lang="en-US" dirty="0" smtClean="0"/>
              <a:t>, </a:t>
            </a:r>
            <a:r>
              <a:rPr lang="en-US" dirty="0" smtClean="0">
                <a:hlinkClick r:id="rId13" tooltip="Cartilage"/>
              </a:rPr>
              <a:t>cartilage</a:t>
            </a:r>
            <a:r>
              <a:rPr lang="en-US" dirty="0" smtClean="0"/>
              <a:t>, fat, </a:t>
            </a:r>
            <a:r>
              <a:rPr lang="en-US" dirty="0" smtClean="0">
                <a:hlinkClick r:id="rId14" tooltip="Nerve"/>
              </a:rPr>
              <a:t>nerve</a:t>
            </a:r>
            <a:r>
              <a:rPr lang="en-US" dirty="0" smtClean="0"/>
              <a:t>), each of which develops from cells originating in </a:t>
            </a:r>
            <a:r>
              <a:rPr lang="en-US" dirty="0" err="1" smtClean="0">
                <a:hlinkClick r:id="rId15" tooltip="Mesenchyme"/>
              </a:rPr>
              <a:t>mesenchymal</a:t>
            </a:r>
            <a:r>
              <a:rPr lang="en-US" dirty="0" smtClean="0"/>
              <a:t> cells outside the bone marrow.</a:t>
            </a:r>
          </a:p>
          <a:p>
            <a:endParaRPr lang="en-US" dirty="0"/>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hlinkClick r:id="rId2" tooltip="Lymphoma"/>
              </a:rPr>
              <a:t>Lymphoma</a:t>
            </a:r>
            <a:r>
              <a:rPr lang="en-US" dirty="0" smtClean="0"/>
              <a:t> and </a:t>
            </a:r>
            <a:r>
              <a:rPr lang="en-US" dirty="0" smtClean="0">
                <a:hlinkClick r:id="rId3" tooltip="Leukemia"/>
              </a:rPr>
              <a:t>leukemia</a:t>
            </a:r>
            <a:r>
              <a:rPr lang="en-US" dirty="0" smtClean="0"/>
              <a:t>: These two classes arise from hematopoietic (blood-forming) cells that leave the marrow and tend to mature in the lymph nodes and blood, respectively.</a:t>
            </a:r>
            <a:r>
              <a:rPr lang="en-US" baseline="30000" dirty="0" smtClean="0">
                <a:hlinkClick r:id="rId4"/>
              </a:rPr>
              <a:t>[104]</a:t>
            </a:r>
            <a:endParaRPr lang="en-US" dirty="0" smtClean="0"/>
          </a:p>
          <a:p>
            <a:r>
              <a:rPr lang="en-US" dirty="0" smtClean="0">
                <a:hlinkClick r:id="rId5" tooltip="Germ cell tumor"/>
              </a:rPr>
              <a:t>Germ cell tumor</a:t>
            </a:r>
            <a:r>
              <a:rPr lang="en-US" dirty="0" smtClean="0"/>
              <a:t>: Cancers derived from </a:t>
            </a:r>
            <a:r>
              <a:rPr lang="en-US" dirty="0" err="1" smtClean="0">
                <a:hlinkClick r:id="rId6" tooltip="Pluripotent"/>
              </a:rPr>
              <a:t>pluripotent</a:t>
            </a:r>
            <a:r>
              <a:rPr lang="en-US" dirty="0" smtClean="0"/>
              <a:t> cells, most often presenting in the </a:t>
            </a:r>
            <a:r>
              <a:rPr lang="en-US" dirty="0" smtClean="0">
                <a:hlinkClick r:id="rId7" tooltip="Testicular cancer"/>
              </a:rPr>
              <a:t>testicle</a:t>
            </a:r>
            <a:r>
              <a:rPr lang="en-US" dirty="0" smtClean="0"/>
              <a:t> or the </a:t>
            </a:r>
            <a:r>
              <a:rPr lang="en-US" dirty="0" smtClean="0">
                <a:hlinkClick r:id="rId8" tooltip="Ovarian cancer"/>
              </a:rPr>
              <a:t>ovary</a:t>
            </a:r>
            <a:r>
              <a:rPr lang="en-US" dirty="0" smtClean="0"/>
              <a:t> (</a:t>
            </a:r>
            <a:r>
              <a:rPr lang="en-US" dirty="0" err="1" smtClean="0">
                <a:hlinkClick r:id="rId9" tooltip="Seminoma"/>
              </a:rPr>
              <a:t>seminoma</a:t>
            </a:r>
            <a:r>
              <a:rPr lang="en-US" dirty="0" smtClean="0"/>
              <a:t> and </a:t>
            </a:r>
            <a:r>
              <a:rPr lang="en-US" dirty="0" err="1" smtClean="0">
                <a:hlinkClick r:id="rId10" tooltip="Dysgerminoma"/>
              </a:rPr>
              <a:t>dysgerminoma</a:t>
            </a:r>
            <a:r>
              <a:rPr lang="en-US" dirty="0" smtClean="0"/>
              <a:t>, respectively).</a:t>
            </a:r>
          </a:p>
          <a:p>
            <a:r>
              <a:rPr lang="en-US" dirty="0" err="1" smtClean="0">
                <a:hlinkClick r:id="rId11" tooltip="Blastoma"/>
              </a:rPr>
              <a:t>Blastoma</a:t>
            </a:r>
            <a:r>
              <a:rPr lang="en-US" dirty="0" smtClean="0"/>
              <a:t>: Cancers derived from immature "precursor" cells or embryonic tissue.</a:t>
            </a:r>
          </a:p>
          <a:p>
            <a:endParaRPr lang="en-US" dirty="0"/>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smtClean="0"/>
              <a:t>Prevention</a:t>
            </a:r>
            <a:endParaRPr lang="en-US" dirty="0" smtClean="0"/>
          </a:p>
          <a:p>
            <a:r>
              <a:rPr lang="en-US" dirty="0" smtClean="0"/>
              <a:t>Cancer prevention is defined as active measures to decrease cancer risk.</a:t>
            </a:r>
            <a:endParaRPr lang="en-US" baseline="30000" dirty="0" smtClean="0"/>
          </a:p>
          <a:p>
            <a:r>
              <a:rPr lang="en-US" dirty="0" smtClean="0"/>
              <a:t>The vast majority of cancer cases are due to environmental risk factors. </a:t>
            </a:r>
          </a:p>
          <a:p>
            <a:r>
              <a:rPr lang="en-US" dirty="0" smtClean="0"/>
              <a:t>Many of these environmental factors are controllable lifestyle choices. </a:t>
            </a:r>
          </a:p>
          <a:p>
            <a:r>
              <a:rPr lang="en-US" dirty="0" smtClean="0"/>
              <a:t>Thus, cancer is generally preventable.</a:t>
            </a:r>
          </a:p>
          <a:p>
            <a:r>
              <a:rPr lang="en-US" dirty="0" smtClean="0"/>
              <a:t> Between 70% and 90% of common cancers are due to environmental factors and therefore potentially preventable.</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dirty="0" smtClean="0"/>
              <a:t>Here are some examples of viral infections:</a:t>
            </a:r>
          </a:p>
          <a:p>
            <a:r>
              <a:rPr lang="en-US" dirty="0" smtClean="0"/>
              <a:t>the common cold, mainly caused by the rhinovirus, </a:t>
            </a:r>
            <a:r>
              <a:rPr lang="en-US" dirty="0" err="1" smtClean="0">
                <a:hlinkClick r:id="rId2" tooltip="Coronaviruses: Symptoms, Treatments and Variants"/>
              </a:rPr>
              <a:t>coronavirus</a:t>
            </a:r>
            <a:r>
              <a:rPr lang="en-US" dirty="0" smtClean="0"/>
              <a:t>, and adenovirus</a:t>
            </a:r>
          </a:p>
          <a:p>
            <a:r>
              <a:rPr lang="en-US" dirty="0" smtClean="0">
                <a:hlinkClick r:id="rId3" tooltip="What is encephalitis?"/>
              </a:rPr>
              <a:t>encephalitis</a:t>
            </a:r>
            <a:r>
              <a:rPr lang="en-US" dirty="0" smtClean="0"/>
              <a:t> and </a:t>
            </a:r>
            <a:r>
              <a:rPr lang="en-US" dirty="0" smtClean="0">
                <a:hlinkClick r:id="rId4" tooltip="All about bacterial meningitis"/>
              </a:rPr>
              <a:t>meningitis</a:t>
            </a:r>
            <a:r>
              <a:rPr lang="en-US" dirty="0" smtClean="0"/>
              <a:t>, caused by </a:t>
            </a:r>
            <a:r>
              <a:rPr lang="en-US" dirty="0" err="1" smtClean="0"/>
              <a:t>enteroviruses</a:t>
            </a:r>
            <a:r>
              <a:rPr lang="en-US" dirty="0" smtClean="0"/>
              <a:t> and the </a:t>
            </a:r>
            <a:r>
              <a:rPr lang="en-US" dirty="0" smtClean="0">
                <a:hlinkClick r:id="rId5" tooltip="Symptoms, causes, and treatment for herpes"/>
              </a:rPr>
              <a:t>herpes</a:t>
            </a:r>
            <a:r>
              <a:rPr lang="en-US" dirty="0" smtClean="0"/>
              <a:t> viruses</a:t>
            </a:r>
          </a:p>
          <a:p>
            <a:r>
              <a:rPr lang="en-US" dirty="0" smtClean="0">
                <a:hlinkClick r:id="rId6" tooltip="How to treat a wart"/>
              </a:rPr>
              <a:t>warts</a:t>
            </a:r>
            <a:r>
              <a:rPr lang="en-US" dirty="0" smtClean="0"/>
              <a:t> and skin infections, caused by the human </a:t>
            </a:r>
            <a:r>
              <a:rPr lang="en-US" dirty="0" err="1" smtClean="0"/>
              <a:t>papillomaviruses</a:t>
            </a:r>
            <a:r>
              <a:rPr lang="en-US" dirty="0" smtClean="0"/>
              <a:t> (HPV) and herpes simplex virus (HSV).</a:t>
            </a:r>
          </a:p>
          <a:p>
            <a:r>
              <a:rPr lang="en-US" dirty="0" smtClean="0">
                <a:hlinkClick r:id="rId7" tooltip="All about food poisoning"/>
              </a:rPr>
              <a:t>gastroenteritis</a:t>
            </a:r>
            <a:r>
              <a:rPr lang="en-US" dirty="0" smtClean="0"/>
              <a:t>, caused by the </a:t>
            </a:r>
            <a:r>
              <a:rPr lang="en-US" dirty="0" err="1" smtClean="0"/>
              <a:t>novavirus</a:t>
            </a:r>
            <a:endParaRPr lang="en-US" dirty="0" smtClean="0"/>
          </a:p>
          <a:p>
            <a:endParaRPr lang="en-US" dirty="0"/>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Greater than 30% of cancer deaths could be prevented by avoiding risk factors including: </a:t>
            </a:r>
            <a:r>
              <a:rPr lang="en-US" dirty="0" smtClean="0">
                <a:hlinkClick r:id="rId2" tooltip="Tobacco"/>
              </a:rPr>
              <a:t>tobacco</a:t>
            </a:r>
            <a:r>
              <a:rPr lang="en-US" dirty="0" smtClean="0"/>
              <a:t>, </a:t>
            </a:r>
            <a:r>
              <a:rPr lang="en-US" dirty="0" smtClean="0">
                <a:hlinkClick r:id="rId3" tooltip="Overweight"/>
              </a:rPr>
              <a:t>excess weight</a:t>
            </a:r>
            <a:r>
              <a:rPr lang="en-US" dirty="0" smtClean="0"/>
              <a:t>/</a:t>
            </a:r>
            <a:r>
              <a:rPr lang="en-US" dirty="0" smtClean="0">
                <a:hlinkClick r:id="rId4" tooltip="Obesity"/>
              </a:rPr>
              <a:t>obesity</a:t>
            </a:r>
            <a:r>
              <a:rPr lang="en-US" dirty="0" smtClean="0"/>
              <a:t>, poor diet, </a:t>
            </a:r>
            <a:r>
              <a:rPr lang="en-US" dirty="0" smtClean="0">
                <a:hlinkClick r:id="rId5" tooltip="Physical inactivity"/>
              </a:rPr>
              <a:t>physical inactivity</a:t>
            </a:r>
            <a:r>
              <a:rPr lang="en-US" dirty="0" smtClean="0"/>
              <a:t>, </a:t>
            </a:r>
            <a:r>
              <a:rPr lang="en-US" dirty="0" smtClean="0">
                <a:hlinkClick r:id="rId6" tooltip="Alcohol (drug)"/>
              </a:rPr>
              <a:t>alcohol</a:t>
            </a:r>
            <a:r>
              <a:rPr lang="en-US" dirty="0" smtClean="0"/>
              <a:t>, </a:t>
            </a:r>
            <a:r>
              <a:rPr lang="en-US" dirty="0" smtClean="0">
                <a:hlinkClick r:id="rId7" tooltip="Sexually transmitted infection"/>
              </a:rPr>
              <a:t>sexually transmitted infections</a:t>
            </a:r>
            <a:r>
              <a:rPr lang="en-US" dirty="0" smtClean="0"/>
              <a:t> and </a:t>
            </a:r>
            <a:r>
              <a:rPr lang="en-US" dirty="0" smtClean="0">
                <a:hlinkClick r:id="rId8" tooltip="Air pollution"/>
              </a:rPr>
              <a:t>air pollution</a:t>
            </a:r>
            <a:r>
              <a:rPr lang="en-US" dirty="0" smtClean="0"/>
              <a:t>.</a:t>
            </a:r>
            <a:endParaRPr lang="en-US" baseline="30000" dirty="0" smtClean="0"/>
          </a:p>
          <a:p>
            <a:r>
              <a:rPr lang="en-US" dirty="0" smtClean="0"/>
              <a:t> Not all environmental causes are controllable, such as naturally occurring </a:t>
            </a:r>
            <a:r>
              <a:rPr lang="en-US" dirty="0" smtClean="0">
                <a:hlinkClick r:id="rId9" tooltip="Background radiation"/>
              </a:rPr>
              <a:t>background radiation</a:t>
            </a:r>
            <a:r>
              <a:rPr lang="en-US" dirty="0" smtClean="0"/>
              <a:t> and cancers caused through hereditary </a:t>
            </a:r>
            <a:r>
              <a:rPr lang="en-US" dirty="0" smtClean="0">
                <a:hlinkClick r:id="rId10" tooltip="Genetic disorders"/>
              </a:rPr>
              <a:t>genetic disorders</a:t>
            </a:r>
            <a:r>
              <a:rPr lang="en-US" dirty="0" smtClean="0"/>
              <a:t> and thus are not preventable via personal behavior. </a:t>
            </a:r>
          </a:p>
          <a:p>
            <a:endParaRPr lang="en-US" dirty="0"/>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smtClean="0"/>
              <a:t>Dietary</a:t>
            </a:r>
            <a:endParaRPr lang="en-US" dirty="0" smtClean="0"/>
          </a:p>
          <a:p>
            <a:r>
              <a:rPr lang="en-US" dirty="0" smtClean="0"/>
              <a:t>While many dietary recommendations have been proposed to reduce cancer risks, the evidence to support them is not definitive.</a:t>
            </a:r>
            <a:endParaRPr lang="en-US" baseline="30000" dirty="0" smtClean="0"/>
          </a:p>
          <a:p>
            <a:r>
              <a:rPr lang="en-US" dirty="0" smtClean="0"/>
              <a:t>The primary dietary factors that increase risk are </a:t>
            </a:r>
            <a:r>
              <a:rPr lang="en-US" dirty="0" smtClean="0">
                <a:hlinkClick r:id="rId2" tooltip="Obesity"/>
              </a:rPr>
              <a:t>obesity</a:t>
            </a:r>
            <a:r>
              <a:rPr lang="en-US" dirty="0" smtClean="0"/>
              <a:t> and alcohol consumption.</a:t>
            </a:r>
          </a:p>
          <a:p>
            <a:r>
              <a:rPr lang="en-US" dirty="0" smtClean="0"/>
              <a:t> Diets low in fruits and vegetables and high in red meat have been implicated but reviews and meta-analyses do not come to a consistent conclusion.</a:t>
            </a:r>
            <a:endParaRPr lang="en-US" baseline="30000" dirty="0" smtClean="0"/>
          </a:p>
          <a:p>
            <a:r>
              <a:rPr lang="en-US" dirty="0" smtClean="0"/>
              <a:t> A 2014 meta-analysis found no relationship between fruits and vegetables and </a:t>
            </a:r>
            <a:r>
              <a:rPr lang="en-US" dirty="0" err="1" smtClean="0"/>
              <a:t>cancer.Coffee</a:t>
            </a:r>
            <a:r>
              <a:rPr lang="en-US" dirty="0" smtClean="0"/>
              <a:t> is associated with a reduced risk of </a:t>
            </a:r>
            <a:r>
              <a:rPr lang="en-US" dirty="0" smtClean="0">
                <a:hlinkClick r:id="rId3" tooltip="Liver cancer"/>
              </a:rPr>
              <a:t>liver cancer</a:t>
            </a:r>
            <a:r>
              <a:rPr lang="en-US" dirty="0" smtClean="0"/>
              <a:t>.</a:t>
            </a:r>
            <a:endParaRPr lang="en-US" dirty="0"/>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Studies have linked excess consumption of </a:t>
            </a:r>
            <a:r>
              <a:rPr lang="en-US" dirty="0" smtClean="0">
                <a:hlinkClick r:id="rId2" tooltip="Red meat"/>
              </a:rPr>
              <a:t>red</a:t>
            </a:r>
            <a:r>
              <a:rPr lang="en-US" dirty="0" smtClean="0"/>
              <a:t> or </a:t>
            </a:r>
            <a:r>
              <a:rPr lang="en-US" dirty="0" smtClean="0">
                <a:hlinkClick r:id="rId3" tooltip="Processed meat"/>
              </a:rPr>
              <a:t>processed meat</a:t>
            </a:r>
            <a:r>
              <a:rPr lang="en-US" dirty="0" smtClean="0"/>
              <a:t> to an increased risk of </a:t>
            </a:r>
            <a:r>
              <a:rPr lang="en-US" dirty="0" smtClean="0">
                <a:hlinkClick r:id="rId4" tooltip="Breast cancer"/>
              </a:rPr>
              <a:t>breast cancer</a:t>
            </a:r>
            <a:r>
              <a:rPr lang="en-US" dirty="0" smtClean="0"/>
              <a:t>, </a:t>
            </a:r>
            <a:r>
              <a:rPr lang="en-US" dirty="0" smtClean="0">
                <a:hlinkClick r:id="rId5" tooltip="Colorectal cancer"/>
              </a:rPr>
              <a:t>colon cancer</a:t>
            </a:r>
            <a:r>
              <a:rPr lang="en-US" dirty="0" smtClean="0"/>
              <a:t> and </a:t>
            </a:r>
            <a:r>
              <a:rPr lang="en-US" dirty="0" smtClean="0">
                <a:hlinkClick r:id="rId6" tooltip="Pancreatic cancer"/>
              </a:rPr>
              <a:t>pancreatic cancer</a:t>
            </a:r>
            <a:r>
              <a:rPr lang="en-US" dirty="0" smtClean="0"/>
              <a:t>, a phenomenon that could be due to the presence of </a:t>
            </a:r>
            <a:r>
              <a:rPr lang="en-US" dirty="0" smtClean="0">
                <a:hlinkClick r:id="rId7" tooltip="Carcinogens"/>
              </a:rPr>
              <a:t>carcinogens</a:t>
            </a:r>
            <a:r>
              <a:rPr lang="en-US" dirty="0" smtClean="0"/>
              <a:t> in meats cooked at high temperatures.</a:t>
            </a:r>
            <a:endParaRPr lang="en-US" baseline="30000" dirty="0" smtClean="0"/>
          </a:p>
          <a:p>
            <a:r>
              <a:rPr lang="en-US" dirty="0" smtClean="0"/>
              <a:t> In 2015 the </a:t>
            </a:r>
            <a:r>
              <a:rPr lang="en-US" dirty="0" smtClean="0">
                <a:hlinkClick r:id="rId8" tooltip="International Agency for Research on Cancer"/>
              </a:rPr>
              <a:t>IARC</a:t>
            </a:r>
            <a:r>
              <a:rPr lang="en-US" dirty="0" smtClean="0"/>
              <a:t> reported that eating </a:t>
            </a:r>
            <a:r>
              <a:rPr lang="en-US" dirty="0" smtClean="0">
                <a:hlinkClick r:id="rId3" tooltip="Processed meat"/>
              </a:rPr>
              <a:t>processed meat</a:t>
            </a:r>
            <a:r>
              <a:rPr lang="en-US" dirty="0" smtClean="0"/>
              <a:t> (e.g., </a:t>
            </a:r>
            <a:r>
              <a:rPr lang="en-US" dirty="0" smtClean="0">
                <a:hlinkClick r:id="rId9" tooltip="Bacon"/>
              </a:rPr>
              <a:t>bacon</a:t>
            </a:r>
            <a:r>
              <a:rPr lang="en-US" dirty="0" smtClean="0"/>
              <a:t>, </a:t>
            </a:r>
            <a:r>
              <a:rPr lang="en-US" dirty="0" smtClean="0">
                <a:hlinkClick r:id="rId10" tooltip="Ham"/>
              </a:rPr>
              <a:t>ham</a:t>
            </a:r>
            <a:r>
              <a:rPr lang="en-US" dirty="0" smtClean="0"/>
              <a:t>, </a:t>
            </a:r>
            <a:r>
              <a:rPr lang="en-US" dirty="0" smtClean="0">
                <a:hlinkClick r:id="rId11" tooltip="Hot dogs"/>
              </a:rPr>
              <a:t>hot dogs</a:t>
            </a:r>
            <a:r>
              <a:rPr lang="en-US" dirty="0" smtClean="0"/>
              <a:t>, </a:t>
            </a:r>
            <a:r>
              <a:rPr lang="en-US" dirty="0" smtClean="0">
                <a:hlinkClick r:id="rId12" tooltip="Sausages"/>
              </a:rPr>
              <a:t>sausages</a:t>
            </a:r>
            <a:r>
              <a:rPr lang="en-US" dirty="0" smtClean="0"/>
              <a:t>) and, to a lesser degree, </a:t>
            </a:r>
            <a:r>
              <a:rPr lang="en-US" dirty="0" smtClean="0">
                <a:hlinkClick r:id="rId2" tooltip="Red meat"/>
              </a:rPr>
              <a:t>red meat</a:t>
            </a:r>
            <a:r>
              <a:rPr lang="en-US" dirty="0" smtClean="0"/>
              <a:t> was linked to some cancers.</a:t>
            </a:r>
            <a:r>
              <a:rPr lang="en-US" baseline="30000" dirty="0" smtClean="0">
                <a:hlinkClick r:id="rId13"/>
              </a:rPr>
              <a:t>[116][117]</a:t>
            </a:r>
            <a:r>
              <a:rPr lang="en-US" dirty="0" smtClean="0"/>
              <a:t> </a:t>
            </a:r>
          </a:p>
          <a:p>
            <a:r>
              <a:rPr lang="en-US" dirty="0" smtClean="0"/>
              <a:t>Dietary recommendations for cancer prevention typically include an emphasis on </a:t>
            </a:r>
            <a:r>
              <a:rPr lang="en-US" dirty="0" smtClean="0">
                <a:hlinkClick r:id="rId14" tooltip="Vegetable"/>
              </a:rPr>
              <a:t>vegetables</a:t>
            </a:r>
            <a:r>
              <a:rPr lang="en-US" dirty="0" smtClean="0"/>
              <a:t>, </a:t>
            </a:r>
            <a:r>
              <a:rPr lang="en-US" dirty="0" smtClean="0">
                <a:hlinkClick r:id="rId15" tooltip="Fruit"/>
              </a:rPr>
              <a:t>fruit</a:t>
            </a:r>
            <a:r>
              <a:rPr lang="en-US" dirty="0" smtClean="0"/>
              <a:t>, </a:t>
            </a:r>
            <a:r>
              <a:rPr lang="en-US" dirty="0" smtClean="0">
                <a:hlinkClick r:id="rId16" tooltip="Whole grains"/>
              </a:rPr>
              <a:t>whole grains</a:t>
            </a:r>
            <a:r>
              <a:rPr lang="en-US" dirty="0" smtClean="0"/>
              <a:t> and </a:t>
            </a:r>
            <a:r>
              <a:rPr lang="en-US" dirty="0" smtClean="0">
                <a:hlinkClick r:id="rId17" tooltip="Fish"/>
              </a:rPr>
              <a:t>fish</a:t>
            </a:r>
            <a:r>
              <a:rPr lang="en-US" dirty="0" smtClean="0"/>
              <a:t> and an avoidance of processed and red meat (beef, pork, lamb), </a:t>
            </a:r>
            <a:r>
              <a:rPr lang="en-US" dirty="0" smtClean="0">
                <a:hlinkClick r:id="rId18" tooltip="Animal fats"/>
              </a:rPr>
              <a:t>animal fats</a:t>
            </a:r>
            <a:r>
              <a:rPr lang="en-US" dirty="0" smtClean="0"/>
              <a:t>, </a:t>
            </a:r>
            <a:r>
              <a:rPr lang="en-US" dirty="0" smtClean="0">
                <a:hlinkClick r:id="rId19" tooltip="Pickled foods"/>
              </a:rPr>
              <a:t>pickled foods</a:t>
            </a:r>
            <a:r>
              <a:rPr lang="en-US" dirty="0" smtClean="0"/>
              <a:t> and </a:t>
            </a:r>
            <a:r>
              <a:rPr lang="en-US" dirty="0" smtClean="0">
                <a:hlinkClick r:id="rId20" tooltip="Carbohydrate"/>
              </a:rPr>
              <a:t>refined carbohydrates</a:t>
            </a:r>
            <a:r>
              <a:rPr lang="en-US" dirty="0" smtClean="0"/>
              <a:t>.</a:t>
            </a:r>
          </a:p>
          <a:p>
            <a:endParaRPr lang="en-US" dirty="0"/>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en-US" b="1" dirty="0" smtClean="0"/>
              <a:t>Medication</a:t>
            </a:r>
          </a:p>
          <a:p>
            <a:r>
              <a:rPr lang="en-US" dirty="0" smtClean="0"/>
              <a:t>Medications can be used to prevent cancer in a few circumstances.</a:t>
            </a:r>
            <a:endParaRPr lang="en-US" baseline="30000" dirty="0" smtClean="0"/>
          </a:p>
          <a:p>
            <a:r>
              <a:rPr lang="en-US" dirty="0" smtClean="0"/>
              <a:t>In the general population, </a:t>
            </a:r>
            <a:r>
              <a:rPr lang="en-US" dirty="0" smtClean="0">
                <a:hlinkClick r:id="rId2" tooltip="Non-steroidal anti-inflammatory drug"/>
              </a:rPr>
              <a:t>NSAIDs</a:t>
            </a:r>
            <a:r>
              <a:rPr lang="en-US" dirty="0" smtClean="0"/>
              <a:t> reduce the risk of </a:t>
            </a:r>
            <a:r>
              <a:rPr lang="en-US" dirty="0" smtClean="0">
                <a:hlinkClick r:id="rId3" tooltip="Colorectal cancer"/>
              </a:rPr>
              <a:t>colorectal cancer</a:t>
            </a:r>
            <a:r>
              <a:rPr lang="en-US" dirty="0" smtClean="0"/>
              <a:t>; however, due to cardiovascular and gastrointestinal side effects, they cause overall harm when used for prevention.</a:t>
            </a:r>
            <a:endParaRPr lang="en-US" baseline="30000" dirty="0" smtClean="0"/>
          </a:p>
          <a:p>
            <a:r>
              <a:rPr lang="en-US" dirty="0" smtClean="0"/>
              <a:t> </a:t>
            </a:r>
            <a:r>
              <a:rPr lang="en-US" dirty="0" smtClean="0">
                <a:hlinkClick r:id="rId4" tooltip="Aspirin"/>
              </a:rPr>
              <a:t>Aspirin</a:t>
            </a:r>
            <a:r>
              <a:rPr lang="en-US" dirty="0" smtClean="0"/>
              <a:t> has been found to reduce the risk of death from cancer by about 7%.</a:t>
            </a:r>
            <a:endParaRPr lang="en-US" baseline="30000" dirty="0" smtClean="0"/>
          </a:p>
          <a:p>
            <a:r>
              <a:rPr lang="en-US" dirty="0" smtClean="0"/>
              <a:t> </a:t>
            </a:r>
            <a:r>
              <a:rPr lang="en-US" dirty="0" smtClean="0">
                <a:hlinkClick r:id="rId5" tooltip="COX-2 inhibitor"/>
              </a:rPr>
              <a:t>COX-2 inhibitors</a:t>
            </a:r>
            <a:r>
              <a:rPr lang="en-US" dirty="0" smtClean="0"/>
              <a:t> may decrease the rate of </a:t>
            </a:r>
            <a:r>
              <a:rPr lang="en-US" dirty="0" smtClean="0">
                <a:hlinkClick r:id="rId6" tooltip="Polyp (medicine)"/>
              </a:rPr>
              <a:t>polyp</a:t>
            </a:r>
            <a:r>
              <a:rPr lang="en-US" dirty="0" smtClean="0"/>
              <a:t> formation in people with </a:t>
            </a:r>
            <a:r>
              <a:rPr lang="en-US" dirty="0" smtClean="0">
                <a:hlinkClick r:id="rId7" tooltip="Familial adenomatous polyposis"/>
              </a:rPr>
              <a:t>familial </a:t>
            </a:r>
            <a:r>
              <a:rPr lang="en-US" dirty="0" err="1" smtClean="0">
                <a:hlinkClick r:id="rId7" tooltip="Familial adenomatous polyposis"/>
              </a:rPr>
              <a:t>adenomatous</a:t>
            </a:r>
            <a:r>
              <a:rPr lang="en-US" dirty="0" smtClean="0">
                <a:hlinkClick r:id="rId7" tooltip="Familial adenomatous polyposis"/>
              </a:rPr>
              <a:t> </a:t>
            </a:r>
            <a:r>
              <a:rPr lang="en-US" dirty="0" err="1" smtClean="0">
                <a:hlinkClick r:id="rId7" tooltip="Familial adenomatous polyposis"/>
              </a:rPr>
              <a:t>polyposis</a:t>
            </a:r>
            <a:r>
              <a:rPr lang="en-US" dirty="0" smtClean="0"/>
              <a:t>; however, it is associated with the same adverse effects as NSAIDs.</a:t>
            </a:r>
            <a:endParaRPr lang="en-US" baseline="30000" dirty="0" smtClean="0"/>
          </a:p>
          <a:p>
            <a:r>
              <a:rPr lang="en-US" dirty="0" smtClean="0"/>
              <a:t>Daily use of </a:t>
            </a:r>
            <a:r>
              <a:rPr lang="en-US" dirty="0" err="1" smtClean="0">
                <a:hlinkClick r:id="rId8" tooltip="Tamoxifen"/>
              </a:rPr>
              <a:t>tamoxifen</a:t>
            </a:r>
            <a:r>
              <a:rPr lang="en-US" dirty="0" smtClean="0"/>
              <a:t> or </a:t>
            </a:r>
            <a:r>
              <a:rPr lang="en-US" dirty="0" err="1" smtClean="0">
                <a:hlinkClick r:id="rId9" tooltip="Raloxifene"/>
              </a:rPr>
              <a:t>raloxifene</a:t>
            </a:r>
            <a:r>
              <a:rPr lang="en-US" dirty="0" smtClean="0"/>
              <a:t> reduce the risk of breast cancer in high-risk women.</a:t>
            </a:r>
            <a:r>
              <a:rPr lang="en-US" baseline="30000" dirty="0" smtClean="0">
                <a:hlinkClick r:id="rId10"/>
              </a:rPr>
              <a:t>[122]</a:t>
            </a:r>
            <a:r>
              <a:rPr lang="en-US" dirty="0" smtClean="0"/>
              <a:t> The benefit versus harm for </a:t>
            </a:r>
            <a:r>
              <a:rPr lang="en-US" dirty="0" smtClean="0">
                <a:hlinkClick r:id="rId11" tooltip="5-alpha-reductase inhibitor"/>
              </a:rPr>
              <a:t>5-alpha-reductase inhibitor</a:t>
            </a:r>
            <a:r>
              <a:rPr lang="en-US" dirty="0" smtClean="0"/>
              <a:t> such as </a:t>
            </a:r>
            <a:r>
              <a:rPr lang="en-US" dirty="0" err="1" smtClean="0">
                <a:hlinkClick r:id="rId12" tooltip="Finasteride"/>
              </a:rPr>
              <a:t>finasteride</a:t>
            </a:r>
            <a:r>
              <a:rPr lang="en-US" dirty="0" smtClean="0"/>
              <a:t> is not clear.</a:t>
            </a:r>
          </a:p>
          <a:p>
            <a:endParaRPr lang="en-US" dirty="0"/>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smtClean="0">
                <a:hlinkClick r:id="rId2" tooltip="Vitamin"/>
              </a:rPr>
              <a:t>Vitamin</a:t>
            </a:r>
            <a:r>
              <a:rPr lang="en-US" dirty="0" smtClean="0"/>
              <a:t> supplementation does not appear to be effective at preventing cancer.</a:t>
            </a:r>
            <a:r>
              <a:rPr lang="en-US" baseline="30000" dirty="0" smtClean="0">
                <a:hlinkClick r:id="rId3"/>
              </a:rPr>
              <a:t>[124]</a:t>
            </a:r>
            <a:r>
              <a:rPr lang="en-US" dirty="0" smtClean="0"/>
              <a:t> While low blood levels of </a:t>
            </a:r>
            <a:r>
              <a:rPr lang="en-US" dirty="0" smtClean="0">
                <a:hlinkClick r:id="rId4" tooltip="Vitamin D"/>
              </a:rPr>
              <a:t>vitamin D</a:t>
            </a:r>
            <a:r>
              <a:rPr lang="en-US" dirty="0" smtClean="0"/>
              <a:t> are correlated with increased cancer </a:t>
            </a:r>
            <a:r>
              <a:rPr lang="en-US" dirty="0" err="1" smtClean="0"/>
              <a:t>risk,whether</a:t>
            </a:r>
            <a:r>
              <a:rPr lang="en-US" dirty="0" smtClean="0"/>
              <a:t> this relationship is causal and vitamin D supplementation is protective is not determined.</a:t>
            </a:r>
            <a:endParaRPr lang="en-US" baseline="30000" dirty="0" smtClean="0"/>
          </a:p>
          <a:p>
            <a:r>
              <a:rPr lang="en-US" dirty="0" smtClean="0"/>
              <a:t>One 2014 review found that supplements had no significant effect on cancer risk.</a:t>
            </a:r>
            <a:endParaRPr lang="en-US" baseline="30000" dirty="0" smtClean="0"/>
          </a:p>
          <a:p>
            <a:r>
              <a:rPr lang="en-US" dirty="0" smtClean="0"/>
              <a:t>Another 2014 review concluded that vitamin D</a:t>
            </a:r>
            <a:r>
              <a:rPr lang="en-US" baseline="-25000" dirty="0" smtClean="0"/>
              <a:t>3</a:t>
            </a:r>
            <a:r>
              <a:rPr lang="en-US" dirty="0" smtClean="0"/>
              <a:t> may decrease the risk of death from cancer (one fewer death in 150 people treated over 5 years), but concerns with the quality of the data were noted.</a:t>
            </a:r>
          </a:p>
          <a:p>
            <a:r>
              <a:rPr lang="en-US" dirty="0" smtClean="0">
                <a:hlinkClick r:id="rId5" tooltip="Beta-Carotene"/>
              </a:rPr>
              <a:t>Beta-carotene</a:t>
            </a:r>
            <a:r>
              <a:rPr lang="en-US" dirty="0" smtClean="0"/>
              <a:t> supplementation increases lung cancer rates in those who are high risk.</a:t>
            </a:r>
            <a:endParaRPr lang="en-US" baseline="30000" dirty="0" smtClean="0"/>
          </a:p>
          <a:p>
            <a:r>
              <a:rPr lang="en-US" dirty="0" smtClean="0">
                <a:hlinkClick r:id="rId6" tooltip="Folic acid"/>
              </a:rPr>
              <a:t>Folic acid</a:t>
            </a:r>
            <a:r>
              <a:rPr lang="en-US" dirty="0" smtClean="0"/>
              <a:t> supplementation is not effective in preventing colon cancer and may increase colon polyps.</a:t>
            </a:r>
            <a:endParaRPr lang="en-US" baseline="30000" dirty="0" smtClean="0"/>
          </a:p>
          <a:p>
            <a:r>
              <a:rPr lang="en-US" dirty="0" smtClean="0"/>
              <a:t>Selenium supplementation has not been shown to reduce the risk of cancer.</a:t>
            </a:r>
          </a:p>
          <a:p>
            <a:endParaRPr lang="en-US" dirty="0"/>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Vaccination</a:t>
            </a:r>
          </a:p>
          <a:p>
            <a:r>
              <a:rPr lang="en-US" dirty="0" smtClean="0">
                <a:hlinkClick r:id="rId2" tooltip="Vaccine"/>
              </a:rPr>
              <a:t>Vaccines</a:t>
            </a:r>
            <a:r>
              <a:rPr lang="en-US" dirty="0" smtClean="0"/>
              <a:t> have been developed that prevent infection by some </a:t>
            </a:r>
            <a:r>
              <a:rPr lang="en-US" dirty="0" smtClean="0">
                <a:hlinkClick r:id="rId3" tooltip="Carcinogen"/>
              </a:rPr>
              <a:t>carcinogenic</a:t>
            </a:r>
            <a:r>
              <a:rPr lang="en-US" dirty="0" smtClean="0"/>
              <a:t> viruses.</a:t>
            </a:r>
            <a:r>
              <a:rPr lang="en-US" baseline="30000" dirty="0" smtClean="0">
                <a:hlinkClick r:id="rId4"/>
              </a:rPr>
              <a:t>[134]</a:t>
            </a:r>
            <a:r>
              <a:rPr lang="en-US" dirty="0" smtClean="0"/>
              <a:t> </a:t>
            </a:r>
            <a:r>
              <a:rPr lang="en-US" dirty="0" smtClean="0">
                <a:hlinkClick r:id="rId5" tooltip="HPV vaccine"/>
              </a:rPr>
              <a:t>Human </a:t>
            </a:r>
            <a:r>
              <a:rPr lang="en-US" dirty="0" err="1" smtClean="0">
                <a:hlinkClick r:id="rId5" tooltip="HPV vaccine"/>
              </a:rPr>
              <a:t>papillomavirus</a:t>
            </a:r>
            <a:r>
              <a:rPr lang="en-US" dirty="0" smtClean="0">
                <a:hlinkClick r:id="rId5" tooltip="HPV vaccine"/>
              </a:rPr>
              <a:t> vaccine</a:t>
            </a:r>
            <a:r>
              <a:rPr lang="en-US" dirty="0" smtClean="0"/>
              <a:t> (</a:t>
            </a:r>
            <a:r>
              <a:rPr lang="en-US" dirty="0" err="1" smtClean="0">
                <a:hlinkClick r:id="rId6" tooltip="Gardasil"/>
              </a:rPr>
              <a:t>Gardasil</a:t>
            </a:r>
            <a:r>
              <a:rPr lang="en-US" dirty="0" smtClean="0"/>
              <a:t> and </a:t>
            </a:r>
            <a:r>
              <a:rPr lang="en-US" dirty="0" err="1" smtClean="0">
                <a:hlinkClick r:id="rId7" tooltip="Cervarix"/>
              </a:rPr>
              <a:t>Cervarix</a:t>
            </a:r>
            <a:r>
              <a:rPr lang="en-US" dirty="0" smtClean="0"/>
              <a:t>) decrease the risk of developing </a:t>
            </a:r>
            <a:r>
              <a:rPr lang="en-US" dirty="0" smtClean="0">
                <a:hlinkClick r:id="rId8" tooltip="Cervical cancer"/>
              </a:rPr>
              <a:t>cervical cancer</a:t>
            </a:r>
            <a:r>
              <a:rPr lang="en-US" dirty="0" smtClean="0"/>
              <a:t>.</a:t>
            </a:r>
            <a:r>
              <a:rPr lang="en-US" baseline="30000" dirty="0" smtClean="0">
                <a:hlinkClick r:id="rId4"/>
              </a:rPr>
              <a:t>[134]</a:t>
            </a:r>
            <a:r>
              <a:rPr lang="en-US" dirty="0" smtClean="0"/>
              <a:t> The </a:t>
            </a:r>
            <a:r>
              <a:rPr lang="en-US" dirty="0" smtClean="0">
                <a:hlinkClick r:id="rId9" tooltip="Hepatitis B vaccine"/>
              </a:rPr>
              <a:t>hepatitis B vaccine</a:t>
            </a:r>
            <a:r>
              <a:rPr lang="en-US" dirty="0" smtClean="0"/>
              <a:t> prevents infection with hepatitis B virus and thus decreases the risk of liver cancer.</a:t>
            </a:r>
            <a:r>
              <a:rPr lang="en-US" baseline="30000" dirty="0" smtClean="0">
                <a:hlinkClick r:id="rId4"/>
              </a:rPr>
              <a:t>[134]</a:t>
            </a:r>
            <a:r>
              <a:rPr lang="en-US" dirty="0" smtClean="0"/>
              <a:t> The administration of human </a:t>
            </a:r>
            <a:r>
              <a:rPr lang="en-US" dirty="0" err="1" smtClean="0"/>
              <a:t>papillomavirus</a:t>
            </a:r>
            <a:r>
              <a:rPr lang="en-US" dirty="0" smtClean="0"/>
              <a:t> and hepatitis B vaccinations is recommended where resources allow.</a:t>
            </a:r>
          </a:p>
          <a:p>
            <a:endParaRPr lang="en-US" dirty="0"/>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smtClean="0"/>
              <a:t>Screening</a:t>
            </a:r>
            <a:endParaRPr lang="en-US" dirty="0" smtClean="0"/>
          </a:p>
          <a:p>
            <a:r>
              <a:rPr lang="en-US" dirty="0" smtClean="0"/>
              <a:t>Unlike diagnostic efforts prompted by </a:t>
            </a:r>
            <a:r>
              <a:rPr lang="en-US" dirty="0" smtClean="0">
                <a:hlinkClick r:id="rId2" tooltip="Symptom"/>
              </a:rPr>
              <a:t>symptoms</a:t>
            </a:r>
            <a:r>
              <a:rPr lang="en-US" dirty="0" smtClean="0"/>
              <a:t> and </a:t>
            </a:r>
            <a:r>
              <a:rPr lang="en-US" dirty="0" smtClean="0">
                <a:hlinkClick r:id="rId3" tooltip="Medical sign"/>
              </a:rPr>
              <a:t>medical signs</a:t>
            </a:r>
            <a:r>
              <a:rPr lang="en-US" dirty="0" smtClean="0"/>
              <a:t>, cancer screening involves efforts to detect cancer after it has formed, but before any noticeable symptoms appear.</a:t>
            </a:r>
            <a:r>
              <a:rPr lang="en-US" baseline="30000" dirty="0" smtClean="0">
                <a:hlinkClick r:id="rId4"/>
              </a:rPr>
              <a:t>[136]</a:t>
            </a:r>
            <a:r>
              <a:rPr lang="en-US" dirty="0" smtClean="0"/>
              <a:t> This may involve </a:t>
            </a:r>
            <a:r>
              <a:rPr lang="en-US" dirty="0" smtClean="0">
                <a:hlinkClick r:id="rId5" tooltip="Physical examination"/>
              </a:rPr>
              <a:t>physical examination</a:t>
            </a:r>
            <a:r>
              <a:rPr lang="en-US" dirty="0" smtClean="0"/>
              <a:t>, </a:t>
            </a:r>
            <a:r>
              <a:rPr lang="en-US" dirty="0" smtClean="0">
                <a:hlinkClick r:id="rId6" tooltip="Blood test"/>
              </a:rPr>
              <a:t>blood</a:t>
            </a:r>
            <a:r>
              <a:rPr lang="en-US" dirty="0" smtClean="0"/>
              <a:t> or </a:t>
            </a:r>
            <a:r>
              <a:rPr lang="en-US" dirty="0" smtClean="0">
                <a:hlinkClick r:id="rId7" tooltip="Urinalysis"/>
              </a:rPr>
              <a:t>urine tests</a:t>
            </a:r>
            <a:r>
              <a:rPr lang="en-US" dirty="0" smtClean="0"/>
              <a:t> or </a:t>
            </a:r>
            <a:r>
              <a:rPr lang="en-US" dirty="0" smtClean="0">
                <a:hlinkClick r:id="rId8" tooltip="Medical imaging"/>
              </a:rPr>
              <a:t>medical imaging</a:t>
            </a:r>
            <a:r>
              <a:rPr lang="en-US" dirty="0" smtClean="0"/>
              <a:t>. </a:t>
            </a:r>
          </a:p>
          <a:p>
            <a:r>
              <a:rPr lang="en-US" dirty="0" smtClean="0">
                <a:hlinkClick r:id="rId9" tooltip="Cancer biomarker"/>
              </a:rPr>
              <a:t>Cancer screening</a:t>
            </a:r>
            <a:r>
              <a:rPr lang="en-US" dirty="0" smtClean="0"/>
              <a:t> is not available for many types of cancers. Even when tests are available, they may not be recommended for everyone. </a:t>
            </a:r>
            <a:r>
              <a:rPr lang="en-US" i="1" dirty="0" smtClean="0">
                <a:hlinkClick r:id="rId10" tooltip="Universal screening"/>
              </a:rPr>
              <a:t>Universal screening</a:t>
            </a:r>
            <a:r>
              <a:rPr lang="en-US" dirty="0" smtClean="0"/>
              <a:t> or </a:t>
            </a:r>
            <a:r>
              <a:rPr lang="en-US" i="1" dirty="0" smtClean="0"/>
              <a:t>mass screening</a:t>
            </a:r>
            <a:r>
              <a:rPr lang="en-US" dirty="0" smtClean="0"/>
              <a:t> involves screening everyone.</a:t>
            </a:r>
            <a:endParaRPr lang="en-US" baseline="30000" dirty="0" smtClean="0"/>
          </a:p>
          <a:p>
            <a:endParaRPr lang="en-US" dirty="0"/>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i="1" dirty="0" smtClean="0"/>
              <a:t>Selective screening</a:t>
            </a:r>
            <a:r>
              <a:rPr lang="en-US" dirty="0" smtClean="0"/>
              <a:t> identifies people who are at higher risk, such as people with a family history.</a:t>
            </a:r>
            <a:endParaRPr lang="en-US" baseline="30000" dirty="0" smtClean="0"/>
          </a:p>
          <a:p>
            <a:r>
              <a:rPr lang="en-US" dirty="0" smtClean="0"/>
              <a:t> Several factors are considered to determine whether the benefits of screening outweigh the risks and the costs of screening.</a:t>
            </a:r>
            <a:r>
              <a:rPr lang="en-US" baseline="30000" dirty="0" smtClean="0">
                <a:hlinkClick r:id="rId2"/>
              </a:rPr>
              <a:t>[136]</a:t>
            </a:r>
            <a:r>
              <a:rPr lang="en-US" dirty="0" smtClean="0"/>
              <a:t> These factors include: </a:t>
            </a:r>
          </a:p>
          <a:p>
            <a:r>
              <a:rPr lang="en-US" dirty="0" smtClean="0"/>
              <a:t>Possible harms from the screening test: for example, X-ray images involve exposure to potentially harmful </a:t>
            </a:r>
            <a:r>
              <a:rPr lang="en-US" dirty="0" smtClean="0">
                <a:hlinkClick r:id="rId3" tooltip="Ionizing radiation"/>
              </a:rPr>
              <a:t>ionizing radiation</a:t>
            </a:r>
            <a:endParaRPr lang="en-US" dirty="0" smtClean="0"/>
          </a:p>
          <a:p>
            <a:endParaRPr lang="en-US" dirty="0"/>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likelihood of the test correctly identifying cancer</a:t>
            </a:r>
          </a:p>
          <a:p>
            <a:r>
              <a:rPr lang="en-US" dirty="0" smtClean="0"/>
              <a:t>The likelihood that cancer is present: Screening is not normally useful for rare cancers.</a:t>
            </a:r>
          </a:p>
          <a:p>
            <a:r>
              <a:rPr lang="en-US" dirty="0" smtClean="0"/>
              <a:t>Possible harms from follow-up procedures</a:t>
            </a:r>
          </a:p>
          <a:p>
            <a:r>
              <a:rPr lang="en-US" dirty="0" smtClean="0"/>
              <a:t>Whether suitable treatment is available</a:t>
            </a:r>
          </a:p>
          <a:p>
            <a:endParaRPr lang="en-US" dirty="0"/>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Whether early detection improves treatment outcomes</a:t>
            </a:r>
          </a:p>
          <a:p>
            <a:r>
              <a:rPr lang="en-US" dirty="0" smtClean="0"/>
              <a:t>Whether the cancer will ever need treatment</a:t>
            </a:r>
          </a:p>
          <a:p>
            <a:r>
              <a:rPr lang="en-US" dirty="0" smtClean="0"/>
              <a:t>Whether the test is acceptable to the people: If a screening test is too burdensome (for example, extremely painful), then people will refuse to participate.</a:t>
            </a:r>
          </a:p>
          <a:p>
            <a:r>
              <a:rPr lang="en-US" dirty="0" smtClean="0"/>
              <a:t>Cost</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dirty="0" smtClean="0"/>
              <a:t>Other viral conditions include:</a:t>
            </a:r>
          </a:p>
          <a:p>
            <a:r>
              <a:rPr lang="en-US" dirty="0" err="1" smtClean="0">
                <a:hlinkClick r:id="rId2" tooltip="Zika virus: Symptoms, facts, and diagnosis"/>
              </a:rPr>
              <a:t>Zika</a:t>
            </a:r>
            <a:r>
              <a:rPr lang="en-US" dirty="0" smtClean="0"/>
              <a:t> virus</a:t>
            </a:r>
          </a:p>
          <a:p>
            <a:r>
              <a:rPr lang="en-US" dirty="0" smtClean="0"/>
              <a:t>human immunodeficiency virus (</a:t>
            </a:r>
            <a:r>
              <a:rPr lang="en-US" dirty="0" smtClean="0">
                <a:hlinkClick r:id="rId3" tooltip="HIV and AIDS: Causes, symptoms, and treatments"/>
              </a:rPr>
              <a:t>HIV</a:t>
            </a:r>
            <a:r>
              <a:rPr lang="en-US" dirty="0" smtClean="0"/>
              <a:t>)</a:t>
            </a:r>
          </a:p>
          <a:p>
            <a:r>
              <a:rPr lang="en-US" dirty="0" smtClean="0">
                <a:hlinkClick r:id="rId4" tooltip="Hepatitis C: Symptoms, causes, and treatments"/>
              </a:rPr>
              <a:t>hepatitis C</a:t>
            </a:r>
            <a:endParaRPr lang="en-US" dirty="0" smtClean="0"/>
          </a:p>
          <a:p>
            <a:r>
              <a:rPr lang="en-US" dirty="0" smtClean="0">
                <a:hlinkClick r:id="rId5" tooltip="Everything you need to know about polio"/>
              </a:rPr>
              <a:t>polio</a:t>
            </a:r>
            <a:endParaRPr lang="en-US" dirty="0" smtClean="0"/>
          </a:p>
          <a:p>
            <a:r>
              <a:rPr lang="en-US" dirty="0" smtClean="0">
                <a:hlinkClick r:id="rId6" tooltip="All you need to know about flu"/>
              </a:rPr>
              <a:t>influenza</a:t>
            </a:r>
            <a:endParaRPr lang="en-US" dirty="0" smtClean="0"/>
          </a:p>
          <a:p>
            <a:r>
              <a:rPr lang="en-US" dirty="0" smtClean="0"/>
              <a:t>Dengue </a:t>
            </a:r>
            <a:r>
              <a:rPr lang="en-US" dirty="0" smtClean="0">
                <a:hlinkClick r:id="rId7" tooltip="Fever: What you need to know"/>
              </a:rPr>
              <a:t>fever</a:t>
            </a:r>
            <a:endParaRPr lang="en-US" dirty="0" smtClean="0"/>
          </a:p>
          <a:p>
            <a:r>
              <a:rPr lang="en-US" dirty="0" smtClean="0">
                <a:hlinkClick r:id="rId8" tooltip="Everything you need to know about swine flu"/>
              </a:rPr>
              <a:t>H1N1</a:t>
            </a:r>
            <a:r>
              <a:rPr lang="en-US" dirty="0" smtClean="0"/>
              <a:t> swine flu</a:t>
            </a:r>
          </a:p>
          <a:p>
            <a:r>
              <a:rPr lang="en-US" dirty="0" smtClean="0">
                <a:hlinkClick r:id="rId9" tooltip="Ebola: Symptoms, treatment, and causes"/>
              </a:rPr>
              <a:t>Ebola</a:t>
            </a:r>
            <a:endParaRPr lang="en-US" dirty="0" smtClean="0"/>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smtClean="0"/>
              <a:t>Management</a:t>
            </a:r>
          </a:p>
          <a:p>
            <a:r>
              <a:rPr lang="en-US" dirty="0" smtClean="0"/>
              <a:t> </a:t>
            </a:r>
            <a:r>
              <a:rPr lang="en-US" dirty="0" smtClean="0">
                <a:hlinkClick r:id="rId2" tooltip="Management of cancer"/>
              </a:rPr>
              <a:t>Management of cancer</a:t>
            </a:r>
            <a:r>
              <a:rPr lang="en-US" dirty="0" smtClean="0"/>
              <a:t> and </a:t>
            </a:r>
            <a:r>
              <a:rPr lang="en-US" dirty="0" smtClean="0">
                <a:hlinkClick r:id="rId3" tooltip="Oncology"/>
              </a:rPr>
              <a:t>oncology</a:t>
            </a:r>
            <a:endParaRPr lang="en-US" dirty="0" smtClean="0"/>
          </a:p>
          <a:p>
            <a:r>
              <a:rPr lang="en-US" dirty="0" smtClean="0"/>
              <a:t>Many treatment options for cancer exist. The primary ones include surgery, </a:t>
            </a:r>
            <a:r>
              <a:rPr lang="en-US" dirty="0" smtClean="0">
                <a:hlinkClick r:id="rId4" tooltip="Chemotherapy"/>
              </a:rPr>
              <a:t>chemotherapy</a:t>
            </a:r>
            <a:r>
              <a:rPr lang="en-US" dirty="0" smtClean="0"/>
              <a:t>, </a:t>
            </a:r>
            <a:r>
              <a:rPr lang="en-US" dirty="0" smtClean="0">
                <a:hlinkClick r:id="rId5" tooltip="Radiation therapy"/>
              </a:rPr>
              <a:t>radiation therapy</a:t>
            </a:r>
            <a:r>
              <a:rPr lang="en-US" dirty="0" smtClean="0"/>
              <a:t>, </a:t>
            </a:r>
            <a:r>
              <a:rPr lang="en-US" dirty="0" smtClean="0">
                <a:hlinkClick r:id="rId6" tooltip="Hormonal therapy (oncology)"/>
              </a:rPr>
              <a:t>hormonal therapy</a:t>
            </a:r>
            <a:r>
              <a:rPr lang="en-US" dirty="0" smtClean="0"/>
              <a:t>, </a:t>
            </a:r>
            <a:r>
              <a:rPr lang="en-US" dirty="0" smtClean="0">
                <a:hlinkClick r:id="rId7" tooltip="Targeted therapy"/>
              </a:rPr>
              <a:t>targeted therapy</a:t>
            </a:r>
            <a:r>
              <a:rPr lang="en-US" dirty="0" smtClean="0"/>
              <a:t> and </a:t>
            </a:r>
            <a:r>
              <a:rPr lang="en-US" dirty="0" smtClean="0">
                <a:hlinkClick r:id="rId8" tooltip="Palliative care"/>
              </a:rPr>
              <a:t>palliative care</a:t>
            </a:r>
            <a:r>
              <a:rPr lang="en-US" dirty="0" smtClean="0"/>
              <a:t>. Which treatments are used depends on the type, location and grade of the cancer as well as the patient's health and preferences. The </a:t>
            </a:r>
            <a:r>
              <a:rPr lang="en-US" dirty="0" smtClean="0">
                <a:hlinkClick r:id="rId9" tooltip="Therapy"/>
              </a:rPr>
              <a:t>treatment intent</a:t>
            </a:r>
            <a:r>
              <a:rPr lang="en-US" dirty="0" smtClean="0"/>
              <a:t> may or may not be curative. </a:t>
            </a:r>
          </a:p>
          <a:p>
            <a:endParaRPr lang="en-US" dirty="0"/>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t>Chemotherapy</a:t>
            </a:r>
          </a:p>
          <a:p>
            <a:r>
              <a:rPr lang="en-US" dirty="0" smtClean="0">
                <a:hlinkClick r:id="rId2" tooltip="Chemotherapy"/>
              </a:rPr>
              <a:t>Chemotherapy</a:t>
            </a:r>
            <a:r>
              <a:rPr lang="en-US" dirty="0" smtClean="0"/>
              <a:t> is the treatment of cancer with one or more </a:t>
            </a:r>
            <a:r>
              <a:rPr lang="en-US" dirty="0" err="1" smtClean="0">
                <a:hlinkClick r:id="rId3" tooltip="Cytotoxicity"/>
              </a:rPr>
              <a:t>cytotoxic</a:t>
            </a:r>
            <a:r>
              <a:rPr lang="en-US" dirty="0" smtClean="0"/>
              <a:t> anti-</a:t>
            </a:r>
            <a:r>
              <a:rPr lang="en-US" dirty="0" err="1" smtClean="0">
                <a:hlinkClick r:id="rId4" tooltip="Neoplastic"/>
              </a:rPr>
              <a:t>neoplastic</a:t>
            </a:r>
            <a:r>
              <a:rPr lang="en-US" dirty="0" smtClean="0"/>
              <a:t> drugs (</a:t>
            </a:r>
            <a:r>
              <a:rPr lang="en-US" dirty="0" smtClean="0">
                <a:hlinkClick r:id="rId5" tooltip="List of chemotherapeutic agents"/>
              </a:rPr>
              <a:t>chemotherapeutic agents</a:t>
            </a:r>
            <a:r>
              <a:rPr lang="en-US" dirty="0" smtClean="0"/>
              <a:t>) as part of a </a:t>
            </a:r>
            <a:r>
              <a:rPr lang="en-US" dirty="0" smtClean="0">
                <a:hlinkClick r:id="rId6" tooltip="Chemotherapy regimen"/>
              </a:rPr>
              <a:t>standardized regimen</a:t>
            </a:r>
            <a:r>
              <a:rPr lang="en-US" dirty="0" smtClean="0"/>
              <a:t>. The term encompasses a variety of drugs, which are divided into broad categories such as </a:t>
            </a:r>
            <a:r>
              <a:rPr lang="en-US" dirty="0" err="1" smtClean="0">
                <a:hlinkClick r:id="rId7" tooltip="Alkylating antineoplastic agent"/>
              </a:rPr>
              <a:t>alkylating</a:t>
            </a:r>
            <a:r>
              <a:rPr lang="en-US" dirty="0" smtClean="0">
                <a:hlinkClick r:id="rId7" tooltip="Alkylating antineoplastic agent"/>
              </a:rPr>
              <a:t> agents</a:t>
            </a:r>
            <a:r>
              <a:rPr lang="en-US" dirty="0" smtClean="0"/>
              <a:t> and </a:t>
            </a:r>
            <a:r>
              <a:rPr lang="en-US" dirty="0" err="1" smtClean="0">
                <a:hlinkClick r:id="rId8" tooltip="Antimetabolite"/>
              </a:rPr>
              <a:t>antimetabolites</a:t>
            </a:r>
            <a:r>
              <a:rPr lang="en-US" dirty="0" smtClean="0"/>
              <a:t>.</a:t>
            </a:r>
            <a:r>
              <a:rPr lang="en-US" baseline="30000" dirty="0" smtClean="0">
                <a:hlinkClick r:id="rId9"/>
              </a:rPr>
              <a:t>[152]</a:t>
            </a:r>
            <a:r>
              <a:rPr lang="en-US" dirty="0" smtClean="0"/>
              <a:t> Traditional chemotherapeutic agents act by killing cells that divide rapidly, a critical property of most cancer cells. </a:t>
            </a:r>
          </a:p>
          <a:p>
            <a:endParaRPr lang="en-US" dirty="0"/>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Radiation</a:t>
            </a:r>
          </a:p>
          <a:p>
            <a:r>
              <a:rPr lang="en-US" dirty="0" smtClean="0">
                <a:hlinkClick r:id="rId2" tooltip="Radiation therapy"/>
              </a:rPr>
              <a:t>Radiation therapy</a:t>
            </a:r>
            <a:r>
              <a:rPr lang="en-US" dirty="0" smtClean="0"/>
              <a:t> involves the use of </a:t>
            </a:r>
            <a:r>
              <a:rPr lang="en-US" dirty="0" smtClean="0">
                <a:hlinkClick r:id="rId3" tooltip="Ionizing radiation"/>
              </a:rPr>
              <a:t>ionizing radiation</a:t>
            </a:r>
            <a:r>
              <a:rPr lang="en-US" dirty="0" smtClean="0"/>
              <a:t> in an attempt to either cure or improve symptoms. It works by damaging the DNA of cancerous tissue, killing it. To spare normal tissues (such as skin or organs, which radiation must pass through to treat the tumor), shaped radiation beams are aimed from multiple exposure angles to intersect at the tumor, providing a much larger dose there than in the surrounding, healthy tissue. As with chemotherapy, cancers vary in their response to radiation therapy</a:t>
            </a:r>
          </a:p>
          <a:p>
            <a:endParaRPr lang="en-US" dirty="0"/>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t>Surgery</a:t>
            </a:r>
          </a:p>
          <a:p>
            <a:r>
              <a:rPr lang="en-US" dirty="0" smtClean="0"/>
              <a:t>Surgery is the primary method of treatment for most isolated, solid cancers and may play a role in palliation and prolongation of survival. It is typically an important part of definitive diagnosis and staging of tumors, as biopsies are usually required. In localized cancer, surgery typically attempts to remove the entire mass along with, in certain cases, the </a:t>
            </a:r>
            <a:r>
              <a:rPr lang="en-US" dirty="0" smtClean="0">
                <a:hlinkClick r:id="rId2" tooltip="Lymph node"/>
              </a:rPr>
              <a:t>lymph nodes</a:t>
            </a:r>
            <a:r>
              <a:rPr lang="en-US" dirty="0" smtClean="0"/>
              <a:t> in the area. For some types of cancer this is sufficient to eliminate the cancer.</a:t>
            </a:r>
          </a:p>
          <a:p>
            <a:endParaRPr lang="en-US" dirty="0"/>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Palliative care</a:t>
            </a:r>
          </a:p>
          <a:p>
            <a:r>
              <a:rPr lang="en-US" dirty="0" smtClean="0">
                <a:hlinkClick r:id="rId2" tooltip="Palliative care"/>
              </a:rPr>
              <a:t>Palliative care</a:t>
            </a:r>
            <a:r>
              <a:rPr lang="en-US" dirty="0" smtClean="0"/>
              <a:t> is treatment that attempts to help the patient feel better and may be combined with an attempt to treat the cancer. Palliative care includes action to reduce physical, emotional, spiritual and psycho-social distress. Unlike treatment that is aimed at directly killing cancer cells, the primary goal of palliative care is to improve </a:t>
            </a:r>
            <a:r>
              <a:rPr lang="en-US" dirty="0" smtClean="0">
                <a:hlinkClick r:id="rId3" tooltip="Quality of life (healthcare)"/>
              </a:rPr>
              <a:t>quality of life</a:t>
            </a:r>
            <a:r>
              <a:rPr lang="en-US" dirty="0" smtClean="0"/>
              <a:t>. </a:t>
            </a:r>
          </a:p>
          <a:p>
            <a:endParaRPr lang="en-US" dirty="0"/>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Immunotherapy</a:t>
            </a:r>
          </a:p>
          <a:p>
            <a:r>
              <a:rPr lang="en-US" dirty="0" smtClean="0"/>
              <a:t>Main article: </a:t>
            </a:r>
            <a:r>
              <a:rPr lang="en-US" dirty="0" smtClean="0">
                <a:hlinkClick r:id="rId2" tooltip="Cancer immunotherapy"/>
              </a:rPr>
              <a:t>Cancer immunotherapy</a:t>
            </a:r>
            <a:endParaRPr lang="en-US" dirty="0" smtClean="0"/>
          </a:p>
          <a:p>
            <a:r>
              <a:rPr lang="en-US" dirty="0" smtClean="0"/>
              <a:t>A variety of therapies using </a:t>
            </a:r>
            <a:r>
              <a:rPr lang="en-US" dirty="0" smtClean="0">
                <a:hlinkClick r:id="rId2" tooltip="Cancer immunotherapy"/>
              </a:rPr>
              <a:t>immunotherapy</a:t>
            </a:r>
            <a:r>
              <a:rPr lang="en-US" dirty="0" smtClean="0"/>
              <a:t>, stimulating or helping the </a:t>
            </a:r>
            <a:r>
              <a:rPr lang="en-US" dirty="0" smtClean="0">
                <a:hlinkClick r:id="rId3" tooltip="Immune system"/>
              </a:rPr>
              <a:t>immune system</a:t>
            </a:r>
            <a:r>
              <a:rPr lang="en-US" dirty="0" smtClean="0"/>
              <a:t> to fight cancer, have come into use since 1997. Approaches include </a:t>
            </a:r>
            <a:r>
              <a:rPr lang="en-US" dirty="0" smtClean="0">
                <a:hlinkClick r:id="rId4" tooltip="Monoclonal antibody"/>
              </a:rPr>
              <a:t>antibodies</a:t>
            </a:r>
            <a:r>
              <a:rPr lang="en-US" dirty="0" smtClean="0"/>
              <a:t>, checkpoint therapy, and </a:t>
            </a:r>
            <a:r>
              <a:rPr lang="en-US" dirty="0" smtClean="0">
                <a:hlinkClick r:id="rId5" tooltip="Adoptive cell transfer"/>
              </a:rPr>
              <a:t>adoptive cell transfer</a:t>
            </a:r>
            <a:endParaRPr lang="en-US" dirty="0" smtClean="0"/>
          </a:p>
          <a:p>
            <a:endParaRPr lang="en-US" dirty="0"/>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Laser therapy</a:t>
            </a:r>
          </a:p>
          <a:p>
            <a:r>
              <a:rPr lang="en-US" dirty="0" smtClean="0"/>
              <a:t>Main article: </a:t>
            </a:r>
            <a:r>
              <a:rPr lang="en-US" dirty="0" smtClean="0">
                <a:hlinkClick r:id="rId2" tooltip="Lasers in cancer treatment"/>
              </a:rPr>
              <a:t>Lasers in cancer treatment</a:t>
            </a:r>
            <a:endParaRPr lang="en-US" dirty="0" smtClean="0"/>
          </a:p>
          <a:p>
            <a:r>
              <a:rPr lang="en-US" dirty="0" smtClean="0">
                <a:hlinkClick r:id="rId3" tooltip="Laser"/>
              </a:rPr>
              <a:t>Laser</a:t>
            </a:r>
            <a:r>
              <a:rPr lang="en-US" dirty="0" smtClean="0"/>
              <a:t> therapy uses high-intensity light to treat cancer by shrinking or destroying tumors or precancerous growths. Lasers are most commonly used to treat superficial cancers that are on the surface of the body or the lining of internal organs. It is used to treat basal cell skin cancer and the very early stages of others like cervical, penile, vaginal, </a:t>
            </a:r>
            <a:r>
              <a:rPr lang="en-US" dirty="0" err="1" smtClean="0"/>
              <a:t>vulvar</a:t>
            </a:r>
            <a:r>
              <a:rPr lang="en-US" dirty="0" smtClean="0"/>
              <a:t>, and non-small cell lung cancer. It is often combined with other treatments, such as </a:t>
            </a:r>
            <a:r>
              <a:rPr lang="en-US" dirty="0" smtClean="0">
                <a:hlinkClick r:id="rId4" tooltip="Surgery"/>
              </a:rPr>
              <a:t>surgery</a:t>
            </a:r>
            <a:r>
              <a:rPr lang="en-US" dirty="0" smtClean="0"/>
              <a:t>, chemotherapy, or radiation therapy.</a:t>
            </a:r>
          </a:p>
          <a:p>
            <a:endParaRPr lang="en-US" dirty="0"/>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Alternative medicine</a:t>
            </a:r>
          </a:p>
          <a:p>
            <a:r>
              <a:rPr lang="en-US" dirty="0" smtClean="0">
                <a:hlinkClick r:id="rId2" tooltip="Alternative cancer treatments"/>
              </a:rPr>
              <a:t>Complementary and alternative cancer treatments</a:t>
            </a:r>
            <a:r>
              <a:rPr lang="en-US" dirty="0" smtClean="0"/>
              <a:t> are a diverse group of therapies, practices and products that are not part of conventional medicine.</a:t>
            </a:r>
            <a:r>
              <a:rPr lang="en-US" baseline="30000" dirty="0" smtClean="0">
                <a:hlinkClick r:id="rId3"/>
              </a:rPr>
              <a:t>[173]</a:t>
            </a:r>
            <a:r>
              <a:rPr lang="en-US" dirty="0" smtClean="0"/>
              <a:t> "Complementary medicine" refers to methods and substances used along with conventional medicine, while "alternative medicine" refers to compounds used instead of conventional medicine.</a:t>
            </a:r>
          </a:p>
          <a:p>
            <a:endParaRPr lang="en-US" dirty="0"/>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Prognosis</a:t>
            </a:r>
            <a:endParaRPr lang="en-US" dirty="0" smtClean="0"/>
          </a:p>
          <a:p>
            <a:r>
              <a:rPr lang="en-US" dirty="0" smtClean="0"/>
              <a:t>Survival rates vary by cancer type and by the stage at which it is diagnosed, ranging from majority survival to complete mortality five years after diagnosis. </a:t>
            </a:r>
          </a:p>
          <a:p>
            <a:r>
              <a:rPr lang="en-US" dirty="0" smtClean="0"/>
              <a:t>Once a cancer has metastasized, prognosis normally becomes much worse.</a:t>
            </a:r>
          </a:p>
          <a:p>
            <a:r>
              <a:rPr lang="en-US" dirty="0" smtClean="0"/>
              <a:t> About half of patients receiving treatment for invasive cancer (excluding </a:t>
            </a:r>
            <a:r>
              <a:rPr lang="en-US" dirty="0" smtClean="0">
                <a:hlinkClick r:id="rId2" tooltip="Carcinoma in situ"/>
              </a:rPr>
              <a:t>carcinoma </a:t>
            </a:r>
            <a:r>
              <a:rPr lang="en-US" i="1" dirty="0" smtClean="0">
                <a:hlinkClick r:id="rId2" tooltip="Carcinoma in situ"/>
              </a:rPr>
              <a:t>in situ</a:t>
            </a:r>
            <a:r>
              <a:rPr lang="en-US" dirty="0" smtClean="0"/>
              <a:t> and non-melanoma skin cancers) die from that cancer or its treatment</a:t>
            </a:r>
          </a:p>
          <a:p>
            <a:endParaRPr lang="en-US" dirty="0"/>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Bone cancers</a:t>
            </a:r>
            <a:endParaRPr lang="en-US" b="1" dirty="0"/>
          </a:p>
        </p:txBody>
      </p:sp>
      <p:sp>
        <p:nvSpPr>
          <p:cNvPr id="3" name="Content Placeholder 2"/>
          <p:cNvSpPr>
            <a:spLocks noGrp="1"/>
          </p:cNvSpPr>
          <p:nvPr>
            <p:ph idx="1"/>
          </p:nvPr>
        </p:nvSpPr>
        <p:spPr/>
        <p:txBody>
          <a:bodyPr/>
          <a:lstStyle/>
          <a:p>
            <a:r>
              <a:rPr lang="en-US" dirty="0" smtClean="0"/>
              <a:t>Bone cancer can begin in any bone in the body, but it most commonly affects the pelvis or the long bones in the arms and legs. Bone cancer is rare, making up less than 1 percent of all cancers. In fact, noncancerous bone tumors are much more common than cancerous ones.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Middle East respiratory syndrome (</a:t>
            </a:r>
            <a:r>
              <a:rPr lang="en-US" dirty="0" smtClean="0">
                <a:hlinkClick r:id="rId2" tooltip="MERS-CoV: What you need to know"/>
              </a:rPr>
              <a:t>MERS-</a:t>
            </a:r>
            <a:r>
              <a:rPr lang="en-US" dirty="0" err="1" smtClean="0">
                <a:hlinkClick r:id="rId2" tooltip="MERS-CoV: What you need to know"/>
              </a:rPr>
              <a:t>CoV</a:t>
            </a:r>
            <a:r>
              <a:rPr lang="en-US" dirty="0" smtClean="0"/>
              <a:t>)</a:t>
            </a:r>
          </a:p>
          <a:p>
            <a:r>
              <a:rPr lang="en-US" dirty="0" smtClean="0"/>
              <a:t>Antiviral medications help in some cases.</a:t>
            </a:r>
          </a:p>
          <a:p>
            <a:r>
              <a:rPr lang="en-US" dirty="0" smtClean="0"/>
              <a:t> They can either prevent the virus from reproducing or boost the host's immune system.</a:t>
            </a:r>
          </a:p>
          <a:p>
            <a:r>
              <a:rPr lang="en-US" dirty="0" smtClean="0"/>
              <a:t>Antibiotics are not effective against viruses.</a:t>
            </a:r>
          </a:p>
          <a:p>
            <a:r>
              <a:rPr lang="en-US" dirty="0" smtClean="0"/>
              <a:t> Using antibiotics against a virus will not stop the virus, and it increases the risk of antibiotic resistance.</a:t>
            </a:r>
            <a:endParaRPr lang="en-US" dirty="0"/>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term "bone cancer" doesn't include cancers that begin elsewhere in the body and spread (metastasize) to the bone. Instead, those cancers are named for where they began, such as breast cancer that has metastasized to the bone.</a:t>
            </a:r>
            <a:endParaRPr lang="en-US" dirty="0"/>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Some types of bone cancer occur primarily in children, while others affect mostly adults. Surgical removal is the most common treatment, but chemotherapy and radiation therapy also may be utilized. The decision to use surgery, chemotherapy or radiation therapy is based on the type of bone cancer being treated.</a:t>
            </a:r>
            <a:endParaRPr lang="en-US" dirty="0"/>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Types</a:t>
            </a:r>
          </a:p>
          <a:p>
            <a:r>
              <a:rPr lang="en-US" dirty="0" err="1" smtClean="0">
                <a:hlinkClick r:id="rId2"/>
              </a:rPr>
              <a:t>Chondrosarcoma</a:t>
            </a:r>
            <a:r>
              <a:rPr lang="en-US" dirty="0" smtClean="0"/>
              <a:t> </a:t>
            </a:r>
          </a:p>
          <a:p>
            <a:r>
              <a:rPr lang="en-US" dirty="0" smtClean="0">
                <a:hlinkClick r:id="rId3"/>
              </a:rPr>
              <a:t>Ewing sarcoma</a:t>
            </a:r>
            <a:r>
              <a:rPr lang="en-US" dirty="0" smtClean="0"/>
              <a:t> </a:t>
            </a:r>
          </a:p>
          <a:p>
            <a:r>
              <a:rPr lang="en-US" dirty="0" err="1" smtClean="0">
                <a:hlinkClick r:id="rId4"/>
              </a:rPr>
              <a:t>Osteosarcoma</a:t>
            </a:r>
            <a:r>
              <a:rPr lang="en-US" dirty="0" smtClean="0"/>
              <a:t> </a:t>
            </a:r>
          </a:p>
          <a:p>
            <a:r>
              <a:rPr lang="en-US" b="1" dirty="0" smtClean="0"/>
              <a:t>Symptoms</a:t>
            </a:r>
          </a:p>
          <a:p>
            <a:r>
              <a:rPr lang="en-US" dirty="0" smtClean="0"/>
              <a:t>Signs and symptoms of bone cancer include:</a:t>
            </a:r>
          </a:p>
          <a:p>
            <a:r>
              <a:rPr lang="en-US" dirty="0" smtClean="0"/>
              <a:t>Bone pain</a:t>
            </a:r>
          </a:p>
          <a:p>
            <a:r>
              <a:rPr lang="en-US" dirty="0" smtClean="0"/>
              <a:t>Swelling and tenderness near the affected area</a:t>
            </a:r>
          </a:p>
          <a:p>
            <a:r>
              <a:rPr lang="en-US" dirty="0" smtClean="0"/>
              <a:t>Weakened bone, leading to fracture</a:t>
            </a:r>
          </a:p>
          <a:p>
            <a:r>
              <a:rPr lang="en-US" dirty="0" smtClean="0"/>
              <a:t>Fatigue</a:t>
            </a:r>
          </a:p>
          <a:p>
            <a:r>
              <a:rPr lang="en-US" dirty="0" smtClean="0"/>
              <a:t>Unintended weight loss</a:t>
            </a:r>
          </a:p>
          <a:p>
            <a:endParaRPr lang="en-US" dirty="0"/>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t>Causes</a:t>
            </a:r>
          </a:p>
          <a:p>
            <a:r>
              <a:rPr lang="en-US" dirty="0" smtClean="0"/>
              <a:t>The cause of most bone cancers is unknown. A small number of bone cancers have been linked to hereditary factors, while others are related to previous radiation exposure.</a:t>
            </a:r>
          </a:p>
          <a:p>
            <a:r>
              <a:rPr lang="en-US" b="1" dirty="0" smtClean="0"/>
              <a:t>Types of bone cancer</a:t>
            </a:r>
          </a:p>
          <a:p>
            <a:r>
              <a:rPr lang="en-US" dirty="0" smtClean="0"/>
              <a:t>Bone cancers are broken down into separate types based on the type of cell where the cancer began. The most common types of bone cancer include:</a:t>
            </a:r>
          </a:p>
          <a:p>
            <a:endParaRPr lang="en-US" dirty="0"/>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smtClean="0"/>
              <a:t>Osteosarcoma</a:t>
            </a:r>
            <a:r>
              <a:rPr lang="en-US" b="1" dirty="0" smtClean="0"/>
              <a:t>.</a:t>
            </a:r>
            <a:r>
              <a:rPr lang="en-US" dirty="0" smtClean="0"/>
              <a:t> </a:t>
            </a:r>
            <a:r>
              <a:rPr lang="en-US" dirty="0" err="1" smtClean="0"/>
              <a:t>Osteosarcoma</a:t>
            </a:r>
            <a:r>
              <a:rPr lang="en-US" dirty="0" smtClean="0"/>
              <a:t> is the most common form of bone cancer. In this tumor, the cancerous cells produce bone. This variety of bone cancer occurs most often in children and young adults, in the bones of the leg or arm. In rare circumstances, </a:t>
            </a:r>
            <a:r>
              <a:rPr lang="en-US" dirty="0" err="1" smtClean="0"/>
              <a:t>osteosarcomas</a:t>
            </a:r>
            <a:r>
              <a:rPr lang="en-US" dirty="0" smtClean="0"/>
              <a:t> can arise outside of bones (</a:t>
            </a:r>
            <a:r>
              <a:rPr lang="en-US" dirty="0" err="1" smtClean="0"/>
              <a:t>extraskeletal</a:t>
            </a:r>
            <a:r>
              <a:rPr lang="en-US" dirty="0" smtClean="0"/>
              <a:t> </a:t>
            </a:r>
            <a:r>
              <a:rPr lang="en-US" dirty="0" err="1" smtClean="0"/>
              <a:t>osteosarcomas</a:t>
            </a:r>
            <a:r>
              <a:rPr lang="en-US" dirty="0" smtClean="0"/>
              <a:t>).</a:t>
            </a:r>
            <a:endParaRPr lang="en-US" dirty="0"/>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err="1" smtClean="0"/>
              <a:t>Chondrosarcoma</a:t>
            </a:r>
            <a:r>
              <a:rPr lang="en-US" b="1" dirty="0" smtClean="0"/>
              <a:t>.</a:t>
            </a:r>
            <a:r>
              <a:rPr lang="en-US" dirty="0" smtClean="0"/>
              <a:t> </a:t>
            </a:r>
            <a:r>
              <a:rPr lang="en-US" dirty="0" err="1" smtClean="0"/>
              <a:t>Chondrosarcoma</a:t>
            </a:r>
            <a:r>
              <a:rPr lang="en-US" dirty="0" smtClean="0"/>
              <a:t> is the second most common form of bone cancer. In this tumor, the cancerous cells produce cartilage. </a:t>
            </a:r>
            <a:r>
              <a:rPr lang="en-US" dirty="0" err="1" smtClean="0"/>
              <a:t>Chondrosarcoma</a:t>
            </a:r>
            <a:r>
              <a:rPr lang="en-US" dirty="0" smtClean="0"/>
              <a:t> usually occurs in the pelvis, legs or arms in middle-aged and older adults.</a:t>
            </a:r>
          </a:p>
          <a:p>
            <a:r>
              <a:rPr lang="en-US" dirty="0" smtClean="0"/>
              <a:t> </a:t>
            </a:r>
            <a:r>
              <a:rPr lang="en-US" b="1" dirty="0" smtClean="0"/>
              <a:t>Ewing sarcoma.</a:t>
            </a:r>
            <a:r>
              <a:rPr lang="en-US" dirty="0" smtClean="0"/>
              <a:t> Ewing sarcoma tumors most commonly arise in the pelvis, legs or arms of children and young adults.</a:t>
            </a:r>
            <a:endParaRPr lang="en-US" dirty="0"/>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Risk factors</a:t>
            </a:r>
          </a:p>
          <a:p>
            <a:r>
              <a:rPr lang="en-US" dirty="0" smtClean="0"/>
              <a:t>It's not clear what causes bone cancer, but doctors have found certain factors are associated with an increased risk, including:</a:t>
            </a:r>
          </a:p>
          <a:p>
            <a:r>
              <a:rPr lang="en-US" b="1" dirty="0" smtClean="0"/>
              <a:t>Inherited genetic syndromes.</a:t>
            </a:r>
            <a:r>
              <a:rPr lang="en-US" dirty="0" smtClean="0"/>
              <a:t> Certain rare genetic syndromes passed through families increase the risk of bone cancer, including Li-</a:t>
            </a:r>
            <a:r>
              <a:rPr lang="en-US" dirty="0" err="1" smtClean="0"/>
              <a:t>Fraumeni</a:t>
            </a:r>
            <a:r>
              <a:rPr lang="en-US" dirty="0" smtClean="0"/>
              <a:t> syndrome and hereditary retinoblastoma.</a:t>
            </a:r>
          </a:p>
          <a:p>
            <a:r>
              <a:rPr lang="en-US" b="1" dirty="0" smtClean="0"/>
              <a:t>Paget's disease of bone.</a:t>
            </a:r>
            <a:r>
              <a:rPr lang="en-US" dirty="0" smtClean="0"/>
              <a:t> Most commonly occurring in older adults, Paget's disease of bone can increase the risk of bone cancer developing later.</a:t>
            </a:r>
          </a:p>
          <a:p>
            <a:r>
              <a:rPr lang="en-US" b="1" dirty="0" smtClean="0"/>
              <a:t>Radiation therapy for cancer.</a:t>
            </a:r>
            <a:r>
              <a:rPr lang="en-US" dirty="0" smtClean="0"/>
              <a:t> Exposure to large doses of radiation, such as those given during radiation therapy for cancer, increases the risk of bone cancer in the future.</a:t>
            </a:r>
          </a:p>
          <a:p>
            <a:endParaRPr lang="en-US" dirty="0"/>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Symptoms and Signs </a:t>
            </a:r>
          </a:p>
          <a:p>
            <a:r>
              <a:rPr lang="en-US" dirty="0" smtClean="0"/>
              <a:t>Bone tumors typically cause unexplained, progressive pain and swelling. Pain can occur without weight bearing (pain at rest), particularly at night, or with mechanical stress.</a:t>
            </a:r>
          </a:p>
          <a:p>
            <a:r>
              <a:rPr lang="en-US" b="1" dirty="0" smtClean="0"/>
              <a:t>Diagnosis </a:t>
            </a:r>
          </a:p>
          <a:p>
            <a:r>
              <a:rPr lang="en-US" dirty="0" smtClean="0"/>
              <a:t>Plain x-rays</a:t>
            </a:r>
          </a:p>
          <a:p>
            <a:r>
              <a:rPr lang="en-US" dirty="0" smtClean="0"/>
              <a:t>MRI usually and sometimes CT</a:t>
            </a:r>
          </a:p>
          <a:p>
            <a:r>
              <a:rPr lang="en-US" dirty="0" smtClean="0"/>
              <a:t>Bone scan if </a:t>
            </a:r>
            <a:r>
              <a:rPr lang="en-US" dirty="0" err="1" smtClean="0"/>
              <a:t>multicentric</a:t>
            </a:r>
            <a:r>
              <a:rPr lang="en-US" dirty="0" smtClean="0"/>
              <a:t> or metastatic tumors are suspected</a:t>
            </a:r>
          </a:p>
          <a:p>
            <a:r>
              <a:rPr lang="en-US" dirty="0" smtClean="0"/>
              <a:t>Biopsy unless imaging studies clearly show benign characteristics or if there are multiple bony lesions in a patient with a confirmed primary cancer</a:t>
            </a:r>
          </a:p>
          <a:p>
            <a:endParaRPr lang="en-US" dirty="0"/>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most common reason that diagnosis of bone tumors is delayed is that physicians fail to suspect the tumor and order appropriate imaging studies. Bone tumors should be considered in patients who have unexplained bone pain, particularly pain at night or at rest. Persistent or progressive unexplained pain of the trunk or extremities, particularly if associated with a mass, is suggestive of a bone tumor.</a:t>
            </a:r>
            <a:endParaRPr lang="en-US" dirty="0"/>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Plain x-rays</a:t>
            </a:r>
            <a:r>
              <a:rPr lang="en-US" dirty="0" smtClean="0"/>
              <a:t> are the first test to identify and characterize a bone tumor. Lesions suggestive of tumors, including those found incidentally on x-rays done for other reasons, usually require further assessment, often with additional imaging studies (</a:t>
            </a:r>
            <a:r>
              <a:rPr lang="en-US" dirty="0" err="1" smtClean="0"/>
              <a:t>eg</a:t>
            </a:r>
            <a:r>
              <a:rPr lang="en-US" dirty="0" smtClean="0"/>
              <a:t>, MRI) and a biopsy.</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viral infections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err="1" smtClean="0"/>
              <a:t>Varicella</a:t>
            </a:r>
            <a:r>
              <a:rPr lang="en-US" b="1" dirty="0" smtClean="0"/>
              <a:t> zoster virus (VZV) infection </a:t>
            </a:r>
          </a:p>
          <a:p>
            <a:r>
              <a:rPr lang="en-US" dirty="0" smtClean="0"/>
              <a:t>VZV produces two distinct diseases, </a:t>
            </a:r>
            <a:r>
              <a:rPr lang="en-US" dirty="0" err="1" smtClean="0"/>
              <a:t>varicella</a:t>
            </a:r>
            <a:r>
              <a:rPr lang="en-US" dirty="0" smtClean="0"/>
              <a:t> (chickenpox) and herpes zoster (shingles). </a:t>
            </a:r>
          </a:p>
          <a:p>
            <a:r>
              <a:rPr lang="en-US" dirty="0" smtClean="0"/>
              <a:t>The primary infection is chickenpox. It usually occurs in childhood, the virus entering through the mucosa of the upper respiratory tract.</a:t>
            </a:r>
          </a:p>
          <a:p>
            <a:r>
              <a:rPr lang="en-US" dirty="0" smtClean="0"/>
              <a:t> It should be noted that in some countries (e.g. the Indian subcontinent) a different epidemiological pattern exists with most infections occurring in adulthood. </a:t>
            </a:r>
            <a:endParaRPr lang="en-US" dirty="0"/>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Characteristic findings</a:t>
            </a:r>
          </a:p>
          <a:p>
            <a:r>
              <a:rPr lang="en-US" dirty="0" smtClean="0"/>
              <a:t>Some tumors (</a:t>
            </a:r>
            <a:r>
              <a:rPr lang="en-US" dirty="0" err="1" smtClean="0"/>
              <a:t>eg</a:t>
            </a:r>
            <a:r>
              <a:rPr lang="en-US" dirty="0" smtClean="0"/>
              <a:t>, </a:t>
            </a:r>
            <a:r>
              <a:rPr lang="en-US" dirty="0" err="1" smtClean="0">
                <a:hlinkClick r:id="rId2"/>
              </a:rPr>
              <a:t>nonossifying</a:t>
            </a:r>
            <a:r>
              <a:rPr lang="en-US" dirty="0" smtClean="0">
                <a:hlinkClick r:id="rId2"/>
              </a:rPr>
              <a:t> </a:t>
            </a:r>
            <a:r>
              <a:rPr lang="en-US" dirty="0" err="1" smtClean="0">
                <a:hlinkClick r:id="rId2"/>
              </a:rPr>
              <a:t>fibroma</a:t>
            </a:r>
            <a:r>
              <a:rPr lang="en-US" dirty="0" smtClean="0"/>
              <a:t>, </a:t>
            </a:r>
            <a:r>
              <a:rPr lang="en-US" dirty="0" smtClean="0">
                <a:hlinkClick r:id="rId2"/>
              </a:rPr>
              <a:t>fibrous dysplasia</a:t>
            </a:r>
            <a:r>
              <a:rPr lang="en-US" dirty="0" smtClean="0"/>
              <a:t>, </a:t>
            </a:r>
            <a:r>
              <a:rPr lang="en-US" dirty="0" err="1" smtClean="0">
                <a:hlinkClick r:id="rId2"/>
              </a:rPr>
              <a:t>enchondromas</a:t>
            </a:r>
            <a:r>
              <a:rPr lang="en-US" dirty="0" smtClean="0"/>
              <a:t>) and </a:t>
            </a:r>
            <a:r>
              <a:rPr lang="en-US" dirty="0" err="1" smtClean="0"/>
              <a:t>tumorlike</a:t>
            </a:r>
            <a:r>
              <a:rPr lang="en-US" dirty="0" smtClean="0"/>
              <a:t> conditions (</a:t>
            </a:r>
            <a:r>
              <a:rPr lang="en-US" dirty="0" err="1" smtClean="0"/>
              <a:t>eg</a:t>
            </a:r>
            <a:r>
              <a:rPr lang="en-US" dirty="0" smtClean="0"/>
              <a:t>, </a:t>
            </a:r>
            <a:r>
              <a:rPr lang="en-US" dirty="0" smtClean="0">
                <a:hlinkClick r:id="rId3"/>
              </a:rPr>
              <a:t>Paget disease of bone</a:t>
            </a:r>
            <a:r>
              <a:rPr lang="en-US" dirty="0" smtClean="0"/>
              <a:t>) may have characteristic radiographic findings and can be diagnosed without biopsy.</a:t>
            </a:r>
          </a:p>
          <a:p>
            <a:r>
              <a:rPr lang="en-US" b="1" dirty="0" smtClean="0"/>
              <a:t>Radiographic findings</a:t>
            </a:r>
            <a:r>
              <a:rPr lang="en-US" dirty="0" smtClean="0"/>
              <a:t> that suggest cancer include the following:</a:t>
            </a:r>
          </a:p>
          <a:p>
            <a:r>
              <a:rPr lang="en-US" dirty="0" smtClean="0"/>
              <a:t>A </a:t>
            </a:r>
            <a:r>
              <a:rPr lang="en-US" dirty="0" err="1" smtClean="0"/>
              <a:t>lytic</a:t>
            </a:r>
            <a:r>
              <a:rPr lang="en-US" dirty="0" smtClean="0"/>
              <a:t>, destructive lesion</a:t>
            </a:r>
          </a:p>
          <a:p>
            <a:r>
              <a:rPr lang="en-US" dirty="0" smtClean="0"/>
              <a:t>Ill-defined, </a:t>
            </a:r>
            <a:r>
              <a:rPr lang="en-US" dirty="0" err="1" smtClean="0"/>
              <a:t>permeative</a:t>
            </a:r>
            <a:r>
              <a:rPr lang="en-US" dirty="0" smtClean="0"/>
              <a:t> appearance of bone loss</a:t>
            </a:r>
          </a:p>
          <a:p>
            <a:r>
              <a:rPr lang="en-US" dirty="0" smtClean="0"/>
              <a:t>Irregular tumor borders</a:t>
            </a:r>
          </a:p>
          <a:p>
            <a:r>
              <a:rPr lang="en-US" dirty="0" err="1" smtClean="0"/>
              <a:t>Loculated</a:t>
            </a:r>
            <a:r>
              <a:rPr lang="en-US" dirty="0" smtClean="0"/>
              <a:t> areas of bone destruction (moth-eaten appearance)</a:t>
            </a:r>
          </a:p>
          <a:p>
            <a:r>
              <a:rPr lang="en-US" dirty="0" smtClean="0"/>
              <a:t>Cortical destruction</a:t>
            </a:r>
          </a:p>
          <a:p>
            <a:r>
              <a:rPr lang="en-US" dirty="0" smtClean="0"/>
              <a:t>Soft-tissue extension</a:t>
            </a:r>
          </a:p>
          <a:p>
            <a:r>
              <a:rPr lang="en-US" dirty="0" smtClean="0"/>
              <a:t>Pathologic fracture</a:t>
            </a:r>
          </a:p>
          <a:p>
            <a:endParaRPr lang="en-US" dirty="0"/>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A </a:t>
            </a:r>
            <a:r>
              <a:rPr lang="en-US" dirty="0" err="1" smtClean="0"/>
              <a:t>lytic</a:t>
            </a:r>
            <a:r>
              <a:rPr lang="en-US" dirty="0" smtClean="0"/>
              <a:t> appearance is characterized by areas of bone destruction that are sharply demarcated. A </a:t>
            </a:r>
            <a:r>
              <a:rPr lang="en-US" dirty="0" err="1" smtClean="0"/>
              <a:t>permeative</a:t>
            </a:r>
            <a:r>
              <a:rPr lang="en-US" dirty="0" smtClean="0"/>
              <a:t> appearance is characterized by a faint, gradual loss of bone or an infiltrating pattern without clear borders. Certain tumors have a characteristic appearance. For example, </a:t>
            </a:r>
            <a:r>
              <a:rPr lang="en-US" dirty="0" smtClean="0">
                <a:hlinkClick r:id="rId2"/>
              </a:rPr>
              <a:t>Ewing sarcoma</a:t>
            </a:r>
            <a:r>
              <a:rPr lang="en-US" dirty="0" smtClean="0"/>
              <a:t> typically shows </a:t>
            </a:r>
            <a:r>
              <a:rPr lang="en-US" dirty="0" err="1" smtClean="0"/>
              <a:t>permeative</a:t>
            </a:r>
            <a:r>
              <a:rPr lang="en-US" dirty="0" smtClean="0"/>
              <a:t>-type bone destruction, including a large soft-tissue mass with aggressive </a:t>
            </a:r>
            <a:r>
              <a:rPr lang="en-US" dirty="0" err="1" smtClean="0"/>
              <a:t>periosteal</a:t>
            </a:r>
            <a:r>
              <a:rPr lang="en-US" dirty="0" smtClean="0"/>
              <a:t> onion-skin reactive bone often before there is an extensive, </a:t>
            </a:r>
            <a:r>
              <a:rPr lang="en-US" dirty="0" err="1" smtClean="0"/>
              <a:t>lytic</a:t>
            </a:r>
            <a:r>
              <a:rPr lang="en-US" dirty="0" smtClean="0"/>
              <a:t>, destructive appearance, and a </a:t>
            </a:r>
            <a:r>
              <a:rPr lang="en-US" dirty="0" smtClean="0">
                <a:hlinkClick r:id="rId3"/>
              </a:rPr>
              <a:t>giant cell tumor</a:t>
            </a:r>
            <a:r>
              <a:rPr lang="en-US" dirty="0" smtClean="0"/>
              <a:t> has a cystic appearance without a sclerotic interface between the tumor and normal bone. </a:t>
            </a:r>
            <a:endParaRPr lang="en-US" dirty="0"/>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The tumor’s location may narrow diagnostic possibilities. For example, Ewing sarcoma commonly appears in the shaft of a long bone, </a:t>
            </a:r>
            <a:r>
              <a:rPr lang="en-US" dirty="0" err="1" smtClean="0">
                <a:hlinkClick r:id="rId2"/>
              </a:rPr>
              <a:t>osteosarcoma</a:t>
            </a:r>
            <a:r>
              <a:rPr lang="en-US" dirty="0" smtClean="0"/>
              <a:t> usually appears in the </a:t>
            </a:r>
            <a:r>
              <a:rPr lang="en-US" dirty="0" err="1" smtClean="0"/>
              <a:t>metaphyseal-diaphyseal</a:t>
            </a:r>
            <a:r>
              <a:rPr lang="en-US" dirty="0" smtClean="0"/>
              <a:t> region toward the end of a long bone, and a giant cell tumor usually occurs in the epiphysis.</a:t>
            </a:r>
          </a:p>
          <a:p>
            <a:r>
              <a:rPr lang="en-US" dirty="0" smtClean="0"/>
              <a:t>Bone marrow affected by childhood </a:t>
            </a:r>
            <a:r>
              <a:rPr lang="en-US" dirty="0" smtClean="0">
                <a:hlinkClick r:id="rId3"/>
              </a:rPr>
              <a:t>leukemia</a:t>
            </a:r>
            <a:r>
              <a:rPr lang="en-US" dirty="0" smtClean="0"/>
              <a:t> and </a:t>
            </a:r>
            <a:r>
              <a:rPr lang="en-US" dirty="0" smtClean="0">
                <a:hlinkClick r:id="rId4"/>
              </a:rPr>
              <a:t>lymphomas</a:t>
            </a:r>
            <a:r>
              <a:rPr lang="en-US" dirty="0" smtClean="0"/>
              <a:t> sometimes causes abnormalities on bone x-rays.</a:t>
            </a:r>
          </a:p>
          <a:p>
            <a:endParaRPr lang="en-US" dirty="0"/>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t>Other testing</a:t>
            </a:r>
          </a:p>
          <a:p>
            <a:r>
              <a:rPr lang="en-US" dirty="0" smtClean="0"/>
              <a:t>CT and MRI may help define the location and extent of a bone tumor and sometimes suggest a specific diagnosis. MRI is usually done if cancer is suspected. If tumors are suspected of being metastatic or involving multiple foci (</a:t>
            </a:r>
            <a:r>
              <a:rPr lang="en-US" dirty="0" err="1" smtClean="0"/>
              <a:t>multicentric</a:t>
            </a:r>
            <a:r>
              <a:rPr lang="en-US" dirty="0" smtClean="0"/>
              <a:t>), then </a:t>
            </a:r>
            <a:r>
              <a:rPr lang="en-US" dirty="0" err="1" smtClean="0"/>
              <a:t>radioisotopic</a:t>
            </a:r>
            <a:r>
              <a:rPr lang="en-US" dirty="0" smtClean="0"/>
              <a:t> technetium bone scanning should be done to search for additional tumors. Positron emission tomography (PET) imaging may be done, often combined with CT (PET-CT).</a:t>
            </a:r>
          </a:p>
          <a:p>
            <a:endParaRPr lang="en-US" dirty="0"/>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Biopsy may be needed to confirm the diagnosis of suspected metastatic disease in an isolated, single lesion. However, biopsy may not be needed if there are multiple metastatic lesions in a patient with a confirmed primary cancer.</a:t>
            </a:r>
          </a:p>
          <a:p>
            <a:r>
              <a:rPr lang="en-US" dirty="0" smtClean="0"/>
              <a:t>If a malignant diagnosis is suspected on frozen section histology, often the surgeon will wait for the results of permanent histology before treating definitively. Mistakes occur more frequently in hospitals that infrequently encounter patients with malignant primary bone tumors.</a:t>
            </a:r>
          </a:p>
          <a:p>
            <a:endParaRPr lang="en-US" dirty="0"/>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Key Points </a:t>
            </a:r>
          </a:p>
          <a:p>
            <a:r>
              <a:rPr lang="en-US" dirty="0" smtClean="0"/>
              <a:t>In children, most bone tumors are primary and benign, some are primary and malignant, and very few are metastatic.</a:t>
            </a:r>
          </a:p>
          <a:p>
            <a:r>
              <a:rPr lang="en-US" dirty="0" smtClean="0"/>
              <a:t>In adults, especially those age &gt; 40, metastatic tumors are about 100 times more common than primary malignant tumors.</a:t>
            </a:r>
          </a:p>
          <a:p>
            <a:r>
              <a:rPr lang="en-US" dirty="0" smtClean="0"/>
              <a:t>Assessment begins with plain x-rays but typically requires MRI and often other studies.</a:t>
            </a:r>
          </a:p>
          <a:p>
            <a:r>
              <a:rPr lang="en-US" dirty="0" smtClean="0"/>
              <a:t>General radiographic findings suggesting cancer include a destructive appearance (particularly with multiple foci), irregular borders, cortical destruction, soft-tissue extension, and pathologic fracture.</a:t>
            </a:r>
          </a:p>
          <a:p>
            <a:r>
              <a:rPr lang="en-US" dirty="0" smtClean="0"/>
              <a:t>Biopsy is required for diagnosis of malignant tumors.</a:t>
            </a:r>
          </a:p>
          <a:p>
            <a:endParaRPr lang="en-US" dirty="0"/>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Pharmacutical</a:t>
            </a:r>
            <a:r>
              <a:rPr lang="en-US" smtClean="0"/>
              <a:t> agents</a:t>
            </a:r>
            <a:endParaRPr lang="en-US"/>
          </a:p>
        </p:txBody>
      </p:sp>
      <p:sp>
        <p:nvSpPr>
          <p:cNvPr id="3" name="Content Placeholder 2"/>
          <p:cNvSpPr>
            <a:spLocks noGrp="1"/>
          </p:cNvSpPr>
          <p:nvPr>
            <p:ph idx="1"/>
          </p:nvPr>
        </p:nvSpPr>
        <p:spPr/>
        <p:txBody>
          <a:bodyPr>
            <a:normAutofit fontScale="77500" lnSpcReduction="20000"/>
          </a:bodyPr>
          <a:lstStyle/>
          <a:p>
            <a:pPr>
              <a:buNone/>
            </a:pPr>
            <a:r>
              <a:rPr lang="en-US" b="1" dirty="0" err="1" smtClean="0"/>
              <a:t>Defination</a:t>
            </a:r>
            <a:r>
              <a:rPr lang="en-US" b="1" dirty="0" smtClean="0"/>
              <a:t> </a:t>
            </a:r>
          </a:p>
          <a:p>
            <a:r>
              <a:rPr lang="en-US" b="1" dirty="0" smtClean="0"/>
              <a:t>Pharmaceutical drugs/agents</a:t>
            </a:r>
            <a:r>
              <a:rPr lang="en-US" dirty="0" smtClean="0"/>
              <a:t> are chemicals that are designed to prevent, diagnose, treat, or cure a disorder. In laymen terms, we simply call them medicines.</a:t>
            </a:r>
          </a:p>
          <a:p>
            <a:r>
              <a:rPr lang="en-US" b="1" dirty="0" smtClean="0"/>
              <a:t>Toxicology</a:t>
            </a:r>
            <a:r>
              <a:rPr lang="en-US" dirty="0" smtClean="0"/>
              <a:t>—it is the branch of pharmacology which deals with poisonous drugs, their source, properties, sign-symptoms they produce and management of poisoning</a:t>
            </a:r>
          </a:p>
          <a:p>
            <a:r>
              <a:rPr lang="en-US" b="1" dirty="0" smtClean="0"/>
              <a:t>Pharmacopoeia</a:t>
            </a:r>
            <a:r>
              <a:rPr lang="en-US" dirty="0" smtClean="0"/>
              <a:t>—it is a book published by authority of recognized body which contains the list of drug, their properties, description, preparation and method of prescribing.</a:t>
            </a:r>
          </a:p>
          <a:p>
            <a:r>
              <a:rPr lang="en-US" b="1" dirty="0" smtClean="0"/>
              <a:t> </a:t>
            </a:r>
            <a:r>
              <a:rPr lang="en-US" b="1" dirty="0" err="1" smtClean="0"/>
              <a:t>Pharmacogenetics</a:t>
            </a:r>
            <a:r>
              <a:rPr lang="en-US" dirty="0" smtClean="0"/>
              <a:t>—it is that branch of pharmacology which deals with genetic variations in the drug response. </a:t>
            </a:r>
          </a:p>
          <a:p>
            <a:endParaRPr lang="en-US" dirty="0"/>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err="1" smtClean="0"/>
              <a:t>Defination</a:t>
            </a:r>
            <a:r>
              <a:rPr lang="en-US" b="1" dirty="0" smtClean="0"/>
              <a:t> of drug</a:t>
            </a:r>
          </a:p>
          <a:p>
            <a:r>
              <a:rPr lang="en-US" dirty="0" smtClean="0"/>
              <a:t>A substance recognized by an official pharmacopeia or formulary. </a:t>
            </a:r>
          </a:p>
          <a:p>
            <a:r>
              <a:rPr lang="en-US" dirty="0" smtClean="0"/>
              <a:t>A substance intended for use in the diagnosis, cure, mitigation, treatment, or prevention of disease.</a:t>
            </a:r>
          </a:p>
          <a:p>
            <a:r>
              <a:rPr lang="en-US" dirty="0" smtClean="0"/>
              <a:t> A substance (other than </a:t>
            </a:r>
            <a:r>
              <a:rPr lang="en-US" dirty="0" smtClean="0">
                <a:hlinkClick r:id="rId2" tooltip="Food"/>
              </a:rPr>
              <a:t>food</a:t>
            </a:r>
            <a:r>
              <a:rPr lang="en-US" dirty="0" smtClean="0"/>
              <a:t>) intended to affect the structure or any function of the body.</a:t>
            </a:r>
          </a:p>
          <a:p>
            <a:endParaRPr lang="en-US" dirty="0"/>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 substance intended for use as a component of a medicine but not a device or a component, part or accessory of a device. </a:t>
            </a:r>
          </a:p>
          <a:p>
            <a:r>
              <a:rPr lang="en-US" dirty="0" smtClean="0"/>
              <a:t>Biological products are included within this definition and are generally covered by the same laws and regulations, but differences exist regarding their manufacturing processes (chemical process versus biological process)</a:t>
            </a:r>
          </a:p>
          <a:p>
            <a:endParaRPr lang="en-US" dirty="0"/>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Pharmacology</a:t>
            </a:r>
            <a:r>
              <a:rPr lang="en-US" dirty="0" smtClean="0"/>
              <a:t> is the study of drugs - how they interact with other molecules in the body and how they affect the body.</a:t>
            </a:r>
          </a:p>
          <a:p>
            <a:r>
              <a:rPr lang="en-US" dirty="0" smtClean="0"/>
              <a:t> This field of study can be broken down into two smaller pieces: pharmacokinetics and </a:t>
            </a:r>
            <a:r>
              <a:rPr lang="en-US" dirty="0" err="1" smtClean="0"/>
              <a:t>pharmacodynamics</a:t>
            </a:r>
            <a:r>
              <a:rPr lang="en-US" dirty="0" smtClean="0"/>
              <a:t>.</a:t>
            </a:r>
          </a:p>
          <a:p>
            <a:r>
              <a:rPr lang="en-US" dirty="0" smtClean="0"/>
              <a:t> </a:t>
            </a:r>
            <a:r>
              <a:rPr lang="en-US" b="1" dirty="0" smtClean="0"/>
              <a:t>Pharmacokinetics</a:t>
            </a:r>
            <a:r>
              <a:rPr lang="en-US" dirty="0" smtClean="0"/>
              <a:t>—(what the body does to the drug)—it is the branch of pharmacology that deals with drug dose, routes of administration and absorption, distribution, metabolism and excretion. </a:t>
            </a:r>
          </a:p>
          <a:p>
            <a:r>
              <a:rPr lang="en-US" b="1" dirty="0" err="1" smtClean="0"/>
              <a:t>Pharmacodynamics</a:t>
            </a:r>
            <a:r>
              <a:rPr lang="en-US" dirty="0" smtClean="0"/>
              <a:t>—(what the drug does to the body)—it is a branch of pharmacology that deals with the mechanism of action, pharmacological effects, indication and contraindication of use and adverse effects of drugs. </a:t>
            </a:r>
            <a:br>
              <a:rPr lang="en-US" dirty="0" smtClean="0"/>
            </a:br>
            <a:endParaRPr lang="en-US" dirty="0" smtClean="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Chickenpox rarely occurs twice in the same individual.</a:t>
            </a:r>
          </a:p>
          <a:p>
            <a:r>
              <a:rPr lang="en-US" dirty="0" smtClean="0"/>
              <a:t> Infectious virus is spread from fresh skin lesions by direct contact or airborne transmission and the period of infectivity in chickenpox extends from 2 days before the appearance of the rash until the skin lesions are all at the crusting stage. </a:t>
            </a:r>
          </a:p>
          <a:p>
            <a:r>
              <a:rPr lang="en-US" dirty="0" smtClean="0"/>
              <a:t>Following recovery from chickenpox the virus then remains latent in dorsal root and cranial nerve ganglia.</a:t>
            </a:r>
          </a:p>
          <a:p>
            <a:endParaRPr lang="en-US" dirty="0"/>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Pharmacokinetics</a:t>
            </a:r>
          </a:p>
          <a:p>
            <a:r>
              <a:rPr lang="en-US" dirty="0" smtClean="0"/>
              <a:t>Pharmacokinetics (PK) is the study of </a:t>
            </a:r>
            <a:r>
              <a:rPr lang="en-US" b="1" dirty="0" smtClean="0"/>
              <a:t>the effect the body has on a medicine</a:t>
            </a:r>
            <a:r>
              <a:rPr lang="en-US" dirty="0" smtClean="0"/>
              <a:t>.</a:t>
            </a:r>
          </a:p>
          <a:p>
            <a:r>
              <a:rPr lang="en-US" dirty="0" smtClean="0"/>
              <a:t>The acronym you will find in every textbook associated with pharmacokinetics is </a:t>
            </a:r>
            <a:r>
              <a:rPr lang="en-US" b="1" dirty="0" smtClean="0"/>
              <a:t>ADME</a:t>
            </a:r>
            <a:r>
              <a:rPr lang="en-US" dirty="0" smtClean="0"/>
              <a:t>:</a:t>
            </a:r>
          </a:p>
          <a:p>
            <a:r>
              <a:rPr lang="en-US" b="1" dirty="0" smtClean="0"/>
              <a:t>A</a:t>
            </a:r>
            <a:r>
              <a:rPr lang="en-US" dirty="0" smtClean="0"/>
              <a:t>bsorption: How the medicine gets in to the body</a:t>
            </a:r>
            <a:br>
              <a:rPr lang="en-US" dirty="0" smtClean="0"/>
            </a:br>
            <a:r>
              <a:rPr lang="en-US" b="1" dirty="0" smtClean="0"/>
              <a:t>D</a:t>
            </a:r>
            <a:r>
              <a:rPr lang="en-US" dirty="0" smtClean="0"/>
              <a:t>istribution: Where the medicine goes in the body</a:t>
            </a:r>
            <a:br>
              <a:rPr lang="en-US" dirty="0" smtClean="0"/>
            </a:br>
            <a:r>
              <a:rPr lang="en-US" b="1" dirty="0" smtClean="0"/>
              <a:t>M</a:t>
            </a:r>
            <a:r>
              <a:rPr lang="en-US" dirty="0" smtClean="0"/>
              <a:t>etabolism: How the body chemically modifies the medicine</a:t>
            </a:r>
            <a:br>
              <a:rPr lang="en-US" dirty="0" smtClean="0"/>
            </a:br>
            <a:r>
              <a:rPr lang="en-US" b="1" dirty="0" smtClean="0"/>
              <a:t>E</a:t>
            </a:r>
            <a:r>
              <a:rPr lang="en-US" dirty="0" smtClean="0"/>
              <a:t>xcretion: How the body eliminates the medicine</a:t>
            </a:r>
          </a:p>
          <a:p>
            <a:pPr>
              <a:buNone/>
            </a:pPr>
            <a:endParaRPr lang="en-US" dirty="0"/>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me\Desktop\ADME-v4_EN.pn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Data gathered during </a:t>
            </a:r>
            <a:r>
              <a:rPr lang="en-US" dirty="0" smtClean="0">
                <a:hlinkClick r:id="rId2" tooltip="Glossary: Pharmacokinetic Study"/>
              </a:rPr>
              <a:t>pharmacokinetic studies</a:t>
            </a:r>
            <a:r>
              <a:rPr lang="en-US" dirty="0" smtClean="0"/>
              <a:t> provide information about what happens to a medicine in the body over time.</a:t>
            </a:r>
          </a:p>
          <a:p>
            <a:r>
              <a:rPr lang="en-US" dirty="0" smtClean="0"/>
              <a:t> Scientific and mathematical models based on this information help to understand and predict the journey of the medicine and its metabolites through the body. </a:t>
            </a:r>
          </a:p>
          <a:p>
            <a:endParaRPr lang="en-US" dirty="0"/>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err="1" smtClean="0"/>
              <a:t>Pharmacodynamics</a:t>
            </a:r>
            <a:endParaRPr lang="en-US" b="1" dirty="0" smtClean="0"/>
          </a:p>
          <a:p>
            <a:r>
              <a:rPr lang="en-US" dirty="0" err="1" smtClean="0"/>
              <a:t>Pharmacodynamics</a:t>
            </a:r>
            <a:r>
              <a:rPr lang="en-US" dirty="0" smtClean="0"/>
              <a:t> (PD) is the study of the </a:t>
            </a:r>
            <a:r>
              <a:rPr lang="en-US" b="1" dirty="0" smtClean="0"/>
              <a:t>effect of a medicine on the body.</a:t>
            </a:r>
            <a:endParaRPr lang="en-US" dirty="0" smtClean="0"/>
          </a:p>
          <a:p>
            <a:r>
              <a:rPr lang="en-US" dirty="0" smtClean="0"/>
              <a:t>There are two ways a medicine can affect the body:</a:t>
            </a:r>
          </a:p>
          <a:p>
            <a:r>
              <a:rPr lang="en-US" dirty="0" smtClean="0"/>
              <a:t>A medicine can change conditions within the body, </a:t>
            </a:r>
            <a:r>
              <a:rPr lang="en-US" b="1" dirty="0" smtClean="0"/>
              <a:t>or</a:t>
            </a:r>
            <a:endParaRPr lang="en-US" dirty="0" smtClean="0"/>
          </a:p>
          <a:p>
            <a:r>
              <a:rPr lang="en-US" dirty="0" smtClean="0"/>
              <a:t>A medicine can interact with specific parts of the body on a cellular or sub-cellular level.</a:t>
            </a:r>
          </a:p>
          <a:p>
            <a:endParaRPr lang="en-US" dirty="0"/>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primary objective of </a:t>
            </a:r>
            <a:r>
              <a:rPr lang="en-US" dirty="0" err="1" smtClean="0"/>
              <a:t>pharmacodynamic</a:t>
            </a:r>
            <a:r>
              <a:rPr lang="en-US" dirty="0" smtClean="0"/>
              <a:t> studies is to gather information on how the medicine affects the body (for instance, what receptors it activates). </a:t>
            </a:r>
          </a:p>
          <a:p>
            <a:r>
              <a:rPr lang="en-US" dirty="0" smtClean="0"/>
              <a:t>This allows scientists to assess the </a:t>
            </a:r>
            <a:r>
              <a:rPr lang="en-US" dirty="0" smtClean="0">
                <a:hlinkClick r:id="rId2" tooltip="Glossary: Efficacy"/>
              </a:rPr>
              <a:t>efficacy</a:t>
            </a:r>
            <a:r>
              <a:rPr lang="en-US" dirty="0" smtClean="0"/>
              <a:t> of the medicine – that is, whether or not the medicine is having the desired effect on the target, and if so, how strong that effect is. </a:t>
            </a:r>
            <a:endParaRPr lang="en-US" dirty="0"/>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It also allows a better understanding of the relationship between the concentration of the medicine in the body and the strength of its effect.</a:t>
            </a:r>
          </a:p>
          <a:p>
            <a:r>
              <a:rPr lang="en-US" dirty="0" err="1" smtClean="0"/>
              <a:t>Pharmacodynamic</a:t>
            </a:r>
            <a:r>
              <a:rPr lang="en-US" dirty="0" smtClean="0"/>
              <a:t> studies are crucial for the safety assessment of a medicine. They identify any undesirable effects that the medicine has and investigate the range of doses at which the desired effect of the medicine on the body occurs (therapeutic </a:t>
            </a:r>
            <a:r>
              <a:rPr lang="en-US" dirty="0" smtClean="0">
                <a:hlinkClick r:id="rId2" tooltip="Glossary: Dose"/>
              </a:rPr>
              <a:t>dose</a:t>
            </a:r>
            <a:r>
              <a:rPr lang="en-US" dirty="0" smtClean="0"/>
              <a:t> range).</a:t>
            </a:r>
          </a:p>
          <a:p>
            <a:endParaRPr lang="en-US" dirty="0"/>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allows scientists to assess the relationship between the medicine’s beneficial and toxic effects, and to predict the safety/</a:t>
            </a:r>
            <a:r>
              <a:rPr lang="en-US" dirty="0" smtClean="0">
                <a:hlinkClick r:id="rId2" tooltip="Glossary: Tolerability"/>
              </a:rPr>
              <a:t>tolerability</a:t>
            </a:r>
            <a:r>
              <a:rPr lang="en-US" dirty="0" smtClean="0"/>
              <a:t> of the medicine in humans. Data gathered during pharmacokinetic studies are thus essential for determining dosing schedules in </a:t>
            </a:r>
            <a:r>
              <a:rPr lang="en-US" dirty="0" smtClean="0">
                <a:hlinkClick r:id="rId3" tooltip="Glossary: Clinical trial"/>
              </a:rPr>
              <a:t>clinical trials</a:t>
            </a:r>
            <a:r>
              <a:rPr lang="en-US" dirty="0" smtClean="0"/>
              <a:t>.</a:t>
            </a:r>
            <a:endParaRPr lang="en-US" dirty="0"/>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pharmacology</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Introduction</a:t>
            </a:r>
          </a:p>
          <a:p>
            <a:r>
              <a:rPr lang="en-US" dirty="0" smtClean="0"/>
              <a:t>Unfortunately, drugs do not distribute in living organisms as though injected into balloons filled with fluid. The study of how drugs react in living tissues and organisms is pharmacology. The science of pharmacology includes many different fields. The relationship between the dose of a drug given to an animal and the use of that drug in treating diseases are described by pharmacokinetics, what the body does to a drug and </a:t>
            </a:r>
            <a:r>
              <a:rPr lang="en-US" b="1" dirty="0" err="1" smtClean="0"/>
              <a:t>pharmacodynamics</a:t>
            </a:r>
            <a:r>
              <a:rPr lang="en-US" dirty="0" smtClean="0"/>
              <a:t>, what the drug does in the body (</a:t>
            </a:r>
            <a:r>
              <a:rPr lang="en-US" b="1" dirty="0" err="1" smtClean="0"/>
              <a:t>pharmacodynamics</a:t>
            </a:r>
            <a:r>
              <a:rPr lang="en-US" dirty="0" smtClean="0"/>
              <a:t>), whether it is desirable or undesirable (</a:t>
            </a:r>
            <a:r>
              <a:rPr lang="en-US" b="1" dirty="0" smtClean="0"/>
              <a:t>toxicology</a:t>
            </a:r>
            <a:r>
              <a:rPr lang="en-US" dirty="0" smtClean="0"/>
              <a:t>).</a:t>
            </a:r>
          </a:p>
          <a:p>
            <a:endParaRPr lang="en-US" dirty="0"/>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Pharmacokinetics is the study of absorption, distribution, biotransformation (metabolism) and excretion of drugs. </a:t>
            </a:r>
          </a:p>
          <a:p>
            <a:r>
              <a:rPr lang="en-US" dirty="0" smtClean="0"/>
              <a:t>The end result is determined by the physical, chemical and biochemical principles that govern the transfer and distribution of drugs across biological membranes. </a:t>
            </a:r>
            <a:endParaRPr lang="en-US" b="1" dirty="0" smtClean="0"/>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These factors and the dosage (route, dose and frequency) determine the drug concentration at the site of action and the intensity of a drug's effects as a function of time.</a:t>
            </a:r>
          </a:p>
          <a:p>
            <a:r>
              <a:rPr lang="en-US" dirty="0" smtClean="0"/>
              <a:t> </a:t>
            </a:r>
            <a:r>
              <a:rPr lang="en-US" dirty="0" err="1" smtClean="0"/>
              <a:t>Pharmacodynamics</a:t>
            </a:r>
            <a:r>
              <a:rPr lang="en-US" dirty="0" smtClean="0"/>
              <a:t> is the study of the mechanisms of action of drugs and their biochemical and physiological effects. </a:t>
            </a:r>
          </a:p>
          <a:p>
            <a:r>
              <a:rPr lang="en-US" dirty="0" smtClean="0"/>
              <a:t>Toxicology is the field of pharmacology that deals with the adverse effects of drugs used in therapy and other non-drug chemicals.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smtClean="0"/>
              <a:t>Clinical features of chickenpox</a:t>
            </a:r>
          </a:p>
          <a:p>
            <a:r>
              <a:rPr lang="en-US" dirty="0" smtClean="0"/>
              <a:t> Fourteen to twenty-one days after exposure to VZV, a brief </a:t>
            </a:r>
            <a:r>
              <a:rPr lang="en-US" dirty="0" err="1" smtClean="0"/>
              <a:t>prodromal</a:t>
            </a:r>
            <a:r>
              <a:rPr lang="en-US" dirty="0" smtClean="0"/>
              <a:t> illness of fever, headache and malaise heralds the eruption of chickenpox, characterized by the rapid progression of </a:t>
            </a:r>
            <a:r>
              <a:rPr lang="en-US" dirty="0" err="1" smtClean="0"/>
              <a:t>macules</a:t>
            </a:r>
            <a:r>
              <a:rPr lang="en-US" dirty="0" smtClean="0"/>
              <a:t> to papules to vesicles to pustules in a matter of hours. In young children the </a:t>
            </a:r>
            <a:r>
              <a:rPr lang="en-US" dirty="0" err="1" smtClean="0"/>
              <a:t>prodromal</a:t>
            </a:r>
            <a:r>
              <a:rPr lang="en-US" dirty="0" smtClean="0"/>
              <a:t> illness may be very mild or absent. </a:t>
            </a:r>
          </a:p>
          <a:p>
            <a:endParaRPr lang="en-US" dirty="0"/>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Physicochemical Factors in the Transfer of Drugs Across Biological Membranes</a:t>
            </a:r>
          </a:p>
          <a:p>
            <a:r>
              <a:rPr lang="en-US" dirty="0" smtClean="0"/>
              <a:t>Drugs are transported in the aqueous phase of blood plasma. To have an effect drugs must enter cells or reach cell membrane receptors. All aspects of the absorption, distribution, biotransformation and elimination of drugs involve transfer across cell membranes. Other barriers, including multiple layers of cells (e.g., the intestinal epithelium or epidermis) exist also.</a:t>
            </a:r>
          </a:p>
          <a:p>
            <a:endParaRPr lang="en-US" dirty="0"/>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Biological membranes are essentially lipid, thus the rate at which drug molecules cross these barriers is dictated primarily by their lipid solubility. Molecular size and shape and the solubility at the site of absorption, also directly affect the absorption of drugs. The other important factor that determines the ability of a drug to cross these biological barriers is the degree of ionization.</a:t>
            </a:r>
            <a:endParaRPr lang="en-US" dirty="0"/>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Passive diffusion across the cell membranes dominates the absorption and distribution of most drugs. Drugs enter cells down concentration gradients. This transfer is directly proportional to the magnitude of the concentration gradient across the membrane and to the oil to water partition coefficient of the drug (lipid solubility). Thus, diffusion is fastest when there is a large partition coefficient and large concentration gradient across the membrane.</a:t>
            </a:r>
            <a:endParaRPr lang="en-US" dirty="0"/>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Active, selective mechanisms play an important role in the absorption of some drugs. Energy is used to move drugs across membranes often against the concentration gradient. There is active transport of some drugs in the kidneys (tubular cells), liver and nervous system. Facilitated diffusion is a carrier-mediated transport process that requires no input of energy, it does not occur against an electrochemical gradient.</a:t>
            </a:r>
            <a:endParaRPr lang="en-US" dirty="0"/>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smtClean="0"/>
              <a:t>Absorption</a:t>
            </a:r>
          </a:p>
          <a:p>
            <a:r>
              <a:rPr lang="en-US" dirty="0" smtClean="0"/>
              <a:t>Absorption is the rate and extent at which a drug leaves its site of administration. Many variables affect the transport of drugs across membranes and hence influence the absorption of drugs. Absorption is dependent on drug solubility. Drugs given in aqueous solution are absorbed more rapidly than those given in lipid solutions, because they mix more readily with the aqueous phase at the absorption site. Drugs in solid form must first dissolve and this may be the limiting factor in absorption.</a:t>
            </a:r>
            <a:endParaRPr lang="en-US" dirty="0"/>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Bioavailability indicates the extent to which a drug enters the systemic circulation. Factors that modify the absorption of a drug can change its </a:t>
            </a:r>
            <a:r>
              <a:rPr lang="en-US" dirty="0" err="1" smtClean="0"/>
              <a:t>bioavailability.Reduced</a:t>
            </a:r>
            <a:r>
              <a:rPr lang="en-US" dirty="0" smtClean="0"/>
              <a:t> bioavailability is not only a function of the anatomical site of absorption but is also affected by many physiological and pathological factors. The choice of the route of drug administration is based on understanding these conditions.</a:t>
            </a:r>
            <a:endParaRPr lang="en-US" dirty="0"/>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lvl="1">
              <a:buNone/>
            </a:pPr>
            <a:r>
              <a:rPr lang="en-US" b="1" dirty="0" smtClean="0"/>
              <a:t>Drug Administration</a:t>
            </a:r>
          </a:p>
          <a:p>
            <a:pPr>
              <a:buNone/>
            </a:pPr>
            <a:r>
              <a:rPr lang="en-US" b="1" dirty="0" smtClean="0"/>
              <a:t>        Intravenous Administration</a:t>
            </a:r>
          </a:p>
          <a:p>
            <a:r>
              <a:rPr lang="en-US" dirty="0" smtClean="0"/>
              <a:t>Problems with absorption can be circumvented using (</a:t>
            </a:r>
            <a:r>
              <a:rPr lang="en-US" dirty="0" err="1" smtClean="0"/>
              <a:t>i.v</a:t>
            </a:r>
            <a:r>
              <a:rPr lang="en-US" dirty="0" smtClean="0"/>
              <a:t>.) administration of an aqueous solution of a drug. The desired concentration of a drug in blood is obtained with great accuracy and immediacy. The dosage can be titrated .The major liability of intravenous administration is that adverse reactions are more likely to occur since high concentrations of drug are reached rapidly both in plasma and tissues. Repeated intravenous injections require an intact vein or, often, catheter placement.</a:t>
            </a:r>
          </a:p>
          <a:p>
            <a:endParaRPr lang="en-US" dirty="0"/>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Intramuscular Administration</a:t>
            </a:r>
          </a:p>
          <a:p>
            <a:r>
              <a:rPr lang="en-US" dirty="0" smtClean="0"/>
              <a:t>Drugs in aqueous solution are absorbed rapidly following intramuscular (</a:t>
            </a:r>
            <a:r>
              <a:rPr lang="en-US" dirty="0" err="1" smtClean="0"/>
              <a:t>i.m</a:t>
            </a:r>
            <a:r>
              <a:rPr lang="en-US" dirty="0" smtClean="0"/>
              <a:t>.) injection, although this varies depending on factors such as the blood flow to the injection site. In human beings, absorption from the deltoid or </a:t>
            </a:r>
            <a:r>
              <a:rPr lang="en-US" b="1" dirty="0" err="1" smtClean="0"/>
              <a:t>vastus</a:t>
            </a:r>
            <a:r>
              <a:rPr lang="en-US" b="1" dirty="0" smtClean="0"/>
              <a:t> </a:t>
            </a:r>
            <a:r>
              <a:rPr lang="en-US" b="1" dirty="0" err="1" smtClean="0"/>
              <a:t>lateralis</a:t>
            </a:r>
            <a:r>
              <a:rPr lang="en-US" dirty="0" smtClean="0"/>
              <a:t> muscles is faster than from the </a:t>
            </a:r>
            <a:r>
              <a:rPr lang="en-US" b="1" dirty="0" smtClean="0"/>
              <a:t>gluteus </a:t>
            </a:r>
            <a:r>
              <a:rPr lang="en-US" b="1" dirty="0" err="1" smtClean="0"/>
              <a:t>maximus</a:t>
            </a:r>
            <a:r>
              <a:rPr lang="en-US" dirty="0" smtClean="0"/>
              <a:t>. Absorption from this site is even slower in females than in males. This has been attributed to sex differences in the distribution of subcutaneous fat, since fat is a relatively poorly </a:t>
            </a:r>
            <a:r>
              <a:rPr lang="en-US" dirty="0" err="1" smtClean="0"/>
              <a:t>perfused</a:t>
            </a:r>
            <a:r>
              <a:rPr lang="en-US" dirty="0" smtClean="0"/>
              <a:t> tissue.</a:t>
            </a:r>
          </a:p>
          <a:p>
            <a:endParaRPr lang="en-US" dirty="0"/>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Subcutaneous Administration</a:t>
            </a:r>
          </a:p>
          <a:p>
            <a:r>
              <a:rPr lang="en-US" dirty="0" smtClean="0"/>
              <a:t>Non-irritant drugs can be administered by subcutaneous (</a:t>
            </a:r>
            <a:r>
              <a:rPr lang="en-US" dirty="0" err="1" smtClean="0"/>
              <a:t>s.c</a:t>
            </a:r>
            <a:r>
              <a:rPr lang="en-US" dirty="0" smtClean="0"/>
              <a:t>.) injection. The rate of absorption may be sufficiently constant and slow to provide a sustained effect.</a:t>
            </a:r>
            <a:endParaRPr lang="en-US" dirty="0"/>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t>Oral Administration</a:t>
            </a:r>
          </a:p>
          <a:p>
            <a:r>
              <a:rPr lang="en-US" dirty="0" smtClean="0"/>
              <a:t>Absorption from the gastrointestinal tract is governed by a number of factors, such as the physical state of the drug, the surface area for absorption, blood flow to the absorption site and the drug concentration at the absorption site. Most drug absorption is by passive diffusion, thus absorption from the gastrointestinal tract is favored when a drug is in its unionized, more </a:t>
            </a:r>
            <a:r>
              <a:rPr lang="en-US" dirty="0" err="1" smtClean="0"/>
              <a:t>lipophilic</a:t>
            </a:r>
            <a:r>
              <a:rPr lang="en-US" dirty="0" smtClean="0"/>
              <a:t> form.</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The illness tends to be more severe in older children and can be debilitating in adults.</a:t>
            </a:r>
          </a:p>
          <a:p>
            <a:r>
              <a:rPr lang="en-US" dirty="0" smtClean="0"/>
              <a:t> The lesions occur on the face, scalp and trunk, and to a lesser extent on the extremities. </a:t>
            </a:r>
          </a:p>
          <a:p>
            <a:r>
              <a:rPr lang="en-US" dirty="0" smtClean="0"/>
              <a:t>It is characteristic to see skin lesions at all stages of development on the same area of skin. </a:t>
            </a:r>
          </a:p>
          <a:p>
            <a:r>
              <a:rPr lang="en-US" dirty="0" smtClean="0"/>
              <a:t>Fever subsides as soon as new lesions cease to appear. Eventually the pustules crust and heal without scarring.</a:t>
            </a:r>
            <a:endParaRPr lang="en-US" dirty="0"/>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t>Pulmonary Administration</a:t>
            </a:r>
          </a:p>
          <a:p>
            <a:r>
              <a:rPr lang="en-US" dirty="0" smtClean="0"/>
              <a:t>Drugs may be administered directly into the respiratory tract for activity on, or through, the pulmonary epithelium and mucous membranes. Access to the systemic circulation is relatively enhanced and rapid following administration by this route. The pulmonary surface area is large. A drug solution can be administered as an aerosol that is inhaled. The advantage of this route of administration is the almost instantaneous absorption of drugs into the bloodstream, avoidance of the hepatic first pass effect and local (topical) application of the drug in the case of pulmonary disease.</a:t>
            </a:r>
          </a:p>
          <a:p>
            <a:endParaRPr lang="en-US" dirty="0"/>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t>Topical Application</a:t>
            </a:r>
          </a:p>
          <a:p>
            <a:r>
              <a:rPr lang="en-US" dirty="0" smtClean="0"/>
              <a:t>Drugs are applied topically primarily for local effects, however this route can be used to administer drugs for systemic action. Few drugs readily penetrate intact skin. The absorption of drugs that do penetrate the skin is proportional to the surface area over which they are applied and to their lipid solubility. Increased </a:t>
            </a:r>
            <a:r>
              <a:rPr lang="en-US" dirty="0" err="1" smtClean="0"/>
              <a:t>cutaneous</a:t>
            </a:r>
            <a:r>
              <a:rPr lang="en-US" dirty="0" smtClean="0"/>
              <a:t> blood flow also enhances absorption. Systemic toxicity can become evident when highly lipid-soluble substances (e.g., lipid-soluble insecticides) are absorbed through the skin. Controlled-release patches are now commonly used in human medicine for </a:t>
            </a:r>
            <a:r>
              <a:rPr lang="en-US" dirty="0" err="1" smtClean="0"/>
              <a:t>transcutaneous</a:t>
            </a:r>
            <a:r>
              <a:rPr lang="en-US" dirty="0" smtClean="0"/>
              <a:t> drug administration.</a:t>
            </a:r>
          </a:p>
          <a:p>
            <a:endParaRPr lang="en-US" dirty="0"/>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Distribution</a:t>
            </a:r>
          </a:p>
          <a:p>
            <a:r>
              <a:rPr lang="en-US" dirty="0" smtClean="0"/>
              <a:t>Once a drug is absorbed, it distributes to many tissues including its sites of action. The pattern of drug distribution reflects the physiological and physicochemical properties of the drug. The initial phase of distribution often reflects cardiac output and regional blood flow. `Drug is delivered to the heart, liver, kidney, brain and other well-</a:t>
            </a:r>
            <a:r>
              <a:rPr lang="en-US" dirty="0" err="1" smtClean="0"/>
              <a:t>perfused</a:t>
            </a:r>
            <a:r>
              <a:rPr lang="en-US" dirty="0" smtClean="0"/>
              <a:t> organs during the first few minutes after absorption. The second much slower phase of drug distribution involves delivery of the drug to skeletal muscle, other viscera, skin and fat. These tissues may require several minutes to several hours before steady-state concentrations are reached.</a:t>
            </a:r>
          </a:p>
          <a:p>
            <a:endParaRPr lang="en-US" dirty="0"/>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Elimination</a:t>
            </a:r>
          </a:p>
          <a:p>
            <a:r>
              <a:rPr lang="en-US" dirty="0" smtClean="0"/>
              <a:t>Drugs are eliminated from the body either unchanged or after biotransformation (metabolites). The excretory organs tend to eliminate polar, less lipid soluble compounds more efficiently than compounds with high lipid solubility.</a:t>
            </a:r>
          </a:p>
          <a:p>
            <a:r>
              <a:rPr lang="en-US" dirty="0" smtClean="0"/>
              <a:t>The kidney is the most important organ for elimination of drugs and metabolites. Some substances are excreted via the gastrointestinal tract, for the most part drugs that were unabsorbed or metabolites excreted in the bile and not reabsorbed. Pulmonary excretion is important mainly for the elimination of anesthetic gases. The efficacy of some drugs may be partially dependent on excretion in the pulmonary secretions. Drugs are also excreted into milk, skin, sweat, saliva and tears but these routes are usually of minor importance. In lactating mares, excretion of drugs in milk may be significant to affect suckling foals. </a:t>
            </a:r>
            <a:endParaRPr lang="en-US" dirty="0"/>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Pharmacokinetics</a:t>
            </a:r>
          </a:p>
          <a:p>
            <a:r>
              <a:rPr lang="en-US" dirty="0" smtClean="0"/>
              <a:t>Clinical pharmacokinetics assumes that there is a relationship between the serum concentration versus time profile and the response to a drug.</a:t>
            </a:r>
          </a:p>
          <a:p>
            <a:endParaRPr lang="en-US" dirty="0"/>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three most important indices in pharmacokinetics are clearance (related to the rate of elimination), apparent volume of distribution (the volume into which a drug distributes in the body) and bioavailability (the fraction of a drug absorbed into the systemic circulation).</a:t>
            </a:r>
            <a:endParaRPr lang="en-US" dirty="0"/>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t>Other Clinically Relevant Concepts</a:t>
            </a:r>
          </a:p>
          <a:p>
            <a:r>
              <a:rPr lang="en-US" b="1" dirty="0" smtClean="0"/>
              <a:t>The Loading Dose</a:t>
            </a:r>
          </a:p>
          <a:p>
            <a:r>
              <a:rPr lang="en-US" dirty="0" smtClean="0"/>
              <a:t>A loading dose is an initial dose of drug that is administered at a dose rate higher than that normally used. A loading dose is used when the time needed to reach steady-state concentrations (i.e., about three to five half-lives) is long relative to the need for treatment. It rapidly increases plasma concentrations so that steady-state concentrations are approached more rapidly.</a:t>
            </a:r>
          </a:p>
          <a:p>
            <a:endParaRPr lang="en-US" dirty="0"/>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t>Maximum Plasma Concentration </a:t>
            </a:r>
            <a:r>
              <a:rPr lang="en-US" dirty="0" smtClean="0"/>
              <a:t>(</a:t>
            </a:r>
            <a:r>
              <a:rPr lang="en-US" dirty="0" err="1" smtClean="0"/>
              <a:t>C</a:t>
            </a:r>
            <a:r>
              <a:rPr lang="en-US" baseline="-25000" dirty="0" err="1" smtClean="0"/>
              <a:t>max</a:t>
            </a:r>
            <a:r>
              <a:rPr lang="en-US" dirty="0" smtClean="0"/>
              <a:t>)</a:t>
            </a:r>
          </a:p>
          <a:p>
            <a:r>
              <a:rPr lang="en-US" dirty="0" smtClean="0"/>
              <a:t>The </a:t>
            </a:r>
            <a:r>
              <a:rPr lang="en-US" dirty="0" err="1" smtClean="0"/>
              <a:t>C</a:t>
            </a:r>
            <a:r>
              <a:rPr lang="en-US" baseline="-25000" dirty="0" err="1" smtClean="0"/>
              <a:t>max</a:t>
            </a:r>
            <a:r>
              <a:rPr lang="en-US" dirty="0" smtClean="0"/>
              <a:t> reflects the extent of drug bioavailability. The </a:t>
            </a:r>
            <a:r>
              <a:rPr lang="en-US" dirty="0" err="1" smtClean="0"/>
              <a:t>C</a:t>
            </a:r>
            <a:r>
              <a:rPr lang="en-US" baseline="-25000" dirty="0" err="1" smtClean="0"/>
              <a:t>max</a:t>
            </a:r>
            <a:r>
              <a:rPr lang="en-US" dirty="0" smtClean="0"/>
              <a:t> can be used in relation to minimum inhibitory concentration (MIC) to predict the efficacy of concentration-dependent antimicrobial agents (e.g., </a:t>
            </a:r>
            <a:r>
              <a:rPr lang="en-US" dirty="0" err="1" smtClean="0"/>
              <a:t>fluoroquinolones</a:t>
            </a:r>
            <a:r>
              <a:rPr lang="en-US" dirty="0" smtClean="0"/>
              <a:t>, </a:t>
            </a:r>
            <a:r>
              <a:rPr lang="en-US" dirty="0" err="1" smtClean="0"/>
              <a:t>aminoglycosides</a:t>
            </a:r>
            <a:r>
              <a:rPr lang="en-US" dirty="0" smtClean="0"/>
              <a:t>). Both the maximum (peak) and minimum (trough) plasma concentrations are used during therapeutic drug monitoring to maximize efficacy and minimize the occurrence of undesirable effects.</a:t>
            </a:r>
          </a:p>
          <a:p>
            <a:endParaRPr lang="en-US" dirty="0"/>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of drugs</a:t>
            </a:r>
            <a:endParaRPr lang="en-US" dirty="0"/>
          </a:p>
        </p:txBody>
      </p:sp>
      <p:sp>
        <p:nvSpPr>
          <p:cNvPr id="3" name="Content Placeholder 2"/>
          <p:cNvSpPr>
            <a:spLocks noGrp="1"/>
          </p:cNvSpPr>
          <p:nvPr>
            <p:ph idx="1"/>
          </p:nvPr>
        </p:nvSpPr>
        <p:spPr/>
        <p:txBody>
          <a:bodyPr>
            <a:normAutofit/>
          </a:bodyPr>
          <a:lstStyle/>
          <a:p>
            <a:r>
              <a:rPr lang="en-US" dirty="0" smtClean="0"/>
              <a:t>The regulation of drugs varies by jurisdiction. In some countries, such as the United States, they are regulated at the national level by a single agency. In other jurisdictions they are regulated at the state level, or at both state and national levels by various bodies, as is the case in Australia. The role of therapeutic goods regulation is designed mainly to protect the health and safety of the population. </a:t>
            </a:r>
            <a:endParaRPr lang="en-US" dirty="0"/>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Regulation is aimed at ensuring the safety, quality, and efficacy of the therapeutic goods which are covered under the scope of the regulation. In most jurisdictions, therapeutic goods must be registered before they are allowed to be marketed. There is usually some degree of restriction of the availability of certain therapeutic goods depending on their risk to consumers.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Important complications </a:t>
            </a:r>
            <a:r>
              <a:rPr lang="en-US" dirty="0" smtClean="0"/>
              <a:t>of chickenpox include pneumonia, which generally begins 1-6 days after the skin eruption, and bacterial </a:t>
            </a:r>
            <a:r>
              <a:rPr lang="en-US" dirty="0" err="1" smtClean="0"/>
              <a:t>superinfection</a:t>
            </a:r>
            <a:r>
              <a:rPr lang="en-US" dirty="0" smtClean="0"/>
              <a:t> of skin lesions.</a:t>
            </a:r>
          </a:p>
          <a:p>
            <a:r>
              <a:rPr lang="en-US" dirty="0" smtClean="0"/>
              <a:t> Pneumonia is more common in adults than in children and cigarette smokers are at particular risk. </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Depending upon the </a:t>
            </a:r>
            <a:r>
              <a:rPr lang="en-US" dirty="0" smtClean="0">
                <a:hlinkClick r:id="rId2" tooltip="Jurisdiction"/>
              </a:rPr>
              <a:t>jurisdiction</a:t>
            </a:r>
            <a:r>
              <a:rPr lang="en-US" dirty="0" smtClean="0"/>
              <a:t>, drugs may be divided into </a:t>
            </a:r>
            <a:r>
              <a:rPr lang="en-US" dirty="0" smtClean="0">
                <a:hlinkClick r:id="rId3" tooltip="Over-the-counter drug"/>
              </a:rPr>
              <a:t>over-the-counter drugs</a:t>
            </a:r>
            <a:r>
              <a:rPr lang="en-US" dirty="0" smtClean="0"/>
              <a:t> (OTC) which may be available without special restrictions, and </a:t>
            </a:r>
            <a:r>
              <a:rPr lang="en-US" dirty="0" smtClean="0">
                <a:hlinkClick r:id="rId4" tooltip="Prescription drug"/>
              </a:rPr>
              <a:t>prescription drugs</a:t>
            </a:r>
            <a:r>
              <a:rPr lang="en-US" dirty="0" smtClean="0"/>
              <a:t>, which must be </a:t>
            </a:r>
            <a:r>
              <a:rPr lang="en-US" dirty="0" smtClean="0">
                <a:hlinkClick r:id="rId5" tooltip="Medical prescription"/>
              </a:rPr>
              <a:t>prescribed</a:t>
            </a:r>
            <a:r>
              <a:rPr lang="en-US" dirty="0" smtClean="0"/>
              <a:t> by a licensed medical practitioner in accordance with </a:t>
            </a:r>
            <a:r>
              <a:rPr lang="en-US" dirty="0" smtClean="0">
                <a:hlinkClick r:id="rId6" tooltip="Medical guideline"/>
              </a:rPr>
              <a:t>medical guidelines</a:t>
            </a:r>
            <a:r>
              <a:rPr lang="en-US" dirty="0" smtClean="0"/>
              <a:t> due to the risk of adverse effects and </a:t>
            </a:r>
            <a:r>
              <a:rPr lang="en-US" dirty="0" smtClean="0">
                <a:hlinkClick r:id="rId7" tooltip="Contraindication"/>
              </a:rPr>
              <a:t>contraindications</a:t>
            </a:r>
            <a:r>
              <a:rPr lang="en-US" dirty="0" smtClean="0"/>
              <a:t>. The precise distinction between OTC and prescription depends on the legal </a:t>
            </a:r>
            <a:r>
              <a:rPr lang="en-US" dirty="0" smtClean="0">
                <a:hlinkClick r:id="rId2" tooltip="Jurisdiction"/>
              </a:rPr>
              <a:t>jurisdiction</a:t>
            </a:r>
            <a:r>
              <a:rPr lang="en-US" dirty="0" smtClean="0"/>
              <a:t>. </a:t>
            </a:r>
            <a:endParaRPr lang="en-US" dirty="0"/>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A third category, "behind-the-counter" drugs, is implemented in some jurisdictions. These do not require a prescription, but must be kept in the </a:t>
            </a:r>
            <a:r>
              <a:rPr lang="en-US" dirty="0" smtClean="0">
                <a:hlinkClick r:id="rId2" tooltip="Dispensary"/>
              </a:rPr>
              <a:t>dispensary</a:t>
            </a:r>
            <a:r>
              <a:rPr lang="en-US" dirty="0" smtClean="0"/>
              <a:t>, not visible to the public, and only be sold by a </a:t>
            </a:r>
            <a:r>
              <a:rPr lang="en-US" dirty="0" smtClean="0">
                <a:hlinkClick r:id="rId3" tooltip="Pharmacist"/>
              </a:rPr>
              <a:t>pharmacist</a:t>
            </a:r>
            <a:r>
              <a:rPr lang="en-US" dirty="0" smtClean="0"/>
              <a:t> or </a:t>
            </a:r>
            <a:r>
              <a:rPr lang="en-US" dirty="0" smtClean="0">
                <a:hlinkClick r:id="rId4" tooltip="Pharmacy technician"/>
              </a:rPr>
              <a:t>pharmacy technician</a:t>
            </a:r>
            <a:r>
              <a:rPr lang="en-US" dirty="0" smtClean="0"/>
              <a:t>. Doctors may also prescribe prescription drugs for </a:t>
            </a:r>
            <a:r>
              <a:rPr lang="en-US" dirty="0" smtClean="0">
                <a:hlinkClick r:id="rId5" tooltip="Off-label use"/>
              </a:rPr>
              <a:t>off-label use</a:t>
            </a:r>
            <a:r>
              <a:rPr lang="en-US" dirty="0" smtClean="0"/>
              <a:t> – purposes which the drugs were not originally approved for by the regulatory agency. The </a:t>
            </a:r>
            <a:r>
              <a:rPr lang="en-US" dirty="0" smtClean="0">
                <a:hlinkClick r:id="rId6" tooltip="Classification of Pharmaco-Therapeutic Referrals"/>
              </a:rPr>
              <a:t>Classification of </a:t>
            </a:r>
            <a:r>
              <a:rPr lang="en-US" dirty="0" err="1" smtClean="0">
                <a:hlinkClick r:id="rId6" tooltip="Classification of Pharmaco-Therapeutic Referrals"/>
              </a:rPr>
              <a:t>Pharmaco</a:t>
            </a:r>
            <a:r>
              <a:rPr lang="en-US" dirty="0" smtClean="0">
                <a:hlinkClick r:id="rId6" tooltip="Classification of Pharmaco-Therapeutic Referrals"/>
              </a:rPr>
              <a:t>-Therapeutic Referrals</a:t>
            </a:r>
            <a:r>
              <a:rPr lang="en-US" dirty="0" smtClean="0"/>
              <a:t> helps guide the referral process between pharmacists and doctors.</a:t>
            </a:r>
            <a:endParaRPr lang="en-US" dirty="0"/>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smtClean="0">
                <a:hlinkClick r:id="rId2" tooltip="International Narcotics Control Board"/>
              </a:rPr>
              <a:t>International Narcotics Control Board</a:t>
            </a:r>
            <a:r>
              <a:rPr lang="en-US" dirty="0" smtClean="0"/>
              <a:t> of the </a:t>
            </a:r>
            <a:r>
              <a:rPr lang="en-US" dirty="0" smtClean="0">
                <a:hlinkClick r:id="rId3" tooltip="United Nations"/>
              </a:rPr>
              <a:t>United Nations</a:t>
            </a:r>
            <a:r>
              <a:rPr lang="en-US" dirty="0" smtClean="0"/>
              <a:t> imposes a world law of </a:t>
            </a:r>
            <a:r>
              <a:rPr lang="en-US" dirty="0" smtClean="0">
                <a:hlinkClick r:id="rId4" tooltip="Prohibition"/>
              </a:rPr>
              <a:t>prohibition</a:t>
            </a:r>
            <a:r>
              <a:rPr lang="en-US" dirty="0" smtClean="0"/>
              <a:t> of certain drugs. They publish a lengthy list of chemicals and plants whose trade and consumption (where applicable) is forbidden. OTC drugs are sold without restriction as they are considered safe enough that most people will not hurt themselves accidentally by taking it as instructed.</a:t>
            </a:r>
            <a:r>
              <a:rPr lang="en-US" baseline="30000" dirty="0" smtClean="0">
                <a:hlinkClick r:id="rId5"/>
              </a:rPr>
              <a:t>[14]</a:t>
            </a:r>
            <a:r>
              <a:rPr lang="en-US" dirty="0" smtClean="0"/>
              <a:t> Many countries, such as the </a:t>
            </a:r>
            <a:r>
              <a:rPr lang="en-US" dirty="0" smtClean="0">
                <a:hlinkClick r:id="rId6" tooltip="United Kingdom"/>
              </a:rPr>
              <a:t>United Kingdom</a:t>
            </a:r>
            <a:r>
              <a:rPr lang="en-US" dirty="0" smtClean="0"/>
              <a:t> have a third category of "pharmacy medicines", which can only be sold in registered </a:t>
            </a:r>
            <a:r>
              <a:rPr lang="en-US" dirty="0" smtClean="0">
                <a:hlinkClick r:id="rId7" tooltip="Pharmacy"/>
              </a:rPr>
              <a:t>pharmacies</a:t>
            </a:r>
            <a:r>
              <a:rPr lang="en-US" dirty="0" smtClean="0"/>
              <a:t> by or under the supervision of a </a:t>
            </a:r>
            <a:r>
              <a:rPr lang="en-US" dirty="0" smtClean="0">
                <a:hlinkClick r:id="rId8" tooltip="Pharmacist"/>
              </a:rPr>
              <a:t>pharmacist</a:t>
            </a:r>
            <a:r>
              <a:rPr lang="en-US" dirty="0" smtClean="0"/>
              <a:t>. </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tooltip="Medical error"/>
              </a:rPr>
              <a:t>Medical errors</a:t>
            </a:r>
            <a:r>
              <a:rPr lang="en-US" dirty="0" smtClean="0"/>
              <a:t> include </a:t>
            </a:r>
            <a:r>
              <a:rPr lang="en-US" dirty="0" err="1" smtClean="0"/>
              <a:t>overprescription</a:t>
            </a:r>
            <a:r>
              <a:rPr lang="en-US" dirty="0" smtClean="0"/>
              <a:t> and </a:t>
            </a:r>
            <a:r>
              <a:rPr lang="en-US" dirty="0" err="1" smtClean="0">
                <a:hlinkClick r:id="rId3" tooltip="Polypharmacy"/>
              </a:rPr>
              <a:t>polypharmacy</a:t>
            </a:r>
            <a:r>
              <a:rPr lang="en-US" dirty="0" smtClean="0"/>
              <a:t>, </a:t>
            </a:r>
            <a:r>
              <a:rPr lang="en-US" dirty="0" err="1" smtClean="0"/>
              <a:t>misprescription</a:t>
            </a:r>
            <a:r>
              <a:rPr lang="en-US" dirty="0" smtClean="0"/>
              <a:t>, contraindication and lack of detail in dosage and administrations instructions. In 2000 the definition of a prescription error was studied using a </a:t>
            </a:r>
            <a:r>
              <a:rPr lang="en-US" dirty="0" smtClean="0">
                <a:hlinkClick r:id="rId4" tooltip="Delphi method"/>
              </a:rPr>
              <a:t>Delphi method</a:t>
            </a:r>
            <a:r>
              <a:rPr lang="en-US" dirty="0" smtClean="0"/>
              <a:t> conference; the conference was motivated by ambiguity in the what a prescription error and a need to use a uniform definition in studies.</a:t>
            </a:r>
          </a:p>
          <a:p>
            <a:endParaRPr lang="en-US" dirty="0"/>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Pharmacokinetic and </a:t>
            </a:r>
            <a:r>
              <a:rPr lang="en-US" b="1" dirty="0" err="1" smtClean="0"/>
              <a:t>pharmacodynamic</a:t>
            </a:r>
            <a:r>
              <a:rPr lang="en-US" b="1" dirty="0" smtClean="0"/>
              <a:t> of common drugs</a:t>
            </a:r>
            <a:endParaRPr lang="en-US" b="1" dirty="0"/>
          </a:p>
        </p:txBody>
      </p:sp>
      <p:sp>
        <p:nvSpPr>
          <p:cNvPr id="3" name="Content Placeholder 2"/>
          <p:cNvSpPr>
            <a:spLocks noGrp="1"/>
          </p:cNvSpPr>
          <p:nvPr>
            <p:ph idx="1"/>
          </p:nvPr>
        </p:nvSpPr>
        <p:spPr/>
        <p:txBody>
          <a:bodyPr>
            <a:normAutofit fontScale="77500" lnSpcReduction="20000"/>
          </a:bodyPr>
          <a:lstStyle/>
          <a:p>
            <a:r>
              <a:rPr lang="en-US" b="1" dirty="0" smtClean="0"/>
              <a:t>PARACETAMOL (also called acetaminophen) </a:t>
            </a:r>
            <a:r>
              <a:rPr lang="en-US" dirty="0" smtClean="0"/>
              <a:t>is a widely used analgesic and antipyretic agent. </a:t>
            </a:r>
          </a:p>
          <a:p>
            <a:r>
              <a:rPr lang="en-US" dirty="0" err="1" smtClean="0"/>
              <a:t>Paracetamol</a:t>
            </a:r>
            <a:r>
              <a:rPr lang="en-US" dirty="0" smtClean="0"/>
              <a:t> is well </a:t>
            </a:r>
            <a:r>
              <a:rPr lang="en-US" dirty="0" smtClean="0">
                <a:hlinkClick r:id="rId2" tooltip="Opens internal link in current window"/>
              </a:rPr>
              <a:t>absorbed</a:t>
            </a:r>
            <a:r>
              <a:rPr lang="en-US" dirty="0" smtClean="0"/>
              <a:t> in the gastrointestinal tract.</a:t>
            </a:r>
          </a:p>
          <a:p>
            <a:r>
              <a:rPr lang="en-US" dirty="0" smtClean="0"/>
              <a:t> Oral </a:t>
            </a:r>
            <a:r>
              <a:rPr lang="en-US" dirty="0" smtClean="0">
                <a:hlinkClick r:id="rId3" tooltip="Opens internal link in current window"/>
              </a:rPr>
              <a:t>bioavailability</a:t>
            </a:r>
            <a:r>
              <a:rPr lang="en-US" dirty="0" smtClean="0"/>
              <a:t> is dose dependant: with larger doses, the </a:t>
            </a:r>
            <a:r>
              <a:rPr lang="en-US" dirty="0" smtClean="0">
                <a:hlinkClick r:id="rId4" tooltip="Opens internal link in current window"/>
              </a:rPr>
              <a:t>hepatic first pass effect</a:t>
            </a:r>
            <a:r>
              <a:rPr lang="en-US" dirty="0" smtClean="0"/>
              <a:t> is reduced due to overwhelming of the liver enzymatic capacity; and therefore, bioavailability is increased.</a:t>
            </a:r>
          </a:p>
          <a:p>
            <a:r>
              <a:rPr lang="en-US" dirty="0" smtClean="0"/>
              <a:t> Rectal administration of </a:t>
            </a:r>
            <a:r>
              <a:rPr lang="en-US" dirty="0" err="1" smtClean="0"/>
              <a:t>paracetamol</a:t>
            </a:r>
            <a:r>
              <a:rPr lang="en-US" dirty="0" smtClean="0"/>
              <a:t> is also feasible. In this case, bioavailability is inconsistent and in overall reduced, due to incomplete dissolution of the suppository in the rectum. </a:t>
            </a:r>
          </a:p>
          <a:p>
            <a:r>
              <a:rPr lang="en-US" dirty="0" smtClean="0"/>
              <a:t>The </a:t>
            </a:r>
            <a:r>
              <a:rPr lang="en-US" dirty="0" smtClean="0">
                <a:hlinkClick r:id="rId2" tooltip="Opens internal link in current window"/>
              </a:rPr>
              <a:t>absorption rate</a:t>
            </a:r>
            <a:r>
              <a:rPr lang="en-US" dirty="0" smtClean="0"/>
              <a:t> through this route of administration is elongated. </a:t>
            </a:r>
          </a:p>
          <a:p>
            <a:pPr>
              <a:buNone/>
            </a:pPr>
            <a:endParaRPr lang="en-US" dirty="0"/>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Paracetamol</a:t>
            </a:r>
            <a:r>
              <a:rPr lang="en-US" dirty="0" smtClean="0"/>
              <a:t> is </a:t>
            </a:r>
            <a:r>
              <a:rPr lang="en-US" dirty="0" smtClean="0">
                <a:hlinkClick r:id="rId2" tooltip="Opens internal link in current window"/>
              </a:rPr>
              <a:t>distributed</a:t>
            </a:r>
            <a:r>
              <a:rPr lang="en-US" dirty="0" smtClean="0"/>
              <a:t> throughout the body fluids in a homogeneous way.</a:t>
            </a:r>
          </a:p>
          <a:p>
            <a:r>
              <a:rPr lang="en-US" dirty="0" smtClean="0"/>
              <a:t> The analgesic activity is attributable to the small fraction that penetrates into the brain.</a:t>
            </a:r>
          </a:p>
          <a:p>
            <a:r>
              <a:rPr lang="en-US" dirty="0" smtClean="0"/>
              <a:t> </a:t>
            </a:r>
            <a:r>
              <a:rPr lang="en-US" dirty="0" err="1" smtClean="0"/>
              <a:t>Paracetamol</a:t>
            </a:r>
            <a:r>
              <a:rPr lang="en-US" dirty="0" smtClean="0"/>
              <a:t> given at therapeutic doses binds to </a:t>
            </a:r>
            <a:r>
              <a:rPr lang="en-US" dirty="0" smtClean="0">
                <a:hlinkClick r:id="rId3" tooltip="Opens internal link in current window"/>
              </a:rPr>
              <a:t>plasma proteins</a:t>
            </a:r>
            <a:r>
              <a:rPr lang="en-US" dirty="0" smtClean="0"/>
              <a:t> at less than 20%.</a:t>
            </a:r>
          </a:p>
          <a:p>
            <a:r>
              <a:rPr lang="en-US" dirty="0" smtClean="0"/>
              <a:t> In case of intoxication, this proportion may increase to up to 50%. </a:t>
            </a:r>
            <a:endParaRPr lang="en-US" dirty="0"/>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err="1" smtClean="0"/>
              <a:t>Paracetamol</a:t>
            </a:r>
            <a:r>
              <a:rPr lang="en-US" dirty="0" smtClean="0"/>
              <a:t> is essentially </a:t>
            </a:r>
            <a:r>
              <a:rPr lang="en-US" dirty="0" smtClean="0">
                <a:hlinkClick r:id="rId2" tooltip="Opens internal link in current window"/>
              </a:rPr>
              <a:t>metabolized</a:t>
            </a:r>
            <a:r>
              <a:rPr lang="en-US" dirty="0" smtClean="0"/>
              <a:t> in the liver by conjugation with </a:t>
            </a:r>
            <a:r>
              <a:rPr lang="en-US" dirty="0" err="1" smtClean="0"/>
              <a:t>glucuronic</a:t>
            </a:r>
            <a:r>
              <a:rPr lang="en-US" dirty="0" smtClean="0"/>
              <a:t> acid (55%) and sulfuric acid (35%).</a:t>
            </a:r>
          </a:p>
          <a:p>
            <a:r>
              <a:rPr lang="en-US" dirty="0" smtClean="0"/>
              <a:t> </a:t>
            </a:r>
            <a:r>
              <a:rPr lang="en-US" dirty="0" err="1" smtClean="0"/>
              <a:t>Hepatotoxic</a:t>
            </a:r>
            <a:r>
              <a:rPr lang="en-US" dirty="0" smtClean="0"/>
              <a:t> metabolites are produced in small amounts by the </a:t>
            </a:r>
            <a:r>
              <a:rPr lang="en-US" dirty="0" err="1" smtClean="0"/>
              <a:t>cytochrome</a:t>
            </a:r>
            <a:r>
              <a:rPr lang="en-US" dirty="0" smtClean="0"/>
              <a:t> P450 (</a:t>
            </a:r>
            <a:r>
              <a:rPr lang="en-US" dirty="0" err="1" smtClean="0"/>
              <a:t>isoenzyme</a:t>
            </a:r>
            <a:r>
              <a:rPr lang="en-US" dirty="0" smtClean="0"/>
              <a:t> CYP2E1).</a:t>
            </a:r>
          </a:p>
          <a:p>
            <a:r>
              <a:rPr lang="en-US" dirty="0" smtClean="0"/>
              <a:t> In the therapeutic plasma concentration range, this metabolite is detoxified by conjugation with glutathione. </a:t>
            </a:r>
          </a:p>
          <a:p>
            <a:r>
              <a:rPr lang="en-US" dirty="0" smtClean="0"/>
              <a:t>In case of intoxication the amount of this toxic metabolite increases and outweighs the amount of available </a:t>
            </a:r>
            <a:r>
              <a:rPr lang="en-US" dirty="0" err="1" smtClean="0"/>
              <a:t>glutathion</a:t>
            </a:r>
            <a:r>
              <a:rPr lang="en-US" dirty="0" smtClean="0"/>
              <a:t>, which can lead to hepatic failure and renal tubular necrosis. </a:t>
            </a:r>
            <a:endParaRPr lang="en-US" dirty="0"/>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Metabolites are </a:t>
            </a:r>
            <a:r>
              <a:rPr lang="en-US" dirty="0" smtClean="0">
                <a:hlinkClick r:id="rId2" tooltip="Opens internal link in current window"/>
              </a:rPr>
              <a:t>excreted</a:t>
            </a:r>
            <a:r>
              <a:rPr lang="en-US" dirty="0" smtClean="0"/>
              <a:t> through the kidneys in the urine. Only 2-5% of the dose is excreted in an unchanged form in the urine.</a:t>
            </a:r>
          </a:p>
          <a:p>
            <a:r>
              <a:rPr lang="en-US" dirty="0" smtClean="0"/>
              <a:t> As a consequence of its short elimination </a:t>
            </a:r>
            <a:r>
              <a:rPr lang="en-US" dirty="0" smtClean="0">
                <a:hlinkClick r:id="rId3" tooltip="Opens internal link in current window"/>
              </a:rPr>
              <a:t>half-life</a:t>
            </a:r>
            <a:r>
              <a:rPr lang="en-US" dirty="0" smtClean="0"/>
              <a:t> (1-3h), 24 hours after the ingestion of a single dose of </a:t>
            </a:r>
            <a:r>
              <a:rPr lang="en-US" dirty="0" err="1" smtClean="0"/>
              <a:t>paracetamol</a:t>
            </a:r>
            <a:r>
              <a:rPr lang="en-US" dirty="0" smtClean="0"/>
              <a:t>, 98% of the dose is eliminated.</a:t>
            </a:r>
            <a:endParaRPr lang="en-US" dirty="0"/>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t>Clinical implications</a:t>
            </a:r>
          </a:p>
          <a:p>
            <a:r>
              <a:rPr lang="en-US" dirty="0" smtClean="0"/>
              <a:t>Since </a:t>
            </a:r>
            <a:r>
              <a:rPr lang="en-US" dirty="0" err="1" smtClean="0"/>
              <a:t>paracetamol</a:t>
            </a:r>
            <a:r>
              <a:rPr lang="en-US" dirty="0" smtClean="0"/>
              <a:t> is mostly eliminated by hepatic </a:t>
            </a:r>
            <a:r>
              <a:rPr lang="en-US" dirty="0" smtClean="0">
                <a:hlinkClick r:id="rId2" tooltip="Opens internal link in current window"/>
              </a:rPr>
              <a:t>metabolism</a:t>
            </a:r>
            <a:r>
              <a:rPr lang="en-US" dirty="0" smtClean="0"/>
              <a:t>, patients with severe hepatic failure have a considerably longer elimination </a:t>
            </a:r>
            <a:r>
              <a:rPr lang="en-US" dirty="0" smtClean="0">
                <a:hlinkClick r:id="rId3" tooltip="Opens internal link in current window"/>
              </a:rPr>
              <a:t>half-life</a:t>
            </a:r>
            <a:r>
              <a:rPr lang="en-US" dirty="0" smtClean="0"/>
              <a:t>, and therefore, </a:t>
            </a:r>
            <a:r>
              <a:rPr lang="en-US" dirty="0" err="1" smtClean="0"/>
              <a:t>paracetamol</a:t>
            </a:r>
            <a:r>
              <a:rPr lang="en-US" dirty="0" smtClean="0"/>
              <a:t> must be used cautiously in such patients. </a:t>
            </a:r>
          </a:p>
          <a:p>
            <a:r>
              <a:rPr lang="en-US" dirty="0" smtClean="0"/>
              <a:t>Intoxication are not infrequent because </a:t>
            </a:r>
            <a:r>
              <a:rPr lang="en-US" dirty="0" err="1" smtClean="0"/>
              <a:t>paracetamol</a:t>
            </a:r>
            <a:r>
              <a:rPr lang="en-US" dirty="0" smtClean="0"/>
              <a:t> is one of the most widely used over-the-counter drugs. </a:t>
            </a:r>
            <a:r>
              <a:rPr lang="en-US" dirty="0" err="1" smtClean="0"/>
              <a:t>Paracetamol</a:t>
            </a:r>
            <a:r>
              <a:rPr lang="en-US" dirty="0" smtClean="0"/>
              <a:t> intoxication has important clinical implications as it can induce life-threatening hepatic and renal failure. </a:t>
            </a:r>
            <a:endParaRPr lang="en-US" dirty="0"/>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This failure is probably due to the accumulation of toxic metabolites, caused by an increase in their production and a decrease in their detoxification due to depletion of glutathione stores. </a:t>
            </a:r>
          </a:p>
          <a:p>
            <a:pPr>
              <a:buNone/>
            </a:pPr>
            <a:r>
              <a:rPr lang="en-US" dirty="0" smtClean="0"/>
              <a:t>The treatment of intoxication is:</a:t>
            </a:r>
          </a:p>
          <a:p>
            <a:r>
              <a:rPr lang="en-US" dirty="0" smtClean="0"/>
              <a:t>gastric emptying and administration of active charcoal</a:t>
            </a:r>
          </a:p>
          <a:p>
            <a:r>
              <a:rPr lang="en-US" dirty="0" smtClean="0"/>
              <a:t>administration of N-</a:t>
            </a:r>
            <a:r>
              <a:rPr lang="en-US" dirty="0" err="1" smtClean="0"/>
              <a:t>acetylcysteine</a:t>
            </a:r>
            <a:r>
              <a:rPr lang="en-US" dirty="0" smtClean="0"/>
              <a:t>, which acts by replenishing the hepatic stores of glutathione (preferably by the oral route, otherwise intravenously)</a:t>
            </a:r>
          </a:p>
          <a:p>
            <a:r>
              <a:rPr lang="en-US" dirty="0" err="1" smtClean="0"/>
              <a:t>heamodialysis</a:t>
            </a:r>
            <a:r>
              <a:rPr lang="en-US" dirty="0" smtClean="0"/>
              <a:t> may be useful if started within 12 hours after ingestion of huge doses.</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smtClean="0"/>
              <a:t>Mumps </a:t>
            </a:r>
          </a:p>
          <a:p>
            <a:r>
              <a:rPr lang="en-US" dirty="0" smtClean="0"/>
              <a:t>Mumps is the result of infection with a </a:t>
            </a:r>
            <a:r>
              <a:rPr lang="en-US" dirty="0" err="1" smtClean="0"/>
              <a:t>paramyxovirus</a:t>
            </a:r>
            <a:r>
              <a:rPr lang="en-US" dirty="0" smtClean="0"/>
              <a:t>. It is spread by droplet infection, by direct contact or through </a:t>
            </a:r>
            <a:r>
              <a:rPr lang="en-US" dirty="0" err="1" smtClean="0"/>
              <a:t>fomites</a:t>
            </a:r>
            <a:r>
              <a:rPr lang="en-US" dirty="0" smtClean="0"/>
              <a:t>. Humans are the only known natural hosts. </a:t>
            </a:r>
          </a:p>
          <a:p>
            <a:r>
              <a:rPr lang="en-US" dirty="0" smtClean="0"/>
              <a:t>The peak period of infectivity is 2-3 days before the onset of the </a:t>
            </a:r>
            <a:r>
              <a:rPr lang="en-US" dirty="0" err="1" smtClean="0"/>
              <a:t>parotitis</a:t>
            </a:r>
            <a:r>
              <a:rPr lang="en-US" dirty="0" smtClean="0"/>
              <a:t> and for 3 days afterwards. </a:t>
            </a:r>
          </a:p>
          <a:p>
            <a:r>
              <a:rPr lang="en-US" b="1" dirty="0" smtClean="0"/>
              <a:t>Clinical features </a:t>
            </a:r>
            <a:r>
              <a:rPr lang="en-US" dirty="0" smtClean="0"/>
              <a:t>The incubation period averages 18 days. Although no age is exempt, it is primarily a disease of school-aged children and young adults; it is uncommon before the age of 2 years. </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INDOMETHACIN, </a:t>
            </a:r>
            <a:r>
              <a:rPr lang="en-US" b="1" dirty="0" err="1" smtClean="0"/>
              <a:t>indomethacin</a:t>
            </a:r>
            <a:r>
              <a:rPr lang="en-US" b="1" dirty="0" smtClean="0"/>
              <a:t> sodium </a:t>
            </a:r>
            <a:r>
              <a:rPr lang="en-US" b="1" dirty="0" err="1" smtClean="0"/>
              <a:t>trihydrate</a:t>
            </a:r>
            <a:r>
              <a:rPr lang="en-US" b="1" dirty="0" smtClean="0"/>
              <a:t> </a:t>
            </a:r>
            <a:r>
              <a:rPr lang="en-US" dirty="0" smtClean="0"/>
              <a:t/>
            </a:r>
            <a:br>
              <a:rPr lang="en-US" dirty="0" smtClean="0"/>
            </a:br>
            <a:r>
              <a:rPr lang="en-US" dirty="0" smtClean="0"/>
              <a:t>Apo-</a:t>
            </a:r>
            <a:r>
              <a:rPr lang="en-US" dirty="0" err="1" smtClean="0"/>
              <a:t>Indomethacin</a:t>
            </a:r>
            <a:r>
              <a:rPr lang="en-US" dirty="0" smtClean="0"/>
              <a:t> ◆, </a:t>
            </a:r>
            <a:r>
              <a:rPr lang="en-US" dirty="0" err="1" smtClean="0"/>
              <a:t>Indocid</a:t>
            </a:r>
            <a:r>
              <a:rPr lang="en-US" dirty="0" smtClean="0"/>
              <a:t> ◆, </a:t>
            </a:r>
            <a:r>
              <a:rPr lang="en-US" dirty="0" err="1" smtClean="0"/>
              <a:t>Indocin</a:t>
            </a:r>
            <a:r>
              <a:rPr lang="en-US" dirty="0" smtClean="0"/>
              <a:t>, </a:t>
            </a:r>
            <a:r>
              <a:rPr lang="en-US" dirty="0" err="1" smtClean="0"/>
              <a:t>Indocin</a:t>
            </a:r>
            <a:r>
              <a:rPr lang="en-US" dirty="0" smtClean="0"/>
              <a:t> IV, </a:t>
            </a:r>
            <a:br>
              <a:rPr lang="en-US" dirty="0" smtClean="0"/>
            </a:br>
            <a:endParaRPr lang="en-US" dirty="0" smtClean="0"/>
          </a:p>
          <a:p>
            <a:r>
              <a:rPr lang="en-US" i="1" dirty="0" smtClean="0"/>
              <a:t>Pharmacologic classification: </a:t>
            </a:r>
            <a:r>
              <a:rPr lang="en-US" dirty="0" smtClean="0"/>
              <a:t>NSAID </a:t>
            </a:r>
            <a:br>
              <a:rPr lang="en-US" dirty="0" smtClean="0"/>
            </a:br>
            <a:r>
              <a:rPr lang="en-US" i="1" dirty="0" smtClean="0"/>
              <a:t>Therapeutic classification: </a:t>
            </a:r>
            <a:r>
              <a:rPr lang="en-US" dirty="0" err="1" smtClean="0"/>
              <a:t>nonnarcotic</a:t>
            </a:r>
            <a:r>
              <a:rPr lang="en-US" dirty="0" smtClean="0"/>
              <a:t> analgesic, antipyretic, anti-inflammatory </a:t>
            </a:r>
          </a:p>
          <a:p>
            <a:r>
              <a:rPr lang="en-US" dirty="0" smtClean="0"/>
              <a:t>Available forms </a:t>
            </a:r>
            <a:br>
              <a:rPr lang="en-US" dirty="0" smtClean="0"/>
            </a:br>
            <a:r>
              <a:rPr lang="en-US" dirty="0" smtClean="0"/>
              <a:t>Available by prescription only </a:t>
            </a:r>
            <a:br>
              <a:rPr lang="en-US" dirty="0" smtClean="0"/>
            </a:br>
            <a:r>
              <a:rPr lang="en-US" i="1" dirty="0" smtClean="0"/>
              <a:t>Capsules: </a:t>
            </a:r>
            <a:r>
              <a:rPr lang="en-US" dirty="0" smtClean="0"/>
              <a:t>25 mg, 50 mg </a:t>
            </a:r>
            <a:br>
              <a:rPr lang="en-US" dirty="0" smtClean="0"/>
            </a:br>
            <a:r>
              <a:rPr lang="en-US" i="1" dirty="0" smtClean="0"/>
              <a:t>Capsules (sustained-release): </a:t>
            </a:r>
            <a:r>
              <a:rPr lang="en-US" dirty="0" smtClean="0"/>
              <a:t>75 mg </a:t>
            </a:r>
            <a:br>
              <a:rPr lang="en-US" dirty="0" smtClean="0"/>
            </a:br>
            <a:r>
              <a:rPr lang="en-US" i="1" dirty="0" smtClean="0"/>
              <a:t>Injection: </a:t>
            </a:r>
            <a:r>
              <a:rPr lang="en-US" dirty="0" smtClean="0"/>
              <a:t>1-mg vials </a:t>
            </a:r>
            <a:br>
              <a:rPr lang="en-US" dirty="0" smtClean="0"/>
            </a:br>
            <a:r>
              <a:rPr lang="en-US" i="1" dirty="0" smtClean="0"/>
              <a:t>Suppositories: </a:t>
            </a:r>
            <a:r>
              <a:rPr lang="en-US" dirty="0" smtClean="0"/>
              <a:t>50 mg </a:t>
            </a:r>
            <a:br>
              <a:rPr lang="en-US" dirty="0" smtClean="0"/>
            </a:br>
            <a:r>
              <a:rPr lang="en-US" i="1" dirty="0" smtClean="0"/>
              <a:t>Suspension: </a:t>
            </a:r>
            <a:r>
              <a:rPr lang="en-US" dirty="0" smtClean="0"/>
              <a:t>25 mg/5 ml </a:t>
            </a:r>
          </a:p>
          <a:p>
            <a:endParaRPr lang="en-US" dirty="0"/>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err="1" smtClean="0"/>
              <a:t>Pharmacodynamics</a:t>
            </a:r>
            <a:r>
              <a:rPr lang="en-US" dirty="0" smtClean="0"/>
              <a:t> </a:t>
            </a:r>
            <a:br>
              <a:rPr lang="en-US" dirty="0" smtClean="0"/>
            </a:br>
            <a:r>
              <a:rPr lang="en-US" b="1" dirty="0" smtClean="0"/>
              <a:t>Analgesic, antipyretic, and anti-inflammatory actions:</a:t>
            </a:r>
            <a:r>
              <a:rPr lang="en-US" dirty="0" smtClean="0"/>
              <a:t> Exact mechanisms of action are unknown; </a:t>
            </a:r>
            <a:r>
              <a:rPr lang="en-US" dirty="0" err="1" smtClean="0"/>
              <a:t>indomethacin</a:t>
            </a:r>
            <a:r>
              <a:rPr lang="en-US" dirty="0" smtClean="0"/>
              <a:t> is thought to produce its analgesic, antipyretic, and anti-inflammatory effects by inhibiting prostaglandin synthesis and possibly by inhibiting </a:t>
            </a:r>
            <a:r>
              <a:rPr lang="en-US" dirty="0" err="1" smtClean="0"/>
              <a:t>phosphodiesterase</a:t>
            </a:r>
            <a:r>
              <a:rPr lang="en-US" dirty="0" smtClean="0"/>
              <a:t>. </a:t>
            </a:r>
            <a:br>
              <a:rPr lang="en-US" dirty="0" smtClean="0"/>
            </a:br>
            <a:r>
              <a:rPr lang="en-US" b="1" dirty="0" smtClean="0"/>
              <a:t>Closure of patent </a:t>
            </a:r>
            <a:r>
              <a:rPr lang="en-US" b="1" dirty="0" err="1" smtClean="0"/>
              <a:t>ductus</a:t>
            </a:r>
            <a:r>
              <a:rPr lang="en-US" b="1" dirty="0" smtClean="0"/>
              <a:t> </a:t>
            </a:r>
            <a:r>
              <a:rPr lang="en-US" b="1" dirty="0" err="1" smtClean="0"/>
              <a:t>arteriosus</a:t>
            </a:r>
            <a:r>
              <a:rPr lang="en-US" b="1" dirty="0" smtClean="0"/>
              <a:t>:</a:t>
            </a:r>
            <a:r>
              <a:rPr lang="en-US" dirty="0" smtClean="0"/>
              <a:t> Mechanism of action is unknown but is believed to be through inhibition of prostaglandin synthesis. </a:t>
            </a:r>
            <a:br>
              <a:rPr lang="en-US" dirty="0" smtClean="0"/>
            </a:br>
            <a:endParaRPr lang="en-US" dirty="0" smtClean="0"/>
          </a:p>
          <a:p>
            <a:r>
              <a:rPr lang="en-US" dirty="0" smtClean="0"/>
              <a:t>Pharmacokinetics</a:t>
            </a:r>
            <a:br>
              <a:rPr lang="en-US" dirty="0" smtClean="0"/>
            </a:br>
            <a:r>
              <a:rPr lang="en-US" b="1" dirty="0" smtClean="0"/>
              <a:t>Absorption: </a:t>
            </a:r>
            <a:r>
              <a:rPr lang="en-US" dirty="0" smtClean="0"/>
              <a:t>Absorbed rapidly and completely from the GI tract. </a:t>
            </a:r>
            <a:br>
              <a:rPr lang="en-US" dirty="0" smtClean="0"/>
            </a:br>
            <a:r>
              <a:rPr lang="en-US" b="1" dirty="0" smtClean="0"/>
              <a:t>Distribution: </a:t>
            </a:r>
            <a:r>
              <a:rPr lang="en-US" dirty="0" smtClean="0"/>
              <a:t>Highly protein-bound. </a:t>
            </a:r>
            <a:br>
              <a:rPr lang="en-US" dirty="0" smtClean="0"/>
            </a:br>
            <a:r>
              <a:rPr lang="en-US" b="1" dirty="0" smtClean="0"/>
              <a:t>Metabolism: </a:t>
            </a:r>
            <a:r>
              <a:rPr lang="en-US" dirty="0" smtClean="0"/>
              <a:t>Metabolized in the liver. Half-life is 4 1/2 hours. </a:t>
            </a:r>
            <a:br>
              <a:rPr lang="en-US" dirty="0" smtClean="0"/>
            </a:br>
            <a:r>
              <a:rPr lang="en-US" b="1" dirty="0" smtClean="0"/>
              <a:t>Excretion: </a:t>
            </a:r>
            <a:r>
              <a:rPr lang="en-US" dirty="0" smtClean="0"/>
              <a:t>Excreted mainly in urine, with some </a:t>
            </a:r>
            <a:r>
              <a:rPr lang="en-US" dirty="0" err="1" smtClean="0"/>
              <a:t>biliary</a:t>
            </a:r>
            <a:r>
              <a:rPr lang="en-US" dirty="0" smtClean="0"/>
              <a:t> excretion. </a:t>
            </a:r>
          </a:p>
          <a:p>
            <a:endParaRPr lang="en-US" dirty="0"/>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Contraindications and precautions </a:t>
            </a:r>
            <a:br>
              <a:rPr lang="en-US" dirty="0" smtClean="0"/>
            </a:br>
            <a:r>
              <a:rPr lang="en-US" dirty="0" smtClean="0"/>
              <a:t>Contraindicated in patients hypersensitive to drug; in patients with history of aspirin- or NSAID-induced asthma, rhinitis, or </a:t>
            </a:r>
            <a:r>
              <a:rPr lang="en-US" dirty="0" err="1" smtClean="0"/>
              <a:t>urticaria</a:t>
            </a:r>
            <a:r>
              <a:rPr lang="en-US" dirty="0" smtClean="0"/>
              <a:t>; and in pregnant or breast-feeding women. Also contraindicated in infants with untreated infection, active bleeding, coagulation defects or thrombocytopenia, congenital heart disease in those for whom patency of the </a:t>
            </a:r>
            <a:r>
              <a:rPr lang="en-US" dirty="0" err="1" smtClean="0"/>
              <a:t>ductus</a:t>
            </a:r>
            <a:r>
              <a:rPr lang="en-US" dirty="0" smtClean="0"/>
              <a:t> </a:t>
            </a:r>
            <a:r>
              <a:rPr lang="en-US" dirty="0" err="1" smtClean="0"/>
              <a:t>arteriosus</a:t>
            </a:r>
            <a:r>
              <a:rPr lang="en-US" dirty="0" smtClean="0"/>
              <a:t> is needed for satisfactory pulmonary or systemic blood flow, necrotizing </a:t>
            </a:r>
            <a:r>
              <a:rPr lang="en-US" dirty="0" err="1" smtClean="0"/>
              <a:t>enterocolitis</a:t>
            </a:r>
            <a:r>
              <a:rPr lang="en-US" dirty="0" smtClean="0"/>
              <a:t>, or impaired renal function. </a:t>
            </a:r>
            <a:endParaRPr lang="en-US" dirty="0"/>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Suppositories are contraindicated in patients with a history of </a:t>
            </a:r>
            <a:r>
              <a:rPr lang="en-US" dirty="0" err="1" smtClean="0"/>
              <a:t>proctitis</a:t>
            </a:r>
            <a:r>
              <a:rPr lang="en-US" dirty="0" smtClean="0"/>
              <a:t> or recent rectal bleeding.</a:t>
            </a:r>
          </a:p>
          <a:p>
            <a:r>
              <a:rPr lang="en-US" dirty="0" smtClean="0"/>
              <a:t>   Use cautiously in elderly patients and patients with history of GI disease, impaired renal or hepatic function, epilepsy, parkinsonism, CV disease, infection, mental illness, or depression.</a:t>
            </a:r>
            <a:endParaRPr lang="en-US" dirty="0"/>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AMOXIL</a:t>
            </a:r>
            <a:r>
              <a:rPr lang="en-US" dirty="0" smtClean="0"/>
              <a:t/>
            </a:r>
            <a:br>
              <a:rPr lang="en-US" dirty="0" smtClean="0"/>
            </a:br>
            <a:r>
              <a:rPr lang="en-US" dirty="0" smtClean="0"/>
              <a:t>(amoxicillin) Capsules, Tablets, or Powder for Oral Suspension</a:t>
            </a:r>
          </a:p>
          <a:p>
            <a:r>
              <a:rPr lang="en-US" b="1" dirty="0" smtClean="0"/>
              <a:t>DESCRIPTION</a:t>
            </a:r>
          </a:p>
          <a:p>
            <a:r>
              <a:rPr lang="en-US" dirty="0" smtClean="0"/>
              <a:t>Formulations of AMOXIL contain amoxicillin, a </a:t>
            </a:r>
            <a:r>
              <a:rPr lang="en-US" dirty="0" err="1" smtClean="0"/>
              <a:t>semisynthetic</a:t>
            </a:r>
            <a:r>
              <a:rPr lang="en-US" dirty="0" smtClean="0"/>
              <a:t> antibiotic, an </a:t>
            </a:r>
            <a:r>
              <a:rPr lang="en-US" dirty="0" smtClean="0">
                <a:hlinkClick r:id="rId2"/>
              </a:rPr>
              <a:t>analog</a:t>
            </a:r>
            <a:r>
              <a:rPr lang="en-US" dirty="0" smtClean="0"/>
              <a:t> of </a:t>
            </a:r>
            <a:r>
              <a:rPr lang="en-US" dirty="0" err="1" smtClean="0"/>
              <a:t>ampicillin</a:t>
            </a:r>
            <a:r>
              <a:rPr lang="en-US" dirty="0" smtClean="0"/>
              <a:t>, with a broad spectrum of bactericidal activity against many Gram-positive and </a:t>
            </a:r>
            <a:r>
              <a:rPr lang="en-US" dirty="0" smtClean="0">
                <a:hlinkClick r:id="rId3"/>
              </a:rPr>
              <a:t>Gram-negative</a:t>
            </a:r>
            <a:r>
              <a:rPr lang="en-US" dirty="0" smtClean="0"/>
              <a:t> microorganisms. </a:t>
            </a:r>
          </a:p>
          <a:p>
            <a:endParaRPr lang="en-US" dirty="0"/>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Amoxicillin is an </a:t>
            </a:r>
            <a:r>
              <a:rPr lang="en-US" dirty="0" smtClean="0">
                <a:hlinkClick r:id="rId2"/>
              </a:rPr>
              <a:t>antibacterial</a:t>
            </a:r>
            <a:r>
              <a:rPr lang="en-US" dirty="0" smtClean="0"/>
              <a:t> </a:t>
            </a:r>
          </a:p>
          <a:p>
            <a:r>
              <a:rPr lang="en-US" b="1" dirty="0" smtClean="0"/>
              <a:t>Pharmacokinetics</a:t>
            </a:r>
          </a:p>
          <a:p>
            <a:r>
              <a:rPr lang="en-US" b="1" dirty="0" smtClean="0"/>
              <a:t>Absorption</a:t>
            </a:r>
          </a:p>
          <a:p>
            <a:r>
              <a:rPr lang="en-US" dirty="0" smtClean="0"/>
              <a:t>Amoxicillin is stable in the presence of </a:t>
            </a:r>
            <a:r>
              <a:rPr lang="en-US" dirty="0" smtClean="0">
                <a:hlinkClick r:id="rId3"/>
              </a:rPr>
              <a:t>gastric</a:t>
            </a:r>
            <a:r>
              <a:rPr lang="en-US" dirty="0" smtClean="0"/>
              <a:t> acid and is rapidly absorbed after oral administration. </a:t>
            </a:r>
          </a:p>
          <a:p>
            <a:r>
              <a:rPr lang="en-US" dirty="0" smtClean="0"/>
              <a:t>The effect of food on the absorption of amoxicillin from the tablets and suspension of AMOXIL has been partially investigated; 400-mg and 875-mg formulations have been studied only when administered at the start of a light meal.</a:t>
            </a:r>
          </a:p>
          <a:p>
            <a:endParaRPr lang="en-US" dirty="0"/>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Orally administered doses of 250-mg and 500-mg amoxicillin capsules result in average peak blood levels 1 to 2 hours after administration in the range of 3.5 mcg/</a:t>
            </a:r>
            <a:r>
              <a:rPr lang="en-US" dirty="0" err="1" smtClean="0"/>
              <a:t>mL</a:t>
            </a:r>
            <a:r>
              <a:rPr lang="en-US" dirty="0" smtClean="0"/>
              <a:t> to 5.0 mcg/</a:t>
            </a:r>
            <a:r>
              <a:rPr lang="en-US" dirty="0" err="1" smtClean="0"/>
              <a:t>mL</a:t>
            </a:r>
            <a:r>
              <a:rPr lang="en-US" dirty="0" smtClean="0"/>
              <a:t> and 5.5 mcg/</a:t>
            </a:r>
            <a:r>
              <a:rPr lang="en-US" dirty="0" err="1" smtClean="0"/>
              <a:t>mL</a:t>
            </a:r>
            <a:r>
              <a:rPr lang="en-US" dirty="0" smtClean="0"/>
              <a:t> to 7.5 mcg/</a:t>
            </a:r>
            <a:r>
              <a:rPr lang="en-US" dirty="0" err="1" smtClean="0"/>
              <a:t>mL</a:t>
            </a:r>
            <a:r>
              <a:rPr lang="en-US" dirty="0" smtClean="0"/>
              <a:t>, respectively.</a:t>
            </a:r>
          </a:p>
          <a:p>
            <a:r>
              <a:rPr lang="en-US" dirty="0" smtClean="0"/>
              <a:t>Mean amoxicillin pharmacokinetic parameters from an open, two-part, single-dose crossover bioequivalence study in 27 adults comparing 875 mg of AMOXIL with 875 mg of AUGMENTIN® (amoxicillin/</a:t>
            </a:r>
            <a:r>
              <a:rPr lang="en-US" dirty="0" err="1" smtClean="0"/>
              <a:t>clavulanate</a:t>
            </a:r>
            <a:r>
              <a:rPr lang="en-US" dirty="0" smtClean="0"/>
              <a:t> potassium) showed that the 875-mg tablet of AMOXIL produces an AUC0-∞ of 35.4 ± 8.1 </a:t>
            </a:r>
            <a:r>
              <a:rPr lang="en-US" dirty="0" err="1" smtClean="0"/>
              <a:t>mcg•hr</a:t>
            </a:r>
            <a:r>
              <a:rPr lang="en-US" dirty="0" smtClean="0"/>
              <a:t>/</a:t>
            </a:r>
            <a:r>
              <a:rPr lang="en-US" dirty="0" err="1" smtClean="0"/>
              <a:t>mL</a:t>
            </a:r>
            <a:r>
              <a:rPr lang="en-US" dirty="0" smtClean="0"/>
              <a:t> and a </a:t>
            </a:r>
            <a:r>
              <a:rPr lang="en-US" dirty="0" err="1" smtClean="0"/>
              <a:t>Cmax</a:t>
            </a:r>
            <a:r>
              <a:rPr lang="en-US" dirty="0" smtClean="0"/>
              <a:t> of 13.8 ± 4.1 mcg/</a:t>
            </a:r>
            <a:r>
              <a:rPr lang="en-US" dirty="0" err="1" smtClean="0"/>
              <a:t>mL.</a:t>
            </a:r>
            <a:r>
              <a:rPr lang="en-US" dirty="0" smtClean="0"/>
              <a:t> Dosing was at the start of a light meal following an overnight fast.</a:t>
            </a:r>
            <a:endParaRPr lang="en-US" dirty="0"/>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t>Distribution</a:t>
            </a:r>
          </a:p>
          <a:p>
            <a:r>
              <a:rPr lang="en-US" dirty="0" smtClean="0"/>
              <a:t>Amoxicillin diffuses readily into most body tissues and fluids, with the exception of brain and spinal fluid, except when </a:t>
            </a:r>
            <a:r>
              <a:rPr lang="en-US" dirty="0" err="1" smtClean="0">
                <a:hlinkClick r:id="rId2"/>
              </a:rPr>
              <a:t>meninges</a:t>
            </a:r>
            <a:r>
              <a:rPr lang="en-US" dirty="0" smtClean="0"/>
              <a:t> are inflamed. </a:t>
            </a:r>
          </a:p>
          <a:p>
            <a:r>
              <a:rPr lang="en-US" dirty="0" smtClean="0"/>
              <a:t>In blood serum, amoxicillin is approximately 20% protein-bound.</a:t>
            </a:r>
          </a:p>
          <a:p>
            <a:r>
              <a:rPr lang="en-US" dirty="0" smtClean="0"/>
              <a:t> Following a 1-gram dose and utilizing a special skin window technique to determine levels of the </a:t>
            </a:r>
            <a:r>
              <a:rPr lang="en-US" dirty="0" smtClean="0">
                <a:hlinkClick r:id="rId3"/>
              </a:rPr>
              <a:t>antibiotic</a:t>
            </a:r>
            <a:r>
              <a:rPr lang="en-US" dirty="0" smtClean="0"/>
              <a:t>, it was noted that therapeutic levels were found in the </a:t>
            </a:r>
            <a:r>
              <a:rPr lang="en-US" dirty="0" smtClean="0">
                <a:hlinkClick r:id="rId4"/>
              </a:rPr>
              <a:t>interstitial</a:t>
            </a:r>
            <a:r>
              <a:rPr lang="en-US" dirty="0" smtClean="0"/>
              <a:t> fluid.</a:t>
            </a:r>
          </a:p>
          <a:p>
            <a:endParaRPr lang="en-US" dirty="0"/>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Metabolism and Excretion</a:t>
            </a:r>
          </a:p>
          <a:p>
            <a:r>
              <a:rPr lang="en-US" dirty="0" smtClean="0"/>
              <a:t>The half-life of amoxicillin is 61.3 minutes. </a:t>
            </a:r>
          </a:p>
          <a:p>
            <a:r>
              <a:rPr lang="en-US" dirty="0" smtClean="0"/>
              <a:t>Approximately 60% of an orally administered dose of amoxicillin is excreted in the urine within 6 to 8 hours.</a:t>
            </a:r>
          </a:p>
          <a:p>
            <a:r>
              <a:rPr lang="en-US" dirty="0" smtClean="0"/>
              <a:t> Detectable serum levels are observed up to 8 hours after an orally administered dose of amoxicillin. </a:t>
            </a:r>
          </a:p>
          <a:p>
            <a:r>
              <a:rPr lang="en-US" dirty="0" smtClean="0"/>
              <a:t>Since most of the amoxicillin is excreted unchanged in the urine, its excretion can be delayed by concurrent administration of </a:t>
            </a:r>
            <a:r>
              <a:rPr lang="en-US" dirty="0" err="1" smtClean="0"/>
              <a:t>probenecid</a:t>
            </a:r>
            <a:r>
              <a:rPr lang="en-US" dirty="0" smtClean="0"/>
              <a:t> .</a:t>
            </a:r>
          </a:p>
          <a:p>
            <a:endParaRPr lang="en-US" dirty="0"/>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Mechanism of Action</a:t>
            </a:r>
          </a:p>
          <a:p>
            <a:r>
              <a:rPr lang="en-US" dirty="0" smtClean="0"/>
              <a:t>Amoxicillin is similar to </a:t>
            </a:r>
            <a:r>
              <a:rPr lang="en-US" dirty="0" smtClean="0">
                <a:hlinkClick r:id="rId2"/>
              </a:rPr>
              <a:t>penicillin</a:t>
            </a:r>
            <a:r>
              <a:rPr lang="en-US" dirty="0" smtClean="0"/>
              <a:t> in its bactericidal action against susceptible bacteria during the stage of active multiplication.</a:t>
            </a:r>
          </a:p>
          <a:p>
            <a:r>
              <a:rPr lang="en-US" dirty="0" smtClean="0"/>
              <a:t> It acts through the inhibition of cell wall biosynthesis that leads to the death of the bacteria.</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Six major factors can be identified</a:t>
            </a:r>
            <a:r>
              <a:rPr lang="en-US" dirty="0" smtClean="0"/>
              <a:t>: </a:t>
            </a:r>
          </a:p>
          <a:p>
            <a:r>
              <a:rPr lang="en-US" dirty="0" smtClean="0"/>
              <a:t>the infectious agent</a:t>
            </a:r>
          </a:p>
          <a:p>
            <a:r>
              <a:rPr lang="en-US" dirty="0" smtClean="0"/>
              <a:t> the reservoir </a:t>
            </a:r>
          </a:p>
          <a:p>
            <a:r>
              <a:rPr lang="en-US" dirty="0" smtClean="0"/>
              <a:t>the route of exit</a:t>
            </a:r>
          </a:p>
          <a:p>
            <a:r>
              <a:rPr lang="en-US" dirty="0" smtClean="0"/>
              <a:t> the mode of transmission </a:t>
            </a:r>
          </a:p>
          <a:p>
            <a:r>
              <a:rPr lang="en-US" dirty="0" smtClean="0"/>
              <a:t>the route of entry and</a:t>
            </a:r>
          </a:p>
          <a:p>
            <a:r>
              <a:rPr lang="en-US" dirty="0" smtClean="0"/>
              <a:t> the susceptible host.</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err="1" smtClean="0"/>
              <a:t>prodromal</a:t>
            </a:r>
            <a:r>
              <a:rPr lang="en-US" dirty="0" smtClean="0"/>
              <a:t> symptoms are non-specific and include fever, malaise, headache and anorexia. This is usually followed by severe pain over the parotid glands, with either unilateral or bilateral parotid swelling. The enlarged parotid glands obscure the angle of the mandible and may elevate the ear lobe, which does not occur in cervical lymph node enlargement. </a:t>
            </a:r>
            <a:r>
              <a:rPr lang="en-US" dirty="0" err="1" smtClean="0"/>
              <a:t>Trismus</a:t>
            </a:r>
            <a:r>
              <a:rPr lang="en-US" dirty="0" smtClean="0"/>
              <a:t> due to pain is common at this stage. </a:t>
            </a:r>
            <a:r>
              <a:rPr lang="en-US" dirty="0" err="1" smtClean="0"/>
              <a:t>Submandibular</a:t>
            </a:r>
            <a:r>
              <a:rPr lang="en-US" dirty="0" smtClean="0"/>
              <a:t> gland involvement occurs less frequently.</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Mechanism of Resistance</a:t>
            </a:r>
          </a:p>
          <a:p>
            <a:r>
              <a:rPr lang="en-US" dirty="0" smtClean="0"/>
              <a:t>Resistance to amoxicillin is mediated primarily through enzymes called beta-</a:t>
            </a:r>
            <a:r>
              <a:rPr lang="en-US" dirty="0" err="1" smtClean="0"/>
              <a:t>lactamases</a:t>
            </a:r>
            <a:r>
              <a:rPr lang="en-US" dirty="0" smtClean="0"/>
              <a:t> that cleave the beta-</a:t>
            </a:r>
            <a:r>
              <a:rPr lang="en-US" dirty="0" err="1" smtClean="0"/>
              <a:t>lactam</a:t>
            </a:r>
            <a:r>
              <a:rPr lang="en-US" dirty="0" smtClean="0"/>
              <a:t> ring of amoxicillin, rendering it inactive.</a:t>
            </a:r>
            <a:endParaRPr lang="en-US" dirty="0"/>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Drug interaction</a:t>
            </a:r>
          </a:p>
          <a:p>
            <a:r>
              <a:rPr lang="en-US" dirty="0" err="1" smtClean="0"/>
              <a:t>Probenicid</a:t>
            </a:r>
            <a:r>
              <a:rPr lang="en-US" dirty="0" smtClean="0"/>
              <a:t> decreases the renal tubular </a:t>
            </a:r>
            <a:r>
              <a:rPr lang="en-US" dirty="0" err="1" smtClean="0"/>
              <a:t>secrection</a:t>
            </a:r>
            <a:r>
              <a:rPr lang="en-US" dirty="0" smtClean="0"/>
              <a:t> of </a:t>
            </a:r>
            <a:r>
              <a:rPr lang="en-US" dirty="0" err="1" smtClean="0"/>
              <a:t>amoxil</a:t>
            </a:r>
            <a:endParaRPr lang="en-US" dirty="0" smtClean="0"/>
          </a:p>
          <a:p>
            <a:r>
              <a:rPr lang="en-US" dirty="0" smtClean="0"/>
              <a:t>Abnormal prolongation time reported in patient receiving </a:t>
            </a:r>
            <a:r>
              <a:rPr lang="en-US" dirty="0" err="1" smtClean="0"/>
              <a:t>amoxil</a:t>
            </a:r>
            <a:r>
              <a:rPr lang="en-US" dirty="0" smtClean="0"/>
              <a:t> and oral anti coagulants</a:t>
            </a:r>
          </a:p>
          <a:p>
            <a:r>
              <a:rPr lang="en-US" dirty="0" err="1" smtClean="0"/>
              <a:t>Amoxil</a:t>
            </a:r>
            <a:r>
              <a:rPr lang="en-US" dirty="0" smtClean="0"/>
              <a:t> may affect the gut flora and lower absorption </a:t>
            </a:r>
            <a:r>
              <a:rPr lang="en-US" dirty="0" err="1" smtClean="0"/>
              <a:t>oestrogen</a:t>
            </a:r>
            <a:r>
              <a:rPr lang="en-US" dirty="0" smtClean="0"/>
              <a:t>/</a:t>
            </a:r>
            <a:r>
              <a:rPr lang="en-US" dirty="0" err="1" smtClean="0"/>
              <a:t>progestron</a:t>
            </a:r>
            <a:r>
              <a:rPr lang="en-US" dirty="0" smtClean="0"/>
              <a:t> in oral contraceptive users</a:t>
            </a:r>
            <a:endParaRPr lang="en-US" dirty="0"/>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a:buNone/>
            </a:pPr>
            <a:r>
              <a:rPr lang="en-US" dirty="0" smtClean="0"/>
              <a:t>                             </a:t>
            </a:r>
          </a:p>
          <a:p>
            <a:pPr>
              <a:buNone/>
            </a:pPr>
            <a:r>
              <a:rPr lang="en-US" smtClean="0"/>
              <a:t>                                </a:t>
            </a:r>
            <a:r>
              <a:rPr lang="en-US" sz="9600" i="1" dirty="0" smtClean="0"/>
              <a:t>END </a:t>
            </a:r>
            <a:r>
              <a:rPr lang="en-US" dirty="0" smtClean="0"/>
              <a:t>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smtClean="0"/>
              <a:t>Complications </a:t>
            </a:r>
          </a:p>
          <a:p>
            <a:r>
              <a:rPr lang="en-US" dirty="0" smtClean="0"/>
              <a:t>CNS involvement is the most common </a:t>
            </a:r>
            <a:r>
              <a:rPr lang="en-US" dirty="0" err="1" smtClean="0"/>
              <a:t>extrasalivary</a:t>
            </a:r>
            <a:r>
              <a:rPr lang="en-US" dirty="0" smtClean="0"/>
              <a:t>-gland manifestation of mumps.</a:t>
            </a:r>
          </a:p>
          <a:p>
            <a:r>
              <a:rPr lang="en-US" dirty="0" smtClean="0"/>
              <a:t> Clinical meningitis occurs in 5% of all infected patients, and 30% of patients with CNS involvement have no evidence of parotid gland involvement. </a:t>
            </a:r>
          </a:p>
          <a:p>
            <a:r>
              <a:rPr lang="en-US" dirty="0" err="1" smtClean="0"/>
              <a:t>Epididymo-orchitis</a:t>
            </a:r>
            <a:r>
              <a:rPr lang="en-US" dirty="0" smtClean="0"/>
              <a:t> develops in about one-third of patients who develop mumps after puberty. Bilateral testicular involvement results in sterility in only a small percentage of these patients. </a:t>
            </a:r>
          </a:p>
          <a:p>
            <a:r>
              <a:rPr lang="en-US" dirty="0" smtClean="0"/>
              <a:t>Pancreatitis, </a:t>
            </a:r>
            <a:r>
              <a:rPr lang="en-US" dirty="0" err="1" smtClean="0"/>
              <a:t>oophoritis</a:t>
            </a:r>
            <a:r>
              <a:rPr lang="en-US" dirty="0" smtClean="0"/>
              <a:t>, </a:t>
            </a:r>
            <a:r>
              <a:rPr lang="en-US" dirty="0" err="1" smtClean="0"/>
              <a:t>myocarditis</a:t>
            </a:r>
            <a:r>
              <a:rPr lang="en-US" dirty="0" smtClean="0"/>
              <a:t>, mastitis, hepatitis and </a:t>
            </a:r>
            <a:r>
              <a:rPr lang="en-US" dirty="0" err="1" smtClean="0"/>
              <a:t>polyarthritis</a:t>
            </a:r>
            <a:r>
              <a:rPr lang="en-US" dirty="0" smtClean="0"/>
              <a:t> may also occur.</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t>Diagnosis and treatment</a:t>
            </a:r>
          </a:p>
          <a:p>
            <a:r>
              <a:rPr lang="en-US" dirty="0" smtClean="0"/>
              <a:t> The diagnosis of mumps is on the basis of the clinical features. In doubtful cases, serological demonstration of a fourfold rise in antibodies detected by complement fixation or indirect </a:t>
            </a:r>
            <a:r>
              <a:rPr lang="en-US" dirty="0" err="1" smtClean="0"/>
              <a:t>haemagglutination</a:t>
            </a:r>
            <a:r>
              <a:rPr lang="en-US" dirty="0" smtClean="0"/>
              <a:t> or neutralization tests on acute and convalescent sera is diagnostic. Virus can be isolated in cell culture from saliva, throat swab, urine and CSF and identified by </a:t>
            </a:r>
            <a:r>
              <a:rPr lang="en-US" dirty="0" err="1" smtClean="0"/>
              <a:t>immunofluorescence</a:t>
            </a:r>
            <a:r>
              <a:rPr lang="en-US" dirty="0" smtClean="0"/>
              <a:t> or </a:t>
            </a:r>
            <a:r>
              <a:rPr lang="en-US" dirty="0" err="1" smtClean="0"/>
              <a:t>haemadsorption</a:t>
            </a:r>
            <a:r>
              <a:rPr lang="en-US" dirty="0" smtClean="0"/>
              <a:t>.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t>CORONAVIRUSES</a:t>
            </a:r>
          </a:p>
          <a:p>
            <a:r>
              <a:rPr lang="en-US" dirty="0" smtClean="0"/>
              <a:t> Human </a:t>
            </a:r>
            <a:r>
              <a:rPr lang="en-US" dirty="0" err="1" smtClean="0"/>
              <a:t>coronaviruses</a:t>
            </a:r>
            <a:r>
              <a:rPr lang="en-US" dirty="0" smtClean="0"/>
              <a:t> were first isolated in the mid 1960s and the majority of isolates (related to the reference strains 229E and OC43) have been associated with common colds. </a:t>
            </a:r>
          </a:p>
          <a:p>
            <a:r>
              <a:rPr lang="en-US" dirty="0" smtClean="0"/>
              <a:t>In November 2002, an apparently new viral disease occurred in China (Guangdong province) and this spread rapidly in other parts of the Far East and also in Canada (Toronto and Vancouver). This disease, known as 'severe acute respiratory syndrome' (SARS-COV) of which bronchopneumonia has been a major feature, is caused by a previously unknown </a:t>
            </a:r>
            <a:r>
              <a:rPr lang="en-US" dirty="0" err="1" smtClean="0"/>
              <a:t>coronavirus</a:t>
            </a:r>
            <a:r>
              <a:rPr lang="en-US" dirty="0" smtClean="0"/>
              <a:t>. </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Similarity of this virus to </a:t>
            </a:r>
            <a:r>
              <a:rPr lang="en-US" dirty="0" err="1" smtClean="0"/>
              <a:t>coronaviruses</a:t>
            </a:r>
            <a:r>
              <a:rPr lang="en-US" dirty="0" smtClean="0"/>
              <a:t> isolated from civet cats, raccoons and ferret badgers indicates the likelihood that SARS is a </a:t>
            </a:r>
            <a:r>
              <a:rPr lang="en-US" dirty="0" err="1" smtClean="0"/>
              <a:t>zoonotic</a:t>
            </a:r>
            <a:r>
              <a:rPr lang="en-US" dirty="0" smtClean="0"/>
              <a:t> disease .</a:t>
            </a:r>
          </a:p>
          <a:p>
            <a:r>
              <a:rPr lang="en-US" dirty="0" smtClean="0"/>
              <a:t> The epidemic was finally brought under control in the summer of 2003 and by then there had been &gt; 8000 cases with approximately 800 deaths. </a:t>
            </a:r>
          </a:p>
          <a:p>
            <a:r>
              <a:rPr lang="en-US" dirty="0" smtClean="0"/>
              <a:t> But in </a:t>
            </a:r>
            <a:r>
              <a:rPr lang="en-US" dirty="0" err="1" smtClean="0"/>
              <a:t>december</a:t>
            </a:r>
            <a:r>
              <a:rPr lang="en-US" dirty="0" smtClean="0"/>
              <a:t> 2019 an epidemic started in china known as covid-19 is spread </a:t>
            </a:r>
            <a:r>
              <a:rPr lang="en-US" dirty="0" err="1" smtClean="0"/>
              <a:t>rapidily</a:t>
            </a:r>
            <a:r>
              <a:rPr lang="en-US" dirty="0" smtClean="0"/>
              <a:t> to many countries causing  massive </a:t>
            </a:r>
            <a:r>
              <a:rPr lang="en-US" dirty="0" err="1" smtClean="0"/>
              <a:t>deaths.The</a:t>
            </a:r>
            <a:r>
              <a:rPr lang="en-US" dirty="0" smtClean="0"/>
              <a:t> epidemic has claimed thousands of lives and still continuing </a:t>
            </a:r>
            <a:r>
              <a:rPr lang="en-US" dirty="0" err="1" smtClean="0"/>
              <a:t>claming</a:t>
            </a:r>
            <a:r>
              <a:rPr lang="en-US" dirty="0" smtClean="0"/>
              <a:t> </a:t>
            </a:r>
            <a:r>
              <a:rPr lang="en-US" dirty="0" err="1" smtClean="0"/>
              <a:t>lifes</a:t>
            </a:r>
            <a:r>
              <a:rPr lang="en-US" dirty="0" smtClean="0"/>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dirty="0" smtClean="0"/>
              <a:t> Clinical </a:t>
            </a:r>
            <a:r>
              <a:rPr lang="en-US" dirty="0" err="1" smtClean="0"/>
              <a:t>manifestation;incubation</a:t>
            </a:r>
            <a:r>
              <a:rPr lang="en-US" dirty="0" smtClean="0"/>
              <a:t> period is 3-14 days of getting into contact with an infected </a:t>
            </a:r>
            <a:r>
              <a:rPr lang="en-US" dirty="0" err="1" smtClean="0"/>
              <a:t>person.The</a:t>
            </a:r>
            <a:r>
              <a:rPr lang="en-US" dirty="0" smtClean="0"/>
              <a:t> disease is highly </a:t>
            </a:r>
            <a:r>
              <a:rPr lang="en-US" dirty="0" err="1" smtClean="0"/>
              <a:t>contagious.History</a:t>
            </a:r>
            <a:r>
              <a:rPr lang="en-US" dirty="0" smtClean="0"/>
              <a:t> of travel in a country with the epidemic and having the following </a:t>
            </a:r>
            <a:r>
              <a:rPr lang="en-US" dirty="0" err="1" smtClean="0"/>
              <a:t>symtoms</a:t>
            </a:r>
            <a:endParaRPr lang="en-US" dirty="0" smtClean="0"/>
          </a:p>
          <a:p>
            <a:pPr>
              <a:buNone/>
            </a:pPr>
            <a:r>
              <a:rPr lang="en-US" dirty="0" smtClean="0"/>
              <a:t>Fever</a:t>
            </a:r>
          </a:p>
          <a:p>
            <a:pPr>
              <a:buNone/>
            </a:pPr>
            <a:r>
              <a:rPr lang="en-US" dirty="0" smtClean="0"/>
              <a:t>Cold</a:t>
            </a:r>
          </a:p>
          <a:p>
            <a:pPr>
              <a:buNone/>
            </a:pPr>
            <a:r>
              <a:rPr lang="en-US" dirty="0" smtClean="0"/>
              <a:t>Sore throat</a:t>
            </a:r>
          </a:p>
          <a:p>
            <a:pPr>
              <a:buNone/>
            </a:pPr>
            <a:r>
              <a:rPr lang="en-US" dirty="0" smtClean="0"/>
              <a:t>Difficulty in breathing</a:t>
            </a:r>
          </a:p>
          <a:p>
            <a:pPr>
              <a:buNone/>
            </a:pPr>
            <a:r>
              <a:rPr lang="en-US" dirty="0" smtClean="0"/>
              <a:t>Loss of smell sensation</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smtClean="0"/>
              <a:t>Prevention and treatment</a:t>
            </a:r>
          </a:p>
          <a:p>
            <a:r>
              <a:rPr lang="en-US" dirty="0" smtClean="0"/>
              <a:t>Observing hygiene-washing hands with antiseptic/</a:t>
            </a:r>
            <a:r>
              <a:rPr lang="en-US" dirty="0" err="1" smtClean="0"/>
              <a:t>sanitiser</a:t>
            </a:r>
            <a:r>
              <a:rPr lang="en-US" dirty="0" smtClean="0"/>
              <a:t>/soap and water</a:t>
            </a:r>
          </a:p>
          <a:p>
            <a:r>
              <a:rPr lang="en-US" dirty="0" smtClean="0"/>
              <a:t>Isolating of infected people</a:t>
            </a:r>
          </a:p>
          <a:p>
            <a:r>
              <a:rPr lang="en-US" dirty="0" smtClean="0"/>
              <a:t>Avoiding crowded places</a:t>
            </a:r>
          </a:p>
          <a:p>
            <a:r>
              <a:rPr lang="en-US" dirty="0" smtClean="0"/>
              <a:t>Avoiding touching of surfaces</a:t>
            </a:r>
          </a:p>
          <a:p>
            <a:r>
              <a:rPr lang="en-US" dirty="0" smtClean="0"/>
              <a:t>Use PPE</a:t>
            </a:r>
          </a:p>
          <a:p>
            <a:r>
              <a:rPr lang="en-US" dirty="0" smtClean="0"/>
              <a:t>Use of protective while coughing or sneezing</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Treatment</a:t>
            </a:r>
          </a:p>
          <a:p>
            <a:r>
              <a:rPr lang="en-US" dirty="0" smtClean="0"/>
              <a:t>Disease is self limiting</a:t>
            </a:r>
          </a:p>
          <a:p>
            <a:r>
              <a:rPr lang="en-US" dirty="0" smtClean="0"/>
              <a:t>Though can use </a:t>
            </a:r>
            <a:r>
              <a:rPr lang="en-US" dirty="0" err="1" smtClean="0"/>
              <a:t>analgesics,antibiotics,oxygen</a:t>
            </a:r>
            <a:r>
              <a:rPr lang="en-US" dirty="0" smtClean="0"/>
              <a:t> if needed</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Bacterial infections </a:t>
            </a:r>
            <a:endParaRPr lang="en-US" dirty="0"/>
          </a:p>
        </p:txBody>
      </p:sp>
      <p:sp>
        <p:nvSpPr>
          <p:cNvPr id="3" name="Content Placeholder 2"/>
          <p:cNvSpPr>
            <a:spLocks noGrp="1"/>
          </p:cNvSpPr>
          <p:nvPr>
            <p:ph idx="1"/>
          </p:nvPr>
        </p:nvSpPr>
        <p:spPr/>
        <p:txBody>
          <a:bodyPr/>
          <a:lstStyle/>
          <a:p>
            <a:r>
              <a:rPr lang="en-US" dirty="0" smtClean="0"/>
              <a:t>Bacteria are single-celled microorganisms known as prokaryotes.</a:t>
            </a:r>
          </a:p>
          <a:p>
            <a:r>
              <a:rPr lang="en-US" dirty="0" smtClean="0"/>
              <a:t>There are estimated to be at least </a:t>
            </a:r>
            <a:r>
              <a:rPr lang="en-US" dirty="0" smtClean="0">
                <a:hlinkClick r:id="rId2"/>
              </a:rPr>
              <a:t>one nonillion</a:t>
            </a:r>
            <a:r>
              <a:rPr lang="en-US" dirty="0" smtClean="0"/>
              <a:t> bacteria on Earth. </a:t>
            </a:r>
          </a:p>
          <a:p>
            <a:r>
              <a:rPr lang="en-US" dirty="0" smtClean="0"/>
              <a:t>A nonillion is a one followed by 30 zeros. </a:t>
            </a:r>
          </a:p>
          <a:p>
            <a:r>
              <a:rPr lang="en-US" dirty="0" smtClean="0"/>
              <a:t>Much of Earth's biomass is made up of bacteria.</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Bacteria take three main shapes:</a:t>
            </a:r>
          </a:p>
          <a:p>
            <a:r>
              <a:rPr lang="en-US" dirty="0" smtClean="0"/>
              <a:t>Spherical: These are usually the simplest to treat and are known as </a:t>
            </a:r>
            <a:r>
              <a:rPr lang="en-US" dirty="0" err="1" smtClean="0"/>
              <a:t>cocci</a:t>
            </a:r>
            <a:r>
              <a:rPr lang="en-US" dirty="0" smtClean="0"/>
              <a:t>.</a:t>
            </a:r>
          </a:p>
          <a:p>
            <a:r>
              <a:rPr lang="en-US" dirty="0" smtClean="0"/>
              <a:t>Rod-shaped: These are called bacilli.</a:t>
            </a:r>
          </a:p>
          <a:p>
            <a:r>
              <a:rPr lang="en-US" dirty="0" smtClean="0"/>
              <a:t>Spiral: Coiled bacteria are known as </a:t>
            </a:r>
            <a:r>
              <a:rPr lang="en-US" dirty="0" err="1" smtClean="0"/>
              <a:t>spirilla</a:t>
            </a:r>
            <a:r>
              <a:rPr lang="en-US" dirty="0" smtClean="0"/>
              <a:t>. If the coil of a </a:t>
            </a:r>
            <a:r>
              <a:rPr lang="en-US" dirty="0" err="1" smtClean="0"/>
              <a:t>spirillus</a:t>
            </a:r>
            <a:r>
              <a:rPr lang="en-US" dirty="0" smtClean="0"/>
              <a:t> is particularly tight, they are known as spirochetes.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Infectious agents </a:t>
            </a:r>
            <a:r>
              <a:rPr lang="en-US" dirty="0" smtClean="0"/>
              <a:t>can have varying sizes. Some, such as </a:t>
            </a:r>
            <a:r>
              <a:rPr lang="en-US" i="1" dirty="0" smtClean="0"/>
              <a:t>Plasmodium</a:t>
            </a:r>
            <a:r>
              <a:rPr lang="en-US" dirty="0" smtClean="0"/>
              <a:t> </a:t>
            </a:r>
            <a:r>
              <a:rPr lang="en-US" i="1" dirty="0" err="1" smtClean="0"/>
              <a:t>falciparum</a:t>
            </a:r>
            <a:r>
              <a:rPr lang="en-US" dirty="0" smtClean="0"/>
              <a:t> and all bacteria and viruses, are tiny and are called </a:t>
            </a:r>
            <a:r>
              <a:rPr lang="en-US" b="1" dirty="0" smtClean="0"/>
              <a:t>micro-organisms</a:t>
            </a:r>
            <a:r>
              <a:rPr lang="en-US" dirty="0" smtClean="0"/>
              <a:t>, because they can only be seen with the aid of microscopes.</a:t>
            </a:r>
          </a:p>
          <a:p>
            <a:r>
              <a:rPr lang="en-US" dirty="0" smtClean="0"/>
              <a:t> Others, such as the </a:t>
            </a:r>
            <a:r>
              <a:rPr lang="en-US" dirty="0" err="1" smtClean="0"/>
              <a:t>ascaris</a:t>
            </a:r>
            <a:r>
              <a:rPr lang="en-US" dirty="0" smtClean="0"/>
              <a:t> worm (</a:t>
            </a:r>
            <a:r>
              <a:rPr lang="en-US" i="1" dirty="0" err="1" smtClean="0"/>
              <a:t>Ascaris</a:t>
            </a:r>
            <a:r>
              <a:rPr lang="en-US" i="1" dirty="0" smtClean="0"/>
              <a:t> </a:t>
            </a:r>
            <a:r>
              <a:rPr lang="en-US" i="1" dirty="0" err="1" smtClean="0"/>
              <a:t>lumbricoides</a:t>
            </a:r>
            <a:r>
              <a:rPr lang="en-US" dirty="0" smtClean="0"/>
              <a:t>), can be easily seen with the naked eye.</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Bacteria can live in almost any kind of environment, from extreme heat to intense cold, and some can even survive in radioactive waste. </a:t>
            </a:r>
          </a:p>
          <a:p>
            <a:r>
              <a:rPr lang="en-US" dirty="0" smtClean="0"/>
              <a:t>There are trillions of strains of bacteria, and few of these cause diseases in humans. </a:t>
            </a:r>
          </a:p>
          <a:p>
            <a:r>
              <a:rPr lang="en-US" dirty="0" smtClean="0"/>
              <a:t>Some of them live inside the human body without causing harm, for example in the gut or airways. Some "good" bacteria attack "bad" bacteria and prevent them from causing sickness.</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However, some bacterial diseases are deadly. </a:t>
            </a:r>
            <a:br>
              <a:rPr lang="en-US" dirty="0" smtClean="0"/>
            </a:br>
            <a:r>
              <a:rPr lang="en-US" dirty="0" smtClean="0"/>
              <a:t/>
            </a:r>
            <a:br>
              <a:rPr lang="en-US" dirty="0" smtClean="0"/>
            </a:br>
            <a:r>
              <a:rPr lang="en-US" dirty="0" smtClean="0"/>
              <a:t>These </a:t>
            </a:r>
            <a:r>
              <a:rPr lang="en-US" dirty="0" smtClean="0">
                <a:hlinkClick r:id="rId2"/>
              </a:rPr>
              <a:t>include</a:t>
            </a:r>
            <a:r>
              <a:rPr lang="en-US" dirty="0" smtClean="0"/>
              <a:t>:</a:t>
            </a:r>
          </a:p>
          <a:p>
            <a:r>
              <a:rPr lang="en-US" dirty="0" smtClean="0">
                <a:hlinkClick r:id="rId3" tooltip="Cholera: Causes, Symptoms, and Treatment"/>
              </a:rPr>
              <a:t>cholera</a:t>
            </a:r>
            <a:endParaRPr lang="en-US" dirty="0" smtClean="0"/>
          </a:p>
          <a:p>
            <a:r>
              <a:rPr lang="en-US" dirty="0" smtClean="0">
                <a:hlinkClick r:id="rId4" tooltip="Everything you need to know about diphtheria"/>
              </a:rPr>
              <a:t>diphtheria</a:t>
            </a:r>
            <a:endParaRPr lang="en-US" dirty="0" smtClean="0"/>
          </a:p>
          <a:p>
            <a:r>
              <a:rPr lang="en-US" dirty="0" smtClean="0">
                <a:hlinkClick r:id="rId5" tooltip="Everything you should know about dysentery"/>
              </a:rPr>
              <a:t>dysentery</a:t>
            </a:r>
            <a:endParaRPr lang="en-US" dirty="0" smtClean="0"/>
          </a:p>
          <a:p>
            <a:r>
              <a:rPr lang="en-US" dirty="0" smtClean="0"/>
              <a:t>bubonic plague</a:t>
            </a:r>
          </a:p>
          <a:p>
            <a:r>
              <a:rPr lang="en-US" dirty="0" smtClean="0">
                <a:hlinkClick r:id="rId6" tooltip="What you should know about pneumonia"/>
              </a:rPr>
              <a:t>pneumonia</a:t>
            </a:r>
            <a:endParaRPr lang="en-US" dirty="0" smtClean="0"/>
          </a:p>
          <a:p>
            <a:r>
              <a:rPr lang="en-US" dirty="0" smtClean="0">
                <a:hlinkClick r:id="rId7" tooltip="All you need to know about tuberculosis"/>
              </a:rPr>
              <a:t>tuberculosis</a:t>
            </a:r>
            <a:endParaRPr lang="en-US" dirty="0" smtClean="0"/>
          </a:p>
          <a:p>
            <a:r>
              <a:rPr lang="en-US" dirty="0" smtClean="0">
                <a:hlinkClick r:id="rId8" tooltip="What you need to know about typhoid"/>
              </a:rPr>
              <a:t>typhoid</a:t>
            </a:r>
            <a:endParaRPr lang="en-US" dirty="0" smtClean="0"/>
          </a:p>
          <a:p>
            <a:r>
              <a:rPr lang="en-US" dirty="0" smtClean="0"/>
              <a:t>typhus</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en-US" dirty="0" smtClean="0"/>
              <a:t>Some examples of bacterial infections are:</a:t>
            </a:r>
          </a:p>
          <a:p>
            <a:r>
              <a:rPr lang="en-US" dirty="0" smtClean="0"/>
              <a:t>bacterial meningitis</a:t>
            </a:r>
          </a:p>
          <a:p>
            <a:r>
              <a:rPr lang="en-US" dirty="0" err="1" smtClean="0">
                <a:hlinkClick r:id="rId2" tooltip="How to treat ear infections"/>
              </a:rPr>
              <a:t>otitis</a:t>
            </a:r>
            <a:r>
              <a:rPr lang="en-US" dirty="0" smtClean="0">
                <a:hlinkClick r:id="rId2" tooltip="How to treat ear infections"/>
              </a:rPr>
              <a:t> media</a:t>
            </a:r>
            <a:endParaRPr lang="en-US" dirty="0" smtClean="0"/>
          </a:p>
          <a:p>
            <a:r>
              <a:rPr lang="en-US" dirty="0" smtClean="0"/>
              <a:t>pneumonia</a:t>
            </a:r>
          </a:p>
          <a:p>
            <a:r>
              <a:rPr lang="en-US" dirty="0" smtClean="0"/>
              <a:t>tuberculosis</a:t>
            </a:r>
          </a:p>
          <a:p>
            <a:r>
              <a:rPr lang="en-US" dirty="0" smtClean="0"/>
              <a:t>upper respiratory tract infection</a:t>
            </a:r>
          </a:p>
          <a:p>
            <a:r>
              <a:rPr lang="en-US" dirty="0" smtClean="0"/>
              <a:t>gastritis</a:t>
            </a:r>
          </a:p>
          <a:p>
            <a:r>
              <a:rPr lang="en-US" dirty="0" smtClean="0">
                <a:hlinkClick r:id="rId3" tooltip="All about food poisoning"/>
              </a:rPr>
              <a:t>food poisoning</a:t>
            </a:r>
            <a:endParaRPr lang="en-US" dirty="0" smtClean="0"/>
          </a:p>
          <a:p>
            <a:r>
              <a:rPr lang="en-US" dirty="0" smtClean="0"/>
              <a:t>eye infections</a:t>
            </a:r>
          </a:p>
          <a:p>
            <a:r>
              <a:rPr lang="en-US" dirty="0" smtClean="0">
                <a:hlinkClick r:id="rId4" tooltip="Everything you need to know about sinusitis"/>
              </a:rPr>
              <a:t>sinusitis</a:t>
            </a:r>
            <a:endParaRPr lang="en-US" dirty="0" smtClean="0"/>
          </a:p>
          <a:p>
            <a:r>
              <a:rPr lang="en-US" dirty="0" smtClean="0">
                <a:hlinkClick r:id="rId5" tooltip="What's to know about urinary tract infections?"/>
              </a:rPr>
              <a:t>urinary tract infections</a:t>
            </a:r>
            <a:endParaRPr lang="en-US" dirty="0" smtClean="0"/>
          </a:p>
          <a:p>
            <a:r>
              <a:rPr lang="en-US" dirty="0" smtClean="0"/>
              <a:t>skin infections</a:t>
            </a:r>
          </a:p>
          <a:p>
            <a:r>
              <a:rPr lang="en-US" dirty="0" smtClean="0">
                <a:hlinkClick r:id="rId6" tooltip="What you need to know about STDs"/>
              </a:rPr>
              <a:t>sexually transmitted diseases</a:t>
            </a:r>
            <a:endParaRPr lang="en-US" dirty="0" smtClean="0"/>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Bacterial infections can be treated with </a:t>
            </a:r>
            <a:r>
              <a:rPr lang="en-US" dirty="0" smtClean="0">
                <a:hlinkClick r:id="rId2" tooltip="Antibiotics: All You Need To Know"/>
              </a:rPr>
              <a:t>antibiotics</a:t>
            </a:r>
            <a:r>
              <a:rPr lang="en-US" dirty="0" smtClean="0"/>
              <a:t>, but some strains become resistant and can survive the treatment</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dirty="0" smtClean="0"/>
              <a:t>Bacteria Infections of the skin includes; </a:t>
            </a:r>
            <a:r>
              <a:rPr lang="en-US" dirty="0" err="1" smtClean="0"/>
              <a:t>Pyoderma</a:t>
            </a:r>
            <a:endParaRPr lang="en-US" dirty="0" smtClean="0"/>
          </a:p>
          <a:p>
            <a:r>
              <a:rPr lang="en-US" dirty="0" smtClean="0"/>
              <a:t>Abscesses</a:t>
            </a:r>
          </a:p>
          <a:p>
            <a:r>
              <a:rPr lang="en-US" dirty="0" err="1" smtClean="0"/>
              <a:t>Cellulitis</a:t>
            </a:r>
            <a:endParaRPr lang="en-US" dirty="0" smtClean="0"/>
          </a:p>
          <a:p>
            <a:r>
              <a:rPr lang="en-US" dirty="0" err="1" smtClean="0"/>
              <a:t>Erysypelas</a:t>
            </a:r>
            <a:endParaRPr lang="en-US" dirty="0" smtClean="0"/>
          </a:p>
          <a:p>
            <a:r>
              <a:rPr lang="en-US" dirty="0" err="1" smtClean="0"/>
              <a:t>Ecythyma</a:t>
            </a:r>
            <a:endParaRPr lang="en-US" dirty="0" smtClean="0"/>
          </a:p>
          <a:p>
            <a:r>
              <a:rPr lang="en-US" dirty="0" smtClean="0"/>
              <a:t>Impetigo</a:t>
            </a:r>
          </a:p>
          <a:p>
            <a:r>
              <a:rPr lang="en-US" dirty="0" err="1" smtClean="0"/>
              <a:t>Folliculitis</a:t>
            </a:r>
            <a:endParaRPr lang="en-US" dirty="0" smtClean="0"/>
          </a:p>
          <a:p>
            <a:r>
              <a:rPr lang="en-US" dirty="0" smtClean="0"/>
              <a:t>Furuncle(boil)</a:t>
            </a:r>
          </a:p>
          <a:p>
            <a:r>
              <a:rPr lang="en-US" dirty="0" smtClean="0"/>
              <a:t>carbuncle</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err="1" smtClean="0"/>
              <a:t>Pasteurellosis</a:t>
            </a:r>
            <a:r>
              <a:rPr lang="en-US" b="1" dirty="0" smtClean="0"/>
              <a:t> </a:t>
            </a:r>
          </a:p>
          <a:p>
            <a:r>
              <a:rPr lang="en-US" i="1" dirty="0" err="1" smtClean="0"/>
              <a:t>Pasteurella</a:t>
            </a:r>
            <a:r>
              <a:rPr lang="en-US" i="1" dirty="0" smtClean="0"/>
              <a:t> </a:t>
            </a:r>
            <a:r>
              <a:rPr lang="en-US" i="1" dirty="0" err="1" smtClean="0"/>
              <a:t>multocida</a:t>
            </a:r>
            <a:r>
              <a:rPr lang="en-US" dirty="0" smtClean="0"/>
              <a:t> is found in the </a:t>
            </a:r>
            <a:r>
              <a:rPr lang="en-US" dirty="0" err="1" smtClean="0"/>
              <a:t>oropharynx</a:t>
            </a:r>
            <a:r>
              <a:rPr lang="en-US" dirty="0" smtClean="0"/>
              <a:t> of up to 90% of cats and 70% of dogs. </a:t>
            </a:r>
          </a:p>
          <a:p>
            <a:r>
              <a:rPr lang="en-US" dirty="0" smtClean="0"/>
              <a:t>It can cause soft tissue infections following animal bites. </a:t>
            </a:r>
          </a:p>
          <a:p>
            <a:r>
              <a:rPr lang="en-US" dirty="0" smtClean="0"/>
              <a:t>Although the infection initially resembles other forms of </a:t>
            </a:r>
            <a:r>
              <a:rPr lang="en-US" dirty="0" err="1" smtClean="0"/>
              <a:t>cellulitis</a:t>
            </a:r>
            <a:r>
              <a:rPr lang="en-US" dirty="0" smtClean="0"/>
              <a:t>, there is a much higher incidence of spread to deeper tissues, resulting in </a:t>
            </a:r>
            <a:r>
              <a:rPr lang="en-US" dirty="0" err="1" smtClean="0"/>
              <a:t>osteomyelitis</a:t>
            </a:r>
            <a:r>
              <a:rPr lang="en-US" dirty="0" smtClean="0"/>
              <a:t>, </a:t>
            </a:r>
            <a:r>
              <a:rPr lang="en-US" dirty="0" err="1" smtClean="0"/>
              <a:t>tenosynovitis</a:t>
            </a:r>
            <a:r>
              <a:rPr lang="en-US" dirty="0" smtClean="0"/>
              <a:t> or septic arthritis. </a:t>
            </a:r>
          </a:p>
          <a:p>
            <a:r>
              <a:rPr lang="en-US" dirty="0" smtClean="0"/>
              <a:t>The organism is sensitive to penicillin, but as infections following animal bites are often </a:t>
            </a:r>
            <a:r>
              <a:rPr lang="en-US" dirty="0" err="1" smtClean="0"/>
              <a:t>polymicrobial</a:t>
            </a:r>
            <a:r>
              <a:rPr lang="en-US" dirty="0" smtClean="0"/>
              <a:t>, co-</a:t>
            </a:r>
            <a:r>
              <a:rPr lang="en-US" dirty="0" err="1" smtClean="0"/>
              <a:t>amoxiclav</a:t>
            </a:r>
            <a:r>
              <a:rPr lang="en-US" dirty="0" smtClean="0"/>
              <a:t> is used. </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Staphylococcal scalded skin syndrome</a:t>
            </a:r>
          </a:p>
          <a:p>
            <a:r>
              <a:rPr lang="en-US" dirty="0" smtClean="0"/>
              <a:t> The scalded skin syndrome is caused by a toxin-secreting strain of </a:t>
            </a:r>
            <a:r>
              <a:rPr lang="en-US" i="1" dirty="0" smtClean="0"/>
              <a:t>S. </a:t>
            </a:r>
            <a:r>
              <a:rPr lang="en-US" i="1" dirty="0" err="1" smtClean="0"/>
              <a:t>aureus</a:t>
            </a:r>
            <a:r>
              <a:rPr lang="en-US" dirty="0" smtClean="0"/>
              <a:t>.</a:t>
            </a:r>
          </a:p>
          <a:p>
            <a:r>
              <a:rPr lang="en-US" dirty="0" smtClean="0"/>
              <a:t> It principally affects children under the age of 5.</a:t>
            </a:r>
          </a:p>
          <a:p>
            <a:r>
              <a:rPr lang="en-US" dirty="0" smtClean="0"/>
              <a:t> The toxin, </a:t>
            </a:r>
            <a:r>
              <a:rPr lang="en-US" dirty="0" err="1" smtClean="0"/>
              <a:t>exfoliatin</a:t>
            </a:r>
            <a:r>
              <a:rPr lang="en-US" dirty="0" smtClean="0"/>
              <a:t>, causes intra-epidermal cleavage at the level of the stratum </a:t>
            </a:r>
            <a:r>
              <a:rPr lang="en-US" dirty="0" err="1" smtClean="0"/>
              <a:t>corneum</a:t>
            </a:r>
            <a:r>
              <a:rPr lang="en-US" dirty="0" smtClean="0"/>
              <a:t> leading to the formation of large flaccid blisters that shear readily. </a:t>
            </a:r>
          </a:p>
          <a:p>
            <a:r>
              <a:rPr lang="en-US" dirty="0" smtClean="0"/>
              <a:t>It is a relatively benign condition, and responds to treatment with </a:t>
            </a:r>
            <a:r>
              <a:rPr lang="en-US" dirty="0" err="1" smtClean="0"/>
              <a:t>flucloxacillin</a:t>
            </a:r>
            <a:r>
              <a:rPr lang="en-US" dirty="0" smtClean="0"/>
              <a:t>. </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Gas gangrene</a:t>
            </a:r>
          </a:p>
          <a:p>
            <a:r>
              <a:rPr lang="en-US" dirty="0" smtClean="0"/>
              <a:t> Gas gangrene is caused by deep tissue infection with </a:t>
            </a:r>
            <a:r>
              <a:rPr lang="en-US" i="1" dirty="0" smtClean="0"/>
              <a:t>Clostridium</a:t>
            </a:r>
            <a:r>
              <a:rPr lang="en-US" dirty="0" smtClean="0"/>
              <a:t> spp., especially </a:t>
            </a:r>
            <a:r>
              <a:rPr lang="en-US" i="1" dirty="0" smtClean="0"/>
              <a:t>C. </a:t>
            </a:r>
            <a:r>
              <a:rPr lang="en-US" i="1" dirty="0" err="1" smtClean="0"/>
              <a:t>perfringens</a:t>
            </a:r>
            <a:r>
              <a:rPr lang="en-US" dirty="0" smtClean="0"/>
              <a:t>, and follows contaminated penetrating injuries.</a:t>
            </a:r>
          </a:p>
          <a:p>
            <a:r>
              <a:rPr lang="en-US" dirty="0" smtClean="0"/>
              <a:t> It is particularly associated with battlefield wounds, but is also seen in intravenous drug users, and following surgery. </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The initial infection develops in an area of necrotic tissue caused by the original injury; toxins secreted by the bacteria kill surrounding tissue and enable the anaerobic organism to spread rapidly. </a:t>
            </a:r>
          </a:p>
          <a:p>
            <a:r>
              <a:rPr lang="en-US" dirty="0" smtClean="0"/>
              <a:t>Toxins are also responsible for the severe systemic features of gas gangrene. </a:t>
            </a:r>
          </a:p>
          <a:p>
            <a:r>
              <a:rPr lang="en-US" dirty="0" smtClean="0"/>
              <a:t>Treatment consists of urgent surgical removal of necrotic tissue, and treatment with </a:t>
            </a:r>
            <a:r>
              <a:rPr lang="en-US" dirty="0" err="1" smtClean="0"/>
              <a:t>benzylpenicillin</a:t>
            </a:r>
            <a:r>
              <a:rPr lang="en-US" dirty="0" smtClean="0"/>
              <a:t> and </a:t>
            </a:r>
            <a:r>
              <a:rPr lang="en-US" dirty="0" err="1" smtClean="0"/>
              <a:t>clindamycin</a:t>
            </a:r>
            <a:r>
              <a:rPr lang="en-US" dirty="0" smtClean="0"/>
              <a:t>. </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en-US" b="1" dirty="0" err="1" smtClean="0"/>
              <a:t>Pertussis</a:t>
            </a:r>
            <a:r>
              <a:rPr lang="en-US" b="1" dirty="0" smtClean="0"/>
              <a:t> (whooping cough)</a:t>
            </a:r>
          </a:p>
          <a:p>
            <a:r>
              <a:rPr lang="en-US" dirty="0" smtClean="0"/>
              <a:t> </a:t>
            </a:r>
            <a:r>
              <a:rPr lang="en-US" dirty="0" err="1" smtClean="0"/>
              <a:t>Pertussis</a:t>
            </a:r>
            <a:r>
              <a:rPr lang="en-US" dirty="0" smtClean="0"/>
              <a:t> occurs world-wide.</a:t>
            </a:r>
          </a:p>
          <a:p>
            <a:r>
              <a:rPr lang="en-US" dirty="0" smtClean="0"/>
              <a:t> Humans are both the natural hosts and reservoirs of infection. </a:t>
            </a:r>
          </a:p>
          <a:p>
            <a:r>
              <a:rPr lang="en-US" dirty="0" smtClean="0"/>
              <a:t>The disease is caused by </a:t>
            </a:r>
            <a:r>
              <a:rPr lang="en-US" i="1" dirty="0" err="1" smtClean="0"/>
              <a:t>Bordetella</a:t>
            </a:r>
            <a:r>
              <a:rPr lang="en-US" i="1" dirty="0" smtClean="0"/>
              <a:t> </a:t>
            </a:r>
            <a:r>
              <a:rPr lang="en-US" i="1" dirty="0" err="1" smtClean="0"/>
              <a:t>pertussis</a:t>
            </a:r>
            <a:r>
              <a:rPr lang="en-US" dirty="0" smtClean="0"/>
              <a:t> which is a Gram-negative </a:t>
            </a:r>
            <a:r>
              <a:rPr lang="en-US" dirty="0" err="1" smtClean="0"/>
              <a:t>coccobacillus</a:t>
            </a:r>
            <a:r>
              <a:rPr lang="en-US" dirty="0" smtClean="0"/>
              <a:t>. </a:t>
            </a:r>
            <a:r>
              <a:rPr lang="en-US" i="1" dirty="0" smtClean="0"/>
              <a:t>B. </a:t>
            </a:r>
            <a:r>
              <a:rPr lang="en-US" i="1" dirty="0" err="1" smtClean="0"/>
              <a:t>parapertussis</a:t>
            </a:r>
            <a:r>
              <a:rPr lang="en-US" dirty="0" smtClean="0"/>
              <a:t> and </a:t>
            </a:r>
            <a:r>
              <a:rPr lang="en-US" i="1" dirty="0" smtClean="0"/>
              <a:t>B. </a:t>
            </a:r>
            <a:r>
              <a:rPr lang="en-US" i="1" dirty="0" err="1" smtClean="0"/>
              <a:t>bronchiseptica</a:t>
            </a:r>
            <a:r>
              <a:rPr lang="en-US" dirty="0" smtClean="0"/>
              <a:t> produce milder infections.</a:t>
            </a:r>
          </a:p>
          <a:p>
            <a:r>
              <a:rPr lang="en-US" dirty="0" smtClean="0"/>
              <a:t> </a:t>
            </a:r>
            <a:r>
              <a:rPr lang="en-US" dirty="0" err="1" smtClean="0"/>
              <a:t>Pertussis</a:t>
            </a:r>
            <a:r>
              <a:rPr lang="en-US" dirty="0" smtClean="0"/>
              <a:t> is highly contagious and is spread by droplet infection. </a:t>
            </a:r>
          </a:p>
          <a:p>
            <a:r>
              <a:rPr lang="en-US" dirty="0" smtClean="0"/>
              <a:t>In its early stages it is indistinguishable from other types of upper respiratory tract infection. </a:t>
            </a:r>
          </a:p>
          <a:p>
            <a:r>
              <a:rPr lang="en-US" dirty="0" smtClean="0"/>
              <a:t>Epidemic disease occurred in the UK when the safety of the whooping cough vaccine was questioned. </a:t>
            </a:r>
          </a:p>
          <a:p>
            <a:r>
              <a:rPr lang="en-US" dirty="0" smtClean="0"/>
              <a:t>Currently, uptake exceeds 95% and the disease is uncommon.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Reservoir</a:t>
            </a:r>
          </a:p>
          <a:p>
            <a:r>
              <a:rPr lang="en-US" dirty="0" smtClean="0"/>
              <a:t>The place where the infectious agent is normally present </a:t>
            </a:r>
            <a:r>
              <a:rPr lang="en-US" i="1" dirty="0" smtClean="0"/>
              <a:t>before</a:t>
            </a:r>
            <a:r>
              <a:rPr lang="en-US" dirty="0" smtClean="0"/>
              <a:t> infecting a new human is called a </a:t>
            </a:r>
            <a:r>
              <a:rPr lang="en-US" b="1" dirty="0" smtClean="0"/>
              <a:t>reservoir</a:t>
            </a:r>
            <a:r>
              <a:rPr lang="en-US" dirty="0" smtClean="0"/>
              <a:t>.</a:t>
            </a:r>
          </a:p>
          <a:p>
            <a:r>
              <a:rPr lang="en-US" dirty="0" smtClean="0"/>
              <a:t> Without reservoirs, infectious agents could not survive and hence could not be transmitted to other people. </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Clinical features</a:t>
            </a:r>
          </a:p>
          <a:p>
            <a:r>
              <a:rPr lang="en-US" dirty="0" smtClean="0"/>
              <a:t> The incubation period is 7-10 days. </a:t>
            </a:r>
          </a:p>
          <a:p>
            <a:r>
              <a:rPr lang="en-US" dirty="0" smtClean="0"/>
              <a:t>It is a disease of childhood, with 90% of cases occurring below 5 years of age. </a:t>
            </a:r>
          </a:p>
          <a:p>
            <a:r>
              <a:rPr lang="en-US" dirty="0" smtClean="0"/>
              <a:t>However, no age is exempt.</a:t>
            </a:r>
          </a:p>
          <a:p>
            <a:r>
              <a:rPr lang="en-US" dirty="0" smtClean="0"/>
              <a:t> During the catarrhal stage the patient is highly infectious, and cultures from respiratory secretions are positive in over 90% of patients.</a:t>
            </a:r>
          </a:p>
          <a:p>
            <a:r>
              <a:rPr lang="en-US" dirty="0" smtClean="0"/>
              <a:t> Malaise, anorexia, </a:t>
            </a:r>
            <a:r>
              <a:rPr lang="en-US" dirty="0" err="1" smtClean="0"/>
              <a:t>mucoid</a:t>
            </a:r>
            <a:r>
              <a:rPr lang="en-US" dirty="0" smtClean="0"/>
              <a:t> </a:t>
            </a:r>
            <a:r>
              <a:rPr lang="en-US" dirty="0" err="1" smtClean="0"/>
              <a:t>rhinorrhoea</a:t>
            </a:r>
            <a:r>
              <a:rPr lang="en-US" dirty="0" smtClean="0"/>
              <a:t> and conjunctivitis are present.</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smtClean="0"/>
              <a:t>Diagnosis</a:t>
            </a:r>
          </a:p>
          <a:p>
            <a:r>
              <a:rPr lang="en-US" dirty="0" smtClean="0"/>
              <a:t> The diagnosis is suggested clinically by the characteristic whoop and a history of contact with an infected individual. </a:t>
            </a:r>
          </a:p>
          <a:p>
            <a:r>
              <a:rPr lang="en-US" dirty="0" smtClean="0"/>
              <a:t>It is confirmed by isolation of the organism. Cultures of swabs of nasopharyngeal secretions result in a higher positive yield than cultures of 'cough plates'.</a:t>
            </a:r>
          </a:p>
          <a:p>
            <a:pPr>
              <a:buNone/>
            </a:pPr>
            <a:r>
              <a:rPr lang="en-US" dirty="0" smtClean="0"/>
              <a:t> </a:t>
            </a:r>
            <a:r>
              <a:rPr lang="en-US" b="1" dirty="0" smtClean="0"/>
              <a:t>Treatment</a:t>
            </a:r>
          </a:p>
          <a:p>
            <a:r>
              <a:rPr lang="en-US" dirty="0" smtClean="0"/>
              <a:t> If the disease is recognized in the catarrhal stage, erythromycin will abort or decrease the severity of the infection. In the paroxysmal stage, antibiotics have little role to play in altering the course of the illness. </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t>Prevention and control</a:t>
            </a:r>
          </a:p>
          <a:p>
            <a:r>
              <a:rPr lang="en-US" dirty="0" smtClean="0"/>
              <a:t> Affected individuals should be isolated to prevent contact with others, e.g. in hostels and boarding schools.</a:t>
            </a:r>
          </a:p>
          <a:p>
            <a:r>
              <a:rPr lang="en-US" dirty="0" smtClean="0"/>
              <a:t> </a:t>
            </a:r>
            <a:r>
              <a:rPr lang="en-US" dirty="0" err="1" smtClean="0"/>
              <a:t>Pertussis</a:t>
            </a:r>
            <a:r>
              <a:rPr lang="en-US" dirty="0" smtClean="0"/>
              <a:t> is an easily preventable disease and effective active immunization is available . </a:t>
            </a:r>
          </a:p>
          <a:p>
            <a:r>
              <a:rPr lang="en-US" dirty="0" smtClean="0"/>
              <a:t>Convulsions and encephalopathy have been reported as rare complications of vaccination but they are probably less frequent than after whooping cough itself. </a:t>
            </a:r>
          </a:p>
          <a:p>
            <a:r>
              <a:rPr lang="en-US" dirty="0" smtClean="0"/>
              <a:t>Any exposed susceptible infant should receive prophylactic erythromycin. </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err="1" smtClean="0"/>
              <a:t>Vibrio</a:t>
            </a:r>
            <a:r>
              <a:rPr lang="en-US" b="1" dirty="0" smtClean="0"/>
              <a:t> Cholera,</a:t>
            </a:r>
          </a:p>
          <a:p>
            <a:pPr>
              <a:buNone/>
            </a:pPr>
            <a:r>
              <a:rPr lang="en-US" dirty="0" smtClean="0"/>
              <a:t>    due to </a:t>
            </a:r>
            <a:r>
              <a:rPr lang="en-US" i="1" dirty="0" err="1" smtClean="0"/>
              <a:t>Vibrio</a:t>
            </a:r>
            <a:r>
              <a:rPr lang="en-US" i="1" dirty="0" smtClean="0"/>
              <a:t> </a:t>
            </a:r>
            <a:r>
              <a:rPr lang="en-US" i="1" dirty="0" err="1" smtClean="0"/>
              <a:t>cholerae</a:t>
            </a:r>
            <a:r>
              <a:rPr lang="en-US" dirty="0" smtClean="0"/>
              <a:t> is the prototypic pure </a:t>
            </a:r>
            <a:r>
              <a:rPr lang="en-US" dirty="0" err="1" smtClean="0"/>
              <a:t>enterotoxigenic</a:t>
            </a:r>
            <a:r>
              <a:rPr lang="en-US" dirty="0" smtClean="0"/>
              <a:t> </a:t>
            </a:r>
            <a:r>
              <a:rPr lang="en-US" dirty="0" err="1" smtClean="0"/>
              <a:t>diarrhoea</a:t>
            </a:r>
            <a:r>
              <a:rPr lang="en-US" dirty="0" smtClean="0"/>
              <a:t>: </a:t>
            </a:r>
            <a:r>
              <a:rPr lang="en-US" i="1" dirty="0" err="1" smtClean="0"/>
              <a:t>Vibrio</a:t>
            </a:r>
            <a:r>
              <a:rPr lang="en-US" i="1" dirty="0" smtClean="0"/>
              <a:t> </a:t>
            </a:r>
            <a:r>
              <a:rPr lang="en-US" i="1" dirty="0" err="1" smtClean="0"/>
              <a:t>parahaemolyticus</a:t>
            </a:r>
            <a:r>
              <a:rPr lang="en-US" dirty="0" smtClean="0"/>
              <a:t> causes acute watery </a:t>
            </a:r>
            <a:r>
              <a:rPr lang="en-US" dirty="0" err="1" smtClean="0"/>
              <a:t>diarrhoea</a:t>
            </a:r>
            <a:r>
              <a:rPr lang="en-US" dirty="0" smtClean="0"/>
              <a:t> after eating raw fish or shellfish that has been kept for several hours without refrigeration. </a:t>
            </a:r>
          </a:p>
          <a:p>
            <a:r>
              <a:rPr lang="en-US" dirty="0" smtClean="0"/>
              <a:t>Explosive </a:t>
            </a:r>
            <a:r>
              <a:rPr lang="en-US" dirty="0" err="1" smtClean="0"/>
              <a:t>diarrhoea</a:t>
            </a:r>
            <a:r>
              <a:rPr lang="en-US" dirty="0" smtClean="0"/>
              <a:t>, abdominal cramps and vomiting occurs with a fever in 50%. It is self-limiting, lasting up to 10 days. </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Bacillus cereus</a:t>
            </a:r>
          </a:p>
          <a:p>
            <a:r>
              <a:rPr lang="en-US" dirty="0" smtClean="0"/>
              <a:t> </a:t>
            </a:r>
            <a:r>
              <a:rPr lang="en-US" i="1" dirty="0" smtClean="0"/>
              <a:t>B. cereus</a:t>
            </a:r>
            <a:r>
              <a:rPr lang="en-US" dirty="0" smtClean="0"/>
              <a:t> produces two toxins.</a:t>
            </a:r>
          </a:p>
          <a:p>
            <a:r>
              <a:rPr lang="en-US" dirty="0" smtClean="0"/>
              <a:t> One produces watery </a:t>
            </a:r>
            <a:r>
              <a:rPr lang="en-US" dirty="0" err="1" smtClean="0"/>
              <a:t>diarrhoea</a:t>
            </a:r>
            <a:r>
              <a:rPr lang="en-US" dirty="0" smtClean="0"/>
              <a:t> up to 12 hours after ingesting the organism. </a:t>
            </a:r>
          </a:p>
          <a:p>
            <a:r>
              <a:rPr lang="en-US" dirty="0" smtClean="0"/>
              <a:t>The other toxin is preformed in food and causes severe vomiting, e.g. 'fried rice poisoning' </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err="1" smtClean="0"/>
              <a:t>Travellers'</a:t>
            </a:r>
            <a:r>
              <a:rPr lang="en-US" b="1" dirty="0" smtClean="0"/>
              <a:t> </a:t>
            </a:r>
            <a:r>
              <a:rPr lang="en-US" b="1" dirty="0" err="1" smtClean="0"/>
              <a:t>diarrhoea</a:t>
            </a:r>
            <a:endParaRPr lang="en-US" b="1" dirty="0" smtClean="0"/>
          </a:p>
          <a:p>
            <a:r>
              <a:rPr lang="en-US" dirty="0" smtClean="0"/>
              <a:t> </a:t>
            </a:r>
            <a:r>
              <a:rPr lang="en-US" dirty="0" err="1" smtClean="0"/>
              <a:t>Travellers'</a:t>
            </a:r>
            <a:r>
              <a:rPr lang="en-US" dirty="0" smtClean="0"/>
              <a:t> </a:t>
            </a:r>
            <a:r>
              <a:rPr lang="en-US" dirty="0" err="1" smtClean="0"/>
              <a:t>diarrhoea</a:t>
            </a:r>
            <a:r>
              <a:rPr lang="en-US" dirty="0" smtClean="0"/>
              <a:t> is defined as the passage of three or more unformed stools per day in a resident of an industrialized country travelling in a developing nation.</a:t>
            </a:r>
          </a:p>
          <a:p>
            <a:r>
              <a:rPr lang="en-US" dirty="0" smtClean="0"/>
              <a:t> Infection is usually food- or water-borne, and younger </a:t>
            </a:r>
            <a:r>
              <a:rPr lang="en-US" dirty="0" err="1" smtClean="0"/>
              <a:t>travellers</a:t>
            </a:r>
            <a:r>
              <a:rPr lang="en-US" dirty="0" smtClean="0"/>
              <a:t> are most often affected (probably reflecting </a:t>
            </a:r>
            <a:r>
              <a:rPr lang="en-US" dirty="0" err="1" smtClean="0"/>
              <a:t>behaviour</a:t>
            </a:r>
            <a:r>
              <a:rPr lang="en-US" dirty="0" smtClean="0"/>
              <a:t> patterns). Reported attack rates vary from country to country, but approach 50% for a 2-week stay in many tropical countries. </a:t>
            </a:r>
          </a:p>
          <a:p>
            <a:r>
              <a:rPr lang="en-US" dirty="0" smtClean="0"/>
              <a:t>The disease is usually benign and self-limiting:</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treatment</a:t>
            </a:r>
            <a:r>
              <a:rPr lang="en-US" dirty="0" smtClean="0"/>
              <a:t> with </a:t>
            </a:r>
            <a:r>
              <a:rPr lang="en-US" dirty="0" err="1" smtClean="0"/>
              <a:t>quinolone</a:t>
            </a:r>
            <a:r>
              <a:rPr lang="en-US" dirty="0" smtClean="0"/>
              <a:t> antibiotics may hasten recovery but is not normally necessary. </a:t>
            </a:r>
          </a:p>
          <a:p>
            <a:r>
              <a:rPr lang="en-US" dirty="0" smtClean="0"/>
              <a:t>Prophylactic antibiotic therapy may also be effective for short stays, but should not be used routinely.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Common causes of </a:t>
            </a:r>
            <a:r>
              <a:rPr lang="en-US" dirty="0" err="1" smtClean="0"/>
              <a:t>travellers'</a:t>
            </a:r>
            <a:r>
              <a:rPr lang="en-US" dirty="0" smtClean="0"/>
              <a:t> </a:t>
            </a:r>
            <a:r>
              <a:rPr lang="en-US" dirty="0" err="1" smtClean="0"/>
              <a:t>diarrhoea</a:t>
            </a:r>
            <a:r>
              <a:rPr lang="en-US" dirty="0" smtClean="0"/>
              <a:t> (TD) </a:t>
            </a:r>
            <a:r>
              <a:rPr lang="en-US" b="1" dirty="0" smtClean="0"/>
              <a:t>Organism    </a:t>
            </a:r>
            <a:r>
              <a:rPr lang="en-US" dirty="0" smtClean="0"/>
              <a:t> </a:t>
            </a:r>
            <a:r>
              <a:rPr lang="en-US" b="1" dirty="0" smtClean="0"/>
              <a:t>Frequency (varies from country to country)</a:t>
            </a:r>
            <a:r>
              <a:rPr lang="en-US" dirty="0" smtClean="0"/>
              <a:t> </a:t>
            </a:r>
          </a:p>
          <a:p>
            <a:r>
              <a:rPr lang="en-US" dirty="0" smtClean="0"/>
              <a:t>ETEC ( </a:t>
            </a:r>
            <a:r>
              <a:rPr lang="en-US" dirty="0" err="1" smtClean="0"/>
              <a:t>enterotoxigenic</a:t>
            </a:r>
            <a:r>
              <a:rPr lang="en-US" dirty="0" smtClean="0"/>
              <a:t> </a:t>
            </a:r>
            <a:r>
              <a:rPr lang="en-US" i="1" dirty="0" smtClean="0"/>
              <a:t>Escherichia coli)</a:t>
            </a:r>
            <a:r>
              <a:rPr lang="en-US" dirty="0" smtClean="0"/>
              <a:t>         30-70% </a:t>
            </a:r>
          </a:p>
          <a:p>
            <a:r>
              <a:rPr lang="en-US" i="1" dirty="0" err="1" smtClean="0"/>
              <a:t>Shigella</a:t>
            </a:r>
            <a:r>
              <a:rPr lang="en-US" dirty="0" smtClean="0"/>
              <a:t> spp.                                                        0-15% </a:t>
            </a:r>
          </a:p>
          <a:p>
            <a:r>
              <a:rPr lang="en-US" i="1" dirty="0" smtClean="0"/>
              <a:t>Salmonella</a:t>
            </a:r>
            <a:r>
              <a:rPr lang="en-US" dirty="0" smtClean="0"/>
              <a:t> spp.                                                  0-10%</a:t>
            </a:r>
          </a:p>
          <a:p>
            <a:r>
              <a:rPr lang="en-US" dirty="0" smtClean="0"/>
              <a:t> </a:t>
            </a:r>
            <a:r>
              <a:rPr lang="en-US" i="1" dirty="0" smtClean="0"/>
              <a:t>Campylobacter</a:t>
            </a:r>
            <a:r>
              <a:rPr lang="en-US" dirty="0" smtClean="0"/>
              <a:t> spp.                                          0-15%</a:t>
            </a:r>
          </a:p>
          <a:p>
            <a:r>
              <a:rPr lang="en-US" dirty="0" smtClean="0"/>
              <a:t> Viral pathogens                                                 0-10% </a:t>
            </a:r>
          </a:p>
          <a:p>
            <a:r>
              <a:rPr lang="en-US" i="1" dirty="0" err="1" smtClean="0"/>
              <a:t>Giardia</a:t>
            </a:r>
            <a:r>
              <a:rPr lang="en-US" i="1" dirty="0" smtClean="0"/>
              <a:t> </a:t>
            </a:r>
            <a:r>
              <a:rPr lang="en-US" i="1" dirty="0" err="1" smtClean="0"/>
              <a:t>intestinalis</a:t>
            </a:r>
            <a:r>
              <a:rPr lang="en-US" i="1" dirty="0" smtClean="0"/>
              <a:t>                                            </a:t>
            </a:r>
            <a:r>
              <a:rPr lang="en-US" dirty="0" smtClean="0"/>
              <a:t> 0-3% </a:t>
            </a:r>
            <a:br>
              <a:rPr lang="en-US" dirty="0" smtClean="0"/>
            </a:b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Fungal infections </a:t>
            </a:r>
            <a:endParaRPr lang="en-US" dirty="0"/>
          </a:p>
        </p:txBody>
      </p:sp>
      <p:sp>
        <p:nvSpPr>
          <p:cNvPr id="3" name="Content Placeholder 2"/>
          <p:cNvSpPr>
            <a:spLocks noGrp="1"/>
          </p:cNvSpPr>
          <p:nvPr>
            <p:ph idx="1"/>
          </p:nvPr>
        </p:nvSpPr>
        <p:spPr/>
        <p:txBody>
          <a:bodyPr>
            <a:normAutofit fontScale="85000" lnSpcReduction="10000"/>
          </a:bodyPr>
          <a:lstStyle/>
          <a:p>
            <a:r>
              <a:rPr lang="en-US" i="1" dirty="0" smtClean="0"/>
              <a:t>Fungi reproduce by spreading spores.</a:t>
            </a:r>
            <a:endParaRPr lang="en-US" dirty="0" smtClean="0"/>
          </a:p>
          <a:p>
            <a:r>
              <a:rPr lang="en-US" dirty="0" smtClean="0"/>
              <a:t>A fungus is an often </a:t>
            </a:r>
            <a:r>
              <a:rPr lang="en-US" dirty="0" smtClean="0">
                <a:hlinkClick r:id="rId2"/>
              </a:rPr>
              <a:t>multi-cellular parasite</a:t>
            </a:r>
            <a:r>
              <a:rPr lang="en-US" dirty="0" smtClean="0"/>
              <a:t> that can decompose and then absorb organic matter using an enzyme.</a:t>
            </a:r>
          </a:p>
          <a:p>
            <a:r>
              <a:rPr lang="en-US" dirty="0" smtClean="0"/>
              <a:t>They almost always reproduce through the spreading of single-celled spores, and the structure of a fungus is normally long and cylindrical with small filaments branching from the main body. </a:t>
            </a:r>
          </a:p>
          <a:p>
            <a:r>
              <a:rPr lang="en-US" dirty="0" smtClean="0"/>
              <a:t>This structure is known as </a:t>
            </a:r>
            <a:r>
              <a:rPr lang="en-US" dirty="0" err="1" smtClean="0"/>
              <a:t>hypha</a:t>
            </a:r>
            <a:r>
              <a:rPr lang="en-US" dirty="0" smtClean="0"/>
              <a:t>.</a:t>
            </a:r>
          </a:p>
          <a:p>
            <a:r>
              <a:rPr lang="en-US" dirty="0" smtClean="0"/>
              <a:t>There are approximately </a:t>
            </a:r>
            <a:r>
              <a:rPr lang="en-US" dirty="0" smtClean="0">
                <a:hlinkClick r:id="rId3"/>
              </a:rPr>
              <a:t>51 million</a:t>
            </a:r>
            <a:r>
              <a:rPr lang="en-US" dirty="0" smtClean="0"/>
              <a:t> species of fungus.</a:t>
            </a: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Many fungal infections will appear in the upper layers of the skin, and some progress to the deeper layers.</a:t>
            </a:r>
          </a:p>
          <a:p>
            <a:r>
              <a:rPr lang="en-US" dirty="0" smtClean="0"/>
              <a:t> Inhaled fungal spores can lead to systemic fungal infections, such as thrush, or </a:t>
            </a:r>
            <a:r>
              <a:rPr lang="en-US" dirty="0" err="1" smtClean="0">
                <a:hlinkClick r:id="rId2" tooltip="What you need to know about a yeast infection"/>
              </a:rPr>
              <a:t>candidiasis</a:t>
            </a:r>
            <a:r>
              <a:rPr lang="en-US" dirty="0" smtClean="0"/>
              <a:t>. </a:t>
            </a:r>
          </a:p>
          <a:p>
            <a:r>
              <a:rPr lang="en-US" dirty="0" smtClean="0"/>
              <a:t>Systemic diseases affect the whole body.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Humans and animals which serve as reservoirs for infectious agents are known as </a:t>
            </a:r>
            <a:r>
              <a:rPr lang="en-US" b="1" dirty="0" smtClean="0"/>
              <a:t>infected hosts</a:t>
            </a:r>
            <a:r>
              <a:rPr lang="en-US" dirty="0" smtClean="0"/>
              <a:t>. </a:t>
            </a:r>
          </a:p>
          <a:p>
            <a:r>
              <a:rPr lang="en-US" dirty="0" smtClean="0"/>
              <a:t>Two examples are people infected with HIV and with the bacteria that cause tuberculosis; these infectious agents persist and multiply in the infected hosts and can be directly transmitted to new hosts.</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Examples of fungal infections</a:t>
            </a:r>
            <a:r>
              <a:rPr lang="en-US" dirty="0" smtClean="0"/>
              <a:t> are:</a:t>
            </a:r>
          </a:p>
          <a:p>
            <a:r>
              <a:rPr lang="en-US" dirty="0" smtClean="0"/>
              <a:t>valley fever, or </a:t>
            </a:r>
            <a:r>
              <a:rPr lang="en-US" dirty="0" err="1" smtClean="0"/>
              <a:t>coccidioidomycosis</a:t>
            </a:r>
            <a:endParaRPr lang="en-US" dirty="0" smtClean="0"/>
          </a:p>
          <a:p>
            <a:r>
              <a:rPr lang="en-US" dirty="0" smtClean="0"/>
              <a:t>athlete's foot</a:t>
            </a:r>
          </a:p>
          <a:p>
            <a:r>
              <a:rPr lang="en-US" dirty="0" smtClean="0">
                <a:hlinkClick r:id="rId3" tooltip="What you need to know about ringworm"/>
              </a:rPr>
              <a:t>ringworm</a:t>
            </a:r>
            <a:endParaRPr lang="en-US" dirty="0" smtClean="0"/>
          </a:p>
          <a:p>
            <a:r>
              <a:rPr lang="en-US" dirty="0" smtClean="0"/>
              <a:t>some eye infections</a:t>
            </a:r>
          </a:p>
          <a:p>
            <a:r>
              <a:rPr lang="en-US" dirty="0" smtClean="0"/>
              <a:t>A rash can be an indicator of a fungal infection of the skin.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 </a:t>
            </a:r>
            <a:r>
              <a:rPr lang="en-US" b="1" dirty="0" err="1" smtClean="0"/>
              <a:t>Candidiasis</a:t>
            </a:r>
            <a:r>
              <a:rPr lang="en-US" b="1" dirty="0" smtClean="0"/>
              <a:t>: </a:t>
            </a:r>
            <a:r>
              <a:rPr lang="en-US" dirty="0" err="1" smtClean="0"/>
              <a:t>Candidiasis</a:t>
            </a:r>
            <a:r>
              <a:rPr lang="en-US" dirty="0" smtClean="0"/>
              <a:t> is the most common fungal infection in humans and is predominantly caused by </a:t>
            </a:r>
            <a:r>
              <a:rPr lang="en-US" i="1" dirty="0" smtClean="0"/>
              <a:t>Candida </a:t>
            </a:r>
            <a:r>
              <a:rPr lang="en-US" i="1" dirty="0" err="1" smtClean="0"/>
              <a:t>albicans</a:t>
            </a:r>
            <a:r>
              <a:rPr lang="en-US" dirty="0" smtClean="0"/>
              <a:t> although other species of </a:t>
            </a:r>
            <a:r>
              <a:rPr lang="en-US" i="1" dirty="0" smtClean="0"/>
              <a:t>Candida</a:t>
            </a:r>
            <a:r>
              <a:rPr lang="en-US" dirty="0" smtClean="0"/>
              <a:t> are increasingly recognized.</a:t>
            </a:r>
          </a:p>
          <a:p>
            <a:r>
              <a:rPr lang="en-US" dirty="0" smtClean="0"/>
              <a:t> </a:t>
            </a:r>
            <a:r>
              <a:rPr lang="en-US" i="1" dirty="0" smtClean="0"/>
              <a:t>Candida</a:t>
            </a:r>
            <a:r>
              <a:rPr lang="en-US" dirty="0" smtClean="0"/>
              <a:t> are small asexual fungi. Most species that are pathogenic to humans are normal </a:t>
            </a:r>
            <a:r>
              <a:rPr lang="en-US" dirty="0" err="1" smtClean="0"/>
              <a:t>oropharyngeal</a:t>
            </a:r>
            <a:r>
              <a:rPr lang="en-US" dirty="0" smtClean="0"/>
              <a:t> and gastrointestinal </a:t>
            </a:r>
            <a:r>
              <a:rPr lang="en-US" dirty="0" err="1" smtClean="0"/>
              <a:t>commensals</a:t>
            </a:r>
            <a:r>
              <a:rPr lang="en-US" dirty="0" smtClean="0"/>
              <a:t>. </a:t>
            </a:r>
            <a:r>
              <a:rPr lang="en-US" dirty="0" err="1" smtClean="0"/>
              <a:t>Candidiasis</a:t>
            </a:r>
            <a:r>
              <a:rPr lang="en-US" dirty="0" smtClean="0"/>
              <a:t> is found world-wide. </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smtClean="0"/>
              <a:t>Clinical features </a:t>
            </a:r>
          </a:p>
          <a:p>
            <a:r>
              <a:rPr lang="en-US" dirty="0" smtClean="0"/>
              <a:t>Any organ in the body can be invaded by </a:t>
            </a:r>
            <a:r>
              <a:rPr lang="en-US" dirty="0" err="1" smtClean="0"/>
              <a:t>candida</a:t>
            </a:r>
            <a:r>
              <a:rPr lang="en-US" dirty="0" smtClean="0"/>
              <a:t>, but vaginal infection and oral thrush are the most common forms. </a:t>
            </a:r>
          </a:p>
          <a:p>
            <a:r>
              <a:rPr lang="en-US" dirty="0" smtClean="0"/>
              <a:t>This latter is seen in the very young, in the elderly, following antibiotic therapy and in those who are </a:t>
            </a:r>
            <a:r>
              <a:rPr lang="en-US" dirty="0" err="1" smtClean="0"/>
              <a:t>immunosuppressed</a:t>
            </a:r>
            <a:r>
              <a:rPr lang="en-US" dirty="0" smtClean="0"/>
              <a:t>. </a:t>
            </a:r>
          </a:p>
          <a:p>
            <a:r>
              <a:rPr lang="en-US" dirty="0" err="1" smtClean="0"/>
              <a:t>Candidal</a:t>
            </a:r>
            <a:r>
              <a:rPr lang="en-US" dirty="0" smtClean="0"/>
              <a:t> </a:t>
            </a:r>
            <a:r>
              <a:rPr lang="en-US" dirty="0" err="1" smtClean="0"/>
              <a:t>oesophagitis</a:t>
            </a:r>
            <a:r>
              <a:rPr lang="en-US" dirty="0" smtClean="0"/>
              <a:t> presents with painful </a:t>
            </a:r>
            <a:r>
              <a:rPr lang="en-US" dirty="0" err="1" smtClean="0"/>
              <a:t>dysphagia</a:t>
            </a:r>
            <a:r>
              <a:rPr lang="en-US" dirty="0" smtClean="0"/>
              <a:t>. </a:t>
            </a:r>
            <a:r>
              <a:rPr lang="en-US" dirty="0" err="1" smtClean="0"/>
              <a:t>Cutaneous</a:t>
            </a:r>
            <a:r>
              <a:rPr lang="en-US" dirty="0" smtClean="0"/>
              <a:t> </a:t>
            </a:r>
            <a:r>
              <a:rPr lang="en-US" dirty="0" err="1" smtClean="0"/>
              <a:t>candidiasis</a:t>
            </a:r>
            <a:r>
              <a:rPr lang="en-US" dirty="0" smtClean="0"/>
              <a:t> typically occurs in </a:t>
            </a:r>
            <a:r>
              <a:rPr lang="en-US" dirty="0" err="1" smtClean="0"/>
              <a:t>intertriginous</a:t>
            </a:r>
            <a:r>
              <a:rPr lang="en-US" dirty="0" smtClean="0"/>
              <a:t> areas. It is also a cause of </a:t>
            </a:r>
            <a:r>
              <a:rPr lang="en-US" dirty="0" err="1" smtClean="0"/>
              <a:t>paronychia</a:t>
            </a:r>
            <a:r>
              <a:rPr lang="en-US" dirty="0" smtClean="0"/>
              <a:t>. </a:t>
            </a:r>
          </a:p>
          <a:p>
            <a:r>
              <a:rPr lang="en-US" dirty="0" err="1" smtClean="0"/>
              <a:t>Balanitis</a:t>
            </a:r>
            <a:r>
              <a:rPr lang="en-US" dirty="0" smtClean="0"/>
              <a:t> and vaginal infection are also common</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i="1" dirty="0" err="1" smtClean="0"/>
              <a:t>Pneumocystis</a:t>
            </a:r>
            <a:r>
              <a:rPr lang="en-US" b="1" i="1" dirty="0" smtClean="0"/>
              <a:t> </a:t>
            </a:r>
            <a:r>
              <a:rPr lang="en-US" b="1" i="1" dirty="0" err="1" smtClean="0"/>
              <a:t>carinii</a:t>
            </a:r>
            <a:endParaRPr lang="en-US" b="1" i="1" dirty="0" smtClean="0"/>
          </a:p>
          <a:p>
            <a:r>
              <a:rPr lang="en-US" dirty="0" smtClean="0"/>
              <a:t> infection Genetic analysis has shown this organism to be homologous with fungi.</a:t>
            </a:r>
          </a:p>
          <a:p>
            <a:r>
              <a:rPr lang="en-US" dirty="0" smtClean="0"/>
              <a:t> It exists as a </a:t>
            </a:r>
            <a:r>
              <a:rPr lang="en-US" dirty="0" err="1" smtClean="0"/>
              <a:t>trophozoite</a:t>
            </a:r>
            <a:r>
              <a:rPr lang="en-US" dirty="0" smtClean="0"/>
              <a:t> which is probably motile and reproduces by binary fission. After invasion the </a:t>
            </a:r>
            <a:r>
              <a:rPr lang="en-US" dirty="0" err="1" smtClean="0"/>
              <a:t>trophozoite</a:t>
            </a:r>
            <a:r>
              <a:rPr lang="en-US" dirty="0" smtClean="0"/>
              <a:t> wall thickens and forms a cyst. </a:t>
            </a:r>
          </a:p>
          <a:p>
            <a:r>
              <a:rPr lang="en-US" dirty="0" smtClean="0"/>
              <a:t>On maturation further division takes place to yield eight </a:t>
            </a:r>
            <a:r>
              <a:rPr lang="en-US" dirty="0" err="1" smtClean="0"/>
              <a:t>merozoites</a:t>
            </a:r>
            <a:r>
              <a:rPr lang="en-US" dirty="0" smtClean="0"/>
              <a:t> which after cell wall rupture develop into </a:t>
            </a:r>
            <a:r>
              <a:rPr lang="en-US" dirty="0" err="1" smtClean="0"/>
              <a:t>trophozoites</a:t>
            </a:r>
            <a:r>
              <a:rPr lang="en-US" dirty="0" smtClean="0"/>
              <a:t>. </a:t>
            </a:r>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Infection probably occurs in infancy but in otherwise healthy infants it remains undetected. It is usually cleared from the lungs. </a:t>
            </a:r>
            <a:r>
              <a:rPr lang="en-US" i="1" dirty="0" smtClean="0"/>
              <a:t>P. </a:t>
            </a:r>
            <a:r>
              <a:rPr lang="en-US" i="1" dirty="0" err="1" smtClean="0"/>
              <a:t>carinii</a:t>
            </a:r>
            <a:r>
              <a:rPr lang="en-US" dirty="0" smtClean="0"/>
              <a:t> disease in adults is associated with immunodeficiency states, particularly AIDS.</a:t>
            </a: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t>
            </a:r>
            <a:r>
              <a:rPr lang="en-US" b="1" dirty="0" err="1" smtClean="0"/>
              <a:t>Dermatophytosis</a:t>
            </a:r>
            <a:r>
              <a:rPr lang="en-US" b="1" dirty="0" smtClean="0"/>
              <a:t>:</a:t>
            </a:r>
            <a:r>
              <a:rPr lang="en-US" dirty="0" smtClean="0"/>
              <a:t> </a:t>
            </a:r>
            <a:r>
              <a:rPr lang="en-US" dirty="0" err="1" smtClean="0"/>
              <a:t>Dermatophytoses</a:t>
            </a:r>
            <a:r>
              <a:rPr lang="en-US" dirty="0" smtClean="0"/>
              <a:t> are chronic fungal infections of keratinous structures such as the skin, hair or nails. </a:t>
            </a:r>
            <a:r>
              <a:rPr lang="en-US" i="1" dirty="0" err="1" smtClean="0"/>
              <a:t>Trichophyton</a:t>
            </a:r>
            <a:r>
              <a:rPr lang="en-US" dirty="0" smtClean="0"/>
              <a:t> spp., </a:t>
            </a:r>
            <a:r>
              <a:rPr lang="en-US" i="1" dirty="0" err="1" smtClean="0"/>
              <a:t>Microsporum</a:t>
            </a:r>
            <a:r>
              <a:rPr lang="en-US" dirty="0" smtClean="0"/>
              <a:t> spp., </a:t>
            </a:r>
            <a:r>
              <a:rPr lang="en-US" i="1" dirty="0" err="1" smtClean="0"/>
              <a:t>Epidermophyton</a:t>
            </a:r>
            <a:r>
              <a:rPr lang="en-US" dirty="0" smtClean="0"/>
              <a:t> spp. and </a:t>
            </a:r>
            <a:r>
              <a:rPr lang="en-US" i="1" dirty="0" smtClean="0"/>
              <a:t>Candida</a:t>
            </a:r>
            <a:r>
              <a:rPr lang="en-US" dirty="0" smtClean="0"/>
              <a:t> spp. can also infect keratinous structures. </a:t>
            </a: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smtClean="0"/>
              <a:t>Malassezia</a:t>
            </a:r>
            <a:r>
              <a:rPr lang="en-US" b="1" dirty="0" smtClean="0"/>
              <a:t> infection</a:t>
            </a:r>
          </a:p>
          <a:p>
            <a:r>
              <a:rPr lang="en-US" b="1" dirty="0" smtClean="0"/>
              <a:t> </a:t>
            </a:r>
            <a:r>
              <a:rPr lang="en-US" i="1" dirty="0" err="1" smtClean="0"/>
              <a:t>Malassezia</a:t>
            </a:r>
            <a:r>
              <a:rPr lang="en-US" dirty="0" smtClean="0"/>
              <a:t> spp. are found on the scalp and greasy skin and are responsible for </a:t>
            </a:r>
            <a:r>
              <a:rPr lang="en-US" dirty="0" err="1" smtClean="0"/>
              <a:t>seborrhoeic</a:t>
            </a:r>
            <a:r>
              <a:rPr lang="en-US" dirty="0" smtClean="0"/>
              <a:t> dermatitis, </a:t>
            </a:r>
            <a:r>
              <a:rPr lang="en-US" dirty="0" err="1" smtClean="0"/>
              <a:t>pityriasis</a:t>
            </a:r>
            <a:r>
              <a:rPr lang="en-US" dirty="0" smtClean="0"/>
              <a:t> </a:t>
            </a:r>
            <a:r>
              <a:rPr lang="en-US" dirty="0" err="1" smtClean="0"/>
              <a:t>versicolor</a:t>
            </a:r>
            <a:r>
              <a:rPr lang="en-US" dirty="0" smtClean="0"/>
              <a:t> (hypo- or </a:t>
            </a:r>
            <a:r>
              <a:rPr lang="en-US" dirty="0" err="1" smtClean="0"/>
              <a:t>hyperpigmented</a:t>
            </a:r>
            <a:r>
              <a:rPr lang="en-US" dirty="0" smtClean="0"/>
              <a:t> rash on trunk) and </a:t>
            </a:r>
            <a:r>
              <a:rPr lang="en-US" i="1" dirty="0" err="1" smtClean="0"/>
              <a:t>Malassezia</a:t>
            </a:r>
            <a:r>
              <a:rPr lang="en-US" dirty="0" smtClean="0"/>
              <a:t> </a:t>
            </a:r>
            <a:r>
              <a:rPr lang="en-US" dirty="0" err="1" smtClean="0"/>
              <a:t>folliculitis</a:t>
            </a:r>
            <a:r>
              <a:rPr lang="en-US" dirty="0" smtClean="0"/>
              <a:t> (itchy rash on back). </a:t>
            </a:r>
          </a:p>
          <a:p>
            <a:r>
              <a:rPr lang="en-US" i="1" dirty="0" smtClean="0"/>
              <a:t>Treatment</a:t>
            </a:r>
            <a:r>
              <a:rPr lang="en-US" dirty="0" smtClean="0"/>
              <a:t> is with topical </a:t>
            </a:r>
            <a:r>
              <a:rPr lang="en-US" dirty="0" err="1" smtClean="0"/>
              <a:t>antifungals</a:t>
            </a:r>
            <a:r>
              <a:rPr lang="en-US" dirty="0" smtClean="0"/>
              <a:t> or oral </a:t>
            </a:r>
            <a:r>
              <a:rPr lang="en-US" dirty="0" err="1" smtClean="0"/>
              <a:t>ketoconazole</a:t>
            </a:r>
            <a:r>
              <a:rPr lang="en-US" dirty="0" smtClean="0"/>
              <a:t> if infection is extensive.</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Prion</a:t>
            </a:r>
            <a:r>
              <a:rPr lang="en-US" dirty="0" smtClean="0"/>
              <a:t> disease/infection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dirty="0" err="1" smtClean="0"/>
              <a:t>prion</a:t>
            </a:r>
            <a:r>
              <a:rPr lang="en-US" dirty="0" smtClean="0"/>
              <a:t> is a protein that contains no genetic material. It is normally harmless, but if it folds into an abnormal shape, it can become a rogue agent and affect the structure of the brain or other parts of the nervous system.</a:t>
            </a:r>
          </a:p>
          <a:p>
            <a:r>
              <a:rPr lang="en-US" dirty="0" err="1" smtClean="0"/>
              <a:t>Prions</a:t>
            </a:r>
            <a:r>
              <a:rPr lang="en-US" dirty="0" smtClean="0"/>
              <a:t> do not replicate or feed on the host but trigger abnormal behavior in the body's cells and proteins.</a:t>
            </a:r>
          </a:p>
          <a:p>
            <a:r>
              <a:rPr lang="en-US" dirty="0" err="1" smtClean="0"/>
              <a:t>Prion</a:t>
            </a:r>
            <a:r>
              <a:rPr lang="en-US" dirty="0" smtClean="0"/>
              <a:t> diseases are rare, but they progress rapidly, and all are currently fatal.</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err="1" smtClean="0"/>
              <a:t>Prions</a:t>
            </a:r>
            <a:r>
              <a:rPr lang="en-US" dirty="0" smtClean="0"/>
              <a:t> cause degenerative brain diseases, such as:</a:t>
            </a:r>
          </a:p>
          <a:p>
            <a:r>
              <a:rPr lang="en-US" dirty="0" smtClean="0"/>
              <a:t>bovine spongiform encephalopathy (BSE), also known as mad cow disease</a:t>
            </a:r>
          </a:p>
          <a:p>
            <a:r>
              <a:rPr lang="en-US" dirty="0" smtClean="0">
                <a:hlinkClick r:id="rId2" tooltip="Creutzfeldt-Jakob disease (CJD): Symptoms, causes, and treatment"/>
              </a:rPr>
              <a:t>Creutzfeldt-Jakob disease</a:t>
            </a:r>
            <a:r>
              <a:rPr lang="en-US" dirty="0" smtClean="0"/>
              <a:t> (CJD)</a:t>
            </a:r>
          </a:p>
          <a:p>
            <a:r>
              <a:rPr lang="en-US" dirty="0" smtClean="0"/>
              <a:t>Researchers </a:t>
            </a:r>
            <a:r>
              <a:rPr lang="en-US" dirty="0" smtClean="0">
                <a:hlinkClick r:id="rId3"/>
              </a:rPr>
              <a:t>have linked</a:t>
            </a:r>
            <a:r>
              <a:rPr lang="en-US" dirty="0" smtClean="0"/>
              <a:t> some cases of </a:t>
            </a:r>
            <a:r>
              <a:rPr lang="en-US" dirty="0" smtClean="0">
                <a:hlinkClick r:id="rId4" tooltip="What's to know about Alzheimer's disease?"/>
              </a:rPr>
              <a:t>Alzheimer's disease</a:t>
            </a:r>
            <a:r>
              <a:rPr lang="en-US" dirty="0" smtClean="0"/>
              <a:t> to </a:t>
            </a:r>
            <a:r>
              <a:rPr lang="en-US" dirty="0" err="1" smtClean="0"/>
              <a:t>prion</a:t>
            </a:r>
            <a:r>
              <a:rPr lang="en-US" dirty="0" smtClean="0"/>
              <a:t> infection.</a:t>
            </a: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infections</a:t>
            </a:r>
            <a:endParaRPr lang="en-US" dirty="0"/>
          </a:p>
        </p:txBody>
      </p:sp>
      <p:sp>
        <p:nvSpPr>
          <p:cNvPr id="3" name="Content Placeholder 2"/>
          <p:cNvSpPr>
            <a:spLocks noGrp="1"/>
          </p:cNvSpPr>
          <p:nvPr>
            <p:ph idx="1"/>
          </p:nvPr>
        </p:nvSpPr>
        <p:spPr/>
        <p:txBody>
          <a:bodyPr/>
          <a:lstStyle/>
          <a:p>
            <a:r>
              <a:rPr lang="en-US" dirty="0" smtClean="0"/>
              <a:t>While the forms of infection mentioned above are the main types, there are </a:t>
            </a:r>
            <a:r>
              <a:rPr lang="en-US" dirty="0" smtClean="0">
                <a:hlinkClick r:id="rId2"/>
              </a:rPr>
              <a:t>others</a:t>
            </a:r>
            <a:r>
              <a:rPr lang="en-US" dirty="0" smtClean="0"/>
              <a:t> that can have an effect on the body.</a:t>
            </a:r>
          </a:p>
          <a:p>
            <a:r>
              <a:rPr lang="en-US" dirty="0" smtClean="0"/>
              <a:t>A single-celled organism with a nucleus can cause a </a:t>
            </a:r>
            <a:r>
              <a:rPr lang="en-US" b="1" dirty="0" smtClean="0"/>
              <a:t>protozoan infection</a:t>
            </a:r>
            <a:r>
              <a:rPr lang="en-US" dirty="0" smtClean="0"/>
              <a:t>.</a:t>
            </a:r>
          </a:p>
          <a:p>
            <a:r>
              <a:rPr lang="en-US" dirty="0" smtClean="0"/>
              <a:t> Protozoa commonly show features similar to animals, such as mobility, and can survive outside of the human body.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Animals can also be reservoirs for the infectious agents of some communicable diseases.</a:t>
            </a:r>
          </a:p>
          <a:p>
            <a:endParaRPr lang="en-US" dirty="0" smtClean="0"/>
          </a:p>
          <a:p>
            <a:r>
              <a:rPr lang="en-US" dirty="0" smtClean="0"/>
              <a:t> For example, dogs are a reservoir for the virus that causes rabies. </a:t>
            </a:r>
          </a:p>
          <a:p>
            <a:pPr>
              <a:buNone/>
            </a:pPr>
            <a:r>
              <a:rPr lang="en-US" dirty="0" smtClean="0"/>
              <a:t> </a:t>
            </a: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They are most commonly transferred by contact with feces.</a:t>
            </a:r>
          </a:p>
          <a:p>
            <a:r>
              <a:rPr lang="en-US" dirty="0" smtClean="0"/>
              <a:t>When they enter the human body, protozoa can also cause infection. </a:t>
            </a:r>
          </a:p>
          <a:p>
            <a:r>
              <a:rPr lang="en-US" dirty="0" smtClean="0"/>
              <a:t>Amebic dysentery is an example of a protozoan infection</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smtClean="0"/>
              <a:t>Helminths</a:t>
            </a:r>
            <a:r>
              <a:rPr lang="en-US" dirty="0" smtClean="0"/>
              <a:t> are larger, </a:t>
            </a:r>
            <a:r>
              <a:rPr lang="en-US" dirty="0" err="1" smtClean="0"/>
              <a:t>multicellular</a:t>
            </a:r>
            <a:r>
              <a:rPr lang="en-US" dirty="0" smtClean="0"/>
              <a:t> organisms that tend to be visible to the naked eye when full-grown. </a:t>
            </a:r>
          </a:p>
          <a:p>
            <a:r>
              <a:rPr lang="en-US" dirty="0" smtClean="0"/>
              <a:t>This type of parasite includes flatworms and roundworms. </a:t>
            </a:r>
          </a:p>
          <a:p>
            <a:r>
              <a:rPr lang="en-US" dirty="0" smtClean="0"/>
              <a:t>These are also able to infect the human body.</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Finally, </a:t>
            </a:r>
            <a:r>
              <a:rPr lang="en-US" b="1" dirty="0" err="1" smtClean="0"/>
              <a:t>ectoparasites</a:t>
            </a:r>
            <a:r>
              <a:rPr lang="en-US" dirty="0" smtClean="0"/>
              <a:t> such as mites, ticks, lice, and fleas can cause infection by attaching or burrowing into the skin.</a:t>
            </a:r>
          </a:p>
          <a:p>
            <a:r>
              <a:rPr lang="en-US" dirty="0" smtClean="0"/>
              <a:t>The term can also include blood-sucking arthropods, such as </a:t>
            </a:r>
            <a:r>
              <a:rPr lang="en-US" dirty="0" err="1" smtClean="0"/>
              <a:t>mosquitos</a:t>
            </a:r>
            <a:r>
              <a:rPr lang="en-US" dirty="0" smtClean="0"/>
              <a:t>, that transmit infection by consuming human blood.</a:t>
            </a:r>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 </a:t>
            </a:r>
            <a:endParaRPr lang="en-US" b="1" dirty="0"/>
          </a:p>
        </p:txBody>
      </p:sp>
      <p:sp>
        <p:nvSpPr>
          <p:cNvPr id="3" name="Content Placeholder 2"/>
          <p:cNvSpPr>
            <a:spLocks noGrp="1"/>
          </p:cNvSpPr>
          <p:nvPr>
            <p:ph idx="1"/>
          </p:nvPr>
        </p:nvSpPr>
        <p:spPr/>
        <p:txBody>
          <a:bodyPr/>
          <a:lstStyle/>
          <a:p>
            <a:r>
              <a:rPr lang="en-US" dirty="0" smtClean="0"/>
              <a:t>The cause of an infection is said to be whichever type of organism has invaded the body.</a:t>
            </a:r>
          </a:p>
          <a:p>
            <a:endParaRPr lang="en-US" dirty="0" smtClean="0"/>
          </a:p>
          <a:p>
            <a:r>
              <a:rPr lang="en-US" dirty="0" smtClean="0"/>
              <a:t>A particular virus, for example, will be the cause of a viral infection.</a:t>
            </a:r>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effects of an infection, such as swelling or a runny nose, occur as a result of the immune system fighting the invading organism.</a:t>
            </a:r>
          </a:p>
          <a:p>
            <a:endParaRPr lang="en-US" dirty="0" smtClean="0"/>
          </a:p>
          <a:p>
            <a:r>
              <a:rPr lang="en-US" dirty="0" smtClean="0"/>
              <a:t> A wound filling with </a:t>
            </a:r>
            <a:r>
              <a:rPr lang="en-US" dirty="0" smtClean="0">
                <a:hlinkClick r:id="rId2" tooltip="What is pus?"/>
              </a:rPr>
              <a:t>pus</a:t>
            </a:r>
            <a:r>
              <a:rPr lang="en-US" dirty="0" smtClean="0"/>
              <a:t>, for example, occurs when white blood cells rush to the site of an injury to combat foreign bacteria.</a:t>
            </a:r>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 </a:t>
            </a:r>
            <a:endParaRPr lang="en-US" b="1" dirty="0"/>
          </a:p>
        </p:txBody>
      </p:sp>
      <p:sp>
        <p:nvSpPr>
          <p:cNvPr id="3" name="Content Placeholder 2"/>
          <p:cNvSpPr>
            <a:spLocks noGrp="1"/>
          </p:cNvSpPr>
          <p:nvPr>
            <p:ph idx="1"/>
          </p:nvPr>
        </p:nvSpPr>
        <p:spPr/>
        <p:txBody>
          <a:bodyPr/>
          <a:lstStyle/>
          <a:p>
            <a:r>
              <a:rPr lang="en-US" dirty="0" smtClean="0"/>
              <a:t>The symptoms of an infection depend on the organism responsible as well as the site of the infection.</a:t>
            </a:r>
          </a:p>
          <a:p>
            <a:r>
              <a:rPr lang="en-US" dirty="0" smtClean="0"/>
              <a:t>Viruses target specific cells, such as those in the genitals or upper respiratory tract.</a:t>
            </a:r>
          </a:p>
          <a:p>
            <a:r>
              <a:rPr lang="en-US" dirty="0" smtClean="0"/>
              <a:t> The </a:t>
            </a:r>
            <a:r>
              <a:rPr lang="en-US" dirty="0" smtClean="0">
                <a:hlinkClick r:id="rId2" tooltip="What you need to know about rabies"/>
              </a:rPr>
              <a:t>rabies</a:t>
            </a:r>
            <a:r>
              <a:rPr lang="en-US" dirty="0" smtClean="0"/>
              <a:t> virus, for example, targets the nervous system. </a:t>
            </a:r>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Some viruses target skin cells, causing warts.</a:t>
            </a:r>
          </a:p>
          <a:p>
            <a:endParaRPr lang="en-US" dirty="0" smtClean="0"/>
          </a:p>
          <a:p>
            <a:r>
              <a:rPr lang="en-US" dirty="0" smtClean="0"/>
              <a:t> Others target a wider range of cells, leading to various symptoms.</a:t>
            </a:r>
          </a:p>
          <a:p>
            <a:endParaRPr lang="en-US" dirty="0" smtClean="0"/>
          </a:p>
          <a:p>
            <a:r>
              <a:rPr lang="en-US" dirty="0" smtClean="0"/>
              <a:t> A </a:t>
            </a:r>
            <a:r>
              <a:rPr lang="en-US" dirty="0" smtClean="0">
                <a:hlinkClick r:id="rId2" tooltip="All you need to know about flu"/>
              </a:rPr>
              <a:t>flu</a:t>
            </a:r>
            <a:r>
              <a:rPr lang="en-US" dirty="0" smtClean="0"/>
              <a:t> virus can cause a runny nose, muscle aches, and an </a:t>
            </a:r>
            <a:r>
              <a:rPr lang="en-US" dirty="0" smtClean="0">
                <a:hlinkClick r:id="rId3" tooltip="What's to know about indigestion or dyspepsia?"/>
              </a:rPr>
              <a:t>upset stomach</a:t>
            </a:r>
            <a:r>
              <a:rPr lang="en-US" dirty="0" smtClean="0"/>
              <a: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person with a bacterial infection will often experience redness and heat, swelling, fever, pain at the site of infection, and swollen lymph glands.</a:t>
            </a:r>
          </a:p>
          <a:p>
            <a:endParaRPr lang="en-US" dirty="0" smtClean="0"/>
          </a:p>
          <a:p>
            <a:r>
              <a:rPr lang="en-US" dirty="0" smtClean="0"/>
              <a:t> A bacterial infection is less likely to affect a wide area of the body than a viral one.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rash can be an indicator of a fungal infection of the skin.</a:t>
            </a:r>
          </a:p>
          <a:p>
            <a:r>
              <a:rPr lang="en-US" dirty="0" smtClean="0"/>
              <a:t>Common symptoms of </a:t>
            </a:r>
            <a:r>
              <a:rPr lang="en-US" dirty="0" err="1" smtClean="0"/>
              <a:t>prion</a:t>
            </a:r>
            <a:r>
              <a:rPr lang="en-US" dirty="0" smtClean="0"/>
              <a:t> diseases include brain damage, memory loss, and cognitive difficulties.</a:t>
            </a:r>
          </a:p>
          <a:p>
            <a:r>
              <a:rPr lang="en-US" dirty="0" smtClean="0"/>
              <a:t> They can also trigger the buildup of plaque in the brain, causing it to waste away.</a:t>
            </a:r>
          </a:p>
          <a:p>
            <a:endParaRPr lang="en-US" dirty="0" smtClean="0"/>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 </a:t>
            </a:r>
            <a:endParaRPr lang="en-US" b="1" dirty="0"/>
          </a:p>
        </p:txBody>
      </p:sp>
      <p:sp>
        <p:nvSpPr>
          <p:cNvPr id="3" name="Content Placeholder 2"/>
          <p:cNvSpPr>
            <a:spLocks noGrp="1"/>
          </p:cNvSpPr>
          <p:nvPr>
            <p:ph idx="1"/>
          </p:nvPr>
        </p:nvSpPr>
        <p:spPr/>
        <p:txBody>
          <a:bodyPr/>
          <a:lstStyle/>
          <a:p>
            <a:r>
              <a:rPr lang="en-US" dirty="0" smtClean="0"/>
              <a:t>There is no single way to prevent all infectious diseases, but the following tips can </a:t>
            </a:r>
            <a:r>
              <a:rPr lang="en-US" dirty="0" smtClean="0">
                <a:hlinkClick r:id="rId2"/>
              </a:rPr>
              <a:t>reduce the risk</a:t>
            </a:r>
            <a:r>
              <a:rPr lang="en-US" dirty="0" smtClean="0"/>
              <a:t> of transmission:</a:t>
            </a:r>
          </a:p>
          <a:p>
            <a:endParaRPr lang="en-US" dirty="0" smtClean="0"/>
          </a:p>
          <a:p>
            <a:r>
              <a:rPr lang="en-US" dirty="0" smtClean="0"/>
              <a:t>Wash your hands often, especially before and after preparing food and after using the bathroom.</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