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48460" y="2354579"/>
            <a:ext cx="2325370" cy="345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97929" y="1676400"/>
            <a:ext cx="2821940" cy="28219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8329" y="0"/>
            <a:ext cx="1604009" cy="11455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97929" y="6094729"/>
            <a:ext cx="994409" cy="76326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669539"/>
            <a:ext cx="4036060" cy="41884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894329"/>
            <a:ext cx="1523999" cy="236601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816850" y="12700"/>
            <a:ext cx="685800" cy="1099820"/>
          </a:xfrm>
          <a:custGeom>
            <a:avLst/>
            <a:gdLst/>
            <a:ahLst/>
            <a:cxnLst/>
            <a:rect l="l" t="t" r="r" b="b"/>
            <a:pathLst>
              <a:path w="685800" h="1099820">
                <a:moveTo>
                  <a:pt x="685800" y="0"/>
                </a:moveTo>
                <a:lnTo>
                  <a:pt x="0" y="0"/>
                </a:lnTo>
                <a:lnTo>
                  <a:pt x="0" y="1099820"/>
                </a:lnTo>
                <a:lnTo>
                  <a:pt x="342900" y="1099820"/>
                </a:lnTo>
                <a:lnTo>
                  <a:pt x="685800" y="1099820"/>
                </a:lnTo>
                <a:lnTo>
                  <a:pt x="685800" y="0"/>
                </a:lnTo>
                <a:close/>
              </a:path>
            </a:pathLst>
          </a:custGeom>
          <a:solidFill>
            <a:srgbClr val="00000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44459" y="0"/>
            <a:ext cx="685800" cy="1099820"/>
          </a:xfrm>
          <a:custGeom>
            <a:avLst/>
            <a:gdLst/>
            <a:ahLst/>
            <a:cxnLst/>
            <a:rect l="l" t="t" r="r" b="b"/>
            <a:pathLst>
              <a:path w="685800" h="1099820">
                <a:moveTo>
                  <a:pt x="685800" y="0"/>
                </a:moveTo>
                <a:lnTo>
                  <a:pt x="0" y="0"/>
                </a:lnTo>
                <a:lnTo>
                  <a:pt x="0" y="1099820"/>
                </a:lnTo>
                <a:lnTo>
                  <a:pt x="344170" y="1099820"/>
                </a:lnTo>
                <a:lnTo>
                  <a:pt x="685800" y="109982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609" y="485140"/>
            <a:ext cx="473710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4889" y="1509361"/>
            <a:ext cx="4597400" cy="141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150" y="2523490"/>
            <a:ext cx="50812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200" i="1" spc="50" dirty="0">
                <a:solidFill>
                  <a:srgbClr val="EAEAEA"/>
                </a:solidFill>
                <a:latin typeface="Verdana"/>
                <a:cs typeface="Verdana"/>
              </a:rPr>
              <a:t>H</a:t>
            </a:r>
            <a:r>
              <a:rPr sz="7200" i="1" spc="35" dirty="0">
                <a:solidFill>
                  <a:srgbClr val="EAEAEA"/>
                </a:solidFill>
                <a:latin typeface="Verdana"/>
                <a:cs typeface="Verdana"/>
              </a:rPr>
              <a:t>a</a:t>
            </a:r>
            <a:r>
              <a:rPr sz="7200" i="1" spc="40" dirty="0">
                <a:solidFill>
                  <a:srgbClr val="EAEAEA"/>
                </a:solidFill>
                <a:latin typeface="Verdana"/>
                <a:cs typeface="Verdana"/>
              </a:rPr>
              <a:t>e</a:t>
            </a:r>
            <a:r>
              <a:rPr sz="7200" i="1" spc="85" dirty="0">
                <a:solidFill>
                  <a:srgbClr val="EAEAEA"/>
                </a:solidFill>
                <a:latin typeface="Verdana"/>
                <a:cs typeface="Verdana"/>
              </a:rPr>
              <a:t>m</a:t>
            </a:r>
            <a:r>
              <a:rPr sz="7200" i="1" spc="340" dirty="0">
                <a:solidFill>
                  <a:srgbClr val="EAEAEA"/>
                </a:solidFill>
                <a:latin typeface="Verdana"/>
                <a:cs typeface="Verdana"/>
              </a:rPr>
              <a:t>o</a:t>
            </a:r>
            <a:r>
              <a:rPr sz="7200" i="1" spc="-300" dirty="0">
                <a:solidFill>
                  <a:srgbClr val="EAEAEA"/>
                </a:solidFill>
                <a:latin typeface="Verdana"/>
                <a:cs typeface="Verdana"/>
              </a:rPr>
              <a:t>l</a:t>
            </a:r>
            <a:r>
              <a:rPr sz="7200" i="1" spc="-630" dirty="0">
                <a:solidFill>
                  <a:srgbClr val="EAEAEA"/>
                </a:solidFill>
                <a:latin typeface="Verdana"/>
                <a:cs typeface="Verdana"/>
              </a:rPr>
              <a:t>y</a:t>
            </a:r>
            <a:r>
              <a:rPr sz="7200" i="1" spc="-400" dirty="0">
                <a:solidFill>
                  <a:srgbClr val="EAEAEA"/>
                </a:solidFill>
                <a:latin typeface="Verdana"/>
                <a:cs typeface="Verdana"/>
              </a:rPr>
              <a:t>t</a:t>
            </a:r>
            <a:r>
              <a:rPr sz="7200" i="1" spc="-545" dirty="0">
                <a:solidFill>
                  <a:srgbClr val="EAEAEA"/>
                </a:solidFill>
                <a:latin typeface="Verdana"/>
                <a:cs typeface="Verdana"/>
              </a:rPr>
              <a:t>i</a:t>
            </a:r>
            <a:r>
              <a:rPr sz="7200" i="1" spc="710" dirty="0">
                <a:solidFill>
                  <a:srgbClr val="EAEAEA"/>
                </a:solidFill>
                <a:latin typeface="Verdana"/>
                <a:cs typeface="Verdana"/>
              </a:rPr>
              <a:t>c  </a:t>
            </a:r>
            <a:r>
              <a:rPr sz="7200" i="1" spc="-370" dirty="0">
                <a:solidFill>
                  <a:srgbClr val="EAEAEA"/>
                </a:solidFill>
                <a:latin typeface="Verdana"/>
                <a:cs typeface="Verdana"/>
              </a:rPr>
              <a:t>Disorders</a:t>
            </a:r>
            <a:endParaRPr sz="7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089" y="5114290"/>
            <a:ext cx="6594475" cy="89768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2000" i="1" spc="-15" dirty="0">
                <a:solidFill>
                  <a:srgbClr val="89CFD5"/>
                </a:solidFill>
                <a:latin typeface="Verdana"/>
                <a:cs typeface="Verdana"/>
              </a:rPr>
              <a:t>Samuel </a:t>
            </a:r>
            <a:r>
              <a:rPr lang="en-US" sz="2000" i="1" spc="-15" dirty="0" err="1">
                <a:solidFill>
                  <a:srgbClr val="89CFD5"/>
                </a:solidFill>
                <a:latin typeface="Verdana"/>
                <a:cs typeface="Verdana"/>
              </a:rPr>
              <a:t>Ngigi</a:t>
            </a:r>
            <a:r>
              <a:rPr lang="en-US" sz="2000" i="1" spc="-15" dirty="0">
                <a:solidFill>
                  <a:srgbClr val="89CFD5"/>
                </a:solidFill>
                <a:latin typeface="Verdana"/>
                <a:cs typeface="Verdana"/>
              </a:rPr>
              <a:t> K.</a:t>
            </a: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2000" i="1" spc="-15">
                <a:solidFill>
                  <a:srgbClr val="89CFD5"/>
                </a:solidFill>
                <a:latin typeface="Verdana"/>
                <a:cs typeface="Verdana"/>
              </a:rPr>
              <a:t>KMTC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52692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80" dirty="0"/>
              <a:t>C</a:t>
            </a:r>
            <a:r>
              <a:rPr spc="-325" dirty="0"/>
              <a:t>li</a:t>
            </a:r>
            <a:r>
              <a:rPr spc="-114" dirty="0"/>
              <a:t>n</a:t>
            </a:r>
            <a:r>
              <a:rPr spc="-325" dirty="0"/>
              <a:t>i</a:t>
            </a:r>
            <a:r>
              <a:rPr spc="515" dirty="0"/>
              <a:t>c</a:t>
            </a:r>
            <a:r>
              <a:rPr spc="15" dirty="0"/>
              <a:t>a</a:t>
            </a:r>
            <a:r>
              <a:rPr spc="10" dirty="0"/>
              <a:t>l</a:t>
            </a:r>
            <a:r>
              <a:rPr spc="-330" dirty="0"/>
              <a:t> </a:t>
            </a:r>
            <a:r>
              <a:rPr spc="-50" dirty="0"/>
              <a:t>P</a:t>
            </a:r>
            <a:r>
              <a:rPr spc="-135" dirty="0"/>
              <a:t>r</a:t>
            </a:r>
            <a:r>
              <a:rPr spc="-190" dirty="0"/>
              <a:t>e</a:t>
            </a:r>
            <a:r>
              <a:rPr spc="-145" dirty="0"/>
              <a:t>se</a:t>
            </a:r>
            <a:r>
              <a:rPr spc="-165" dirty="0"/>
              <a:t>n</a:t>
            </a:r>
            <a:r>
              <a:rPr spc="-225" dirty="0"/>
              <a:t>t</a:t>
            </a:r>
            <a:r>
              <a:rPr spc="60" dirty="0"/>
              <a:t>at</a:t>
            </a:r>
            <a:r>
              <a:rPr spc="-325" dirty="0"/>
              <a:t>i</a:t>
            </a:r>
            <a:r>
              <a:rPr spc="45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510" y="2073910"/>
            <a:ext cx="205104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-55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410" y="2063750"/>
            <a:ext cx="84581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204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2710" y="2462529"/>
            <a:ext cx="186055" cy="592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2710" y="3415029"/>
            <a:ext cx="186055" cy="593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2710" y="4834890"/>
            <a:ext cx="18605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890"/>
              </a:spcBef>
            </a:pPr>
            <a:r>
              <a:rPr spc="130" dirty="0"/>
              <a:t>c</a:t>
            </a:r>
            <a:r>
              <a:rPr spc="160" dirty="0"/>
              <a:t>o</a:t>
            </a:r>
            <a:r>
              <a:rPr spc="-85" dirty="0"/>
              <a:t>m</a:t>
            </a:r>
            <a:r>
              <a:rPr spc="30" dirty="0"/>
              <a:t>pla</a:t>
            </a:r>
            <a:r>
              <a:rPr spc="-114" dirty="0"/>
              <a:t>i</a:t>
            </a:r>
            <a:r>
              <a:rPr spc="-40" dirty="0"/>
              <a:t>n</a:t>
            </a:r>
            <a:r>
              <a:rPr spc="-125" dirty="0"/>
              <a:t> </a:t>
            </a:r>
            <a:r>
              <a:rPr spc="85" dirty="0"/>
              <a:t>o</a:t>
            </a:r>
            <a:r>
              <a:rPr spc="-65" dirty="0"/>
              <a:t>f</a:t>
            </a:r>
            <a:r>
              <a:rPr spc="-125" dirty="0"/>
              <a:t> </a:t>
            </a:r>
            <a:r>
              <a:rPr spc="95" dirty="0"/>
              <a:t>d</a:t>
            </a:r>
            <a:r>
              <a:rPr spc="-110" dirty="0"/>
              <a:t>y</a:t>
            </a:r>
            <a:r>
              <a:rPr spc="-65" dirty="0"/>
              <a:t>sp</a:t>
            </a:r>
            <a:r>
              <a:rPr spc="-40" dirty="0"/>
              <a:t>n</a:t>
            </a:r>
            <a:r>
              <a:rPr spc="90" dirty="0"/>
              <a:t>e</a:t>
            </a:r>
            <a:r>
              <a:rPr spc="140" dirty="0"/>
              <a:t>a</a:t>
            </a:r>
          </a:p>
          <a:p>
            <a:pPr marL="12700" marR="302260">
              <a:lnSpc>
                <a:spcPts val="1839"/>
              </a:lnSpc>
              <a:spcBef>
                <a:spcPts val="1015"/>
              </a:spcBef>
            </a:pPr>
            <a:r>
              <a:rPr spc="-60" dirty="0"/>
              <a:t>f</a:t>
            </a:r>
            <a:r>
              <a:rPr spc="135" dirty="0"/>
              <a:t>a</a:t>
            </a:r>
            <a:r>
              <a:rPr spc="-85" dirty="0"/>
              <a:t>t</a:t>
            </a:r>
            <a:r>
              <a:rPr spc="-114" dirty="0"/>
              <a:t>i</a:t>
            </a:r>
            <a:r>
              <a:rPr spc="85" dirty="0"/>
              <a:t>g</a:t>
            </a:r>
            <a:r>
              <a:rPr spc="-50" dirty="0"/>
              <a:t>u</a:t>
            </a:r>
            <a:r>
              <a:rPr spc="90" dirty="0"/>
              <a:t>e</a:t>
            </a:r>
            <a:r>
              <a:rPr spc="-125" dirty="0"/>
              <a:t> </a:t>
            </a:r>
            <a:r>
              <a:rPr spc="-175" dirty="0"/>
              <a:t>(</a:t>
            </a:r>
            <a:r>
              <a:rPr spc="170" dirty="0"/>
              <a:t>ca</a:t>
            </a:r>
            <a:r>
              <a:rPr spc="-40" dirty="0"/>
              <a:t>u</a:t>
            </a:r>
            <a:r>
              <a:rPr spc="-75" dirty="0"/>
              <a:t>se</a:t>
            </a:r>
            <a:r>
              <a:rPr spc="105" dirty="0"/>
              <a:t>d</a:t>
            </a:r>
            <a:r>
              <a:rPr spc="-135" dirty="0"/>
              <a:t> </a:t>
            </a:r>
            <a:r>
              <a:rPr spc="105" dirty="0"/>
              <a:t>b</a:t>
            </a:r>
            <a:r>
              <a:rPr spc="-70" dirty="0"/>
              <a:t>y  </a:t>
            </a:r>
            <a:r>
              <a:rPr spc="-5" dirty="0"/>
              <a:t>anemia)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pc="-40" dirty="0"/>
              <a:t>D</a:t>
            </a:r>
            <a:r>
              <a:rPr spc="135" dirty="0"/>
              <a:t>a</a:t>
            </a:r>
            <a:r>
              <a:rPr spc="-210" dirty="0"/>
              <a:t>r</a:t>
            </a:r>
            <a:r>
              <a:rPr spc="-145" dirty="0"/>
              <a:t>k</a:t>
            </a:r>
            <a:r>
              <a:rPr spc="-135" dirty="0"/>
              <a:t> </a:t>
            </a:r>
            <a:r>
              <a:rPr spc="-50" dirty="0"/>
              <a:t>u</a:t>
            </a:r>
            <a:r>
              <a:rPr spc="-210" dirty="0"/>
              <a:t>r</a:t>
            </a:r>
            <a:r>
              <a:rPr spc="-114" dirty="0"/>
              <a:t>i</a:t>
            </a:r>
            <a:r>
              <a:rPr spc="-40" dirty="0"/>
              <a:t>n</a:t>
            </a:r>
            <a:r>
              <a:rPr spc="90" dirty="0"/>
              <a:t>e</a:t>
            </a:r>
          </a:p>
          <a:p>
            <a:pPr marL="12700" marR="155575">
              <a:lnSpc>
                <a:spcPct val="90000"/>
              </a:lnSpc>
              <a:spcBef>
                <a:spcPts val="1005"/>
              </a:spcBef>
            </a:pPr>
            <a:r>
              <a:rPr spc="114" dirty="0"/>
              <a:t>b</a:t>
            </a:r>
            <a:r>
              <a:rPr spc="120" dirty="0"/>
              <a:t>a</a:t>
            </a:r>
            <a:r>
              <a:rPr spc="25" dirty="0"/>
              <a:t>c</a:t>
            </a:r>
            <a:r>
              <a:rPr spc="35" dirty="0"/>
              <a:t>k</a:t>
            </a:r>
            <a:r>
              <a:rPr spc="-135" dirty="0"/>
              <a:t> </a:t>
            </a:r>
            <a:r>
              <a:rPr spc="114" dirty="0"/>
              <a:t>p</a:t>
            </a:r>
            <a:r>
              <a:rPr spc="120" dirty="0"/>
              <a:t>a</a:t>
            </a:r>
            <a:r>
              <a:rPr spc="-114" dirty="0"/>
              <a:t>i</a:t>
            </a:r>
            <a:r>
              <a:rPr spc="-40" dirty="0"/>
              <a:t>n</a:t>
            </a:r>
            <a:r>
              <a:rPr spc="-130" dirty="0"/>
              <a:t> </a:t>
            </a:r>
            <a:r>
              <a:rPr spc="-85" dirty="0"/>
              <a:t>m</a:t>
            </a:r>
            <a:r>
              <a:rPr spc="145" dirty="0"/>
              <a:t>a</a:t>
            </a:r>
            <a:r>
              <a:rPr spc="-95" dirty="0"/>
              <a:t>y</a:t>
            </a:r>
            <a:r>
              <a:rPr spc="-145" dirty="0"/>
              <a:t> </a:t>
            </a:r>
            <a:r>
              <a:rPr spc="70" dirty="0"/>
              <a:t>be  </a:t>
            </a:r>
            <a:r>
              <a:rPr spc="-60" dirty="0"/>
              <a:t>r</a:t>
            </a:r>
            <a:r>
              <a:rPr spc="-75" dirty="0"/>
              <a:t>e</a:t>
            </a:r>
            <a:r>
              <a:rPr spc="85" dirty="0"/>
              <a:t>p</a:t>
            </a:r>
            <a:r>
              <a:rPr spc="90" dirty="0"/>
              <a:t>o</a:t>
            </a:r>
            <a:r>
              <a:rPr spc="-210" dirty="0"/>
              <a:t>r</a:t>
            </a:r>
            <a:r>
              <a:rPr spc="-95" dirty="0"/>
              <a:t>t</a:t>
            </a:r>
            <a:r>
              <a:rPr spc="90" dirty="0"/>
              <a:t>e</a:t>
            </a:r>
            <a:r>
              <a:rPr spc="105" dirty="0"/>
              <a:t>d</a:t>
            </a:r>
            <a:r>
              <a:rPr spc="-135" dirty="0"/>
              <a:t> </a:t>
            </a:r>
            <a:r>
              <a:rPr spc="-5" dirty="0"/>
              <a:t>b</a:t>
            </a:r>
            <a:r>
              <a:rPr dirty="0"/>
              <a:t>y</a:t>
            </a:r>
            <a:r>
              <a:rPr spc="-145" dirty="0"/>
              <a:t> </a:t>
            </a:r>
            <a:r>
              <a:rPr spc="114" dirty="0"/>
              <a:t>p</a:t>
            </a:r>
            <a:r>
              <a:rPr spc="120" dirty="0"/>
              <a:t>a</a:t>
            </a:r>
            <a:r>
              <a:rPr spc="-85" dirty="0"/>
              <a:t>t</a:t>
            </a:r>
            <a:r>
              <a:rPr spc="-114" dirty="0"/>
              <a:t>i</a:t>
            </a:r>
            <a:r>
              <a:rPr spc="85" dirty="0"/>
              <a:t>e</a:t>
            </a:r>
            <a:r>
              <a:rPr spc="-40" dirty="0"/>
              <a:t>n</a:t>
            </a:r>
            <a:r>
              <a:rPr spc="-85" dirty="0"/>
              <a:t>t</a:t>
            </a:r>
            <a:r>
              <a:rPr spc="-180" dirty="0"/>
              <a:t>s  </a:t>
            </a:r>
            <a:r>
              <a:rPr spc="-15" dirty="0"/>
              <a:t>w</a:t>
            </a:r>
            <a:r>
              <a:rPr spc="-114" dirty="0"/>
              <a:t>i</a:t>
            </a:r>
            <a:r>
              <a:rPr spc="-85" dirty="0"/>
              <a:t>t</a:t>
            </a:r>
            <a:r>
              <a:rPr spc="-40" dirty="0"/>
              <a:t>h</a:t>
            </a:r>
            <a:r>
              <a:rPr spc="-130" dirty="0"/>
              <a:t> </a:t>
            </a:r>
            <a:r>
              <a:rPr spc="-114" dirty="0"/>
              <a:t>i</a:t>
            </a:r>
            <a:r>
              <a:rPr spc="-40" dirty="0"/>
              <a:t>n</a:t>
            </a:r>
            <a:r>
              <a:rPr spc="-85" dirty="0"/>
              <a:t>t</a:t>
            </a:r>
            <a:r>
              <a:rPr spc="-210" dirty="0"/>
              <a:t>r</a:t>
            </a:r>
            <a:r>
              <a:rPr spc="135" dirty="0"/>
              <a:t>a</a:t>
            </a:r>
            <a:r>
              <a:rPr spc="-60" dirty="0"/>
              <a:t>v</a:t>
            </a:r>
            <a:r>
              <a:rPr spc="135" dirty="0"/>
              <a:t>a</a:t>
            </a:r>
            <a:r>
              <a:rPr spc="-15" dirty="0"/>
              <a:t>s</a:t>
            </a:r>
            <a:r>
              <a:rPr spc="-5" dirty="0"/>
              <a:t>c</a:t>
            </a:r>
            <a:r>
              <a:rPr spc="-50" dirty="0"/>
              <a:t>u</a:t>
            </a:r>
            <a:r>
              <a:rPr spc="-145" dirty="0"/>
              <a:t>l</a:t>
            </a:r>
            <a:r>
              <a:rPr spc="145" dirty="0"/>
              <a:t>a</a:t>
            </a:r>
            <a:r>
              <a:rPr spc="-190" dirty="0"/>
              <a:t>r  </a:t>
            </a:r>
            <a:r>
              <a:rPr spc="-95" dirty="0"/>
              <a:t>hemolysis.</a:t>
            </a:r>
          </a:p>
          <a:p>
            <a:pPr marL="12700" marR="258445">
              <a:lnSpc>
                <a:spcPct val="90000"/>
              </a:lnSpc>
              <a:spcBef>
                <a:spcPts val="990"/>
              </a:spcBef>
            </a:pPr>
            <a:r>
              <a:rPr spc="-330" dirty="0"/>
              <a:t>T</a:t>
            </a:r>
            <a:r>
              <a:rPr spc="-40" dirty="0"/>
              <a:t>h</a:t>
            </a:r>
            <a:r>
              <a:rPr spc="90" dirty="0"/>
              <a:t>e</a:t>
            </a:r>
            <a:r>
              <a:rPr spc="-60" dirty="0"/>
              <a:t>r</a:t>
            </a:r>
            <a:r>
              <a:rPr spc="-75" dirty="0"/>
              <a:t>e</a:t>
            </a:r>
            <a:r>
              <a:rPr spc="-135" dirty="0"/>
              <a:t> </a:t>
            </a:r>
            <a:r>
              <a:rPr spc="145" dirty="0"/>
              <a:t>a</a:t>
            </a:r>
            <a:r>
              <a:rPr spc="-60" dirty="0"/>
              <a:t>r</a:t>
            </a:r>
            <a:r>
              <a:rPr spc="-75" dirty="0"/>
              <a:t>e</a:t>
            </a:r>
            <a:r>
              <a:rPr spc="-125" dirty="0"/>
              <a:t> </a:t>
            </a:r>
            <a:r>
              <a:rPr spc="75" dirty="0"/>
              <a:t>o</a:t>
            </a:r>
            <a:r>
              <a:rPr spc="-85" dirty="0"/>
              <a:t>t</a:t>
            </a:r>
            <a:r>
              <a:rPr spc="-40" dirty="0"/>
              <a:t>h</a:t>
            </a:r>
            <a:r>
              <a:rPr spc="90" dirty="0"/>
              <a:t>e</a:t>
            </a:r>
            <a:r>
              <a:rPr spc="-190" dirty="0"/>
              <a:t>r  </a:t>
            </a:r>
            <a:r>
              <a:rPr spc="-60" dirty="0"/>
              <a:t>f</a:t>
            </a:r>
            <a:r>
              <a:rPr spc="85" dirty="0"/>
              <a:t>e</a:t>
            </a:r>
            <a:r>
              <a:rPr spc="145" dirty="0"/>
              <a:t>a</a:t>
            </a:r>
            <a:r>
              <a:rPr spc="-95" dirty="0"/>
              <a:t>t</a:t>
            </a:r>
            <a:r>
              <a:rPr spc="-40" dirty="0"/>
              <a:t>u</a:t>
            </a:r>
            <a:r>
              <a:rPr spc="-60" dirty="0"/>
              <a:t>r</a:t>
            </a:r>
            <a:r>
              <a:rPr spc="-75" dirty="0"/>
              <a:t>e</a:t>
            </a:r>
            <a:r>
              <a:rPr spc="-229" dirty="0"/>
              <a:t>s</a:t>
            </a:r>
            <a:r>
              <a:rPr spc="-130" dirty="0"/>
              <a:t> </a:t>
            </a:r>
            <a:r>
              <a:rPr spc="90" dirty="0"/>
              <a:t>pe</a:t>
            </a:r>
            <a:r>
              <a:rPr spc="215" dirty="0"/>
              <a:t>c</a:t>
            </a:r>
            <a:r>
              <a:rPr spc="-50" dirty="0"/>
              <a:t>u</a:t>
            </a:r>
            <a:r>
              <a:rPr spc="-135" dirty="0"/>
              <a:t>l</a:t>
            </a:r>
            <a:r>
              <a:rPr spc="-114" dirty="0"/>
              <a:t>i</a:t>
            </a:r>
            <a:r>
              <a:rPr spc="135" dirty="0"/>
              <a:t>a</a:t>
            </a:r>
            <a:r>
              <a:rPr spc="-215" dirty="0"/>
              <a:t>r</a:t>
            </a:r>
            <a:r>
              <a:rPr spc="-135" dirty="0"/>
              <a:t> </a:t>
            </a:r>
            <a:r>
              <a:rPr spc="-85" dirty="0"/>
              <a:t>t</a:t>
            </a:r>
            <a:r>
              <a:rPr spc="55" dirty="0"/>
              <a:t>o  </a:t>
            </a:r>
            <a:r>
              <a:rPr spc="-85" dirty="0"/>
              <a:t>t</a:t>
            </a:r>
            <a:r>
              <a:rPr spc="-40" dirty="0"/>
              <a:t>h</a:t>
            </a:r>
            <a:r>
              <a:rPr spc="90" dirty="0"/>
              <a:t>e</a:t>
            </a:r>
            <a:r>
              <a:rPr spc="-135" dirty="0"/>
              <a:t> </a:t>
            </a:r>
            <a:r>
              <a:rPr spc="215" dirty="0"/>
              <a:t>c</a:t>
            </a:r>
            <a:r>
              <a:rPr spc="135" dirty="0"/>
              <a:t>a</a:t>
            </a:r>
            <a:r>
              <a:rPr spc="-50" dirty="0"/>
              <a:t>u</a:t>
            </a:r>
            <a:r>
              <a:rPr spc="-70" dirty="0"/>
              <a:t>s</a:t>
            </a:r>
            <a:r>
              <a:rPr spc="-75" dirty="0"/>
              <a:t>e</a:t>
            </a:r>
            <a:r>
              <a:rPr spc="-125" dirty="0"/>
              <a:t> </a:t>
            </a:r>
            <a:r>
              <a:rPr spc="75" dirty="0"/>
              <a:t>o</a:t>
            </a:r>
            <a:r>
              <a:rPr spc="-65" dirty="0"/>
              <a:t>f</a:t>
            </a:r>
            <a:r>
              <a:rPr spc="-125" dirty="0"/>
              <a:t> </a:t>
            </a:r>
            <a:r>
              <a:rPr spc="-85" dirty="0"/>
              <a:t>t</a:t>
            </a:r>
            <a:r>
              <a:rPr spc="-40" dirty="0"/>
              <a:t>h</a:t>
            </a:r>
            <a:r>
              <a:rPr spc="65" dirty="0"/>
              <a:t>e  </a:t>
            </a:r>
            <a:r>
              <a:rPr spc="-95" dirty="0"/>
              <a:t>hemolysis.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1859" y="1838959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4759" y="1830070"/>
            <a:ext cx="1609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3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9059" y="2244089"/>
            <a:ext cx="186055" cy="592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9059" y="3430270"/>
            <a:ext cx="186055" cy="592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9059" y="4850129"/>
            <a:ext cx="18605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4809" y="2133600"/>
            <a:ext cx="2945130" cy="32258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1700" i="1" spc="-229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1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 marL="12700" marR="433705" algn="just">
              <a:lnSpc>
                <a:spcPct val="90000"/>
              </a:lnSpc>
              <a:spcBef>
                <a:spcPts val="1000"/>
              </a:spcBef>
            </a:pP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17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1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10" dirty="0">
                <a:solidFill>
                  <a:srgbClr val="FFFFFF"/>
                </a:solidFill>
                <a:latin typeface="Verdana"/>
                <a:cs typeface="Verdana"/>
              </a:rPr>
              <a:t>w 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30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180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1700" i="1" spc="15" dirty="0">
                <a:solidFill>
                  <a:srgbClr val="FFFFFF"/>
                </a:solidFill>
                <a:latin typeface="Verdana"/>
                <a:cs typeface="Verdana"/>
              </a:rPr>
              <a:t>pronounced.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00" i="1" spc="5" dirty="0">
                <a:solidFill>
                  <a:srgbClr val="FFFFFF"/>
                </a:solidFill>
                <a:latin typeface="Verdana"/>
                <a:cs typeface="Verdana"/>
              </a:rPr>
              <a:t>Lymphadenopathy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90000"/>
              </a:lnSpc>
              <a:spcBef>
                <a:spcPts val="994"/>
              </a:spcBef>
            </a:pPr>
            <a:r>
              <a:rPr sz="1700" i="1" spc="5" dirty="0">
                <a:solidFill>
                  <a:srgbClr val="FFFFFF"/>
                </a:solidFill>
                <a:latin typeface="Verdana"/>
                <a:cs typeface="Verdana"/>
              </a:rPr>
              <a:t>hepatosplenomegaly </a:t>
            </a:r>
            <a:r>
              <a:rPr sz="1700" i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140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gg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700" i="1" spc="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rl</a:t>
            </a:r>
            <a:r>
              <a:rPr sz="1700" i="1" spc="-2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60" dirty="0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80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9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1700" i="1" spc="-7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700" i="1" spc="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25" dirty="0">
                <a:solidFill>
                  <a:srgbClr val="FFFFFF"/>
                </a:solidFill>
                <a:latin typeface="Verdana"/>
                <a:cs typeface="Verdana"/>
              </a:rPr>
              <a:t>malignancy;</a:t>
            </a:r>
            <a:endParaRPr sz="1700">
              <a:latin typeface="Verdana"/>
              <a:cs typeface="Verdana"/>
            </a:endParaRPr>
          </a:p>
          <a:p>
            <a:pPr marL="12700" marR="170180">
              <a:lnSpc>
                <a:spcPts val="1830"/>
              </a:lnSpc>
              <a:spcBef>
                <a:spcPts val="1035"/>
              </a:spcBef>
            </a:pPr>
            <a:r>
              <a:rPr sz="1700" i="1" spc="-3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15" dirty="0">
                <a:solidFill>
                  <a:srgbClr val="FFFFFF"/>
                </a:solidFill>
                <a:latin typeface="Verdana"/>
                <a:cs typeface="Verdana"/>
              </a:rPr>
              <a:t>ple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-2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7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-90" dirty="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sz="1700" i="1" spc="-65" dirty="0">
                <a:solidFill>
                  <a:srgbClr val="FFFFFF"/>
                </a:solidFill>
                <a:latin typeface="Verdana"/>
                <a:cs typeface="Verdana"/>
              </a:rPr>
              <a:t>hypersplenism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909319"/>
            <a:ext cx="7776209" cy="5826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900" y="33020"/>
            <a:ext cx="613791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290" dirty="0"/>
              <a:t>R</a:t>
            </a:r>
            <a:r>
              <a:rPr sz="2800" spc="-295" dirty="0"/>
              <a:t>B</a:t>
            </a:r>
            <a:r>
              <a:rPr sz="2800" spc="320" dirty="0"/>
              <a:t>C</a:t>
            </a:r>
            <a:r>
              <a:rPr sz="2800" spc="-215" dirty="0"/>
              <a:t> </a:t>
            </a:r>
            <a:r>
              <a:rPr sz="2800" spc="220" dirty="0"/>
              <a:t>M</a:t>
            </a:r>
            <a:r>
              <a:rPr sz="2800" spc="130" dirty="0"/>
              <a:t>o</a:t>
            </a:r>
            <a:r>
              <a:rPr sz="2800" spc="-85" dirty="0"/>
              <a:t>rp</a:t>
            </a:r>
            <a:r>
              <a:rPr sz="2800" spc="-105" dirty="0"/>
              <a:t>h</a:t>
            </a:r>
            <a:r>
              <a:rPr sz="2800" spc="130" dirty="0"/>
              <a:t>o</a:t>
            </a:r>
            <a:r>
              <a:rPr sz="2800" spc="-30" dirty="0"/>
              <a:t>l</a:t>
            </a:r>
            <a:r>
              <a:rPr sz="2800" spc="-50" dirty="0"/>
              <a:t>o</a:t>
            </a:r>
            <a:r>
              <a:rPr sz="2800" spc="130" dirty="0"/>
              <a:t>g</a:t>
            </a:r>
            <a:r>
              <a:rPr sz="2800" spc="-155" dirty="0"/>
              <a:t>y</a:t>
            </a:r>
            <a:r>
              <a:rPr sz="2800" spc="-185" dirty="0"/>
              <a:t> </a:t>
            </a:r>
            <a:r>
              <a:rPr sz="2800" spc="-204" dirty="0"/>
              <a:t>i</a:t>
            </a:r>
            <a:r>
              <a:rPr sz="2800" spc="-65" dirty="0"/>
              <a:t>n</a:t>
            </a:r>
            <a:r>
              <a:rPr sz="2800" spc="-215" dirty="0"/>
              <a:t> </a:t>
            </a:r>
            <a:r>
              <a:rPr sz="2800" spc="-90" dirty="0"/>
              <a:t>t</a:t>
            </a:r>
            <a:r>
              <a:rPr sz="2800" spc="-135" dirty="0"/>
              <a:t>h</a:t>
            </a:r>
            <a:r>
              <a:rPr sz="2800" spc="150" dirty="0"/>
              <a:t>e</a:t>
            </a:r>
            <a:r>
              <a:rPr sz="2800" spc="-220" dirty="0"/>
              <a:t> </a:t>
            </a:r>
            <a:r>
              <a:rPr sz="2800" spc="-70" dirty="0"/>
              <a:t>D</a:t>
            </a:r>
            <a:r>
              <a:rPr sz="2800" spc="-204" dirty="0"/>
              <a:t>i</a:t>
            </a:r>
            <a:r>
              <a:rPr sz="2800" spc="225" dirty="0"/>
              <a:t>a</a:t>
            </a:r>
            <a:r>
              <a:rPr sz="2800" spc="130" dirty="0"/>
              <a:t>g</a:t>
            </a:r>
            <a:r>
              <a:rPr sz="2800" spc="-65" dirty="0"/>
              <a:t>n</a:t>
            </a:r>
            <a:r>
              <a:rPr sz="2800" spc="130" dirty="0"/>
              <a:t>o</a:t>
            </a:r>
            <a:r>
              <a:rPr sz="2800" spc="-385" dirty="0"/>
              <a:t>s</a:t>
            </a:r>
            <a:r>
              <a:rPr sz="2800" spc="-204" dirty="0"/>
              <a:t>i</a:t>
            </a:r>
            <a:r>
              <a:rPr sz="2800" spc="-375" dirty="0"/>
              <a:t>s</a:t>
            </a:r>
            <a:r>
              <a:rPr sz="2800" spc="-215" dirty="0"/>
              <a:t> </a:t>
            </a:r>
            <a:r>
              <a:rPr sz="2800" spc="130" dirty="0"/>
              <a:t>o</a:t>
            </a:r>
            <a:r>
              <a:rPr sz="2800" spc="-110" dirty="0"/>
              <a:t>f  </a:t>
            </a:r>
            <a:r>
              <a:rPr sz="2800" spc="-200" dirty="0"/>
              <a:t>H</a:t>
            </a:r>
            <a:r>
              <a:rPr sz="2800" spc="135" dirty="0"/>
              <a:t>e</a:t>
            </a:r>
            <a:r>
              <a:rPr sz="2800" spc="-120" dirty="0"/>
              <a:t>m</a:t>
            </a:r>
            <a:r>
              <a:rPr sz="2800" spc="-60" dirty="0"/>
              <a:t>o</a:t>
            </a:r>
            <a:r>
              <a:rPr sz="2800" spc="-20" dirty="0"/>
              <a:t>l</a:t>
            </a:r>
            <a:r>
              <a:rPr sz="2800" spc="-140" dirty="0"/>
              <a:t>y</a:t>
            </a:r>
            <a:r>
              <a:rPr sz="2800" spc="-220" dirty="0"/>
              <a:t>t</a:t>
            </a:r>
            <a:r>
              <a:rPr sz="2800" spc="-140" dirty="0"/>
              <a:t>i</a:t>
            </a:r>
            <a:r>
              <a:rPr sz="2800" spc="350" dirty="0"/>
              <a:t>c</a:t>
            </a:r>
            <a:r>
              <a:rPr sz="2800" spc="-215" dirty="0"/>
              <a:t> </a:t>
            </a:r>
            <a:r>
              <a:rPr sz="2800" spc="145" dirty="0"/>
              <a:t>A</a:t>
            </a:r>
            <a:r>
              <a:rPr sz="2800" spc="-65" dirty="0"/>
              <a:t>n</a:t>
            </a:r>
            <a:r>
              <a:rPr sz="2800" spc="135" dirty="0"/>
              <a:t>e</a:t>
            </a:r>
            <a:r>
              <a:rPr sz="2800" spc="-130" dirty="0"/>
              <a:t>m</a:t>
            </a:r>
            <a:r>
              <a:rPr sz="2800" spc="-195" dirty="0"/>
              <a:t>i</a:t>
            </a:r>
            <a:r>
              <a:rPr sz="2800" spc="229" dirty="0"/>
              <a:t>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054100"/>
            <a:ext cx="8712200" cy="5615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350" y="548640"/>
            <a:ext cx="6971030" cy="4991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46550" y="4110990"/>
            <a:ext cx="2468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Cambria"/>
                <a:cs typeface="Cambria"/>
              </a:rPr>
              <a:t>Normal</a:t>
            </a:r>
            <a:r>
              <a:rPr sz="18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Cambria"/>
                <a:cs typeface="Cambria"/>
              </a:rPr>
              <a:t>Red</a:t>
            </a:r>
            <a:r>
              <a:rPr sz="18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Blood</a:t>
            </a:r>
            <a:r>
              <a:rPr sz="18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Cambria"/>
                <a:cs typeface="Cambria"/>
              </a:rPr>
              <a:t>Cell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196" y="0"/>
            <a:ext cx="8646613" cy="65104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539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5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3119" y="4975859"/>
            <a:ext cx="59709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Peripheral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blood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smear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shows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multiple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acanthocytes </a:t>
            </a:r>
            <a:r>
              <a:rPr sz="2000" spc="-4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(spur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cells).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These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cells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have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prominent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irregular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protrusions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scattered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over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surface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asymmetrical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pattern.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7050" cy="45808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7659" y="4831079"/>
            <a:ext cx="78949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hereditary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elliptocytosis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shows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multiple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elliptocytes.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elliptocytic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shape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change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thought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result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repeated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episodes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elliptocytic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deformation </a:t>
            </a:r>
            <a:r>
              <a:rPr sz="1800" spc="-3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all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red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cells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undergo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they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pass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through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capillary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beds.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08420" cy="43129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69" y="4399279"/>
            <a:ext cx="61087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Schistocytes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microangiopathic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hemolytic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anemia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marked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red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cell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fragmentation.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smear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shows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multiple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helmet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cells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(small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black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arrows),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other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fragmented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red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cells </a:t>
            </a:r>
            <a:r>
              <a:rPr sz="1800" spc="-3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(large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black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arrow);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microspherocytes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also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seen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(blue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 arrows).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59880" cy="43840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69" y="4470400"/>
            <a:ext cx="6403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Blood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smear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anemic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patient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showing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large,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polychromatophilic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"shift"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cell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mbria"/>
                <a:cs typeface="Cambria"/>
              </a:rPr>
              <a:t>(arrow)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which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indicative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action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erythropoietin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bone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marrow,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leading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-3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early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release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reticulocytes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430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469" y="1633220"/>
            <a:ext cx="7633970" cy="364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629285" indent="-3429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68300" algn="l"/>
              </a:tabLst>
            </a:pP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Dis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395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r>
              <a:rPr sz="25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10" dirty="0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sz="2500" i="1" spc="60" dirty="0">
                <a:solidFill>
                  <a:srgbClr val="FFFFFF"/>
                </a:solidFill>
                <a:latin typeface="Verdana"/>
                <a:cs typeface="Verdana"/>
              </a:rPr>
              <a:t>blood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25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0" dirty="0">
                <a:solidFill>
                  <a:srgbClr val="FFFFFF"/>
                </a:solidFill>
                <a:latin typeface="Verdana"/>
                <a:cs typeface="Verdana"/>
              </a:rPr>
              <a:t>circulation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" dirty="0">
                <a:solidFill>
                  <a:srgbClr val="FFFFFF"/>
                </a:solidFill>
                <a:latin typeface="Verdana"/>
                <a:cs typeface="Verdana"/>
              </a:rPr>
              <a:t>before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sz="2500" i="1" spc="-8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2500" i="1" spc="-22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254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s.  </a:t>
            </a:r>
            <a:r>
              <a:rPr sz="2500" i="1" spc="25" dirty="0">
                <a:solidFill>
                  <a:srgbClr val="FFFFFF"/>
                </a:solidFill>
                <a:latin typeface="Verdana"/>
                <a:cs typeface="Verdana"/>
              </a:rPr>
              <a:t>(Compensated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35" dirty="0">
                <a:solidFill>
                  <a:srgbClr val="FFFFFF"/>
                </a:solidFill>
                <a:latin typeface="Verdana"/>
                <a:cs typeface="Verdana"/>
              </a:rPr>
              <a:t>hemolysis)</a:t>
            </a:r>
            <a:endParaRPr sz="2500">
              <a:latin typeface="Verdana"/>
              <a:cs typeface="Verdana"/>
            </a:endParaRPr>
          </a:p>
          <a:p>
            <a:pPr marL="368300" marR="17780" indent="-34290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68300" algn="l"/>
              </a:tabLst>
            </a:pP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ia</a:t>
            </a:r>
            <a:r>
              <a:rPr sz="2500" i="1" spc="-44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2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3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3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30" dirty="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sz="2500" i="1" spc="50" dirty="0">
                <a:solidFill>
                  <a:srgbClr val="FFFFFF"/>
                </a:solidFill>
                <a:latin typeface="Verdana"/>
                <a:cs typeface="Verdana"/>
              </a:rPr>
              <a:t>match 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pace 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red </a:t>
            </a:r>
            <a:r>
              <a:rPr sz="2500" i="1" spc="10" dirty="0">
                <a:solidFill>
                  <a:srgbClr val="FFFFFF"/>
                </a:solidFill>
                <a:latin typeface="Verdana"/>
                <a:cs typeface="Verdana"/>
              </a:rPr>
              <a:t>cell 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destruction. </a:t>
            </a:r>
            <a:r>
              <a:rPr sz="2500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0" dirty="0">
                <a:solidFill>
                  <a:srgbClr val="FFFFFF"/>
                </a:solidFill>
                <a:latin typeface="Verdana"/>
                <a:cs typeface="Verdana"/>
              </a:rPr>
              <a:t>(Decompensated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35" dirty="0">
                <a:solidFill>
                  <a:srgbClr val="FFFFFF"/>
                </a:solidFill>
                <a:latin typeface="Verdana"/>
                <a:cs typeface="Verdana"/>
              </a:rPr>
              <a:t>hemolysis)</a:t>
            </a:r>
            <a:endParaRPr sz="2500">
              <a:latin typeface="Verdana"/>
              <a:cs typeface="Verdana"/>
            </a:endParaRPr>
          </a:p>
          <a:p>
            <a:pPr marL="767080" marR="403860" lvl="1" indent="-28448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767080" algn="l"/>
              </a:tabLst>
            </a:pPr>
            <a:r>
              <a:rPr sz="2300" i="1" spc="75" dirty="0">
                <a:solidFill>
                  <a:srgbClr val="FFFFFF"/>
                </a:solidFill>
                <a:latin typeface="Verdana"/>
                <a:cs typeface="Verdana"/>
              </a:rPr>
              <a:t>Acute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35" dirty="0">
                <a:solidFill>
                  <a:srgbClr val="FFFFFF"/>
                </a:solidFill>
                <a:latin typeface="Verdana"/>
                <a:cs typeface="Verdana"/>
              </a:rPr>
              <a:t>infection,</a:t>
            </a:r>
            <a:r>
              <a:rPr sz="23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0" dirty="0">
                <a:solidFill>
                  <a:srgbClr val="FFFFFF"/>
                </a:solidFill>
                <a:latin typeface="Verdana"/>
                <a:cs typeface="Verdana"/>
              </a:rPr>
              <a:t>pregnancy,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5" dirty="0">
                <a:solidFill>
                  <a:srgbClr val="FFFFFF"/>
                </a:solidFill>
                <a:latin typeface="Verdana"/>
                <a:cs typeface="Verdana"/>
              </a:rPr>
              <a:t>folate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45" dirty="0">
                <a:solidFill>
                  <a:srgbClr val="FFFFFF"/>
                </a:solidFill>
                <a:latin typeface="Verdana"/>
                <a:cs typeface="Verdana"/>
              </a:rPr>
              <a:t>def.,</a:t>
            </a:r>
            <a:r>
              <a:rPr sz="23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45" dirty="0">
                <a:solidFill>
                  <a:srgbClr val="FFFFFF"/>
                </a:solidFill>
                <a:latin typeface="Verdana"/>
                <a:cs typeface="Verdana"/>
              </a:rPr>
              <a:t>renal </a:t>
            </a:r>
            <a:r>
              <a:rPr sz="2300" i="1" spc="-7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7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7250" y="6046400"/>
            <a:ext cx="4082415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sz="205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Fam</a:t>
            </a:r>
            <a:r>
              <a:rPr sz="205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05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2004;69:2599-2606.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7729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85" dirty="0"/>
              <a:t>I</a:t>
            </a:r>
            <a:r>
              <a:rPr sz="3200" spc="-100" dirty="0"/>
              <a:t>m</a:t>
            </a:r>
            <a:r>
              <a:rPr sz="3200" spc="-90" dirty="0"/>
              <a:t>mu</a:t>
            </a:r>
            <a:r>
              <a:rPr sz="3200" spc="45" dirty="0"/>
              <a:t>ne</a:t>
            </a:r>
            <a:r>
              <a:rPr sz="3200" spc="-235" dirty="0"/>
              <a:t> </a:t>
            </a:r>
            <a:r>
              <a:rPr sz="3200" spc="-55" dirty="0"/>
              <a:t>He</a:t>
            </a:r>
            <a:r>
              <a:rPr sz="3200" spc="-45" dirty="0"/>
              <a:t>m</a:t>
            </a:r>
            <a:r>
              <a:rPr sz="3200" spc="150" dirty="0"/>
              <a:t>o</a:t>
            </a:r>
            <a:r>
              <a:rPr sz="3200" spc="-235" dirty="0"/>
              <a:t>l</a:t>
            </a:r>
            <a:r>
              <a:rPr sz="3200" spc="-175" dirty="0"/>
              <a:t>y</a:t>
            </a:r>
            <a:r>
              <a:rPr sz="3200" spc="-180" dirty="0"/>
              <a:t>t</a:t>
            </a:r>
            <a:r>
              <a:rPr sz="3200" spc="50" dirty="0"/>
              <a:t>i</a:t>
            </a:r>
            <a:r>
              <a:rPr sz="3200" spc="105" dirty="0"/>
              <a:t>c</a:t>
            </a:r>
            <a:r>
              <a:rPr sz="3200" spc="-240" dirty="0"/>
              <a:t> </a:t>
            </a:r>
            <a:r>
              <a:rPr sz="3200" spc="190" dirty="0"/>
              <a:t>A</a:t>
            </a:r>
            <a:r>
              <a:rPr sz="3200" spc="-70" dirty="0"/>
              <a:t>n</a:t>
            </a:r>
            <a:r>
              <a:rPr sz="3200" spc="250" dirty="0"/>
              <a:t>a</a:t>
            </a:r>
            <a:r>
              <a:rPr sz="3200" spc="175" dirty="0"/>
              <a:t>e</a:t>
            </a:r>
            <a:r>
              <a:rPr sz="3200" spc="-100" dirty="0"/>
              <a:t>m</a:t>
            </a:r>
            <a:r>
              <a:rPr sz="3200" dirty="0"/>
              <a:t>i</a:t>
            </a:r>
            <a:r>
              <a:rPr sz="3200" spc="15" dirty="0"/>
              <a:t>a</a:t>
            </a:r>
            <a:r>
              <a:rPr sz="3200" spc="-250" dirty="0"/>
              <a:t> </a:t>
            </a:r>
            <a:r>
              <a:rPr sz="3200" spc="-470" dirty="0"/>
              <a:t>(</a:t>
            </a:r>
            <a:r>
              <a:rPr sz="3200" spc="-405" dirty="0"/>
              <a:t>I</a:t>
            </a:r>
            <a:r>
              <a:rPr sz="3200" spc="-25" dirty="0"/>
              <a:t>H</a:t>
            </a:r>
            <a:r>
              <a:rPr sz="3200" spc="-10" dirty="0"/>
              <a:t>A</a:t>
            </a:r>
            <a:r>
              <a:rPr sz="3200" spc="-275" dirty="0"/>
              <a:t>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77900" y="164084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900" y="2315209"/>
            <a:ext cx="214629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00" y="339217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900" y="4829809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400" y="1630679"/>
            <a:ext cx="6533515" cy="37947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 marR="256540">
              <a:lnSpc>
                <a:spcPts val="2160"/>
              </a:lnSpc>
              <a:spcBef>
                <a:spcPts val="370"/>
              </a:spcBef>
            </a:pP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Mediated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Abs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directed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Ags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RBC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5" dirty="0">
                <a:solidFill>
                  <a:srgbClr val="FFFFFF"/>
                </a:solidFill>
                <a:latin typeface="Verdana"/>
                <a:cs typeface="Verdana"/>
              </a:rPr>
              <a:t>surface.</a:t>
            </a:r>
            <a:endParaRPr sz="20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30"/>
              </a:spcBef>
            </a:pPr>
            <a:r>
              <a:rPr sz="2000" i="1" spc="-20" dirty="0">
                <a:solidFill>
                  <a:srgbClr val="FFFFFF"/>
                </a:solidFill>
                <a:latin typeface="Verdana"/>
                <a:cs typeface="Verdana"/>
              </a:rPr>
              <a:t>Microspherocytes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peripheral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smear</a:t>
            </a:r>
            <a:endParaRPr sz="2000">
              <a:latin typeface="Verdana"/>
              <a:cs typeface="Verdana"/>
            </a:endParaRPr>
          </a:p>
          <a:p>
            <a:pPr marL="38100" marR="386715">
              <a:lnSpc>
                <a:spcPts val="2160"/>
              </a:lnSpc>
              <a:spcBef>
                <a:spcPts val="1030"/>
              </a:spcBef>
            </a:pP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Positive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direct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antiglobulin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(Coomb’s)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000" i="1" spc="-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characteristic</a:t>
            </a:r>
            <a:r>
              <a:rPr sz="20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findings.</a:t>
            </a:r>
            <a:endParaRPr sz="20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sz="2000" i="1" spc="2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838200" indent="-228600">
              <a:lnSpc>
                <a:spcPct val="100000"/>
              </a:lnSpc>
              <a:spcBef>
                <a:spcPts val="81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autoimmune</a:t>
            </a:r>
            <a:endParaRPr sz="1600">
              <a:latin typeface="Verdana"/>
              <a:cs typeface="Verdana"/>
            </a:endParaRPr>
          </a:p>
          <a:p>
            <a:pPr marL="838200" indent="-228600">
              <a:lnSpc>
                <a:spcPct val="100000"/>
              </a:lnSpc>
              <a:spcBef>
                <a:spcPts val="80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alloimmune</a:t>
            </a:r>
            <a:endParaRPr sz="1600">
              <a:latin typeface="Verdana"/>
              <a:cs typeface="Verdana"/>
            </a:endParaRPr>
          </a:p>
          <a:p>
            <a:pPr marL="838200" indent="-228600">
              <a:lnSpc>
                <a:spcPct val="100000"/>
              </a:lnSpc>
              <a:spcBef>
                <a:spcPts val="80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drug-induced,</a:t>
            </a:r>
            <a:endParaRPr sz="1600">
              <a:latin typeface="Verdana"/>
              <a:cs typeface="Verdana"/>
            </a:endParaRPr>
          </a:p>
          <a:p>
            <a:pPr marL="38100" marR="30480">
              <a:lnSpc>
                <a:spcPts val="2160"/>
              </a:lnSpc>
              <a:spcBef>
                <a:spcPts val="1030"/>
              </a:spcBef>
            </a:pP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210" dirty="0">
                <a:solidFill>
                  <a:srgbClr val="FFFFFF"/>
                </a:solidFill>
                <a:latin typeface="Verdana"/>
                <a:cs typeface="Verdana"/>
              </a:rPr>
              <a:t>- 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8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35" dirty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50800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190" dirty="0"/>
              <a:t>A</a:t>
            </a:r>
            <a:r>
              <a:rPr sz="3200" spc="-90" dirty="0"/>
              <a:t>u</a:t>
            </a:r>
            <a:r>
              <a:rPr sz="3200" spc="-180" dirty="0"/>
              <a:t>t</a:t>
            </a:r>
            <a:r>
              <a:rPr sz="3200" spc="150" dirty="0"/>
              <a:t>o</a:t>
            </a:r>
            <a:r>
              <a:rPr sz="3200" spc="-240" dirty="0"/>
              <a:t> </a:t>
            </a:r>
            <a:r>
              <a:rPr sz="3200" spc="-585" dirty="0"/>
              <a:t>I</a:t>
            </a:r>
            <a:r>
              <a:rPr sz="3200" spc="-100" dirty="0"/>
              <a:t>m</a:t>
            </a:r>
            <a:r>
              <a:rPr sz="3200" spc="-90" dirty="0"/>
              <a:t>mu</a:t>
            </a:r>
            <a:r>
              <a:rPr sz="3200" spc="-70" dirty="0"/>
              <a:t>n</a:t>
            </a:r>
            <a:r>
              <a:rPr sz="3200" spc="170" dirty="0"/>
              <a:t>e</a:t>
            </a:r>
            <a:r>
              <a:rPr sz="3200" spc="-245" dirty="0"/>
              <a:t> </a:t>
            </a:r>
            <a:r>
              <a:rPr sz="3200" spc="15" dirty="0"/>
              <a:t>Hea</a:t>
            </a:r>
            <a:r>
              <a:rPr sz="3200" spc="50" dirty="0"/>
              <a:t>m</a:t>
            </a:r>
            <a:r>
              <a:rPr sz="3200" spc="150" dirty="0"/>
              <a:t>o</a:t>
            </a:r>
            <a:r>
              <a:rPr sz="3200" spc="-235" dirty="0"/>
              <a:t>l</a:t>
            </a:r>
            <a:r>
              <a:rPr sz="3200" spc="-165" dirty="0"/>
              <a:t>y</a:t>
            </a:r>
            <a:r>
              <a:rPr sz="3200" spc="-180" dirty="0"/>
              <a:t>t</a:t>
            </a:r>
            <a:r>
              <a:rPr sz="3200" spc="70" dirty="0"/>
              <a:t>ic  </a:t>
            </a:r>
            <a:r>
              <a:rPr sz="3200" spc="65" dirty="0"/>
              <a:t>Anaemia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5510" y="209550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410" y="2085340"/>
            <a:ext cx="597090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Immune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hemolysis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adult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0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45" dirty="0">
                <a:solidFill>
                  <a:srgbClr val="FFFFFF"/>
                </a:solidFill>
                <a:latin typeface="Verdana"/>
                <a:cs typeface="Verdana"/>
              </a:rPr>
              <a:t>induced </a:t>
            </a:r>
            <a:r>
              <a:rPr sz="2000" i="1" spc="-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IgG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IgM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antibodies 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reacting 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specifically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antigens 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associated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the patient’s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RBC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(often 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called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“autoantibodies”)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25" dirty="0">
                <a:solidFill>
                  <a:srgbClr val="FFFFFF"/>
                </a:solidFill>
                <a:latin typeface="Verdana"/>
                <a:cs typeface="Verdana"/>
              </a:rPr>
              <a:t>oa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80" dirty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334009"/>
            <a:ext cx="34848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0" dirty="0"/>
              <a:t>H</a:t>
            </a:r>
            <a:r>
              <a:rPr sz="2000" spc="110" dirty="0"/>
              <a:t>e</a:t>
            </a:r>
            <a:r>
              <a:rPr sz="2000" spc="-75" dirty="0"/>
              <a:t>m</a:t>
            </a:r>
            <a:r>
              <a:rPr sz="2000" spc="-45" dirty="0"/>
              <a:t>o</a:t>
            </a:r>
            <a:r>
              <a:rPr sz="2000" spc="-15" dirty="0"/>
              <a:t>l</a:t>
            </a:r>
            <a:r>
              <a:rPr sz="2000" spc="-95" dirty="0"/>
              <a:t>y</a:t>
            </a:r>
            <a:r>
              <a:rPr sz="2000" spc="-270" dirty="0"/>
              <a:t>s</a:t>
            </a:r>
            <a:r>
              <a:rPr sz="2000" spc="-145" dirty="0"/>
              <a:t>i</a:t>
            </a:r>
            <a:r>
              <a:rPr sz="2000" spc="-270" dirty="0"/>
              <a:t>s</a:t>
            </a:r>
            <a:r>
              <a:rPr sz="2000" spc="-155" dirty="0"/>
              <a:t> </a:t>
            </a:r>
            <a:r>
              <a:rPr sz="2000" spc="30" dirty="0"/>
              <a:t>d</a:t>
            </a:r>
            <a:r>
              <a:rPr sz="2000" spc="35" dirty="0"/>
              <a:t>u</a:t>
            </a:r>
            <a:r>
              <a:rPr sz="2000" spc="105" dirty="0"/>
              <a:t>e</a:t>
            </a:r>
            <a:r>
              <a:rPr sz="2000" spc="-145" dirty="0"/>
              <a:t> </a:t>
            </a:r>
            <a:r>
              <a:rPr sz="2000" spc="-85" dirty="0"/>
              <a:t>t</a:t>
            </a:r>
            <a:r>
              <a:rPr sz="2000" spc="95" dirty="0"/>
              <a:t>o</a:t>
            </a:r>
            <a:r>
              <a:rPr sz="2000" spc="-160" dirty="0"/>
              <a:t> </a:t>
            </a:r>
            <a:r>
              <a:rPr sz="2000" spc="114" dirty="0"/>
              <a:t>A</a:t>
            </a:r>
            <a:r>
              <a:rPr sz="2000" spc="-105" dirty="0"/>
              <a:t>n</a:t>
            </a:r>
            <a:r>
              <a:rPr sz="2000" spc="-30" dirty="0"/>
              <a:t>t</a:t>
            </a:r>
            <a:r>
              <a:rPr sz="2000" spc="-145" dirty="0"/>
              <a:t>i</a:t>
            </a:r>
            <a:r>
              <a:rPr sz="2000" spc="114" dirty="0"/>
              <a:t>b</a:t>
            </a:r>
            <a:r>
              <a:rPr sz="2000" spc="85" dirty="0"/>
              <a:t>o</a:t>
            </a:r>
            <a:r>
              <a:rPr sz="2000" spc="-25" dirty="0"/>
              <a:t>d</a:t>
            </a:r>
            <a:r>
              <a:rPr sz="2000" spc="-5" dirty="0"/>
              <a:t>i</a:t>
            </a:r>
            <a:r>
              <a:rPr sz="2000" spc="110" dirty="0"/>
              <a:t>e</a:t>
            </a:r>
            <a:r>
              <a:rPr sz="2000" spc="-270" dirty="0"/>
              <a:t>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869" y="1054100"/>
            <a:ext cx="7848600" cy="55956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2985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AI</a:t>
            </a:r>
            <a:r>
              <a:rPr spc="-370" dirty="0"/>
              <a:t>H</a:t>
            </a:r>
            <a:r>
              <a:rPr spc="235" dirty="0"/>
              <a:t>A</a:t>
            </a:r>
            <a:r>
              <a:rPr spc="-320" dirty="0"/>
              <a:t> </a:t>
            </a:r>
            <a:r>
              <a:rPr spc="-130" dirty="0"/>
              <a:t>W</a:t>
            </a:r>
            <a:r>
              <a:rPr spc="-90" dirty="0"/>
              <a:t>ar</a:t>
            </a:r>
            <a:r>
              <a:rPr spc="-165" dirty="0"/>
              <a:t>m</a:t>
            </a:r>
            <a:r>
              <a:rPr spc="-330" dirty="0"/>
              <a:t> </a:t>
            </a:r>
            <a:r>
              <a:rPr spc="225" dirty="0"/>
              <a:t>A</a:t>
            </a:r>
            <a:r>
              <a:rPr spc="-210" dirty="0"/>
              <a:t>n</a:t>
            </a:r>
            <a:r>
              <a:rPr spc="-120" dirty="0"/>
              <a:t>t</a:t>
            </a:r>
            <a:r>
              <a:rPr spc="-325" dirty="0"/>
              <a:t>i</a:t>
            </a:r>
            <a:r>
              <a:rPr spc="220" dirty="0"/>
              <a:t>b</a:t>
            </a:r>
            <a:r>
              <a:rPr spc="210" dirty="0"/>
              <a:t>o</a:t>
            </a:r>
            <a:r>
              <a:rPr spc="10" dirty="0"/>
              <a:t>d</a:t>
            </a:r>
            <a:r>
              <a:rPr spc="15" dirty="0"/>
              <a:t>y</a:t>
            </a:r>
            <a:r>
              <a:rPr spc="-315" dirty="0"/>
              <a:t> </a:t>
            </a:r>
            <a:r>
              <a:rPr spc="-100" dirty="0"/>
              <a:t>D</a:t>
            </a:r>
            <a:r>
              <a:rPr spc="-470"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89" y="1557020"/>
            <a:ext cx="7635240" cy="16243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7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55600" algn="l"/>
              </a:tabLst>
            </a:pP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Antibodies 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react </a:t>
            </a:r>
            <a:r>
              <a:rPr sz="2500" i="1" spc="25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2500" i="1" spc="65" dirty="0">
                <a:solidFill>
                  <a:srgbClr val="FFFFFF"/>
                </a:solidFill>
                <a:latin typeface="Verdana"/>
                <a:cs typeface="Verdana"/>
              </a:rPr>
              <a:t>body 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temperature 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(warm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35" dirty="0">
                <a:solidFill>
                  <a:srgbClr val="FFFFFF"/>
                </a:solidFill>
                <a:latin typeface="Verdana"/>
                <a:cs typeface="Verdana"/>
              </a:rPr>
              <a:t>antibodies)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nearly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45" dirty="0">
                <a:solidFill>
                  <a:srgbClr val="FFFFFF"/>
                </a:solidFill>
                <a:latin typeface="Verdana"/>
                <a:cs typeface="Verdana"/>
              </a:rPr>
              <a:t>always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5" dirty="0">
                <a:solidFill>
                  <a:srgbClr val="FFFFFF"/>
                </a:solidFill>
                <a:latin typeface="Verdana"/>
                <a:cs typeface="Verdana"/>
              </a:rPr>
              <a:t>IgG,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rarely </a:t>
            </a:r>
            <a:r>
              <a:rPr sz="2500" i="1" spc="-8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4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1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4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5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2500" i="1" spc="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2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1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6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se  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autoimmune 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hemolytic 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(or </a:t>
            </a:r>
            <a:r>
              <a:rPr sz="2500" i="1" spc="-55" dirty="0">
                <a:solidFill>
                  <a:srgbClr val="FFFFFF"/>
                </a:solidFill>
                <a:latin typeface="Verdana"/>
                <a:cs typeface="Verdana"/>
              </a:rPr>
              <a:t>immunohemolytic) </a:t>
            </a:r>
            <a:r>
              <a:rPr sz="2500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ia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89" y="3230879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3220720"/>
            <a:ext cx="5052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7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000" i="1" spc="-60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3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990" y="3502237"/>
            <a:ext cx="7795895" cy="20135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8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-5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5" dirty="0">
                <a:solidFill>
                  <a:srgbClr val="FFFFFF"/>
                </a:solidFill>
                <a:latin typeface="Verdana"/>
                <a:cs typeface="Verdana"/>
              </a:rPr>
              <a:t>findings:</a:t>
            </a:r>
            <a:endParaRPr sz="2500">
              <a:latin typeface="Verdana"/>
              <a:cs typeface="Verdana"/>
            </a:endParaRPr>
          </a:p>
          <a:p>
            <a:pPr marL="779780" lvl="1" indent="-284480">
              <a:lnSpc>
                <a:spcPct val="100000"/>
              </a:lnSpc>
              <a:spcBef>
                <a:spcPts val="49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779780" algn="l"/>
              </a:tabLst>
            </a:pP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occurs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5" dirty="0">
                <a:solidFill>
                  <a:srgbClr val="FFFFFF"/>
                </a:solidFill>
                <a:latin typeface="Verdana"/>
                <a:cs typeface="Verdana"/>
              </a:rPr>
              <a:t>ages,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it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2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adults,women.</a:t>
            </a:r>
            <a:endParaRPr sz="2100">
              <a:latin typeface="Verdana"/>
              <a:cs typeface="Verdana"/>
            </a:endParaRPr>
          </a:p>
          <a:p>
            <a:pPr marL="779145" marR="30480" lvl="1" indent="-284480">
              <a:lnSpc>
                <a:spcPct val="79900"/>
              </a:lnSpc>
              <a:spcBef>
                <a:spcPts val="101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779780" algn="l"/>
              </a:tabLst>
            </a:pPr>
            <a:r>
              <a:rPr sz="2100" i="1" spc="-3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100" i="1" spc="-63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2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10" dirty="0">
                <a:solidFill>
                  <a:srgbClr val="FFFFFF"/>
                </a:solidFill>
                <a:latin typeface="Verdana"/>
                <a:cs typeface="Verdana"/>
              </a:rPr>
              <a:t>dis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8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7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fe</a:t>
            </a:r>
            <a:r>
              <a:rPr sz="2100" i="1" spc="2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3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8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10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100" i="1" spc="-2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id  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100" i="1" spc="-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2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100" i="1" spc="-1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2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90" dirty="0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congenital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immunodeficiency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60" dirty="0">
                <a:solidFill>
                  <a:srgbClr val="FFFFFF"/>
                </a:solidFill>
                <a:latin typeface="Verdana"/>
                <a:cs typeface="Verdana"/>
              </a:rPr>
              <a:t>diseases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1589" y="5563870"/>
            <a:ext cx="224154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55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6069" y="5553709"/>
            <a:ext cx="6700520" cy="6007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73660">
              <a:lnSpc>
                <a:spcPct val="79800"/>
              </a:lnSpc>
              <a:spcBef>
                <a:spcPts val="610"/>
              </a:spcBef>
            </a:pP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post-viral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Drug-related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(methylydopa,</a:t>
            </a:r>
            <a:r>
              <a:rPr sz="21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5" dirty="0">
                <a:solidFill>
                  <a:srgbClr val="FFFFFF"/>
                </a:solidFill>
                <a:latin typeface="Verdana"/>
                <a:cs typeface="Verdana"/>
              </a:rPr>
              <a:t>penicillin&amp; </a:t>
            </a:r>
            <a:r>
              <a:rPr sz="2100" i="1" spc="-7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quinidine)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34556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510" y="1742440"/>
            <a:ext cx="214629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352425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3010" y="1606550"/>
            <a:ext cx="7143115" cy="28524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0"/>
              </a:spcBef>
            </a:pPr>
            <a:r>
              <a:rPr sz="2000" i="1" spc="-3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1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2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6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38100" marR="146685">
              <a:lnSpc>
                <a:spcPct val="100000"/>
              </a:lnSpc>
              <a:spcBef>
                <a:spcPts val="1000"/>
              </a:spcBef>
            </a:pP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Immune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adherence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phagocytes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40" dirty="0">
                <a:solidFill>
                  <a:srgbClr val="FFFFFF"/>
                </a:solidFill>
                <a:latin typeface="Verdana"/>
                <a:cs typeface="Verdana"/>
              </a:rPr>
              <a:t>mediated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antibody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IgG</a:t>
            </a:r>
            <a:endParaRPr sz="2000">
              <a:latin typeface="Verdana"/>
              <a:cs typeface="Verdana"/>
            </a:endParaRPr>
          </a:p>
          <a:p>
            <a:pPr marL="838200" marR="30480" indent="-22860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35" dirty="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55" dirty="0">
                <a:solidFill>
                  <a:srgbClr val="FFFFFF"/>
                </a:solidFill>
                <a:latin typeface="Verdana"/>
                <a:cs typeface="Verdana"/>
              </a:rPr>
              <a:t>enhanced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90" dirty="0">
                <a:solidFill>
                  <a:srgbClr val="FFFFFF"/>
                </a:solidFill>
                <a:latin typeface="Verdana"/>
                <a:cs typeface="Verdana"/>
              </a:rPr>
              <a:t>transit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Verdana"/>
                <a:cs typeface="Verdana"/>
              </a:rPr>
              <a:t>splenic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cords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4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sinuses, </a:t>
            </a:r>
            <a:r>
              <a:rPr sz="1600" i="1" spc="-5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70" dirty="0">
                <a:solidFill>
                  <a:srgbClr val="FFFFFF"/>
                </a:solidFill>
                <a:latin typeface="Verdana"/>
                <a:cs typeface="Verdana"/>
              </a:rPr>
              <a:t>brings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Verdana"/>
                <a:cs typeface="Verdana"/>
              </a:rPr>
              <a:t>direct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50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40" dirty="0">
                <a:solidFill>
                  <a:srgbClr val="FFFFFF"/>
                </a:solidFill>
                <a:latin typeface="Verdana"/>
                <a:cs typeface="Verdana"/>
              </a:rPr>
              <a:t>phagocytic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FFFFFF"/>
                </a:solidFill>
                <a:latin typeface="Verdana"/>
                <a:cs typeface="Verdana"/>
              </a:rPr>
              <a:t>cells.</a:t>
            </a:r>
            <a:endParaRPr sz="1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</a:pP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Complement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activation.</a:t>
            </a:r>
            <a:endParaRPr sz="2000">
              <a:latin typeface="Verdana"/>
              <a:cs typeface="Verdana"/>
            </a:endParaRPr>
          </a:p>
          <a:p>
            <a:pPr marL="838200" marR="360045" indent="-22860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Involves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Verdana"/>
                <a:cs typeface="Verdana"/>
              </a:rPr>
              <a:t>interaction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40" dirty="0">
                <a:solidFill>
                  <a:srgbClr val="FFFFFF"/>
                </a:solidFill>
                <a:latin typeface="Verdana"/>
                <a:cs typeface="Verdana"/>
              </a:rPr>
              <a:t>C3b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4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40" dirty="0">
                <a:solidFill>
                  <a:srgbClr val="FFFFFF"/>
                </a:solidFill>
                <a:latin typeface="Verdana"/>
                <a:cs typeface="Verdana"/>
              </a:rPr>
              <a:t>C4b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Verdana"/>
                <a:cs typeface="Verdana"/>
              </a:rPr>
              <a:t>receptors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1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i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15" dirty="0">
                <a:solidFill>
                  <a:srgbClr val="FFFFFF"/>
                </a:solidFill>
                <a:latin typeface="Verdana"/>
                <a:cs typeface="Verdana"/>
              </a:rPr>
              <a:t>macrophage;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FFFFFF"/>
                </a:solidFill>
                <a:latin typeface="Verdana"/>
                <a:cs typeface="Verdana"/>
              </a:rPr>
              <a:t>increases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immune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35" dirty="0">
                <a:solidFill>
                  <a:srgbClr val="FFFFFF"/>
                </a:solidFill>
                <a:latin typeface="Verdana"/>
                <a:cs typeface="Verdana"/>
              </a:rPr>
              <a:t>adherence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40" dirty="0">
                <a:solidFill>
                  <a:srgbClr val="FFFFFF"/>
                </a:solidFill>
                <a:latin typeface="Verdana"/>
                <a:cs typeface="Verdana"/>
              </a:rPr>
              <a:t>due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FFFFFF"/>
                </a:solidFill>
                <a:latin typeface="Verdana"/>
                <a:cs typeface="Verdana"/>
              </a:rPr>
              <a:t>IgG.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41097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Clinical</a:t>
            </a:r>
            <a:r>
              <a:rPr spc="-360" dirty="0"/>
              <a:t> </a:t>
            </a:r>
            <a:r>
              <a:rPr spc="-170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1412240"/>
            <a:ext cx="33337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55600" algn="l"/>
              </a:tabLst>
            </a:pP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300" i="1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300" i="1" spc="1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9289" y="1802129"/>
            <a:ext cx="63544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50" spc="-82" baseline="11111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r>
              <a:rPr sz="2250" spc="-82" baseline="11111" dirty="0">
                <a:solidFill>
                  <a:srgbClr val="89CFD5"/>
                </a:solidFill>
                <a:latin typeface="Times New Roman"/>
                <a:cs typeface="Times New Roman"/>
              </a:rPr>
              <a:t> </a:t>
            </a:r>
            <a:r>
              <a:rPr sz="2250" spc="247" baseline="11111" dirty="0">
                <a:solidFill>
                  <a:srgbClr val="89CFD5"/>
                </a:solidFill>
                <a:latin typeface="Times New Roman"/>
                <a:cs typeface="Times New Roman"/>
              </a:rPr>
              <a:t> </a:t>
            </a:r>
            <a:r>
              <a:rPr sz="1900" i="1" spc="-40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34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ff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3289" y="2004059"/>
            <a:ext cx="63950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surface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permit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RES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recognize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4889" y="2188155"/>
            <a:ext cx="5708650" cy="7054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80465">
              <a:lnSpc>
                <a:spcPct val="100000"/>
              </a:lnSpc>
              <a:spcBef>
                <a:spcPts val="240"/>
              </a:spcBef>
            </a:pP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al.</a:t>
            </a:r>
            <a:endParaRPr sz="19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17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4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300" i="1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6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sz="2300" i="1" spc="1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26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1989" y="2907029"/>
            <a:ext cx="62591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15" dirty="0">
                <a:solidFill>
                  <a:srgbClr val="FFFFFF"/>
                </a:solidFill>
                <a:latin typeface="Verdana"/>
                <a:cs typeface="Verdana"/>
              </a:rPr>
              <a:t>moderate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anemia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(hemoglobin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60" dirty="0">
                <a:solidFill>
                  <a:srgbClr val="FFFFFF"/>
                </a:solidFill>
                <a:latin typeface="Verdana"/>
                <a:cs typeface="Verdana"/>
              </a:rPr>
              <a:t>6.0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889" y="3069589"/>
            <a:ext cx="5929630" cy="33591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180465">
              <a:lnSpc>
                <a:spcPct val="100000"/>
              </a:lnSpc>
              <a:spcBef>
                <a:spcPts val="409"/>
              </a:spcBef>
            </a:pPr>
            <a:r>
              <a:rPr sz="1900" i="1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900" i="1" spc="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900">
              <a:latin typeface="Verdana"/>
              <a:cs typeface="Verdana"/>
            </a:endParaRPr>
          </a:p>
          <a:p>
            <a:pPr marL="1181100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cy</a:t>
            </a:r>
            <a:r>
              <a:rPr sz="1900" i="1" spc="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6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900" i="1" spc="-16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00" i="1" spc="-57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1900">
              <a:latin typeface="Verdana"/>
              <a:cs typeface="Verdana"/>
            </a:endParaRPr>
          </a:p>
          <a:p>
            <a:pPr marL="1181100" indent="-229235">
              <a:lnSpc>
                <a:spcPct val="100000"/>
              </a:lnSpc>
              <a:spcBef>
                <a:spcPts val="32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aly.</a:t>
            </a:r>
            <a:endParaRPr sz="1900">
              <a:latin typeface="Verdana"/>
              <a:cs typeface="Verdana"/>
            </a:endParaRPr>
          </a:p>
          <a:p>
            <a:pPr marL="1181100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1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22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225" dirty="0">
                <a:solidFill>
                  <a:srgbClr val="FFFFFF"/>
                </a:solidFill>
                <a:latin typeface="Verdana"/>
                <a:cs typeface="Verdana"/>
              </a:rPr>
              <a:t>rs.</a:t>
            </a:r>
            <a:endParaRPr sz="19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17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4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9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4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3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85" dirty="0">
                <a:solidFill>
                  <a:srgbClr val="FFFFFF"/>
                </a:solidFill>
                <a:latin typeface="Verdana"/>
                <a:cs typeface="Verdana"/>
              </a:rPr>
              <a:t>lys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19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hemoglobinemia,</a:t>
            </a:r>
            <a:endParaRPr sz="19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hemoglobinuria,</a:t>
            </a:r>
            <a:endParaRPr sz="19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shock;</a:t>
            </a:r>
            <a:endParaRPr sz="19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334009"/>
            <a:ext cx="3496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I</a:t>
            </a:r>
            <a:r>
              <a:rPr spc="-560" dirty="0"/>
              <a:t>n</a:t>
            </a:r>
            <a:r>
              <a:rPr spc="-200" dirty="0"/>
              <a:t>ves</a:t>
            </a:r>
            <a:r>
              <a:rPr spc="-120" dirty="0"/>
              <a:t>t</a:t>
            </a:r>
            <a:r>
              <a:rPr spc="-325" dirty="0"/>
              <a:t>i</a:t>
            </a:r>
            <a:r>
              <a:rPr spc="215" dirty="0"/>
              <a:t>g</a:t>
            </a:r>
            <a:r>
              <a:rPr spc="60" dirty="0"/>
              <a:t>at</a:t>
            </a:r>
            <a:r>
              <a:rPr spc="-340" dirty="0"/>
              <a:t>i</a:t>
            </a:r>
            <a:r>
              <a:rPr spc="-165"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4889" y="1860550"/>
            <a:ext cx="3650615" cy="319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500" i="1" spc="-1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4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260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98</a:t>
            </a:r>
            <a:r>
              <a:rPr sz="2500" i="1" spc="-75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 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445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4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gG  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3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8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  <a:p>
            <a:pPr marL="381000" marR="132080" indent="-34290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10" dirty="0">
                <a:solidFill>
                  <a:srgbClr val="FFFFFF"/>
                </a:solidFill>
                <a:latin typeface="Verdana"/>
                <a:cs typeface="Verdana"/>
              </a:rPr>
              <a:t>thrombocytopenia </a:t>
            </a:r>
            <a:r>
              <a:rPr sz="2500" i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30" dirty="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sz="2500" i="1" spc="-2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500" i="1" spc="-2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4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4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679" y="1846579"/>
            <a:ext cx="3778250" cy="27228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450" y="1484630"/>
            <a:ext cx="7631430" cy="3816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736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00" dirty="0"/>
              <a:t>U</a:t>
            </a:r>
            <a:r>
              <a:rPr sz="2400" spc="-204" dirty="0"/>
              <a:t>s</a:t>
            </a:r>
            <a:r>
              <a:rPr sz="2400" spc="130" dirty="0"/>
              <a:t>e</a:t>
            </a:r>
            <a:r>
              <a:rPr sz="2400" spc="-190" dirty="0"/>
              <a:t> </a:t>
            </a:r>
            <a:r>
              <a:rPr sz="2400" spc="10" dirty="0"/>
              <a:t>o</a:t>
            </a:r>
            <a:r>
              <a:rPr sz="2400" spc="5" dirty="0"/>
              <a:t>f</a:t>
            </a:r>
            <a:r>
              <a:rPr sz="2400" spc="-180" dirty="0"/>
              <a:t> </a:t>
            </a:r>
            <a:r>
              <a:rPr sz="2400" spc="-130" dirty="0"/>
              <a:t>t</a:t>
            </a:r>
            <a:r>
              <a:rPr sz="2400" spc="-55" dirty="0"/>
              <a:t>h</a:t>
            </a:r>
            <a:r>
              <a:rPr sz="2400" spc="130" dirty="0"/>
              <a:t>e</a:t>
            </a:r>
            <a:r>
              <a:rPr sz="2400" spc="-190" dirty="0"/>
              <a:t> </a:t>
            </a:r>
            <a:r>
              <a:rPr sz="2400" spc="-55" dirty="0"/>
              <a:t>D</a:t>
            </a:r>
            <a:r>
              <a:rPr sz="2400" spc="-20" dirty="0"/>
              <a:t>ire</a:t>
            </a:r>
            <a:r>
              <a:rPr sz="2400" spc="-30" dirty="0"/>
              <a:t>c</a:t>
            </a:r>
            <a:r>
              <a:rPr sz="2400" spc="-135" dirty="0"/>
              <a:t>t</a:t>
            </a:r>
            <a:r>
              <a:rPr sz="2400" spc="-170" dirty="0"/>
              <a:t> </a:t>
            </a:r>
            <a:r>
              <a:rPr sz="2400" spc="280" dirty="0"/>
              <a:t>C</a:t>
            </a:r>
            <a:r>
              <a:rPr sz="2400" spc="35" dirty="0"/>
              <a:t>oom</a:t>
            </a:r>
            <a:r>
              <a:rPr sz="2400" spc="-105" dirty="0"/>
              <a:t>b</a:t>
            </a:r>
            <a:r>
              <a:rPr sz="2400" spc="-85" dirty="0"/>
              <a:t>s</a:t>
            </a:r>
            <a:r>
              <a:rPr sz="2400" spc="-190" dirty="0"/>
              <a:t> </a:t>
            </a:r>
            <a:r>
              <a:rPr sz="2400" spc="-235" dirty="0"/>
              <a:t>Te</a:t>
            </a:r>
            <a:r>
              <a:rPr sz="2400" spc="-190" dirty="0"/>
              <a:t>s</a:t>
            </a:r>
            <a:r>
              <a:rPr sz="2400" spc="-135" dirty="0"/>
              <a:t>t</a:t>
            </a:r>
            <a:r>
              <a:rPr sz="2400" spc="-170" dirty="0"/>
              <a:t> </a:t>
            </a:r>
            <a:r>
              <a:rPr sz="2400" spc="-80" dirty="0"/>
              <a:t>i</a:t>
            </a:r>
            <a:r>
              <a:rPr sz="2400" spc="-165" dirty="0"/>
              <a:t>n</a:t>
            </a:r>
            <a:r>
              <a:rPr sz="2400" spc="-190" dirty="0"/>
              <a:t> </a:t>
            </a:r>
            <a:r>
              <a:rPr sz="2400" spc="-55" dirty="0"/>
              <a:t>D</a:t>
            </a:r>
            <a:r>
              <a:rPr sz="2400" spc="35" dirty="0"/>
              <a:t>ia</a:t>
            </a:r>
            <a:r>
              <a:rPr sz="2400" spc="55" dirty="0"/>
              <a:t>g</a:t>
            </a:r>
            <a:r>
              <a:rPr sz="2400" spc="-55" dirty="0"/>
              <a:t>n</a:t>
            </a:r>
            <a:r>
              <a:rPr sz="2400" spc="-110" dirty="0"/>
              <a:t>os</a:t>
            </a:r>
            <a:r>
              <a:rPr sz="2400" spc="-80" dirty="0"/>
              <a:t>i</a:t>
            </a:r>
            <a:r>
              <a:rPr sz="2400" spc="-160" dirty="0"/>
              <a:t>n</a:t>
            </a:r>
            <a:r>
              <a:rPr sz="2400" spc="85" dirty="0"/>
              <a:t>g  </a:t>
            </a:r>
            <a:r>
              <a:rPr sz="2400" spc="-125" dirty="0"/>
              <a:t>t</a:t>
            </a:r>
            <a:r>
              <a:rPr sz="2400" spc="-65" dirty="0"/>
              <a:t>h</a:t>
            </a:r>
            <a:r>
              <a:rPr sz="2400" spc="130" dirty="0"/>
              <a:t>e</a:t>
            </a:r>
            <a:r>
              <a:rPr sz="2400" spc="-190" dirty="0"/>
              <a:t> </a:t>
            </a:r>
            <a:r>
              <a:rPr sz="2400" spc="280" dirty="0"/>
              <a:t>C</a:t>
            </a:r>
            <a:r>
              <a:rPr sz="2400" spc="60" dirty="0"/>
              <a:t>a</a:t>
            </a:r>
            <a:r>
              <a:rPr sz="2400" spc="80" dirty="0"/>
              <a:t>u</a:t>
            </a:r>
            <a:r>
              <a:rPr sz="2400" spc="-325" dirty="0"/>
              <a:t>s</a:t>
            </a:r>
            <a:r>
              <a:rPr sz="2400" spc="130" dirty="0"/>
              <a:t>e</a:t>
            </a:r>
            <a:r>
              <a:rPr sz="2400" spc="-190" dirty="0"/>
              <a:t> </a:t>
            </a:r>
            <a:r>
              <a:rPr sz="2400" spc="10" dirty="0"/>
              <a:t>o</a:t>
            </a:r>
            <a:r>
              <a:rPr sz="2400" spc="5" dirty="0"/>
              <a:t>f</a:t>
            </a:r>
            <a:r>
              <a:rPr sz="2400" spc="-180" dirty="0"/>
              <a:t> </a:t>
            </a:r>
            <a:r>
              <a:rPr sz="2400" spc="135" dirty="0"/>
              <a:t>A</a:t>
            </a:r>
            <a:r>
              <a:rPr sz="2400" spc="-125" dirty="0"/>
              <a:t>u</a:t>
            </a:r>
            <a:r>
              <a:rPr sz="2400" spc="-65" dirty="0"/>
              <a:t>t</a:t>
            </a:r>
            <a:r>
              <a:rPr sz="2400" spc="-45" dirty="0"/>
              <a:t>oi</a:t>
            </a:r>
            <a:r>
              <a:rPr sz="2400" spc="-105" dirty="0"/>
              <a:t>m</a:t>
            </a:r>
            <a:r>
              <a:rPr sz="2400" spc="-110" dirty="0"/>
              <a:t>m</a:t>
            </a:r>
            <a:r>
              <a:rPr sz="2400" spc="-55" dirty="0"/>
              <a:t>u</a:t>
            </a:r>
            <a:r>
              <a:rPr sz="2400" spc="-65" dirty="0"/>
              <a:t>n</a:t>
            </a:r>
            <a:r>
              <a:rPr sz="2400" spc="130" dirty="0"/>
              <a:t>e</a:t>
            </a:r>
            <a:r>
              <a:rPr sz="2400" spc="-190" dirty="0"/>
              <a:t> </a:t>
            </a:r>
            <a:r>
              <a:rPr sz="2400" spc="-160" dirty="0"/>
              <a:t>H</a:t>
            </a:r>
            <a:r>
              <a:rPr sz="2400" spc="10" dirty="0"/>
              <a:t>e</a:t>
            </a:r>
            <a:r>
              <a:rPr sz="2400" dirty="0"/>
              <a:t>m</a:t>
            </a:r>
            <a:r>
              <a:rPr sz="2400" spc="-50" dirty="0"/>
              <a:t>o</a:t>
            </a:r>
            <a:r>
              <a:rPr sz="2400" spc="-35" dirty="0"/>
              <a:t>l</a:t>
            </a:r>
            <a:r>
              <a:rPr sz="2400" spc="-145" dirty="0"/>
              <a:t>y</a:t>
            </a:r>
            <a:r>
              <a:rPr sz="2400" spc="-125" dirty="0"/>
              <a:t>t</a:t>
            </a:r>
            <a:r>
              <a:rPr sz="2400" spc="35" dirty="0"/>
              <a:t>i</a:t>
            </a:r>
            <a:r>
              <a:rPr sz="2400" spc="80" dirty="0"/>
              <a:t>c</a:t>
            </a:r>
            <a:r>
              <a:rPr sz="2400" spc="-185" dirty="0"/>
              <a:t> </a:t>
            </a:r>
            <a:r>
              <a:rPr sz="2400" spc="125" dirty="0"/>
              <a:t>A</a:t>
            </a:r>
            <a:r>
              <a:rPr sz="2400" spc="-55" dirty="0"/>
              <a:t>n</a:t>
            </a:r>
            <a:r>
              <a:rPr sz="2400" spc="10" dirty="0"/>
              <a:t>e</a:t>
            </a:r>
            <a:r>
              <a:rPr sz="2400" dirty="0"/>
              <a:t>m</a:t>
            </a:r>
            <a:r>
              <a:rPr sz="2400" spc="5" dirty="0"/>
              <a:t>ia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31997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Sp</a:t>
            </a:r>
            <a:r>
              <a:rPr spc="-55" dirty="0"/>
              <a:t>her</a:t>
            </a:r>
            <a:r>
              <a:rPr spc="-70" dirty="0"/>
              <a:t>o</a:t>
            </a:r>
            <a:r>
              <a:rPr spc="525" dirty="0"/>
              <a:t>c</a:t>
            </a:r>
            <a:r>
              <a:rPr spc="-285" dirty="0"/>
              <a:t>y</a:t>
            </a:r>
            <a:r>
              <a:rPr spc="-170" dirty="0"/>
              <a:t>t</a:t>
            </a:r>
            <a:r>
              <a:rPr spc="-175" dirty="0"/>
              <a:t>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9020" y="1701800"/>
            <a:ext cx="3959860" cy="29514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5140" y="2081529"/>
            <a:ext cx="2955290" cy="39103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81000" marR="108585" indent="-342900">
              <a:lnSpc>
                <a:spcPct val="89500"/>
              </a:lnSpc>
              <a:spcBef>
                <a:spcPts val="365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80365" algn="l"/>
                <a:tab pos="381000" algn="l"/>
              </a:tabLst>
            </a:pP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Immunohemolytic 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anemia 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Microspherocytes </a:t>
            </a:r>
            <a:r>
              <a:rPr sz="2100" i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-210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5" dirty="0">
                <a:solidFill>
                  <a:srgbClr val="FFFFFF"/>
                </a:solidFill>
                <a:latin typeface="Verdana"/>
                <a:cs typeface="Verdana"/>
              </a:rPr>
              <a:t>ng  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1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9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8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1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2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5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1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35" dirty="0">
                <a:solidFill>
                  <a:srgbClr val="FFFFFF"/>
                </a:solidFill>
                <a:latin typeface="Verdana"/>
                <a:cs typeface="Verdana"/>
              </a:rPr>
              <a:t>ing</a:t>
            </a:r>
            <a:r>
              <a:rPr sz="2100" i="1" spc="8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(polychromasia).</a:t>
            </a:r>
            <a:endParaRPr sz="2100">
              <a:latin typeface="Verdana"/>
              <a:cs typeface="Verdana"/>
            </a:endParaRPr>
          </a:p>
          <a:p>
            <a:pPr marL="381000" marR="30480" indent="-342900" algn="just">
              <a:lnSpc>
                <a:spcPct val="89600"/>
              </a:lnSpc>
              <a:spcBef>
                <a:spcPts val="99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81000" algn="l"/>
              </a:tabLst>
            </a:pPr>
            <a:r>
              <a:rPr sz="2100" i="1" spc="-3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10" dirty="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04" dirty="0">
                <a:solidFill>
                  <a:srgbClr val="FFFFFF"/>
                </a:solidFill>
                <a:latin typeface="Verdana"/>
                <a:cs typeface="Verdana"/>
              </a:rPr>
              <a:t>lls  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rl</a:t>
            </a:r>
            <a:r>
              <a:rPr sz="2100" i="1" spc="-24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m  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rr</a:t>
            </a:r>
            <a:r>
              <a:rPr sz="2100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6504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589" y="1535429"/>
            <a:ext cx="7696834" cy="49593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59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10" dirty="0">
                <a:solidFill>
                  <a:srgbClr val="FFFFFF"/>
                </a:solidFill>
                <a:latin typeface="Verdana"/>
                <a:cs typeface="Verdana"/>
              </a:rPr>
              <a:t>Mild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50" dirty="0">
                <a:solidFill>
                  <a:srgbClr val="FFFFFF"/>
                </a:solidFill>
                <a:latin typeface="Verdana"/>
                <a:cs typeface="Verdana"/>
              </a:rPr>
              <a:t>degree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00" dirty="0">
                <a:solidFill>
                  <a:srgbClr val="FFFFFF"/>
                </a:solidFill>
                <a:latin typeface="Verdana"/>
                <a:cs typeface="Verdana"/>
              </a:rPr>
              <a:t>hemolysis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60" dirty="0">
                <a:solidFill>
                  <a:srgbClr val="FFFFFF"/>
                </a:solidFill>
                <a:latin typeface="Verdana"/>
                <a:cs typeface="Verdana"/>
              </a:rPr>
              <a:t>require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therapy.</a:t>
            </a:r>
            <a:endParaRPr sz="2100">
              <a:latin typeface="Verdana"/>
              <a:cs typeface="Verdana"/>
            </a:endParaRPr>
          </a:p>
          <a:p>
            <a:pPr marL="368300" marR="605790" indent="-342900">
              <a:lnSpc>
                <a:spcPts val="2020"/>
              </a:lnSpc>
              <a:spcBef>
                <a:spcPts val="975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35" dirty="0">
                <a:solidFill>
                  <a:srgbClr val="FFFFFF"/>
                </a:solidFill>
                <a:latin typeface="Verdana"/>
                <a:cs typeface="Verdana"/>
              </a:rPr>
              <a:t>Clinically</a:t>
            </a:r>
            <a:r>
              <a:rPr sz="21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significant</a:t>
            </a:r>
            <a:r>
              <a:rPr sz="21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25" dirty="0">
                <a:solidFill>
                  <a:srgbClr val="FFFFFF"/>
                </a:solidFill>
                <a:latin typeface="Verdana"/>
                <a:cs typeface="Verdana"/>
              </a:rPr>
              <a:t>hemolysis;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Verdana"/>
                <a:cs typeface="Verdana"/>
              </a:rPr>
              <a:t>glucocorticoids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85" dirty="0">
                <a:solidFill>
                  <a:srgbClr val="FFFFFF"/>
                </a:solidFill>
                <a:latin typeface="Verdana"/>
                <a:cs typeface="Verdana"/>
              </a:rPr>
              <a:t>(e.g., </a:t>
            </a:r>
            <a:r>
              <a:rPr sz="2100" i="1" spc="-7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dni</a:t>
            </a:r>
            <a:r>
              <a:rPr sz="2100" i="1" spc="-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1.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100" i="1" spc="-1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4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9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 marL="767715" marR="306705" lvl="1" indent="-285750">
              <a:lnSpc>
                <a:spcPct val="79800"/>
              </a:lnSpc>
              <a:spcBef>
                <a:spcPts val="1015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68350" algn="l"/>
              </a:tabLst>
            </a:pPr>
            <a:r>
              <a:rPr sz="1900" i="1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rise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Hb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0" dirty="0">
                <a:solidFill>
                  <a:srgbClr val="FFFFFF"/>
                </a:solidFill>
                <a:latin typeface="Verdana"/>
                <a:cs typeface="Verdana"/>
              </a:rPr>
              <a:t>noted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days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occurs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patients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1</a:t>
            </a:r>
            <a:r>
              <a:rPr sz="1900" i="1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767715" marR="17780" lvl="1" indent="-285750">
              <a:lnSpc>
                <a:spcPct val="7980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68350" algn="l"/>
              </a:tabLst>
            </a:pP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Prednisone </a:t>
            </a:r>
            <a:r>
              <a:rPr sz="1900" i="1" spc="-204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continued 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until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Hb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level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risen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values,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thereafter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1900" i="1" spc="-20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0" dirty="0">
                <a:solidFill>
                  <a:srgbClr val="FFFFFF"/>
                </a:solidFill>
                <a:latin typeface="Verdana"/>
                <a:cs typeface="Verdana"/>
              </a:rPr>
              <a:t>tapered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rapidly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20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mg/d,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then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slowly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course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several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months.</a:t>
            </a:r>
            <a:endParaRPr sz="1900">
              <a:latin typeface="Verdana"/>
              <a:cs typeface="Verdana"/>
            </a:endParaRPr>
          </a:p>
          <a:p>
            <a:pPr marL="368300" marR="212725" indent="-342900">
              <a:lnSpc>
                <a:spcPct val="79800"/>
              </a:lnSpc>
              <a:spcBef>
                <a:spcPts val="101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Splenectomy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patients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50" dirty="0">
                <a:solidFill>
                  <a:srgbClr val="FFFFFF"/>
                </a:solidFill>
                <a:latin typeface="Verdana"/>
                <a:cs typeface="Verdana"/>
              </a:rPr>
              <a:t>cannot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tolerate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8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60" dirty="0">
                <a:solidFill>
                  <a:srgbClr val="FFFFFF"/>
                </a:solidFill>
                <a:latin typeface="Verdana"/>
                <a:cs typeface="Verdana"/>
              </a:rPr>
              <a:t>fail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100" i="1" spc="-7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respond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glucocorticoid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therapy.</a:t>
            </a:r>
            <a:endParaRPr sz="2100">
              <a:latin typeface="Verdana"/>
              <a:cs typeface="Verdana"/>
            </a:endParaRPr>
          </a:p>
          <a:p>
            <a:pPr marL="368300" indent="-342900">
              <a:lnSpc>
                <a:spcPct val="100000"/>
              </a:lnSpc>
              <a:spcBef>
                <a:spcPts val="50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Refractory</a:t>
            </a:r>
            <a:r>
              <a:rPr sz="21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glucocorticoid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therapy</a:t>
            </a:r>
            <a:r>
              <a:rPr sz="21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6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splenectomy:</a:t>
            </a:r>
            <a:endParaRPr sz="2100">
              <a:latin typeface="Verdana"/>
              <a:cs typeface="Verdana"/>
            </a:endParaRPr>
          </a:p>
          <a:p>
            <a:pPr marL="1167765" marR="325755" lvl="1" indent="-228600">
              <a:lnSpc>
                <a:spcPts val="1730"/>
              </a:lnSpc>
              <a:spcBef>
                <a:spcPts val="975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1168400" algn="l"/>
              </a:tabLst>
            </a:pPr>
            <a:r>
              <a:rPr sz="1800" i="1" spc="-65" dirty="0">
                <a:solidFill>
                  <a:srgbClr val="FFFFFF"/>
                </a:solidFill>
                <a:latin typeface="Verdana"/>
                <a:cs typeface="Verdana"/>
              </a:rPr>
              <a:t>immunosuppressive</a:t>
            </a:r>
            <a:r>
              <a:rPr sz="18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FFFFFF"/>
                </a:solidFill>
                <a:latin typeface="Verdana"/>
                <a:cs typeface="Verdana"/>
              </a:rPr>
              <a:t>drugs;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FFFFFF"/>
                </a:solidFill>
                <a:latin typeface="Verdana"/>
                <a:cs typeface="Verdana"/>
              </a:rPr>
              <a:t>success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rate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285" dirty="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5" dirty="0">
                <a:solidFill>
                  <a:srgbClr val="FFFFFF"/>
                </a:solidFill>
                <a:latin typeface="Verdana"/>
                <a:cs typeface="Verdana"/>
              </a:rPr>
              <a:t>been </a:t>
            </a:r>
            <a:r>
              <a:rPr sz="1800" i="1" spc="-6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FFFFFF"/>
                </a:solidFill>
                <a:latin typeface="Verdana"/>
                <a:cs typeface="Verdana"/>
              </a:rPr>
              <a:t>reported.</a:t>
            </a:r>
            <a:endParaRPr sz="1800">
              <a:latin typeface="Verdana"/>
              <a:cs typeface="Verdana"/>
            </a:endParaRPr>
          </a:p>
          <a:p>
            <a:pPr marL="1167765" marR="353060" lvl="1" indent="-228600">
              <a:lnSpc>
                <a:spcPts val="1730"/>
              </a:lnSpc>
              <a:spcBef>
                <a:spcPts val="99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1168400" algn="l"/>
              </a:tabLst>
            </a:pP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intravenous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0" dirty="0">
                <a:solidFill>
                  <a:srgbClr val="FFFFFF"/>
                </a:solidFill>
                <a:latin typeface="Verdana"/>
                <a:cs typeface="Verdana"/>
              </a:rPr>
              <a:t>gamma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globulin,</a:t>
            </a:r>
            <a:r>
              <a:rPr sz="18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plasmapheresis,</a:t>
            </a:r>
            <a:r>
              <a:rPr sz="18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cytotoxic </a:t>
            </a:r>
            <a:r>
              <a:rPr sz="1800" i="1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40" dirty="0">
                <a:solidFill>
                  <a:srgbClr val="FFFFFF"/>
                </a:solidFill>
                <a:latin typeface="Verdana"/>
                <a:cs typeface="Verdana"/>
              </a:rPr>
              <a:t>gen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6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22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800" i="1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-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3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680845">
              <a:lnSpc>
                <a:spcPct val="100000"/>
              </a:lnSpc>
              <a:spcBef>
                <a:spcPts val="615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Aafp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32670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He</a:t>
            </a:r>
            <a:r>
              <a:rPr spc="-160" dirty="0"/>
              <a:t>m</a:t>
            </a:r>
            <a:r>
              <a:rPr spc="185" dirty="0"/>
              <a:t>o</a:t>
            </a:r>
            <a:r>
              <a:rPr spc="50" dirty="0"/>
              <a:t>po</a:t>
            </a:r>
            <a:r>
              <a:rPr spc="15" dirty="0"/>
              <a:t>i</a:t>
            </a:r>
            <a:r>
              <a:rPr spc="215" dirty="0"/>
              <a:t>e</a:t>
            </a:r>
            <a:r>
              <a:rPr spc="-575" dirty="0"/>
              <a:t>s</a:t>
            </a:r>
            <a:r>
              <a:rPr spc="-310" dirty="0"/>
              <a:t>i</a:t>
            </a:r>
            <a:r>
              <a:rPr spc="-56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510" y="2095500"/>
            <a:ext cx="214629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3262629"/>
            <a:ext cx="214629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410" y="1958340"/>
            <a:ext cx="5938520" cy="20574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i="1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ff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der  </a:t>
            </a:r>
            <a:r>
              <a:rPr sz="2000" i="1" spc="-20" dirty="0">
                <a:solidFill>
                  <a:srgbClr val="FFFFFF"/>
                </a:solidFill>
                <a:latin typeface="Verdana"/>
                <a:cs typeface="Verdana"/>
              </a:rPr>
              <a:t>reg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4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 marR="1136015">
              <a:lnSpc>
                <a:spcPct val="141700"/>
              </a:lnSpc>
            </a:pPr>
            <a:r>
              <a:rPr sz="2000" i="1" spc="-1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2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hro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oi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2000" i="1" spc="-1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1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ort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559" y="359409"/>
            <a:ext cx="7548880" cy="61302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4009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Prognosis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500" y="1678940"/>
            <a:ext cx="7644765" cy="47231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1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  <a:tab pos="3568065" algn="l"/>
              </a:tabLst>
            </a:pPr>
            <a:r>
              <a:rPr sz="2500" i="1" spc="-4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2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500">
              <a:latin typeface="Verdana"/>
              <a:cs typeface="Verdana"/>
            </a:endParaRPr>
          </a:p>
          <a:p>
            <a:pPr marL="381000" marR="2006600" indent="-3429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Ch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29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Verdana"/>
                <a:cs typeface="Verdana"/>
              </a:rPr>
              <a:t>ye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45" dirty="0">
                <a:solidFill>
                  <a:srgbClr val="FFFFFF"/>
                </a:solidFill>
                <a:latin typeface="Verdana"/>
                <a:cs typeface="Verdana"/>
              </a:rPr>
              <a:t>h  </a:t>
            </a:r>
            <a:r>
              <a:rPr sz="2500" i="1" spc="-5" dirty="0">
                <a:solidFill>
                  <a:srgbClr val="FFFFFF"/>
                </a:solidFill>
                <a:latin typeface="Verdana"/>
                <a:cs typeface="Verdana"/>
              </a:rPr>
              <a:t>exacerbations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7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remissions.</a:t>
            </a:r>
            <a:endParaRPr sz="2500">
              <a:latin typeface="Verdana"/>
              <a:cs typeface="Verdana"/>
            </a:endParaRPr>
          </a:p>
          <a:p>
            <a:pPr marL="381000" marR="30480" indent="-3429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sz="2500" i="1" spc="-3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45" dirty="0">
                <a:solidFill>
                  <a:srgbClr val="FFFFFF"/>
                </a:solidFill>
                <a:latin typeface="Verdana"/>
                <a:cs typeface="Verdana"/>
              </a:rPr>
              <a:t>gl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14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2500" i="1" spc="-10" dirty="0">
                <a:solidFill>
                  <a:srgbClr val="FFFFFF"/>
                </a:solidFill>
                <a:latin typeface="Verdana"/>
                <a:cs typeface="Verdana"/>
              </a:rPr>
              <a:t>alone,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splenectomy,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Verdana"/>
                <a:cs typeface="Verdana"/>
              </a:rPr>
              <a:t>combination.</a:t>
            </a:r>
            <a:endParaRPr sz="25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44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500">
              <a:latin typeface="Verdana"/>
              <a:cs typeface="Verdana"/>
            </a:endParaRPr>
          </a:p>
          <a:p>
            <a:pPr marL="1181100" lvl="1" indent="-2286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81100" algn="l"/>
              </a:tabLst>
            </a:pP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rw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ho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355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endParaRPr sz="2000">
              <a:latin typeface="Verdana"/>
              <a:cs typeface="Verdana"/>
            </a:endParaRPr>
          </a:p>
          <a:p>
            <a:pPr marL="1181100" marR="379095" lvl="1" indent="-2286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81100" algn="l"/>
              </a:tabLst>
            </a:pP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host 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defenses 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impaired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glucocorticoids,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Verdana"/>
                <a:cs typeface="Verdana"/>
              </a:rPr>
              <a:t>splenectomy,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and/or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immunosuppressive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agents.</a:t>
            </a:r>
            <a:endParaRPr sz="2000">
              <a:latin typeface="Verdana"/>
              <a:cs typeface="Verdana"/>
            </a:endParaRPr>
          </a:p>
          <a:p>
            <a:pPr marL="1181100" marR="579755" lvl="1" indent="-2286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81100" algn="l"/>
              </a:tabLst>
            </a:pP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29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9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i="1" spc="7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hemolysis.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7405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r>
              <a:rPr spc="480" dirty="0"/>
              <a:t>C</a:t>
            </a:r>
            <a:r>
              <a:rPr spc="-85" dirty="0"/>
              <a:t>o</a:t>
            </a:r>
            <a:r>
              <a:rPr spc="-50" dirty="0"/>
              <a:t>l</a:t>
            </a:r>
            <a:r>
              <a:rPr spc="260" dirty="0"/>
              <a:t>d</a:t>
            </a:r>
            <a:r>
              <a:rPr dirty="0"/>
              <a:t>	</a:t>
            </a:r>
            <a:r>
              <a:rPr spc="-160" dirty="0"/>
              <a:t>AIH</a:t>
            </a:r>
            <a:r>
              <a:rPr spc="-170" dirty="0"/>
              <a:t>A</a:t>
            </a:r>
            <a:r>
              <a:rPr spc="-320" dirty="0"/>
              <a:t> </a:t>
            </a:r>
            <a:r>
              <a:rPr spc="55" dirty="0"/>
              <a:t>(a</a:t>
            </a:r>
            <a:r>
              <a:rPr spc="75" dirty="0"/>
              <a:t>g</a:t>
            </a:r>
            <a:r>
              <a:rPr spc="215" dirty="0"/>
              <a:t>g</a:t>
            </a:r>
            <a:r>
              <a:rPr spc="-325" dirty="0"/>
              <a:t>l</a:t>
            </a:r>
            <a:r>
              <a:rPr spc="-215" dirty="0"/>
              <a:t>u</a:t>
            </a:r>
            <a:r>
              <a:rPr spc="-120" dirty="0"/>
              <a:t>t</a:t>
            </a:r>
            <a:r>
              <a:rPr spc="-325" dirty="0"/>
              <a:t>i</a:t>
            </a:r>
            <a:r>
              <a:rPr spc="-290" dirty="0"/>
              <a:t>n</a:t>
            </a:r>
            <a:r>
              <a:rPr spc="-140" dirty="0"/>
              <a:t>i</a:t>
            </a:r>
            <a:r>
              <a:rPr spc="-100" dirty="0"/>
              <a:t>n</a:t>
            </a:r>
            <a:r>
              <a:rPr spc="-325" dirty="0"/>
              <a:t> </a:t>
            </a:r>
            <a:r>
              <a:rPr spc="-100" dirty="0"/>
              <a:t>D</a:t>
            </a:r>
            <a:r>
              <a:rPr spc="-420" dirty="0"/>
              <a:t>x)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110" y="2049779"/>
            <a:ext cx="6539865" cy="391032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0" marR="223520" indent="-342900">
              <a:lnSpc>
                <a:spcPts val="2480"/>
              </a:lnSpc>
              <a:spcBef>
                <a:spcPts val="415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4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30" dirty="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1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3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4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300" i="1" spc="1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r>
              <a:rPr sz="2300" i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300" i="1" spc="2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100" dirty="0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sz="2300" i="1" spc="-75" dirty="0">
                <a:solidFill>
                  <a:srgbClr val="FFFFFF"/>
                </a:solidFill>
                <a:latin typeface="Verdana"/>
                <a:cs typeface="Verdana"/>
              </a:rPr>
              <a:t>agglutinins)</a:t>
            </a:r>
            <a:r>
              <a:rPr sz="23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0" dirty="0">
                <a:solidFill>
                  <a:srgbClr val="FFFFFF"/>
                </a:solidFill>
                <a:latin typeface="Verdana"/>
                <a:cs typeface="Verdana"/>
              </a:rPr>
              <a:t>bind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25" dirty="0">
                <a:solidFill>
                  <a:srgbClr val="FFFFFF"/>
                </a:solidFill>
                <a:latin typeface="Verdana"/>
                <a:cs typeface="Verdana"/>
              </a:rPr>
              <a:t>RBCs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2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3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45" dirty="0">
                <a:solidFill>
                  <a:srgbClr val="FFFFFF"/>
                </a:solidFill>
                <a:latin typeface="Verdana"/>
                <a:cs typeface="Verdana"/>
              </a:rPr>
              <a:t>lower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30" dirty="0">
                <a:solidFill>
                  <a:srgbClr val="FFFFFF"/>
                </a:solidFill>
                <a:latin typeface="Verdana"/>
                <a:cs typeface="Verdana"/>
              </a:rPr>
              <a:t>temp.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35" dirty="0">
                <a:solidFill>
                  <a:srgbClr val="FFFFFF"/>
                </a:solidFill>
                <a:latin typeface="Verdana"/>
                <a:cs typeface="Verdana"/>
              </a:rPr>
              <a:t>(0°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2300" i="1" spc="-7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300" i="1" spc="-35" dirty="0">
                <a:solidFill>
                  <a:srgbClr val="FFFFFF"/>
                </a:solidFill>
                <a:latin typeface="Verdana"/>
                <a:cs typeface="Verdana"/>
              </a:rPr>
              <a:t>°</a:t>
            </a:r>
            <a:r>
              <a:rPr sz="2300" i="1" spc="-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50" dirty="0">
                <a:solidFill>
                  <a:srgbClr val="FFFFFF"/>
                </a:solidFill>
                <a:latin typeface="Verdana"/>
                <a:cs typeface="Verdana"/>
              </a:rPr>
              <a:t>[</a:t>
            </a:r>
            <a:r>
              <a:rPr sz="2300" i="1" spc="-1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300" i="1" spc="-330" dirty="0">
                <a:solidFill>
                  <a:srgbClr val="FFFFFF"/>
                </a:solidFill>
                <a:latin typeface="Verdana"/>
                <a:cs typeface="Verdana"/>
              </a:rPr>
              <a:t>°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sz="2300" i="1" spc="-2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300" i="1" spc="-19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300" i="1" spc="-275" dirty="0">
                <a:solidFill>
                  <a:srgbClr val="FFFFFF"/>
                </a:solidFill>
                <a:latin typeface="Verdana"/>
                <a:cs typeface="Verdana"/>
              </a:rPr>
              <a:t>°F</a:t>
            </a:r>
            <a:r>
              <a:rPr sz="2300" i="1" spc="-229" dirty="0">
                <a:solidFill>
                  <a:srgbClr val="FFFFFF"/>
                </a:solidFill>
                <a:latin typeface="Verdana"/>
                <a:cs typeface="Verdana"/>
              </a:rPr>
              <a:t>]</a:t>
            </a:r>
            <a:r>
              <a:rPr sz="2300" i="1" spc="-22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685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50" dirty="0">
                <a:solidFill>
                  <a:srgbClr val="FFFFFF"/>
                </a:solidFill>
                <a:latin typeface="Verdana"/>
                <a:cs typeface="Verdana"/>
              </a:rPr>
              <a:t>Pathophysiology:</a:t>
            </a:r>
            <a:endParaRPr sz="2300">
              <a:latin typeface="Verdana"/>
              <a:cs typeface="Verdana"/>
            </a:endParaRPr>
          </a:p>
          <a:p>
            <a:pPr marL="781050" marR="136525" lvl="1" indent="-285750">
              <a:lnSpc>
                <a:spcPts val="2050"/>
              </a:lnSpc>
              <a:spcBef>
                <a:spcPts val="103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8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900" i="1" spc="-3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)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BC 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membrane,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activate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0" dirty="0">
                <a:solidFill>
                  <a:srgbClr val="FFFFFF"/>
                </a:solidFill>
                <a:latin typeface="Verdana"/>
                <a:cs typeface="Verdana"/>
              </a:rPr>
              <a:t>complement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deposit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C3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surface.</a:t>
            </a:r>
            <a:endParaRPr sz="1900">
              <a:latin typeface="Verdana"/>
              <a:cs typeface="Verdana"/>
            </a:endParaRPr>
          </a:p>
          <a:p>
            <a:pPr marL="781050" marR="30480" lvl="1" indent="-285750">
              <a:lnSpc>
                <a:spcPts val="2050"/>
              </a:lnSpc>
              <a:spcBef>
                <a:spcPts val="99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900" i="1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BC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315" dirty="0">
                <a:solidFill>
                  <a:srgbClr val="FFFFFF"/>
                </a:solidFill>
                <a:latin typeface="Verdana"/>
                <a:cs typeface="Verdana"/>
              </a:rPr>
              <a:t>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f 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9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781050" marR="146050" lvl="1" indent="-285750">
              <a:lnSpc>
                <a:spcPts val="205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Less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frequently,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900" i="1" spc="40" dirty="0">
                <a:solidFill>
                  <a:srgbClr val="FFFFFF"/>
                </a:solidFill>
                <a:latin typeface="Verdana"/>
                <a:cs typeface="Verdana"/>
              </a:rPr>
              <a:t>complete </a:t>
            </a:r>
            <a:r>
              <a:rPr sz="1900" i="1" spc="20" dirty="0">
                <a:solidFill>
                  <a:srgbClr val="FFFFFF"/>
                </a:solidFill>
                <a:latin typeface="Verdana"/>
                <a:cs typeface="Verdana"/>
              </a:rPr>
              <a:t>complement 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cascade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" dirty="0">
                <a:solidFill>
                  <a:srgbClr val="FFFFFF"/>
                </a:solidFill>
                <a:latin typeface="Verdana"/>
                <a:cs typeface="Verdana"/>
              </a:rPr>
              <a:t>activated,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resulting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insertion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900" i="1" spc="-6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0" dirty="0">
                <a:solidFill>
                  <a:srgbClr val="FFFFFF"/>
                </a:solidFill>
                <a:latin typeface="Verdana"/>
                <a:cs typeface="Verdana"/>
              </a:rPr>
              <a:t>MAC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(C5b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C9)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intravascular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hemolysis.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846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r>
              <a:rPr spc="480" dirty="0"/>
              <a:t>C</a:t>
            </a:r>
            <a:r>
              <a:rPr spc="-85" dirty="0"/>
              <a:t>o</a:t>
            </a:r>
            <a:r>
              <a:rPr spc="-50" dirty="0"/>
              <a:t>l</a:t>
            </a:r>
            <a:r>
              <a:rPr spc="260" dirty="0"/>
              <a:t>d</a:t>
            </a:r>
            <a:r>
              <a:rPr dirty="0"/>
              <a:t>	</a:t>
            </a:r>
            <a:r>
              <a:rPr spc="-165" dirty="0"/>
              <a:t>AIHA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589" y="1502409"/>
            <a:ext cx="7492365" cy="47320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5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68300" algn="l"/>
              </a:tabLst>
            </a:pPr>
            <a:r>
              <a:rPr sz="2500" i="1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3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3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3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win</a:t>
            </a:r>
            <a:r>
              <a:rPr sz="2500" i="1" spc="1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280" dirty="0">
                <a:solidFill>
                  <a:srgbClr val="FFFFFF"/>
                </a:solidFill>
                <a:latin typeface="Verdana"/>
                <a:cs typeface="Verdana"/>
              </a:rPr>
              <a:t>s,</a:t>
            </a:r>
            <a:endParaRPr sz="2500">
              <a:latin typeface="Verdana"/>
              <a:cs typeface="Verdana"/>
            </a:endParaRPr>
          </a:p>
          <a:p>
            <a:pPr marL="1168400" lvl="1" indent="-229235">
              <a:lnSpc>
                <a:spcPct val="100000"/>
              </a:lnSpc>
              <a:spcBef>
                <a:spcPts val="52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68400" algn="l"/>
              </a:tabLst>
            </a:pP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2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onon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2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168400" lvl="1" indent="-229235">
              <a:lnSpc>
                <a:spcPct val="100000"/>
              </a:lnSpc>
              <a:spcBef>
                <a:spcPts val="52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68400" algn="l"/>
              </a:tabLst>
            </a:pP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Mycoplasma</a:t>
            </a:r>
            <a:r>
              <a:rPr sz="20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pneumoniae</a:t>
            </a:r>
            <a:endParaRPr sz="2000">
              <a:latin typeface="Verdana"/>
              <a:cs typeface="Verdana"/>
            </a:endParaRPr>
          </a:p>
          <a:p>
            <a:pPr marL="1168400" lvl="1" indent="-229235">
              <a:lnSpc>
                <a:spcPct val="100000"/>
              </a:lnSpc>
              <a:spcBef>
                <a:spcPts val="509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68400" algn="l"/>
              </a:tabLst>
            </a:pP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-3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3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368300" indent="-342900">
              <a:lnSpc>
                <a:spcPct val="100000"/>
              </a:lnSpc>
              <a:spcBef>
                <a:spcPts val="4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68300" algn="l"/>
              </a:tabLst>
            </a:pP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Treatment:</a:t>
            </a:r>
            <a:endParaRPr sz="2500">
              <a:latin typeface="Verdana"/>
              <a:cs typeface="Verdana"/>
            </a:endParaRPr>
          </a:p>
          <a:p>
            <a:pPr marL="1168400" lvl="1" indent="-229235">
              <a:lnSpc>
                <a:spcPct val="100000"/>
              </a:lnSpc>
              <a:spcBef>
                <a:spcPts val="52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68400" algn="l"/>
              </a:tabLst>
            </a:pP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Avoidance</a:t>
            </a:r>
            <a:r>
              <a:rPr sz="20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75" dirty="0">
                <a:solidFill>
                  <a:srgbClr val="FFFFFF"/>
                </a:solidFill>
                <a:latin typeface="Verdana"/>
                <a:cs typeface="Verdana"/>
              </a:rPr>
              <a:t>cold</a:t>
            </a:r>
            <a:endParaRPr sz="2000">
              <a:latin typeface="Verdana"/>
              <a:cs typeface="Verdana"/>
            </a:endParaRPr>
          </a:p>
          <a:p>
            <a:pPr marL="1168400" lvl="1" indent="-229235">
              <a:lnSpc>
                <a:spcPct val="100000"/>
              </a:lnSpc>
              <a:spcBef>
                <a:spcPts val="509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68400" algn="l"/>
              </a:tabLst>
            </a:pP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rl</a:t>
            </a:r>
            <a:r>
              <a:rPr sz="2000" i="1" spc="-2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ord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167765" marR="17780" lvl="1" indent="-228600">
              <a:lnSpc>
                <a:spcPct val="8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68400" algn="l"/>
              </a:tabLst>
            </a:pP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Glucocorticoids,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Splenectomy,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rituximab;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limited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Verdana"/>
                <a:cs typeface="Verdana"/>
              </a:rPr>
              <a:t>value.</a:t>
            </a:r>
            <a:endParaRPr sz="2000">
              <a:latin typeface="Verdana"/>
              <a:cs typeface="Verdana"/>
            </a:endParaRPr>
          </a:p>
          <a:p>
            <a:pPr marL="368300" marR="55880" indent="-342900">
              <a:lnSpc>
                <a:spcPct val="799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68300" algn="l"/>
              </a:tabLst>
            </a:pPr>
            <a:r>
              <a:rPr sz="2500" i="1" spc="-4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ran</a:t>
            </a:r>
            <a:r>
              <a:rPr sz="2500" i="1" spc="-2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3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45" dirty="0">
                <a:solidFill>
                  <a:srgbClr val="FFFFFF"/>
                </a:solidFill>
                <a:latin typeface="Verdana"/>
                <a:cs typeface="Verdana"/>
              </a:rPr>
              <a:t>gin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-3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45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29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-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2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9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500" i="1" spc="-70" dirty="0">
                <a:solidFill>
                  <a:srgbClr val="FFFFFF"/>
                </a:solidFill>
                <a:latin typeface="Verdana"/>
                <a:cs typeface="Verdana"/>
              </a:rPr>
              <a:t>least 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cross-reacting </a:t>
            </a:r>
            <a:r>
              <a:rPr sz="2500" i="1" spc="-55" dirty="0">
                <a:solidFill>
                  <a:srgbClr val="FFFFFF"/>
                </a:solidFill>
                <a:latin typeface="Verdana"/>
                <a:cs typeface="Verdana"/>
              </a:rPr>
              <a:t>abs) </a:t>
            </a:r>
            <a:r>
              <a:rPr sz="2500" i="1" spc="-70" dirty="0">
                <a:solidFill>
                  <a:srgbClr val="FFFFFF"/>
                </a:solidFill>
                <a:latin typeface="Verdana"/>
                <a:cs typeface="Verdana"/>
              </a:rPr>
              <a:t>should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sz="2500" i="1" spc="-55" dirty="0">
                <a:solidFill>
                  <a:srgbClr val="FFFFFF"/>
                </a:solidFill>
                <a:latin typeface="Verdana"/>
                <a:cs typeface="Verdana"/>
              </a:rPr>
              <a:t>given. </a:t>
            </a:r>
            <a:r>
              <a:rPr sz="2500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Hematol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Oncol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Clin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North</a:t>
            </a:r>
            <a:r>
              <a:rPr sz="1800" i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1994;8:1087-104.)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321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/>
              <a:t>D</a:t>
            </a:r>
            <a:r>
              <a:rPr sz="3200" spc="-200" dirty="0"/>
              <a:t>r</a:t>
            </a:r>
            <a:r>
              <a:rPr sz="3200" spc="-300" dirty="0"/>
              <a:t>u</a:t>
            </a:r>
            <a:r>
              <a:rPr sz="3200" spc="160" dirty="0"/>
              <a:t>g</a:t>
            </a:r>
            <a:r>
              <a:rPr sz="3200" spc="-235" dirty="0"/>
              <a:t> </a:t>
            </a:r>
            <a:r>
              <a:rPr sz="3200" spc="95" dirty="0"/>
              <a:t>&amp;</a:t>
            </a:r>
            <a:r>
              <a:rPr sz="3200" spc="-245" dirty="0"/>
              <a:t> </a:t>
            </a:r>
            <a:r>
              <a:rPr sz="3200" spc="-235" dirty="0"/>
              <a:t>T</a:t>
            </a:r>
            <a:r>
              <a:rPr sz="3200" spc="-229" dirty="0"/>
              <a:t>o</a:t>
            </a:r>
            <a:r>
              <a:rPr sz="3200" spc="-370" dirty="0"/>
              <a:t>x</a:t>
            </a:r>
            <a:r>
              <a:rPr sz="3200" spc="-100" dirty="0"/>
              <a:t>i</a:t>
            </a:r>
            <a:r>
              <a:rPr sz="3200" spc="-220" dirty="0"/>
              <a:t>n</a:t>
            </a:r>
            <a:r>
              <a:rPr sz="3200" spc="-240" dirty="0"/>
              <a:t> </a:t>
            </a:r>
            <a:r>
              <a:rPr sz="3200" spc="-100" dirty="0"/>
              <a:t>i</a:t>
            </a:r>
            <a:r>
              <a:rPr sz="3200" spc="-215" dirty="0"/>
              <a:t>n</a:t>
            </a:r>
            <a:r>
              <a:rPr sz="3200" spc="190" dirty="0"/>
              <a:t>d</a:t>
            </a:r>
            <a:r>
              <a:rPr sz="3200" spc="-80" dirty="0"/>
              <a:t>u</a:t>
            </a:r>
            <a:r>
              <a:rPr sz="3200" spc="260" dirty="0"/>
              <a:t>c</a:t>
            </a:r>
            <a:r>
              <a:rPr sz="3200" spc="310" dirty="0"/>
              <a:t>e</a:t>
            </a:r>
            <a:r>
              <a:rPr sz="3200" spc="195" dirty="0"/>
              <a:t>d</a:t>
            </a:r>
            <a:r>
              <a:rPr sz="3200" spc="-240" dirty="0"/>
              <a:t> </a:t>
            </a:r>
            <a:r>
              <a:rPr sz="3200" spc="-25" dirty="0"/>
              <a:t>H</a:t>
            </a:r>
            <a:r>
              <a:rPr sz="3200" spc="-20" dirty="0"/>
              <a:t>A</a:t>
            </a:r>
            <a:r>
              <a:rPr sz="3200" spc="-240" dirty="0"/>
              <a:t> </a:t>
            </a:r>
            <a:r>
              <a:rPr sz="3200" spc="-365" dirty="0"/>
              <a:t>(D</a:t>
            </a:r>
            <a:r>
              <a:rPr sz="3200" spc="-210" dirty="0"/>
              <a:t>I</a:t>
            </a:r>
            <a:r>
              <a:rPr sz="3200" spc="-25" dirty="0"/>
              <a:t>H</a:t>
            </a:r>
            <a:r>
              <a:rPr sz="3200" spc="-20" dirty="0"/>
              <a:t>A</a:t>
            </a:r>
            <a:r>
              <a:rPr sz="3200" spc="-275" dirty="0"/>
              <a:t>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5510" y="209550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3942079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3010" y="2085340"/>
            <a:ext cx="6164580" cy="278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89535" algn="just">
              <a:lnSpc>
                <a:spcPct val="100000"/>
              </a:lnSpc>
              <a:spcBef>
                <a:spcPts val="100"/>
              </a:spcBef>
            </a:pP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Drug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0" dirty="0">
                <a:solidFill>
                  <a:srgbClr val="FFFFFF"/>
                </a:solidFill>
                <a:latin typeface="Verdana"/>
                <a:cs typeface="Verdana"/>
              </a:rPr>
              <a:t>induced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hemolysis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0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classified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according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000" i="1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6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2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838200" indent="-2286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100" dirty="0">
                <a:solidFill>
                  <a:srgbClr val="FFFFFF"/>
                </a:solidFill>
                <a:latin typeface="Verdana"/>
                <a:cs typeface="Verdana"/>
              </a:rPr>
              <a:t>Dru</a:t>
            </a:r>
            <a:r>
              <a:rPr sz="1600" i="1" spc="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00" i="1" spc="-21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600" i="1" spc="-2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60" dirty="0">
                <a:solidFill>
                  <a:srgbClr val="FFFFFF"/>
                </a:solidFill>
                <a:latin typeface="Verdana"/>
                <a:cs typeface="Verdana"/>
              </a:rPr>
              <a:t>rp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6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i="1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i="1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-204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1600" i="1" spc="-14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  <a:p>
            <a:pPr marL="838200" indent="-22860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i="1" spc="-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18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endParaRPr sz="1600">
              <a:latin typeface="Verdana"/>
              <a:cs typeface="Verdana"/>
            </a:endParaRPr>
          </a:p>
          <a:p>
            <a:pPr marL="838200" indent="-2286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10" dirty="0">
                <a:solidFill>
                  <a:srgbClr val="FFFFFF"/>
                </a:solidFill>
                <a:latin typeface="Verdana"/>
                <a:cs typeface="Verdana"/>
              </a:rPr>
              <a:t>Autoantibody.</a:t>
            </a:r>
            <a:endParaRPr sz="1600">
              <a:latin typeface="Verdana"/>
              <a:cs typeface="Verdana"/>
            </a:endParaRPr>
          </a:p>
          <a:p>
            <a:pPr marL="38100" marR="30480" algn="just">
              <a:lnSpc>
                <a:spcPct val="100000"/>
              </a:lnSpc>
              <a:spcBef>
                <a:spcPts val="990"/>
              </a:spcBef>
            </a:pP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These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IgG- </a:t>
            </a:r>
            <a:r>
              <a:rPr sz="2000" i="1" spc="7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IgM-mediated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disorders </a:t>
            </a:r>
            <a:r>
              <a:rPr sz="2000" i="1" spc="50" dirty="0">
                <a:solidFill>
                  <a:srgbClr val="FFFFFF"/>
                </a:solidFill>
                <a:latin typeface="Verdana"/>
                <a:cs typeface="Verdana"/>
              </a:rPr>
              <a:t>produce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3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lin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90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90" dirty="0">
                <a:solidFill>
                  <a:srgbClr val="FFFFFF"/>
                </a:solidFill>
                <a:latin typeface="Verdana"/>
                <a:cs typeface="Verdana"/>
              </a:rPr>
              <a:t>ndis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2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3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14484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D</a:t>
            </a:r>
            <a:r>
              <a:rPr spc="-295" dirty="0"/>
              <a:t>IHA</a:t>
            </a:r>
            <a:r>
              <a:rPr spc="-74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1484629"/>
            <a:ext cx="61734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55600" algn="l"/>
              </a:tabLst>
            </a:pP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r>
              <a:rPr sz="2300" i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110" dirty="0">
                <a:solidFill>
                  <a:srgbClr val="FFFFFF"/>
                </a:solidFill>
                <a:latin typeface="Verdana"/>
                <a:cs typeface="Verdana"/>
              </a:rPr>
              <a:t>rp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2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9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2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300" i="1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300" i="1" spc="-2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300" i="1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2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2300" i="1" spc="-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1989" y="1874520"/>
            <a:ext cx="64255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Drug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60" dirty="0">
                <a:solidFill>
                  <a:srgbClr val="FFFFFF"/>
                </a:solidFill>
                <a:latin typeface="Verdana"/>
                <a:cs typeface="Verdana"/>
              </a:rPr>
              <a:t>attached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membrane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stimulates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IgG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3289" y="2076450"/>
            <a:ext cx="17970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1989" y="2406650"/>
            <a:ext cx="63055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amounts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drug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coat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surface,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5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3289" y="2608579"/>
            <a:ext cx="57194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binds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membrane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causes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extravascular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889" y="2792674"/>
            <a:ext cx="5086350" cy="10344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80465">
              <a:lnSpc>
                <a:spcPct val="100000"/>
              </a:lnSpc>
              <a:spcBef>
                <a:spcPts val="240"/>
              </a:spcBef>
            </a:pP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hemolysis.</a:t>
            </a:r>
            <a:endParaRPr sz="19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17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4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mm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30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10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plx</a:t>
            </a:r>
            <a:r>
              <a:rPr sz="2300" i="1" spc="-40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8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1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30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endParaRPr sz="23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8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1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1989" y="3840479"/>
            <a:ext cx="61360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Drug-ab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cmplx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binds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membrane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initiates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3289" y="4042409"/>
            <a:ext cx="57137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rava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lar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4889" y="4227774"/>
            <a:ext cx="5800725" cy="10344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80465">
              <a:lnSpc>
                <a:spcPct val="100000"/>
              </a:lnSpc>
              <a:spcBef>
                <a:spcPts val="240"/>
              </a:spcBef>
            </a:pP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hemolysis.</a:t>
            </a:r>
            <a:endParaRPr sz="19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17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1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409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2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1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300" i="1" spc="-6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300" i="1" spc="-4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300" i="1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155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endParaRPr sz="23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1989" y="5275579"/>
            <a:ext cx="58578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perhaps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altering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membrane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3289" y="5477509"/>
            <a:ext cx="52762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rendering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antigenic.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Transfus</a:t>
            </a:r>
            <a:r>
              <a:rPr sz="17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Med</a:t>
            </a:r>
            <a:r>
              <a:rPr sz="17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Rev</a:t>
            </a:r>
            <a:r>
              <a:rPr sz="17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1993;7:242-54.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51989" y="5806440"/>
            <a:ext cx="62572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induces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production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antiRBC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IgG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abs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causing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3289" y="6008370"/>
            <a:ext cx="28314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22133" y="6554469"/>
            <a:ext cx="203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066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ALLOIMMUNE</a:t>
            </a:r>
            <a:r>
              <a:rPr sz="2400" spc="-180" dirty="0"/>
              <a:t> </a:t>
            </a:r>
            <a:r>
              <a:rPr sz="2400" spc="-200" dirty="0"/>
              <a:t>(TRANSFUSION)</a:t>
            </a:r>
            <a:r>
              <a:rPr sz="2400" spc="-190" dirty="0"/>
              <a:t> </a:t>
            </a:r>
            <a:r>
              <a:rPr sz="2400" spc="-114" dirty="0"/>
              <a:t>HEMOLYTIC </a:t>
            </a:r>
            <a:r>
              <a:rPr sz="2400" spc="-825" dirty="0"/>
              <a:t> </a:t>
            </a:r>
            <a:r>
              <a:rPr sz="2400" spc="-45" dirty="0"/>
              <a:t>ANEMIA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24889" y="1508291"/>
            <a:ext cx="7494905" cy="47834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5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229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1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6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300" i="1" spc="-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9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2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240" dirty="0">
                <a:solidFill>
                  <a:srgbClr val="FFFFFF"/>
                </a:solidFill>
                <a:latin typeface="Verdana"/>
                <a:cs typeface="Verdana"/>
              </a:rPr>
              <a:t>n:</a:t>
            </a:r>
            <a:endParaRPr sz="2300">
              <a:latin typeface="Verdana"/>
              <a:cs typeface="Verdana"/>
            </a:endParaRPr>
          </a:p>
          <a:p>
            <a:pPr marL="781050" lvl="1" indent="-285750">
              <a:lnSpc>
                <a:spcPct val="100000"/>
              </a:lnSpc>
              <a:spcBef>
                <a:spcPts val="54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caused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ABO-incompatible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RBCs.</a:t>
            </a:r>
            <a:endParaRPr sz="1900">
              <a:latin typeface="Verdana"/>
              <a:cs typeface="Verdana"/>
            </a:endParaRPr>
          </a:p>
          <a:p>
            <a:pPr marL="781050" lvl="1" indent="-285750">
              <a:lnSpc>
                <a:spcPct val="100000"/>
              </a:lnSpc>
              <a:spcBef>
                <a:spcPts val="54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780415" marR="30480" lvl="1" indent="-285750">
              <a:lnSpc>
                <a:spcPct val="79800"/>
              </a:lnSpc>
              <a:spcBef>
                <a:spcPts val="1005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E.g.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transfusion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red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recipient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(who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900" i="1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1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900">
              <a:latin typeface="Verdana"/>
              <a:cs typeface="Verdana"/>
            </a:endParaRPr>
          </a:p>
          <a:p>
            <a:pPr marL="780415" marR="666750" lvl="1" indent="-285750">
              <a:lnSpc>
                <a:spcPct val="7980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leads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0" dirty="0">
                <a:solidFill>
                  <a:srgbClr val="FFFFFF"/>
                </a:solidFill>
                <a:latin typeface="Verdana"/>
                <a:cs typeface="Verdana"/>
              </a:rPr>
              <a:t>complement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fixation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brisk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intravascular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hemolysis.</a:t>
            </a:r>
            <a:endParaRPr sz="1900">
              <a:latin typeface="Verdana"/>
              <a:cs typeface="Verdana"/>
            </a:endParaRPr>
          </a:p>
          <a:p>
            <a:pPr marL="781050" lvl="1" indent="-285750">
              <a:lnSpc>
                <a:spcPct val="100000"/>
              </a:lnSpc>
              <a:spcBef>
                <a:spcPts val="54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s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45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1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6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300" i="1" spc="-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9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240" dirty="0">
                <a:solidFill>
                  <a:srgbClr val="FFFFFF"/>
                </a:solidFill>
                <a:latin typeface="Verdana"/>
                <a:cs typeface="Verdana"/>
              </a:rPr>
              <a:t>n:</a:t>
            </a:r>
            <a:endParaRPr sz="2300">
              <a:latin typeface="Verdana"/>
              <a:cs typeface="Verdana"/>
            </a:endParaRPr>
          </a:p>
          <a:p>
            <a:pPr marL="781050" lvl="1" indent="-285750">
              <a:lnSpc>
                <a:spcPct val="100000"/>
              </a:lnSpc>
              <a:spcBef>
                <a:spcPts val="54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  <a:tab pos="1693545" algn="l"/>
              </a:tabLst>
            </a:pP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22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6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ay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  <a:p>
            <a:pPr marL="781050" lvl="1" indent="-285750">
              <a:lnSpc>
                <a:spcPct val="100000"/>
              </a:lnSpc>
              <a:spcBef>
                <a:spcPts val="54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caused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low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titer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abs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minor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Ags.</a:t>
            </a:r>
            <a:endParaRPr sz="1900">
              <a:latin typeface="Verdana"/>
              <a:cs typeface="Verdana"/>
            </a:endParaRPr>
          </a:p>
          <a:p>
            <a:pPr marL="780415" marR="302895" lvl="1" indent="-285750">
              <a:lnSpc>
                <a:spcPct val="7980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exposure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antigenic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blood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cells,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these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abs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generated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rapidly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0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extravascular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hemolysis.</a:t>
            </a:r>
            <a:endParaRPr sz="1900">
              <a:latin typeface="Verdana"/>
              <a:cs typeface="Verdana"/>
            </a:endParaRPr>
          </a:p>
          <a:p>
            <a:pPr marL="781050" lvl="1" indent="-285750">
              <a:lnSpc>
                <a:spcPct val="100000"/>
              </a:lnSpc>
              <a:spcBef>
                <a:spcPts val="54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rad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334009"/>
            <a:ext cx="51676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30" dirty="0"/>
              <a:t>T</a:t>
            </a:r>
            <a:r>
              <a:rPr spc="-530" dirty="0"/>
              <a:t>r</a:t>
            </a:r>
            <a:r>
              <a:rPr spc="335" dirty="0"/>
              <a:t>a</a:t>
            </a:r>
            <a:r>
              <a:rPr spc="-105" dirty="0"/>
              <a:t>u</a:t>
            </a:r>
            <a:r>
              <a:rPr spc="-175" dirty="0"/>
              <a:t>m</a:t>
            </a:r>
            <a:r>
              <a:rPr spc="60" dirty="0"/>
              <a:t>at</a:t>
            </a:r>
            <a:r>
              <a:rPr spc="-325" dirty="0"/>
              <a:t>i</a:t>
            </a:r>
            <a:r>
              <a:rPr spc="525" dirty="0"/>
              <a:t>c</a:t>
            </a:r>
            <a:r>
              <a:rPr spc="-320" dirty="0"/>
              <a:t> </a:t>
            </a:r>
            <a:r>
              <a:rPr spc="-114" dirty="0"/>
              <a:t>h</a:t>
            </a:r>
            <a:r>
              <a:rPr spc="215" dirty="0"/>
              <a:t>e</a:t>
            </a:r>
            <a:r>
              <a:rPr spc="-160" dirty="0"/>
              <a:t>m</a:t>
            </a:r>
            <a:r>
              <a:rPr spc="-85" dirty="0"/>
              <a:t>o</a:t>
            </a:r>
            <a:r>
              <a:rPr spc="-60" dirty="0"/>
              <a:t>l</a:t>
            </a:r>
            <a:r>
              <a:rPr spc="-229" dirty="0"/>
              <a:t>y</a:t>
            </a:r>
            <a:r>
              <a:rPr spc="-575" dirty="0"/>
              <a:t>s</a:t>
            </a:r>
            <a:r>
              <a:rPr spc="-310" dirty="0"/>
              <a:t>i</a:t>
            </a:r>
            <a:r>
              <a:rPr spc="-56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1685289"/>
            <a:ext cx="205104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-55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189" y="1675129"/>
            <a:ext cx="2432050" cy="7785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55"/>
              </a:spcBef>
            </a:pPr>
            <a:r>
              <a:rPr sz="1900" i="1" spc="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22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2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3 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settings: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7489" y="2510789"/>
            <a:ext cx="18605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7489" y="3881120"/>
            <a:ext cx="18605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3239" y="2503170"/>
            <a:ext cx="2812415" cy="22771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35560">
              <a:lnSpc>
                <a:spcPct val="80000"/>
              </a:lnSpc>
              <a:spcBef>
                <a:spcPts val="505"/>
              </a:spcBef>
            </a:pPr>
            <a:r>
              <a:rPr sz="1700" i="1" spc="-1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700" i="1" spc="-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17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7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10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700" i="1" spc="-7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sse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-2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140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65" dirty="0">
                <a:solidFill>
                  <a:srgbClr val="FFFFFF"/>
                </a:solidFill>
                <a:latin typeface="Verdana"/>
                <a:cs typeface="Verdana"/>
              </a:rPr>
              <a:t>f  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7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1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2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re  </a:t>
            </a:r>
            <a:r>
              <a:rPr sz="1700" i="1" spc="-140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9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45" dirty="0">
                <a:solidFill>
                  <a:srgbClr val="FFFFFF"/>
                </a:solidFill>
                <a:latin typeface="Verdana"/>
                <a:cs typeface="Verdana"/>
              </a:rPr>
              <a:t>ct  </a:t>
            </a:r>
            <a:r>
              <a:rPr sz="1700" i="1" spc="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i="1" spc="-2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700" i="1" spc="-50" dirty="0">
                <a:solidFill>
                  <a:srgbClr val="FFFFFF"/>
                </a:solidFill>
                <a:latin typeface="Verdana"/>
                <a:cs typeface="Verdana"/>
              </a:rPr>
              <a:t>activities,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80100"/>
              </a:lnSpc>
              <a:spcBef>
                <a:spcPts val="994"/>
              </a:spcBef>
            </a:pP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2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2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70" dirty="0">
                <a:solidFill>
                  <a:srgbClr val="FFFFFF"/>
                </a:solidFill>
                <a:latin typeface="Verdana"/>
                <a:cs typeface="Verdana"/>
              </a:rPr>
              <a:t>ssu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-90" dirty="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sz="1700" i="1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700" i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700" i="1" spc="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00" dirty="0">
                <a:solidFill>
                  <a:srgbClr val="FFFFFF"/>
                </a:solidFill>
                <a:latin typeface="Verdana"/>
                <a:cs typeface="Verdana"/>
              </a:rPr>
              <a:t>lv</a:t>
            </a:r>
            <a:r>
              <a:rPr sz="1700" i="1" spc="6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700" i="1" spc="-90" dirty="0">
                <a:solidFill>
                  <a:srgbClr val="FFFFFF"/>
                </a:solidFill>
                <a:latin typeface="Verdana"/>
                <a:cs typeface="Verdana"/>
              </a:rPr>
              <a:t>prosthesis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(macrovascular)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7489" y="4837429"/>
            <a:ext cx="18605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5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3239" y="4829809"/>
            <a:ext cx="2802255" cy="1529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505"/>
              </a:spcBef>
            </a:pPr>
            <a:r>
              <a:rPr sz="1700" i="1" spc="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700" i="1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2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ll  </a:t>
            </a:r>
            <a:r>
              <a:rPr sz="1700" i="1" spc="30" dirty="0">
                <a:solidFill>
                  <a:srgbClr val="FFFFFF"/>
                </a:solidFill>
                <a:latin typeface="Verdana"/>
                <a:cs typeface="Verdana"/>
              </a:rPr>
              <a:t>pla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2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6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25" dirty="0">
                <a:solidFill>
                  <a:srgbClr val="FFFFFF"/>
                </a:solidFill>
                <a:latin typeface="Verdana"/>
                <a:cs typeface="Verdana"/>
              </a:rPr>
              <a:t>scu</a:t>
            </a:r>
            <a:r>
              <a:rPr sz="1700" i="1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i="1" spc="-2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19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7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700" i="1" spc="-180" dirty="0">
                <a:solidFill>
                  <a:srgbClr val="FFFFFF"/>
                </a:solidFill>
                <a:latin typeface="Verdana"/>
                <a:cs typeface="Verdana"/>
              </a:rPr>
              <a:t>s  R</a:t>
            </a:r>
            <a:r>
              <a:rPr sz="1700" i="1" spc="-1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7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10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i="1" spc="-15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700" i="1" spc="-15" dirty="0">
                <a:solidFill>
                  <a:srgbClr val="FFFFFF"/>
                </a:solidFill>
                <a:latin typeface="Verdana"/>
                <a:cs typeface="Verdana"/>
              </a:rPr>
              <a:t>impediment </a:t>
            </a:r>
            <a:r>
              <a:rPr sz="1700" i="1" spc="-25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1700" i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i="1" spc="-4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2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i="1" spc="-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i="1" spc="-35" dirty="0">
                <a:solidFill>
                  <a:srgbClr val="FFFFFF"/>
                </a:solidFill>
                <a:latin typeface="Verdana"/>
                <a:cs typeface="Verdana"/>
              </a:rPr>
              <a:t>m  </a:t>
            </a:r>
            <a:r>
              <a:rPr sz="1700" i="1" spc="-45" dirty="0">
                <a:solidFill>
                  <a:srgbClr val="FFFFFF"/>
                </a:solidFill>
                <a:latin typeface="Verdana"/>
                <a:cs typeface="Verdana"/>
              </a:rPr>
              <a:t>(microvascular)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779" y="1629410"/>
            <a:ext cx="4425950" cy="31686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36490" y="4975859"/>
            <a:ext cx="3738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Cambria"/>
                <a:cs typeface="Cambria"/>
              </a:rPr>
              <a:t>Helmet</a:t>
            </a:r>
            <a:r>
              <a:rPr sz="1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shaped</a:t>
            </a:r>
            <a:r>
              <a:rPr sz="18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RBC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triangular-shaped</a:t>
            </a:r>
            <a:r>
              <a:rPr sz="1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Cambria"/>
                <a:cs typeface="Cambria"/>
              </a:rPr>
              <a:t>RBCs</a:t>
            </a:r>
            <a:r>
              <a:rPr sz="18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Georgia"/>
                <a:cs typeface="Georgia"/>
              </a:rPr>
              <a:t>; </a:t>
            </a:r>
            <a:r>
              <a:rPr sz="18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morphologic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 evidence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mechanical </a:t>
            </a:r>
            <a:r>
              <a:rPr sz="1800" spc="-4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damage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8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RBCs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7038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Hereditary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510" y="206375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3211829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3010" y="1944792"/>
            <a:ext cx="3844925" cy="19621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Enzymopathies</a:t>
            </a:r>
            <a:endParaRPr sz="2000">
              <a:latin typeface="Verdana"/>
              <a:cs typeface="Verdana"/>
            </a:endParaRPr>
          </a:p>
          <a:p>
            <a:pPr marL="438150" indent="-28575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G6PD</a:t>
            </a:r>
            <a:endParaRPr sz="1800">
              <a:latin typeface="Verdana"/>
              <a:cs typeface="Verdana"/>
            </a:endParaRPr>
          </a:p>
          <a:p>
            <a:pPr marL="438150" indent="-28575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20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Hemoglobinopathies</a:t>
            </a:r>
            <a:endParaRPr sz="2000">
              <a:latin typeface="Verdana"/>
              <a:cs typeface="Verdana"/>
            </a:endParaRPr>
          </a:p>
          <a:p>
            <a:pPr marL="438150" indent="-28575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  <a:tab pos="1695450" algn="l"/>
              </a:tabLst>
            </a:pPr>
            <a:r>
              <a:rPr sz="1800" i="1" spc="-75" dirty="0">
                <a:solidFill>
                  <a:srgbClr val="FFFFFF"/>
                </a:solidFill>
                <a:latin typeface="Verdana"/>
                <a:cs typeface="Verdana"/>
              </a:rPr>
              <a:t>Sickle</a:t>
            </a:r>
            <a:r>
              <a:rPr sz="1800" i="1" spc="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cell	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2710" y="3987800"/>
            <a:ext cx="19558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65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960" y="3980179"/>
            <a:ext cx="1608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Thalassaemias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510" y="4359909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3010" y="4239683"/>
            <a:ext cx="3185795" cy="11874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20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0" dirty="0">
                <a:solidFill>
                  <a:srgbClr val="FFFFFF"/>
                </a:solidFill>
                <a:latin typeface="Verdana"/>
                <a:cs typeface="Verdana"/>
              </a:rPr>
              <a:t>ord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65" dirty="0">
                <a:solidFill>
                  <a:srgbClr val="FFFFFF"/>
                </a:solidFill>
                <a:latin typeface="Verdana"/>
                <a:cs typeface="Verdana"/>
              </a:rPr>
              <a:t>rs</a:t>
            </a:r>
            <a:endParaRPr sz="2000">
              <a:latin typeface="Verdana"/>
              <a:cs typeface="Verdana"/>
            </a:endParaRPr>
          </a:p>
          <a:p>
            <a:pPr marL="438150" indent="-28575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1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9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438150" indent="-28575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1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9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ell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739" y="1270"/>
            <a:ext cx="5471160" cy="652399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5546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G</a:t>
            </a:r>
            <a:r>
              <a:rPr spc="-200" dirty="0"/>
              <a:t>6P</a:t>
            </a:r>
            <a:r>
              <a:rPr spc="-95" dirty="0"/>
              <a:t>D</a:t>
            </a:r>
            <a:r>
              <a:rPr spc="-315" dirty="0"/>
              <a:t> </a:t>
            </a:r>
            <a:r>
              <a:rPr spc="-100" dirty="0"/>
              <a:t>D</a:t>
            </a:r>
            <a:r>
              <a:rPr spc="215" dirty="0"/>
              <a:t>e</a:t>
            </a:r>
            <a:r>
              <a:rPr spc="-160" dirty="0"/>
              <a:t>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389" y="1744979"/>
            <a:ext cx="7760970" cy="265176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44500" marR="1195070" indent="-342900">
              <a:lnSpc>
                <a:spcPct val="7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444500" algn="l"/>
              </a:tabLst>
            </a:pPr>
            <a:r>
              <a:rPr sz="2500" i="1" spc="1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mm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25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8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ff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535" dirty="0">
                <a:solidFill>
                  <a:srgbClr val="FFFFFF"/>
                </a:solidFill>
                <a:latin typeface="Verdana"/>
                <a:cs typeface="Verdana"/>
              </a:rPr>
              <a:t>&gt;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8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Verdana"/>
                <a:cs typeface="Verdana"/>
              </a:rPr>
              <a:t>wi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445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endParaRPr sz="2500">
              <a:latin typeface="Verdana"/>
              <a:cs typeface="Verdana"/>
            </a:endParaRPr>
          </a:p>
          <a:p>
            <a:pPr marL="444500" marR="191135" indent="-342900">
              <a:lnSpc>
                <a:spcPct val="700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444500" algn="l"/>
              </a:tabLst>
            </a:pPr>
            <a:r>
              <a:rPr sz="2500" i="1" spc="-70" dirty="0">
                <a:solidFill>
                  <a:srgbClr val="FFFFFF"/>
                </a:solidFill>
                <a:latin typeface="Verdana"/>
                <a:cs typeface="Verdana"/>
              </a:rPr>
              <a:t>partially 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protects 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500" i="1" spc="-5" dirty="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sz="2500" i="1" spc="-100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2500" i="1" spc="-30" dirty="0">
                <a:solidFill>
                  <a:srgbClr val="FFFFFF"/>
                </a:solidFill>
                <a:latin typeface="Verdana"/>
                <a:cs typeface="Verdana"/>
              </a:rPr>
              <a:t>malaria 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3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7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500" i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  <a:p>
            <a:pPr marL="444500" marR="344805" indent="-342900">
              <a:lnSpc>
                <a:spcPct val="70000"/>
              </a:lnSpc>
              <a:spcBef>
                <a:spcPts val="99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444500" algn="l"/>
              </a:tabLst>
            </a:pPr>
            <a:r>
              <a:rPr sz="2500" i="1" spc="-535" dirty="0">
                <a:solidFill>
                  <a:srgbClr val="FFFFFF"/>
                </a:solidFill>
                <a:latin typeface="Verdana"/>
                <a:cs typeface="Verdana"/>
              </a:rPr>
              <a:t>&gt;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20" dirty="0">
                <a:solidFill>
                  <a:srgbClr val="FFFFFF"/>
                </a:solidFill>
                <a:latin typeface="Verdana"/>
                <a:cs typeface="Verdana"/>
              </a:rPr>
              <a:t>ian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2500" i="1" spc="-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i="1" spc="-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4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4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380" dirty="0">
                <a:solidFill>
                  <a:srgbClr val="FFFFFF"/>
                </a:solidFill>
                <a:latin typeface="Verdana"/>
                <a:cs typeface="Verdana"/>
              </a:rPr>
              <a:t>;  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considerable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0" dirty="0">
                <a:solidFill>
                  <a:srgbClr val="FFFFFF"/>
                </a:solidFill>
                <a:latin typeface="Verdana"/>
                <a:cs typeface="Verdana"/>
              </a:rPr>
              <a:t>heterogeneity</a:t>
            </a:r>
            <a:endParaRPr sz="2500">
              <a:latin typeface="Verdana"/>
              <a:cs typeface="Verdana"/>
            </a:endParaRPr>
          </a:p>
          <a:p>
            <a:pPr marL="444500" marR="43180" indent="-342900">
              <a:lnSpc>
                <a:spcPct val="70000"/>
              </a:lnSpc>
              <a:spcBef>
                <a:spcPts val="99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444500" algn="l"/>
              </a:tabLst>
            </a:pPr>
            <a:r>
              <a:rPr sz="2500" i="1" spc="1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isse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29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10" dirty="0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sz="2500" i="1" spc="-25" dirty="0">
                <a:solidFill>
                  <a:srgbClr val="FFFFFF"/>
                </a:solidFill>
                <a:latin typeface="Verdana"/>
                <a:cs typeface="Verdana"/>
              </a:rPr>
              <a:t>enzymatic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properties.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589" y="4384040"/>
            <a:ext cx="70243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68300" algn="l"/>
              </a:tabLst>
            </a:pP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500" i="1" spc="-315" dirty="0">
                <a:solidFill>
                  <a:srgbClr val="FFFFFF"/>
                </a:solidFill>
                <a:latin typeface="Verdana"/>
                <a:cs typeface="Verdana"/>
              </a:rPr>
              <a:t>x-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229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0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22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8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3189" y="4649470"/>
            <a:ext cx="72942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40" dirty="0">
                <a:solidFill>
                  <a:srgbClr val="FFFFFF"/>
                </a:solidFill>
                <a:latin typeface="Verdana"/>
                <a:cs typeface="Verdana"/>
              </a:rPr>
              <a:t>zyg</a:t>
            </a:r>
            <a:r>
              <a:rPr sz="2500" i="1" spc="-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254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3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1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2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25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3189" y="4916170"/>
            <a:ext cx="64623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3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5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2500" i="1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i="1" spc="-1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3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rr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-330" dirty="0">
                <a:solidFill>
                  <a:srgbClr val="FFFFFF"/>
                </a:solidFill>
                <a:latin typeface="Verdana"/>
                <a:cs typeface="Verdana"/>
              </a:rPr>
              <a:t>rs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4889" y="5182870"/>
            <a:ext cx="55702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sz="2500" i="1" spc="-75" dirty="0">
                <a:solidFill>
                  <a:srgbClr val="FFFFFF"/>
                </a:solidFill>
                <a:latin typeface="Verdana"/>
                <a:cs typeface="Verdana"/>
              </a:rPr>
              <a:t>heterozygotes).</a:t>
            </a:r>
            <a:endParaRPr sz="25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African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9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5" dirty="0">
                <a:solidFill>
                  <a:srgbClr val="FFFFFF"/>
                </a:solidFill>
                <a:latin typeface="Verdana"/>
                <a:cs typeface="Verdana"/>
              </a:rPr>
              <a:t>Mediterranean</a:t>
            </a:r>
            <a:r>
              <a:rPr sz="2500" i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85" dirty="0">
                <a:solidFill>
                  <a:srgbClr val="FFFFFF"/>
                </a:solidFill>
                <a:latin typeface="Verdana"/>
                <a:cs typeface="Verdana"/>
              </a:rPr>
              <a:t>origin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1620"/>
            <a:ext cx="9144000" cy="56680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367029"/>
            <a:ext cx="73221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5" dirty="0"/>
              <a:t>E</a:t>
            </a:r>
            <a:r>
              <a:rPr spc="-175" dirty="0"/>
              <a:t>m</a:t>
            </a:r>
            <a:r>
              <a:rPr spc="240" dirty="0"/>
              <a:t>bde</a:t>
            </a:r>
            <a:r>
              <a:rPr spc="-360" dirty="0"/>
              <a:t>n</a:t>
            </a:r>
            <a:r>
              <a:rPr spc="-265" dirty="0"/>
              <a:t>-</a:t>
            </a:r>
            <a:r>
              <a:rPr spc="305" dirty="0"/>
              <a:t>M</a:t>
            </a:r>
            <a:r>
              <a:rPr spc="-85" dirty="0"/>
              <a:t>eyer</a:t>
            </a:r>
            <a:r>
              <a:rPr spc="-105" dirty="0"/>
              <a:t>h</a:t>
            </a:r>
            <a:r>
              <a:rPr spc="15" dirty="0"/>
              <a:t>of</a:t>
            </a:r>
            <a:r>
              <a:rPr spc="-325" dirty="0"/>
              <a:t> </a:t>
            </a:r>
            <a:r>
              <a:rPr spc="130" dirty="0"/>
              <a:t>pa</a:t>
            </a:r>
            <a:r>
              <a:rPr spc="100" dirty="0"/>
              <a:t>t</a:t>
            </a:r>
            <a:r>
              <a:rPr spc="-25" dirty="0"/>
              <a:t>h</a:t>
            </a:r>
            <a:r>
              <a:rPr spc="-75" dirty="0"/>
              <a:t>w</a:t>
            </a:r>
            <a:r>
              <a:rPr spc="50" dirty="0"/>
              <a:t>ay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10" y="1197610"/>
            <a:ext cx="7487920" cy="37426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1509" y="5191759"/>
            <a:ext cx="8331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Embden-Meyerhof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pathway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(glycolysis)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generates</a:t>
            </a:r>
            <a:r>
              <a:rPr sz="1800" b="1" i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ATP</a:t>
            </a:r>
            <a:r>
              <a:rPr sz="1800" b="1" i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energy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Cambria"/>
                <a:cs typeface="Cambria"/>
              </a:rPr>
              <a:t>&amp; </a:t>
            </a:r>
            <a:r>
              <a:rPr sz="18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membrane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maintenance.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generation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NADPH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maintains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hemoglobin 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reduced 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state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hexose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monophosphate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shunt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generates</a:t>
            </a:r>
            <a:r>
              <a:rPr sz="1800" b="1" i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NADPH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that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is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used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to </a:t>
            </a:r>
            <a:r>
              <a:rPr sz="1800" b="1" i="1" spc="-43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reduce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glutathione,</a:t>
            </a:r>
            <a:r>
              <a:rPr sz="1800" b="1" i="1" spc="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which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protects</a:t>
            </a:r>
            <a:r>
              <a:rPr sz="1800" b="1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red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cell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against</a:t>
            </a:r>
            <a:r>
              <a:rPr sz="18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oxidant</a:t>
            </a:r>
            <a:r>
              <a:rPr sz="1800" b="1" i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stress.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44100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G</a:t>
            </a:r>
            <a:r>
              <a:rPr spc="-200" dirty="0"/>
              <a:t>6P</a:t>
            </a:r>
            <a:r>
              <a:rPr spc="-95" dirty="0"/>
              <a:t>D</a:t>
            </a:r>
            <a:r>
              <a:rPr spc="-315" dirty="0"/>
              <a:t> </a:t>
            </a:r>
            <a:r>
              <a:rPr spc="-100" dirty="0"/>
              <a:t>D</a:t>
            </a:r>
            <a:r>
              <a:rPr spc="215" dirty="0"/>
              <a:t>e</a:t>
            </a:r>
            <a:r>
              <a:rPr spc="-270" dirty="0"/>
              <a:t>f</a:t>
            </a:r>
            <a:r>
              <a:rPr spc="-225" dirty="0"/>
              <a:t>i</a:t>
            </a:r>
            <a:r>
              <a:rPr spc="515" dirty="0"/>
              <a:t>c</a:t>
            </a:r>
            <a:r>
              <a:rPr spc="-325" dirty="0"/>
              <a:t>i</a:t>
            </a:r>
            <a:r>
              <a:rPr spc="215" dirty="0"/>
              <a:t>e</a:t>
            </a:r>
            <a:r>
              <a:rPr spc="229" dirty="0"/>
              <a:t>n</a:t>
            </a:r>
            <a:r>
              <a:rPr spc="185" dirty="0"/>
              <a:t>c</a:t>
            </a:r>
            <a:r>
              <a:rPr spc="-229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510" y="2037080"/>
            <a:ext cx="205104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-55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2626360"/>
            <a:ext cx="205104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-55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510" y="3679189"/>
            <a:ext cx="205104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-55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8410" y="2026920"/>
            <a:ext cx="6176645" cy="38100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645795">
              <a:lnSpc>
                <a:spcPts val="1830"/>
              </a:lnSpc>
              <a:spcBef>
                <a:spcPts val="535"/>
              </a:spcBef>
            </a:pP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well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0" dirty="0">
                <a:solidFill>
                  <a:srgbClr val="FFFFFF"/>
                </a:solidFill>
                <a:latin typeface="Verdana"/>
                <a:cs typeface="Verdana"/>
              </a:rPr>
              <a:t>protected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oxidant </a:t>
            </a:r>
            <a:r>
              <a:rPr sz="1900" i="1" spc="-6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stress.</a:t>
            </a:r>
            <a:endParaRPr sz="1900">
              <a:latin typeface="Verdana"/>
              <a:cs typeface="Verdana"/>
            </a:endParaRPr>
          </a:p>
          <a:p>
            <a:pPr marL="12700" marR="147320">
              <a:lnSpc>
                <a:spcPct val="79800"/>
              </a:lnSpc>
              <a:spcBef>
                <a:spcPts val="1015"/>
              </a:spcBef>
            </a:pP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When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cells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exposed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drug 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toxin 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generates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oxygen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radicals,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glucose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metabolism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via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xo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ally 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severalfold.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80000"/>
              </a:lnSpc>
              <a:spcBef>
                <a:spcPts val="994"/>
              </a:spcBef>
            </a:pP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8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900" i="1" spc="18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3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8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protecting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sulfhydryl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groups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hemoglobin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900" i="1" spc="-6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xi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inherited </a:t>
            </a:r>
            <a:r>
              <a:rPr sz="1900" i="1" spc="60" dirty="0">
                <a:solidFill>
                  <a:srgbClr val="FFFFFF"/>
                </a:solidFill>
                <a:latin typeface="Verdana"/>
                <a:cs typeface="Verdana"/>
              </a:rPr>
              <a:t>defect 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 hexose-monophosphate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shunt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900" i="1" spc="15" dirty="0">
                <a:solidFill>
                  <a:srgbClr val="FFFFFF"/>
                </a:solidFill>
                <a:latin typeface="Verdana"/>
                <a:cs typeface="Verdana"/>
              </a:rPr>
              <a:t>unable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maintain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adequate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level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BC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lf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5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04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hemoglobin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precipitates 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within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RBC,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forming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9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64070" cy="49720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69" y="5046979"/>
            <a:ext cx="6816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Heinz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body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hemolytic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anemia.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Left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panel: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red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cells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characteristic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bite-like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deformity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(arrows).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Right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panel: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Heinz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body </a:t>
            </a:r>
            <a:r>
              <a:rPr sz="1800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preparation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which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reveals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denatured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hemoglobin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precipitates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G</a:t>
            </a:r>
            <a:r>
              <a:rPr spc="-200" dirty="0"/>
              <a:t>6P</a:t>
            </a:r>
            <a:r>
              <a:rPr spc="-95" dirty="0"/>
              <a:t>D</a:t>
            </a:r>
            <a:r>
              <a:rPr spc="-315" dirty="0"/>
              <a:t> </a:t>
            </a:r>
            <a:r>
              <a:rPr spc="-100" dirty="0"/>
              <a:t>D</a:t>
            </a:r>
            <a:r>
              <a:rPr spc="215" dirty="0"/>
              <a:t>e</a:t>
            </a:r>
            <a:r>
              <a:rPr spc="-405" dirty="0"/>
              <a:t>f</a:t>
            </a:r>
            <a:r>
              <a:rPr spc="-509" dirty="0"/>
              <a:t>:</a:t>
            </a:r>
            <a:r>
              <a:rPr spc="-320" dirty="0"/>
              <a:t> </a:t>
            </a:r>
            <a:r>
              <a:rPr spc="480" dirty="0"/>
              <a:t>C</a:t>
            </a:r>
            <a:r>
              <a:rPr spc="-325" dirty="0"/>
              <a:t>l</a:t>
            </a:r>
            <a:r>
              <a:rPr spc="-340" dirty="0"/>
              <a:t>i</a:t>
            </a:r>
            <a:r>
              <a:rPr spc="-290" dirty="0"/>
              <a:t>n</a:t>
            </a:r>
            <a:r>
              <a:rPr spc="-140" dirty="0"/>
              <a:t>i</a:t>
            </a:r>
            <a:r>
              <a:rPr spc="515" dirty="0"/>
              <a:t>c</a:t>
            </a:r>
            <a:r>
              <a:rPr spc="10" dirty="0"/>
              <a:t>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609" y="1125220"/>
            <a:ext cx="22148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i="1" spc="-130" dirty="0">
                <a:solidFill>
                  <a:srgbClr val="EAEAEA"/>
                </a:solidFill>
                <a:latin typeface="Verdana"/>
                <a:cs typeface="Verdana"/>
              </a:rPr>
              <a:t>Features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75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spc="-70" dirty="0"/>
              <a:t>Precipitants:</a:t>
            </a:r>
            <a:endParaRPr sz="2300"/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iro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215" dirty="0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19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81100" algn="l"/>
              </a:tabLst>
            </a:pP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Fa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1989" y="2933700"/>
            <a:ext cx="55372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xi</a:t>
            </a:r>
            <a:r>
              <a:rPr sz="1900" i="1" spc="-1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3289" y="3135629"/>
            <a:ext cx="46107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3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1989" y="3464559"/>
            <a:ext cx="60477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2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3289" y="3666490"/>
            <a:ext cx="11912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hemolysis.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589" y="3977640"/>
            <a:ext cx="72948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68300" algn="l"/>
              </a:tabLst>
            </a:pPr>
            <a:r>
              <a:rPr sz="2300" i="1" spc="75" dirty="0">
                <a:solidFill>
                  <a:srgbClr val="FFFFFF"/>
                </a:solidFill>
                <a:latin typeface="Verdana"/>
                <a:cs typeface="Verdana"/>
              </a:rPr>
              <a:t>Acute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5" dirty="0">
                <a:solidFill>
                  <a:srgbClr val="FFFFFF"/>
                </a:solidFill>
                <a:latin typeface="Verdana"/>
                <a:cs typeface="Verdana"/>
              </a:rPr>
              <a:t>hemolytic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60" dirty="0">
                <a:solidFill>
                  <a:srgbClr val="FFFFFF"/>
                </a:solidFill>
                <a:latin typeface="Verdana"/>
                <a:cs typeface="Verdana"/>
              </a:rPr>
              <a:t>crisis</a:t>
            </a:r>
            <a:r>
              <a:rPr sz="23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90" dirty="0">
                <a:solidFill>
                  <a:srgbClr val="FFFFFF"/>
                </a:solidFill>
                <a:latin typeface="Verdana"/>
                <a:cs typeface="Verdana"/>
              </a:rPr>
              <a:t>within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20" dirty="0">
                <a:solidFill>
                  <a:srgbClr val="FFFFFF"/>
                </a:solidFill>
                <a:latin typeface="Verdana"/>
                <a:cs typeface="Verdana"/>
              </a:rPr>
              <a:t>hours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3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exposure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7789" y="4175091"/>
            <a:ext cx="6065520" cy="10833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75"/>
              </a:spcBef>
            </a:pP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26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1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2300">
              <a:latin typeface="Verdana"/>
              <a:cs typeface="Verdana"/>
            </a:endParaRPr>
          </a:p>
          <a:p>
            <a:pPr marL="838200" indent="-229235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838200" algn="l"/>
              </a:tabLst>
            </a:pP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hemoglobinuria</a:t>
            </a:r>
            <a:endParaRPr sz="1900">
              <a:latin typeface="Verdana"/>
              <a:cs typeface="Verdana"/>
            </a:endParaRPr>
          </a:p>
          <a:p>
            <a:pPr marL="838200" indent="-229235">
              <a:lnSpc>
                <a:spcPct val="100000"/>
              </a:lnSpc>
              <a:spcBef>
                <a:spcPts val="32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838200" algn="l"/>
              </a:tabLst>
            </a:pP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peripheral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vascular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collapse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cases.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1989" y="5271770"/>
            <a:ext cx="64033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54000" algn="l"/>
              </a:tabLst>
            </a:pP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crisis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self-limited,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0" dirty="0">
                <a:solidFill>
                  <a:srgbClr val="FFFFFF"/>
                </a:solidFill>
                <a:latin typeface="Verdana"/>
                <a:cs typeface="Verdana"/>
              </a:rPr>
              <a:t>even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if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exposure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9289" y="5434329"/>
            <a:ext cx="5512435" cy="6832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409"/>
              </a:spcBef>
            </a:pP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5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8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900" i="1" spc="1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405" dirty="0">
                <a:solidFill>
                  <a:srgbClr val="FFFFFF"/>
                </a:solidFill>
                <a:latin typeface="Verdana"/>
                <a:cs typeface="Verdana"/>
              </a:rPr>
              <a:t>~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sz="1900" i="1" spc="-590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900">
              <a:latin typeface="Verdana"/>
              <a:cs typeface="Verdana"/>
            </a:endParaRPr>
          </a:p>
          <a:p>
            <a:pPr marL="266700" indent="-228600">
              <a:lnSpc>
                <a:spcPct val="100000"/>
              </a:lnSpc>
              <a:spcBef>
                <a:spcPts val="31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266700" algn="l"/>
              </a:tabLst>
            </a:pP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mass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decreases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maximum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70" dirty="0">
                <a:solidFill>
                  <a:srgbClr val="FFFFFF"/>
                </a:solidFill>
                <a:latin typeface="Verdana"/>
                <a:cs typeface="Verdana"/>
              </a:rPr>
              <a:t>30%.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570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" dirty="0"/>
              <a:t>G6</a:t>
            </a:r>
            <a:r>
              <a:rPr sz="3200" spc="-40" dirty="0"/>
              <a:t>P</a:t>
            </a:r>
            <a:r>
              <a:rPr sz="3200" spc="-70" dirty="0"/>
              <a:t>D</a:t>
            </a:r>
            <a:r>
              <a:rPr sz="3200" spc="-240" dirty="0"/>
              <a:t> </a:t>
            </a:r>
            <a:r>
              <a:rPr sz="3200" spc="-65" dirty="0"/>
              <a:t>D</a:t>
            </a:r>
            <a:r>
              <a:rPr sz="3200" spc="175" dirty="0"/>
              <a:t>e</a:t>
            </a:r>
            <a:r>
              <a:rPr sz="3200" spc="-125" dirty="0"/>
              <a:t>f</a:t>
            </a:r>
            <a:r>
              <a:rPr sz="3200" spc="-570" dirty="0"/>
              <a:t>:</a:t>
            </a:r>
            <a:r>
              <a:rPr sz="3200" spc="-245" dirty="0"/>
              <a:t> </a:t>
            </a:r>
            <a:r>
              <a:rPr sz="3200" spc="-65" dirty="0"/>
              <a:t>D</a:t>
            </a:r>
            <a:r>
              <a:rPr sz="3200" dirty="0"/>
              <a:t>i</a:t>
            </a:r>
            <a:r>
              <a:rPr sz="3200" spc="5" dirty="0"/>
              <a:t>a</a:t>
            </a:r>
            <a:r>
              <a:rPr sz="3200" spc="160" dirty="0"/>
              <a:t>g</a:t>
            </a:r>
            <a:r>
              <a:rPr sz="3200" spc="-70" dirty="0"/>
              <a:t>n</a:t>
            </a:r>
            <a:r>
              <a:rPr sz="3200" spc="150" dirty="0"/>
              <a:t>o</a:t>
            </a:r>
            <a:r>
              <a:rPr sz="3200" spc="-420" dirty="0"/>
              <a:t>s</a:t>
            </a:r>
            <a:r>
              <a:rPr sz="3200" spc="-254" dirty="0"/>
              <a:t>i</a:t>
            </a:r>
            <a:r>
              <a:rPr sz="3200" spc="-425" dirty="0"/>
              <a:t>s</a:t>
            </a:r>
            <a:r>
              <a:rPr sz="3200" spc="-235" dirty="0"/>
              <a:t> </a:t>
            </a:r>
            <a:r>
              <a:rPr sz="3200" spc="95" dirty="0"/>
              <a:t>&amp;</a:t>
            </a:r>
            <a:r>
              <a:rPr sz="3200" spc="-245" dirty="0"/>
              <a:t> </a:t>
            </a:r>
            <a:r>
              <a:rPr sz="3200" spc="-605" dirty="0"/>
              <a:t>T</a:t>
            </a:r>
            <a:r>
              <a:rPr sz="3200" spc="-430" dirty="0"/>
              <a:t>r</a:t>
            </a:r>
            <a:r>
              <a:rPr sz="3200" spc="175" dirty="0"/>
              <a:t>e</a:t>
            </a:r>
            <a:r>
              <a:rPr sz="3200" spc="45" dirty="0"/>
              <a:t>a</a:t>
            </a:r>
            <a:r>
              <a:rPr sz="3200" spc="35" dirty="0"/>
              <a:t>t</a:t>
            </a:r>
            <a:r>
              <a:rPr sz="3200" spc="-100" dirty="0"/>
              <a:t>m</a:t>
            </a:r>
            <a:r>
              <a:rPr sz="3200" spc="175" dirty="0"/>
              <a:t>e</a:t>
            </a:r>
            <a:r>
              <a:rPr sz="3200" spc="-70" dirty="0"/>
              <a:t>n</a:t>
            </a:r>
            <a:r>
              <a:rPr sz="3200" spc="-180" dirty="0"/>
              <a:t>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50289" y="164084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289" y="358902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7789" y="1630679"/>
            <a:ext cx="6751320" cy="37439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 marR="294640">
              <a:lnSpc>
                <a:spcPts val="2160"/>
              </a:lnSpc>
              <a:spcBef>
                <a:spcPts val="370"/>
              </a:spcBef>
            </a:pP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Diagnosis: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Peripheral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80" dirty="0">
                <a:solidFill>
                  <a:srgbClr val="FFFFFF"/>
                </a:solidFill>
                <a:latin typeface="Verdana"/>
                <a:cs typeface="Verdana"/>
              </a:rPr>
              <a:t>Film: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supravital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staining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(Crystal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Violet)</a:t>
            </a:r>
            <a:endParaRPr sz="2000">
              <a:latin typeface="Verdana"/>
              <a:cs typeface="Verdana"/>
            </a:endParaRPr>
          </a:p>
          <a:p>
            <a:pPr marL="1295400" indent="-229235">
              <a:lnSpc>
                <a:spcPct val="100000"/>
              </a:lnSpc>
              <a:spcBef>
                <a:spcPts val="80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i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i="1" spc="-14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-6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400" i="1" spc="-12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marL="1295400" indent="-229235">
              <a:lnSpc>
                <a:spcPct val="100000"/>
              </a:lnSpc>
              <a:spcBef>
                <a:spcPts val="83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10" dirty="0">
                <a:solidFill>
                  <a:srgbClr val="FFFFFF"/>
                </a:solidFill>
                <a:latin typeface="Verdana"/>
                <a:cs typeface="Verdana"/>
              </a:rPr>
              <a:t>“bite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Verdana"/>
                <a:cs typeface="Verdana"/>
              </a:rPr>
              <a:t>cells”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(RBC</a:t>
            </a:r>
            <a:r>
              <a:rPr sz="14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75" dirty="0">
                <a:solidFill>
                  <a:srgbClr val="FFFFFF"/>
                </a:solidFill>
                <a:latin typeface="Verdana"/>
                <a:cs typeface="Verdana"/>
              </a:rPr>
              <a:t>lost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Verdana"/>
                <a:cs typeface="Verdana"/>
              </a:rPr>
              <a:t>peripheral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Verdana"/>
                <a:cs typeface="Verdana"/>
              </a:rPr>
              <a:t>portion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cell).</a:t>
            </a:r>
            <a:endParaRPr sz="1400">
              <a:latin typeface="Verdana"/>
              <a:cs typeface="Verdana"/>
            </a:endParaRPr>
          </a:p>
          <a:p>
            <a:pPr marL="1295400" indent="-229235">
              <a:lnSpc>
                <a:spcPct val="100000"/>
              </a:lnSpc>
              <a:spcBef>
                <a:spcPts val="82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1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i="1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-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i="1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i="1" spc="-1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-5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i="1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400" i="1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95400" indent="-229235">
              <a:lnSpc>
                <a:spcPct val="100000"/>
              </a:lnSpc>
              <a:spcBef>
                <a:spcPts val="83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Verdana"/>
                <a:cs typeface="Verdana"/>
              </a:rPr>
              <a:t>fe</a:t>
            </a:r>
            <a:r>
              <a:rPr sz="1400" i="1" spc="1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i="1" spc="-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1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i="1" spc="-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i="1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-8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res</a:t>
            </a:r>
            <a:r>
              <a:rPr sz="1400" i="1" spc="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400" i="1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Treatment</a:t>
            </a:r>
            <a:endParaRPr sz="2000">
              <a:latin typeface="Verdana"/>
              <a:cs typeface="Verdana"/>
            </a:endParaRPr>
          </a:p>
          <a:p>
            <a:pPr marL="1295400" indent="-229235">
              <a:lnSpc>
                <a:spcPct val="100000"/>
              </a:lnSpc>
              <a:spcBef>
                <a:spcPts val="819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-65" dirty="0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self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FFFFFF"/>
                </a:solidFill>
                <a:latin typeface="Verdana"/>
                <a:cs typeface="Verdana"/>
              </a:rPr>
              <a:t>limited,</a:t>
            </a:r>
            <a:r>
              <a:rPr sz="1400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Verdana"/>
                <a:cs typeface="Verdana"/>
              </a:rPr>
              <a:t>treatment</a:t>
            </a:r>
            <a:r>
              <a:rPr sz="1400" i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15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necessary.</a:t>
            </a:r>
            <a:endParaRPr sz="1400">
              <a:latin typeface="Verdana"/>
              <a:cs typeface="Verdana"/>
            </a:endParaRPr>
          </a:p>
          <a:p>
            <a:pPr marL="1295400" indent="-229235">
              <a:lnSpc>
                <a:spcPct val="100000"/>
              </a:lnSpc>
              <a:spcBef>
                <a:spcPts val="83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-10" dirty="0">
                <a:solidFill>
                  <a:srgbClr val="FFFFFF"/>
                </a:solidFill>
                <a:latin typeface="Verdana"/>
                <a:cs typeface="Verdana"/>
              </a:rPr>
              <a:t>Blood</a:t>
            </a:r>
            <a:r>
              <a:rPr sz="14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75" dirty="0">
                <a:solidFill>
                  <a:srgbClr val="FFFFFF"/>
                </a:solidFill>
                <a:latin typeface="Verdana"/>
                <a:cs typeface="Verdana"/>
              </a:rPr>
              <a:t>transfusions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FFFFFF"/>
                </a:solidFill>
                <a:latin typeface="Verdana"/>
                <a:cs typeface="Verdana"/>
              </a:rPr>
              <a:t>rarely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Verdana"/>
                <a:cs typeface="Verdana"/>
              </a:rPr>
              <a:t>indicated.</a:t>
            </a:r>
            <a:endParaRPr sz="1400">
              <a:latin typeface="Verdana"/>
              <a:cs typeface="Verdana"/>
            </a:endParaRPr>
          </a:p>
          <a:p>
            <a:pPr marL="1294765" marR="173355" indent="-228600">
              <a:lnSpc>
                <a:spcPts val="1510"/>
              </a:lnSpc>
              <a:spcBef>
                <a:spcPts val="101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50" dirty="0">
                <a:solidFill>
                  <a:srgbClr val="FFFFFF"/>
                </a:solidFill>
                <a:latin typeface="Verdana"/>
                <a:cs typeface="Verdana"/>
              </a:rPr>
              <a:t>Adequate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FFFFFF"/>
                </a:solidFill>
                <a:latin typeface="Verdana"/>
                <a:cs typeface="Verdana"/>
              </a:rPr>
              <a:t>urine</a:t>
            </a:r>
            <a:r>
              <a:rPr sz="14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Verdana"/>
                <a:cs typeface="Verdana"/>
              </a:rPr>
              <a:t>flow</a:t>
            </a:r>
            <a:r>
              <a:rPr sz="14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should</a:t>
            </a:r>
            <a:r>
              <a:rPr sz="1400" i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4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FFFFFF"/>
                </a:solidFill>
                <a:latin typeface="Verdana"/>
                <a:cs typeface="Verdana"/>
              </a:rPr>
              <a:t>maintained</a:t>
            </a:r>
            <a:r>
              <a:rPr sz="14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8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FFFFFF"/>
                </a:solidFill>
                <a:latin typeface="Verdana"/>
                <a:cs typeface="Verdana"/>
              </a:rPr>
              <a:t>hemoglobinuria </a:t>
            </a:r>
            <a:r>
              <a:rPr sz="1400" i="1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400" i="1" spc="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i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i="1" spc="-1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75" dirty="0">
                <a:solidFill>
                  <a:srgbClr val="FFFFFF"/>
                </a:solidFill>
                <a:latin typeface="Verdana"/>
                <a:cs typeface="Verdana"/>
              </a:rPr>
              <a:t>dur</a:t>
            </a:r>
            <a:r>
              <a:rPr sz="1400" i="1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i="1" spc="7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i="1" spc="1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i="1" spc="-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i="1" spc="-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400" i="1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1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i="1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i="1" spc="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i="1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95400" indent="-229235">
              <a:lnSpc>
                <a:spcPct val="100000"/>
              </a:lnSpc>
              <a:spcBef>
                <a:spcPts val="81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1295400" algn="l"/>
              </a:tabLst>
            </a:pPr>
            <a:r>
              <a:rPr sz="1400" i="1" spc="-10" dirty="0">
                <a:solidFill>
                  <a:srgbClr val="FFFFFF"/>
                </a:solidFill>
                <a:latin typeface="Verdana"/>
                <a:cs typeface="Verdana"/>
              </a:rPr>
              <a:t>Counsel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4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Verdana"/>
                <a:cs typeface="Verdana"/>
              </a:rPr>
              <a:t>precipitate</a:t>
            </a:r>
            <a:r>
              <a:rPr sz="14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4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Verdana"/>
                <a:cs typeface="Verdana"/>
              </a:rPr>
              <a:t>treatment</a:t>
            </a:r>
            <a:r>
              <a:rPr sz="1400" i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Verdana"/>
                <a:cs typeface="Verdana"/>
              </a:rPr>
              <a:t>infecions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62833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He</a:t>
            </a:r>
            <a:r>
              <a:rPr spc="-110" dirty="0"/>
              <a:t>red</a:t>
            </a:r>
            <a:r>
              <a:rPr spc="-80" dirty="0"/>
              <a:t>i</a:t>
            </a:r>
            <a:r>
              <a:rPr spc="-225" dirty="0"/>
              <a:t>t</a:t>
            </a:r>
            <a:r>
              <a:rPr spc="-140" dirty="0"/>
              <a:t>ar</a:t>
            </a:r>
            <a:r>
              <a:rPr spc="-155" dirty="0"/>
              <a:t>y</a:t>
            </a:r>
            <a:r>
              <a:rPr spc="-315" dirty="0"/>
              <a:t> </a:t>
            </a:r>
            <a:r>
              <a:rPr spc="-50" dirty="0"/>
              <a:t>sphe</a:t>
            </a:r>
            <a:r>
              <a:rPr spc="60" dirty="0"/>
              <a:t>ro</a:t>
            </a:r>
            <a:r>
              <a:rPr spc="55" dirty="0"/>
              <a:t>c</a:t>
            </a:r>
            <a:r>
              <a:rPr spc="-229" dirty="0"/>
              <a:t>y</a:t>
            </a:r>
            <a:r>
              <a:rPr spc="-225" dirty="0"/>
              <a:t>t</a:t>
            </a:r>
            <a:r>
              <a:rPr spc="-275" dirty="0"/>
              <a:t>os</a:t>
            </a:r>
            <a:r>
              <a:rPr spc="-150" dirty="0"/>
              <a:t>i</a:t>
            </a:r>
            <a:r>
              <a:rPr spc="-56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164084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289" y="3916679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7789" y="1630679"/>
            <a:ext cx="7174865" cy="32981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 marR="850900">
              <a:lnSpc>
                <a:spcPts val="2160"/>
              </a:lnSpc>
              <a:spcBef>
                <a:spcPts val="370"/>
              </a:spcBef>
            </a:pPr>
            <a:r>
              <a:rPr sz="2000" i="1" spc="-20" dirty="0">
                <a:solidFill>
                  <a:srgbClr val="FFFFFF"/>
                </a:solidFill>
                <a:latin typeface="Verdana"/>
                <a:cs typeface="Verdana"/>
              </a:rPr>
              <a:t>Autosomal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dominant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disorder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mutations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FFFFFF"/>
                </a:solidFill>
                <a:latin typeface="Verdana"/>
                <a:cs typeface="Verdana"/>
              </a:rPr>
              <a:t>RBC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7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838200" indent="-229235">
              <a:lnSpc>
                <a:spcPct val="100000"/>
              </a:lnSpc>
              <a:spcBef>
                <a:spcPts val="77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i="1" spc="-1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i="1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i="1" spc="-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9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600" i="1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-14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600" i="1" spc="9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6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100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1600" i="1" spc="-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8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-2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600" i="1" spc="-1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600" i="1" spc="-90" dirty="0">
                <a:solidFill>
                  <a:srgbClr val="FFFFFF"/>
                </a:solidFill>
                <a:latin typeface="Verdana"/>
                <a:cs typeface="Verdana"/>
              </a:rPr>
              <a:t>er,</a:t>
            </a:r>
            <a:endParaRPr sz="1600">
              <a:latin typeface="Verdana"/>
              <a:cs typeface="Verdana"/>
            </a:endParaRPr>
          </a:p>
          <a:p>
            <a:pPr marL="837565" marR="1123315" indent="-228600">
              <a:lnSpc>
                <a:spcPts val="1720"/>
              </a:lnSpc>
              <a:spcBef>
                <a:spcPts val="103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70" dirty="0">
                <a:solidFill>
                  <a:srgbClr val="FFFFFF"/>
                </a:solidFill>
                <a:latin typeface="Verdana"/>
                <a:cs typeface="Verdana"/>
              </a:rPr>
              <a:t>Progressive</a:t>
            </a:r>
            <a:r>
              <a:rPr sz="1600" i="1" spc="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deterioration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60" dirty="0">
                <a:solidFill>
                  <a:srgbClr val="FFFFFF"/>
                </a:solidFill>
                <a:latin typeface="Verdana"/>
                <a:cs typeface="Verdana"/>
              </a:rPr>
              <a:t>structure;-spherocyte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i="1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characteristic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abnormality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Verdana"/>
                <a:cs typeface="Verdana"/>
              </a:rPr>
              <a:t>seen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1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Verdana"/>
                <a:cs typeface="Verdana"/>
              </a:rPr>
              <a:t>peripheral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70" dirty="0">
                <a:solidFill>
                  <a:srgbClr val="FFFFFF"/>
                </a:solidFill>
                <a:latin typeface="Verdana"/>
                <a:cs typeface="Verdana"/>
              </a:rPr>
              <a:t>smear.</a:t>
            </a:r>
            <a:endParaRPr sz="1600">
              <a:latin typeface="Verdana"/>
              <a:cs typeface="Verdana"/>
            </a:endParaRPr>
          </a:p>
          <a:p>
            <a:pPr marL="838200" indent="-229235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35" dirty="0">
                <a:solidFill>
                  <a:srgbClr val="FFFFFF"/>
                </a:solidFill>
                <a:latin typeface="Verdana"/>
                <a:cs typeface="Verdana"/>
              </a:rPr>
              <a:t>spherocytes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15" dirty="0">
                <a:solidFill>
                  <a:srgbClr val="FFFFFF"/>
                </a:solidFill>
                <a:latin typeface="Verdana"/>
                <a:cs typeface="Verdana"/>
              </a:rPr>
              <a:t>unable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FFFFFF"/>
                </a:solidFill>
                <a:latin typeface="Verdana"/>
                <a:cs typeface="Verdana"/>
              </a:rPr>
              <a:t>pass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Verdana"/>
                <a:cs typeface="Verdana"/>
              </a:rPr>
              <a:t>splenic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cords</a:t>
            </a:r>
            <a:endParaRPr sz="1600">
              <a:latin typeface="Verdana"/>
              <a:cs typeface="Verdana"/>
            </a:endParaRPr>
          </a:p>
          <a:p>
            <a:pPr marL="838200" indent="-229235">
              <a:lnSpc>
                <a:spcPct val="100000"/>
              </a:lnSpc>
              <a:spcBef>
                <a:spcPts val="80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50" dirty="0">
                <a:solidFill>
                  <a:srgbClr val="FFFFFF"/>
                </a:solidFill>
                <a:latin typeface="Verdana"/>
                <a:cs typeface="Verdana"/>
              </a:rPr>
              <a:t>degraded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Verdana"/>
                <a:cs typeface="Verdana"/>
              </a:rPr>
              <a:t>ingested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20" dirty="0">
                <a:solidFill>
                  <a:srgbClr val="FFFFFF"/>
                </a:solidFill>
                <a:latin typeface="Verdana"/>
                <a:cs typeface="Verdana"/>
              </a:rPr>
              <a:t>monocyte-macrophage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05" dirty="0">
                <a:solidFill>
                  <a:srgbClr val="FFFFFF"/>
                </a:solidFill>
                <a:latin typeface="Verdana"/>
                <a:cs typeface="Verdana"/>
              </a:rPr>
              <a:t>system.</a:t>
            </a:r>
            <a:endParaRPr sz="1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features:</a:t>
            </a:r>
            <a:endParaRPr sz="2000">
              <a:latin typeface="Verdana"/>
              <a:cs typeface="Verdana"/>
            </a:endParaRPr>
          </a:p>
          <a:p>
            <a:pPr marL="838200" indent="-229235">
              <a:lnSpc>
                <a:spcPct val="100000"/>
              </a:lnSpc>
              <a:spcBef>
                <a:spcPts val="80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5" dirty="0">
                <a:solidFill>
                  <a:srgbClr val="FFFFFF"/>
                </a:solidFill>
                <a:latin typeface="Verdana"/>
                <a:cs typeface="Verdana"/>
              </a:rPr>
              <a:t>anemia,</a:t>
            </a:r>
            <a:r>
              <a:rPr sz="1600" i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Verdana"/>
                <a:cs typeface="Verdana"/>
              </a:rPr>
              <a:t>splenomegaly,</a:t>
            </a:r>
            <a:r>
              <a:rPr sz="1600" i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Verdana"/>
                <a:cs typeface="Verdana"/>
              </a:rPr>
              <a:t>jaundice.</a:t>
            </a:r>
            <a:endParaRPr sz="1600">
              <a:latin typeface="Verdana"/>
              <a:cs typeface="Verdana"/>
            </a:endParaRPr>
          </a:p>
          <a:p>
            <a:pPr marL="838200" indent="-229235">
              <a:lnSpc>
                <a:spcPct val="100000"/>
              </a:lnSpc>
              <a:spcBef>
                <a:spcPts val="80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i="1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i="1" spc="-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8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i="1" spc="-2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i="1" spc="-14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6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6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2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334009"/>
            <a:ext cx="633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He</a:t>
            </a:r>
            <a:r>
              <a:rPr spc="-110" dirty="0"/>
              <a:t>red</a:t>
            </a:r>
            <a:r>
              <a:rPr spc="-80" dirty="0"/>
              <a:t>i</a:t>
            </a:r>
            <a:r>
              <a:rPr spc="-225" dirty="0"/>
              <a:t>t</a:t>
            </a:r>
            <a:r>
              <a:rPr spc="-140" dirty="0"/>
              <a:t>ar</a:t>
            </a:r>
            <a:r>
              <a:rPr spc="-155" dirty="0"/>
              <a:t>y</a:t>
            </a:r>
            <a:r>
              <a:rPr spc="-315" dirty="0"/>
              <a:t> </a:t>
            </a:r>
            <a:r>
              <a:rPr spc="-220" dirty="0"/>
              <a:t>Sp</a:t>
            </a:r>
            <a:r>
              <a:rPr spc="-215" dirty="0"/>
              <a:t>h</a:t>
            </a:r>
            <a:r>
              <a:rPr spc="100" dirty="0"/>
              <a:t>ero</a:t>
            </a:r>
            <a:r>
              <a:rPr spc="90" dirty="0"/>
              <a:t>c</a:t>
            </a:r>
            <a:r>
              <a:rPr spc="-229" dirty="0"/>
              <a:t>y</a:t>
            </a:r>
            <a:r>
              <a:rPr spc="-225" dirty="0"/>
              <a:t>t</a:t>
            </a:r>
            <a:r>
              <a:rPr spc="185" dirty="0"/>
              <a:t>o</a:t>
            </a:r>
            <a:r>
              <a:rPr spc="-560" dirty="0"/>
              <a:t>s</a:t>
            </a:r>
            <a:r>
              <a:rPr spc="-340" dirty="0"/>
              <a:t>i</a:t>
            </a:r>
            <a:r>
              <a:rPr spc="-56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689" y="1369059"/>
            <a:ext cx="3625215" cy="298196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1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100" dirty="0">
                <a:solidFill>
                  <a:srgbClr val="FFFFFF"/>
                </a:solidFill>
                <a:latin typeface="Verdana"/>
                <a:cs typeface="Verdana"/>
              </a:rPr>
              <a:t>Diagnosis:</a:t>
            </a:r>
            <a:endParaRPr sz="2100">
              <a:latin typeface="Verdana"/>
              <a:cs typeface="Verdana"/>
            </a:endParaRPr>
          </a:p>
          <a:p>
            <a:pPr marL="1167765" marR="17780" lvl="1" indent="-228600">
              <a:lnSpc>
                <a:spcPct val="90000"/>
              </a:lnSpc>
              <a:spcBef>
                <a:spcPts val="994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1168400" algn="l"/>
              </a:tabLst>
            </a:pPr>
            <a:r>
              <a:rPr sz="1800" i="1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lm  </a:t>
            </a:r>
            <a:r>
              <a:rPr sz="1800" i="1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45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sz="1800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800" i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ll 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1800" i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195" dirty="0">
                <a:solidFill>
                  <a:srgbClr val="FFFFFF"/>
                </a:solidFill>
                <a:latin typeface="Verdana"/>
                <a:cs typeface="Verdana"/>
              </a:rPr>
              <a:t>r)</a:t>
            </a:r>
            <a:endParaRPr sz="1800">
              <a:latin typeface="Verdana"/>
              <a:cs typeface="Verdana"/>
            </a:endParaRPr>
          </a:p>
          <a:p>
            <a:pPr marL="1167765" marR="57785" lvl="1" indent="-228600">
              <a:lnSpc>
                <a:spcPts val="1950"/>
              </a:lnSpc>
              <a:spcBef>
                <a:spcPts val="101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1168400" algn="l"/>
              </a:tabLst>
            </a:pPr>
            <a:r>
              <a:rPr sz="1800" i="1" spc="1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i="1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1800" i="1" spc="-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22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95" dirty="0">
                <a:solidFill>
                  <a:srgbClr val="FFFFFF"/>
                </a:solidFill>
                <a:latin typeface="Verdana"/>
                <a:cs typeface="Verdana"/>
              </a:rPr>
              <a:t>sl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2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  <a:p>
            <a:pPr marL="1167765" marR="59690" lvl="1" indent="-228600">
              <a:lnSpc>
                <a:spcPts val="1939"/>
              </a:lnSpc>
              <a:spcBef>
                <a:spcPts val="100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1168400" algn="l"/>
              </a:tabLst>
            </a:pPr>
            <a:r>
              <a:rPr sz="1800" i="1" spc="1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i="1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20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60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800" i="1" spc="-150" dirty="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800" i="1" spc="-150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i="1" spc="2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i="1" spc="-170" dirty="0">
                <a:solidFill>
                  <a:srgbClr val="FFFFFF"/>
                </a:solidFill>
                <a:latin typeface="Verdana"/>
                <a:cs typeface="Verdana"/>
              </a:rPr>
              <a:t>L.</a:t>
            </a:r>
            <a:endParaRPr sz="1800">
              <a:latin typeface="Verdana"/>
              <a:cs typeface="Verdana"/>
            </a:endParaRPr>
          </a:p>
          <a:p>
            <a:pPr marL="368300" indent="-342900">
              <a:lnSpc>
                <a:spcPct val="100000"/>
              </a:lnSpc>
              <a:spcBef>
                <a:spcPts val="71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Treatment: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3389" y="4325619"/>
            <a:ext cx="2439670" cy="18859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266700" algn="l"/>
              </a:tabLst>
            </a:pP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Splenectomy</a:t>
            </a:r>
            <a:endParaRPr sz="1800">
              <a:latin typeface="Verdana"/>
              <a:cs typeface="Verdana"/>
            </a:endParaRPr>
          </a:p>
          <a:p>
            <a:pPr marL="266700" indent="-22860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266700" algn="l"/>
              </a:tabLst>
            </a:pP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Folate</a:t>
            </a:r>
            <a:endParaRPr sz="1800">
              <a:latin typeface="Verdana"/>
              <a:cs typeface="Verdana"/>
            </a:endParaRPr>
          </a:p>
          <a:p>
            <a:pPr marL="266700" marR="30480" indent="-228600">
              <a:lnSpc>
                <a:spcPct val="90000"/>
              </a:lnSpc>
              <a:spcBef>
                <a:spcPts val="994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266700" algn="l"/>
              </a:tabLst>
            </a:pPr>
            <a:r>
              <a:rPr sz="1800" i="1" spc="10" dirty="0">
                <a:solidFill>
                  <a:srgbClr val="FFFFFF"/>
                </a:solidFill>
                <a:latin typeface="Verdana"/>
                <a:cs typeface="Verdana"/>
              </a:rPr>
              <a:t>Vaccinations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35" dirty="0">
                <a:solidFill>
                  <a:srgbClr val="FFFFFF"/>
                </a:solidFill>
                <a:latin typeface="Verdana"/>
                <a:cs typeface="Verdana"/>
              </a:rPr>
              <a:t>(pneumoccocal, </a:t>
            </a:r>
            <a:r>
              <a:rPr sz="1800" i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-155" dirty="0">
                <a:solidFill>
                  <a:srgbClr val="FFFFFF"/>
                </a:solidFill>
                <a:latin typeface="Verdana"/>
                <a:cs typeface="Verdana"/>
              </a:rPr>
              <a:t>. 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influeanza)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699260"/>
            <a:ext cx="4103370" cy="29527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77079" y="4686300"/>
            <a:ext cx="45993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Small,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densely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staining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RBCs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seen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 have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7079" y="4930140"/>
            <a:ext cx="4173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their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central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area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pallor</a:t>
            </a:r>
            <a:r>
              <a:rPr sz="16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(microspherocytes).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4955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Infections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589" y="1365450"/>
            <a:ext cx="7734300" cy="505079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295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68300" algn="l"/>
              </a:tabLst>
            </a:pP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204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26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2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BC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  <a:p>
            <a:pPr marL="768350" lvl="1" indent="-28575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68350" algn="l"/>
              </a:tabLst>
            </a:pP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Malaria:</a:t>
            </a:r>
            <a:endParaRPr sz="1900">
              <a:latin typeface="Verdana"/>
              <a:cs typeface="Verdana"/>
            </a:endParaRPr>
          </a:p>
          <a:p>
            <a:pPr marL="1167765" marR="548640" lvl="2" indent="-2286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68400" algn="l"/>
              </a:tabLst>
            </a:pP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Plasmodium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species,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initiate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60" dirty="0">
                <a:solidFill>
                  <a:srgbClr val="FFFFFF"/>
                </a:solidFill>
                <a:latin typeface="Verdana"/>
                <a:cs typeface="Verdana"/>
              </a:rPr>
              <a:t>cycle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85" dirty="0">
                <a:solidFill>
                  <a:srgbClr val="FFFFFF"/>
                </a:solidFill>
                <a:latin typeface="Verdana"/>
                <a:cs typeface="Verdana"/>
              </a:rPr>
              <a:t>lysis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ara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9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1167765" marR="17780" lvl="2" indent="-22860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1168400" algn="l"/>
              </a:tabLst>
            </a:pPr>
            <a:r>
              <a:rPr sz="1900" i="1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00" dirty="0">
                <a:solidFill>
                  <a:srgbClr val="FFFFFF"/>
                </a:solidFill>
                <a:latin typeface="Verdana"/>
                <a:cs typeface="Verdana"/>
              </a:rPr>
              <a:t>lu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25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900" i="1" spc="130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85" dirty="0">
                <a:solidFill>
                  <a:srgbClr val="FFFFFF"/>
                </a:solidFill>
                <a:latin typeface="Verdana"/>
                <a:cs typeface="Verdana"/>
              </a:rPr>
              <a:t>c 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sequestration.</a:t>
            </a:r>
            <a:endParaRPr sz="1900">
              <a:latin typeface="Verdana"/>
              <a:cs typeface="Verdana"/>
            </a:endParaRPr>
          </a:p>
          <a:p>
            <a:pPr marL="768350" lvl="1" indent="-28575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68350" algn="l"/>
              </a:tabLst>
            </a:pP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Babesia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microti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Babesia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divergens,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tick-borne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protozoa</a:t>
            </a:r>
            <a:endParaRPr sz="1900">
              <a:latin typeface="Verdana"/>
              <a:cs typeface="Verdana"/>
            </a:endParaRPr>
          </a:p>
          <a:p>
            <a:pPr marL="767715" marR="271145" lvl="1" indent="-285750">
              <a:lnSpc>
                <a:spcPct val="10000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68350" algn="l"/>
              </a:tabLst>
            </a:pP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Bartonella 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bacilliformis,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gram-negative 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bacillus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transmitted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sandfly,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0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extravascular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hemolysis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direct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RBC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invasion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membrane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alteration.</a:t>
            </a:r>
            <a:endParaRPr sz="1900">
              <a:latin typeface="Verdana"/>
              <a:cs typeface="Verdana"/>
            </a:endParaRPr>
          </a:p>
          <a:p>
            <a:pPr marL="767715" marR="744855" lvl="1" indent="-285750">
              <a:lnSpc>
                <a:spcPct val="100000"/>
              </a:lnSpc>
              <a:spcBef>
                <a:spcPts val="99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68350" algn="l"/>
                <a:tab pos="4495800" algn="l"/>
              </a:tabLst>
            </a:pPr>
            <a:r>
              <a:rPr sz="19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2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au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7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bacterium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releases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40" dirty="0">
                <a:solidFill>
                  <a:srgbClr val="FFFFFF"/>
                </a:solidFill>
                <a:latin typeface="Verdana"/>
                <a:cs typeface="Verdana"/>
              </a:rPr>
              <a:t>alpha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toxin,</a:t>
            </a:r>
            <a:r>
              <a:rPr sz="19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Verdana"/>
                <a:cs typeface="Verdana"/>
              </a:rPr>
              <a:t>phospholipase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1900" i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2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439" y="549909"/>
            <a:ext cx="5350510" cy="63080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369" y="33019"/>
            <a:ext cx="324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85" dirty="0"/>
              <a:t>R</a:t>
            </a:r>
            <a:r>
              <a:rPr sz="2000" spc="110" dirty="0"/>
              <a:t>e</a:t>
            </a:r>
            <a:r>
              <a:rPr sz="2000" spc="90" dirty="0"/>
              <a:t>g</a:t>
            </a:r>
            <a:r>
              <a:rPr sz="2000" spc="-40" dirty="0"/>
              <a:t>u</a:t>
            </a:r>
            <a:r>
              <a:rPr sz="2000" dirty="0"/>
              <a:t>l</a:t>
            </a:r>
            <a:r>
              <a:rPr sz="2000" spc="10" dirty="0"/>
              <a:t>a</a:t>
            </a:r>
            <a:r>
              <a:rPr sz="2000" spc="-85" dirty="0"/>
              <a:t>t</a:t>
            </a:r>
            <a:r>
              <a:rPr sz="2000" spc="-145" dirty="0"/>
              <a:t>i</a:t>
            </a:r>
            <a:r>
              <a:rPr sz="2000" spc="15" dirty="0"/>
              <a:t>o</a:t>
            </a:r>
            <a:r>
              <a:rPr sz="2000" spc="25" dirty="0"/>
              <a:t>n</a:t>
            </a:r>
            <a:r>
              <a:rPr sz="2000" spc="-160" dirty="0"/>
              <a:t> </a:t>
            </a:r>
            <a:r>
              <a:rPr sz="2000" spc="5" dirty="0"/>
              <a:t>of</a:t>
            </a:r>
            <a:r>
              <a:rPr sz="2000" spc="-135" dirty="0"/>
              <a:t> </a:t>
            </a:r>
            <a:r>
              <a:rPr sz="2000" spc="-140" dirty="0"/>
              <a:t>H</a:t>
            </a:r>
            <a:r>
              <a:rPr sz="2000" spc="110" dirty="0"/>
              <a:t>e</a:t>
            </a:r>
            <a:r>
              <a:rPr sz="2000" spc="-75" dirty="0"/>
              <a:t>m</a:t>
            </a:r>
            <a:r>
              <a:rPr sz="2000" spc="100" dirty="0"/>
              <a:t>o</a:t>
            </a:r>
            <a:r>
              <a:rPr sz="2000" spc="105" dirty="0"/>
              <a:t>p</a:t>
            </a:r>
            <a:r>
              <a:rPr sz="2000" spc="85" dirty="0"/>
              <a:t>o</a:t>
            </a:r>
            <a:r>
              <a:rPr sz="2000" spc="110" dirty="0"/>
              <a:t>e</a:t>
            </a:r>
            <a:r>
              <a:rPr sz="2000" spc="-270" dirty="0"/>
              <a:t>s</a:t>
            </a:r>
            <a:r>
              <a:rPr sz="2000" spc="-145" dirty="0"/>
              <a:t>i</a:t>
            </a:r>
            <a:r>
              <a:rPr sz="2000" spc="-270" dirty="0"/>
              <a:t>s</a:t>
            </a:r>
            <a:endParaRPr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9343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5" dirty="0"/>
              <a:t>R</a:t>
            </a:r>
            <a:r>
              <a:rPr spc="85" dirty="0"/>
              <a:t>ef</a:t>
            </a:r>
            <a:r>
              <a:rPr spc="100" dirty="0"/>
              <a:t>e</a:t>
            </a:r>
            <a:r>
              <a:rPr spc="-130" dirty="0"/>
              <a:t>re</a:t>
            </a:r>
            <a:r>
              <a:rPr spc="-170" dirty="0"/>
              <a:t>n</a:t>
            </a:r>
            <a:r>
              <a:rPr spc="515" dirty="0"/>
              <a:t>c</a:t>
            </a:r>
            <a:r>
              <a:rPr spc="-175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589" y="1629409"/>
            <a:ext cx="7205345" cy="385952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68300" marR="147955" indent="-342900">
              <a:lnSpc>
                <a:spcPts val="2270"/>
              </a:lnSpc>
              <a:spcBef>
                <a:spcPts val="38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20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rp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50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29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1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45" dirty="0">
                <a:solidFill>
                  <a:srgbClr val="FFFFFF"/>
                </a:solidFill>
                <a:latin typeface="Verdana"/>
                <a:cs typeface="Verdana"/>
              </a:rPr>
              <a:t>ic  </a:t>
            </a:r>
            <a:r>
              <a:rPr sz="2100" i="1" spc="-10" dirty="0">
                <a:solidFill>
                  <a:srgbClr val="FFFFFF"/>
                </a:solidFill>
                <a:latin typeface="Verdana"/>
                <a:cs typeface="Verdana"/>
              </a:rPr>
              <a:t>Anemia,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Fam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Physician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4" dirty="0">
                <a:solidFill>
                  <a:srgbClr val="FFFFFF"/>
                </a:solidFill>
                <a:latin typeface="Verdana"/>
                <a:cs typeface="Verdana"/>
              </a:rPr>
              <a:t>2004;69:2599-2606.</a:t>
            </a:r>
            <a:endParaRPr sz="2100">
              <a:latin typeface="Verdana"/>
              <a:cs typeface="Verdana"/>
            </a:endParaRPr>
          </a:p>
          <a:p>
            <a:pPr marL="368300" marR="734695" indent="-342900">
              <a:lnSpc>
                <a:spcPts val="2260"/>
              </a:lnSpc>
              <a:spcBef>
                <a:spcPts val="101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75" dirty="0">
                <a:solidFill>
                  <a:srgbClr val="FFFFFF"/>
                </a:solidFill>
                <a:latin typeface="Verdana"/>
                <a:cs typeface="Verdana"/>
              </a:rPr>
              <a:t>Philip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C.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Hoffman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90" dirty="0">
                <a:solidFill>
                  <a:srgbClr val="FFFFFF"/>
                </a:solidFill>
                <a:latin typeface="Verdana"/>
                <a:cs typeface="Verdana"/>
              </a:rPr>
              <a:t>Immune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Hemolytic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5" dirty="0">
                <a:solidFill>
                  <a:srgbClr val="FFFFFF"/>
                </a:solidFill>
                <a:latin typeface="Verdana"/>
                <a:cs typeface="Verdana"/>
              </a:rPr>
              <a:t>Anemia— </a:t>
            </a:r>
            <a:r>
              <a:rPr sz="2100" i="1" spc="-7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Verdana"/>
                <a:cs typeface="Verdana"/>
              </a:rPr>
              <a:t>Selected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60" dirty="0">
                <a:solidFill>
                  <a:srgbClr val="FFFFFF"/>
                </a:solidFill>
                <a:latin typeface="Verdana"/>
                <a:cs typeface="Verdana"/>
              </a:rPr>
              <a:t>Topics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0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5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5" dirty="0">
                <a:solidFill>
                  <a:srgbClr val="FFFFFF"/>
                </a:solidFill>
                <a:latin typeface="Verdana"/>
                <a:cs typeface="Verdana"/>
              </a:rPr>
              <a:t>Heamatol: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15" dirty="0">
                <a:solidFill>
                  <a:srgbClr val="FFFFFF"/>
                </a:solidFill>
                <a:latin typeface="Verdana"/>
                <a:cs typeface="Verdana"/>
              </a:rPr>
              <a:t>2006;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95" dirty="0">
                <a:solidFill>
                  <a:srgbClr val="FFFFFF"/>
                </a:solidFill>
                <a:latin typeface="Verdana"/>
                <a:cs typeface="Verdana"/>
              </a:rPr>
              <a:t>13-18</a:t>
            </a:r>
            <a:endParaRPr sz="2100">
              <a:latin typeface="Verdana"/>
              <a:cs typeface="Verdana"/>
            </a:endParaRPr>
          </a:p>
          <a:p>
            <a:pPr marL="368300" marR="367030" indent="-342900">
              <a:lnSpc>
                <a:spcPts val="2270"/>
              </a:lnSpc>
              <a:spcBef>
                <a:spcPts val="1005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100" i="1" spc="2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55" dirty="0">
                <a:solidFill>
                  <a:srgbClr val="FFFFFF"/>
                </a:solidFill>
                <a:latin typeface="Verdana"/>
                <a:cs typeface="Verdana"/>
              </a:rPr>
              <a:t>lini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114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7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100" i="1" spc="-3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8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5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2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5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100" i="1" spc="1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6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100" i="1" spc="-375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9)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2100">
              <a:latin typeface="Verdana"/>
              <a:cs typeface="Verdana"/>
            </a:endParaRPr>
          </a:p>
          <a:p>
            <a:pPr marL="368300" marR="134620" indent="-342900">
              <a:lnSpc>
                <a:spcPts val="2270"/>
              </a:lnSpc>
              <a:spcBef>
                <a:spcPts val="990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  <a:tab pos="1731010" algn="l"/>
              </a:tabLst>
            </a:pP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2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0" dirty="0">
                <a:solidFill>
                  <a:srgbClr val="FFFFFF"/>
                </a:solidFill>
                <a:latin typeface="Verdana"/>
                <a:cs typeface="Verdana"/>
              </a:rPr>
              <a:t>inc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ip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3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7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100" i="1" spc="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-3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100" i="1" spc="-12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800" i="1" spc="-345" baseline="3009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494" baseline="30092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217" baseline="3009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5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n,  </a:t>
            </a:r>
            <a:r>
              <a:rPr sz="2100" i="1" spc="25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 marL="368300" indent="-342900">
              <a:lnSpc>
                <a:spcPct val="100000"/>
              </a:lnSpc>
              <a:spcBef>
                <a:spcPts val="715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110" dirty="0">
                <a:solidFill>
                  <a:srgbClr val="FFFFFF"/>
                </a:solidFill>
                <a:latin typeface="Verdana"/>
                <a:cs typeface="Verdana"/>
              </a:rPr>
              <a:t>Williams</a:t>
            </a:r>
            <a:r>
              <a:rPr sz="21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FFFFFF"/>
                </a:solidFill>
                <a:latin typeface="Verdana"/>
                <a:cs typeface="Verdana"/>
              </a:rPr>
              <a:t>Hematology</a:t>
            </a:r>
            <a:r>
              <a:rPr sz="21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4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800" i="1" spc="-359" baseline="30092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800" i="1" spc="-300" baseline="3009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Edition,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90" dirty="0">
                <a:solidFill>
                  <a:srgbClr val="FFFFFF"/>
                </a:solidFill>
                <a:latin typeface="Verdana"/>
                <a:cs typeface="Verdana"/>
              </a:rPr>
              <a:t>McGraw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Hill,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2007.</a:t>
            </a:r>
            <a:endParaRPr sz="2100">
              <a:latin typeface="Verdana"/>
              <a:cs typeface="Verdana"/>
            </a:endParaRPr>
          </a:p>
          <a:p>
            <a:pPr marL="368300" marR="17780" indent="-342900">
              <a:lnSpc>
                <a:spcPts val="2270"/>
              </a:lnSpc>
              <a:spcBef>
                <a:spcPts val="1025"/>
              </a:spcBef>
              <a:buClr>
                <a:srgbClr val="89CFD5"/>
              </a:buClr>
              <a:buSzPct val="78571"/>
              <a:buFont typeface="Symbol"/>
              <a:buChar char="►"/>
              <a:tabLst>
                <a:tab pos="367665" algn="l"/>
                <a:tab pos="368300" algn="l"/>
              </a:tabLst>
            </a:pPr>
            <a:r>
              <a:rPr sz="2100" i="1" spc="-3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3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100" i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1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8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1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7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100" i="1" spc="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16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10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204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i="1" spc="-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100" i="1" spc="-1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00" i="1" spc="-345" baseline="30092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494" baseline="30092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232" baseline="3009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20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5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i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i="1" spc="-105" dirty="0">
                <a:solidFill>
                  <a:srgbClr val="FFFFFF"/>
                </a:solidFill>
                <a:latin typeface="Verdana"/>
                <a:cs typeface="Verdana"/>
              </a:rPr>
              <a:t>n,  </a:t>
            </a:r>
            <a:r>
              <a:rPr sz="2100" i="1" spc="-20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25" dirty="0">
                <a:solidFill>
                  <a:srgbClr val="FFFFFF"/>
                </a:solidFill>
                <a:latin typeface="Verdana"/>
                <a:cs typeface="Verdana"/>
              </a:rPr>
              <a:t>ls</a:t>
            </a:r>
            <a:r>
              <a:rPr sz="21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8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100" i="1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i="1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i="1" spc="-2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4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i="1" spc="-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i="1" spc="114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100" i="1" spc="-2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i="1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100" i="1" spc="-180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r>
              <a:rPr sz="2100" i="1" spc="-17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2100" i="1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450" y="2482850"/>
            <a:ext cx="7668259" cy="4375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4480" y="5079"/>
            <a:ext cx="507936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spc="-980" dirty="0">
                <a:latin typeface="Georgia"/>
                <a:cs typeface="Georgia"/>
              </a:rPr>
              <a:t>Thank</a:t>
            </a:r>
            <a:r>
              <a:rPr sz="8000" spc="-180" dirty="0">
                <a:latin typeface="Georgia"/>
                <a:cs typeface="Georgia"/>
              </a:rPr>
              <a:t> </a:t>
            </a:r>
            <a:r>
              <a:rPr sz="8000" spc="-1280" dirty="0">
                <a:latin typeface="Georgia"/>
                <a:cs typeface="Georgia"/>
              </a:rPr>
              <a:t>y</a:t>
            </a:r>
            <a:r>
              <a:rPr sz="8000" spc="-994" dirty="0">
                <a:latin typeface="Georgia"/>
                <a:cs typeface="Georgia"/>
              </a:rPr>
              <a:t>o</a:t>
            </a:r>
            <a:r>
              <a:rPr sz="8000" spc="-1045" dirty="0">
                <a:latin typeface="Georgia"/>
                <a:cs typeface="Georgia"/>
              </a:rPr>
              <a:t>u</a:t>
            </a:r>
            <a:r>
              <a:rPr sz="8000" spc="-185" dirty="0">
                <a:latin typeface="Georgia"/>
                <a:cs typeface="Georgia"/>
              </a:rPr>
              <a:t> </a:t>
            </a:r>
            <a:r>
              <a:rPr sz="8000" spc="-455" dirty="0">
                <a:latin typeface="Georgia"/>
                <a:cs typeface="Georgia"/>
              </a:rPr>
              <a:t>f</a:t>
            </a:r>
            <a:r>
              <a:rPr sz="8000" spc="-725" dirty="0">
                <a:latin typeface="Georgia"/>
                <a:cs typeface="Georgia"/>
              </a:rPr>
              <a:t>o</a:t>
            </a:r>
            <a:r>
              <a:rPr sz="8000" spc="-885" dirty="0">
                <a:latin typeface="Georgia"/>
                <a:cs typeface="Georgia"/>
              </a:rPr>
              <a:t>r  </a:t>
            </a:r>
            <a:r>
              <a:rPr sz="8000" spc="-610" dirty="0">
                <a:latin typeface="Georgia"/>
                <a:cs typeface="Georgia"/>
              </a:rPr>
              <a:t>Liste</a:t>
            </a:r>
            <a:r>
              <a:rPr sz="8000" spc="-825" dirty="0">
                <a:latin typeface="Georgia"/>
                <a:cs typeface="Georgia"/>
              </a:rPr>
              <a:t>n</a:t>
            </a:r>
            <a:r>
              <a:rPr sz="8000" spc="-890" dirty="0">
                <a:latin typeface="Georgia"/>
                <a:cs typeface="Georgia"/>
              </a:rPr>
              <a:t>in</a:t>
            </a:r>
            <a:r>
              <a:rPr sz="8000" spc="-1135" dirty="0">
                <a:latin typeface="Georgia"/>
                <a:cs typeface="Georgia"/>
              </a:rPr>
              <a:t>g</a:t>
            </a:r>
            <a:r>
              <a:rPr sz="8000" spc="-180" dirty="0">
                <a:latin typeface="Georgia"/>
                <a:cs typeface="Georgia"/>
              </a:rPr>
              <a:t> </a:t>
            </a:r>
            <a:r>
              <a:rPr sz="8000" spc="-415" dirty="0">
                <a:latin typeface="Georgia"/>
                <a:cs typeface="Georgia"/>
              </a:rPr>
              <a:t>!</a:t>
            </a:r>
            <a:r>
              <a:rPr sz="8000" spc="-425" dirty="0">
                <a:latin typeface="Georgia"/>
                <a:cs typeface="Georgia"/>
              </a:rPr>
              <a:t>!!</a:t>
            </a:r>
            <a:endParaRPr sz="8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367029"/>
            <a:ext cx="16325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25" dirty="0"/>
              <a:t>T</a:t>
            </a:r>
            <a:r>
              <a:rPr sz="3200" spc="-70" dirty="0"/>
              <a:t>h</a:t>
            </a:r>
            <a:r>
              <a:rPr sz="3200" spc="170" dirty="0"/>
              <a:t>e</a:t>
            </a:r>
            <a:r>
              <a:rPr sz="3200" spc="-240" dirty="0"/>
              <a:t> </a:t>
            </a:r>
            <a:r>
              <a:rPr sz="3200" spc="-285" dirty="0"/>
              <a:t>R</a:t>
            </a:r>
            <a:r>
              <a:rPr sz="3200" spc="-370" dirty="0"/>
              <a:t>B</a:t>
            </a:r>
            <a:r>
              <a:rPr sz="3200" spc="365" dirty="0"/>
              <a:t>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119879" y="1520190"/>
            <a:ext cx="4631690" cy="43395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0" marR="36195" indent="-342900">
              <a:lnSpc>
                <a:spcPct val="79700"/>
              </a:lnSpc>
              <a:spcBef>
                <a:spcPts val="66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4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mm</a:t>
            </a:r>
            <a:r>
              <a:rPr sz="2300" i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20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300" i="1" spc="1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2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100" dirty="0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sz="2300" i="1" spc="55" dirty="0">
                <a:solidFill>
                  <a:srgbClr val="FFFFFF"/>
                </a:solidFill>
                <a:latin typeface="Verdana"/>
                <a:cs typeface="Verdana"/>
              </a:rPr>
              <a:t>bound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" dirty="0">
                <a:solidFill>
                  <a:srgbClr val="FFFFFF"/>
                </a:solidFill>
                <a:latin typeface="Verdana"/>
                <a:cs typeface="Verdana"/>
              </a:rPr>
              <a:t>Hb</a:t>
            </a:r>
            <a:endParaRPr sz="23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45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1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i="1" spc="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i="1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i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105" dirty="0">
                <a:solidFill>
                  <a:srgbClr val="FFFFFF"/>
                </a:solidFill>
                <a:latin typeface="Verdana"/>
                <a:cs typeface="Verdana"/>
              </a:rPr>
              <a:t>BCs</a:t>
            </a:r>
            <a:endParaRPr sz="2300">
              <a:latin typeface="Verdana"/>
              <a:cs typeface="Verdana"/>
            </a:endParaRPr>
          </a:p>
          <a:p>
            <a:pPr marL="781050" marR="75565" lvl="1" indent="-285750">
              <a:lnSpc>
                <a:spcPct val="79800"/>
              </a:lnSpc>
              <a:spcBef>
                <a:spcPts val="1000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µ</a:t>
            </a:r>
            <a:r>
              <a:rPr sz="1900" i="1" spc="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25" dirty="0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21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125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le 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25" dirty="0">
                <a:solidFill>
                  <a:srgbClr val="FFFFFF"/>
                </a:solidFill>
                <a:latin typeface="Verdana"/>
                <a:cs typeface="Verdana"/>
              </a:rPr>
              <a:t>rs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25" dirty="0">
                <a:solidFill>
                  <a:srgbClr val="FFFFFF"/>
                </a:solidFill>
                <a:latin typeface="Verdana"/>
                <a:cs typeface="Verdana"/>
              </a:rPr>
              <a:t>cro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4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900" i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  <a:p>
            <a:pPr marL="781050" marR="118110" lvl="1" indent="-285750">
              <a:lnSpc>
                <a:spcPts val="1830"/>
              </a:lnSpc>
              <a:spcBef>
                <a:spcPts val="975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-8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900" i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3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  <a:p>
            <a:pPr marL="781050" marR="30480" lvl="1" indent="-285750">
              <a:lnSpc>
                <a:spcPct val="79800"/>
              </a:lnSpc>
              <a:spcBef>
                <a:spcPts val="1015"/>
              </a:spcBef>
              <a:buClr>
                <a:srgbClr val="89CFD5"/>
              </a:buClr>
              <a:buSzPct val="78947"/>
              <a:buFont typeface="Symbol"/>
              <a:buChar char="►"/>
              <a:tabLst>
                <a:tab pos="781050" algn="l"/>
              </a:tabLst>
            </a:pPr>
            <a:r>
              <a:rPr sz="1900" i="1" spc="10" dirty="0">
                <a:solidFill>
                  <a:srgbClr val="FFFFFF"/>
                </a:solidFill>
                <a:latin typeface="Verdana"/>
                <a:cs typeface="Verdana"/>
              </a:rPr>
              <a:t>Contain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hemoglobin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(protein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9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i="1" spc="-1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1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35" dirty="0">
                <a:solidFill>
                  <a:srgbClr val="FFFFFF"/>
                </a:solidFill>
                <a:latin typeface="Verdana"/>
                <a:cs typeface="Verdana"/>
              </a:rPr>
              <a:t>h 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sz="1900" i="1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80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900" i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65" dirty="0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-200" dirty="0">
                <a:solidFill>
                  <a:srgbClr val="FFFFFF"/>
                </a:solidFill>
                <a:latin typeface="Verdana"/>
                <a:cs typeface="Verdana"/>
              </a:rPr>
              <a:t>yr</a:t>
            </a:r>
            <a:r>
              <a:rPr sz="19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i="1" spc="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i="1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900" i="1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i="1" spc="120" dirty="0">
                <a:solidFill>
                  <a:srgbClr val="FFFFFF"/>
                </a:solidFill>
                <a:latin typeface="Verdana"/>
                <a:cs typeface="Verdana"/>
              </a:rPr>
              <a:t>ae</a:t>
            </a:r>
            <a:r>
              <a:rPr sz="1900" i="1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900" i="1" spc="-16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9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45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0.8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300" i="1" spc="-695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i="1" spc="-9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114" dirty="0">
                <a:solidFill>
                  <a:srgbClr val="FFFFFF"/>
                </a:solidFill>
                <a:latin typeface="Verdana"/>
                <a:cs typeface="Verdana"/>
              </a:rPr>
              <a:t>BC</a:t>
            </a:r>
            <a:r>
              <a:rPr sz="2300" i="1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i="1" spc="-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1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3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2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2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155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endParaRPr sz="23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440"/>
              </a:spcBef>
              <a:buClr>
                <a:srgbClr val="89CFD5"/>
              </a:buClr>
              <a:buSzPct val="80434"/>
              <a:buFont typeface="Symbol"/>
              <a:buChar char="►"/>
              <a:tabLst>
                <a:tab pos="381000" algn="l"/>
              </a:tabLst>
            </a:pPr>
            <a:r>
              <a:rPr sz="2300" i="1" spc="-2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300" i="1" spc="-9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300" i="1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i="1" spc="8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300" i="1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300" i="1" spc="-19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300" i="1" spc="-28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300" i="1" spc="-200" dirty="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r>
              <a:rPr sz="2300" i="1" spc="-19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3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i="1" spc="1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i="1" spc="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i="1" spc="-13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i="1" spc="-3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" y="836930"/>
            <a:ext cx="3600450" cy="2712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70" y="4295140"/>
            <a:ext cx="3529329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26422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He</a:t>
            </a:r>
            <a:r>
              <a:rPr spc="-160" dirty="0"/>
              <a:t>m</a:t>
            </a:r>
            <a:r>
              <a:rPr spc="185" dirty="0"/>
              <a:t>o</a:t>
            </a:r>
            <a:r>
              <a:rPr spc="-325" dirty="0"/>
              <a:t>l</a:t>
            </a:r>
            <a:r>
              <a:rPr spc="-229" dirty="0"/>
              <a:t>y</a:t>
            </a:r>
            <a:r>
              <a:rPr spc="-575" dirty="0"/>
              <a:t>s</a:t>
            </a:r>
            <a:r>
              <a:rPr spc="-310" dirty="0"/>
              <a:t>i</a:t>
            </a:r>
            <a:r>
              <a:rPr spc="-660" dirty="0"/>
              <a:t>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609" y="1125220"/>
            <a:ext cx="42938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i="1" spc="-55" dirty="0">
                <a:solidFill>
                  <a:srgbClr val="EAEAEA"/>
                </a:solidFill>
                <a:latin typeface="Verdana"/>
                <a:cs typeface="Verdana"/>
              </a:rPr>
              <a:t>Pathophysiology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889" y="1506220"/>
            <a:ext cx="7570470" cy="44780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04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2500" i="1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i="1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1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i="1" spc="1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i="1" spc="-2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500" i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500" i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0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i="1" spc="-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i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i="1" spc="-29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i="1" spc="-170" dirty="0">
                <a:solidFill>
                  <a:srgbClr val="FFFFFF"/>
                </a:solidFill>
                <a:latin typeface="Verdana"/>
                <a:cs typeface="Verdana"/>
              </a:rPr>
              <a:t>Cs:</a:t>
            </a:r>
            <a:endParaRPr sz="25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-110" dirty="0">
                <a:solidFill>
                  <a:srgbClr val="FFFFFF"/>
                </a:solidFill>
                <a:latin typeface="Verdana"/>
                <a:cs typeface="Verdana"/>
              </a:rPr>
              <a:t>Intravascular:</a:t>
            </a:r>
            <a:endParaRPr sz="2500">
              <a:latin typeface="Verdana"/>
              <a:cs typeface="Verdana"/>
            </a:endParaRPr>
          </a:p>
          <a:p>
            <a:pPr marL="1180465" marR="30480" lvl="1" indent="-228600">
              <a:lnSpc>
                <a:spcPts val="2160"/>
              </a:lnSpc>
              <a:spcBef>
                <a:spcPts val="1019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81100" algn="l"/>
              </a:tabLst>
            </a:pP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Hb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liberated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plasma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binds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haptogloblin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FFFFFF"/>
                </a:solidFill>
                <a:latin typeface="Verdana"/>
                <a:cs typeface="Verdana"/>
              </a:rPr>
              <a:t>forms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large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complex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taken 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up </a:t>
            </a:r>
            <a:r>
              <a:rPr sz="2000" i="1" spc="8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000" i="1" spc="70" dirty="0">
                <a:solidFill>
                  <a:srgbClr val="FFFFFF"/>
                </a:solidFill>
                <a:latin typeface="Verdana"/>
                <a:cs typeface="Verdana"/>
              </a:rPr>
              <a:t>degraded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000" i="1" spc="-105" dirty="0">
                <a:solidFill>
                  <a:srgbClr val="FFFFFF"/>
                </a:solidFill>
                <a:latin typeface="Verdana"/>
                <a:cs typeface="Verdana"/>
              </a:rPr>
              <a:t>liver 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04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1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35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ol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i="1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2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7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  <a:p>
            <a:pPr marL="1181100" lvl="1" indent="-229235">
              <a:lnSpc>
                <a:spcPct val="100000"/>
              </a:lnSpc>
              <a:spcBef>
                <a:spcPts val="73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81100" algn="l"/>
              </a:tabLst>
            </a:pPr>
            <a:r>
              <a:rPr sz="2000" i="1" spc="-3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 marL="1180465" marR="144780" lvl="1" indent="-228600">
              <a:lnSpc>
                <a:spcPts val="2160"/>
              </a:lnSpc>
              <a:spcBef>
                <a:spcPts val="103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81100" algn="l"/>
              </a:tabLst>
            </a:pPr>
            <a:r>
              <a:rPr sz="2000" i="1" spc="-22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haptoglobin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0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consumed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5" dirty="0">
                <a:solidFill>
                  <a:srgbClr val="FFFFFF"/>
                </a:solidFill>
                <a:latin typeface="Verdana"/>
                <a:cs typeface="Verdana"/>
              </a:rPr>
              <a:t>Hb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appears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FFFFFF"/>
                </a:solidFill>
                <a:latin typeface="Verdana"/>
                <a:cs typeface="Verdana"/>
              </a:rPr>
              <a:t>urine, </a:t>
            </a:r>
            <a:r>
              <a:rPr sz="2000" i="1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heamoglobinuria</a:t>
            </a:r>
            <a:r>
              <a:rPr sz="20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(“black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Verdana"/>
                <a:cs typeface="Verdana"/>
              </a:rPr>
              <a:t>water”)</a:t>
            </a:r>
            <a:endParaRPr sz="2000">
              <a:latin typeface="Verdana"/>
              <a:cs typeface="Verdana"/>
            </a:endParaRPr>
          </a:p>
          <a:p>
            <a:pPr marL="1180465" marR="873125" lvl="1" indent="-228600">
              <a:lnSpc>
                <a:spcPts val="216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1181100" algn="l"/>
              </a:tabLst>
            </a:pPr>
            <a:r>
              <a:rPr sz="2000" i="1" spc="-3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40" dirty="0">
                <a:solidFill>
                  <a:srgbClr val="FFFFFF"/>
                </a:solidFill>
                <a:latin typeface="Verdana"/>
                <a:cs typeface="Verdana"/>
              </a:rPr>
              <a:t>exc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210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2000" i="1" spc="-45" dirty="0">
                <a:solidFill>
                  <a:srgbClr val="FFFFFF"/>
                </a:solidFill>
                <a:latin typeface="Verdana"/>
                <a:cs typeface="Verdana"/>
              </a:rPr>
              <a:t>heamosiderinuria</a:t>
            </a:r>
            <a:endParaRPr sz="2000">
              <a:latin typeface="Verdana"/>
              <a:cs typeface="Verdana"/>
            </a:endParaRPr>
          </a:p>
          <a:p>
            <a:pPr marL="381000" marR="963930" indent="-342900">
              <a:lnSpc>
                <a:spcPts val="2700"/>
              </a:lnSpc>
              <a:spcBef>
                <a:spcPts val="1000"/>
              </a:spcBef>
              <a:buClr>
                <a:srgbClr val="89CFD5"/>
              </a:buClr>
              <a:buSzPct val="80000"/>
              <a:buFont typeface="Symbol"/>
              <a:buChar char="►"/>
              <a:tabLst>
                <a:tab pos="381000" algn="l"/>
              </a:tabLst>
            </a:pPr>
            <a:r>
              <a:rPr sz="2500" i="1" spc="-85" dirty="0">
                <a:solidFill>
                  <a:srgbClr val="FFFFFF"/>
                </a:solidFill>
                <a:latin typeface="Verdana"/>
                <a:cs typeface="Verdana"/>
              </a:rPr>
              <a:t>Extravascular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5" dirty="0">
                <a:solidFill>
                  <a:srgbClr val="FFFFFF"/>
                </a:solidFill>
                <a:latin typeface="Verdana"/>
                <a:cs typeface="Verdana"/>
              </a:rPr>
              <a:t>hemolysis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dirty="0">
                <a:solidFill>
                  <a:srgbClr val="FFFFFF"/>
                </a:solidFill>
                <a:latin typeface="Verdana"/>
                <a:cs typeface="Verdana"/>
              </a:rPr>
              <a:t>occurs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12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500" i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-345" dirty="0">
                <a:solidFill>
                  <a:srgbClr val="FFFFFF"/>
                </a:solidFill>
                <a:latin typeface="Verdana"/>
                <a:cs typeface="Verdana"/>
              </a:rPr>
              <a:t>RES: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25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2500" i="1" spc="-8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5" dirty="0">
                <a:solidFill>
                  <a:srgbClr val="FFFFFF"/>
                </a:solidFill>
                <a:latin typeface="Verdana"/>
                <a:cs typeface="Verdana"/>
              </a:rPr>
              <a:t>haptoglobin</a:t>
            </a:r>
            <a:r>
              <a:rPr sz="2500" i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i="1" spc="10" dirty="0">
                <a:solidFill>
                  <a:srgbClr val="FFFFFF"/>
                </a:solidFill>
                <a:latin typeface="Verdana"/>
                <a:cs typeface="Verdana"/>
              </a:rPr>
              <a:t>depletion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609" y="485140"/>
            <a:ext cx="46824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Hemolysis: </a:t>
            </a:r>
            <a:r>
              <a:rPr spc="-275" dirty="0"/>
              <a:t> </a:t>
            </a:r>
            <a:r>
              <a:rPr spc="-60" dirty="0"/>
              <a:t>P</a:t>
            </a:r>
            <a:r>
              <a:rPr spc="60" dirty="0"/>
              <a:t>at</a:t>
            </a:r>
            <a:r>
              <a:rPr spc="110" dirty="0"/>
              <a:t>ho</a:t>
            </a:r>
            <a:r>
              <a:rPr spc="105" dirty="0"/>
              <a:t>p</a:t>
            </a:r>
            <a:r>
              <a:rPr spc="-175" dirty="0"/>
              <a:t>h</a:t>
            </a:r>
            <a:r>
              <a:rPr spc="-160" dirty="0"/>
              <a:t>y</a:t>
            </a:r>
            <a:r>
              <a:rPr spc="-575" dirty="0"/>
              <a:t>s</a:t>
            </a:r>
            <a:r>
              <a:rPr spc="-325" dirty="0"/>
              <a:t>i</a:t>
            </a:r>
            <a:r>
              <a:rPr spc="-85" dirty="0"/>
              <a:t>o</a:t>
            </a:r>
            <a:r>
              <a:rPr spc="-50" dirty="0"/>
              <a:t>l</a:t>
            </a:r>
            <a:r>
              <a:rPr spc="200" dirty="0"/>
              <a:t>o</a:t>
            </a:r>
            <a:r>
              <a:rPr spc="210" dirty="0"/>
              <a:t>g</a:t>
            </a:r>
            <a:r>
              <a:rPr spc="-229" dirty="0"/>
              <a:t>y</a:t>
            </a:r>
            <a:r>
              <a:rPr spc="-315" dirty="0"/>
              <a:t> </a:t>
            </a:r>
            <a:r>
              <a:rPr spc="-825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510" y="2063750"/>
            <a:ext cx="214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89CFD5"/>
                </a:solidFill>
                <a:latin typeface="Symbol"/>
                <a:cs typeface="Symbol"/>
              </a:rPr>
              <a:t>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3010" y="1944792"/>
            <a:ext cx="5584190" cy="333756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2000" i="1" spc="-10" dirty="0">
                <a:solidFill>
                  <a:srgbClr val="FFFFFF"/>
                </a:solidFill>
                <a:latin typeface="Verdana"/>
                <a:cs typeface="Verdana"/>
              </a:rPr>
              <a:t>Consequently</a:t>
            </a:r>
            <a:endParaRPr sz="2000">
              <a:latin typeface="Verdana"/>
              <a:cs typeface="Verdana"/>
            </a:endParaRPr>
          </a:p>
          <a:p>
            <a:pPr marL="438150" indent="-28575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50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20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  <a:p>
            <a:pPr marL="438150" indent="-28575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3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25" dirty="0">
                <a:solidFill>
                  <a:srgbClr val="FFFFFF"/>
                </a:solidFill>
                <a:latin typeface="Verdana"/>
                <a:cs typeface="Verdana"/>
              </a:rPr>
              <a:t>pu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90" dirty="0">
                <a:solidFill>
                  <a:srgbClr val="FFFFFF"/>
                </a:solidFill>
                <a:latin typeface="Verdana"/>
                <a:cs typeface="Verdana"/>
              </a:rPr>
              <a:t>RB</a:t>
            </a:r>
            <a:r>
              <a:rPr sz="1800" i="1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438150" marR="30480" indent="-285750">
              <a:lnSpc>
                <a:spcPts val="1939"/>
              </a:lnSpc>
              <a:spcBef>
                <a:spcPts val="103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1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30" dirty="0">
                <a:solidFill>
                  <a:srgbClr val="FFFFFF"/>
                </a:solidFill>
                <a:latin typeface="Verdana"/>
                <a:cs typeface="Verdana"/>
              </a:rPr>
              <a:t>bl</a:t>
            </a:r>
            <a:r>
              <a:rPr sz="1800" i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90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1800" i="1" spc="-50" dirty="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endParaRPr sz="1800">
              <a:latin typeface="Verdana"/>
              <a:cs typeface="Verdana"/>
            </a:endParaRPr>
          </a:p>
          <a:p>
            <a:pPr marL="438150" marR="82550" indent="-285750">
              <a:lnSpc>
                <a:spcPts val="1939"/>
              </a:lnSpc>
              <a:spcBef>
                <a:spcPts val="1000"/>
              </a:spcBef>
              <a:buClr>
                <a:srgbClr val="89CFD5"/>
              </a:buClr>
              <a:buSzPct val="80555"/>
              <a:buFont typeface="Symbol"/>
              <a:buChar char="►"/>
              <a:tabLst>
                <a:tab pos="438150" algn="l"/>
              </a:tabLst>
            </a:pPr>
            <a:r>
              <a:rPr sz="1800" i="1" spc="-3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9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2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1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i="1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ay</a:t>
            </a:r>
            <a:r>
              <a:rPr sz="1800" i="1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229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egr</a:t>
            </a:r>
            <a:r>
              <a:rPr sz="1800" i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i="1" spc="-60" dirty="0">
                <a:solidFill>
                  <a:srgbClr val="FFFFFF"/>
                </a:solidFill>
                <a:latin typeface="Verdana"/>
                <a:cs typeface="Verdana"/>
              </a:rPr>
              <a:t>re 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overwhelmed</a:t>
            </a:r>
            <a:r>
              <a:rPr sz="1800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Verdana"/>
                <a:cs typeface="Verdana"/>
              </a:rPr>
              <a:t>there’s</a:t>
            </a:r>
            <a:endParaRPr sz="1800">
              <a:latin typeface="Verdana"/>
              <a:cs typeface="Verdana"/>
            </a:endParaRPr>
          </a:p>
          <a:p>
            <a:pPr marL="838200" lvl="1" indent="-228600">
              <a:lnSpc>
                <a:spcPct val="100000"/>
              </a:lnSpc>
              <a:spcBef>
                <a:spcPts val="780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10" dirty="0">
                <a:solidFill>
                  <a:srgbClr val="FFFFFF"/>
                </a:solidFill>
                <a:latin typeface="Verdana"/>
                <a:cs typeface="Verdana"/>
              </a:rPr>
              <a:t>unconjugated</a:t>
            </a:r>
            <a:r>
              <a:rPr sz="16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hyperbilirubinaemia,</a:t>
            </a:r>
            <a:endParaRPr sz="1600">
              <a:latin typeface="Verdana"/>
              <a:cs typeface="Verdana"/>
            </a:endParaRPr>
          </a:p>
          <a:p>
            <a:pPr marL="838200" marR="114935" lvl="1" indent="-228600">
              <a:lnSpc>
                <a:spcPts val="1720"/>
              </a:lnSpc>
              <a:spcBef>
                <a:spcPts val="1025"/>
              </a:spcBef>
              <a:buClr>
                <a:srgbClr val="89CFD5"/>
              </a:buClr>
              <a:buSzPct val="78125"/>
              <a:buFont typeface="Symbol"/>
              <a:buChar char="►"/>
              <a:tabLst>
                <a:tab pos="838200" algn="l"/>
              </a:tabLst>
            </a:pPr>
            <a:r>
              <a:rPr sz="1600" i="1" spc="-5" dirty="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urobilinogen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reabsorption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Verdana"/>
                <a:cs typeface="Verdana"/>
              </a:rPr>
              <a:t>gut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6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600" i="1" spc="-5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18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600" i="1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i="1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i="1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-1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i="1" spc="-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i="1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9909"/>
            <a:ext cx="8713470" cy="523240"/>
          </a:xfrm>
          <a:custGeom>
            <a:avLst/>
            <a:gdLst/>
            <a:ahLst/>
            <a:cxnLst/>
            <a:rect l="l" t="t" r="r" b="b"/>
            <a:pathLst>
              <a:path w="8713470" h="523240">
                <a:moveTo>
                  <a:pt x="8713470" y="0"/>
                </a:moveTo>
                <a:lnTo>
                  <a:pt x="0" y="0"/>
                </a:lnTo>
                <a:lnTo>
                  <a:pt x="0" y="523239"/>
                </a:lnTo>
                <a:lnTo>
                  <a:pt x="8713470" y="523239"/>
                </a:lnTo>
                <a:lnTo>
                  <a:pt x="8713470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6989" y="554990"/>
            <a:ext cx="6076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0" spc="20" dirty="0">
                <a:solidFill>
                  <a:srgbClr val="000000"/>
                </a:solidFill>
                <a:latin typeface="Cambria"/>
                <a:cs typeface="Cambria"/>
              </a:rPr>
              <a:t>Classification</a:t>
            </a:r>
            <a:r>
              <a:rPr sz="2800" b="1" i="0" spc="65" dirty="0">
                <a:solidFill>
                  <a:srgbClr val="000000"/>
                </a:solidFill>
                <a:latin typeface="Cambria"/>
                <a:cs typeface="Cambria"/>
              </a:rPr>
              <a:t> of</a:t>
            </a:r>
            <a:r>
              <a:rPr sz="2800" b="1" i="0" spc="7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0" spc="10" dirty="0">
                <a:solidFill>
                  <a:srgbClr val="000000"/>
                </a:solidFill>
                <a:latin typeface="Cambria"/>
                <a:cs typeface="Cambria"/>
              </a:rPr>
              <a:t>Haemolytic</a:t>
            </a:r>
            <a:r>
              <a:rPr sz="2800" b="1" i="0" spc="6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0" spc="-40" dirty="0">
                <a:solidFill>
                  <a:srgbClr val="000000"/>
                </a:solidFill>
                <a:latin typeface="Cambria"/>
                <a:cs typeface="Cambria"/>
              </a:rPr>
              <a:t>anemias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73149"/>
            <a:ext cx="8713470" cy="449580"/>
          </a:xfrm>
          <a:custGeom>
            <a:avLst/>
            <a:gdLst/>
            <a:ahLst/>
            <a:cxnLst/>
            <a:rect l="l" t="t" r="r" b="b"/>
            <a:pathLst>
              <a:path w="8713470" h="449580">
                <a:moveTo>
                  <a:pt x="8713470" y="0"/>
                </a:moveTo>
                <a:lnTo>
                  <a:pt x="5068570" y="0"/>
                </a:lnTo>
                <a:lnTo>
                  <a:pt x="1584960" y="0"/>
                </a:lnTo>
                <a:lnTo>
                  <a:pt x="0" y="0"/>
                </a:lnTo>
                <a:lnTo>
                  <a:pt x="0" y="449580"/>
                </a:lnTo>
                <a:lnTo>
                  <a:pt x="1584960" y="449580"/>
                </a:lnTo>
                <a:lnTo>
                  <a:pt x="5068570" y="449580"/>
                </a:lnTo>
                <a:lnTo>
                  <a:pt x="8713470" y="449580"/>
                </a:lnTo>
                <a:lnTo>
                  <a:pt x="871347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1160" y="1097279"/>
            <a:ext cx="64027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6945" algn="l"/>
              </a:tabLst>
            </a:pPr>
            <a:r>
              <a:rPr sz="2000" b="1" spc="-40" dirty="0">
                <a:solidFill>
                  <a:srgbClr val="FFFFFF"/>
                </a:solidFill>
                <a:latin typeface="Cambria"/>
                <a:cs typeface="Cambria"/>
              </a:rPr>
              <a:t>Intracorpuscular</a:t>
            </a:r>
            <a:r>
              <a:rPr sz="20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Cambria"/>
                <a:cs typeface="Cambria"/>
              </a:rPr>
              <a:t>Defects	</a:t>
            </a:r>
            <a:r>
              <a:rPr sz="3000" b="1" spc="-67" baseline="1388" dirty="0">
                <a:solidFill>
                  <a:srgbClr val="FFFFFF"/>
                </a:solidFill>
                <a:latin typeface="Cambria"/>
                <a:cs typeface="Cambria"/>
              </a:rPr>
              <a:t>Extracorpuscular</a:t>
            </a:r>
            <a:r>
              <a:rPr sz="3000" b="1" spc="89" baseline="1388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b="1" spc="22" baseline="1388" dirty="0">
                <a:solidFill>
                  <a:srgbClr val="FFFFFF"/>
                </a:solidFill>
                <a:latin typeface="Cambria"/>
                <a:cs typeface="Cambria"/>
              </a:rPr>
              <a:t>Defects</a:t>
            </a:r>
            <a:endParaRPr sz="3000" baseline="1388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522730"/>
            <a:ext cx="1584960" cy="754380"/>
          </a:xfrm>
          <a:custGeom>
            <a:avLst/>
            <a:gdLst/>
            <a:ahLst/>
            <a:cxnLst/>
            <a:rect l="l" t="t" r="r" b="b"/>
            <a:pathLst>
              <a:path w="1584960" h="754380">
                <a:moveTo>
                  <a:pt x="1584960" y="0"/>
                </a:moveTo>
                <a:lnTo>
                  <a:pt x="0" y="0"/>
                </a:lnTo>
                <a:lnTo>
                  <a:pt x="0" y="754380"/>
                </a:lnTo>
                <a:lnTo>
                  <a:pt x="1584960" y="754380"/>
                </a:lnTo>
                <a:lnTo>
                  <a:pt x="158496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69" y="1546859"/>
            <a:ext cx="3358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5755" algn="l"/>
              </a:tabLst>
            </a:pPr>
            <a:r>
              <a:rPr sz="3000" b="1" spc="-30" baseline="2777" dirty="0">
                <a:solidFill>
                  <a:srgbClr val="FFFFFF"/>
                </a:solidFill>
                <a:latin typeface="Cambria"/>
                <a:cs typeface="Cambria"/>
              </a:rPr>
              <a:t>Hereditary	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Enzymopathies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6040" y="1546859"/>
            <a:ext cx="2976880" cy="6451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20"/>
              </a:spcBef>
            </a:pP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Familial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hemolytic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uremic </a:t>
            </a:r>
            <a:r>
              <a:rPr sz="2000" spc="-4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syndrome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(HUS)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277109"/>
            <a:ext cx="1584960" cy="1957070"/>
          </a:xfrm>
          <a:custGeom>
            <a:avLst/>
            <a:gdLst/>
            <a:ahLst/>
            <a:cxnLst/>
            <a:rect l="l" t="t" r="r" b="b"/>
            <a:pathLst>
              <a:path w="1584960" h="1957070">
                <a:moveTo>
                  <a:pt x="1584960" y="0"/>
                </a:moveTo>
                <a:lnTo>
                  <a:pt x="0" y="0"/>
                </a:lnTo>
                <a:lnTo>
                  <a:pt x="0" y="448310"/>
                </a:lnTo>
                <a:lnTo>
                  <a:pt x="0" y="1151890"/>
                </a:lnTo>
                <a:lnTo>
                  <a:pt x="0" y="1957070"/>
                </a:lnTo>
                <a:lnTo>
                  <a:pt x="1584960" y="1957070"/>
                </a:lnTo>
                <a:lnTo>
                  <a:pt x="1584960" y="1151890"/>
                </a:lnTo>
                <a:lnTo>
                  <a:pt x="1584960" y="448310"/>
                </a:lnTo>
                <a:lnTo>
                  <a:pt x="158496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69" y="3444240"/>
            <a:ext cx="1113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Cambria"/>
                <a:cs typeface="Cambria"/>
              </a:rPr>
              <a:t>Acquired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1160" y="2155190"/>
            <a:ext cx="2661920" cy="194310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Hemoglobinopathies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3299"/>
              </a:lnSpc>
              <a:spcBef>
                <a:spcPts val="1060"/>
              </a:spcBef>
            </a:pPr>
            <a:r>
              <a:rPr sz="2000" spc="26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e-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os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l 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defects</a:t>
            </a:r>
            <a:endParaRPr sz="2000">
              <a:latin typeface="Cambria"/>
              <a:cs typeface="Cambria"/>
            </a:endParaRPr>
          </a:p>
          <a:p>
            <a:pPr marL="12700" marR="24765">
              <a:lnSpc>
                <a:spcPct val="103299"/>
              </a:lnSpc>
              <a:spcBef>
                <a:spcPts val="580"/>
              </a:spcBef>
            </a:pP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Paroxysmal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nocturnal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hemoglobinuria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(PNH)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4234179"/>
            <a:ext cx="1584960" cy="1790700"/>
          </a:xfrm>
          <a:custGeom>
            <a:avLst/>
            <a:gdLst/>
            <a:ahLst/>
            <a:cxnLst/>
            <a:rect l="l" t="t" r="r" b="b"/>
            <a:pathLst>
              <a:path w="1584960" h="1790700">
                <a:moveTo>
                  <a:pt x="1584960" y="0"/>
                </a:moveTo>
                <a:lnTo>
                  <a:pt x="0" y="0"/>
                </a:lnTo>
                <a:lnTo>
                  <a:pt x="0" y="447040"/>
                </a:lnTo>
                <a:lnTo>
                  <a:pt x="0" y="894080"/>
                </a:lnTo>
                <a:lnTo>
                  <a:pt x="0" y="1344930"/>
                </a:lnTo>
                <a:lnTo>
                  <a:pt x="0" y="1790700"/>
                </a:lnTo>
                <a:lnTo>
                  <a:pt x="1584960" y="1790700"/>
                </a:lnTo>
                <a:lnTo>
                  <a:pt x="1584960" y="1344930"/>
                </a:lnTo>
                <a:lnTo>
                  <a:pt x="1584960" y="894080"/>
                </a:lnTo>
                <a:lnTo>
                  <a:pt x="1584960" y="447040"/>
                </a:lnTo>
                <a:lnTo>
                  <a:pt x="158496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46040" y="3453129"/>
            <a:ext cx="2654300" cy="248031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20"/>
              </a:spcBef>
            </a:pP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Mechanical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destruction </a:t>
            </a:r>
            <a:r>
              <a:rPr sz="2000" spc="-4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(microangiopathic)</a:t>
            </a:r>
            <a:endParaRPr sz="2000">
              <a:latin typeface="Cambria"/>
              <a:cs typeface="Cambria"/>
            </a:endParaRPr>
          </a:p>
          <a:p>
            <a:pPr marL="12700" marR="1116330">
              <a:lnSpc>
                <a:spcPct val="147100"/>
              </a:lnSpc>
              <a:spcBef>
                <a:spcPts val="330"/>
              </a:spcBef>
            </a:pP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Toxic 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Agents </a:t>
            </a:r>
            <a:r>
              <a:rPr sz="2000" spc="-4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Drugs 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Infectious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mu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2230" y="6198870"/>
            <a:ext cx="6257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Adopted</a:t>
            </a:r>
            <a:r>
              <a:rPr sz="1600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from</a:t>
            </a:r>
            <a:r>
              <a:rPr sz="1600" i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Harrison's Principles</a:t>
            </a:r>
            <a:r>
              <a:rPr sz="1600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of Internal Medicine</a:t>
            </a:r>
            <a:r>
              <a:rPr sz="1600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00" i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17</a:t>
            </a:r>
            <a:r>
              <a:rPr sz="1350" i="1" spc="15" baseline="30864" dirty="0">
                <a:solidFill>
                  <a:srgbClr val="FFFFFF"/>
                </a:solidFill>
                <a:latin typeface="Palatino Linotype"/>
                <a:cs typeface="Palatino Linotype"/>
              </a:rPr>
              <a:t>th</a:t>
            </a:r>
            <a:r>
              <a:rPr sz="1350" i="1" spc="270" baseline="3086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Edition,</a:t>
            </a:r>
            <a:r>
              <a:rPr sz="1600" i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00" i="1" dirty="0">
                <a:solidFill>
                  <a:srgbClr val="FFFFFF"/>
                </a:solidFill>
                <a:latin typeface="Palatino Linotype"/>
                <a:cs typeface="Palatino Linotype"/>
              </a:rPr>
              <a:t>2008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2536</Words>
  <Application>Microsoft Office PowerPoint</Application>
  <PresentationFormat>On-screen Show (4:3)</PresentationFormat>
  <Paragraphs>330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Cambria</vt:lpstr>
      <vt:lpstr>Georgia</vt:lpstr>
      <vt:lpstr>Palatino Linotype</vt:lpstr>
      <vt:lpstr>Symbol</vt:lpstr>
      <vt:lpstr>Times New Roman</vt:lpstr>
      <vt:lpstr>Verdana</vt:lpstr>
      <vt:lpstr>Office Theme</vt:lpstr>
      <vt:lpstr>PowerPoint Presentation</vt:lpstr>
      <vt:lpstr>Definition</vt:lpstr>
      <vt:lpstr>Hemopoiesis</vt:lpstr>
      <vt:lpstr>PowerPoint Presentation</vt:lpstr>
      <vt:lpstr>Regulation of Hemopoesis</vt:lpstr>
      <vt:lpstr>The RBC</vt:lpstr>
      <vt:lpstr>Hemolysis:</vt:lpstr>
      <vt:lpstr>Hemolysis:  Pathophysiology II</vt:lpstr>
      <vt:lpstr>Classification of Haemolytic anemias</vt:lpstr>
      <vt:lpstr>Clinical Presentation</vt:lpstr>
      <vt:lpstr>PowerPoint Presentation</vt:lpstr>
      <vt:lpstr>RBC Morphology in the Diagnosis of  Hemolytic Anemia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Immune Hemolytic Anaemia (IHA)</vt:lpstr>
      <vt:lpstr>Auto Immune Heamolytic  Anaemia</vt:lpstr>
      <vt:lpstr>Hemolysis due to Antibodies</vt:lpstr>
      <vt:lpstr>AIHA Warm Antibody Dx</vt:lpstr>
      <vt:lpstr>Pathogenesis</vt:lpstr>
      <vt:lpstr>Clinical Findings</vt:lpstr>
      <vt:lpstr>Investigations</vt:lpstr>
      <vt:lpstr>Use of the Direct Coombs Test in Diagnosing  the Cause of Autoimmune Hemolytic Anemia</vt:lpstr>
      <vt:lpstr>Spherocytes</vt:lpstr>
      <vt:lpstr>Treatment</vt:lpstr>
      <vt:lpstr>PowerPoint Presentation</vt:lpstr>
      <vt:lpstr>Prognosis</vt:lpstr>
      <vt:lpstr>Cold AIHA (agglutinin Dx)</vt:lpstr>
      <vt:lpstr>Cold AIHA</vt:lpstr>
      <vt:lpstr>Drug &amp; Toxin induced HA (DIHA)</vt:lpstr>
      <vt:lpstr>DIHA:</vt:lpstr>
      <vt:lpstr>PowerPoint Presentation</vt:lpstr>
      <vt:lpstr>ALLOIMMUNE (TRANSFUSION) HEMOLYTIC  ANEMIA</vt:lpstr>
      <vt:lpstr>Traumatic hemolysis</vt:lpstr>
      <vt:lpstr>Hereditary</vt:lpstr>
      <vt:lpstr>G6PD Def</vt:lpstr>
      <vt:lpstr>PowerPoint Presentation</vt:lpstr>
      <vt:lpstr>Embden-Meyerhof pathway</vt:lpstr>
      <vt:lpstr>G6PD Deficiency</vt:lpstr>
      <vt:lpstr>PowerPoint Presentation</vt:lpstr>
      <vt:lpstr>G6PD Def: Clinical</vt:lpstr>
      <vt:lpstr>G6PD Def: Diagnosis &amp; Treatment</vt:lpstr>
      <vt:lpstr>Hereditary spherocytosis</vt:lpstr>
      <vt:lpstr>Hereditary Spherocytosis</vt:lpstr>
      <vt:lpstr>Infections</vt:lpstr>
      <vt:lpstr>PowerPoint Presentation</vt:lpstr>
      <vt:lpstr>References</vt:lpstr>
      <vt:lpstr>Thank you for  Listening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sammiehngigs kiurire</cp:lastModifiedBy>
  <cp:revision>1</cp:revision>
  <dcterms:created xsi:type="dcterms:W3CDTF">2021-07-01T07:35:13Z</dcterms:created>
  <dcterms:modified xsi:type="dcterms:W3CDTF">2021-07-01T07:36:26Z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2021-07-01T00:00:00Z</vt:filetime>
  </property>
</Properties>
</file>