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332" r:id="rId5"/>
    <p:sldId id="292" r:id="rId6"/>
    <p:sldId id="277" r:id="rId7"/>
    <p:sldId id="298" r:id="rId8"/>
    <p:sldId id="303" r:id="rId9"/>
    <p:sldId id="304" r:id="rId10"/>
    <p:sldId id="276" r:id="rId11"/>
    <p:sldId id="285" r:id="rId12"/>
    <p:sldId id="278" r:id="rId13"/>
    <p:sldId id="279" r:id="rId14"/>
    <p:sldId id="280" r:id="rId15"/>
    <p:sldId id="281" r:id="rId16"/>
    <p:sldId id="287" r:id="rId17"/>
    <p:sldId id="289" r:id="rId18"/>
    <p:sldId id="293" r:id="rId19"/>
    <p:sldId id="295" r:id="rId20"/>
    <p:sldId id="297" r:id="rId21"/>
    <p:sldId id="258" r:id="rId22"/>
    <p:sldId id="259" r:id="rId23"/>
    <p:sldId id="260" r:id="rId24"/>
    <p:sldId id="262" r:id="rId25"/>
    <p:sldId id="282" r:id="rId26"/>
    <p:sldId id="299" r:id="rId27"/>
    <p:sldId id="300" r:id="rId28"/>
    <p:sldId id="305" r:id="rId29"/>
    <p:sldId id="307" r:id="rId30"/>
    <p:sldId id="308" r:id="rId31"/>
    <p:sldId id="309" r:id="rId32"/>
    <p:sldId id="310" r:id="rId33"/>
    <p:sldId id="311" r:id="rId34"/>
    <p:sldId id="313" r:id="rId35"/>
    <p:sldId id="314" r:id="rId36"/>
    <p:sldId id="315" r:id="rId37"/>
    <p:sldId id="316" r:id="rId38"/>
    <p:sldId id="317" r:id="rId39"/>
    <p:sldId id="321" r:id="rId40"/>
    <p:sldId id="322" r:id="rId41"/>
    <p:sldId id="323" r:id="rId42"/>
    <p:sldId id="324" r:id="rId43"/>
    <p:sldId id="326" r:id="rId44"/>
    <p:sldId id="328" r:id="rId45"/>
    <p:sldId id="329" r:id="rId46"/>
    <p:sldId id="330" r:id="rId47"/>
    <p:sldId id="331" r:id="rId4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00FF"/>
    <a:srgbClr val="FF9900"/>
    <a:srgbClr val="FF0000"/>
    <a:srgbClr val="FFFF99"/>
    <a:srgbClr val="000066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 autoAdjust="0"/>
  </p:normalViewPr>
  <p:slideViewPr>
    <p:cSldViewPr>
      <p:cViewPr varScale="1">
        <p:scale>
          <a:sx n="66" d="100"/>
          <a:sy n="66" d="100"/>
        </p:scale>
        <p:origin x="-63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B06957-34FB-42ED-B53A-4F87A7C4DE2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83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00EFE6-00EE-46B6-BE6B-D76C259E9B2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F18AF-EB6B-402A-8DDC-13E8BF0BDCA4}" type="slidenum">
              <a:rPr lang="en-GB"/>
              <a:pPr/>
              <a:t>10</a:t>
            </a:fld>
            <a:endParaRPr lang="en-GB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/>
              <a:t>In Ireland 330 with FVIII def, 142 with FIX def.</a:t>
            </a:r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4C5A52-5E56-4800-AD1D-7222FDF98AB6}" type="slidenum">
              <a:rPr lang="en-GB"/>
              <a:pPr/>
              <a:t>28</a:t>
            </a:fld>
            <a:endParaRPr lang="en-GB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000">
                <a:latin typeface="Charcoal CY" charset="-52"/>
              </a:rPr>
              <a:t>In plasma, the predominant MW is b/w 500,000-20,000,000</a:t>
            </a:r>
          </a:p>
          <a:p>
            <a:pPr lvl="1"/>
            <a:r>
              <a:rPr lang="en-US" sz="1000">
                <a:latin typeface="Charcoal CY" charset="-52"/>
              </a:rPr>
              <a:t>The bigger the multimer:  more platelet and collagen binding sites more hemostatically competent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80FB2-15C8-4DAF-A285-3011341C964C}" type="slidenum">
              <a:rPr lang="en-GB"/>
              <a:pPr/>
              <a:t>30</a:t>
            </a:fld>
            <a:endParaRPr lang="en-GB"/>
          </a:p>
        </p:txBody>
      </p:sp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A42FE-52F5-4365-ABD7-002666CEBC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A94EF-4605-45ED-ADBB-41604FA24D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8B3B7-8E05-4C65-A5D2-20B8CAF36EE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33351F5-D8E6-4682-858B-16D07346021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F5CE4A2-AE64-4C3F-B009-6A21E338BF4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9B2EC9C-20A9-48DA-8AFE-6FFB7D6E7F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F76AC-4D0F-48CC-99CD-B73F69A0A41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BC21F-0B98-4C63-BFCE-8FCE76E2A4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6CBF9-F405-40A6-A03A-15F515C4BA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9513A-D8A8-42B6-A1C4-CE6BC47193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6DD96-924D-4135-A07A-AB2C35E778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4E3E5-2CA4-4DBC-ACC7-5EA81E1C12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95D7F-0F4A-4CDA-95F3-062CBC4D92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6B1AA-5911-439C-8850-3FEE820FFFB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CE7E75-FD8E-4FD1-B447-7E33AFCFF4B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IE" dirty="0" smtClean="0">
                <a:solidFill>
                  <a:srgbClr val="FF0000"/>
                </a:solidFill>
              </a:rPr>
              <a:t>An Introduction to Haemophilia and related bleeding disorders</a:t>
            </a:r>
            <a:br>
              <a:rPr lang="en-IE" dirty="0" smtClean="0">
                <a:solidFill>
                  <a:srgbClr val="FF0000"/>
                </a:solidFill>
              </a:rPr>
            </a:br>
            <a:r>
              <a:rPr lang="en-IE" dirty="0" smtClean="0">
                <a:solidFill>
                  <a:srgbClr val="FF0000"/>
                </a:solidFill>
              </a:rPr>
              <a:t/>
            </a:r>
            <a:br>
              <a:rPr lang="en-IE" dirty="0" smtClean="0">
                <a:solidFill>
                  <a:srgbClr val="FF0000"/>
                </a:solidFill>
              </a:rPr>
            </a:br>
            <a:r>
              <a:rPr lang="en-IE" i="1" dirty="0" smtClean="0">
                <a:solidFill>
                  <a:schemeClr val="tx2">
                    <a:lumMod val="50000"/>
                  </a:schemeClr>
                </a:solidFill>
              </a:rPr>
              <a:t>By Mr Sam</a:t>
            </a:r>
            <a:r>
              <a:rPr lang="en-IE" dirty="0" smtClean="0">
                <a:solidFill>
                  <a:srgbClr val="FF0000"/>
                </a:solidFill>
              </a:rPr>
              <a:t/>
            </a:r>
            <a:br>
              <a:rPr lang="en-IE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6" name="Picture 4" descr="HM00163_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34156" y="3305251"/>
            <a:ext cx="2075688" cy="14666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IE" b="1">
                <a:solidFill>
                  <a:srgbClr val="0000FF"/>
                </a:solidFill>
              </a:rPr>
              <a:t>Haemophilia A and B</a:t>
            </a:r>
            <a:endParaRPr lang="en-GB" b="1">
              <a:solidFill>
                <a:srgbClr val="0000FF"/>
              </a:solidFill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44463" y="2366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40967" name="Picture 7" descr="bargrap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57400"/>
            <a:ext cx="3581400" cy="3124200"/>
          </a:xfrm>
          <a:prstGeom prst="rect">
            <a:avLst/>
          </a:prstGeom>
          <a:noFill/>
        </p:spPr>
      </p:pic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292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4191000" y="1981200"/>
            <a:ext cx="4648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b="1">
                <a:solidFill>
                  <a:srgbClr val="0000FF"/>
                </a:solidFill>
              </a:rPr>
              <a:t>Both types haemophilia share the same symptoms and inheritance pattern - only blood tests can differentiate between the two. </a:t>
            </a:r>
            <a:endParaRPr lang="en-IE" b="1">
              <a:solidFill>
                <a:srgbClr val="0000FF"/>
              </a:solidFill>
            </a:endParaRPr>
          </a:p>
          <a:p>
            <a:endParaRPr lang="en-IE" b="1">
              <a:solidFill>
                <a:srgbClr val="0000FF"/>
              </a:solidFill>
            </a:endParaRPr>
          </a:p>
          <a:p>
            <a:r>
              <a:rPr lang="en-IE" b="1">
                <a:solidFill>
                  <a:srgbClr val="0000FF"/>
                </a:solidFill>
              </a:rPr>
              <a:t>I</a:t>
            </a:r>
            <a:r>
              <a:rPr lang="en-GB" b="1">
                <a:solidFill>
                  <a:srgbClr val="0000FF"/>
                </a:solidFill>
              </a:rPr>
              <a:t>mportant to know which factor is defective so that the correct treatment can be given</a:t>
            </a:r>
            <a:r>
              <a:rPr lang="en-IE" b="1">
                <a:solidFill>
                  <a:srgbClr val="0000FF"/>
                </a:solidFill>
              </a:rPr>
              <a:t>.</a:t>
            </a:r>
          </a:p>
          <a:p>
            <a:endParaRPr lang="en-IE" b="1">
              <a:solidFill>
                <a:srgbClr val="0000FF"/>
              </a:solidFill>
            </a:endParaRPr>
          </a:p>
          <a:p>
            <a:r>
              <a:rPr lang="en-GB" b="1">
                <a:solidFill>
                  <a:srgbClr val="0000FF"/>
                </a:solidFill>
              </a:rPr>
              <a:t> Except in very rare cases both haemophilia A and haemophilia B affect only males</a:t>
            </a:r>
            <a:r>
              <a:rPr lang="en-IE" b="1">
                <a:solidFill>
                  <a:srgbClr val="0000FF"/>
                </a:solidFill>
              </a:rPr>
              <a:t>.</a:t>
            </a:r>
            <a:endParaRPr lang="en-GB" b="1">
              <a:solidFill>
                <a:srgbClr val="0000FF"/>
              </a:solidFill>
            </a:endParaRPr>
          </a:p>
          <a:p>
            <a:pPr eaLnBrk="0" hangingPunct="0"/>
            <a:endParaRPr lang="en-GB">
              <a:solidFill>
                <a:srgbClr val="0000FF"/>
              </a:solidFill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685800" y="4724400"/>
            <a:ext cx="2590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/>
              <a:t> 320              158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b="1">
                <a:solidFill>
                  <a:srgbClr val="0000FF"/>
                </a:solidFill>
              </a:rPr>
              <a:t>DISEASE SEVERITY</a:t>
            </a:r>
            <a:endParaRPr lang="en-GB" b="1">
              <a:solidFill>
                <a:srgbClr val="0000FF"/>
              </a:solidFill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38113" y="2338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41989" name="Picture 5" descr="leve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09800"/>
            <a:ext cx="6172200" cy="3657600"/>
          </a:xfrm>
          <a:prstGeom prst="rect">
            <a:avLst/>
          </a:prstGeom>
          <a:noFill/>
        </p:spPr>
      </p:pic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905000" y="5486400"/>
            <a:ext cx="563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/>
              <a:t>50-200%      5-50%        2-5%             &lt;1%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762000"/>
          </a:xfrm>
        </p:spPr>
        <p:txBody>
          <a:bodyPr/>
          <a:lstStyle/>
          <a:p>
            <a:r>
              <a:rPr lang="en-IE" b="1">
                <a:solidFill>
                  <a:srgbClr val="0000FF"/>
                </a:solidFill>
              </a:rPr>
              <a:t>Degrees of Severity</a:t>
            </a:r>
            <a:endParaRPr lang="en-GB" b="1">
              <a:solidFill>
                <a:srgbClr val="0000FF"/>
              </a:solidFill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-2406650" y="278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165350" y="278765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3238" name="Group 230"/>
          <p:cNvGrpSpPr>
            <a:grpSpLocks/>
          </p:cNvGrpSpPr>
          <p:nvPr/>
        </p:nvGrpSpPr>
        <p:grpSpPr bwMode="auto">
          <a:xfrm>
            <a:off x="457200" y="990600"/>
            <a:ext cx="8229600" cy="5638800"/>
            <a:chOff x="-3" y="-3"/>
            <a:chExt cx="4634" cy="3078"/>
          </a:xfrm>
        </p:grpSpPr>
        <p:grpSp>
          <p:nvGrpSpPr>
            <p:cNvPr id="43236" name="Group 228"/>
            <p:cNvGrpSpPr>
              <a:grpSpLocks/>
            </p:cNvGrpSpPr>
            <p:nvPr/>
          </p:nvGrpSpPr>
          <p:grpSpPr bwMode="auto">
            <a:xfrm>
              <a:off x="0" y="0"/>
              <a:ext cx="4628" cy="3072"/>
              <a:chOff x="0" y="0"/>
              <a:chExt cx="4628" cy="3072"/>
            </a:xfrm>
          </p:grpSpPr>
          <p:grpSp>
            <p:nvGrpSpPr>
              <p:cNvPr id="43213" name="Group 205"/>
              <p:cNvGrpSpPr>
                <a:grpSpLocks/>
              </p:cNvGrpSpPr>
              <p:nvPr/>
            </p:nvGrpSpPr>
            <p:grpSpPr bwMode="auto">
              <a:xfrm>
                <a:off x="0" y="0"/>
                <a:ext cx="1443" cy="672"/>
                <a:chOff x="0" y="0"/>
                <a:chExt cx="1443" cy="672"/>
              </a:xfrm>
            </p:grpSpPr>
            <p:sp>
              <p:nvSpPr>
                <p:cNvPr id="43200" name="Rectangle 192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357" cy="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0000FF"/>
                      </a:solidFill>
                      <a:cs typeface="Times New Roman" pitchFamily="18" charset="0"/>
                    </a:rPr>
                    <a:t>NORMAL RANGE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 sz="2800"/>
                </a:p>
              </p:txBody>
            </p:sp>
            <p:sp>
              <p:nvSpPr>
                <p:cNvPr id="43212" name="Rectangle 20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43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15" name="Group 207"/>
              <p:cNvGrpSpPr>
                <a:grpSpLocks/>
              </p:cNvGrpSpPr>
              <p:nvPr/>
            </p:nvGrpSpPr>
            <p:grpSpPr bwMode="auto">
              <a:xfrm>
                <a:off x="1443" y="0"/>
                <a:ext cx="1113" cy="672"/>
                <a:chOff x="1443" y="0"/>
                <a:chExt cx="1113" cy="672"/>
              </a:xfrm>
            </p:grpSpPr>
            <p:sp>
              <p:nvSpPr>
                <p:cNvPr id="43201" name="Rectangle 193"/>
                <p:cNvSpPr>
                  <a:spLocks noChangeArrowheads="1"/>
                </p:cNvSpPr>
                <p:nvPr/>
              </p:nvSpPr>
              <p:spPr bwMode="auto">
                <a:xfrm>
                  <a:off x="1486" y="0"/>
                  <a:ext cx="1027" cy="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IE" sz="2000">
                      <a:solidFill>
                        <a:srgbClr val="00CC66"/>
                      </a:solidFill>
                      <a:cs typeface="Times New Roman" pitchFamily="18" charset="0"/>
                    </a:rPr>
                    <a:t>50 – 150</a:t>
                  </a:r>
                  <a:r>
                    <a:rPr lang="en-GB" sz="2000">
                      <a:solidFill>
                        <a:srgbClr val="00CC66"/>
                      </a:solidFill>
                      <a:cs typeface="Times New Roman" pitchFamily="18" charset="0"/>
                    </a:rPr>
                    <a:t>% Clotting Factor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14" name="Rectangle 206"/>
                <p:cNvSpPr>
                  <a:spLocks noChangeArrowheads="1"/>
                </p:cNvSpPr>
                <p:nvPr/>
              </p:nvSpPr>
              <p:spPr bwMode="auto">
                <a:xfrm>
                  <a:off x="1443" y="0"/>
                  <a:ext cx="1113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17" name="Group 209"/>
              <p:cNvGrpSpPr>
                <a:grpSpLocks/>
              </p:cNvGrpSpPr>
              <p:nvPr/>
            </p:nvGrpSpPr>
            <p:grpSpPr bwMode="auto">
              <a:xfrm>
                <a:off x="2556" y="0"/>
                <a:ext cx="2072" cy="672"/>
                <a:chOff x="2556" y="0"/>
                <a:chExt cx="2072" cy="672"/>
              </a:xfrm>
            </p:grpSpPr>
            <p:sp>
              <p:nvSpPr>
                <p:cNvPr id="43202" name="Rectangle 194"/>
                <p:cNvSpPr>
                  <a:spLocks noChangeArrowheads="1"/>
                </p:cNvSpPr>
                <p:nvPr/>
              </p:nvSpPr>
              <p:spPr bwMode="auto">
                <a:xfrm>
                  <a:off x="2599" y="0"/>
                  <a:ext cx="1986" cy="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IE" sz="2000">
                      <a:solidFill>
                        <a:srgbClr val="FF0000"/>
                      </a:solidFill>
                      <a:cs typeface="Times New Roman" pitchFamily="18" charset="0"/>
                    </a:rPr>
                    <a:t>Normal blood coagulation</a:t>
                  </a:r>
                  <a:endParaRPr lang="en-GB" sz="2000">
                    <a:solidFill>
                      <a:srgbClr val="FF0000"/>
                    </a:solidFill>
                    <a:cs typeface="Times New Roman" pitchFamily="18" charset="0"/>
                  </a:endParaRPr>
                </a:p>
                <a:p>
                  <a:pPr eaLnBrk="0" hangingPunct="0"/>
                  <a:endParaRPr lang="en-GB" sz="20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3216" name="Rectangle 208"/>
                <p:cNvSpPr>
                  <a:spLocks noChangeArrowheads="1"/>
                </p:cNvSpPr>
                <p:nvPr/>
              </p:nvSpPr>
              <p:spPr bwMode="auto">
                <a:xfrm>
                  <a:off x="2556" y="0"/>
                  <a:ext cx="2072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19" name="Group 211"/>
              <p:cNvGrpSpPr>
                <a:grpSpLocks/>
              </p:cNvGrpSpPr>
              <p:nvPr/>
            </p:nvGrpSpPr>
            <p:grpSpPr bwMode="auto">
              <a:xfrm>
                <a:off x="0" y="672"/>
                <a:ext cx="1443" cy="864"/>
                <a:chOff x="0" y="672"/>
                <a:chExt cx="1443" cy="864"/>
              </a:xfrm>
            </p:grpSpPr>
            <p:sp>
              <p:nvSpPr>
                <p:cNvPr id="43203" name="Rectangle 195"/>
                <p:cNvSpPr>
                  <a:spLocks noChangeArrowheads="1"/>
                </p:cNvSpPr>
                <p:nvPr/>
              </p:nvSpPr>
              <p:spPr bwMode="auto">
                <a:xfrm>
                  <a:off x="43" y="672"/>
                  <a:ext cx="1357" cy="8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0000FF"/>
                      </a:solidFill>
                      <a:cs typeface="Times New Roman" pitchFamily="18" charset="0"/>
                    </a:rPr>
                    <a:t>MILD HAEMOPHILIA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18" name="Rectangle 210"/>
                <p:cNvSpPr>
                  <a:spLocks noChangeArrowheads="1"/>
                </p:cNvSpPr>
                <p:nvPr/>
              </p:nvSpPr>
              <p:spPr bwMode="auto">
                <a:xfrm>
                  <a:off x="0" y="672"/>
                  <a:ext cx="1443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21" name="Group 213"/>
              <p:cNvGrpSpPr>
                <a:grpSpLocks/>
              </p:cNvGrpSpPr>
              <p:nvPr/>
            </p:nvGrpSpPr>
            <p:grpSpPr bwMode="auto">
              <a:xfrm>
                <a:off x="1443" y="672"/>
                <a:ext cx="1113" cy="864"/>
                <a:chOff x="1443" y="672"/>
                <a:chExt cx="1113" cy="864"/>
              </a:xfrm>
            </p:grpSpPr>
            <p:sp>
              <p:nvSpPr>
                <p:cNvPr id="43204" name="Rectangle 196"/>
                <p:cNvSpPr>
                  <a:spLocks noChangeArrowheads="1"/>
                </p:cNvSpPr>
                <p:nvPr/>
              </p:nvSpPr>
              <p:spPr bwMode="auto">
                <a:xfrm>
                  <a:off x="1486" y="672"/>
                  <a:ext cx="1027" cy="8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00CC66"/>
                      </a:solidFill>
                      <a:cs typeface="Times New Roman" pitchFamily="18" charset="0"/>
                    </a:rPr>
                    <a:t>5-</a:t>
                  </a:r>
                  <a:r>
                    <a:rPr lang="en-IE" sz="2000">
                      <a:solidFill>
                        <a:srgbClr val="00CC66"/>
                      </a:solidFill>
                      <a:cs typeface="Times New Roman" pitchFamily="18" charset="0"/>
                    </a:rPr>
                    <a:t>50</a:t>
                  </a:r>
                  <a:r>
                    <a:rPr lang="en-GB" sz="2000">
                      <a:solidFill>
                        <a:srgbClr val="00CC66"/>
                      </a:solidFill>
                      <a:cs typeface="Times New Roman" pitchFamily="18" charset="0"/>
                    </a:rPr>
                    <a:t>% Clotting Factor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20" name="Rectangle 212"/>
                <p:cNvSpPr>
                  <a:spLocks noChangeArrowheads="1"/>
                </p:cNvSpPr>
                <p:nvPr/>
              </p:nvSpPr>
              <p:spPr bwMode="auto">
                <a:xfrm>
                  <a:off x="1443" y="672"/>
                  <a:ext cx="1113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23" name="Group 215"/>
              <p:cNvGrpSpPr>
                <a:grpSpLocks/>
              </p:cNvGrpSpPr>
              <p:nvPr/>
            </p:nvGrpSpPr>
            <p:grpSpPr bwMode="auto">
              <a:xfrm>
                <a:off x="2556" y="672"/>
                <a:ext cx="2072" cy="864"/>
                <a:chOff x="2556" y="672"/>
                <a:chExt cx="2072" cy="864"/>
              </a:xfrm>
            </p:grpSpPr>
            <p:sp>
              <p:nvSpPr>
                <p:cNvPr id="4320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99" y="672"/>
                  <a:ext cx="1986" cy="8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FF0000"/>
                      </a:solidFill>
                      <a:cs typeface="Times New Roman" pitchFamily="18" charset="0"/>
                    </a:rPr>
                    <a:t>Bleeding problems usually  associated tooth extractions, surgery, severe accident.</a:t>
                  </a:r>
                  <a:endParaRPr lang="en-IE" sz="2000">
                    <a:solidFill>
                      <a:srgbClr val="FF0000"/>
                    </a:solidFill>
                    <a:cs typeface="Times New Roman" pitchFamily="18" charset="0"/>
                  </a:endParaRPr>
                </a:p>
                <a:p>
                  <a:r>
                    <a:rPr lang="en-IE" sz="2000">
                      <a:solidFill>
                        <a:srgbClr val="FF0000"/>
                      </a:solidFill>
                      <a:cs typeface="Times New Roman" pitchFamily="18" charset="0"/>
                    </a:rPr>
                    <a:t>Often not diagnosed until later in life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22" name="Rectangle 214"/>
                <p:cNvSpPr>
                  <a:spLocks noChangeArrowheads="1"/>
                </p:cNvSpPr>
                <p:nvPr/>
              </p:nvSpPr>
              <p:spPr bwMode="auto">
                <a:xfrm>
                  <a:off x="2556" y="672"/>
                  <a:ext cx="2072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25" name="Group 217"/>
              <p:cNvGrpSpPr>
                <a:grpSpLocks/>
              </p:cNvGrpSpPr>
              <p:nvPr/>
            </p:nvGrpSpPr>
            <p:grpSpPr bwMode="auto">
              <a:xfrm>
                <a:off x="0" y="1536"/>
                <a:ext cx="1443" cy="672"/>
                <a:chOff x="0" y="1536"/>
                <a:chExt cx="1443" cy="672"/>
              </a:xfrm>
            </p:grpSpPr>
            <p:sp>
              <p:nvSpPr>
                <p:cNvPr id="43206" name="Rectangle 198"/>
                <p:cNvSpPr>
                  <a:spLocks noChangeArrowheads="1"/>
                </p:cNvSpPr>
                <p:nvPr/>
              </p:nvSpPr>
              <p:spPr bwMode="auto">
                <a:xfrm>
                  <a:off x="43" y="1536"/>
                  <a:ext cx="1357" cy="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0000FF"/>
                      </a:solidFill>
                      <a:cs typeface="Times New Roman" pitchFamily="18" charset="0"/>
                    </a:rPr>
                    <a:t>MODERATE HAEMOPHILIA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24" name="Rectangle 216"/>
                <p:cNvSpPr>
                  <a:spLocks noChangeArrowheads="1"/>
                </p:cNvSpPr>
                <p:nvPr/>
              </p:nvSpPr>
              <p:spPr bwMode="auto">
                <a:xfrm>
                  <a:off x="0" y="1536"/>
                  <a:ext cx="1443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27" name="Group 219"/>
              <p:cNvGrpSpPr>
                <a:grpSpLocks/>
              </p:cNvGrpSpPr>
              <p:nvPr/>
            </p:nvGrpSpPr>
            <p:grpSpPr bwMode="auto">
              <a:xfrm>
                <a:off x="1443" y="1536"/>
                <a:ext cx="1113" cy="672"/>
                <a:chOff x="1443" y="1536"/>
                <a:chExt cx="1113" cy="672"/>
              </a:xfrm>
            </p:grpSpPr>
            <p:sp>
              <p:nvSpPr>
                <p:cNvPr id="43207" name="Rectangle 199"/>
                <p:cNvSpPr>
                  <a:spLocks noChangeArrowheads="1"/>
                </p:cNvSpPr>
                <p:nvPr/>
              </p:nvSpPr>
              <p:spPr bwMode="auto">
                <a:xfrm>
                  <a:off x="1486" y="1536"/>
                  <a:ext cx="1027" cy="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00CC66"/>
                      </a:solidFill>
                      <a:cs typeface="Times New Roman" pitchFamily="18" charset="0"/>
                    </a:rPr>
                    <a:t>2-5% Clotting Factor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26" name="Rectangle 218"/>
                <p:cNvSpPr>
                  <a:spLocks noChangeArrowheads="1"/>
                </p:cNvSpPr>
                <p:nvPr/>
              </p:nvSpPr>
              <p:spPr bwMode="auto">
                <a:xfrm>
                  <a:off x="1443" y="1536"/>
                  <a:ext cx="1113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29" name="Group 221"/>
              <p:cNvGrpSpPr>
                <a:grpSpLocks/>
              </p:cNvGrpSpPr>
              <p:nvPr/>
            </p:nvGrpSpPr>
            <p:grpSpPr bwMode="auto">
              <a:xfrm>
                <a:off x="2556" y="1536"/>
                <a:ext cx="2072" cy="672"/>
                <a:chOff x="2556" y="1536"/>
                <a:chExt cx="2072" cy="672"/>
              </a:xfrm>
            </p:grpSpPr>
            <p:sp>
              <p:nvSpPr>
                <p:cNvPr id="43208" name="Rectangle 200"/>
                <p:cNvSpPr>
                  <a:spLocks noChangeArrowheads="1"/>
                </p:cNvSpPr>
                <p:nvPr/>
              </p:nvSpPr>
              <p:spPr bwMode="auto">
                <a:xfrm>
                  <a:off x="2599" y="1536"/>
                  <a:ext cx="1986" cy="6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FF0000"/>
                      </a:solidFill>
                      <a:cs typeface="Times New Roman" pitchFamily="18" charset="0"/>
                    </a:rPr>
                    <a:t>Bleeding usually associated </a:t>
                  </a:r>
                  <a:r>
                    <a:rPr lang="en-IE" sz="2000">
                      <a:solidFill>
                        <a:srgbClr val="FF0000"/>
                      </a:solidFill>
                      <a:cs typeface="Times New Roman" pitchFamily="18" charset="0"/>
                    </a:rPr>
                    <a:t>with </a:t>
                  </a:r>
                  <a:r>
                    <a:rPr lang="en-GB" sz="2000">
                      <a:solidFill>
                        <a:srgbClr val="FF0000"/>
                      </a:solidFill>
                      <a:cs typeface="Times New Roman" pitchFamily="18" charset="0"/>
                    </a:rPr>
                    <a:t>injury –knock/ deep cut</a:t>
                  </a:r>
                  <a:r>
                    <a:rPr lang="en-IE" sz="2000">
                      <a:solidFill>
                        <a:srgbClr val="FF0000"/>
                      </a:solidFill>
                      <a:cs typeface="Times New Roman" pitchFamily="18" charset="0"/>
                    </a:rPr>
                    <a:t>.</a:t>
                  </a:r>
                </a:p>
                <a:p>
                  <a:r>
                    <a:rPr lang="en-IE" sz="2000">
                      <a:solidFill>
                        <a:srgbClr val="FF0000"/>
                      </a:solidFill>
                      <a:cs typeface="Times New Roman" pitchFamily="18" charset="0"/>
                    </a:rPr>
                    <a:t>Can present like severe haemophilia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28" name="Rectangle 220"/>
                <p:cNvSpPr>
                  <a:spLocks noChangeArrowheads="1"/>
                </p:cNvSpPr>
                <p:nvPr/>
              </p:nvSpPr>
              <p:spPr bwMode="auto">
                <a:xfrm>
                  <a:off x="2556" y="1536"/>
                  <a:ext cx="2072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31" name="Group 223"/>
              <p:cNvGrpSpPr>
                <a:grpSpLocks/>
              </p:cNvGrpSpPr>
              <p:nvPr/>
            </p:nvGrpSpPr>
            <p:grpSpPr bwMode="auto">
              <a:xfrm>
                <a:off x="0" y="2208"/>
                <a:ext cx="1443" cy="864"/>
                <a:chOff x="0" y="2208"/>
                <a:chExt cx="1443" cy="864"/>
              </a:xfrm>
            </p:grpSpPr>
            <p:sp>
              <p:nvSpPr>
                <p:cNvPr id="43209" name="Rectangle 201"/>
                <p:cNvSpPr>
                  <a:spLocks noChangeArrowheads="1"/>
                </p:cNvSpPr>
                <p:nvPr/>
              </p:nvSpPr>
              <p:spPr bwMode="auto">
                <a:xfrm>
                  <a:off x="43" y="2208"/>
                  <a:ext cx="1357" cy="8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0000FF"/>
                      </a:solidFill>
                      <a:cs typeface="Times New Roman" pitchFamily="18" charset="0"/>
                    </a:rPr>
                    <a:t>SEVERE HAEMOPHILIA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30" name="Rectangle 222"/>
                <p:cNvSpPr>
                  <a:spLocks noChangeArrowheads="1"/>
                </p:cNvSpPr>
                <p:nvPr/>
              </p:nvSpPr>
              <p:spPr bwMode="auto">
                <a:xfrm>
                  <a:off x="0" y="2208"/>
                  <a:ext cx="1443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33" name="Group 225"/>
              <p:cNvGrpSpPr>
                <a:grpSpLocks/>
              </p:cNvGrpSpPr>
              <p:nvPr/>
            </p:nvGrpSpPr>
            <p:grpSpPr bwMode="auto">
              <a:xfrm>
                <a:off x="1443" y="2208"/>
                <a:ext cx="1113" cy="864"/>
                <a:chOff x="1443" y="2208"/>
                <a:chExt cx="1113" cy="864"/>
              </a:xfrm>
            </p:grpSpPr>
            <p:sp>
              <p:nvSpPr>
                <p:cNvPr id="43210" name="Rectangle 202"/>
                <p:cNvSpPr>
                  <a:spLocks noChangeArrowheads="1"/>
                </p:cNvSpPr>
                <p:nvPr/>
              </p:nvSpPr>
              <p:spPr bwMode="auto">
                <a:xfrm>
                  <a:off x="1486" y="2208"/>
                  <a:ext cx="1027" cy="8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00CC66"/>
                      </a:solidFill>
                      <a:cs typeface="Times New Roman" pitchFamily="18" charset="0"/>
                    </a:rPr>
                    <a:t>&lt;</a:t>
                  </a:r>
                  <a:r>
                    <a:rPr lang="en-IE" sz="2000">
                      <a:solidFill>
                        <a:srgbClr val="00CC66"/>
                      </a:solidFill>
                      <a:cs typeface="Times New Roman" pitchFamily="18" charset="0"/>
                    </a:rPr>
                    <a:t>1</a:t>
                  </a:r>
                  <a:r>
                    <a:rPr lang="en-GB" sz="2000">
                      <a:solidFill>
                        <a:srgbClr val="00CC66"/>
                      </a:solidFill>
                      <a:cs typeface="Times New Roman" pitchFamily="18" charset="0"/>
                    </a:rPr>
                    <a:t>% Clotting Factor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32" name="Rectangle 224"/>
                <p:cNvSpPr>
                  <a:spLocks noChangeArrowheads="1"/>
                </p:cNvSpPr>
                <p:nvPr/>
              </p:nvSpPr>
              <p:spPr bwMode="auto">
                <a:xfrm>
                  <a:off x="1443" y="2208"/>
                  <a:ext cx="1113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235" name="Group 227"/>
              <p:cNvGrpSpPr>
                <a:grpSpLocks/>
              </p:cNvGrpSpPr>
              <p:nvPr/>
            </p:nvGrpSpPr>
            <p:grpSpPr bwMode="auto">
              <a:xfrm>
                <a:off x="2556" y="2208"/>
                <a:ext cx="2072" cy="864"/>
                <a:chOff x="2556" y="2208"/>
                <a:chExt cx="2072" cy="864"/>
              </a:xfrm>
            </p:grpSpPr>
            <p:sp>
              <p:nvSpPr>
                <p:cNvPr id="43211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99" y="2208"/>
                  <a:ext cx="1986" cy="8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 sz="2000">
                      <a:solidFill>
                        <a:srgbClr val="FF0000"/>
                      </a:solidFill>
                      <a:cs typeface="Times New Roman" pitchFamily="18" charset="0"/>
                    </a:rPr>
                    <a:t>Bleeding is frequent and often spontaneous into joints, muscles, and any site including brain</a:t>
                  </a:r>
                  <a:r>
                    <a:rPr lang="en-IE" sz="2000">
                      <a:solidFill>
                        <a:srgbClr val="FF0000"/>
                      </a:solidFill>
                      <a:cs typeface="Times New Roman" pitchFamily="18" charset="0"/>
                    </a:rPr>
                    <a:t>.</a:t>
                  </a:r>
                </a:p>
                <a:p>
                  <a:r>
                    <a:rPr lang="en-IE" sz="2000">
                      <a:solidFill>
                        <a:srgbClr val="FF0000"/>
                      </a:solidFill>
                      <a:cs typeface="Times New Roman" pitchFamily="18" charset="0"/>
                    </a:rPr>
                    <a:t>Usually diagnosed in first year of life.</a:t>
                  </a:r>
                  <a:endParaRPr lang="en-GB" sz="1200">
                    <a:cs typeface="Times New Roman" pitchFamily="18" charset="0"/>
                  </a:endParaRPr>
                </a:p>
                <a:p>
                  <a:pPr eaLnBrk="0" hangingPunct="0"/>
                  <a:endParaRPr lang="en-GB"/>
                </a:p>
              </p:txBody>
            </p:sp>
            <p:sp>
              <p:nvSpPr>
                <p:cNvPr id="43234" name="Rectangle 226"/>
                <p:cNvSpPr>
                  <a:spLocks noChangeArrowheads="1"/>
                </p:cNvSpPr>
                <p:nvPr/>
              </p:nvSpPr>
              <p:spPr bwMode="auto">
                <a:xfrm>
                  <a:off x="2556" y="2208"/>
                  <a:ext cx="2072" cy="86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237" name="Rectangle 229"/>
            <p:cNvSpPr>
              <a:spLocks noChangeArrowheads="1"/>
            </p:cNvSpPr>
            <p:nvPr/>
          </p:nvSpPr>
          <p:spPr bwMode="auto">
            <a:xfrm>
              <a:off x="-3" y="-3"/>
              <a:ext cx="4634" cy="3078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51F5-D8E6-4682-858B-16D07346021C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7" name="Footer Placeholder 4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6096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IE" sz="4400">
                <a:solidFill>
                  <a:srgbClr val="0000FF"/>
                </a:solidFill>
              </a:rPr>
              <a:t>Haemarthrosis in severe haemophilia</a:t>
            </a:r>
            <a:endParaRPr lang="en-GB" sz="4400">
              <a:solidFill>
                <a:srgbClr val="0000FF"/>
              </a:solidFill>
            </a:endParaRPr>
          </a:p>
        </p:txBody>
      </p:sp>
      <p:pic>
        <p:nvPicPr>
          <p:cNvPr id="53252" name="Picture 4" descr="Kne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981200"/>
            <a:ext cx="6781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>
                <a:solidFill>
                  <a:srgbClr val="0000FF"/>
                </a:solidFill>
              </a:rPr>
              <a:t>Thigh muscle bleed</a:t>
            </a:r>
            <a:endParaRPr lang="en-GB">
              <a:solidFill>
                <a:srgbClr val="0000FF"/>
              </a:solidFill>
            </a:endParaRPr>
          </a:p>
        </p:txBody>
      </p:sp>
      <p:pic>
        <p:nvPicPr>
          <p:cNvPr id="55300" name="Picture 4" descr="Thig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057400"/>
            <a:ext cx="7391400" cy="40386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772400" cy="1143000"/>
          </a:xfrm>
        </p:spPr>
        <p:txBody>
          <a:bodyPr/>
          <a:lstStyle/>
          <a:p>
            <a:r>
              <a:rPr lang="en-IE" b="1">
                <a:solidFill>
                  <a:srgbClr val="0000FF"/>
                </a:solidFill>
              </a:rPr>
              <a:t>HISTORY OF HAEMOPHILIA TREATMENT</a:t>
            </a:r>
            <a:endParaRPr lang="en-GB" b="1">
              <a:solidFill>
                <a:srgbClr val="0000FF"/>
              </a:solidFill>
            </a:endParaRP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685800" y="2209800"/>
            <a:ext cx="8153400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sz="2800">
                <a:solidFill>
                  <a:srgbClr val="FF0000"/>
                </a:solidFill>
              </a:rPr>
              <a:t>1950’s </a:t>
            </a:r>
            <a:r>
              <a:rPr lang="en-IE" sz="2800">
                <a:solidFill>
                  <a:srgbClr val="0000FF"/>
                </a:solidFill>
              </a:rPr>
              <a:t>– no treatment for haemophilia, life expectancy 	15 yrs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FF0000"/>
                </a:solidFill>
              </a:rPr>
              <a:t>1960’s/70’s</a:t>
            </a:r>
            <a:r>
              <a:rPr lang="en-IE" sz="2800">
                <a:solidFill>
                  <a:srgbClr val="0000FF"/>
                </a:solidFill>
              </a:rPr>
              <a:t> – fresh frozen plasma, cryoprecipitate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FF0000"/>
                </a:solidFill>
              </a:rPr>
              <a:t>1970’s</a:t>
            </a:r>
            <a:r>
              <a:rPr lang="en-IE" sz="2800">
                <a:solidFill>
                  <a:srgbClr val="0000FF"/>
                </a:solidFill>
              </a:rPr>
              <a:t> – cryoprecipitate/ factor/ home treatment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FF0000"/>
                </a:solidFill>
              </a:rPr>
              <a:t>1980’s</a:t>
            </a:r>
            <a:r>
              <a:rPr lang="en-IE" sz="2800">
                <a:solidFill>
                  <a:srgbClr val="0000FF"/>
                </a:solidFill>
              </a:rPr>
              <a:t> – plasma derived factor allowed home treatment, prophylaxis but viral 	contamination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FF0000"/>
                </a:solidFill>
              </a:rPr>
              <a:t>1990’s</a:t>
            </a:r>
            <a:r>
              <a:rPr lang="en-IE" sz="2800">
                <a:solidFill>
                  <a:srgbClr val="0000FF"/>
                </a:solidFill>
              </a:rPr>
              <a:t> – recombinant factor introduced, still residual risk of infection</a:t>
            </a:r>
            <a:r>
              <a:rPr lang="en-IE">
                <a:solidFill>
                  <a:srgbClr val="0000FF"/>
                </a:solidFill>
              </a:rPr>
              <a:t> </a:t>
            </a:r>
            <a:endParaRPr lang="en-GB">
              <a:solidFill>
                <a:srgbClr val="0000FF"/>
              </a:solidFill>
            </a:endParaRPr>
          </a:p>
        </p:txBody>
      </p:sp>
      <p:pic>
        <p:nvPicPr>
          <p:cNvPr id="62468" name="Picture 4" descr="HM0016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609600"/>
            <a:ext cx="2076450" cy="146685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IE" sz="3600" b="1">
                <a:solidFill>
                  <a:srgbClr val="0000FF"/>
                </a:solidFill>
              </a:rPr>
              <a:t>SURGERY AND HAEMOPHILIA</a:t>
            </a:r>
            <a:endParaRPr lang="en-GB" sz="3600" b="1">
              <a:solidFill>
                <a:srgbClr val="0000FF"/>
              </a:solidFill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04800" y="1209675"/>
            <a:ext cx="845820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Factor replacement should be given pre surgery and during post op period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Factor pre physio, suture removal, drain removal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Factor levels should be taken to confirm expected rise in levels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Continuous infusion should never be switched off as levels will fall rapidly post op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No IM injections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No asprin or NSAID</a:t>
            </a:r>
          </a:p>
          <a:p>
            <a:pPr>
              <a:spcBef>
                <a:spcPct val="50000"/>
              </a:spcBef>
            </a:pPr>
            <a:endParaRPr lang="en-GB" sz="280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>
                <a:solidFill>
                  <a:srgbClr val="0000FF"/>
                </a:solidFill>
              </a:rPr>
              <a:t>Treatment of bleeds</a:t>
            </a:r>
            <a:endParaRPr lang="en-GB">
              <a:solidFill>
                <a:srgbClr val="0000FF"/>
              </a:solidFill>
            </a:endParaRP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838200" y="2133600"/>
            <a:ext cx="76962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Treatment given IV through vein or port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Treatment should be prompt to cease bleeding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Use of correct factor concentrate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Bed rest, ice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Analgesia</a:t>
            </a:r>
          </a:p>
          <a:p>
            <a:pPr>
              <a:spcBef>
                <a:spcPct val="50000"/>
              </a:spcBef>
            </a:pPr>
            <a:endParaRPr lang="en-IE" sz="28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IE" sz="28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GB"/>
          </a:p>
        </p:txBody>
      </p:sp>
      <p:pic>
        <p:nvPicPr>
          <p:cNvPr id="68612" name="Picture 4" descr="HM0016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419600"/>
            <a:ext cx="2076450" cy="146685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88913" y="2303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4102" name="Picture 6" descr="Unaffected fami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828800"/>
            <a:ext cx="4876800" cy="4419600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IE" sz="4800" b="1">
                <a:solidFill>
                  <a:schemeClr val="accent2"/>
                </a:solidFill>
              </a:rPr>
              <a:t>Haemophilia Inheritance</a:t>
            </a:r>
            <a:br>
              <a:rPr lang="en-IE" sz="4800" b="1">
                <a:solidFill>
                  <a:schemeClr val="accent2"/>
                </a:solidFill>
              </a:rPr>
            </a:br>
            <a:r>
              <a:rPr lang="en-IE" sz="4800" b="1">
                <a:solidFill>
                  <a:schemeClr val="accent2"/>
                </a:solidFill>
              </a:rPr>
              <a:t>FVIII and FIX only</a:t>
            </a:r>
            <a:endParaRPr lang="en-GB" sz="4800" b="1">
              <a:solidFill>
                <a:schemeClr val="accent2"/>
              </a:solidFill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715000" y="1981200"/>
            <a:ext cx="2895600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IE" sz="2800">
                <a:solidFill>
                  <a:schemeClr val="accent2"/>
                </a:solidFill>
              </a:rPr>
              <a:t>Two chromosomes determine the sex of an individual, X and 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IE" sz="2800">
                <a:solidFill>
                  <a:schemeClr val="accent2"/>
                </a:solidFill>
              </a:rPr>
              <a:t>Female XX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IE" sz="2800">
                <a:solidFill>
                  <a:schemeClr val="accent2"/>
                </a:solidFill>
              </a:rPr>
              <a:t>Male XY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ather with haemophil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4572000" cy="3810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IE" b="1">
                <a:solidFill>
                  <a:schemeClr val="accent2"/>
                </a:solidFill>
              </a:rPr>
              <a:t>Father with Haemophilia</a:t>
            </a:r>
            <a:endParaRPr lang="en-GB" b="1">
              <a:solidFill>
                <a:schemeClr val="accent2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953000" y="838200"/>
            <a:ext cx="3962400" cy="671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IE" sz="2800">
                <a:solidFill>
                  <a:schemeClr val="accent2"/>
                </a:solidFill>
              </a:rPr>
              <a:t>Genetic defect causing haemophilia on that part of X chromosome not on Y chromosone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IE" sz="2800">
                <a:solidFill>
                  <a:schemeClr val="accent2"/>
                </a:solidFill>
              </a:rPr>
              <a:t>Daughter of haemophiliac will inherit his X and be carrier.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IE" sz="2800">
                <a:solidFill>
                  <a:schemeClr val="accent2"/>
                </a:solidFill>
              </a:rPr>
              <a:t>Sons of a haemophiliac will not be affected as they inherit fathers Y chromosome which does not carry FVIII or FIX gene.  </a:t>
            </a:r>
            <a:endParaRPr lang="en-GB" sz="28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GB" sz="2800">
              <a:solidFill>
                <a:schemeClr val="accent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b="1">
                <a:solidFill>
                  <a:srgbClr val="0000FF"/>
                </a:solidFill>
              </a:rPr>
              <a:t>NORMAL CLOTTING</a:t>
            </a:r>
            <a:endParaRPr lang="en-GB" b="1">
              <a:solidFill>
                <a:srgbClr val="0000FF"/>
              </a:solidFill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066800" y="1676400"/>
            <a:ext cx="74676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sz="2800">
                <a:solidFill>
                  <a:srgbClr val="FF0000"/>
                </a:solidFill>
              </a:rPr>
              <a:t>Response to vessle injury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chemeClr val="accent2"/>
                </a:solidFill>
              </a:rPr>
              <a:t>1. Vasoconstriction to reduce blood flow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chemeClr val="accent2"/>
                </a:solidFill>
              </a:rPr>
              <a:t>2. Platelet plug formation (von willebrand factor binds damaged vessle and platelets) 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chemeClr val="accent2"/>
                </a:solidFill>
              </a:rPr>
              <a:t>3. Activation of clotting cascade with generation of fibrin clot formation</a:t>
            </a: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chemeClr val="accent2"/>
                </a:solidFill>
              </a:rPr>
              <a:t>4. Fibrinlysis (clot breakdown)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84150" y="2120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2" name="Picture 4" descr="Carrier moth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3657600" cy="3505200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IE" b="1">
                <a:solidFill>
                  <a:schemeClr val="accent2"/>
                </a:solidFill>
              </a:rPr>
              <a:t>Carrier Mother </a:t>
            </a:r>
            <a:r>
              <a:rPr lang="en-IE" sz="3600" b="1">
                <a:solidFill>
                  <a:schemeClr val="accent2"/>
                </a:solidFill>
              </a:rPr>
              <a:t>(one normal gene and one defective gene)</a:t>
            </a:r>
            <a:endParaRPr lang="en-GB" sz="3600" b="1">
              <a:solidFill>
                <a:schemeClr val="accent2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191000" y="1371600"/>
            <a:ext cx="472440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IE" sz="2800">
                <a:solidFill>
                  <a:schemeClr val="accent2"/>
                </a:solidFill>
              </a:rPr>
              <a:t>Chances carrier mother passing defective gene to a child are 50:50.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IE" sz="2800">
                <a:solidFill>
                  <a:schemeClr val="accent2"/>
                </a:solidFill>
              </a:rPr>
              <a:t>Each daughter has 50:50 chance being a carrier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IE" sz="2800">
                <a:solidFill>
                  <a:schemeClr val="accent2"/>
                </a:solidFill>
              </a:rPr>
              <a:t>Each son has 50:50 chance of having haemophilia.</a:t>
            </a:r>
          </a:p>
          <a:p>
            <a:pPr>
              <a:spcBef>
                <a:spcPct val="50000"/>
              </a:spcBef>
            </a:pPr>
            <a:endParaRPr lang="en-GB" sz="2800">
              <a:solidFill>
                <a:schemeClr val="accent2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-2978150" y="2338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9221" name="Picture 5" descr="Spontaneous mu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209800"/>
            <a:ext cx="3657600" cy="3051175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IE" b="1">
                <a:solidFill>
                  <a:schemeClr val="accent2"/>
                </a:solidFill>
              </a:rPr>
              <a:t>Spontaneous Mutation</a:t>
            </a:r>
            <a:endParaRPr lang="en-GB" b="1">
              <a:solidFill>
                <a:schemeClr val="accent2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04800" y="2209800"/>
            <a:ext cx="21336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sz="2800">
                <a:solidFill>
                  <a:schemeClr val="accent2"/>
                </a:solidFill>
              </a:rPr>
              <a:t>In some 30% cases of haemophilia there is no known family history</a:t>
            </a:r>
            <a:endParaRPr lang="en-GB" sz="2800">
              <a:solidFill>
                <a:schemeClr val="accent2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477000" y="2362200"/>
            <a:ext cx="22860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sz="2800">
                <a:solidFill>
                  <a:schemeClr val="accent2"/>
                </a:solidFill>
              </a:rPr>
              <a:t>Haemophilia is probably the result of spontaneous genetic mutation in these families.</a:t>
            </a:r>
            <a:endParaRPr lang="en-GB" sz="2800">
              <a:solidFill>
                <a:schemeClr val="accent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IE" b="1">
                <a:solidFill>
                  <a:srgbClr val="0000FF"/>
                </a:solidFill>
              </a:rPr>
              <a:t>INHIBITORS</a:t>
            </a:r>
            <a:endParaRPr lang="en-GB" b="1">
              <a:solidFill>
                <a:srgbClr val="0000FF"/>
              </a:solidFill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2197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381000" y="2667000"/>
            <a:ext cx="83820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IE" b="1"/>
          </a:p>
          <a:p>
            <a:endParaRPr lang="en-IE" b="1"/>
          </a:p>
          <a:p>
            <a:r>
              <a:rPr lang="en-GB" sz="2800">
                <a:solidFill>
                  <a:srgbClr val="0000FF"/>
                </a:solidFill>
              </a:rPr>
              <a:t>30% of people with haemophilia develop an antibody to the clotting factor they are receiving for treatment. These antibodies are known as inhibitors.</a:t>
            </a:r>
            <a:br>
              <a:rPr lang="en-GB" sz="2800">
                <a:solidFill>
                  <a:srgbClr val="0000FF"/>
                </a:solidFill>
              </a:rPr>
            </a:br>
            <a:r>
              <a:rPr lang="en-GB" sz="2800">
                <a:solidFill>
                  <a:srgbClr val="0000FF"/>
                </a:solidFill>
              </a:rPr>
              <a:t/>
            </a:r>
            <a:br>
              <a:rPr lang="en-GB" sz="2800">
                <a:solidFill>
                  <a:srgbClr val="0000FF"/>
                </a:solidFill>
              </a:rPr>
            </a:br>
            <a:r>
              <a:rPr lang="en-GB" sz="2800">
                <a:solidFill>
                  <a:srgbClr val="0000FF"/>
                </a:solidFill>
              </a:rPr>
              <a:t>These patients are treated with high does of FVIIa for bleeds or surgery. This overrides defect in FVIII or FIX deficiency.  </a:t>
            </a:r>
            <a:endParaRPr lang="en-IE" sz="2800">
              <a:solidFill>
                <a:srgbClr val="0000FF"/>
              </a:solidFill>
            </a:endParaRPr>
          </a:p>
          <a:p>
            <a:endParaRPr lang="en-IE" sz="2800">
              <a:solidFill>
                <a:srgbClr val="0000FF"/>
              </a:solidFill>
            </a:endParaRPr>
          </a:p>
          <a:p>
            <a:r>
              <a:rPr lang="en-IE" sz="2800">
                <a:solidFill>
                  <a:srgbClr val="0000FF"/>
                </a:solidFill>
              </a:rPr>
              <a:t>Longterm management involves attempting to eradicate inhibitors by administering high dose FVIII (or FIX) in a process called immune tolerance</a:t>
            </a:r>
            <a:r>
              <a:rPr lang="en-GB" sz="2800">
                <a:solidFill>
                  <a:srgbClr val="0000FF"/>
                </a:solidFill>
              </a:rPr>
              <a:t> </a:t>
            </a:r>
            <a:endParaRPr lang="en-IE" sz="2800">
              <a:solidFill>
                <a:srgbClr val="0000FF"/>
              </a:solidFill>
            </a:endParaRPr>
          </a:p>
          <a:p>
            <a:endParaRPr lang="en-IE" sz="2800">
              <a:solidFill>
                <a:srgbClr val="0000FF"/>
              </a:solidFill>
            </a:endParaRPr>
          </a:p>
          <a:p>
            <a:r>
              <a:rPr lang="en-GB" b="1"/>
              <a:t/>
            </a:r>
            <a:br>
              <a:rPr lang="en-GB" b="1"/>
            </a:b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351F5-D8E6-4682-858B-16D07346021C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Assessment of bleeding disorder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76962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b="1">
                <a:solidFill>
                  <a:srgbClr val="0000FF"/>
                </a:solidFill>
              </a:rPr>
              <a:t>Bleeding history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IE">
                <a:solidFill>
                  <a:srgbClr val="0000FF"/>
                </a:solidFill>
              </a:rPr>
              <a:t>Spontaneous bleeding: easy bruising (spontaneous v post trauma) epistaxis, menorrhagia, GI, joint, muscle, CNS, atypical sites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IE">
                <a:solidFill>
                  <a:srgbClr val="0000FF"/>
                </a:solidFill>
              </a:rPr>
              <a:t>Pregnancy related bleeding: Post partum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IE">
                <a:solidFill>
                  <a:srgbClr val="0000FF"/>
                </a:solidFill>
              </a:rPr>
              <a:t>Surgical bleeding: return to theatre or requiring transfusion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IE">
                <a:solidFill>
                  <a:srgbClr val="0000FF"/>
                </a:solidFill>
              </a:rPr>
              <a:t>Dental extraction: duration, requiring return to dentist, requiring packing or transfusion </a:t>
            </a:r>
          </a:p>
          <a:p>
            <a:pPr>
              <a:spcBef>
                <a:spcPct val="50000"/>
              </a:spcBef>
            </a:pPr>
            <a:endParaRPr lang="en-IE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IE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IE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Assessment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762000" y="1981200"/>
            <a:ext cx="76962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b="1">
                <a:solidFill>
                  <a:srgbClr val="0000FF"/>
                </a:solidFill>
              </a:rPr>
              <a:t>Laboratory investigations</a:t>
            </a:r>
          </a:p>
          <a:p>
            <a:pPr>
              <a:spcBef>
                <a:spcPct val="50000"/>
              </a:spcBef>
            </a:pPr>
            <a:r>
              <a:rPr lang="en-IE">
                <a:solidFill>
                  <a:srgbClr val="0000FF"/>
                </a:solidFill>
              </a:rPr>
              <a:t>FBC</a:t>
            </a:r>
          </a:p>
          <a:p>
            <a:pPr>
              <a:spcBef>
                <a:spcPct val="50000"/>
              </a:spcBef>
            </a:pPr>
            <a:r>
              <a:rPr lang="en-IE">
                <a:solidFill>
                  <a:srgbClr val="0000FF"/>
                </a:solidFill>
              </a:rPr>
              <a:t>PT/APTT (factors I, II, V, VII, VIII, IX, X, IX and XII)</a:t>
            </a:r>
          </a:p>
          <a:p>
            <a:pPr>
              <a:spcBef>
                <a:spcPct val="50000"/>
              </a:spcBef>
            </a:pPr>
            <a:r>
              <a:rPr lang="en-IE">
                <a:solidFill>
                  <a:srgbClr val="0000FF"/>
                </a:solidFill>
              </a:rPr>
              <a:t>Note factor III, IV and VI  don’t exist  </a:t>
            </a:r>
          </a:p>
          <a:p>
            <a:pPr>
              <a:spcBef>
                <a:spcPct val="50000"/>
              </a:spcBef>
            </a:pPr>
            <a:r>
              <a:rPr lang="en-IE">
                <a:solidFill>
                  <a:srgbClr val="0000FF"/>
                </a:solidFill>
              </a:rPr>
              <a:t>Von Willebrand activity</a:t>
            </a:r>
          </a:p>
          <a:p>
            <a:pPr>
              <a:spcBef>
                <a:spcPct val="50000"/>
              </a:spcBef>
            </a:pPr>
            <a:r>
              <a:rPr lang="en-IE">
                <a:solidFill>
                  <a:srgbClr val="0000FF"/>
                </a:solidFill>
              </a:rPr>
              <a:t>Platelet function</a:t>
            </a:r>
          </a:p>
          <a:p>
            <a:pPr>
              <a:spcBef>
                <a:spcPct val="50000"/>
              </a:spcBef>
            </a:pPr>
            <a:r>
              <a:rPr lang="en-IE">
                <a:solidFill>
                  <a:srgbClr val="0000FF"/>
                </a:solidFill>
              </a:rPr>
              <a:t>FXIII</a:t>
            </a:r>
          </a:p>
          <a:p>
            <a:pPr>
              <a:spcBef>
                <a:spcPct val="50000"/>
              </a:spcBef>
            </a:pPr>
            <a:endParaRPr lang="en-IE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IE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IE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sz="6000">
                <a:latin typeface="Charcoal CY" charset="-52"/>
              </a:rPr>
              <a:t>von Willebrand’s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harcoal CY" charset="-52"/>
              </a:rPr>
              <a:t>vWD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>
                <a:latin typeface="Charcoal CY" charset="-52"/>
              </a:rPr>
              <a:t>Family of bleeding disorders </a:t>
            </a:r>
          </a:p>
          <a:p>
            <a:r>
              <a:rPr lang="en-US" sz="3600">
                <a:latin typeface="Charcoal CY" charset="-52"/>
              </a:rPr>
              <a:t>Caused by a deficiency or an abnormality of von Willebrand Factor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vWF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772400" cy="2438400"/>
          </a:xfrm>
        </p:spPr>
        <p:txBody>
          <a:bodyPr/>
          <a:lstStyle/>
          <a:p>
            <a:r>
              <a:rPr lang="en-US" sz="2000" i="1">
                <a:latin typeface="Charcoal CY" charset="-52"/>
              </a:rPr>
              <a:t>VWF </a:t>
            </a:r>
            <a:r>
              <a:rPr lang="en-US" sz="2000">
                <a:latin typeface="Charcoal CY" charset="-52"/>
              </a:rPr>
              <a:t>gene : short arm of chromosome 12</a:t>
            </a:r>
          </a:p>
          <a:p>
            <a:pPr lvl="1"/>
            <a:r>
              <a:rPr lang="en-US" sz="2000" i="1">
                <a:latin typeface="Charcoal CY" charset="-52"/>
              </a:rPr>
              <a:t>VWF</a:t>
            </a:r>
            <a:r>
              <a:rPr lang="en-US" sz="2000">
                <a:latin typeface="Charcoal CY" charset="-52"/>
              </a:rPr>
              <a:t> gene is expressed in endothelial cells and megakaryocytes</a:t>
            </a:r>
          </a:p>
          <a:p>
            <a:r>
              <a:rPr lang="en-US" sz="2000">
                <a:latin typeface="Charcoal CY" charset="-52"/>
              </a:rPr>
              <a:t>vWF is produced as a propeptide which is extensively modified to produce mature vWF</a:t>
            </a:r>
          </a:p>
          <a:p>
            <a:pPr lvl="1"/>
            <a:r>
              <a:rPr lang="en-US" sz="2000">
                <a:latin typeface="Charcoal CY" charset="-52"/>
              </a:rPr>
              <a:t>Two vWF monomers bind through disulfide bonds to form dimers</a:t>
            </a:r>
          </a:p>
          <a:p>
            <a:pPr lvl="1"/>
            <a:r>
              <a:rPr lang="en-US" sz="2000">
                <a:latin typeface="Charcoal CY" charset="-52"/>
              </a:rPr>
              <a:t>Multiple dimers combine to form vWF multimers</a:t>
            </a:r>
          </a:p>
        </p:txBody>
      </p:sp>
      <p:pic>
        <p:nvPicPr>
          <p:cNvPr id="819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4572000"/>
            <a:ext cx="7772400" cy="1981200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CE4A2-AE64-4C3F-B009-6A21E338BF44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Charcoal CY" charset="-52"/>
              </a:rPr>
              <a:t>vWF Production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>
                <a:latin typeface="Charcoal CY" charset="-52"/>
              </a:rPr>
              <a:t>Vascular endothelial cells</a:t>
            </a:r>
          </a:p>
          <a:p>
            <a:r>
              <a:rPr lang="en-US" sz="2000">
                <a:latin typeface="Charcoal CY" charset="-52"/>
              </a:rPr>
              <a:t>Megakaryocytes </a:t>
            </a:r>
          </a:p>
          <a:p>
            <a:r>
              <a:rPr lang="en-US" sz="2000">
                <a:latin typeface="Charcoal CY" charset="-52"/>
              </a:rPr>
              <a:t>Most vWF is secreted</a:t>
            </a:r>
          </a:p>
          <a:p>
            <a:r>
              <a:rPr lang="en-US" sz="2000">
                <a:latin typeface="Charcoal CY" charset="-52"/>
              </a:rPr>
              <a:t>Some vWF is stored</a:t>
            </a:r>
          </a:p>
          <a:p>
            <a:pPr lvl="1"/>
            <a:r>
              <a:rPr lang="en-US" sz="2000">
                <a:latin typeface="Charcoal CY" charset="-52"/>
              </a:rPr>
              <a:t>Weibel-Palade bodies in endothelial cells</a:t>
            </a:r>
          </a:p>
          <a:p>
            <a:pPr lvl="1"/>
            <a:r>
              <a:rPr lang="en-US" sz="2000">
                <a:latin typeface="Charcoal CY" charset="-52"/>
              </a:rPr>
              <a:t>Alpha granules of platelets </a:t>
            </a:r>
          </a:p>
          <a:p>
            <a:r>
              <a:rPr lang="en-US" sz="2000">
                <a:latin typeface="Charcoal CY" charset="-52"/>
              </a:rPr>
              <a:t>Constitutive and stimulus-induced pathways</a:t>
            </a:r>
          </a:p>
          <a:p>
            <a:endParaRPr lang="en-US" sz="2000">
              <a:latin typeface="Charcoal CY" charset="-52"/>
            </a:endParaRP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>
                <a:latin typeface="Charcoal CY" charset="-52"/>
              </a:rPr>
              <a:t>Release stimuli (EC)</a:t>
            </a:r>
          </a:p>
          <a:p>
            <a:pPr lvl="1"/>
            <a:r>
              <a:rPr lang="en-US" sz="2000">
                <a:latin typeface="Charcoal CY" charset="-52"/>
              </a:rPr>
              <a:t>Thrombin</a:t>
            </a:r>
          </a:p>
          <a:p>
            <a:pPr lvl="1"/>
            <a:r>
              <a:rPr lang="en-US" sz="2000">
                <a:latin typeface="Charcoal CY" charset="-52"/>
              </a:rPr>
              <a:t>Histamine</a:t>
            </a:r>
          </a:p>
          <a:p>
            <a:pPr lvl="1"/>
            <a:r>
              <a:rPr lang="en-US" sz="2000">
                <a:latin typeface="Charcoal CY" charset="-52"/>
              </a:rPr>
              <a:t>Fibrin</a:t>
            </a:r>
          </a:p>
          <a:p>
            <a:pPr lvl="1"/>
            <a:r>
              <a:rPr lang="en-US" sz="2000">
                <a:latin typeface="Charcoal CY" charset="-52"/>
              </a:rPr>
              <a:t>C5b-9 (complement membrane attack complex)</a:t>
            </a:r>
          </a:p>
          <a:p>
            <a:r>
              <a:rPr lang="en-US" sz="2000">
                <a:latin typeface="Charcoal CY" charset="-52"/>
              </a:rPr>
              <a:t>Release stimuli (platelets)</a:t>
            </a:r>
          </a:p>
          <a:p>
            <a:pPr lvl="1"/>
            <a:r>
              <a:rPr lang="en-US" sz="2000">
                <a:latin typeface="Charcoal CY" charset="-52"/>
              </a:rPr>
              <a:t>Thrombin</a:t>
            </a:r>
          </a:p>
          <a:p>
            <a:pPr lvl="1"/>
            <a:r>
              <a:rPr lang="en-US" sz="2000">
                <a:latin typeface="Charcoal CY" charset="-52"/>
              </a:rPr>
              <a:t>ADP</a:t>
            </a:r>
          </a:p>
          <a:p>
            <a:pPr lvl="1"/>
            <a:r>
              <a:rPr lang="en-US" sz="2000">
                <a:latin typeface="Charcoal CY" charset="-52"/>
              </a:rPr>
              <a:t>Collagen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CBF9-F405-40A6-A03A-15F515C4BA4E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sz="2400">
                <a:latin typeface="Charcoal CY" charset="-52"/>
              </a:rPr>
              <a:t>vWF Function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0" y="1600200"/>
            <a:ext cx="3810000" cy="4419600"/>
          </a:xfrm>
        </p:spPr>
        <p:txBody>
          <a:bodyPr/>
          <a:lstStyle/>
          <a:p>
            <a:r>
              <a:rPr lang="en-US" sz="2000">
                <a:latin typeface="Charcoal CY" charset="-52"/>
              </a:rPr>
              <a:t>Adhesion</a:t>
            </a:r>
          </a:p>
          <a:p>
            <a:pPr lvl="1"/>
            <a:r>
              <a:rPr lang="en-US" sz="2000">
                <a:latin typeface="Charcoal CY" charset="-52"/>
              </a:rPr>
              <a:t>Mediates the adhesion of platelets to sites of vascular injury (subendothelium)</a:t>
            </a:r>
          </a:p>
          <a:p>
            <a:pPr lvl="2"/>
            <a:r>
              <a:rPr lang="en-US" sz="2000">
                <a:latin typeface="Charcoal CY" charset="-52"/>
              </a:rPr>
              <a:t>Links exposed collagen to platelets</a:t>
            </a:r>
          </a:p>
          <a:p>
            <a:pPr lvl="1"/>
            <a:r>
              <a:rPr lang="en-US" sz="2000">
                <a:latin typeface="Charcoal CY" charset="-52"/>
              </a:rPr>
              <a:t>Mediates platelet to platelet interaction </a:t>
            </a:r>
          </a:p>
          <a:p>
            <a:pPr lvl="2"/>
            <a:r>
              <a:rPr lang="en-US" sz="2000">
                <a:latin typeface="Charcoal CY" charset="-52"/>
              </a:rPr>
              <a:t>Binds GPIb and GPIIb-IIIa on activated platelets</a:t>
            </a:r>
          </a:p>
          <a:p>
            <a:pPr lvl="2"/>
            <a:r>
              <a:rPr lang="en-US" sz="2000">
                <a:latin typeface="Charcoal CY" charset="-52"/>
              </a:rPr>
              <a:t>Stabilizes the hemostatic plug against shear forces</a:t>
            </a:r>
          </a:p>
        </p:txBody>
      </p:sp>
      <p:pic>
        <p:nvPicPr>
          <p:cNvPr id="8499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914400"/>
            <a:ext cx="5334000" cy="5943600"/>
          </a:xfrm>
          <a:solidFill>
            <a:schemeClr val="tx1"/>
          </a:solidFill>
          <a:ln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2EC9C-20A9-48DA-8AFE-6FFB7D6E7F42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53975" y="3011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3975" y="2828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53975" y="2828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0" y="2209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457200" y="1752600"/>
            <a:ext cx="74676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rgbClr val="0000FF"/>
                </a:solidFill>
              </a:rPr>
              <a:t>Normally the ingredients, called factors, act like a row of dominoes toppling against each other to create a chain reaction. </a:t>
            </a:r>
            <a:endParaRPr lang="en-IE" sz="28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I</a:t>
            </a:r>
            <a:r>
              <a:rPr lang="en-GB" sz="2800">
                <a:solidFill>
                  <a:srgbClr val="0000FF"/>
                </a:solidFill>
              </a:rPr>
              <a:t>f </a:t>
            </a:r>
            <a:r>
              <a:rPr lang="en-IE" sz="2800">
                <a:solidFill>
                  <a:srgbClr val="0000FF"/>
                </a:solidFill>
              </a:rPr>
              <a:t>one of the</a:t>
            </a:r>
            <a:r>
              <a:rPr lang="en-GB" sz="2800">
                <a:solidFill>
                  <a:srgbClr val="0000FF"/>
                </a:solidFill>
              </a:rPr>
              <a:t> factor</a:t>
            </a:r>
            <a:r>
              <a:rPr lang="en-IE" sz="2800">
                <a:solidFill>
                  <a:srgbClr val="0000FF"/>
                </a:solidFill>
              </a:rPr>
              <a:t>s</a:t>
            </a:r>
            <a:r>
              <a:rPr lang="en-GB" sz="2800">
                <a:solidFill>
                  <a:srgbClr val="0000FF"/>
                </a:solidFill>
              </a:rPr>
              <a:t> </a:t>
            </a:r>
            <a:r>
              <a:rPr lang="en-IE" sz="2800">
                <a:solidFill>
                  <a:srgbClr val="0000FF"/>
                </a:solidFill>
              </a:rPr>
              <a:t>is missing</a:t>
            </a:r>
            <a:r>
              <a:rPr lang="en-GB" sz="2800">
                <a:solidFill>
                  <a:srgbClr val="0000FF"/>
                </a:solidFill>
              </a:rPr>
              <a:t> this chain reaction cannot proceed. </a:t>
            </a:r>
            <a:endParaRPr lang="en-IE" sz="28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800" b="1"/>
              <a:t/>
            </a:r>
            <a:br>
              <a:rPr lang="en-GB" sz="2800" b="1"/>
            </a:br>
            <a:endParaRPr lang="en-GB" sz="2800" b="1"/>
          </a:p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53975" y="3011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8930" name="Picture 18" descr="Animation of normal clotti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343400"/>
            <a:ext cx="6248400" cy="1828800"/>
          </a:xfrm>
          <a:prstGeom prst="rect">
            <a:avLst/>
          </a:prstGeom>
          <a:noFill/>
        </p:spPr>
      </p:pic>
      <p:sp>
        <p:nvSpPr>
          <p:cNvPr id="38931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b="1">
                <a:solidFill>
                  <a:srgbClr val="0000FF"/>
                </a:solidFill>
              </a:rPr>
              <a:t>CLOTTING CASCADE</a:t>
            </a:r>
            <a:endParaRPr lang="en-GB" b="1">
              <a:solidFill>
                <a:srgbClr val="0000FF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harcoal CY" charset="-52"/>
              </a:rPr>
              <a:t>vW Factor Functions in Hemostasis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Carrier protein for Factor VIII (FVIII)</a:t>
            </a:r>
          </a:p>
          <a:p>
            <a:pPr lvl="1"/>
            <a:r>
              <a:rPr lang="en-US" sz="2400">
                <a:latin typeface="Charcoal CY" charset="-52"/>
              </a:rPr>
              <a:t>Protects FVIII from proteolytic degradation</a:t>
            </a:r>
          </a:p>
          <a:p>
            <a:pPr lvl="1"/>
            <a:r>
              <a:rPr lang="en-US" sz="2400">
                <a:latin typeface="Charcoal CY" charset="-52"/>
              </a:rPr>
              <a:t>Localizes FVIII to the site of vascular injury</a:t>
            </a:r>
          </a:p>
          <a:p>
            <a:pPr lvl="1"/>
            <a:r>
              <a:rPr lang="en-US" sz="2400">
                <a:latin typeface="Charcoal CY" charset="-52"/>
              </a:rPr>
              <a:t>Hemophilia A: absence of FVIII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harcoal CY" charset="-52"/>
              </a:rPr>
              <a:t>Frequency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Most frequent inherited bleeding disorder</a:t>
            </a:r>
          </a:p>
          <a:p>
            <a:pPr lvl="1"/>
            <a:r>
              <a:rPr lang="en-US" sz="2400">
                <a:latin typeface="Charcoal CY" charset="-52"/>
              </a:rPr>
              <a:t>Estimated that 1% of the population has vWD</a:t>
            </a:r>
          </a:p>
          <a:p>
            <a:pPr lvl="1"/>
            <a:r>
              <a:rPr lang="en-US" sz="2400">
                <a:latin typeface="Charcoal CY" charset="-52"/>
              </a:rPr>
              <a:t>Very wide range of clinical manifestations</a:t>
            </a:r>
          </a:p>
          <a:p>
            <a:pPr lvl="1"/>
            <a:r>
              <a:rPr lang="en-US" sz="2400">
                <a:latin typeface="Charcoal CY" charset="-52"/>
              </a:rPr>
              <a:t>Clinically significant vWD : 125 persons per million population</a:t>
            </a:r>
          </a:p>
          <a:p>
            <a:pPr lvl="1"/>
            <a:r>
              <a:rPr lang="en-US" sz="2400">
                <a:latin typeface="Charcoal CY" charset="-52"/>
              </a:rPr>
              <a:t>Severe disease is found in approximately 0.5-5 persons per million population</a:t>
            </a:r>
          </a:p>
          <a:p>
            <a:r>
              <a:rPr lang="en-US" sz="2400">
                <a:latin typeface="Charcoal CY" charset="-52"/>
              </a:rPr>
              <a:t>Autosomal inheritance pattern</a:t>
            </a:r>
          </a:p>
          <a:p>
            <a:pPr lvl="1"/>
            <a:r>
              <a:rPr lang="en-US" sz="2400">
                <a:latin typeface="Charcoal CY" charset="-52"/>
              </a:rPr>
              <a:t>Males and females are affected equally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harcoal CY" charset="-52"/>
              </a:rPr>
              <a:t>vWD Classification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Disease is due to either a quantitative deficiency of vWF or to functional deficiencies of vWF</a:t>
            </a:r>
          </a:p>
          <a:p>
            <a:pPr lvl="1"/>
            <a:r>
              <a:rPr lang="en-US" sz="2400">
                <a:latin typeface="Charcoal CY" charset="-52"/>
              </a:rPr>
              <a:t>Due to vWF role as carrier protein for FVIII, inadequate amount of vWF or improperly functioning vWF can lead to a resultant decrease in the available amount of FVIII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vWD Classification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latin typeface="Charcoal CY" charset="-52"/>
              </a:rPr>
              <a:t>3 major subclasses</a:t>
            </a:r>
          </a:p>
          <a:p>
            <a:pPr lvl="1"/>
            <a:r>
              <a:rPr lang="en-US" sz="2000">
                <a:latin typeface="Charcoal CY" charset="-52"/>
              </a:rPr>
              <a:t>Type I: Partial quantitative deficiency of vWF</a:t>
            </a:r>
          </a:p>
          <a:p>
            <a:pPr lvl="2"/>
            <a:r>
              <a:rPr lang="en-US" sz="2000">
                <a:latin typeface="Charcoal CY" charset="-52"/>
              </a:rPr>
              <a:t>Mild-moderate disease</a:t>
            </a:r>
          </a:p>
          <a:p>
            <a:pPr lvl="2"/>
            <a:r>
              <a:rPr lang="en-US" sz="2000">
                <a:latin typeface="Charcoal CY" charset="-52"/>
              </a:rPr>
              <a:t>70%</a:t>
            </a:r>
          </a:p>
          <a:p>
            <a:pPr lvl="1"/>
            <a:r>
              <a:rPr lang="en-US" sz="2000">
                <a:latin typeface="Charcoal CY" charset="-52"/>
              </a:rPr>
              <a:t>Type II: Qualitative deficiency of vWF</a:t>
            </a:r>
          </a:p>
          <a:p>
            <a:pPr lvl="2"/>
            <a:r>
              <a:rPr lang="en-US" sz="2000">
                <a:latin typeface="Charcoal CY" charset="-52"/>
              </a:rPr>
              <a:t>Mild to moderate disease</a:t>
            </a:r>
          </a:p>
          <a:p>
            <a:pPr lvl="2"/>
            <a:r>
              <a:rPr lang="en-US" sz="2000">
                <a:latin typeface="Charcoal CY" charset="-52"/>
              </a:rPr>
              <a:t>25%</a:t>
            </a:r>
          </a:p>
          <a:p>
            <a:pPr lvl="1"/>
            <a:r>
              <a:rPr lang="en-US" sz="2000">
                <a:latin typeface="Charcoal CY" charset="-52"/>
              </a:rPr>
              <a:t>Type III:  Total or near total deficiency of vWF</a:t>
            </a:r>
          </a:p>
          <a:p>
            <a:pPr lvl="2"/>
            <a:r>
              <a:rPr lang="en-US" sz="2000">
                <a:latin typeface="Charcoal CY" charset="-52"/>
              </a:rPr>
              <a:t>Severe disease</a:t>
            </a:r>
          </a:p>
          <a:p>
            <a:pPr lvl="2"/>
            <a:r>
              <a:rPr lang="en-US" sz="2000">
                <a:latin typeface="Charcoal CY" charset="-52"/>
              </a:rPr>
              <a:t>5%</a:t>
            </a:r>
          </a:p>
          <a:p>
            <a:r>
              <a:rPr lang="en-US" sz="2000">
                <a:latin typeface="Charcoal CY" charset="-52"/>
              </a:rPr>
              <a:t>Additional subclass</a:t>
            </a:r>
          </a:p>
          <a:p>
            <a:pPr lvl="1"/>
            <a:r>
              <a:rPr lang="en-US" sz="2000">
                <a:latin typeface="Charcoal CY" charset="-52"/>
              </a:rPr>
              <a:t>Acquired vWD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Charcoal CY" charset="-52"/>
              </a:rPr>
              <a:t>Clinical Manifestations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Most with the disease have few or no symptoms</a:t>
            </a:r>
          </a:p>
          <a:p>
            <a:r>
              <a:rPr lang="en-US" sz="2400">
                <a:latin typeface="Charcoal CY" charset="-52"/>
              </a:rPr>
              <a:t>For most with symptoms, it is a mild manageable bleeding disorder with clinically severe hemorrhage only with trauma or surgery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>
                <a:latin typeface="Charcoal CY" charset="-52"/>
              </a:rPr>
              <a:t>Types II and III: Bleeding episodes may be severe and potentially life threatening</a:t>
            </a:r>
          </a:p>
          <a:p>
            <a:r>
              <a:rPr lang="en-US" sz="2000">
                <a:latin typeface="Charcoal CY" charset="-52"/>
              </a:rPr>
              <a:t>Disease may be more pronounced in females because of menorrhagia </a:t>
            </a:r>
          </a:p>
          <a:p>
            <a:r>
              <a:rPr lang="en-US" sz="2000">
                <a:latin typeface="Charcoal CY" charset="-52"/>
              </a:rPr>
              <a:t>Bleeding often exacerbated by the ingestion of aspirin</a:t>
            </a:r>
          </a:p>
          <a:p>
            <a:r>
              <a:rPr lang="en-US" sz="2000">
                <a:latin typeface="Charcoal CY" charset="-52"/>
              </a:rPr>
              <a:t>Severity of symptoms tends to decrease with age due to increasing amounts of vWF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CBF9-F405-40A6-A03A-15F515C4BA4E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harcoal CY" charset="-52"/>
              </a:rPr>
              <a:t>Clinical Manifestations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latin typeface="Charcoal CY" charset="-52"/>
              </a:rPr>
              <a:t>Epistaxis 60%</a:t>
            </a:r>
          </a:p>
          <a:p>
            <a:r>
              <a:rPr lang="en-US" sz="2000">
                <a:latin typeface="Charcoal CY" charset="-52"/>
              </a:rPr>
              <a:t>Easy bruising / hematomas 40%</a:t>
            </a:r>
          </a:p>
          <a:p>
            <a:r>
              <a:rPr lang="en-US" sz="2000">
                <a:latin typeface="Charcoal CY" charset="-52"/>
              </a:rPr>
              <a:t>Menorrhagia 35%</a:t>
            </a:r>
          </a:p>
          <a:p>
            <a:r>
              <a:rPr lang="en-US" sz="2000">
                <a:latin typeface="Charcoal CY" charset="-52"/>
              </a:rPr>
              <a:t>Gingival bleeding 35%</a:t>
            </a:r>
          </a:p>
          <a:p>
            <a:r>
              <a:rPr lang="en-US" sz="2000">
                <a:latin typeface="Charcoal CY" charset="-52"/>
              </a:rPr>
              <a:t>GI bleeding 10%</a:t>
            </a:r>
          </a:p>
          <a:p>
            <a:r>
              <a:rPr lang="en-US" sz="2000">
                <a:latin typeface="Charcoal CY" charset="-52"/>
              </a:rPr>
              <a:t>Dental extractions 50%</a:t>
            </a:r>
          </a:p>
          <a:p>
            <a:r>
              <a:rPr lang="en-US" sz="2000">
                <a:latin typeface="Charcoal CY" charset="-52"/>
              </a:rPr>
              <a:t>Trauma/wounds</a:t>
            </a:r>
            <a:r>
              <a:rPr lang="en-US" sz="1600">
                <a:latin typeface="Charcoal CY" charset="-52"/>
              </a:rPr>
              <a:t> 35%</a:t>
            </a:r>
          </a:p>
          <a:p>
            <a:r>
              <a:rPr lang="en-US" sz="2000">
                <a:latin typeface="Charcoal CY" charset="-52"/>
              </a:rPr>
              <a:t>Post-partum 25%</a:t>
            </a:r>
          </a:p>
          <a:p>
            <a:r>
              <a:rPr lang="en-US" sz="2000">
                <a:latin typeface="Charcoal CY" charset="-52"/>
              </a:rPr>
              <a:t>Post-operative 20%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z="2400">
                <a:latin typeface="Charcoal CY" charset="-52"/>
              </a:rPr>
              <a:t>Acquired vWD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114800"/>
          </a:xfrm>
        </p:spPr>
        <p:txBody>
          <a:bodyPr/>
          <a:lstStyle/>
          <a:p>
            <a:r>
              <a:rPr lang="en-US" sz="2000">
                <a:latin typeface="Charcoal CY" charset="-52"/>
              </a:rPr>
              <a:t>First described in 1970's</a:t>
            </a:r>
          </a:p>
          <a:p>
            <a:r>
              <a:rPr lang="en-US" sz="2000">
                <a:latin typeface="Charcoal CY" charset="-52"/>
              </a:rPr>
              <a:t>fewer than 300 cases reported</a:t>
            </a:r>
          </a:p>
          <a:p>
            <a:r>
              <a:rPr lang="en-US" sz="2000">
                <a:latin typeface="Charcoal CY" charset="-52"/>
              </a:rPr>
              <a:t>Usually encountered in adults with no personal or family bleeding history</a:t>
            </a:r>
          </a:p>
          <a:p>
            <a:r>
              <a:rPr lang="en-US" sz="2000">
                <a:latin typeface="Charcoal CY" charset="-52"/>
              </a:rPr>
              <a:t>Laboratory work-up most consistent with Type II vWD</a:t>
            </a:r>
          </a:p>
          <a:p>
            <a:r>
              <a:rPr lang="en-US" sz="2000">
                <a:latin typeface="Charcoal CY" charset="-52"/>
              </a:rPr>
              <a:t>Mechanisms</a:t>
            </a:r>
          </a:p>
          <a:p>
            <a:pPr lvl="1"/>
            <a:r>
              <a:rPr lang="en-US" sz="2000">
                <a:latin typeface="Charcoal CY" charset="-52"/>
              </a:rPr>
              <a:t>Autoantibodies to vWF</a:t>
            </a:r>
          </a:p>
          <a:p>
            <a:pPr lvl="1"/>
            <a:r>
              <a:rPr lang="en-US" sz="2000">
                <a:latin typeface="Charcoal CY" charset="-52"/>
              </a:rPr>
              <a:t>Absorption of HMW vWF multimers to tumors and activated cells</a:t>
            </a:r>
          </a:p>
          <a:p>
            <a:pPr lvl="1"/>
            <a:r>
              <a:rPr lang="en-US" sz="2000">
                <a:latin typeface="Charcoal CY" charset="-52"/>
              </a:rPr>
              <a:t>Increased proteolysis of vWF</a:t>
            </a:r>
          </a:p>
          <a:p>
            <a:pPr lvl="1"/>
            <a:r>
              <a:rPr lang="en-US" sz="2000">
                <a:latin typeface="Charcoal CY" charset="-52"/>
              </a:rPr>
              <a:t>Defective synthesis and release of vWF from cellular compartments</a:t>
            </a:r>
          </a:p>
          <a:p>
            <a:r>
              <a:rPr lang="en-US" sz="2000">
                <a:latin typeface="Charcoal CY" charset="-52"/>
              </a:rPr>
              <a:t>Myeloproliferative disorders, lymphoproliferative disorders, monoclonal gammopathies, CVD, and following certain infections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harcoal CY" charset="-52"/>
              </a:rPr>
              <a:t>vWD Screening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PT</a:t>
            </a:r>
          </a:p>
          <a:p>
            <a:r>
              <a:rPr lang="en-US" sz="2400">
                <a:latin typeface="Charcoal CY" charset="-52"/>
              </a:rPr>
              <a:t>aPTT</a:t>
            </a:r>
          </a:p>
          <a:p>
            <a:r>
              <a:rPr lang="en-US" sz="2400">
                <a:latin typeface="Charcoal CY" charset="-52"/>
              </a:rPr>
              <a:t>(Bleeding time)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harcoal CY" charset="-52"/>
              </a:rPr>
              <a:t>vWD: aPTT and PT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latin typeface="Charcoal CY" charset="-52"/>
              </a:rPr>
              <a:t>aPTT</a:t>
            </a:r>
          </a:p>
          <a:p>
            <a:pPr lvl="1"/>
            <a:r>
              <a:rPr lang="en-US" sz="2000">
                <a:latin typeface="Charcoal CY" charset="-52"/>
              </a:rPr>
              <a:t>Mildly prolonged in approximately 50% of patients with vWD</a:t>
            </a:r>
          </a:p>
          <a:p>
            <a:pPr lvl="2"/>
            <a:r>
              <a:rPr lang="en-US" sz="2000">
                <a:latin typeface="Charcoal CY" charset="-52"/>
              </a:rPr>
              <a:t>Normal PTT does not rule out vWD</a:t>
            </a:r>
          </a:p>
          <a:p>
            <a:pPr lvl="1"/>
            <a:r>
              <a:rPr lang="en-US" sz="2000">
                <a:latin typeface="Charcoal CY" charset="-52"/>
              </a:rPr>
              <a:t>Prolongation is secondary to low levels of FVIII</a:t>
            </a:r>
          </a:p>
          <a:p>
            <a:r>
              <a:rPr lang="en-US" sz="2000">
                <a:latin typeface="Charcoal CY" charset="-52"/>
              </a:rPr>
              <a:t>PT</a:t>
            </a:r>
          </a:p>
          <a:p>
            <a:pPr lvl="1"/>
            <a:r>
              <a:rPr lang="en-US" sz="2000">
                <a:latin typeface="Charcoal CY" charset="-52"/>
              </a:rPr>
              <a:t>Usually within reference ranges </a:t>
            </a:r>
          </a:p>
          <a:p>
            <a:r>
              <a:rPr lang="en-US" sz="2000">
                <a:latin typeface="Charcoal CY" charset="-52"/>
              </a:rPr>
              <a:t>Prolongations of both the PT and the aPTT signal a problem with acquisition of a proper specimen or a disorder other than or in addition to vWD</a:t>
            </a:r>
          </a:p>
          <a:p>
            <a:pPr lvl="1"/>
            <a:endParaRPr lang="en-US" sz="2000">
              <a:latin typeface="Charcoal CY" charset="-5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harcoal CY" charset="-52"/>
              </a:rPr>
              <a:t>vWD and Bleeding Time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Historically, bleeding time is a test used to help diagnose vWD</a:t>
            </a:r>
          </a:p>
          <a:p>
            <a:pPr lvl="1"/>
            <a:r>
              <a:rPr lang="en-US" sz="2400">
                <a:latin typeface="Charcoal CY" charset="-52"/>
              </a:rPr>
              <a:t>Lacks sensitivity and specificity</a:t>
            </a:r>
          </a:p>
          <a:p>
            <a:pPr lvl="1"/>
            <a:r>
              <a:rPr lang="en-US" sz="2400">
                <a:latin typeface="Charcoal CY" charset="-52"/>
              </a:rPr>
              <a:t>Subject to wide variation</a:t>
            </a:r>
          </a:p>
          <a:p>
            <a:pPr lvl="1"/>
            <a:r>
              <a:rPr lang="en-US" sz="2400">
                <a:latin typeface="Charcoal CY" charset="-52"/>
              </a:rPr>
              <a:t>Not currently recommended for making the diagnosis of vWD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3" descr="Sect1-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27075"/>
            <a:ext cx="7848600" cy="5827713"/>
          </a:xfrm>
          <a:prstGeom prst="rect">
            <a:avLst/>
          </a:prstGeom>
          <a:noFill/>
        </p:spPr>
      </p:pic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609600" y="2286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IE" sz="2800" b="1">
                <a:solidFill>
                  <a:srgbClr val="0000FF"/>
                </a:solidFill>
              </a:rPr>
              <a:t>CLOTTING CASCADE</a:t>
            </a:r>
            <a:endParaRPr lang="en-GB" sz="2800" b="1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E3E5-2CA4-4DBC-ACC7-5EA81E1C12B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vWD Diagnosis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Ristocetin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Good for evaluating vWF function, 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Results are difficult to standardize 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Method</a:t>
            </a:r>
          </a:p>
          <a:p>
            <a:pPr lvl="2"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Induces vWF binding to GP1b on platelets </a:t>
            </a:r>
          </a:p>
          <a:p>
            <a:pPr lvl="2"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Ristocetin co-factor activity: measures agglutination of metabolically inactive platelets</a:t>
            </a:r>
          </a:p>
          <a:p>
            <a:pPr lvl="2"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RIPA: metabolically active platelets</a:t>
            </a:r>
          </a:p>
          <a:p>
            <a:pPr lvl="2"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Aggregometer is used to measure the rate of aggregation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vWF Antigen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Quantitative immunoassay or an ELISA using an antibody to vWF</a:t>
            </a:r>
          </a:p>
          <a:p>
            <a:pPr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Discrepancy between the vWF:Ag value and RCoF activity suggests a qualitative defect 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harcoal CY" charset="-52"/>
              </a:rPr>
              <a:t>Should be further investigated by characterization of the vWF multimeric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harcoal CY" charset="-52"/>
              </a:rPr>
              <a:t>vWD Treatment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DDAVP</a:t>
            </a:r>
          </a:p>
          <a:p>
            <a:r>
              <a:rPr lang="en-US" sz="2400">
                <a:latin typeface="Charcoal CY" charset="-52"/>
              </a:rPr>
              <a:t>Cryoprecipitate</a:t>
            </a:r>
          </a:p>
          <a:p>
            <a:r>
              <a:rPr lang="en-US" sz="2400">
                <a:latin typeface="Charcoal CY" charset="-52"/>
              </a:rPr>
              <a:t>FVIII concentrate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harcoal CY" charset="-52"/>
              </a:rPr>
              <a:t>vWD and DDAVP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latin typeface="Charcoal CY" charset="-52"/>
              </a:rPr>
              <a:t>Treatment of choice for vWD type I</a:t>
            </a:r>
          </a:p>
          <a:p>
            <a:pPr lvl="1"/>
            <a:r>
              <a:rPr lang="en-US" sz="2000">
                <a:latin typeface="Charcoal CY" charset="-52"/>
              </a:rPr>
              <a:t>Synthetic analogue of the antidiuretic hormone vasopressin</a:t>
            </a:r>
          </a:p>
          <a:p>
            <a:pPr lvl="1"/>
            <a:r>
              <a:rPr lang="en-US" sz="2000">
                <a:latin typeface="Charcoal CY" charset="-52"/>
              </a:rPr>
              <a:t>Maximal rise of vWF and FVIII is observed in 30-60 minutes</a:t>
            </a:r>
          </a:p>
          <a:p>
            <a:pPr lvl="1"/>
            <a:r>
              <a:rPr lang="en-US" sz="2000">
                <a:latin typeface="Charcoal CY" charset="-52"/>
              </a:rPr>
              <a:t>Typical maximal rise is 2- to 4-fold for vWF and 3- to 6-fold for FVIII</a:t>
            </a:r>
          </a:p>
          <a:p>
            <a:pPr lvl="1"/>
            <a:r>
              <a:rPr lang="en-US" sz="2000">
                <a:latin typeface="Charcoal CY" charset="-52"/>
              </a:rPr>
              <a:t>Hemostatic levels of both factors are usually maintained for at least 6 hours</a:t>
            </a:r>
          </a:p>
          <a:p>
            <a:pPr lvl="1"/>
            <a:r>
              <a:rPr lang="en-US" sz="2000">
                <a:latin typeface="Charcoal CY" charset="-52"/>
              </a:rPr>
              <a:t>Effective for some forms of Type 2 vWD</a:t>
            </a:r>
          </a:p>
          <a:p>
            <a:pPr lvl="2"/>
            <a:r>
              <a:rPr lang="en-US" sz="2000">
                <a:latin typeface="Charcoal CY" charset="-52"/>
              </a:rPr>
              <a:t>May cause thrombocytopenia in Type 2b</a:t>
            </a:r>
          </a:p>
          <a:p>
            <a:pPr lvl="1"/>
            <a:r>
              <a:rPr lang="en-US" sz="2000">
                <a:latin typeface="Charcoal CY" charset="-52"/>
              </a:rPr>
              <a:t>Ineffective for vWD Type 3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42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harcoal CY" charset="-52"/>
              </a:rPr>
              <a:t>Factor VIII Concentrates</a:t>
            </a:r>
            <a:endParaRPr lang="en-US" sz="3600" b="1">
              <a:latin typeface="Charcoal CY" charset="-52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harcoal CY" charset="-52"/>
              </a:rPr>
              <a:t>Alphanate and Humate P</a:t>
            </a:r>
          </a:p>
          <a:p>
            <a:r>
              <a:rPr lang="en-US" sz="2400">
                <a:latin typeface="Charcoal CY" charset="-52"/>
              </a:rPr>
              <a:t>Concentrates are purified to reduce the risk of blood-borne disease</a:t>
            </a:r>
          </a:p>
          <a:p>
            <a:r>
              <a:rPr lang="en-US" sz="2400">
                <a:latin typeface="Charcoal CY" charset="-52"/>
              </a:rPr>
              <a:t>Contain a near-normal complement of high molecular weight vWF multimers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harcoal CY" charset="-52"/>
              </a:rPr>
              <a:t>vWD Treatment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latin typeface="Charcoal CY" charset="-52"/>
              </a:rPr>
              <a:t>Platelet transfusions</a:t>
            </a:r>
          </a:p>
          <a:p>
            <a:pPr lvl="1"/>
            <a:r>
              <a:rPr lang="en-US" sz="2000">
                <a:latin typeface="Charcoal CY" charset="-52"/>
              </a:rPr>
              <a:t>May be helpful with vWD refractory to other therapies</a:t>
            </a:r>
          </a:p>
          <a:p>
            <a:r>
              <a:rPr lang="en-US" sz="2000">
                <a:latin typeface="Charcoal CY" charset="-52"/>
              </a:rPr>
              <a:t>Cryoprecipitate</a:t>
            </a:r>
          </a:p>
          <a:p>
            <a:pPr lvl="1"/>
            <a:r>
              <a:rPr lang="en-US" sz="2000" b="1">
                <a:latin typeface="Charcoal CY" charset="-52"/>
              </a:rPr>
              <a:t>F</a:t>
            </a:r>
            <a:r>
              <a:rPr lang="en-US" sz="2000">
                <a:latin typeface="Charcoal CY" charset="-52"/>
              </a:rPr>
              <a:t>raction of human plasma</a:t>
            </a:r>
          </a:p>
          <a:p>
            <a:pPr lvl="1"/>
            <a:r>
              <a:rPr lang="en-US" sz="2000">
                <a:latin typeface="Charcoal CY" charset="-52"/>
              </a:rPr>
              <a:t>Contains both FVIII and vWF</a:t>
            </a:r>
          </a:p>
          <a:p>
            <a:pPr lvl="1"/>
            <a:r>
              <a:rPr lang="en-US" sz="2000">
                <a:latin typeface="Charcoal CY" charset="-52"/>
              </a:rPr>
              <a:t>Medical and Scientific Advisory council of the National Hemophilia Foundation no longer recommends this treatment method due to its associated risks of infection</a:t>
            </a:r>
          </a:p>
          <a:p>
            <a:r>
              <a:rPr lang="en-US" sz="2000">
                <a:latin typeface="Charcoal CY" charset="-52"/>
              </a:rPr>
              <a:t>FFP</a:t>
            </a:r>
          </a:p>
          <a:p>
            <a:pPr lvl="1"/>
            <a:r>
              <a:rPr lang="en-US" sz="2000">
                <a:latin typeface="Charcoal CY" charset="-52"/>
              </a:rPr>
              <a:t>An additional drawback of fresh frozen plasma is the large infusion volume required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F76AC-4D0F-48CC-99CD-B73F69A0A41E}" type="slidenum">
              <a:rPr lang="en-GB" smtClean="0"/>
              <a:pPr/>
              <a:t>44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IE" sz="2800" b="1">
                <a:solidFill>
                  <a:srgbClr val="0000FF"/>
                </a:solidFill>
              </a:rPr>
              <a:t>CLOTTING CASCADE – simplified version</a:t>
            </a:r>
            <a:endParaRPr lang="en-GB" sz="2800" b="1">
              <a:solidFill>
                <a:srgbClr val="0000FF"/>
              </a:solidFill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2133600" y="121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Tissue factor:FVIIa</a:t>
            </a:r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>
            <a:off x="3581400" y="1752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2362200" y="3124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FX      		FXa</a:t>
            </a:r>
          </a:p>
        </p:txBody>
      </p:sp>
      <p:sp>
        <p:nvSpPr>
          <p:cNvPr id="76807" name="Line 7"/>
          <p:cNvSpPr>
            <a:spLocks noChangeShapeType="1"/>
          </p:cNvSpPr>
          <p:nvPr/>
        </p:nvSpPr>
        <p:spPr bwMode="auto">
          <a:xfrm>
            <a:off x="3200400" y="3352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667000" y="4267200"/>
            <a:ext cx="4876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FII (prothrombin)	FIIa (thrombin)</a:t>
            </a:r>
          </a:p>
          <a:p>
            <a:pPr>
              <a:spcBef>
                <a:spcPct val="50000"/>
              </a:spcBef>
            </a:pPr>
            <a:r>
              <a:rPr lang="en-GB"/>
              <a:t>		FVa is cofactor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49530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3962400" y="55626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Fibrinogen		Fibrin		</a:t>
            </a:r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5562600" y="5791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5791200" y="4648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4724400" y="3581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4191000" y="64008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		Crosslinked fibrin</a:t>
            </a:r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>
            <a:off x="7162800" y="5943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7239000" y="5943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FXIIIa</a:t>
            </a: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228600" y="2057400"/>
            <a:ext cx="2743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FIX       FIXa</a:t>
            </a:r>
          </a:p>
          <a:p>
            <a:pPr>
              <a:spcBef>
                <a:spcPct val="50000"/>
              </a:spcBef>
            </a:pPr>
            <a:r>
              <a:rPr lang="en-GB"/>
              <a:t>FVIIIa is cofactor</a:t>
            </a:r>
          </a:p>
        </p:txBody>
      </p:sp>
      <p:sp>
        <p:nvSpPr>
          <p:cNvPr id="76819" name="Line 19"/>
          <p:cNvSpPr>
            <a:spLocks noChangeShapeType="1"/>
          </p:cNvSpPr>
          <p:nvPr/>
        </p:nvSpPr>
        <p:spPr bwMode="auto">
          <a:xfrm>
            <a:off x="914400" y="2286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0" name="Line 20"/>
          <p:cNvSpPr>
            <a:spLocks noChangeShapeType="1"/>
          </p:cNvSpPr>
          <p:nvPr/>
        </p:nvSpPr>
        <p:spPr bwMode="auto">
          <a:xfrm>
            <a:off x="1981200" y="23622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1" name="Line 21"/>
          <p:cNvSpPr>
            <a:spLocks noChangeShapeType="1"/>
          </p:cNvSpPr>
          <p:nvPr/>
        </p:nvSpPr>
        <p:spPr bwMode="auto">
          <a:xfrm flipH="1">
            <a:off x="1143000" y="16002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3" name="Line 23"/>
          <p:cNvSpPr>
            <a:spLocks noChangeShapeType="1"/>
          </p:cNvSpPr>
          <p:nvPr/>
        </p:nvSpPr>
        <p:spPr bwMode="auto">
          <a:xfrm flipV="1">
            <a:off x="53340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E3E5-2CA4-4DBC-ACC7-5EA81E1C12B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B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287000" cy="6858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E3E5-2CA4-4DBC-ACC7-5EA81E1C12B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solidFill>
                  <a:srgbClr val="0000FF"/>
                </a:solidFill>
              </a:rPr>
              <a:t>WHAT IS HAEMOPHILIA ?</a:t>
            </a:r>
            <a:r>
              <a:rPr lang="en-GB" b="1">
                <a:solidFill>
                  <a:schemeClr val="tx1"/>
                </a:solidFill>
              </a:rPr>
              <a:t/>
            </a:r>
            <a:br>
              <a:rPr lang="en-GB" b="1">
                <a:solidFill>
                  <a:schemeClr val="tx1"/>
                </a:solidFill>
              </a:rPr>
            </a:br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262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09600" y="3048000"/>
            <a:ext cx="77724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IE" sz="2800">
                <a:solidFill>
                  <a:srgbClr val="0000FF"/>
                </a:solidFill>
              </a:rPr>
              <a:t>H</a:t>
            </a:r>
            <a:r>
              <a:rPr lang="en-GB" sz="2800">
                <a:solidFill>
                  <a:srgbClr val="0000FF"/>
                </a:solidFill>
              </a:rPr>
              <a:t>aemophilia </a:t>
            </a:r>
            <a:r>
              <a:rPr lang="en-IE" sz="2800">
                <a:solidFill>
                  <a:srgbClr val="0000FF"/>
                </a:solidFill>
              </a:rPr>
              <a:t>:</a:t>
            </a:r>
            <a:r>
              <a:rPr lang="en-GB" sz="2800">
                <a:solidFill>
                  <a:srgbClr val="0000FF"/>
                </a:solidFill>
              </a:rPr>
              <a:t> group of inherited blood disorders in which there is a life-long defect in</a:t>
            </a:r>
            <a:r>
              <a:rPr lang="en-IE" sz="2800">
                <a:solidFill>
                  <a:srgbClr val="0000FF"/>
                </a:solidFill>
              </a:rPr>
              <a:t> </a:t>
            </a:r>
            <a:r>
              <a:rPr lang="en-GB" sz="2800">
                <a:solidFill>
                  <a:srgbClr val="0000FF"/>
                </a:solidFill>
              </a:rPr>
              <a:t>clotting</a:t>
            </a:r>
            <a:r>
              <a:rPr lang="en-IE" sz="2800">
                <a:solidFill>
                  <a:srgbClr val="0000FF"/>
                </a:solidFill>
              </a:rPr>
              <a:t>.</a:t>
            </a:r>
            <a:r>
              <a:rPr lang="en-GB" sz="2800">
                <a:solidFill>
                  <a:srgbClr val="0000FF"/>
                </a:solidFill>
              </a:rPr>
              <a:t> </a:t>
            </a:r>
            <a:br>
              <a:rPr lang="en-GB" sz="2800">
                <a:solidFill>
                  <a:srgbClr val="0000FF"/>
                </a:solidFill>
              </a:rPr>
            </a:br>
            <a:endParaRPr lang="en-GB" sz="2800"/>
          </a:p>
          <a:p>
            <a:pPr algn="ctr" eaLnBrk="0" hangingPunct="0"/>
            <a:endParaRPr lang="en-GB" sz="2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b="1">
                <a:solidFill>
                  <a:srgbClr val="0000FF"/>
                </a:solidFill>
              </a:rPr>
              <a:t>HAEMOPHILIA</a:t>
            </a:r>
            <a:endParaRPr lang="en-GB" b="1">
              <a:solidFill>
                <a:srgbClr val="0000FF"/>
              </a:solidFill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76962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IE" sz="2800">
                <a:solidFill>
                  <a:srgbClr val="0000FF"/>
                </a:solidFill>
              </a:rPr>
              <a:t>A shortage of </a:t>
            </a:r>
            <a:r>
              <a:rPr lang="en-GB" sz="2800">
                <a:solidFill>
                  <a:srgbClr val="0000FF"/>
                </a:solidFill>
              </a:rPr>
              <a:t>clotting factor </a:t>
            </a:r>
            <a:r>
              <a:rPr lang="en-IE" sz="2800">
                <a:solidFill>
                  <a:srgbClr val="0000FF"/>
                </a:solidFill>
              </a:rPr>
              <a:t>VIII (Haemophilia A) or factor IX (Haemophilia B)</a:t>
            </a:r>
            <a:r>
              <a:rPr lang="en-GB" sz="2800">
                <a:solidFill>
                  <a:srgbClr val="0000FF"/>
                </a:solidFill>
              </a:rPr>
              <a:t> halts the chain reaction with the consequence that a clot does not form.</a:t>
            </a:r>
            <a:br>
              <a:rPr lang="en-GB" sz="2800">
                <a:solidFill>
                  <a:srgbClr val="0000FF"/>
                </a:solidFill>
              </a:rPr>
            </a:br>
            <a:endParaRPr lang="en-GB" sz="2800">
              <a:solidFill>
                <a:srgbClr val="0000FF"/>
              </a:solidFill>
            </a:endParaRPr>
          </a:p>
        </p:txBody>
      </p:sp>
      <p:pic>
        <p:nvPicPr>
          <p:cNvPr id="49157" name="Picture 5" descr="Animation of abnormal clotti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038600"/>
            <a:ext cx="6553200" cy="21336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IE" b="1">
                <a:solidFill>
                  <a:srgbClr val="0000FF"/>
                </a:solidFill>
              </a:rPr>
              <a:t>Haemophilia A and B</a:t>
            </a:r>
            <a:endParaRPr lang="en-GB" b="1">
              <a:solidFill>
                <a:srgbClr val="0000FF"/>
              </a:solidFill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2562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57200" y="3429000"/>
            <a:ext cx="80010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800">
                <a:solidFill>
                  <a:srgbClr val="0000FF"/>
                </a:solidFill>
              </a:rPr>
              <a:t>1 in 10,000 of the  population has the condition called haemophilia A</a:t>
            </a:r>
            <a:r>
              <a:rPr lang="en-IE" sz="2800">
                <a:solidFill>
                  <a:srgbClr val="0000FF"/>
                </a:solidFill>
              </a:rPr>
              <a:t>.</a:t>
            </a:r>
            <a:r>
              <a:rPr lang="en-GB" sz="2800">
                <a:solidFill>
                  <a:srgbClr val="0000FF"/>
                </a:solidFill>
              </a:rPr>
              <a:t> </a:t>
            </a:r>
            <a:r>
              <a:rPr lang="en-IE" sz="2800">
                <a:solidFill>
                  <a:srgbClr val="0000FF"/>
                </a:solidFill>
              </a:rPr>
              <a:t>C</a:t>
            </a:r>
            <a:r>
              <a:rPr lang="en-GB" sz="2800">
                <a:solidFill>
                  <a:srgbClr val="0000FF"/>
                </a:solidFill>
              </a:rPr>
              <a:t>lotting factor VIII lacks activity.</a:t>
            </a:r>
            <a:endParaRPr lang="en-IE" sz="2800">
              <a:solidFill>
                <a:srgbClr val="0000FF"/>
              </a:solidFill>
            </a:endParaRPr>
          </a:p>
          <a:p>
            <a:endParaRPr lang="en-IE" sz="2800">
              <a:solidFill>
                <a:srgbClr val="0000FF"/>
              </a:solidFill>
            </a:endParaRPr>
          </a:p>
          <a:p>
            <a:r>
              <a:rPr lang="en-GB" sz="2800">
                <a:solidFill>
                  <a:srgbClr val="0000FF"/>
                </a:solidFill>
              </a:rPr>
              <a:t> Another of the clotting ingredients is called factor IX. The activity of this factor is deficient in haemophilia B, also known as Christmas disease. </a:t>
            </a:r>
            <a:endParaRPr lang="en-IE" sz="2800">
              <a:solidFill>
                <a:srgbClr val="0000FF"/>
              </a:solidFill>
            </a:endParaRPr>
          </a:p>
          <a:p>
            <a:endParaRPr lang="en-IE" sz="2800">
              <a:solidFill>
                <a:srgbClr val="0000FF"/>
              </a:solidFill>
            </a:endParaRPr>
          </a:p>
          <a:p>
            <a:r>
              <a:rPr lang="en-GB" sz="2800">
                <a:solidFill>
                  <a:srgbClr val="0000FF"/>
                </a:solidFill>
              </a:rPr>
              <a:t>Haemophilia A is approximately five times more common than haemophilia B.</a:t>
            </a:r>
            <a:br>
              <a:rPr lang="en-GB" sz="2800">
                <a:solidFill>
                  <a:srgbClr val="0000FF"/>
                </a:solidFill>
              </a:rPr>
            </a:br>
            <a:r>
              <a:rPr lang="en-GB" sz="2800"/>
              <a:t/>
            </a:r>
            <a:br>
              <a:rPr lang="en-GB" sz="2800"/>
            </a:br>
            <a:endParaRPr lang="en-GB" sz="2800"/>
          </a:p>
          <a:p>
            <a:pPr eaLnBrk="0" hangingPunct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6DD96-924D-4135-A07A-AB2C35E7786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sam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C70EB0BF38744799D2CFEB8264CB19" ma:contentTypeVersion="0" ma:contentTypeDescription="Create a new document." ma:contentTypeScope="" ma:versionID="a00fcccc7201d5e6f756c03d003a9ef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37FDE8A-24D7-4390-9936-971083908A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4A5C9D4-7D20-48EE-9F8E-E5D53F4CAA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F93BC3-77BE-4913-8889-A1A9C963BA49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1765</Words>
  <Application>Microsoft PowerPoint</Application>
  <PresentationFormat>On-screen Show (4:3)</PresentationFormat>
  <Paragraphs>359</Paragraphs>
  <Slides>44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Times New Roman</vt:lpstr>
      <vt:lpstr>Arial</vt:lpstr>
      <vt:lpstr>Wingdings</vt:lpstr>
      <vt:lpstr>Charcoal CY</vt:lpstr>
      <vt:lpstr>Default Design</vt:lpstr>
      <vt:lpstr>An Introduction to Haemophilia and related bleeding disorders  By Mr Sam </vt:lpstr>
      <vt:lpstr>NORMAL CLOTTING</vt:lpstr>
      <vt:lpstr>CLOTTING CASCADE</vt:lpstr>
      <vt:lpstr>Slide 4</vt:lpstr>
      <vt:lpstr>Slide 5</vt:lpstr>
      <vt:lpstr>Slide 6</vt:lpstr>
      <vt:lpstr>WHAT IS HAEMOPHILIA ? </vt:lpstr>
      <vt:lpstr>HAEMOPHILIA</vt:lpstr>
      <vt:lpstr>Haemophilia A and B</vt:lpstr>
      <vt:lpstr>Haemophilia A and B</vt:lpstr>
      <vt:lpstr>DISEASE SEVERITY</vt:lpstr>
      <vt:lpstr>Degrees of Severity</vt:lpstr>
      <vt:lpstr>Slide 13</vt:lpstr>
      <vt:lpstr>Thigh muscle bleed</vt:lpstr>
      <vt:lpstr>HISTORY OF HAEMOPHILIA TREATMENT</vt:lpstr>
      <vt:lpstr>SURGERY AND HAEMOPHILIA</vt:lpstr>
      <vt:lpstr>Treatment of bleeds</vt:lpstr>
      <vt:lpstr>Haemophilia Inheritance FVIII and FIX only</vt:lpstr>
      <vt:lpstr>Father with Haemophilia</vt:lpstr>
      <vt:lpstr>Carrier Mother (one normal gene and one defective gene)</vt:lpstr>
      <vt:lpstr>Spontaneous Mutation</vt:lpstr>
      <vt:lpstr>INHIBITORS</vt:lpstr>
      <vt:lpstr>Assessment of bleeding disorder</vt:lpstr>
      <vt:lpstr>Assessment</vt:lpstr>
      <vt:lpstr>von Willebrand’s Disease</vt:lpstr>
      <vt:lpstr>vWD</vt:lpstr>
      <vt:lpstr>vWF</vt:lpstr>
      <vt:lpstr>vWF Production</vt:lpstr>
      <vt:lpstr>vWF Function</vt:lpstr>
      <vt:lpstr>vW Factor Functions in Hemostasis</vt:lpstr>
      <vt:lpstr>Frequency</vt:lpstr>
      <vt:lpstr>vWD Classification</vt:lpstr>
      <vt:lpstr>vWD Classification</vt:lpstr>
      <vt:lpstr>Clinical Manifestations</vt:lpstr>
      <vt:lpstr>Clinical Manifestations</vt:lpstr>
      <vt:lpstr>Acquired vWD</vt:lpstr>
      <vt:lpstr>vWD Screening</vt:lpstr>
      <vt:lpstr>vWD: aPTT and PT</vt:lpstr>
      <vt:lpstr>vWD and Bleeding Time</vt:lpstr>
      <vt:lpstr>vWD Diagnosis</vt:lpstr>
      <vt:lpstr>vWD Treatment</vt:lpstr>
      <vt:lpstr>vWD and DDAVP</vt:lpstr>
      <vt:lpstr>Factor VIII Concentrates</vt:lpstr>
      <vt:lpstr>vWD Treatment</vt:lpstr>
    </vt:vector>
  </TitlesOfParts>
  <Company>St James's Hospital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Haemophilia Carrier Testing</dc:title>
  <dc:creator>WLIVINGSTONE</dc:creator>
  <cp:lastModifiedBy>joe.kamau@ymail.com</cp:lastModifiedBy>
  <cp:revision>31</cp:revision>
  <dcterms:created xsi:type="dcterms:W3CDTF">2001-05-17T10:58:42Z</dcterms:created>
  <dcterms:modified xsi:type="dcterms:W3CDTF">2014-06-17T07:03:20Z</dcterms:modified>
</cp:coreProperties>
</file>