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9144000" cy="6858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329CC-84C0-4F2F-B991-C873318D6A4E}" type="datetimeFigureOut">
              <a:rPr lang="en-KE" smtClean="0"/>
              <a:t>24/03/2022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08A9A-E069-4F7C-985C-FA01932CBED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8580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Fulminating: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(of a disease or symptom) having developed suddenly and severely.</a:t>
            </a:r>
          </a:p>
          <a:p>
            <a:pPr algn="l"/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"fulminating hepatic failure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Wilson's disease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genetic disorder in which excess copper builds up in the body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Symptoms are typically related to the brain and liver. Liver-related symptoms include vomiting, weakness, fluid build up in the abdomen, swelling of the legs, yellowish skin and itchiness.</a:t>
            </a:r>
          </a:p>
          <a:p>
            <a:pPr algn="l"/>
            <a:r>
              <a:rPr lang="en-US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transjugular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intrahepatic portosystemic shunt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(TIPS)</a:t>
            </a:r>
            <a:endParaRPr lang="en-US" b="0" i="0" dirty="0">
              <a:solidFill>
                <a:srgbClr val="70757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8A9A-E069-4F7C-985C-FA01932CBED6}" type="slidenum">
              <a:rPr lang="en-KE" smtClean="0"/>
              <a:t>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68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FFFF"/>
                </a:solidFill>
                <a:latin typeface="Calibri"/>
                <a:cs typeface="Calibri"/>
              </a:rPr>
              <a:t>NH3 : </a:t>
            </a:r>
            <a:r>
              <a:rPr lang="en-US" sz="1200" dirty="0" err="1">
                <a:solidFill>
                  <a:srgbClr val="FFFFFF"/>
                </a:solidFill>
                <a:latin typeface="Calibri"/>
                <a:cs typeface="Calibri"/>
              </a:rPr>
              <a:t>Amonia</a:t>
            </a:r>
            <a:endParaRPr lang="en-US" sz="1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Amines are formally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derivatives of ammonia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8A9A-E069-4F7C-985C-FA01932CBED6}" type="slidenum">
              <a:rPr lang="en-KE" smtClean="0"/>
              <a:t>10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5698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Hypersomnia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condition in which you feel extreme daytime sleepiness despite getting sleep that should be adequate (or more than adequate)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If you have hypersomnia, you fall asleep several times during the day.</a:t>
            </a:r>
          </a:p>
          <a:p>
            <a:r>
              <a:rPr lang="en-US" sz="1200" spc="-10" dirty="0">
                <a:solidFill>
                  <a:srgbClr val="FFFFFF"/>
                </a:solidFill>
                <a:latin typeface="Calibri"/>
                <a:cs typeface="Calibri"/>
              </a:rPr>
              <a:t>somnolence :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quality or state of being drowsy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: sleepiness.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8A9A-E069-4F7C-985C-FA01932CBED6}" type="slidenum">
              <a:rPr lang="en-KE" smtClean="0"/>
              <a:t>15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6545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Fetor hepaticus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chronic odor in your breath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It's different from normal bad breath.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8A9A-E069-4F7C-985C-FA01932CBED6}" type="slidenum">
              <a:rPr lang="en-KE" smtClean="0"/>
              <a:t>16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5311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Mercaptan can be defined as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class of organic compounds derived from Latin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mercurium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captans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which are composed of an aryl or alkyl group and a thiol group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8A9A-E069-4F7C-985C-FA01932CBED6}" type="slidenum">
              <a:rPr lang="en-KE" smtClean="0"/>
              <a:t>17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8043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Apraxia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neurological disorder characterized by the inability to perform learned (familiar) movements on command, even though the command is understood and there is a willingness to perform the movement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Both the desire and the capacity to move are present but the person simply cannot execute the act.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8A9A-E069-4F7C-985C-FA01932CBED6}" type="slidenum">
              <a:rPr lang="en-KE" smtClean="0"/>
              <a:t>18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4662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1914" y="461594"/>
            <a:ext cx="290017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48941"/>
            <a:ext cx="685355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668" y="2375280"/>
            <a:ext cx="8574024" cy="1355470"/>
            <a:chOff x="391668" y="2375280"/>
            <a:chExt cx="8574024" cy="1355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" y="2674619"/>
              <a:ext cx="8574024" cy="10561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375280"/>
              <a:ext cx="7761884" cy="4579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81432"/>
            <a:ext cx="397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Pathogenesis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(acute</a:t>
            </a:r>
            <a:r>
              <a:rPr sz="2400" b="1" dirty="0">
                <a:latin typeface="Calibri"/>
                <a:cs typeface="Calibri"/>
              </a:rPr>
              <a:t> &amp; </a:t>
            </a:r>
            <a:r>
              <a:rPr sz="2400" b="1" spc="-10" dirty="0">
                <a:latin typeface="Calibri"/>
                <a:cs typeface="Calibri"/>
              </a:rPr>
              <a:t>chronic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680669"/>
            <a:ext cx="765937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mechanism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somewhat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ts val="228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Diminished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detoxification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intestinal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nitrogenous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compounds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0" y="2362200"/>
            <a:ext cx="2438400" cy="1323975"/>
          </a:xfrm>
          <a:prstGeom prst="rect">
            <a:avLst/>
          </a:prstGeom>
          <a:ln w="12700">
            <a:solidFill>
              <a:srgbClr val="622422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44069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blood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NH3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8200" y="2514600"/>
            <a:ext cx="2438400" cy="1938655"/>
          </a:xfrm>
          <a:prstGeom prst="rect">
            <a:avLst/>
          </a:prstGeom>
          <a:ln w="12700">
            <a:solidFill>
              <a:srgbClr val="622422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294005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Appearance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abnormal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amines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circulation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Interference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neurotransmission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1104" y="969899"/>
            <a:ext cx="185420" cy="630555"/>
          </a:xfrm>
          <a:custGeom>
            <a:avLst/>
            <a:gdLst/>
            <a:ahLst/>
            <a:cxnLst/>
            <a:rect l="l" t="t" r="r" b="b"/>
            <a:pathLst>
              <a:path w="185420" h="630555">
                <a:moveTo>
                  <a:pt x="17907" y="444932"/>
                </a:moveTo>
                <a:lnTo>
                  <a:pt x="10126" y="447548"/>
                </a:lnTo>
                <a:lnTo>
                  <a:pt x="3972" y="452989"/>
                </a:lnTo>
                <a:lnTo>
                  <a:pt x="521" y="460121"/>
                </a:lnTo>
                <a:lnTo>
                  <a:pt x="0" y="468014"/>
                </a:lnTo>
                <a:lnTo>
                  <a:pt x="2633" y="475741"/>
                </a:lnTo>
                <a:lnTo>
                  <a:pt x="92295" y="630427"/>
                </a:lnTo>
                <a:lnTo>
                  <a:pt x="116279" y="589534"/>
                </a:lnTo>
                <a:lnTo>
                  <a:pt x="71721" y="589406"/>
                </a:lnTo>
                <a:lnTo>
                  <a:pt x="71918" y="513036"/>
                </a:lnTo>
                <a:lnTo>
                  <a:pt x="38320" y="455040"/>
                </a:lnTo>
                <a:lnTo>
                  <a:pt x="32896" y="448941"/>
                </a:lnTo>
                <a:lnTo>
                  <a:pt x="25794" y="445484"/>
                </a:lnTo>
                <a:lnTo>
                  <a:pt x="17907" y="444932"/>
                </a:lnTo>
                <a:close/>
              </a:path>
              <a:path w="185420" h="630555">
                <a:moveTo>
                  <a:pt x="71918" y="513036"/>
                </a:moveTo>
                <a:lnTo>
                  <a:pt x="71721" y="589406"/>
                </a:lnTo>
                <a:lnTo>
                  <a:pt x="112996" y="589534"/>
                </a:lnTo>
                <a:lnTo>
                  <a:pt x="113023" y="579120"/>
                </a:lnTo>
                <a:lnTo>
                  <a:pt x="74642" y="578992"/>
                </a:lnTo>
                <a:lnTo>
                  <a:pt x="92490" y="548547"/>
                </a:lnTo>
                <a:lnTo>
                  <a:pt x="71918" y="513036"/>
                </a:lnTo>
                <a:close/>
              </a:path>
              <a:path w="185420" h="630555">
                <a:moveTo>
                  <a:pt x="167626" y="445347"/>
                </a:moveTo>
                <a:lnTo>
                  <a:pt x="113193" y="513233"/>
                </a:lnTo>
                <a:lnTo>
                  <a:pt x="112996" y="589534"/>
                </a:lnTo>
                <a:lnTo>
                  <a:pt x="116279" y="589534"/>
                </a:lnTo>
                <a:lnTo>
                  <a:pt x="182719" y="476250"/>
                </a:lnTo>
                <a:lnTo>
                  <a:pt x="185425" y="468522"/>
                </a:lnTo>
                <a:lnTo>
                  <a:pt x="184941" y="460629"/>
                </a:lnTo>
                <a:lnTo>
                  <a:pt x="181504" y="453497"/>
                </a:lnTo>
                <a:lnTo>
                  <a:pt x="175353" y="448055"/>
                </a:lnTo>
                <a:lnTo>
                  <a:pt x="167626" y="445347"/>
                </a:lnTo>
                <a:close/>
              </a:path>
              <a:path w="185420" h="630555">
                <a:moveTo>
                  <a:pt x="92490" y="548547"/>
                </a:moveTo>
                <a:lnTo>
                  <a:pt x="74642" y="578992"/>
                </a:lnTo>
                <a:lnTo>
                  <a:pt x="110202" y="579120"/>
                </a:lnTo>
                <a:lnTo>
                  <a:pt x="92490" y="548547"/>
                </a:lnTo>
                <a:close/>
              </a:path>
              <a:path w="185420" h="630555">
                <a:moveTo>
                  <a:pt x="113193" y="513233"/>
                </a:moveTo>
                <a:lnTo>
                  <a:pt x="92490" y="548547"/>
                </a:lnTo>
                <a:lnTo>
                  <a:pt x="110202" y="579120"/>
                </a:lnTo>
                <a:lnTo>
                  <a:pt x="113023" y="579120"/>
                </a:lnTo>
                <a:lnTo>
                  <a:pt x="113193" y="513233"/>
                </a:lnTo>
                <a:close/>
              </a:path>
              <a:path w="185420" h="630555">
                <a:moveTo>
                  <a:pt x="73245" y="0"/>
                </a:moveTo>
                <a:lnTo>
                  <a:pt x="72094" y="444932"/>
                </a:lnTo>
                <a:lnTo>
                  <a:pt x="72032" y="513233"/>
                </a:lnTo>
                <a:lnTo>
                  <a:pt x="92490" y="548547"/>
                </a:lnTo>
                <a:lnTo>
                  <a:pt x="113193" y="513233"/>
                </a:lnTo>
                <a:lnTo>
                  <a:pt x="114520" y="126"/>
                </a:lnTo>
                <a:lnTo>
                  <a:pt x="732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905000"/>
            <a:ext cx="3124200" cy="4787900"/>
            <a:chOff x="0" y="1905000"/>
            <a:chExt cx="3124200" cy="47879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000"/>
              <a:ext cx="1828799" cy="3911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5451475"/>
              <a:ext cx="1295400" cy="12414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98776" y="2952622"/>
              <a:ext cx="185420" cy="401955"/>
            </a:xfrm>
            <a:custGeom>
              <a:avLst/>
              <a:gdLst/>
              <a:ahLst/>
              <a:cxnLst/>
              <a:rect l="l" t="t" r="r" b="b"/>
              <a:pathLst>
                <a:path w="185419" h="401954">
                  <a:moveTo>
                    <a:pt x="17889" y="216314"/>
                  </a:moveTo>
                  <a:lnTo>
                    <a:pt x="10108" y="218948"/>
                  </a:lnTo>
                  <a:lnTo>
                    <a:pt x="4008" y="224371"/>
                  </a:lnTo>
                  <a:lnTo>
                    <a:pt x="551" y="231473"/>
                  </a:lnTo>
                  <a:lnTo>
                    <a:pt x="0" y="239361"/>
                  </a:lnTo>
                  <a:lnTo>
                    <a:pt x="2615" y="247141"/>
                  </a:lnTo>
                  <a:lnTo>
                    <a:pt x="92023" y="401827"/>
                  </a:lnTo>
                  <a:lnTo>
                    <a:pt x="116114" y="360934"/>
                  </a:lnTo>
                  <a:lnTo>
                    <a:pt x="71576" y="360806"/>
                  </a:lnTo>
                  <a:lnTo>
                    <a:pt x="71898" y="284535"/>
                  </a:lnTo>
                  <a:lnTo>
                    <a:pt x="38302" y="226440"/>
                  </a:lnTo>
                  <a:lnTo>
                    <a:pt x="32879" y="220287"/>
                  </a:lnTo>
                  <a:lnTo>
                    <a:pt x="25777" y="216836"/>
                  </a:lnTo>
                  <a:lnTo>
                    <a:pt x="17889" y="216314"/>
                  </a:lnTo>
                  <a:close/>
                </a:path>
                <a:path w="185419" h="401954">
                  <a:moveTo>
                    <a:pt x="71898" y="284535"/>
                  </a:moveTo>
                  <a:lnTo>
                    <a:pt x="71576" y="360806"/>
                  </a:lnTo>
                  <a:lnTo>
                    <a:pt x="112851" y="360934"/>
                  </a:lnTo>
                  <a:lnTo>
                    <a:pt x="112895" y="350519"/>
                  </a:lnTo>
                  <a:lnTo>
                    <a:pt x="74370" y="350392"/>
                  </a:lnTo>
                  <a:lnTo>
                    <a:pt x="92348" y="319896"/>
                  </a:lnTo>
                  <a:lnTo>
                    <a:pt x="71898" y="284535"/>
                  </a:lnTo>
                  <a:close/>
                </a:path>
                <a:path w="185419" h="401954">
                  <a:moveTo>
                    <a:pt x="167679" y="216929"/>
                  </a:moveTo>
                  <a:lnTo>
                    <a:pt x="113174" y="284568"/>
                  </a:lnTo>
                  <a:lnTo>
                    <a:pt x="112851" y="360934"/>
                  </a:lnTo>
                  <a:lnTo>
                    <a:pt x="116114" y="360934"/>
                  </a:lnTo>
                  <a:lnTo>
                    <a:pt x="182701" y="247903"/>
                  </a:lnTo>
                  <a:lnTo>
                    <a:pt x="185410" y="240121"/>
                  </a:lnTo>
                  <a:lnTo>
                    <a:pt x="184939" y="232219"/>
                  </a:lnTo>
                  <a:lnTo>
                    <a:pt x="181540" y="225079"/>
                  </a:lnTo>
                  <a:lnTo>
                    <a:pt x="175462" y="219582"/>
                  </a:lnTo>
                  <a:lnTo>
                    <a:pt x="167679" y="216929"/>
                  </a:lnTo>
                  <a:close/>
                </a:path>
                <a:path w="185419" h="401954">
                  <a:moveTo>
                    <a:pt x="92348" y="319896"/>
                  </a:moveTo>
                  <a:lnTo>
                    <a:pt x="74370" y="350392"/>
                  </a:lnTo>
                  <a:lnTo>
                    <a:pt x="110057" y="350519"/>
                  </a:lnTo>
                  <a:lnTo>
                    <a:pt x="92348" y="319896"/>
                  </a:lnTo>
                  <a:close/>
                </a:path>
                <a:path w="185419" h="401954">
                  <a:moveTo>
                    <a:pt x="113174" y="284568"/>
                  </a:moveTo>
                  <a:lnTo>
                    <a:pt x="92348" y="319896"/>
                  </a:lnTo>
                  <a:lnTo>
                    <a:pt x="110057" y="350519"/>
                  </a:lnTo>
                  <a:lnTo>
                    <a:pt x="112895" y="350519"/>
                  </a:lnTo>
                  <a:lnTo>
                    <a:pt x="113174" y="284568"/>
                  </a:lnTo>
                  <a:close/>
                </a:path>
                <a:path w="185419" h="401954">
                  <a:moveTo>
                    <a:pt x="73100" y="0"/>
                  </a:moveTo>
                  <a:lnTo>
                    <a:pt x="71898" y="284535"/>
                  </a:lnTo>
                  <a:lnTo>
                    <a:pt x="92348" y="319896"/>
                  </a:lnTo>
                  <a:lnTo>
                    <a:pt x="113174" y="284568"/>
                  </a:lnTo>
                  <a:lnTo>
                    <a:pt x="114375" y="253"/>
                  </a:lnTo>
                  <a:lnTo>
                    <a:pt x="73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76472" y="1954402"/>
            <a:ext cx="5868035" cy="4904105"/>
            <a:chOff x="3276472" y="1954402"/>
            <a:chExt cx="5868035" cy="490410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8149" y="4648136"/>
              <a:ext cx="1943100" cy="13002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9726" y="2026475"/>
              <a:ext cx="1684273" cy="48315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76473" y="1954402"/>
              <a:ext cx="2531110" cy="1933575"/>
            </a:xfrm>
            <a:custGeom>
              <a:avLst/>
              <a:gdLst/>
              <a:ahLst/>
              <a:cxnLst/>
              <a:rect l="l" t="t" r="r" b="b"/>
              <a:pathLst>
                <a:path w="2531110" h="1933575">
                  <a:moveTo>
                    <a:pt x="2286254" y="483997"/>
                  </a:moveTo>
                  <a:lnTo>
                    <a:pt x="2176272" y="343027"/>
                  </a:lnTo>
                  <a:lnTo>
                    <a:pt x="2170061" y="337743"/>
                  </a:lnTo>
                  <a:lnTo>
                    <a:pt x="2162556" y="335305"/>
                  </a:lnTo>
                  <a:lnTo>
                    <a:pt x="2154656" y="335838"/>
                  </a:lnTo>
                  <a:lnTo>
                    <a:pt x="2147316" y="339471"/>
                  </a:lnTo>
                  <a:lnTo>
                    <a:pt x="2142020" y="345681"/>
                  </a:lnTo>
                  <a:lnTo>
                    <a:pt x="2139581" y="353187"/>
                  </a:lnTo>
                  <a:lnTo>
                    <a:pt x="2140115" y="361086"/>
                  </a:lnTo>
                  <a:lnTo>
                    <a:pt x="2143760" y="368427"/>
                  </a:lnTo>
                  <a:lnTo>
                    <a:pt x="2185035" y="421373"/>
                  </a:lnTo>
                  <a:lnTo>
                    <a:pt x="1160399" y="11544"/>
                  </a:lnTo>
                  <a:lnTo>
                    <a:pt x="1157732" y="1524"/>
                  </a:lnTo>
                  <a:lnTo>
                    <a:pt x="1144320" y="5105"/>
                  </a:lnTo>
                  <a:lnTo>
                    <a:pt x="1131570" y="0"/>
                  </a:lnTo>
                  <a:lnTo>
                    <a:pt x="1127785" y="9512"/>
                  </a:lnTo>
                  <a:lnTo>
                    <a:pt x="108115" y="281432"/>
                  </a:lnTo>
                  <a:lnTo>
                    <a:pt x="155321" y="233934"/>
                  </a:lnTo>
                  <a:lnTo>
                    <a:pt x="159816" y="227076"/>
                  </a:lnTo>
                  <a:lnTo>
                    <a:pt x="140538" y="198742"/>
                  </a:lnTo>
                  <a:lnTo>
                    <a:pt x="132778" y="200279"/>
                  </a:lnTo>
                  <a:lnTo>
                    <a:pt x="125984" y="204851"/>
                  </a:lnTo>
                  <a:lnTo>
                    <a:pt x="0" y="331597"/>
                  </a:lnTo>
                  <a:lnTo>
                    <a:pt x="172466" y="378841"/>
                  </a:lnTo>
                  <a:lnTo>
                    <a:pt x="180606" y="379425"/>
                  </a:lnTo>
                  <a:lnTo>
                    <a:pt x="188099" y="376897"/>
                  </a:lnTo>
                  <a:lnTo>
                    <a:pt x="194081" y="371716"/>
                  </a:lnTo>
                  <a:lnTo>
                    <a:pt x="197739" y="364363"/>
                  </a:lnTo>
                  <a:lnTo>
                    <a:pt x="198310" y="356222"/>
                  </a:lnTo>
                  <a:lnTo>
                    <a:pt x="195783" y="348729"/>
                  </a:lnTo>
                  <a:lnTo>
                    <a:pt x="190601" y="342747"/>
                  </a:lnTo>
                  <a:lnTo>
                    <a:pt x="187096" y="340995"/>
                  </a:lnTo>
                  <a:lnTo>
                    <a:pt x="183261" y="339090"/>
                  </a:lnTo>
                  <a:lnTo>
                    <a:pt x="118656" y="321348"/>
                  </a:lnTo>
                  <a:lnTo>
                    <a:pt x="1141730" y="48514"/>
                  </a:lnTo>
                  <a:lnTo>
                    <a:pt x="2169782" y="459651"/>
                  </a:lnTo>
                  <a:lnTo>
                    <a:pt x="2103374" y="469519"/>
                  </a:lnTo>
                  <a:lnTo>
                    <a:pt x="2095652" y="472300"/>
                  </a:lnTo>
                  <a:lnTo>
                    <a:pt x="2089810" y="477634"/>
                  </a:lnTo>
                  <a:lnTo>
                    <a:pt x="2086406" y="484759"/>
                  </a:lnTo>
                  <a:lnTo>
                    <a:pt x="2085975" y="492887"/>
                  </a:lnTo>
                  <a:lnTo>
                    <a:pt x="2088743" y="500608"/>
                  </a:lnTo>
                  <a:lnTo>
                    <a:pt x="2094103" y="506450"/>
                  </a:lnTo>
                  <a:lnTo>
                    <a:pt x="2101253" y="509854"/>
                  </a:lnTo>
                  <a:lnTo>
                    <a:pt x="2109470" y="510286"/>
                  </a:lnTo>
                  <a:lnTo>
                    <a:pt x="2259774" y="487934"/>
                  </a:lnTo>
                  <a:lnTo>
                    <a:pt x="2286254" y="483997"/>
                  </a:lnTo>
                  <a:close/>
                </a:path>
                <a:path w="2531110" h="1933575">
                  <a:moveTo>
                    <a:pt x="2530767" y="1772005"/>
                  </a:moveTo>
                  <a:lnTo>
                    <a:pt x="2530297" y="1764093"/>
                  </a:lnTo>
                  <a:lnTo>
                    <a:pt x="2526893" y="1756956"/>
                  </a:lnTo>
                  <a:lnTo>
                    <a:pt x="2520823" y="1751457"/>
                  </a:lnTo>
                  <a:lnTo>
                    <a:pt x="2513088" y="1748751"/>
                  </a:lnTo>
                  <a:lnTo>
                    <a:pt x="2505176" y="1749221"/>
                  </a:lnTo>
                  <a:lnTo>
                    <a:pt x="2498013" y="1752625"/>
                  </a:lnTo>
                  <a:lnTo>
                    <a:pt x="2492502" y="1758696"/>
                  </a:lnTo>
                  <a:lnTo>
                    <a:pt x="2458351" y="1816354"/>
                  </a:lnTo>
                  <a:lnTo>
                    <a:pt x="2460879" y="1455674"/>
                  </a:lnTo>
                  <a:lnTo>
                    <a:pt x="2419604" y="1455420"/>
                  </a:lnTo>
                  <a:lnTo>
                    <a:pt x="2417089" y="1815947"/>
                  </a:lnTo>
                  <a:lnTo>
                    <a:pt x="2383790" y="1757934"/>
                  </a:lnTo>
                  <a:lnTo>
                    <a:pt x="2378354" y="1751761"/>
                  </a:lnTo>
                  <a:lnTo>
                    <a:pt x="2371255" y="1748269"/>
                  </a:lnTo>
                  <a:lnTo>
                    <a:pt x="2363368" y="1747710"/>
                  </a:lnTo>
                  <a:lnTo>
                    <a:pt x="2355596" y="1750314"/>
                  </a:lnTo>
                  <a:lnTo>
                    <a:pt x="2349411" y="1755749"/>
                  </a:lnTo>
                  <a:lnTo>
                    <a:pt x="2345918" y="1762848"/>
                  </a:lnTo>
                  <a:lnTo>
                    <a:pt x="2345359" y="1770735"/>
                  </a:lnTo>
                  <a:lnTo>
                    <a:pt x="2347976" y="1778508"/>
                  </a:lnTo>
                  <a:lnTo>
                    <a:pt x="2436876" y="1933448"/>
                  </a:lnTo>
                  <a:lnTo>
                    <a:pt x="2461056" y="1892681"/>
                  </a:lnTo>
                  <a:lnTo>
                    <a:pt x="2528062" y="1779778"/>
                  </a:lnTo>
                  <a:lnTo>
                    <a:pt x="2530767" y="177200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341" y="461594"/>
            <a:ext cx="4455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AMMONIA</a:t>
            </a:r>
            <a:r>
              <a:rPr spc="-55" dirty="0"/>
              <a:t> </a:t>
            </a:r>
            <a:r>
              <a:rPr spc="-25" dirty="0"/>
              <a:t>THEORY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845"/>
            <a:ext cx="7834630" cy="39287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751205" indent="-342900">
              <a:lnSpc>
                <a:spcPts val="1920"/>
              </a:lnSpc>
              <a:spcBef>
                <a:spcPts val="5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Ammonia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-produced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catabolism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amino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acids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involving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reactions:</a:t>
            </a:r>
            <a:endParaRPr sz="2000" dirty="0">
              <a:latin typeface="Calibri"/>
              <a:cs typeface="Calibri"/>
            </a:endParaRPr>
          </a:p>
          <a:p>
            <a:pPr marL="143891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transamination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(catalysed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aminotransferases)</a:t>
            </a:r>
            <a:endParaRPr sz="2000" dirty="0">
              <a:latin typeface="Calibri"/>
              <a:cs typeface="Calibri"/>
            </a:endParaRPr>
          </a:p>
          <a:p>
            <a:pPr marL="143891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oxidative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deamination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(catalyysed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L-amino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oxidase)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Normally,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ammonia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detoxified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urea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Krebs-Henseleit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cycle.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Ammonia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consumed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the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glutamate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glutamine,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reaction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depends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glutamine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synthetase.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contributing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hyperammonemia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cirrhosis</a:t>
            </a:r>
            <a:endParaRPr sz="2000" dirty="0">
              <a:latin typeface="Calibri"/>
              <a:cs typeface="Calibri"/>
            </a:endParaRPr>
          </a:p>
          <a:p>
            <a:pPr marL="527685" marR="370205" lvl="1" indent="568325">
              <a:lnSpc>
                <a:spcPts val="1920"/>
              </a:lnSpc>
              <a:spcBef>
                <a:spcPts val="465"/>
              </a:spcBef>
              <a:buAutoNum type="arabicPeriod"/>
              <a:tabLst>
                <a:tab pos="134747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decreased mass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functioning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hepatocytes</a:t>
            </a:r>
            <a:r>
              <a:rPr sz="20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fewer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opportunities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ammonia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be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detoxified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2000" dirty="0">
              <a:latin typeface="Calibri"/>
              <a:cs typeface="Calibri"/>
            </a:endParaRPr>
          </a:p>
          <a:p>
            <a:pPr marL="1403985" lvl="1" indent="-250825">
              <a:lnSpc>
                <a:spcPts val="2160"/>
              </a:lnSpc>
              <a:spcBef>
                <a:spcPts val="15"/>
              </a:spcBef>
              <a:buAutoNum type="arabicPeriod"/>
              <a:tabLst>
                <a:tab pos="140462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portosystemic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shunting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may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divert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ammonia-containing blood</a:t>
            </a:r>
            <a:endParaRPr sz="2000" dirty="0">
              <a:latin typeface="Calibri"/>
              <a:cs typeface="Calibri"/>
            </a:endParaRPr>
          </a:p>
          <a:p>
            <a:pPr marL="527685">
              <a:lnSpc>
                <a:spcPts val="216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away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liver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circulation.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525" y="461594"/>
            <a:ext cx="6081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AMMONIA</a:t>
            </a:r>
            <a:r>
              <a:rPr spc="-65" dirty="0"/>
              <a:t> </a:t>
            </a:r>
            <a:r>
              <a:rPr spc="-15" dirty="0"/>
              <a:t>THEORY(cont..)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7847330" cy="2733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216535" indent="-342900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Ammonia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crosses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blood–brain 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barrier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absorbed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metabolised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astrocytes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(cells in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brain that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constitutes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cortex)</a:t>
            </a:r>
            <a:endParaRPr sz="2400" dirty="0">
              <a:latin typeface="Calibri"/>
              <a:cs typeface="Calibri"/>
            </a:endParaRPr>
          </a:p>
          <a:p>
            <a:pPr marL="355600" marR="75565" indent="-342900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 MT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Astrocytes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ammonia when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synthesising </a:t>
            </a:r>
            <a:r>
              <a:rPr sz="2400" spc="-5" dirty="0">
                <a:solidFill>
                  <a:srgbClr val="FFFF00"/>
                </a:solidFill>
                <a:latin typeface="Calibri"/>
                <a:cs typeface="Calibri"/>
              </a:rPr>
              <a:t>glutamine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/>
                <a:cs typeface="Calibri"/>
              </a:rPr>
              <a:t>glutamate.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glutamine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osmotic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astrocytes</a:t>
            </a:r>
            <a:r>
              <a:rPr sz="24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swelling 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astrocytes.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053" y="461594"/>
            <a:ext cx="2185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45" dirty="0"/>
              <a:t>s</a:t>
            </a:r>
            <a:r>
              <a:rPr dirty="0"/>
              <a:t>t</a:t>
            </a:r>
            <a:r>
              <a:rPr spc="-75" dirty="0"/>
              <a:t>r</a:t>
            </a:r>
            <a:r>
              <a:rPr spc="-5" dirty="0"/>
              <a:t>oc</a:t>
            </a:r>
            <a:r>
              <a:rPr spc="20" dirty="0"/>
              <a:t>y</a:t>
            </a:r>
            <a:r>
              <a:rPr spc="-45" dirty="0"/>
              <a:t>t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7839709" cy="404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star-shaped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functioning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CNS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proper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composition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fluid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surrounding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neurons.</a:t>
            </a:r>
            <a:endParaRPr sz="2800" dirty="0">
              <a:latin typeface="Calibri"/>
              <a:cs typeface="Calibri"/>
            </a:endParaRPr>
          </a:p>
          <a:p>
            <a:pPr marL="355600" marR="90805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capable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metabolizing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ammonia.</a:t>
            </a:r>
            <a:endParaRPr sz="2800" dirty="0">
              <a:latin typeface="Calibri"/>
              <a:cs typeface="Calibri"/>
            </a:endParaRPr>
          </a:p>
          <a:p>
            <a:pPr marL="355600" marR="438784" indent="-342900">
              <a:lnSpc>
                <a:spcPct val="10040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HE,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adopt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characteristic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morphologic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feature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‘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Alzheimer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II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astrocytosis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305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3050" y="647700"/>
            <a:ext cx="3790950" cy="5562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864" y="461594"/>
            <a:ext cx="4448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CLINICAL</a:t>
            </a:r>
            <a:r>
              <a:rPr spc="-70" dirty="0"/>
              <a:t> </a:t>
            </a:r>
            <a:r>
              <a:rPr spc="-55" dirty="0"/>
              <a:t>FEATURES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5081"/>
            <a:ext cx="6465570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Disturbance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consciousness</a:t>
            </a:r>
            <a:endParaRPr sz="2500" dirty="0">
              <a:latin typeface="Calibri"/>
              <a:cs typeface="Calibri"/>
            </a:endParaRPr>
          </a:p>
          <a:p>
            <a:pPr marL="1582420" marR="5080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disturbance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sleep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pattern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hypersomnia-earliest</a:t>
            </a:r>
            <a:r>
              <a:rPr sz="2500" spc="5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feature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progress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inversion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sleep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pattern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stare</a:t>
            </a:r>
            <a:endParaRPr sz="2500" dirty="0">
              <a:latin typeface="Calibri"/>
              <a:cs typeface="Calibri"/>
            </a:endParaRPr>
          </a:p>
          <a:p>
            <a:pPr marL="1582420" marR="2562225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impaired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confusion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apathy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drowsiness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somnolence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coma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352800"/>
            <a:ext cx="2400300" cy="2590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177" y="461594"/>
            <a:ext cx="6312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CLINICAL</a:t>
            </a:r>
            <a:r>
              <a:rPr spc="-35" dirty="0"/>
              <a:t> </a:t>
            </a:r>
            <a:r>
              <a:rPr spc="-60" dirty="0"/>
              <a:t>FEATURES(CONT..)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76336"/>
            <a:ext cx="8229600" cy="4450080"/>
          </a:xfrm>
          <a:custGeom>
            <a:avLst/>
            <a:gdLst/>
            <a:ahLst/>
            <a:cxnLst/>
            <a:rect l="l" t="t" r="r" b="b"/>
            <a:pathLst>
              <a:path w="8229600" h="4450080">
                <a:moveTo>
                  <a:pt x="0" y="4449826"/>
                </a:moveTo>
                <a:lnTo>
                  <a:pt x="8229600" y="4449826"/>
                </a:lnTo>
                <a:lnTo>
                  <a:pt x="8229600" y="0"/>
                </a:lnTo>
                <a:lnTo>
                  <a:pt x="0" y="0"/>
                </a:lnTo>
                <a:lnTo>
                  <a:pt x="0" y="4449826"/>
                </a:lnTo>
                <a:close/>
              </a:path>
            </a:pathLst>
          </a:custGeom>
          <a:ln w="1270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2994"/>
            <a:ext cx="672020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personality</a:t>
            </a:r>
            <a:endParaRPr sz="3000" dirty="0">
              <a:latin typeface="Calibri"/>
              <a:cs typeface="Calibri"/>
            </a:endParaRPr>
          </a:p>
          <a:p>
            <a:pPr marL="1983105" marR="1998345" indent="-85725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childish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behaviour </a:t>
            </a:r>
            <a:r>
              <a:rPr sz="3000" spc="-6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irritability</a:t>
            </a:r>
            <a:endParaRPr sz="3000" dirty="0">
              <a:latin typeface="Calibri"/>
              <a:cs typeface="Calibri"/>
            </a:endParaRPr>
          </a:p>
          <a:p>
            <a:pPr marL="1983105" marR="854075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loss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concern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family </a:t>
            </a:r>
            <a:r>
              <a:rPr sz="3000" spc="-6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aggressive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outburst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euphoria</a:t>
            </a:r>
            <a:endParaRPr sz="3000" dirty="0">
              <a:latin typeface="Calibri"/>
              <a:cs typeface="Calibri"/>
            </a:endParaRPr>
          </a:p>
          <a:p>
            <a:pPr marL="1983105" marR="5080">
              <a:lnSpc>
                <a:spcPct val="100000"/>
              </a:lnSpc>
              <a:spcBef>
                <a:spcPts val="5"/>
              </a:spcBef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defaecation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micturating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inappropriate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places</a:t>
            </a:r>
            <a:endParaRPr sz="3000" dirty="0">
              <a:latin typeface="Calibri"/>
              <a:cs typeface="Calibri"/>
            </a:endParaRPr>
          </a:p>
          <a:p>
            <a:pPr marL="1983105">
              <a:lnSpc>
                <a:spcPct val="100000"/>
              </a:lnSpc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Fetor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hepaticus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0350" y="461594"/>
            <a:ext cx="3543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Fetor</a:t>
            </a:r>
            <a:r>
              <a:rPr spc="-80" dirty="0"/>
              <a:t> </a:t>
            </a:r>
            <a:r>
              <a:rPr spc="-5" dirty="0"/>
              <a:t>hepaticus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800544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0670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sour,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musty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odour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breath,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volatile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substances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normally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formed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stool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bacteria.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mercaptans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removed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excreted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lungs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appear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breath.</a:t>
            </a:r>
            <a:endParaRPr sz="2800" dirty="0">
              <a:latin typeface="Calibri"/>
              <a:cs typeface="Calibri"/>
            </a:endParaRPr>
          </a:p>
          <a:p>
            <a:pPr marL="355600" marR="16256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Fetor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hepaticus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correlate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encephalopathy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absence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exclude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049" y="461594"/>
            <a:ext cx="6073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CLINICAL</a:t>
            </a:r>
            <a:r>
              <a:rPr spc="-25" dirty="0"/>
              <a:t> </a:t>
            </a:r>
            <a:r>
              <a:rPr spc="-35" dirty="0"/>
              <a:t>FEATURES(cont..)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223125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Fluctuating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Neurological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signs</a:t>
            </a:r>
            <a:endParaRPr sz="3200" dirty="0">
              <a:latin typeface="Calibri"/>
              <a:cs typeface="Calibri"/>
            </a:endParaRPr>
          </a:p>
          <a:p>
            <a:pPr marL="2129790" marR="1383665">
              <a:lnSpc>
                <a:spcPct val="120000"/>
              </a:lnSpc>
              <a:spcBef>
                <a:spcPts val="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Slurred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speech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Constructional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apraxia </a:t>
            </a:r>
            <a:r>
              <a:rPr sz="3200" spc="-7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Hypertonia</a:t>
            </a:r>
            <a:endParaRPr sz="3200" dirty="0">
              <a:latin typeface="Calibri"/>
              <a:cs typeface="Calibri"/>
            </a:endParaRPr>
          </a:p>
          <a:p>
            <a:pPr marL="2036445" marR="5080">
              <a:lnSpc>
                <a:spcPct val="120000"/>
              </a:lnSpc>
            </a:pPr>
            <a:r>
              <a:rPr sz="3200" i="1" spc="-5" dirty="0">
                <a:solidFill>
                  <a:srgbClr val="FFFFFF"/>
                </a:solidFill>
                <a:latin typeface="Calibri"/>
                <a:cs typeface="Calibri"/>
              </a:rPr>
              <a:t>Flapping</a:t>
            </a:r>
            <a:r>
              <a:rPr sz="3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libri"/>
                <a:cs typeface="Calibri"/>
              </a:rPr>
              <a:t>tremor/ </a:t>
            </a:r>
            <a:r>
              <a:rPr sz="3200" i="1" spc="-10" dirty="0">
                <a:solidFill>
                  <a:srgbClr val="FFFFFF"/>
                </a:solidFill>
                <a:latin typeface="Calibri"/>
                <a:cs typeface="Calibri"/>
              </a:rPr>
              <a:t>Asterixis </a:t>
            </a:r>
            <a:r>
              <a:rPr sz="3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Exaggerated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tendon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reflexes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Bilateral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extensor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plantar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reflex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38400"/>
            <a:ext cx="1828800" cy="3124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93165"/>
            <a:ext cx="367474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2415" marR="123825" indent="-135636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connection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buSzPct val="96875"/>
              <a:buFont typeface="Arial MT"/>
              <a:buChar char="•"/>
              <a:tabLst>
                <a:tab pos="15684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Useful,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reliable,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sensitive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bedside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test.</a:t>
            </a:r>
            <a:endParaRPr sz="3200">
              <a:latin typeface="Calibri"/>
              <a:cs typeface="Calibri"/>
            </a:endParaRPr>
          </a:p>
          <a:p>
            <a:pPr marL="12700" marR="281940">
              <a:lnSpc>
                <a:spcPct val="100000"/>
              </a:lnSpc>
              <a:spcBef>
                <a:spcPts val="770"/>
              </a:spcBef>
              <a:buSzPct val="96875"/>
              <a:buFont typeface="Arial MT"/>
              <a:buChar char="•"/>
              <a:tabLst>
                <a:tab pos="15684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Helps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assess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encephalopathy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response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treatment.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685800"/>
            <a:ext cx="3505200" cy="5029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3621" y="461594"/>
            <a:ext cx="1478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INDEX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5749"/>
            <a:ext cx="292290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Definition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Etiology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Pathogenesis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features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West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Haven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Differential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Investigations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Complications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Prognosis</a:t>
            </a:r>
            <a:endParaRPr sz="2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089" y="374345"/>
            <a:ext cx="543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Flapping</a:t>
            </a:r>
            <a:r>
              <a:rPr sz="4000" spc="-55" dirty="0"/>
              <a:t> </a:t>
            </a:r>
            <a:r>
              <a:rPr sz="4000" spc="-10" dirty="0"/>
              <a:t>tremor</a:t>
            </a:r>
            <a:r>
              <a:rPr sz="4000" spc="-20" dirty="0"/>
              <a:t> </a:t>
            </a:r>
            <a:r>
              <a:rPr sz="4000" spc="-10" dirty="0"/>
              <a:t>(asterixis)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49781"/>
            <a:ext cx="8128000" cy="50552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194945" indent="-3429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nonrhythmic,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asymmetric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lapse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voluntary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sustained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posture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extremities,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and trunk.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380"/>
              </a:lnSpc>
              <a:spcBef>
                <a:spcPts val="5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impaired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inflow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joint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afferent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brainstem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reticular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lapses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posture.</a:t>
            </a:r>
            <a:endParaRPr sz="2200" dirty="0">
              <a:latin typeface="Calibri"/>
              <a:cs typeface="Calibri"/>
            </a:endParaRPr>
          </a:p>
          <a:p>
            <a:pPr marL="355600" marR="318135" indent="-342900">
              <a:lnSpc>
                <a:spcPts val="2360"/>
              </a:lnSpc>
              <a:spcBef>
                <a:spcPts val="5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Demonstrated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arms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outstretched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fingers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separated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hyperextending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wrists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the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forearm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fixed.</a:t>
            </a:r>
            <a:endParaRPr sz="2200" dirty="0">
              <a:latin typeface="Calibri"/>
              <a:cs typeface="Calibri"/>
            </a:endParaRPr>
          </a:p>
          <a:p>
            <a:pPr marL="355600" marR="28575" indent="-342900" algn="just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rapid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flexion-extension movements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metacarpophalangeal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wrist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joints are often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accompanied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lateral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movements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digits.</a:t>
            </a:r>
            <a:endParaRPr sz="2200" dirty="0">
              <a:latin typeface="Calibri"/>
              <a:cs typeface="Calibri"/>
            </a:endParaRPr>
          </a:p>
          <a:p>
            <a:pPr marL="355600" marR="1015365" indent="-342900">
              <a:lnSpc>
                <a:spcPts val="2380"/>
              </a:lnSpc>
              <a:spcBef>
                <a:spcPts val="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Absent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rest,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marked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movement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sustained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posture,</a:t>
            </a:r>
            <a:endParaRPr sz="2200" dirty="0">
              <a:latin typeface="Calibri"/>
              <a:cs typeface="Calibri"/>
            </a:endParaRPr>
          </a:p>
          <a:p>
            <a:pPr marL="355600" marR="120014" indent="-342900">
              <a:lnSpc>
                <a:spcPts val="2380"/>
              </a:lnSpc>
              <a:spcBef>
                <a:spcPts val="5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bilateral,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although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not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bilaterally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synchronous,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side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be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other.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coma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tremor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disappears.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specific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hepatic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precoma.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1379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</a:t>
            </a:r>
            <a:r>
              <a:rPr spc="-25" dirty="0"/>
              <a:t>n</a:t>
            </a:r>
            <a:r>
              <a:rPr dirty="0"/>
              <a:t>t..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31851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Asterixis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06977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994" indent="-9639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75994" algn="l"/>
                <a:tab pos="976630" algn="l"/>
              </a:tabLst>
            </a:pPr>
            <a:r>
              <a:rPr spc="-15" dirty="0"/>
              <a:t>uraemia</a:t>
            </a:r>
          </a:p>
          <a:p>
            <a:pPr marL="975994" indent="-963930">
              <a:lnSpc>
                <a:spcPct val="100000"/>
              </a:lnSpc>
              <a:buFont typeface="Arial MT"/>
              <a:buChar char="•"/>
              <a:tabLst>
                <a:tab pos="975994" algn="l"/>
                <a:tab pos="976630" algn="l"/>
              </a:tabLst>
            </a:pPr>
            <a:r>
              <a:rPr spc="-10" dirty="0"/>
              <a:t>ventilatory</a:t>
            </a:r>
            <a:r>
              <a:rPr spc="-40" dirty="0"/>
              <a:t> </a:t>
            </a:r>
            <a:r>
              <a:rPr spc="-15" dirty="0"/>
              <a:t>failure</a:t>
            </a:r>
          </a:p>
          <a:p>
            <a:pPr marL="975994" indent="-963930">
              <a:lnSpc>
                <a:spcPct val="100000"/>
              </a:lnSpc>
              <a:buFont typeface="Arial MT"/>
              <a:buChar char="•"/>
              <a:tabLst>
                <a:tab pos="975994" algn="l"/>
                <a:tab pos="976630" algn="l"/>
              </a:tabLst>
            </a:pPr>
            <a:r>
              <a:rPr spc="-5" dirty="0"/>
              <a:t>drug</a:t>
            </a:r>
            <a:r>
              <a:rPr spc="-25" dirty="0"/>
              <a:t> </a:t>
            </a:r>
            <a:r>
              <a:rPr spc="-15" dirty="0"/>
              <a:t>intoxication-barbiturates,</a:t>
            </a:r>
          </a:p>
          <a:p>
            <a:pPr marL="3434715" marR="1917064">
              <a:lnSpc>
                <a:spcPct val="100000"/>
              </a:lnSpc>
            </a:pPr>
            <a:r>
              <a:rPr spc="-15" dirty="0"/>
              <a:t>phenytoin </a:t>
            </a:r>
            <a:r>
              <a:rPr spc="-10" dirty="0"/>
              <a:t> </a:t>
            </a:r>
            <a:r>
              <a:rPr dirty="0"/>
              <a:t>al</a:t>
            </a:r>
            <a:r>
              <a:rPr spc="-25" dirty="0"/>
              <a:t>c</a:t>
            </a:r>
            <a:r>
              <a:rPr spc="-5" dirty="0"/>
              <a:t>ohol</a:t>
            </a:r>
            <a:r>
              <a:rPr spc="5" dirty="0"/>
              <a:t>i</a:t>
            </a:r>
            <a:r>
              <a:rPr spc="-5" dirty="0"/>
              <a:t>sm</a:t>
            </a:r>
          </a:p>
          <a:p>
            <a:pPr marL="105346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Electrolyte</a:t>
            </a:r>
            <a:r>
              <a:rPr spc="-40" dirty="0"/>
              <a:t> </a:t>
            </a:r>
            <a:r>
              <a:rPr spc="-5" dirty="0"/>
              <a:t>imbalance-hypokalaemia</a:t>
            </a:r>
          </a:p>
          <a:p>
            <a:pPr marL="4211955" marR="5080">
              <a:lnSpc>
                <a:spcPct val="100000"/>
              </a:lnSpc>
            </a:pPr>
            <a:r>
              <a:rPr spc="-50" dirty="0"/>
              <a:t>h</a:t>
            </a:r>
            <a:r>
              <a:rPr dirty="0"/>
              <a:t>ypom</a:t>
            </a:r>
            <a:r>
              <a:rPr spc="5" dirty="0"/>
              <a:t>a</a:t>
            </a:r>
            <a:r>
              <a:rPr dirty="0"/>
              <a:t>gnesaemia  </a:t>
            </a:r>
            <a:r>
              <a:rPr spc="-10" dirty="0"/>
              <a:t>hypoglycemia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848600" cy="4876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89375" y="6107379"/>
            <a:ext cx="1500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TERI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3429000" cy="2514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685800"/>
            <a:ext cx="3151124" cy="2590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3886200"/>
            <a:ext cx="3276600" cy="2438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5400" y="3886200"/>
            <a:ext cx="3200400" cy="2362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63"/>
            <a:ext cx="7315200" cy="5440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760" y="461594"/>
            <a:ext cx="5352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5750" algn="l"/>
              </a:tabLst>
            </a:pPr>
            <a:r>
              <a:rPr spc="-15" dirty="0"/>
              <a:t>WEST	</a:t>
            </a:r>
            <a:r>
              <a:rPr spc="-40" dirty="0"/>
              <a:t>HAVEN</a:t>
            </a:r>
            <a:r>
              <a:rPr spc="-6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6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sz="2800" b="1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41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Grade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0 - </a:t>
                      </a:r>
                      <a:r>
                        <a:rPr sz="24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Minimal hepatic </a:t>
                      </a:r>
                      <a:r>
                        <a:rPr sz="2400" b="1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encephalopathy.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Lack of </a:t>
                      </a:r>
                      <a:r>
                        <a:rPr sz="2400" b="1" spc="-53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detectable changes</a:t>
                      </a:r>
                      <a:r>
                        <a:rPr sz="2400" b="1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personality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b="1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behavior.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184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Minimal 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changes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2400" b="1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memory, 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concentration, </a:t>
                      </a:r>
                      <a:r>
                        <a:rPr sz="24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intellectual</a:t>
                      </a:r>
                      <a:r>
                        <a:rPr sz="24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function,</a:t>
                      </a:r>
                      <a:r>
                        <a:rPr sz="2400" b="1" spc="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coordination.</a:t>
                      </a:r>
                      <a:r>
                        <a:rPr sz="2400" b="1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Asterixis</a:t>
                      </a:r>
                      <a:r>
                        <a:rPr sz="2400" b="1" spc="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2400" b="1" spc="-53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absent.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Grade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22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Trivial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lack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awareness.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Shortened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attention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span.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Impaired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addition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or subtraction.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Hypersomnia,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insomnia, or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inversion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of sleep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pattern.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Euphoria,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depression,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irritability.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Mild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confusion.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Slowing of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ability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perform mental tasks.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Asterixis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detected.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298450"/>
          <a:ext cx="8229600" cy="5582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sz="2800" b="1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708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Lethargy</a:t>
                      </a:r>
                      <a:r>
                        <a:rPr sz="2400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40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apathy.</a:t>
                      </a:r>
                      <a:r>
                        <a:rPr sz="2400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Disorientation.</a:t>
                      </a:r>
                      <a:r>
                        <a:rPr sz="2400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Inappropriate </a:t>
                      </a:r>
                      <a:r>
                        <a:rPr sz="2400" spc="-52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behavior.</a:t>
                      </a:r>
                      <a:r>
                        <a:rPr sz="2400" spc="-3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Slurred</a:t>
                      </a:r>
                      <a:r>
                        <a:rPr sz="240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speech.</a:t>
                      </a:r>
                      <a:r>
                        <a:rPr sz="2400" spc="-2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Obvious</a:t>
                      </a:r>
                      <a:r>
                        <a:rPr sz="2400" spc="2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asterixis.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263525">
                        <a:lnSpc>
                          <a:spcPct val="100000"/>
                        </a:lnSpc>
                      </a:pPr>
                      <a:r>
                        <a:rPr sz="2400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Drowsiness, </a:t>
                      </a:r>
                      <a:r>
                        <a:rPr sz="2400" spc="-2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lethargy,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gross deficits </a:t>
                      </a:r>
                      <a:r>
                        <a:rPr sz="240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 ability </a:t>
                      </a:r>
                      <a:r>
                        <a:rPr sz="2400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perform mental tasks, obvious personality </a:t>
                      </a:r>
                      <a:r>
                        <a:rPr sz="2400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changes, </a:t>
                      </a:r>
                      <a:r>
                        <a:rPr sz="2400" spc="-53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inappropriate</a:t>
                      </a:r>
                      <a:r>
                        <a:rPr sz="2400" spc="-2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behavior,</a:t>
                      </a:r>
                      <a:r>
                        <a:rPr sz="240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and</a:t>
                      </a:r>
                      <a:r>
                        <a:rPr sz="2400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intermittent </a:t>
                      </a:r>
                      <a:r>
                        <a:rPr sz="2400" spc="-1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disorientation,</a:t>
                      </a:r>
                      <a:r>
                        <a:rPr sz="2400" spc="-4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usually </a:t>
                      </a:r>
                      <a:r>
                        <a:rPr sz="2400" spc="-15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regarding </a:t>
                      </a:r>
                      <a:r>
                        <a:rPr sz="2400" dirty="0">
                          <a:solidFill>
                            <a:srgbClr val="49452A"/>
                          </a:solidFill>
                          <a:latin typeface="Calibri"/>
                          <a:cs typeface="Calibri"/>
                        </a:rPr>
                        <a:t>time.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Grade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79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Somnolent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but arousable, unable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to perform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mental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tasks, disorientation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about time and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place,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marked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confusion,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amnesia,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occasional fits of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rage,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incomprehensible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speech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7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Grade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Coma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or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without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painful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stimuli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491693"/>
            <a:ext cx="5878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DIFFERENTIAL</a:t>
            </a:r>
            <a:r>
              <a:rPr spc="-35" dirty="0"/>
              <a:t>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5749"/>
            <a:ext cx="7597775" cy="40493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11125" indent="-342900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Intracranial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lesions-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subdural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hematoma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intracranial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bleeding, </a:t>
            </a:r>
            <a:r>
              <a:rPr sz="22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stroke,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tumor,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abscess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Drug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alcohol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intoxication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encephalopathy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intake,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acute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intoxication,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withdrawal,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Wernicke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encephalopathy</a:t>
            </a:r>
            <a:endParaRPr sz="2200" dirty="0">
              <a:latin typeface="Calibri"/>
              <a:cs typeface="Calibri"/>
            </a:endParaRPr>
          </a:p>
          <a:p>
            <a:pPr marL="355600" marR="299720" indent="-342900">
              <a:lnSpc>
                <a:spcPts val="211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encephalopathy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drugs,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as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sedative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hypnotics,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antidepressants,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antipsychotic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agents,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salicylates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Metabolic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encephalopathy,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hypoglycemia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electrolyte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imbalance,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anoxia,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hypercarbia,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uremia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Infections-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meningitis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encephalitis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intracranial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abscess</a:t>
            </a:r>
            <a:endParaRPr sz="2200" dirty="0">
              <a:latin typeface="Calibri"/>
              <a:cs typeface="Calibri"/>
            </a:endParaRPr>
          </a:p>
          <a:p>
            <a:pPr marL="355600" marR="763905" indent="-342900">
              <a:lnSpc>
                <a:spcPct val="80000"/>
              </a:lnSpc>
              <a:spcBef>
                <a:spcPts val="5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Hyperammonemia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other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causes-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ureterosigmoidostomy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inherited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urea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disorders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Postseizure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encephalopathy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8029" y="461594"/>
            <a:ext cx="2571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0506"/>
            <a:ext cx="8044815" cy="346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77130">
              <a:lnSpc>
                <a:spcPct val="120100"/>
              </a:lnSpc>
              <a:spcBef>
                <a:spcPts val="9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exclusion.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Elements-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Evidence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hepatocellular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disease,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extensive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porto-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collateral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shunts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both.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Characteristic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features</a:t>
            </a:r>
            <a:endParaRPr sz="2400">
              <a:latin typeface="Calibri"/>
              <a:cs typeface="Calibri"/>
            </a:endParaRPr>
          </a:p>
          <a:p>
            <a:pPr marL="556895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forgetfullness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confusion</a:t>
            </a:r>
            <a:r>
              <a:rPr sz="24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stupor</a:t>
            </a:r>
            <a:r>
              <a:rPr sz="24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deep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coma.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Fluctuating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neurological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signs.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Characteristic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EEG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changes.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857" y="461594"/>
            <a:ext cx="3813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INVESTIGATIONS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55977"/>
            <a:ext cx="8056245" cy="413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clinically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Pathognomonic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abnormality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Elevation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ammonia-in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90%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cases.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Hypokalaemia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EEG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(Electroencephalogram)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CSF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evoked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abnormailties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initial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stages.</a:t>
            </a:r>
            <a:endParaRPr sz="2200">
              <a:latin typeface="Calibri"/>
              <a:cs typeface="Calibri"/>
            </a:endParaRPr>
          </a:p>
          <a:p>
            <a:pPr marL="355600" marR="57150" indent="-342900">
              <a:lnSpc>
                <a:spcPts val="2110"/>
              </a:lnSpc>
              <a:spcBef>
                <a:spcPts val="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Investigations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suggest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disease-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abnormal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tests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ultrasound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suggesting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required,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3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ideally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biopsy.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Routine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Investigations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Hb%,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TC,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DC,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ESR,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RBS,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Na,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K,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B.Urea,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S.Creatinine,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Prothrombin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Histological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examination.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594" y="461594"/>
            <a:ext cx="2687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DEFINITION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7565"/>
            <a:ext cx="805116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4421505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Portal-systemic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encephalopathy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complex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organic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syndrome	characterized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disturbances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consciousness,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fluctuating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neurologic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signs,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asterixis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“flapping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tremor”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distinctive</a:t>
            </a:r>
            <a:r>
              <a:rPr sz="3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electroencephalographic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changes.</a:t>
            </a:r>
            <a:endParaRPr sz="3200" dirty="0">
              <a:latin typeface="Calibri"/>
              <a:cs typeface="Calibri"/>
            </a:endParaRPr>
          </a:p>
          <a:p>
            <a:pPr marL="355600" marR="146748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self-limiting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progressive.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1217" y="4988433"/>
            <a:ext cx="4506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Micrograph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Alzheimer type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astrocytes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797" y="612775"/>
            <a:ext cx="5473954" cy="4114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470" y="377393"/>
            <a:ext cx="3149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Investigations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330198"/>
            <a:ext cx="6670675" cy="24403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CSF</a:t>
            </a:r>
            <a:endParaRPr sz="2400">
              <a:latin typeface="Tahoma"/>
              <a:cs typeface="Tahoma"/>
            </a:endParaRPr>
          </a:p>
          <a:p>
            <a:pPr marL="562610" marR="3890010">
              <a:lnSpc>
                <a:spcPts val="3170"/>
              </a:lnSpc>
              <a:spcBef>
                <a:spcPts val="15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Usually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clear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Normal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pressure</a:t>
            </a:r>
            <a:endParaRPr sz="2400">
              <a:latin typeface="Tahoma"/>
              <a:cs typeface="Tahoma"/>
            </a:endParaRPr>
          </a:p>
          <a:p>
            <a:pPr marL="562610" marR="436245">
              <a:lnSpc>
                <a:spcPts val="317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Normal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increased protein concentration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Normal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cell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count</a:t>
            </a:r>
            <a:endParaRPr sz="2400">
              <a:latin typeface="Tahoma"/>
              <a:cs typeface="Tahoma"/>
            </a:endParaRPr>
          </a:p>
          <a:p>
            <a:pPr marL="562610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Raised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levels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Glutamic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acid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glutamine.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3876"/>
            <a:ext cx="8027670" cy="2463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600" spc="-10" dirty="0">
                <a:solidFill>
                  <a:srgbClr val="FFFF00"/>
                </a:solidFill>
              </a:rPr>
              <a:t>Electroencephalogram</a:t>
            </a:r>
            <a:endParaRPr sz="2600"/>
          </a:p>
          <a:p>
            <a:pPr marL="355600" marR="5080" indent="-342900">
              <a:lnSpc>
                <a:spcPct val="90000"/>
              </a:lnSpc>
              <a:spcBef>
                <a:spcPts val="655"/>
              </a:spcBef>
              <a:tabLst>
                <a:tab pos="1286510" algn="l"/>
              </a:tabLst>
            </a:pPr>
            <a:r>
              <a:rPr sz="2800" spc="-15" dirty="0"/>
              <a:t>Electroencephalography</a:t>
            </a:r>
            <a:r>
              <a:rPr sz="2800" dirty="0"/>
              <a:t> </a:t>
            </a:r>
            <a:r>
              <a:rPr sz="2800" spc="-15" dirty="0"/>
              <a:t>shows</a:t>
            </a:r>
            <a:r>
              <a:rPr sz="2800" spc="20" dirty="0"/>
              <a:t> </a:t>
            </a:r>
            <a:r>
              <a:rPr sz="2800" spc="-5" dirty="0"/>
              <a:t>no</a:t>
            </a:r>
            <a:r>
              <a:rPr sz="2800" spc="5" dirty="0"/>
              <a:t> </a:t>
            </a:r>
            <a:r>
              <a:rPr sz="2800" spc="-5" dirty="0"/>
              <a:t>clear abnormalities </a:t>
            </a:r>
            <a:r>
              <a:rPr sz="2800" dirty="0"/>
              <a:t> </a:t>
            </a:r>
            <a:r>
              <a:rPr sz="2800" spc="-5" dirty="0"/>
              <a:t>in</a:t>
            </a:r>
            <a:r>
              <a:rPr sz="2800" spc="-15" dirty="0"/>
              <a:t> </a:t>
            </a:r>
            <a:r>
              <a:rPr sz="2800" spc="-25" dirty="0"/>
              <a:t>stage</a:t>
            </a:r>
            <a:r>
              <a:rPr sz="2800" spc="5" dirty="0"/>
              <a:t> </a:t>
            </a:r>
            <a:r>
              <a:rPr sz="2800" spc="-5" dirty="0"/>
              <a:t>0,</a:t>
            </a:r>
            <a:r>
              <a:rPr sz="2800" spc="10" dirty="0"/>
              <a:t> </a:t>
            </a:r>
            <a:r>
              <a:rPr sz="2800" spc="-15" dirty="0"/>
              <a:t>even</a:t>
            </a:r>
            <a:r>
              <a:rPr sz="2800" spc="5" dirty="0"/>
              <a:t> </a:t>
            </a:r>
            <a:r>
              <a:rPr sz="2800" spc="-5" dirty="0"/>
              <a:t>if</a:t>
            </a:r>
            <a:r>
              <a:rPr sz="2800" dirty="0"/>
              <a:t> </a:t>
            </a:r>
            <a:r>
              <a:rPr sz="2800" spc="-5" dirty="0"/>
              <a:t>minimal</a:t>
            </a:r>
            <a:r>
              <a:rPr sz="2800" spc="10" dirty="0"/>
              <a:t> </a:t>
            </a:r>
            <a:r>
              <a:rPr sz="2800" spc="-5" dirty="0"/>
              <a:t>HE</a:t>
            </a:r>
            <a:r>
              <a:rPr sz="2800" spc="10" dirty="0"/>
              <a:t> </a:t>
            </a:r>
            <a:r>
              <a:rPr sz="2800" spc="-5" dirty="0"/>
              <a:t>is</a:t>
            </a:r>
            <a:r>
              <a:rPr sz="2800" spc="5" dirty="0"/>
              <a:t> </a:t>
            </a:r>
            <a:r>
              <a:rPr sz="2800" spc="-15" dirty="0"/>
              <a:t>present;</a:t>
            </a:r>
            <a:r>
              <a:rPr sz="2800" spc="20" dirty="0"/>
              <a:t> </a:t>
            </a:r>
            <a:r>
              <a:rPr sz="2800" spc="-5" dirty="0"/>
              <a:t>in</a:t>
            </a:r>
            <a:r>
              <a:rPr sz="2800" dirty="0"/>
              <a:t> </a:t>
            </a:r>
            <a:r>
              <a:rPr sz="2800" spc="-20" dirty="0"/>
              <a:t>stages</a:t>
            </a:r>
            <a:r>
              <a:rPr sz="2800" spc="15" dirty="0"/>
              <a:t> </a:t>
            </a:r>
            <a:r>
              <a:rPr sz="2800" spc="-5" dirty="0"/>
              <a:t>I, II </a:t>
            </a:r>
            <a:r>
              <a:rPr sz="2800" spc="-615" dirty="0"/>
              <a:t> </a:t>
            </a:r>
            <a:r>
              <a:rPr sz="2800" spc="-5" dirty="0"/>
              <a:t>and</a:t>
            </a:r>
            <a:r>
              <a:rPr sz="2800" dirty="0"/>
              <a:t> </a:t>
            </a:r>
            <a:r>
              <a:rPr sz="2800" spc="-5" dirty="0"/>
              <a:t>III</a:t>
            </a:r>
            <a:r>
              <a:rPr sz="2800" spc="10" dirty="0"/>
              <a:t> </a:t>
            </a:r>
            <a:r>
              <a:rPr sz="2800" spc="-20" dirty="0"/>
              <a:t>there</a:t>
            </a:r>
            <a:r>
              <a:rPr sz="2800" spc="5" dirty="0"/>
              <a:t> </a:t>
            </a:r>
            <a:r>
              <a:rPr sz="2800" spc="-15" dirty="0"/>
              <a:t>are</a:t>
            </a:r>
            <a:r>
              <a:rPr sz="2800" spc="20" dirty="0"/>
              <a:t> </a:t>
            </a:r>
            <a:r>
              <a:rPr sz="2800" spc="-10" dirty="0"/>
              <a:t>triphasic</a:t>
            </a:r>
            <a:r>
              <a:rPr sz="2800" spc="40" dirty="0"/>
              <a:t> </a:t>
            </a:r>
            <a:r>
              <a:rPr sz="2800" spc="-25" dirty="0"/>
              <a:t>waves</a:t>
            </a:r>
            <a:r>
              <a:rPr sz="2800" spc="5" dirty="0"/>
              <a:t> </a:t>
            </a:r>
            <a:r>
              <a:rPr sz="2800" spc="-15" dirty="0"/>
              <a:t>over</a:t>
            </a:r>
            <a:r>
              <a:rPr sz="2800" spc="5" dirty="0"/>
              <a:t> </a:t>
            </a:r>
            <a:r>
              <a:rPr sz="2800" spc="-5" dirty="0"/>
              <a:t>the</a:t>
            </a:r>
            <a:r>
              <a:rPr sz="2800" spc="5" dirty="0"/>
              <a:t> </a:t>
            </a:r>
            <a:r>
              <a:rPr sz="2800" spc="-25" dirty="0"/>
              <a:t>frontal </a:t>
            </a:r>
            <a:r>
              <a:rPr sz="2800" spc="-20" dirty="0"/>
              <a:t> </a:t>
            </a:r>
            <a:r>
              <a:rPr sz="2800" spc="-5" dirty="0"/>
              <a:t>lobes	</a:t>
            </a:r>
            <a:r>
              <a:rPr sz="2800" spc="-10" dirty="0"/>
              <a:t>that</a:t>
            </a:r>
            <a:r>
              <a:rPr sz="2800" spc="10" dirty="0"/>
              <a:t> </a:t>
            </a:r>
            <a:r>
              <a:rPr sz="2800" spc="-15" dirty="0"/>
              <a:t>oscillate</a:t>
            </a:r>
            <a:r>
              <a:rPr sz="2800" dirty="0"/>
              <a:t> </a:t>
            </a:r>
            <a:r>
              <a:rPr sz="2800" spc="-15" dirty="0"/>
              <a:t>at</a:t>
            </a:r>
            <a:r>
              <a:rPr sz="2800" spc="-10" dirty="0"/>
              <a:t> </a:t>
            </a:r>
            <a:r>
              <a:rPr sz="2800" spc="-5" dirty="0"/>
              <a:t>5</a:t>
            </a:r>
            <a:r>
              <a:rPr sz="2800" spc="20" dirty="0"/>
              <a:t> </a:t>
            </a:r>
            <a:r>
              <a:rPr sz="2800" spc="-5" dirty="0"/>
              <a:t>Hz,</a:t>
            </a:r>
            <a:r>
              <a:rPr sz="2800" dirty="0"/>
              <a:t> </a:t>
            </a:r>
            <a:r>
              <a:rPr sz="2800" spc="-5" dirty="0"/>
              <a:t>and</a:t>
            </a:r>
            <a:r>
              <a:rPr sz="2800" dirty="0"/>
              <a:t> </a:t>
            </a:r>
            <a:r>
              <a:rPr sz="2800" spc="-5" dirty="0"/>
              <a:t>in</a:t>
            </a:r>
            <a:r>
              <a:rPr sz="2800" spc="10" dirty="0"/>
              <a:t> </a:t>
            </a:r>
            <a:r>
              <a:rPr sz="2800" spc="-25" dirty="0"/>
              <a:t>stage</a:t>
            </a:r>
            <a:r>
              <a:rPr sz="2800" spc="5" dirty="0"/>
              <a:t> </a:t>
            </a:r>
            <a:r>
              <a:rPr sz="2800" spc="-5" dirty="0"/>
              <a:t>IV </a:t>
            </a:r>
            <a:r>
              <a:rPr sz="2800" spc="-15" dirty="0"/>
              <a:t>there</a:t>
            </a:r>
            <a:r>
              <a:rPr sz="2800" spc="15" dirty="0"/>
              <a:t> </a:t>
            </a:r>
            <a:r>
              <a:rPr sz="2800" spc="-5" dirty="0"/>
              <a:t>is </a:t>
            </a:r>
            <a:r>
              <a:rPr sz="2800" dirty="0"/>
              <a:t> </a:t>
            </a:r>
            <a:r>
              <a:rPr sz="2800" spc="-10" dirty="0"/>
              <a:t>slow</a:t>
            </a:r>
            <a:r>
              <a:rPr sz="2800" spc="5" dirty="0"/>
              <a:t> </a:t>
            </a:r>
            <a:r>
              <a:rPr sz="2800" spc="-15" dirty="0"/>
              <a:t>delta</a:t>
            </a:r>
            <a:r>
              <a:rPr sz="2800" dirty="0"/>
              <a:t> </a:t>
            </a:r>
            <a:r>
              <a:rPr sz="2800" spc="-30" dirty="0"/>
              <a:t>wave</a:t>
            </a:r>
            <a:r>
              <a:rPr sz="2800" dirty="0"/>
              <a:t> </a:t>
            </a:r>
            <a:r>
              <a:rPr sz="2800" spc="-5" dirty="0"/>
              <a:t>activity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0133" y="3751148"/>
            <a:ext cx="417576" cy="4056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6201" y="3751148"/>
            <a:ext cx="323088" cy="4056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3139" y="3023743"/>
            <a:ext cx="7393305" cy="28003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82550" indent="-287020">
              <a:lnSpc>
                <a:spcPct val="90400"/>
              </a:lnSpc>
              <a:spcBef>
                <a:spcPts val="400"/>
              </a:spcBef>
              <a:tabLst>
                <a:tab pos="2065655" algn="l"/>
                <a:tab pos="517017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Bilateral synchronous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slowing 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waves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frequency(with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wave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amplitude)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normal	-rhythm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the	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endParaRPr sz="2600">
              <a:latin typeface="Calibri"/>
              <a:cs typeface="Calibri"/>
            </a:endParaRPr>
          </a:p>
          <a:p>
            <a:pPr marL="309880" marR="1464310" indent="-297815">
              <a:lnSpc>
                <a:spcPts val="3429"/>
              </a:lnSpc>
              <a:spcBef>
                <a:spcPts val="14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Useful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endParaRPr sz="2600">
              <a:latin typeface="Calibri"/>
              <a:cs typeface="Calibri"/>
            </a:endParaRPr>
          </a:p>
          <a:p>
            <a:pPr marL="299085" marR="5080" indent="-287020">
              <a:lnSpc>
                <a:spcPts val="2810"/>
              </a:lnSpc>
              <a:spcBef>
                <a:spcPts val="50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Non-specific. 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conscious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patient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virtually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diagnostic.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522859"/>
            <a:ext cx="1990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00"/>
                </a:solidFill>
              </a:rPr>
              <a:t>Brain</a:t>
            </a:r>
            <a:r>
              <a:rPr sz="2800" spc="-8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imaging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1265" y="1296746"/>
            <a:ext cx="735012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735"/>
              </a:lnSpc>
              <a:spcBef>
                <a:spcPts val="100"/>
              </a:spcBef>
              <a:buFont typeface="Arial MT"/>
              <a:buChar char="–"/>
              <a:tabLst>
                <a:tab pos="299720" algn="l"/>
              </a:tabLst>
            </a:pP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–cerebral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Grade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70000"/>
              </a:lnSpc>
              <a:spcBef>
                <a:spcPts val="720"/>
              </a:spcBef>
              <a:buFont typeface="Arial MT"/>
              <a:buChar char="–"/>
              <a:tabLst>
                <a:tab pos="299720" algn="l"/>
              </a:tabLst>
            </a:pP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MRI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show cerebral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atrophy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apparently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well-compensated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cirrhosis 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results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 related 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severity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dysfunction.</a:t>
            </a:r>
            <a:endParaRPr sz="2400">
              <a:latin typeface="Calibri"/>
              <a:cs typeface="Calibri"/>
            </a:endParaRPr>
          </a:p>
          <a:p>
            <a:pPr marL="299085" marR="73025" indent="-287020">
              <a:lnSpc>
                <a:spcPct val="70100"/>
              </a:lnSpc>
              <a:spcBef>
                <a:spcPts val="575"/>
              </a:spcBef>
              <a:buFont typeface="Arial MT"/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cirrhotic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-increased signal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basal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ganglia </a:t>
            </a:r>
            <a:r>
              <a:rPr sz="2400" spc="-5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T1-weighted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images,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thought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 due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deposition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manganese.</a:t>
            </a:r>
            <a:endParaRPr sz="2400">
              <a:latin typeface="Calibri"/>
              <a:cs typeface="Calibri"/>
            </a:endParaRPr>
          </a:p>
          <a:p>
            <a:pPr marL="299085" marR="421005" indent="-287020">
              <a:lnSpc>
                <a:spcPct val="70000"/>
              </a:lnSpc>
              <a:spcBef>
                <a:spcPts val="575"/>
              </a:spcBef>
              <a:buFont typeface="Arial MT"/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MRI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non-invasive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assessment of changes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brain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impaired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299085" marR="969644" indent="-287020">
              <a:lnSpc>
                <a:spcPct val="70000"/>
              </a:lnSpc>
              <a:spcBef>
                <a:spcPts val="575"/>
              </a:spcBef>
              <a:buFont typeface="Arial MT"/>
              <a:buChar char="–"/>
              <a:tabLst>
                <a:tab pos="29972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Proton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magnetic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resonance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spectroscopy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detects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changes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brain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biochemistry,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direct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osmolytes</a:t>
            </a:r>
            <a:endParaRPr sz="2400">
              <a:latin typeface="Calibri"/>
              <a:cs typeface="Calibri"/>
            </a:endParaRPr>
          </a:p>
          <a:p>
            <a:pPr marL="299085" marR="1847850" indent="-287020">
              <a:lnSpc>
                <a:spcPct val="70000"/>
              </a:lnSpc>
              <a:spcBef>
                <a:spcPts val="580"/>
              </a:spcBef>
              <a:buFont typeface="Arial MT"/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pathophysiological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mechanisms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444878"/>
            <a:ext cx="3886200" cy="48797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8228" y="1461896"/>
            <a:ext cx="324548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24154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Positron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emission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tomography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(PET)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alcoholic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cirrhotic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patient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mild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hepatic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encephalopathy.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blood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flow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(i.e.,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cerebral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blood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[CBF])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differs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only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minimally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subjects.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However,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cerebral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metabolic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ammonia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(CMRA)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permeability–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(PS)—a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measure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extent 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ammonia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pass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blood–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barrier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brain—are significantly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alcoholic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patient,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indicated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wider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enhanced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brightness of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light</a:t>
            </a:r>
            <a:r>
              <a:rPr sz="1800" spc="15" baseline="18518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800" baseline="1851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680" y="461594"/>
            <a:ext cx="5872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MANAGEMENT(OUTLINE)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239000" cy="41719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160" y="461594"/>
            <a:ext cx="35198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149465" cy="285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56840">
              <a:lnSpc>
                <a:spcPct val="120100"/>
              </a:lnSpc>
              <a:spcBef>
                <a:spcPts val="9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Supportive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aims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at-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Decreasing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ammonia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colon</a:t>
            </a:r>
            <a:endParaRPr sz="3200">
              <a:latin typeface="Calibri"/>
              <a:cs typeface="Calibri"/>
            </a:endParaRPr>
          </a:p>
          <a:p>
            <a:pPr marL="355600" marR="9906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Elimination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precipitating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factors.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461594"/>
            <a:ext cx="1641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DRUGS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752600"/>
            <a:ext cx="4267200" cy="2790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4724400"/>
            <a:ext cx="4267200" cy="13898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752600"/>
            <a:ext cx="3200400" cy="4419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461594"/>
            <a:ext cx="2806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TREATMENT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6359"/>
            <a:ext cx="5650865" cy="33178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Hospitalization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mandatory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ABC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Remove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precipitating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fluid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dextrose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saline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Inj.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Thiamine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Maintenance of fluid,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electrolytes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calorie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Ryles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tube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feeding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bladder catherisation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Diet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Restriction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protein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diet(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discouraged)</a:t>
            </a:r>
            <a:endParaRPr sz="2000">
              <a:latin typeface="Calibri"/>
              <a:cs typeface="Calibri"/>
            </a:endParaRPr>
          </a:p>
          <a:p>
            <a:pPr marL="109601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glucose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diet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Inj.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Vitamin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1379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</a:t>
            </a:r>
            <a:r>
              <a:rPr spc="-25" dirty="0"/>
              <a:t>n</a:t>
            </a:r>
            <a:r>
              <a:rPr dirty="0"/>
              <a:t>t..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16710"/>
            <a:ext cx="7963534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Avoid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constipation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Lactulose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15-30ml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X 3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day-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aims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2-4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stools/day.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Antibiotics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Neomycin-causes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ototoxicity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renal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Ampicillin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Metronidazole-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causes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peripheral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neuropathy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Rifaximin-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newer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drug.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Lesser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side-effects.</a:t>
            </a:r>
            <a:endParaRPr sz="2200">
              <a:latin typeface="Calibri"/>
              <a:cs typeface="Calibri"/>
            </a:endParaRPr>
          </a:p>
          <a:p>
            <a:pPr marL="355600" marR="318770" indent="-34290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Rifaximin-only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second-line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if lactulose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poorly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tolerated.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added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lactulose,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combination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than each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separately.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Transplantation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2870" y="461594"/>
            <a:ext cx="1318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T</a:t>
            </a:r>
            <a:r>
              <a:rPr dirty="0"/>
              <a:t>ypes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696200" cy="4895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6445" y="383870"/>
            <a:ext cx="507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Mechanism 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action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Lactulose: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556359"/>
            <a:ext cx="419354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non-absorbable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disaccharide</a:t>
            </a:r>
            <a:endParaRPr sz="20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Osmotic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laxative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effect.</a:t>
            </a:r>
            <a:endParaRPr sz="2000">
              <a:latin typeface="Calibri"/>
              <a:cs typeface="Calibri"/>
            </a:endParaRPr>
          </a:p>
          <a:p>
            <a:pPr marL="391795" marR="55880" indent="-341630">
              <a:lnSpc>
                <a:spcPct val="120000"/>
              </a:lnSpc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reduces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50" spc="7" baseline="2564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950" spc="15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colonic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content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thereby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prevents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absorption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NH</a:t>
            </a:r>
            <a:r>
              <a:rPr sz="1950" spc="7" baseline="-2136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Incorporates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nitrogen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bacteria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5126" y="2133600"/>
            <a:ext cx="4198873" cy="47243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05400"/>
            <a:ext cx="4572000" cy="17525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497" y="461594"/>
            <a:ext cx="1177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L</a:t>
            </a:r>
            <a:r>
              <a:rPr spc="-5" dirty="0"/>
              <a:t>OLA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744459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211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preparation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-ornithine</a:t>
            </a:r>
            <a:r>
              <a:rPr sz="320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i="1" spc="-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- </a:t>
            </a: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aspartate</a:t>
            </a:r>
            <a:r>
              <a:rPr sz="32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(LOLA)</a:t>
            </a:r>
            <a:r>
              <a:rPr sz="32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increase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generation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urea</a:t>
            </a: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libri"/>
                <a:cs typeface="Calibri"/>
              </a:rPr>
              <a:t>urea</a:t>
            </a:r>
            <a:r>
              <a:rPr sz="32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cycle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FFFF00"/>
                </a:solidFill>
                <a:latin typeface="Calibri"/>
                <a:cs typeface="Calibri"/>
              </a:rPr>
              <a:t>metabolic</a:t>
            </a:r>
            <a:r>
              <a:rPr sz="32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Calibri"/>
                <a:cs typeface="Calibri"/>
              </a:rPr>
              <a:t>pathway</a:t>
            </a:r>
            <a:r>
              <a:rPr sz="32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removes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ammonia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turning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neutral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substance</a:t>
            </a:r>
            <a:r>
              <a:rPr sz="3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urea.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be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lactulose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and/or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rifaximin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these alone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ineffective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controlling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symptoms.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857" y="461594"/>
            <a:ext cx="3814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COMPLICATIONS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479665" cy="428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herniation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2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swelling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2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Cardiovascular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collapse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Kidney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Respiratory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ts val="2875"/>
              </a:lnSpc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Sepsis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Permanent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nervous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damage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(to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movement, </a:t>
            </a:r>
            <a:r>
              <a:rPr sz="2700" spc="-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sensation,</a:t>
            </a:r>
            <a:r>
              <a:rPr sz="2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state)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Progressive,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irreversible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coma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medications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305" y="461594"/>
            <a:ext cx="2725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PROGNOSIS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7793355" cy="42214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116330" indent="-342900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hepatic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encephalopathy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treatable.</a:t>
            </a:r>
            <a:endParaRPr sz="3200">
              <a:latin typeface="Calibri"/>
              <a:cs typeface="Calibri"/>
            </a:endParaRPr>
          </a:p>
          <a:p>
            <a:pPr marL="355600" marR="725805" indent="-342900">
              <a:lnSpc>
                <a:spcPts val="346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disorder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getting worse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continue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back.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Both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forms may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irreversible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coma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death.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Approximately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80%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(8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patients)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if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coma.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Recovery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the risk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condition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returning vary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patient.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242" y="461594"/>
            <a:ext cx="2991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PREVENTION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72350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Treating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liver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disorders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prevent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cases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hepatic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encephalopathy.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Avoiding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heavy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drinking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intravenous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drug use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prevent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disorders.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REFERENCES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0540" y="1607565"/>
            <a:ext cx="7958455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Harrison’s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Medicine-10</a:t>
            </a:r>
            <a:r>
              <a:rPr sz="3150" baseline="25132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3150" spc="-690" baseline="25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3150" baseline="2513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150" spc="375" baseline="25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edition</a:t>
            </a:r>
            <a:endParaRPr sz="3200">
              <a:latin typeface="Calibri"/>
              <a:cs typeface="Calibri"/>
            </a:endParaRPr>
          </a:p>
          <a:p>
            <a:pPr marL="381000" marR="17208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Davidson’s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Medicine- </a:t>
            </a:r>
            <a:r>
              <a:rPr sz="3200" spc="-7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3150" baseline="25132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150" spc="345" baseline="25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edition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API-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text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book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Medicine-8</a:t>
            </a:r>
            <a:r>
              <a:rPr sz="3150" baseline="2513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150" spc="352" baseline="25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edition</a:t>
            </a:r>
            <a:endParaRPr sz="3200">
              <a:latin typeface="Calibri"/>
              <a:cs typeface="Calibri"/>
            </a:endParaRPr>
          </a:p>
          <a:p>
            <a:pPr marL="381000" marR="4749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Review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Medical physiology-Ganong-22</a:t>
            </a:r>
            <a:r>
              <a:rPr sz="3150" spc="-7" baseline="25132" dirty="0">
                <a:solidFill>
                  <a:srgbClr val="FFFFFF"/>
                </a:solidFill>
                <a:latin typeface="Calibri"/>
                <a:cs typeface="Calibri"/>
              </a:rPr>
              <a:t>nd </a:t>
            </a:r>
            <a:r>
              <a:rPr sz="3150" spc="-690" baseline="25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edition.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2391" y="3254375"/>
            <a:ext cx="5858510" cy="1651635"/>
            <a:chOff x="1612391" y="3254375"/>
            <a:chExt cx="5858510" cy="1651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391" y="3621024"/>
              <a:ext cx="5201412" cy="1284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1491" y="3666744"/>
              <a:ext cx="1629156" cy="1158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4908" y="3254375"/>
              <a:ext cx="4839589" cy="55753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897" y="496646"/>
            <a:ext cx="78428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ETIOLOGY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&amp;</a:t>
            </a:r>
            <a:r>
              <a:rPr sz="4000" b="1" spc="-25" dirty="0">
                <a:latin typeface="Calibri"/>
                <a:cs typeface="Calibri"/>
              </a:rPr>
              <a:t> </a:t>
            </a:r>
            <a:r>
              <a:rPr sz="4000" b="1" spc="-60" dirty="0">
                <a:latin typeface="Calibri"/>
                <a:cs typeface="Calibri"/>
              </a:rPr>
              <a:t>PRECIPITATING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60" dirty="0">
                <a:latin typeface="Calibri"/>
                <a:cs typeface="Calibri"/>
              </a:rPr>
              <a:t>FACTORS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315200" cy="4419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1551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</a:t>
            </a:r>
            <a:r>
              <a:rPr spc="-5" dirty="0"/>
              <a:t>ON</a:t>
            </a:r>
            <a:r>
              <a:rPr spc="-434" dirty="0"/>
              <a:t>T</a:t>
            </a:r>
            <a:r>
              <a:rPr spc="-5" dirty="0"/>
              <a:t>..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23936"/>
            <a:ext cx="8229600" cy="4602480"/>
          </a:xfrm>
          <a:custGeom>
            <a:avLst/>
            <a:gdLst/>
            <a:ahLst/>
            <a:cxnLst/>
            <a:rect l="l" t="t" r="r" b="b"/>
            <a:pathLst>
              <a:path w="8229600" h="4602480">
                <a:moveTo>
                  <a:pt x="0" y="4602226"/>
                </a:moveTo>
                <a:lnTo>
                  <a:pt x="8229600" y="4602226"/>
                </a:lnTo>
                <a:lnTo>
                  <a:pt x="8229600" y="0"/>
                </a:lnTo>
                <a:lnTo>
                  <a:pt x="0" y="0"/>
                </a:lnTo>
                <a:lnTo>
                  <a:pt x="0" y="4602226"/>
                </a:lnTo>
                <a:close/>
              </a:path>
            </a:pathLst>
          </a:custGeom>
          <a:ln w="1270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64310"/>
            <a:ext cx="4884420" cy="39763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parenchymal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disease: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hepatitis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Cirrhosis(30-45%).</a:t>
            </a:r>
            <a:endParaRPr sz="2400" dirty="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22275" algn="l"/>
                <a:tab pos="422909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Fulminating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hepatic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failure:</a:t>
            </a:r>
            <a:endParaRPr sz="24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viral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hepatitis</a:t>
            </a:r>
            <a:endParaRPr sz="24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Drugs-sedatives</a:t>
            </a:r>
            <a:endParaRPr sz="2400" dirty="0">
              <a:latin typeface="Calibri"/>
              <a:cs typeface="Calibri"/>
            </a:endParaRPr>
          </a:p>
          <a:p>
            <a:pPr marL="2018030" marR="5080" indent="-68580">
              <a:lnSpc>
                <a:spcPct val="120000"/>
              </a:lnSpc>
              <a:tabLst>
                <a:tab pos="311975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	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chotics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intoxication</a:t>
            </a:r>
            <a:endParaRPr sz="24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156335" algn="l"/>
              </a:tabLst>
            </a:pP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Toxins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Wilson’s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0360" y="1295400"/>
            <a:ext cx="3723640" cy="53473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1551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</a:t>
            </a:r>
            <a:r>
              <a:rPr spc="-5" dirty="0"/>
              <a:t>ON</a:t>
            </a:r>
            <a:r>
              <a:rPr spc="-434" dirty="0"/>
              <a:t>T</a:t>
            </a:r>
            <a:r>
              <a:rPr spc="-5" dirty="0"/>
              <a:t>..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3661"/>
            <a:ext cx="8014334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048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Surgical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-Portal-systemic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anastomoses,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portacaval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shunts, or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Transjugular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intrahepatic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portal-systemic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shunting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[TIPS](10-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15%).</a:t>
            </a:r>
            <a:endParaRPr sz="2400" dirty="0">
              <a:latin typeface="Calibri"/>
              <a:cs typeface="Calibri"/>
            </a:endParaRPr>
          </a:p>
          <a:p>
            <a:pPr marL="355600" marR="16637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Excessive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nitrogen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load-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excess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consumption,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gastro-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intestinal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bleeding,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renal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failure,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constipation.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Electrolyte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 metabolic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disturbance-hypokalaemia,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hyponatremia,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alkalosis,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dehydration, excess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vomiting.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Infections-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pneumonia,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UTI,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spontaneous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bacterial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peritonitis.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Unknown-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20-30%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545" y="461594"/>
            <a:ext cx="3455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/>
              <a:t>P</a:t>
            </a:r>
            <a:r>
              <a:rPr spc="-355" dirty="0"/>
              <a:t>A</a:t>
            </a:r>
            <a:r>
              <a:rPr spc="-5" dirty="0"/>
              <a:t>THO</a:t>
            </a:r>
            <a:r>
              <a:rPr spc="10" dirty="0"/>
              <a:t>G</a:t>
            </a:r>
            <a:r>
              <a:rPr spc="-5" dirty="0"/>
              <a:t>EN</a:t>
            </a:r>
            <a:r>
              <a:rPr spc="-50" dirty="0"/>
              <a:t>E</a:t>
            </a:r>
            <a:r>
              <a:rPr spc="-5" dirty="0"/>
              <a:t>SIS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7565"/>
            <a:ext cx="8040370" cy="36657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42557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Shunting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circulation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bypassing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liver.</a:t>
            </a:r>
            <a:endParaRPr sz="3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Severe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hep</a:t>
            </a:r>
            <a:r>
              <a:rPr lang="en-US" sz="3200" spc="-5" dirty="0">
                <a:solidFill>
                  <a:srgbClr val="FFFFFF"/>
                </a:solidFill>
                <a:latin typeface="Calibri"/>
                <a:cs typeface="Calibri"/>
              </a:rPr>
              <a:t>ato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cellular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damage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dysfunction.</a:t>
            </a:r>
            <a:endParaRPr sz="3200" dirty="0">
              <a:latin typeface="Calibri"/>
              <a:cs typeface="Calibri"/>
            </a:endParaRPr>
          </a:p>
          <a:p>
            <a:pPr marL="527685" marR="252095" indent="34925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circumstances</a:t>
            </a:r>
            <a:r>
              <a:rPr sz="3200" spc="-1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substances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absorbed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intestine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metabolised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3200" spc="-1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toxins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accumulate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brain.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201" y="461594"/>
            <a:ext cx="4405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TOXIC</a:t>
            </a:r>
            <a:r>
              <a:rPr spc="-85" dirty="0"/>
              <a:t> </a:t>
            </a:r>
            <a:r>
              <a:rPr spc="-40" dirty="0"/>
              <a:t>SUBSTANCES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7610"/>
            <a:ext cx="6778625" cy="44615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Ammonia(mainly)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Methionine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Mercaptans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Short-chain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fatty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 acids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Gamma-amino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butyric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acid(GABA)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Octopamine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False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neurotransmitter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substances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Alterations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plasma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levels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aromatic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branched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chain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aromatic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acids.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2232</Words>
  <Application>Microsoft Office PowerPoint</Application>
  <PresentationFormat>On-screen Show (4:3)</PresentationFormat>
  <Paragraphs>300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MT</vt:lpstr>
      <vt:lpstr>Calibri</vt:lpstr>
      <vt:lpstr>Google Sans</vt:lpstr>
      <vt:lpstr>Tahoma</vt:lpstr>
      <vt:lpstr>Times New Roman</vt:lpstr>
      <vt:lpstr>Wingdings</vt:lpstr>
      <vt:lpstr>Office Theme</vt:lpstr>
      <vt:lpstr>PowerPoint Presentation</vt:lpstr>
      <vt:lpstr>INDEX</vt:lpstr>
      <vt:lpstr>DEFINITION</vt:lpstr>
      <vt:lpstr>Types</vt:lpstr>
      <vt:lpstr>ETIOLOGY &amp; PRECIPITATING FACTORS</vt:lpstr>
      <vt:lpstr>CONT..</vt:lpstr>
      <vt:lpstr>CONT..</vt:lpstr>
      <vt:lpstr>PATHOGENESIS</vt:lpstr>
      <vt:lpstr>TOXIC SUBSTANCES</vt:lpstr>
      <vt:lpstr>Pathogenesis (acute &amp; chronic )</vt:lpstr>
      <vt:lpstr>AMMONIA THEORY</vt:lpstr>
      <vt:lpstr>AMMONIA THEORY(cont..)</vt:lpstr>
      <vt:lpstr>Astrocyte</vt:lpstr>
      <vt:lpstr>PowerPoint Presentation</vt:lpstr>
      <vt:lpstr>CLINICAL FEATURES</vt:lpstr>
      <vt:lpstr>CLINICAL FEATURES(CONT..)</vt:lpstr>
      <vt:lpstr>Fetor hepaticus</vt:lpstr>
      <vt:lpstr>CLINICAL FEATURES(cont..)</vt:lpstr>
      <vt:lpstr>PowerPoint Presentation</vt:lpstr>
      <vt:lpstr>Flapping tremor (asterixis)</vt:lpstr>
      <vt:lpstr>Cont..</vt:lpstr>
      <vt:lpstr>PowerPoint Presentation</vt:lpstr>
      <vt:lpstr>PowerPoint Presentation</vt:lpstr>
      <vt:lpstr>PowerPoint Presentation</vt:lpstr>
      <vt:lpstr>WEST HAVEN CRITERIA</vt:lpstr>
      <vt:lpstr>PowerPoint Presentation</vt:lpstr>
      <vt:lpstr>DIFFERENTIAL DIAGNOSIS</vt:lpstr>
      <vt:lpstr>DIAGNOSIS</vt:lpstr>
      <vt:lpstr>INVESTIGATIONS</vt:lpstr>
      <vt:lpstr>PowerPoint Presentation</vt:lpstr>
      <vt:lpstr>Investigations</vt:lpstr>
      <vt:lpstr>Electroencephalogram Electroencephalography shows no clear abnormalities  in stage 0, even if minimal HE is present; in stages I, II  and III there are triphasic waves over the frontal  lobes that oscillate at 5 Hz, and in stage IV there is  slow delta wave activity</vt:lpstr>
      <vt:lpstr>Brain imaging</vt:lpstr>
      <vt:lpstr>PowerPoint Presentation</vt:lpstr>
      <vt:lpstr>MANAGEMENT(OUTLINE)</vt:lpstr>
      <vt:lpstr>MANAGEMENT</vt:lpstr>
      <vt:lpstr>DRUGS</vt:lpstr>
      <vt:lpstr>TREATMENT</vt:lpstr>
      <vt:lpstr>Cont..</vt:lpstr>
      <vt:lpstr>Mechanism of action of Lactulose:</vt:lpstr>
      <vt:lpstr>LOLA</vt:lpstr>
      <vt:lpstr>COMPLICATIONS</vt:lpstr>
      <vt:lpstr>PROGNOSIS</vt:lpstr>
      <vt:lpstr>PREVENTION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sammiehngigs kiurire</cp:lastModifiedBy>
  <cp:revision>25</cp:revision>
  <dcterms:created xsi:type="dcterms:W3CDTF">2021-07-01T06:32:53Z</dcterms:created>
  <dcterms:modified xsi:type="dcterms:W3CDTF">2022-03-24T05:08:31Z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2021-07-01T00:00:00Z</vt:filetime>
  </property>
</Properties>
</file>