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3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544823" y="0"/>
            <a:ext cx="5370830" cy="6858000"/>
          </a:xfrm>
          <a:custGeom>
            <a:avLst/>
            <a:gdLst/>
            <a:ahLst/>
            <a:cxnLst/>
            <a:rect l="l" t="t" r="r" b="b"/>
            <a:pathLst>
              <a:path w="5370830" h="6858000">
                <a:moveTo>
                  <a:pt x="0" y="6858000"/>
                </a:moveTo>
                <a:lnTo>
                  <a:pt x="5370576" y="6858000"/>
                </a:lnTo>
                <a:lnTo>
                  <a:pt x="537057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F5D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3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28600" y="0"/>
            <a:ext cx="3214370" cy="6858000"/>
          </a:xfrm>
          <a:custGeom>
            <a:avLst/>
            <a:gdLst/>
            <a:ahLst/>
            <a:cxnLst/>
            <a:rect l="l" t="t" r="r" b="b"/>
            <a:pathLst>
              <a:path w="3214370" h="6858000">
                <a:moveTo>
                  <a:pt x="0" y="6858000"/>
                </a:moveTo>
                <a:lnTo>
                  <a:pt x="3214116" y="6858000"/>
                </a:lnTo>
                <a:lnTo>
                  <a:pt x="321411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F5D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344424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442715" y="0"/>
            <a:ext cx="102235" cy="6858000"/>
          </a:xfrm>
          <a:custGeom>
            <a:avLst/>
            <a:gdLst/>
            <a:ahLst/>
            <a:cxnLst/>
            <a:rect l="l" t="t" r="r" b="b"/>
            <a:pathLst>
              <a:path w="102235" h="6858000">
                <a:moveTo>
                  <a:pt x="0" y="6858000"/>
                </a:moveTo>
                <a:lnTo>
                  <a:pt x="102108" y="6858000"/>
                </a:lnTo>
                <a:lnTo>
                  <a:pt x="10210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3531" y="1162252"/>
            <a:ext cx="7996936" cy="2343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23113" y="4940300"/>
            <a:ext cx="8097773" cy="1440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3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28600" y="0"/>
            <a:ext cx="8686800" cy="6858000"/>
          </a:xfrm>
          <a:custGeom>
            <a:avLst/>
            <a:gdLst/>
            <a:ahLst/>
            <a:cxnLst/>
            <a:rect l="l" t="t" r="r" b="b"/>
            <a:pathLst>
              <a:path w="8686800" h="6858000">
                <a:moveTo>
                  <a:pt x="0" y="6858000"/>
                </a:moveTo>
                <a:lnTo>
                  <a:pt x="8686800" y="6858000"/>
                </a:lnTo>
                <a:lnTo>
                  <a:pt x="8686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F5D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3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28600" y="0"/>
            <a:ext cx="8686800" cy="6858000"/>
          </a:xfrm>
          <a:custGeom>
            <a:avLst/>
            <a:gdLst/>
            <a:ahLst/>
            <a:cxnLst/>
            <a:rect l="l" t="t" r="r" b="b"/>
            <a:pathLst>
              <a:path w="8686800" h="6858000">
                <a:moveTo>
                  <a:pt x="0" y="6858000"/>
                </a:moveTo>
                <a:lnTo>
                  <a:pt x="8686800" y="6858000"/>
                </a:lnTo>
                <a:lnTo>
                  <a:pt x="8686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F5D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34254" y="1724659"/>
            <a:ext cx="3557904" cy="4619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3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28600" y="1447800"/>
            <a:ext cx="8686800" cy="5410200"/>
          </a:xfrm>
          <a:custGeom>
            <a:avLst/>
            <a:gdLst/>
            <a:ahLst/>
            <a:cxnLst/>
            <a:rect l="l" t="t" r="r" b="b"/>
            <a:pathLst>
              <a:path w="8686800" h="5410200">
                <a:moveTo>
                  <a:pt x="0" y="5410199"/>
                </a:moveTo>
                <a:lnTo>
                  <a:pt x="8686800" y="5410199"/>
                </a:lnTo>
                <a:lnTo>
                  <a:pt x="8686800" y="0"/>
                </a:lnTo>
                <a:lnTo>
                  <a:pt x="0" y="0"/>
                </a:lnTo>
                <a:lnTo>
                  <a:pt x="0" y="5410199"/>
                </a:lnTo>
                <a:close/>
              </a:path>
            </a:pathLst>
          </a:custGeom>
          <a:solidFill>
            <a:srgbClr val="EBF5D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142998"/>
            <a:ext cx="9144000" cy="5714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9144000" cy="1447800"/>
          </a:xfrm>
          <a:custGeom>
            <a:avLst/>
            <a:gdLst/>
            <a:ahLst/>
            <a:cxnLst/>
            <a:rect l="l" t="t" r="r" b="b"/>
            <a:pathLst>
              <a:path w="9144000" h="1447800">
                <a:moveTo>
                  <a:pt x="0" y="1447800"/>
                </a:moveTo>
                <a:lnTo>
                  <a:pt x="9144000" y="1447800"/>
                </a:lnTo>
                <a:lnTo>
                  <a:pt x="91440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9144000" cy="1447800"/>
          </a:xfrm>
          <a:custGeom>
            <a:avLst/>
            <a:gdLst/>
            <a:ahLst/>
            <a:cxnLst/>
            <a:rect l="l" t="t" r="r" b="b"/>
            <a:pathLst>
              <a:path w="9144000" h="1447800">
                <a:moveTo>
                  <a:pt x="0" y="1447800"/>
                </a:moveTo>
                <a:lnTo>
                  <a:pt x="9144000" y="1447800"/>
                </a:lnTo>
                <a:lnTo>
                  <a:pt x="91440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1267" y="688594"/>
            <a:ext cx="360146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6150" y="1724659"/>
            <a:ext cx="7251699" cy="2853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1653" y="1162252"/>
            <a:ext cx="4488815" cy="2343785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472440" marR="5080" indent="-460375">
              <a:lnSpc>
                <a:spcPts val="8640"/>
              </a:lnSpc>
              <a:spcBef>
                <a:spcPts val="1195"/>
              </a:spcBef>
            </a:pPr>
            <a:r>
              <a:rPr sz="8000" b="1" dirty="0">
                <a:latin typeface="Arial"/>
                <a:cs typeface="Arial"/>
              </a:rPr>
              <a:t>HIS</a:t>
            </a:r>
            <a:r>
              <a:rPr sz="8000" b="1" spc="-150" dirty="0">
                <a:latin typeface="Arial"/>
                <a:cs typeface="Arial"/>
              </a:rPr>
              <a:t>T</a:t>
            </a:r>
            <a:r>
              <a:rPr sz="8000" b="1" spc="5" dirty="0">
                <a:latin typeface="Arial"/>
                <a:cs typeface="Arial"/>
              </a:rPr>
              <a:t>O</a:t>
            </a:r>
            <a:r>
              <a:rPr sz="8000" b="1" spc="-300" dirty="0">
                <a:latin typeface="Arial"/>
                <a:cs typeface="Arial"/>
              </a:rPr>
              <a:t>R</a:t>
            </a:r>
            <a:r>
              <a:rPr sz="8000" b="1" dirty="0">
                <a:latin typeface="Arial"/>
                <a:cs typeface="Arial"/>
              </a:rPr>
              <a:t>Y  </a:t>
            </a:r>
            <a:r>
              <a:rPr sz="8000" b="1" spc="-100" dirty="0">
                <a:latin typeface="Arial"/>
                <a:cs typeface="Arial"/>
              </a:rPr>
              <a:t>TAKING</a:t>
            </a:r>
            <a:endParaRPr sz="8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5200" y="4927091"/>
            <a:ext cx="5638800" cy="1930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9836" y="4940300"/>
            <a:ext cx="4591050" cy="505651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9525" algn="ctr">
              <a:lnSpc>
                <a:spcPct val="95000"/>
              </a:lnSpc>
              <a:spcBef>
                <a:spcPts val="295"/>
              </a:spcBef>
            </a:pPr>
            <a:r>
              <a:rPr lang="en-US" sz="3200" dirty="0" smtClean="0">
                <a:latin typeface="Arial"/>
                <a:cs typeface="Arial"/>
              </a:rPr>
              <a:t>Duncan </a:t>
            </a:r>
            <a:r>
              <a:rPr lang="en-US" sz="3200" dirty="0" err="1" smtClean="0">
                <a:latin typeface="Arial"/>
                <a:cs typeface="Arial"/>
              </a:rPr>
              <a:t>Mutugi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5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144018"/>
            <a:ext cx="52158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For pain,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determine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619" y="1261618"/>
            <a:ext cx="7889875" cy="50184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16865" marR="147955" indent="-304800">
              <a:lnSpc>
                <a:spcPct val="75000"/>
              </a:lnSpc>
              <a:spcBef>
                <a:spcPts val="70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000" spc="-5" dirty="0">
                <a:latin typeface="Arial"/>
                <a:cs typeface="Arial"/>
              </a:rPr>
              <a:t>Site </a:t>
            </a:r>
            <a:r>
              <a:rPr sz="2000" dirty="0">
                <a:latin typeface="Arial"/>
                <a:cs typeface="Arial"/>
              </a:rPr>
              <a:t>(where is the pain is worst—ask the patient to point to the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site  with one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finger)</a:t>
            </a:r>
            <a:endParaRPr sz="20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29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000" dirty="0">
                <a:latin typeface="Arial"/>
                <a:cs typeface="Arial"/>
              </a:rPr>
              <a:t>Radiation (does the pain move anywhere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else?)</a:t>
            </a:r>
            <a:endParaRPr sz="20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29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000" dirty="0">
                <a:latin typeface="Arial"/>
                <a:cs typeface="Arial"/>
              </a:rPr>
              <a:t>Character (i.e., dull, aching, stabbing,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burning)</a:t>
            </a:r>
            <a:endParaRPr sz="20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310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000" dirty="0">
                <a:latin typeface="Arial"/>
                <a:cs typeface="Arial"/>
              </a:rPr>
              <a:t>Severity (scored out of 10, with 10 being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worst pain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imaginable)</a:t>
            </a:r>
            <a:endParaRPr sz="20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29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000" dirty="0">
                <a:latin typeface="Arial"/>
                <a:cs typeface="Arial"/>
              </a:rPr>
              <a:t>Mode and rate of onset (how did it come </a:t>
            </a:r>
            <a:r>
              <a:rPr sz="2000" spc="5" dirty="0">
                <a:latin typeface="Arial"/>
                <a:cs typeface="Arial"/>
              </a:rPr>
              <a:t>on—over </a:t>
            </a:r>
            <a:r>
              <a:rPr sz="2000" dirty="0">
                <a:latin typeface="Arial"/>
                <a:cs typeface="Arial"/>
              </a:rPr>
              <a:t>how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long?)</a:t>
            </a:r>
            <a:endParaRPr sz="20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300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000" dirty="0">
                <a:latin typeface="Arial"/>
                <a:cs typeface="Arial"/>
              </a:rPr>
              <a:t>Duration</a:t>
            </a:r>
            <a:endParaRPr sz="20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30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000" dirty="0">
                <a:latin typeface="Arial"/>
                <a:cs typeface="Arial"/>
              </a:rPr>
              <a:t>Frequency</a:t>
            </a:r>
            <a:endParaRPr sz="20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300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000" dirty="0">
                <a:latin typeface="Arial"/>
                <a:cs typeface="Arial"/>
              </a:rPr>
              <a:t>Exacerbating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factors</a:t>
            </a:r>
            <a:endParaRPr sz="20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29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000" dirty="0">
                <a:latin typeface="Arial"/>
                <a:cs typeface="Arial"/>
              </a:rPr>
              <a:t>Relieving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factors</a:t>
            </a:r>
            <a:endParaRPr sz="2000">
              <a:latin typeface="Arial"/>
              <a:cs typeface="Arial"/>
            </a:endParaRPr>
          </a:p>
          <a:p>
            <a:pPr marL="316865" marR="741045" indent="-304800">
              <a:lnSpc>
                <a:spcPct val="75000"/>
              </a:lnSpc>
              <a:spcBef>
                <a:spcPts val="1910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000" dirty="0">
                <a:latin typeface="Arial"/>
                <a:cs typeface="Arial"/>
              </a:rPr>
              <a:t>Associated symptoms </a:t>
            </a:r>
            <a:r>
              <a:rPr sz="2000" spc="-5" dirty="0">
                <a:latin typeface="Arial"/>
                <a:cs typeface="Arial"/>
              </a:rPr>
              <a:t>(e.g., </a:t>
            </a:r>
            <a:r>
              <a:rPr sz="2000" dirty="0">
                <a:latin typeface="Arial"/>
                <a:cs typeface="Arial"/>
              </a:rPr>
              <a:t>nausea, dyspepsia, shortness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breath)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419" y="713689"/>
            <a:ext cx="67779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80" dirty="0">
                <a:latin typeface="Arial"/>
                <a:cs typeface="Arial"/>
              </a:rPr>
              <a:t>PAST </a:t>
            </a:r>
            <a:r>
              <a:rPr b="1" dirty="0">
                <a:latin typeface="Arial"/>
                <a:cs typeface="Arial"/>
              </a:rPr>
              <a:t>MEDICAL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spc="-35" dirty="0">
                <a:latin typeface="Arial"/>
                <a:cs typeface="Arial"/>
              </a:rPr>
              <a:t>HISTORY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7419" y="2312923"/>
            <a:ext cx="7060565" cy="32010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17500" marR="5080" indent="-305435">
              <a:lnSpc>
                <a:spcPct val="95000"/>
              </a:lnSpc>
              <a:spcBef>
                <a:spcPts val="240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spc="-5" dirty="0">
                <a:latin typeface="Arial"/>
                <a:cs typeface="Arial"/>
              </a:rPr>
              <a:t>Some aspects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patient’s </a:t>
            </a:r>
            <a:r>
              <a:rPr sz="2400" spc="-5" dirty="0">
                <a:latin typeface="Arial"/>
                <a:cs typeface="Arial"/>
              </a:rPr>
              <a:t>past </a:t>
            </a:r>
            <a:r>
              <a:rPr sz="2400" spc="-10" dirty="0">
                <a:latin typeface="Arial"/>
                <a:cs typeface="Arial"/>
              </a:rPr>
              <a:t>illnesses </a:t>
            </a:r>
            <a:r>
              <a:rPr sz="2400" spc="-5" dirty="0">
                <a:latin typeface="Arial"/>
                <a:cs typeface="Arial"/>
              </a:rPr>
              <a:t>or  diagnoses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have already been covered. Here,  </a:t>
            </a:r>
            <a:r>
              <a:rPr sz="2400" dirty="0">
                <a:latin typeface="Arial"/>
                <a:cs typeface="Arial"/>
              </a:rPr>
              <a:t>you </a:t>
            </a:r>
            <a:r>
              <a:rPr sz="2400" spc="-5" dirty="0">
                <a:latin typeface="Arial"/>
                <a:cs typeface="Arial"/>
              </a:rPr>
              <a:t>should obtain detailed information about past  illnesses and surgical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procedures.</a:t>
            </a:r>
            <a:endParaRPr sz="24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75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spc="-5" dirty="0">
                <a:latin typeface="Arial"/>
                <a:cs typeface="Arial"/>
              </a:rPr>
              <a:t>When was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diagnosed?</a:t>
            </a:r>
            <a:endParaRPr sz="24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76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spc="-5" dirty="0">
                <a:latin typeface="Arial"/>
                <a:cs typeface="Arial"/>
              </a:rPr>
              <a:t>How was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diagnosed?</a:t>
            </a:r>
            <a:endParaRPr sz="24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75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spc="-5" dirty="0">
                <a:latin typeface="Arial"/>
                <a:cs typeface="Arial"/>
              </a:rPr>
              <a:t>How has </a:t>
            </a: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been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treated?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1473" y="485394"/>
            <a:ext cx="7153909" cy="92836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62965" marR="5080" indent="-850900">
              <a:lnSpc>
                <a:spcPts val="3260"/>
              </a:lnSpc>
              <a:spcBef>
                <a:spcPts val="695"/>
              </a:spcBef>
            </a:pPr>
            <a:r>
              <a:rPr sz="3200" b="1" dirty="0">
                <a:latin typeface="Arial"/>
                <a:cs typeface="Arial"/>
              </a:rPr>
              <a:t>SPECIFIC CONDITIONS </a:t>
            </a:r>
            <a:r>
              <a:rPr sz="3200" b="1" spc="-30" dirty="0">
                <a:latin typeface="Arial"/>
                <a:cs typeface="Arial"/>
              </a:rPr>
              <a:t>TO</a:t>
            </a:r>
            <a:r>
              <a:rPr sz="3200" b="1" spc="-1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INCLUDE  IN </a:t>
            </a:r>
            <a:r>
              <a:rPr sz="3200" b="1" spc="-60" dirty="0">
                <a:latin typeface="Arial"/>
                <a:cs typeface="Arial"/>
              </a:rPr>
              <a:t>PAST </a:t>
            </a:r>
            <a:r>
              <a:rPr sz="3200" b="1" dirty="0">
                <a:latin typeface="Arial"/>
                <a:cs typeface="Arial"/>
              </a:rPr>
              <a:t>MEDICAL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HISTORY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702307"/>
            <a:ext cx="3733800" cy="485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0" y="1702307"/>
            <a:ext cx="3733800" cy="4851400"/>
          </a:xfrm>
          <a:prstGeom prst="rect">
            <a:avLst/>
          </a:prstGeom>
          <a:ln w="6096">
            <a:solidFill>
              <a:srgbClr val="99CA38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426720" indent="-306070">
              <a:lnSpc>
                <a:spcPct val="100000"/>
              </a:lnSpc>
              <a:spcBef>
                <a:spcPts val="275"/>
              </a:spcBef>
              <a:buClr>
                <a:srgbClr val="056D9F"/>
              </a:buClr>
              <a:buChar char="•"/>
              <a:tabLst>
                <a:tab pos="426720" algn="l"/>
                <a:tab pos="427355" algn="l"/>
              </a:tabLst>
            </a:pPr>
            <a:r>
              <a:rPr sz="2400" spc="-5" dirty="0">
                <a:latin typeface="Arial"/>
                <a:cs typeface="Arial"/>
              </a:rPr>
              <a:t>Diabetes</a:t>
            </a:r>
            <a:endParaRPr sz="2400">
              <a:latin typeface="Arial"/>
              <a:cs typeface="Arial"/>
            </a:endParaRPr>
          </a:p>
          <a:p>
            <a:pPr marL="426720" indent="-306070">
              <a:lnSpc>
                <a:spcPct val="100000"/>
              </a:lnSpc>
              <a:spcBef>
                <a:spcPts val="1750"/>
              </a:spcBef>
              <a:buClr>
                <a:srgbClr val="056D9F"/>
              </a:buClr>
              <a:buChar char="•"/>
              <a:tabLst>
                <a:tab pos="426720" algn="l"/>
                <a:tab pos="427355" algn="l"/>
              </a:tabLst>
            </a:pPr>
            <a:r>
              <a:rPr sz="2400" spc="-5" dirty="0">
                <a:latin typeface="Arial"/>
                <a:cs typeface="Arial"/>
              </a:rPr>
              <a:t>Rheumatic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fever</a:t>
            </a:r>
            <a:endParaRPr sz="2400">
              <a:latin typeface="Arial"/>
              <a:cs typeface="Arial"/>
            </a:endParaRPr>
          </a:p>
          <a:p>
            <a:pPr marL="426720" indent="-306070">
              <a:lnSpc>
                <a:spcPct val="100000"/>
              </a:lnSpc>
              <a:spcBef>
                <a:spcPts val="1755"/>
              </a:spcBef>
              <a:buClr>
                <a:srgbClr val="056D9F"/>
              </a:buClr>
              <a:buChar char="•"/>
              <a:tabLst>
                <a:tab pos="426720" algn="l"/>
                <a:tab pos="427355" algn="l"/>
              </a:tabLst>
            </a:pPr>
            <a:r>
              <a:rPr sz="2400" spc="-5" dirty="0">
                <a:latin typeface="Arial"/>
                <a:cs typeface="Arial"/>
              </a:rPr>
              <a:t>Jaundice</a:t>
            </a:r>
            <a:endParaRPr sz="2400">
              <a:latin typeface="Arial"/>
              <a:cs typeface="Arial"/>
            </a:endParaRPr>
          </a:p>
          <a:p>
            <a:pPr marL="426720" indent="-306070">
              <a:lnSpc>
                <a:spcPct val="100000"/>
              </a:lnSpc>
              <a:spcBef>
                <a:spcPts val="1764"/>
              </a:spcBef>
              <a:buClr>
                <a:srgbClr val="056D9F"/>
              </a:buClr>
              <a:buChar char="•"/>
              <a:tabLst>
                <a:tab pos="426720" algn="l"/>
                <a:tab pos="427355" algn="l"/>
              </a:tabLst>
            </a:pPr>
            <a:r>
              <a:rPr sz="2400" spc="-5" dirty="0">
                <a:latin typeface="Arial"/>
                <a:cs typeface="Arial"/>
              </a:rPr>
              <a:t>Hypercholesterolemia</a:t>
            </a:r>
            <a:endParaRPr sz="2400">
              <a:latin typeface="Arial"/>
              <a:cs typeface="Arial"/>
            </a:endParaRPr>
          </a:p>
          <a:p>
            <a:pPr marL="426720" indent="-306070">
              <a:lnSpc>
                <a:spcPct val="100000"/>
              </a:lnSpc>
              <a:spcBef>
                <a:spcPts val="1750"/>
              </a:spcBef>
              <a:buClr>
                <a:srgbClr val="056D9F"/>
              </a:buClr>
              <a:buChar char="•"/>
              <a:tabLst>
                <a:tab pos="426720" algn="l"/>
                <a:tab pos="427355" algn="l"/>
              </a:tabLst>
            </a:pPr>
            <a:r>
              <a:rPr sz="2400" spc="-5" dirty="0">
                <a:latin typeface="Arial"/>
                <a:cs typeface="Arial"/>
              </a:rPr>
              <a:t>Hypertension</a:t>
            </a:r>
            <a:endParaRPr sz="2400">
              <a:latin typeface="Arial"/>
              <a:cs typeface="Arial"/>
            </a:endParaRPr>
          </a:p>
          <a:p>
            <a:pPr marL="426720" indent="-306070">
              <a:lnSpc>
                <a:spcPct val="100000"/>
              </a:lnSpc>
              <a:spcBef>
                <a:spcPts val="1755"/>
              </a:spcBef>
              <a:buClr>
                <a:srgbClr val="056D9F"/>
              </a:buClr>
              <a:buChar char="•"/>
              <a:tabLst>
                <a:tab pos="426720" algn="l"/>
                <a:tab pos="427355" algn="l"/>
              </a:tabLst>
            </a:pPr>
            <a:r>
              <a:rPr sz="2400" spc="-5" dirty="0">
                <a:latin typeface="Arial"/>
                <a:cs typeface="Arial"/>
              </a:rPr>
              <a:t>Angina</a:t>
            </a:r>
            <a:endParaRPr sz="2400">
              <a:latin typeface="Arial"/>
              <a:cs typeface="Arial"/>
            </a:endParaRPr>
          </a:p>
          <a:p>
            <a:pPr marL="426720" marR="502284" indent="-305435">
              <a:lnSpc>
                <a:spcPts val="2740"/>
              </a:lnSpc>
              <a:spcBef>
                <a:spcPts val="1975"/>
              </a:spcBef>
              <a:buClr>
                <a:srgbClr val="056D9F"/>
              </a:buClr>
              <a:buChar char="•"/>
              <a:tabLst>
                <a:tab pos="426720" algn="l"/>
                <a:tab pos="427355" algn="l"/>
              </a:tabLst>
            </a:pPr>
            <a:r>
              <a:rPr sz="2400" spc="-5" dirty="0">
                <a:latin typeface="Arial"/>
                <a:cs typeface="Arial"/>
              </a:rPr>
              <a:t>Myocardial infarction  </a:t>
            </a:r>
            <a:r>
              <a:rPr sz="2400" dirty="0">
                <a:latin typeface="Arial"/>
                <a:cs typeface="Arial"/>
              </a:rPr>
              <a:t>(MI)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00" y="1702307"/>
            <a:ext cx="3962400" cy="4774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0" y="1702307"/>
            <a:ext cx="3962400" cy="4775200"/>
          </a:xfrm>
          <a:custGeom>
            <a:avLst/>
            <a:gdLst/>
            <a:ahLst/>
            <a:cxnLst/>
            <a:rect l="l" t="t" r="r" b="b"/>
            <a:pathLst>
              <a:path w="3962400" h="4775200">
                <a:moveTo>
                  <a:pt x="0" y="4774692"/>
                </a:moveTo>
                <a:lnTo>
                  <a:pt x="3962400" y="4774692"/>
                </a:lnTo>
                <a:lnTo>
                  <a:pt x="3962400" y="0"/>
                </a:lnTo>
                <a:lnTo>
                  <a:pt x="0" y="0"/>
                </a:lnTo>
                <a:lnTo>
                  <a:pt x="0" y="4774692"/>
                </a:lnTo>
                <a:close/>
              </a:path>
            </a:pathLst>
          </a:custGeom>
          <a:ln w="6096">
            <a:solidFill>
              <a:srgbClr val="51C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17500" marR="383540" indent="-304800">
              <a:lnSpc>
                <a:spcPts val="2740"/>
              </a:lnSpc>
              <a:spcBef>
                <a:spcPts val="30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pc="-5" dirty="0"/>
              <a:t>Stroke or </a:t>
            </a:r>
            <a:r>
              <a:rPr dirty="0"/>
              <a:t>transient  </a:t>
            </a:r>
            <a:r>
              <a:rPr spc="-5" dirty="0"/>
              <a:t>ischemic </a:t>
            </a:r>
            <a:r>
              <a:rPr dirty="0"/>
              <a:t>attack</a:t>
            </a:r>
            <a:r>
              <a:rPr spc="-35" dirty="0"/>
              <a:t> </a:t>
            </a:r>
            <a:r>
              <a:rPr dirty="0"/>
              <a:t>(TIA)</a:t>
            </a:r>
          </a:p>
          <a:p>
            <a:pPr marL="317500" indent="-304800">
              <a:lnSpc>
                <a:spcPct val="100000"/>
              </a:lnSpc>
              <a:spcBef>
                <a:spcPts val="1680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dirty="0"/>
              <a:t>Asthma</a:t>
            </a:r>
          </a:p>
          <a:p>
            <a:pPr marL="317500" indent="-304800">
              <a:lnSpc>
                <a:spcPct val="100000"/>
              </a:lnSpc>
              <a:spcBef>
                <a:spcPts val="175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pc="-10" dirty="0"/>
              <a:t>Tuberculosis</a:t>
            </a:r>
            <a:r>
              <a:rPr spc="15" dirty="0"/>
              <a:t> </a:t>
            </a:r>
            <a:r>
              <a:rPr dirty="0"/>
              <a:t>(TB)</a:t>
            </a:r>
          </a:p>
          <a:p>
            <a:pPr marL="317500" indent="-304800">
              <a:lnSpc>
                <a:spcPct val="100000"/>
              </a:lnSpc>
              <a:spcBef>
                <a:spcPts val="1764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pc="-5" dirty="0"/>
              <a:t>Epilepsy</a:t>
            </a:r>
          </a:p>
          <a:p>
            <a:pPr marL="317500" indent="-304800">
              <a:lnSpc>
                <a:spcPct val="100000"/>
              </a:lnSpc>
              <a:spcBef>
                <a:spcPts val="1750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dirty="0"/>
              <a:t>Anesthetic</a:t>
            </a:r>
            <a:r>
              <a:rPr spc="-5" dirty="0"/>
              <a:t> </a:t>
            </a:r>
            <a:r>
              <a:rPr dirty="0"/>
              <a:t>problems</a:t>
            </a:r>
          </a:p>
          <a:p>
            <a:pPr marL="317500" indent="-304800">
              <a:lnSpc>
                <a:spcPct val="100000"/>
              </a:lnSpc>
              <a:spcBef>
                <a:spcPts val="175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pc="-5" dirty="0"/>
              <a:t>Blood</a:t>
            </a:r>
            <a:r>
              <a:rPr spc="15" dirty="0"/>
              <a:t> </a:t>
            </a:r>
            <a:r>
              <a:rPr dirty="0"/>
              <a:t>transfusions</a:t>
            </a:r>
          </a:p>
          <a:p>
            <a:pPr marL="317500" marR="5080" indent="-304800">
              <a:lnSpc>
                <a:spcPts val="2740"/>
              </a:lnSpc>
              <a:spcBef>
                <a:spcPts val="197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pc="-5" dirty="0"/>
              <a:t>Childhood illnesses and  sequelae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6189" y="713689"/>
            <a:ext cx="3226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ALLER</a:t>
            </a:r>
            <a:r>
              <a:rPr b="1" spc="-15" dirty="0">
                <a:latin typeface="Arial"/>
                <a:cs typeface="Arial"/>
              </a:rPr>
              <a:t>G</a:t>
            </a:r>
            <a:r>
              <a:rPr b="1" dirty="0">
                <a:latin typeface="Arial"/>
                <a:cs typeface="Arial"/>
              </a:rPr>
              <a:t>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7419" y="1724659"/>
            <a:ext cx="7225030" cy="37598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17500" marR="173990" indent="-305435">
              <a:lnSpc>
                <a:spcPts val="2740"/>
              </a:lnSpc>
              <a:spcBef>
                <a:spcPts val="30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spc="-5" dirty="0">
                <a:latin typeface="Arial"/>
                <a:cs typeface="Arial"/>
              </a:rPr>
              <a:t>Any allergies should be documented separately  </a:t>
            </a:r>
            <a:r>
              <a:rPr sz="2400" dirty="0">
                <a:latin typeface="Arial"/>
                <a:cs typeface="Arial"/>
              </a:rPr>
              <a:t>from the </a:t>
            </a:r>
            <a:r>
              <a:rPr sz="2400" spc="-5" dirty="0">
                <a:latin typeface="Arial"/>
                <a:cs typeface="Arial"/>
              </a:rPr>
              <a:t>drug history because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their</a:t>
            </a:r>
            <a:r>
              <a:rPr sz="2400" dirty="0">
                <a:latin typeface="Arial"/>
                <a:cs typeface="Arial"/>
              </a:rPr>
              <a:t> importance.</a:t>
            </a:r>
            <a:endParaRPr sz="2400">
              <a:latin typeface="Arial"/>
              <a:cs typeface="Arial"/>
            </a:endParaRPr>
          </a:p>
          <a:p>
            <a:pPr marL="317500" marR="5080" indent="-305435">
              <a:lnSpc>
                <a:spcPct val="95000"/>
              </a:lnSpc>
              <a:spcBef>
                <a:spcPts val="182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dirty="0">
                <a:latin typeface="Arial"/>
                <a:cs typeface="Arial"/>
              </a:rPr>
              <a:t>Ask if the </a:t>
            </a:r>
            <a:r>
              <a:rPr sz="2400" spc="-5" dirty="0">
                <a:latin typeface="Arial"/>
                <a:cs typeface="Arial"/>
              </a:rPr>
              <a:t>patient has any allergies or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allergic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anything </a:t>
            </a:r>
            <a:r>
              <a:rPr sz="2400" dirty="0">
                <a:latin typeface="Arial"/>
                <a:cs typeface="Arial"/>
              </a:rPr>
              <a:t>if they are </a:t>
            </a:r>
            <a:r>
              <a:rPr sz="2400" spc="-5" dirty="0">
                <a:latin typeface="Arial"/>
                <a:cs typeface="Arial"/>
              </a:rPr>
              <a:t>unfamiliar with </a:t>
            </a:r>
            <a:r>
              <a:rPr sz="2400" dirty="0">
                <a:latin typeface="Arial"/>
                <a:cs typeface="Arial"/>
              </a:rPr>
              <a:t>the term  </a:t>
            </a:r>
            <a:r>
              <a:rPr sz="2400" i="1" spc="-5" dirty="0">
                <a:latin typeface="Arial"/>
                <a:cs typeface="Arial"/>
              </a:rPr>
              <a:t>allergies</a:t>
            </a:r>
            <a:r>
              <a:rPr sz="2400" spc="-5" dirty="0">
                <a:latin typeface="Arial"/>
                <a:cs typeface="Arial"/>
              </a:rPr>
              <a:t>. Be sure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probe </a:t>
            </a:r>
            <a:r>
              <a:rPr sz="2400" spc="-20" dirty="0">
                <a:latin typeface="Arial"/>
                <a:cs typeface="Arial"/>
              </a:rPr>
              <a:t>carefully, </a:t>
            </a:r>
            <a:r>
              <a:rPr sz="2400" spc="-5" dirty="0">
                <a:latin typeface="Arial"/>
                <a:cs typeface="Arial"/>
              </a:rPr>
              <a:t>as people will  often tell you about their hay </a:t>
            </a:r>
            <a:r>
              <a:rPr sz="2400" dirty="0">
                <a:latin typeface="Arial"/>
                <a:cs typeface="Arial"/>
              </a:rPr>
              <a:t>fever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forget </a:t>
            </a:r>
            <a:r>
              <a:rPr sz="2400" spc="-5" dirty="0">
                <a:latin typeface="Arial"/>
                <a:cs typeface="Arial"/>
              </a:rPr>
              <a:t>about  the rash </a:t>
            </a:r>
            <a:r>
              <a:rPr sz="2400" dirty="0">
                <a:latin typeface="Arial"/>
                <a:cs typeface="Arial"/>
              </a:rPr>
              <a:t>they </a:t>
            </a:r>
            <a:r>
              <a:rPr sz="2400" spc="-5" dirty="0">
                <a:latin typeface="Arial"/>
                <a:cs typeface="Arial"/>
              </a:rPr>
              <a:t>had when </a:t>
            </a:r>
            <a:r>
              <a:rPr sz="2400" dirty="0">
                <a:latin typeface="Arial"/>
                <a:cs typeface="Arial"/>
              </a:rPr>
              <a:t>they took </a:t>
            </a:r>
            <a:r>
              <a:rPr sz="2400" spc="-5" dirty="0">
                <a:latin typeface="Arial"/>
                <a:cs typeface="Arial"/>
              </a:rPr>
              <a:t>penicillin. </a:t>
            </a:r>
            <a:r>
              <a:rPr sz="2400" dirty="0">
                <a:latin typeface="Arial"/>
                <a:cs typeface="Arial"/>
              </a:rPr>
              <a:t>Ask  </a:t>
            </a:r>
            <a:r>
              <a:rPr sz="2400" spc="-5" dirty="0">
                <a:latin typeface="Arial"/>
                <a:cs typeface="Arial"/>
              </a:rPr>
              <a:t>specifically </a:t>
            </a:r>
            <a:r>
              <a:rPr sz="2400" dirty="0">
                <a:latin typeface="Arial"/>
                <a:cs typeface="Arial"/>
              </a:rPr>
              <a:t>if they </a:t>
            </a:r>
            <a:r>
              <a:rPr sz="2400" spc="-5" dirty="0">
                <a:latin typeface="Arial"/>
                <a:cs typeface="Arial"/>
              </a:rPr>
              <a:t>have had any reactions </a:t>
            </a:r>
            <a:r>
              <a:rPr sz="2400" dirty="0">
                <a:latin typeface="Arial"/>
                <a:cs typeface="Arial"/>
              </a:rPr>
              <a:t>to drugs  </a:t>
            </a:r>
            <a:r>
              <a:rPr sz="2400" spc="-5" dirty="0">
                <a:latin typeface="Arial"/>
                <a:cs typeface="Arial"/>
              </a:rPr>
              <a:t>or medication; don’t forget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inquire about </a:t>
            </a:r>
            <a:r>
              <a:rPr sz="2400" dirty="0">
                <a:latin typeface="Arial"/>
                <a:cs typeface="Arial"/>
              </a:rPr>
              <a:t>food </a:t>
            </a:r>
            <a:r>
              <a:rPr sz="2400" spc="-5" dirty="0">
                <a:latin typeface="Arial"/>
                <a:cs typeface="Arial"/>
              </a:rPr>
              <a:t>or  environmental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allergies.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630" y="144018"/>
            <a:ext cx="42818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DRUG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spc="-35" dirty="0">
                <a:latin typeface="Arial"/>
                <a:cs typeface="Arial"/>
              </a:rPr>
              <a:t>HISTORY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6419" y="1660651"/>
            <a:ext cx="7724775" cy="45643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16865" marR="5080" indent="-304800">
              <a:lnSpc>
                <a:spcPct val="75000"/>
              </a:lnSpc>
              <a:spcBef>
                <a:spcPts val="75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200" spc="-5" dirty="0">
                <a:latin typeface="Arial"/>
                <a:cs typeface="Arial"/>
              </a:rPr>
              <a:t>Here you should </a:t>
            </a:r>
            <a:r>
              <a:rPr sz="2200" dirty="0">
                <a:latin typeface="Arial"/>
                <a:cs typeface="Arial"/>
              </a:rPr>
              <a:t>list </a:t>
            </a:r>
            <a:r>
              <a:rPr sz="2200" spc="-5" dirty="0">
                <a:latin typeface="Arial"/>
                <a:cs typeface="Arial"/>
              </a:rPr>
              <a:t>all the medications that the patient </a:t>
            </a:r>
            <a:r>
              <a:rPr sz="2200" dirty="0">
                <a:latin typeface="Arial"/>
                <a:cs typeface="Arial"/>
              </a:rPr>
              <a:t>is  </a:t>
            </a:r>
            <a:r>
              <a:rPr sz="2200" spc="-5" dirty="0">
                <a:latin typeface="Arial"/>
                <a:cs typeface="Arial"/>
              </a:rPr>
              <a:t>taking, including the dosage and frequency of </a:t>
            </a:r>
            <a:r>
              <a:rPr sz="2200" dirty="0">
                <a:latin typeface="Arial"/>
                <a:cs typeface="Arial"/>
              </a:rPr>
              <a:t>each  </a:t>
            </a:r>
            <a:r>
              <a:rPr sz="2200" spc="-5" dirty="0">
                <a:latin typeface="Arial"/>
                <a:cs typeface="Arial"/>
              </a:rPr>
              <a:t>prescription. If the patient is unsure about their</a:t>
            </a:r>
            <a:r>
              <a:rPr sz="2200" spc="1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medications.</a:t>
            </a:r>
            <a:endParaRPr sz="22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23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200" spc="-10" dirty="0">
                <a:latin typeface="Arial"/>
                <a:cs typeface="Arial"/>
              </a:rPr>
              <a:t>Eye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drops</a:t>
            </a:r>
            <a:endParaRPr sz="22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240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200" spc="-5" dirty="0">
                <a:latin typeface="Arial"/>
                <a:cs typeface="Arial"/>
              </a:rPr>
              <a:t>Inhalers</a:t>
            </a:r>
            <a:endParaRPr sz="22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24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200" spc="-5" dirty="0">
                <a:latin typeface="Arial"/>
                <a:cs typeface="Arial"/>
              </a:rPr>
              <a:t>Sleeping pills</a:t>
            </a:r>
            <a:endParaRPr sz="22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23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200" spc="-5" dirty="0">
                <a:latin typeface="Arial"/>
                <a:cs typeface="Arial"/>
              </a:rPr>
              <a:t>Oral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contraception</a:t>
            </a:r>
            <a:endParaRPr sz="2200">
              <a:latin typeface="Arial"/>
              <a:cs typeface="Arial"/>
            </a:endParaRPr>
          </a:p>
          <a:p>
            <a:pPr marL="317500" indent="-304800">
              <a:lnSpc>
                <a:spcPts val="2310"/>
              </a:lnSpc>
              <a:spcBef>
                <a:spcPts val="1240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200" spc="-5" dirty="0">
                <a:latin typeface="Arial"/>
                <a:cs typeface="Arial"/>
              </a:rPr>
              <a:t>OTC drugs (bought at a </a:t>
            </a:r>
            <a:r>
              <a:rPr sz="2200" dirty="0">
                <a:latin typeface="Arial"/>
                <a:cs typeface="Arial"/>
              </a:rPr>
              <a:t>store </a:t>
            </a:r>
            <a:r>
              <a:rPr sz="2200" spc="-5" dirty="0">
                <a:latin typeface="Arial"/>
                <a:cs typeface="Arial"/>
              </a:rPr>
              <a:t>or pharmacy),</a:t>
            </a:r>
            <a:r>
              <a:rPr sz="2200" spc="1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vitamin</a:t>
            </a:r>
            <a:endParaRPr sz="2200">
              <a:latin typeface="Arial"/>
              <a:cs typeface="Arial"/>
            </a:endParaRPr>
          </a:p>
          <a:p>
            <a:pPr marL="316865">
              <a:lnSpc>
                <a:spcPts val="2310"/>
              </a:lnSpc>
            </a:pPr>
            <a:r>
              <a:rPr sz="2200" spc="-5" dirty="0">
                <a:latin typeface="Arial"/>
                <a:cs typeface="Arial"/>
              </a:rPr>
              <a:t>supplements</a:t>
            </a:r>
            <a:endParaRPr sz="22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24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200" spc="-5" dirty="0">
                <a:latin typeface="Arial"/>
                <a:cs typeface="Arial"/>
              </a:rPr>
              <a:t>Herbal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remedies</a:t>
            </a:r>
            <a:endParaRPr sz="22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23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200" spc="-5" dirty="0">
                <a:latin typeface="Arial"/>
                <a:cs typeface="Arial"/>
              </a:rPr>
              <a:t>Illicit or “recreational” drug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use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4121" y="713689"/>
            <a:ext cx="27908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ALC</a:t>
            </a:r>
            <a:r>
              <a:rPr b="1" spc="-10" dirty="0">
                <a:latin typeface="Arial"/>
                <a:cs typeface="Arial"/>
              </a:rPr>
              <a:t>O</a:t>
            </a:r>
            <a:r>
              <a:rPr b="1" dirty="0">
                <a:latin typeface="Arial"/>
                <a:cs typeface="Arial"/>
              </a:rPr>
              <a:t>HOL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7419" y="1660651"/>
            <a:ext cx="7385684" cy="432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 indent="-305435">
              <a:lnSpc>
                <a:spcPts val="2310"/>
              </a:lnSpc>
              <a:spcBef>
                <a:spcPts val="9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200" spc="-75" dirty="0">
                <a:latin typeface="Arial"/>
                <a:cs typeface="Arial"/>
              </a:rPr>
              <a:t>You </a:t>
            </a:r>
            <a:r>
              <a:rPr sz="2200" spc="-5" dirty="0">
                <a:latin typeface="Arial"/>
                <a:cs typeface="Arial"/>
              </a:rPr>
              <a:t>should attempt to </a:t>
            </a:r>
            <a:r>
              <a:rPr sz="2200" spc="-25" dirty="0">
                <a:latin typeface="Arial"/>
                <a:cs typeface="Arial"/>
              </a:rPr>
              <a:t>quantify, </a:t>
            </a:r>
            <a:r>
              <a:rPr sz="2200" spc="-5" dirty="0">
                <a:latin typeface="Arial"/>
                <a:cs typeface="Arial"/>
              </a:rPr>
              <a:t>as accurately</a:t>
            </a:r>
            <a:r>
              <a:rPr sz="2200" spc="1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as</a:t>
            </a:r>
            <a:endParaRPr sz="2200">
              <a:latin typeface="Arial"/>
              <a:cs typeface="Arial"/>
            </a:endParaRPr>
          </a:p>
          <a:p>
            <a:pPr marL="317500">
              <a:lnSpc>
                <a:spcPts val="1980"/>
              </a:lnSpc>
            </a:pPr>
            <a:r>
              <a:rPr sz="2200" spc="-5" dirty="0">
                <a:latin typeface="Arial"/>
                <a:cs typeface="Arial"/>
              </a:rPr>
              <a:t>possible, the amount of </a:t>
            </a:r>
            <a:r>
              <a:rPr sz="2200" dirty="0">
                <a:latin typeface="Arial"/>
                <a:cs typeface="Arial"/>
              </a:rPr>
              <a:t>alcohol </a:t>
            </a:r>
            <a:r>
              <a:rPr sz="2200" spc="-5" dirty="0">
                <a:latin typeface="Arial"/>
                <a:cs typeface="Arial"/>
              </a:rPr>
              <a:t>consumed per week,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317500" marR="428625">
              <a:lnSpc>
                <a:spcPct val="75000"/>
              </a:lnSpc>
              <a:spcBef>
                <a:spcPts val="330"/>
              </a:spcBef>
            </a:pPr>
            <a:r>
              <a:rPr sz="2200" spc="-5" dirty="0">
                <a:latin typeface="Arial"/>
                <a:cs typeface="Arial"/>
              </a:rPr>
              <a:t>establish if the consumption is spread out evenly over  the week or concentrated in a smaller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period.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Alcohol amounts of common</a:t>
            </a:r>
            <a:r>
              <a:rPr sz="2200" b="1" spc="7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drinks</a:t>
            </a:r>
            <a:endParaRPr sz="2200">
              <a:latin typeface="Arial"/>
              <a:cs typeface="Arial"/>
            </a:endParaRPr>
          </a:p>
          <a:p>
            <a:pPr marL="317500" marR="504190" indent="-305435">
              <a:lnSpc>
                <a:spcPct val="75000"/>
              </a:lnSpc>
              <a:spcBef>
                <a:spcPts val="190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200" spc="-5" dirty="0">
                <a:latin typeface="Arial"/>
                <a:cs typeface="Arial"/>
              </a:rPr>
              <a:t>For typical strength alcoholic beverages the following  contain approximately 0.54 ounces of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ethanol.</a:t>
            </a:r>
            <a:endParaRPr sz="22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240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200" spc="-5" dirty="0">
                <a:latin typeface="Arial"/>
                <a:cs typeface="Arial"/>
              </a:rPr>
              <a:t>12 ounces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beer</a:t>
            </a:r>
            <a:endParaRPr sz="22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23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200" spc="-5" dirty="0">
                <a:latin typeface="Arial"/>
                <a:cs typeface="Arial"/>
              </a:rPr>
              <a:t>5 ounces of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wine</a:t>
            </a:r>
            <a:endParaRPr sz="22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250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200" spc="-5" dirty="0">
                <a:latin typeface="Arial"/>
                <a:cs typeface="Arial"/>
              </a:rPr>
              <a:t>1.5 ounces of 80 proof distilled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spirits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9840" y="713689"/>
            <a:ext cx="26993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SMOKING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135" indent="-305435">
              <a:lnSpc>
                <a:spcPct val="100000"/>
              </a:lnSpc>
              <a:spcBef>
                <a:spcPts val="100"/>
              </a:spcBef>
              <a:buClr>
                <a:srgbClr val="056D9F"/>
              </a:buClr>
              <a:buChar char="•"/>
              <a:tabLst>
                <a:tab pos="318770" algn="l"/>
                <a:tab pos="319405" algn="l"/>
              </a:tabLst>
            </a:pPr>
            <a:r>
              <a:rPr dirty="0"/>
              <a:t>Attempt to </a:t>
            </a:r>
            <a:r>
              <a:rPr spc="-5" dirty="0"/>
              <a:t>quantify </a:t>
            </a:r>
            <a:r>
              <a:rPr dirty="0"/>
              <a:t>the </a:t>
            </a:r>
            <a:r>
              <a:rPr spc="-5" dirty="0"/>
              <a:t>habit in</a:t>
            </a:r>
            <a:r>
              <a:rPr spc="-20" dirty="0"/>
              <a:t> </a:t>
            </a:r>
            <a:r>
              <a:rPr dirty="0"/>
              <a:t>pack-years:</a:t>
            </a:r>
          </a:p>
          <a:p>
            <a:pPr marL="318135" marR="5080" indent="33020">
              <a:lnSpc>
                <a:spcPts val="2740"/>
              </a:lnSpc>
              <a:spcBef>
                <a:spcPts val="1960"/>
              </a:spcBef>
            </a:pPr>
            <a:r>
              <a:rPr spc="-5" dirty="0"/>
              <a:t>1 pack-year is 20 cigarettes (1 pack) per day </a:t>
            </a:r>
            <a:r>
              <a:rPr dirty="0"/>
              <a:t>for </a:t>
            </a:r>
            <a:r>
              <a:rPr spc="-5" dirty="0"/>
              <a:t>1  year </a:t>
            </a:r>
            <a:r>
              <a:rPr dirty="0"/>
              <a:t>(e.g., </a:t>
            </a:r>
            <a:r>
              <a:rPr spc="-5" dirty="0"/>
              <a:t>40/day </a:t>
            </a:r>
            <a:r>
              <a:rPr dirty="0"/>
              <a:t>for </a:t>
            </a:r>
            <a:r>
              <a:rPr spc="-5" dirty="0"/>
              <a:t>1 year </a:t>
            </a:r>
            <a:r>
              <a:rPr dirty="0"/>
              <a:t>= </a:t>
            </a:r>
            <a:r>
              <a:rPr spc="-5" dirty="0"/>
              <a:t>2 </a:t>
            </a:r>
            <a:r>
              <a:rPr dirty="0"/>
              <a:t>pack-years; </a:t>
            </a:r>
            <a:r>
              <a:rPr spc="-5" dirty="0"/>
              <a:t>10/day  </a:t>
            </a:r>
            <a:r>
              <a:rPr dirty="0"/>
              <a:t>for 2 </a:t>
            </a:r>
            <a:r>
              <a:rPr spc="-5" dirty="0"/>
              <a:t>years </a:t>
            </a:r>
            <a:r>
              <a:rPr dirty="0"/>
              <a:t>= 1</a:t>
            </a:r>
            <a:r>
              <a:rPr spc="-20" dirty="0"/>
              <a:t> </a:t>
            </a:r>
            <a:r>
              <a:rPr spc="-5" dirty="0"/>
              <a:t>pack-year).</a:t>
            </a:r>
          </a:p>
          <a:p>
            <a:pPr marL="635"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635">
              <a:lnSpc>
                <a:spcPct val="100000"/>
              </a:lnSpc>
              <a:spcBef>
                <a:spcPts val="55"/>
              </a:spcBef>
            </a:pPr>
            <a:endParaRPr sz="2750">
              <a:latin typeface="Times New Roman"/>
              <a:cs typeface="Times New Roman"/>
            </a:endParaRPr>
          </a:p>
          <a:p>
            <a:pPr marL="401955" indent="-389255">
              <a:lnSpc>
                <a:spcPct val="100000"/>
              </a:lnSpc>
              <a:buClr>
                <a:srgbClr val="056D9F"/>
              </a:buClr>
              <a:buChar char="•"/>
              <a:tabLst>
                <a:tab pos="402590" algn="l"/>
                <a:tab pos="403225" algn="l"/>
              </a:tabLst>
            </a:pPr>
            <a:r>
              <a:rPr dirty="0"/>
              <a:t>ask </a:t>
            </a:r>
            <a:r>
              <a:rPr spc="-5" dirty="0"/>
              <a:t>about passive</a:t>
            </a:r>
            <a:r>
              <a:rPr spc="15" dirty="0"/>
              <a:t> </a:t>
            </a:r>
            <a:r>
              <a:rPr spc="-5" dirty="0"/>
              <a:t>smoking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7942" y="713689"/>
            <a:ext cx="46221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10" dirty="0">
                <a:latin typeface="Arial"/>
                <a:cs typeface="Arial"/>
              </a:rPr>
              <a:t>FAMILY</a:t>
            </a:r>
            <a:r>
              <a:rPr b="1" spc="-135" dirty="0">
                <a:latin typeface="Arial"/>
                <a:cs typeface="Arial"/>
              </a:rPr>
              <a:t> </a:t>
            </a:r>
            <a:r>
              <a:rPr b="1" spc="-40" dirty="0">
                <a:latin typeface="Arial"/>
                <a:cs typeface="Arial"/>
              </a:rPr>
              <a:t>HISTORY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7419" y="1724659"/>
            <a:ext cx="7195184" cy="295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5435">
              <a:lnSpc>
                <a:spcPct val="100000"/>
              </a:lnSpc>
              <a:spcBef>
                <a:spcPts val="100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dirty="0">
                <a:latin typeface="Arial"/>
                <a:cs typeface="Arial"/>
              </a:rPr>
              <a:t>The FH </a:t>
            </a:r>
            <a:r>
              <a:rPr sz="2400" spc="-5" dirty="0">
                <a:latin typeface="Arial"/>
                <a:cs typeface="Arial"/>
              </a:rPr>
              <a:t>details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following:</a:t>
            </a:r>
            <a:endParaRPr sz="2400">
              <a:latin typeface="Arial"/>
              <a:cs typeface="Arial"/>
            </a:endParaRPr>
          </a:p>
          <a:p>
            <a:pPr marL="317500" marR="60325" indent="-305435" algn="just">
              <a:lnSpc>
                <a:spcPts val="2740"/>
              </a:lnSpc>
              <a:spcBef>
                <a:spcPts val="1960"/>
              </a:spcBef>
              <a:buClr>
                <a:srgbClr val="056D9F"/>
              </a:buClr>
              <a:buChar char="•"/>
              <a:tabLst>
                <a:tab pos="318135" algn="l"/>
              </a:tabLst>
            </a:pPr>
            <a:r>
              <a:rPr sz="2400" spc="-5" dirty="0">
                <a:latin typeface="Arial"/>
                <a:cs typeface="Arial"/>
              </a:rPr>
              <a:t>Makeup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30" dirty="0">
                <a:latin typeface="Arial"/>
                <a:cs typeface="Arial"/>
              </a:rPr>
              <a:t>family, </a:t>
            </a:r>
            <a:r>
              <a:rPr sz="2400" spc="-5" dirty="0">
                <a:latin typeface="Arial"/>
                <a:cs typeface="Arial"/>
              </a:rPr>
              <a:t>including age and gender </a:t>
            </a:r>
            <a:r>
              <a:rPr sz="2400" dirty="0">
                <a:latin typeface="Arial"/>
                <a:cs typeface="Arial"/>
              </a:rPr>
              <a:t>of  parents, </a:t>
            </a:r>
            <a:r>
              <a:rPr sz="2400" spc="-5" dirty="0">
                <a:latin typeface="Arial"/>
                <a:cs typeface="Arial"/>
              </a:rPr>
              <a:t>siblings, children, and extended </a:t>
            </a:r>
            <a:r>
              <a:rPr sz="2400" spc="-30" dirty="0">
                <a:latin typeface="Arial"/>
                <a:cs typeface="Arial"/>
              </a:rPr>
              <a:t>family, </a:t>
            </a:r>
            <a:r>
              <a:rPr sz="2400" spc="-5" dirty="0">
                <a:latin typeface="Arial"/>
                <a:cs typeface="Arial"/>
              </a:rPr>
              <a:t>as  relevant Health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family</a:t>
            </a:r>
            <a:endParaRPr sz="2400">
              <a:latin typeface="Arial"/>
              <a:cs typeface="Arial"/>
            </a:endParaRPr>
          </a:p>
          <a:p>
            <a:pPr marL="317500" marR="5080" indent="-305435">
              <a:lnSpc>
                <a:spcPts val="2740"/>
              </a:lnSpc>
              <a:spcBef>
                <a:spcPts val="188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spc="-5" dirty="0">
                <a:latin typeface="Arial"/>
                <a:cs typeface="Arial"/>
              </a:rPr>
              <a:t>document the age and cause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death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all  deceased first-degree relatives and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other family  members felt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appropriate.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95" dirty="0"/>
              <a:t>FAMILY</a:t>
            </a:r>
            <a:r>
              <a:rPr spc="-235" dirty="0"/>
              <a:t> </a:t>
            </a:r>
            <a:r>
              <a:rPr dirty="0"/>
              <a:t>TREE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9842" y="651205"/>
            <a:ext cx="46996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INTRODUC</a:t>
            </a:r>
            <a:r>
              <a:rPr sz="4800" spc="-15" dirty="0"/>
              <a:t>T</a:t>
            </a:r>
            <a:r>
              <a:rPr sz="4800" dirty="0"/>
              <a:t>ION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932180" y="1770329"/>
            <a:ext cx="5027295" cy="41014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7305" marR="5080" indent="-15240">
              <a:lnSpc>
                <a:spcPct val="95000"/>
              </a:lnSpc>
              <a:spcBef>
                <a:spcPts val="265"/>
              </a:spcBef>
            </a:pPr>
            <a:r>
              <a:rPr sz="2800" spc="-5" dirty="0">
                <a:latin typeface="Arial"/>
                <a:cs typeface="Arial"/>
              </a:rPr>
              <a:t>There are </a:t>
            </a:r>
            <a:r>
              <a:rPr sz="2800" dirty="0">
                <a:latin typeface="Arial"/>
                <a:cs typeface="Arial"/>
              </a:rPr>
              <a:t>many situations </a:t>
            </a:r>
            <a:r>
              <a:rPr sz="2800" spc="-5" dirty="0">
                <a:latin typeface="Arial"/>
                <a:cs typeface="Arial"/>
              </a:rPr>
              <a:t>in  which the </a:t>
            </a:r>
            <a:r>
              <a:rPr sz="2800" dirty="0">
                <a:latin typeface="Arial"/>
                <a:cs typeface="Arial"/>
              </a:rPr>
              <a:t>patient </a:t>
            </a:r>
            <a:r>
              <a:rPr sz="2800" spc="-5" dirty="0">
                <a:latin typeface="Arial"/>
                <a:cs typeface="Arial"/>
              </a:rPr>
              <a:t>may be  unable to </a:t>
            </a:r>
            <a:r>
              <a:rPr sz="2800" dirty="0">
                <a:latin typeface="Arial"/>
                <a:cs typeface="Arial"/>
              </a:rPr>
              <a:t>give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history </a:t>
            </a:r>
            <a:r>
              <a:rPr sz="2800" spc="-5" dirty="0">
                <a:latin typeface="Arial"/>
                <a:cs typeface="Arial"/>
              </a:rPr>
              <a:t>(e.g.,  </a:t>
            </a:r>
            <a:r>
              <a:rPr sz="2800" dirty="0">
                <a:latin typeface="Arial"/>
                <a:cs typeface="Arial"/>
              </a:rPr>
              <a:t>they </a:t>
            </a:r>
            <a:r>
              <a:rPr sz="2800" spc="-5" dirty="0">
                <a:latin typeface="Arial"/>
                <a:cs typeface="Arial"/>
              </a:rPr>
              <a:t>are </a:t>
            </a:r>
            <a:r>
              <a:rPr sz="2800" dirty="0">
                <a:latin typeface="Arial"/>
                <a:cs typeface="Arial"/>
              </a:rPr>
              <a:t>unconscious,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delirious,  demented, </a:t>
            </a:r>
            <a:r>
              <a:rPr sz="2800" spc="-5" dirty="0">
                <a:latin typeface="Arial"/>
                <a:cs typeface="Arial"/>
              </a:rPr>
              <a:t>or </a:t>
            </a:r>
            <a:r>
              <a:rPr sz="2800" dirty="0">
                <a:latin typeface="Arial"/>
                <a:cs typeface="Arial"/>
              </a:rPr>
              <a:t>dysphasic). </a:t>
            </a:r>
            <a:r>
              <a:rPr sz="2800" spc="-5" dirty="0">
                <a:latin typeface="Arial"/>
                <a:cs typeface="Arial"/>
              </a:rPr>
              <a:t>In  these </a:t>
            </a:r>
            <a:r>
              <a:rPr sz="2800" dirty="0">
                <a:latin typeface="Arial"/>
                <a:cs typeface="Arial"/>
              </a:rPr>
              <a:t>situations, </a:t>
            </a:r>
            <a:r>
              <a:rPr sz="2800" spc="-5" dirty="0">
                <a:latin typeface="Arial"/>
                <a:cs typeface="Arial"/>
              </a:rPr>
              <a:t>health </a:t>
            </a:r>
            <a:r>
              <a:rPr sz="2800" dirty="0">
                <a:latin typeface="Arial"/>
                <a:cs typeface="Arial"/>
              </a:rPr>
              <a:t>care  </a:t>
            </a:r>
            <a:r>
              <a:rPr sz="2800" spc="-5" dirty="0">
                <a:latin typeface="Arial"/>
                <a:cs typeface="Arial"/>
              </a:rPr>
              <a:t>member should make an </a:t>
            </a:r>
            <a:r>
              <a:rPr sz="2800" spc="-10" dirty="0">
                <a:latin typeface="Arial"/>
                <a:cs typeface="Arial"/>
              </a:rPr>
              <a:t>effort  </a:t>
            </a:r>
            <a:r>
              <a:rPr sz="2800" spc="-5" dirty="0">
                <a:latin typeface="Arial"/>
                <a:cs typeface="Arial"/>
              </a:rPr>
              <a:t>to speak to all who can </a:t>
            </a:r>
            <a:r>
              <a:rPr sz="2800" dirty="0">
                <a:latin typeface="Arial"/>
                <a:cs typeface="Arial"/>
              </a:rPr>
              <a:t>help to  </a:t>
            </a:r>
            <a:r>
              <a:rPr sz="2800" spc="-5" dirty="0">
                <a:latin typeface="Arial"/>
                <a:cs typeface="Arial"/>
              </a:rPr>
              <a:t>fill in the </a:t>
            </a:r>
            <a:r>
              <a:rPr sz="2800" dirty="0">
                <a:latin typeface="Arial"/>
                <a:cs typeface="Arial"/>
              </a:rPr>
              <a:t>gaps regarding </a:t>
            </a:r>
            <a:r>
              <a:rPr sz="2800" spc="-5" dirty="0">
                <a:latin typeface="Arial"/>
                <a:cs typeface="Arial"/>
              </a:rPr>
              <a:t>what  </a:t>
            </a:r>
            <a:r>
              <a:rPr sz="2800" dirty="0">
                <a:latin typeface="Arial"/>
                <a:cs typeface="Arial"/>
              </a:rPr>
              <a:t>happened to the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patient.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82284" y="1676399"/>
            <a:ext cx="3061716" cy="518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0510" y="713689"/>
            <a:ext cx="4674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SOCIAL</a:t>
            </a:r>
            <a:r>
              <a:rPr spc="-240" dirty="0"/>
              <a:t> </a:t>
            </a:r>
            <a:r>
              <a:rPr spc="-25" dirty="0"/>
              <a:t>HISTORY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7419" y="1726183"/>
            <a:ext cx="7146290" cy="47529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7500" marR="5080" indent="-305435">
              <a:lnSpc>
                <a:spcPct val="95000"/>
              </a:lnSpc>
              <a:spcBef>
                <a:spcPts val="22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200" spc="-5" dirty="0">
                <a:latin typeface="Arial"/>
                <a:cs typeface="Arial"/>
              </a:rPr>
              <a:t>This is to document the details of the </a:t>
            </a:r>
            <a:r>
              <a:rPr sz="2200" spc="-10" dirty="0">
                <a:latin typeface="Arial"/>
                <a:cs typeface="Arial"/>
              </a:rPr>
              <a:t>patient’s </a:t>
            </a:r>
            <a:r>
              <a:rPr sz="2200" spc="-5" dirty="0">
                <a:latin typeface="Arial"/>
                <a:cs typeface="Arial"/>
              </a:rPr>
              <a:t>personal  life that are relevant to the working diagnosis, the  </a:t>
            </a:r>
            <a:r>
              <a:rPr sz="2200" spc="-10" dirty="0">
                <a:latin typeface="Arial"/>
                <a:cs typeface="Arial"/>
              </a:rPr>
              <a:t>patient’s </a:t>
            </a:r>
            <a:r>
              <a:rPr sz="2200" spc="-5" dirty="0">
                <a:latin typeface="Arial"/>
                <a:cs typeface="Arial"/>
              </a:rPr>
              <a:t>general well-being, and recovery or  convalescence. The Social History will help in  understanding the impact of the illness on the </a:t>
            </a:r>
            <a:r>
              <a:rPr sz="2200" spc="-10" dirty="0">
                <a:latin typeface="Arial"/>
                <a:cs typeface="Arial"/>
              </a:rPr>
              <a:t>patient’s  </a:t>
            </a:r>
            <a:r>
              <a:rPr sz="2200" spc="-5" dirty="0">
                <a:latin typeface="Arial"/>
                <a:cs typeface="Arial"/>
              </a:rPr>
              <a:t>functional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status.</a:t>
            </a:r>
            <a:endParaRPr sz="22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780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200" spc="-5" dirty="0">
                <a:latin typeface="Arial"/>
                <a:cs typeface="Arial"/>
              </a:rPr>
              <a:t>Marital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status</a:t>
            </a:r>
            <a:endParaRPr sz="22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760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200" spc="-5" dirty="0">
                <a:latin typeface="Arial"/>
                <a:cs typeface="Arial"/>
              </a:rPr>
              <a:t>Sexual orientation</a:t>
            </a:r>
            <a:endParaRPr sz="22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770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200" spc="-5" dirty="0">
                <a:latin typeface="Arial"/>
                <a:cs typeface="Arial"/>
              </a:rPr>
              <a:t>Occupation (or previous occupations if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retired)</a:t>
            </a:r>
            <a:endParaRPr sz="22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77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200" spc="-5" dirty="0">
                <a:latin typeface="Arial"/>
                <a:cs typeface="Arial"/>
              </a:rPr>
              <a:t>Does the patient own their accommodation or rent</a:t>
            </a:r>
            <a:r>
              <a:rPr sz="2200" spc="114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it?</a:t>
            </a:r>
            <a:endParaRPr sz="22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76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200" spc="-5" dirty="0">
                <a:latin typeface="Arial"/>
                <a:cs typeface="Arial"/>
              </a:rPr>
              <a:t>Are there any stairs? How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many?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0"/>
            <a:ext cx="8686800" cy="6858000"/>
          </a:xfrm>
          <a:custGeom>
            <a:avLst/>
            <a:gdLst/>
            <a:ahLst/>
            <a:cxnLst/>
            <a:rect l="l" t="t" r="r" b="b"/>
            <a:pathLst>
              <a:path w="8686800" h="6858000">
                <a:moveTo>
                  <a:pt x="0" y="6858000"/>
                </a:moveTo>
                <a:lnTo>
                  <a:pt x="8686800" y="6858000"/>
                </a:lnTo>
                <a:lnTo>
                  <a:pt x="8686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F5D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7419" y="403047"/>
            <a:ext cx="7211695" cy="462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5435">
              <a:lnSpc>
                <a:spcPts val="2810"/>
              </a:lnSpc>
              <a:spcBef>
                <a:spcPts val="100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spc="-5" dirty="0">
                <a:latin typeface="Arial"/>
                <a:cs typeface="Arial"/>
              </a:rPr>
              <a:t>Does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patient have any aids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adaptations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317500">
              <a:lnSpc>
                <a:spcPts val="2810"/>
              </a:lnSpc>
            </a:pPr>
            <a:r>
              <a:rPr sz="2400" spc="-5" dirty="0">
                <a:latin typeface="Arial"/>
                <a:cs typeface="Arial"/>
              </a:rPr>
              <a:t>their house </a:t>
            </a:r>
            <a:r>
              <a:rPr sz="2400" dirty="0">
                <a:latin typeface="Arial"/>
                <a:cs typeface="Arial"/>
              </a:rPr>
              <a:t>(e.g., </a:t>
            </a:r>
            <a:r>
              <a:rPr sz="2400" spc="-5" dirty="0">
                <a:latin typeface="Arial"/>
                <a:cs typeface="Arial"/>
              </a:rPr>
              <a:t>rails near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bath)?</a:t>
            </a:r>
            <a:endParaRPr sz="24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75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spc="-5" dirty="0">
                <a:latin typeface="Arial"/>
                <a:cs typeface="Arial"/>
              </a:rPr>
              <a:t>Does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patient receive any help on a daily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basis?</a:t>
            </a:r>
            <a:endParaRPr sz="24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750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spc="-5" dirty="0">
                <a:latin typeface="Arial"/>
                <a:cs typeface="Arial"/>
              </a:rPr>
              <a:t>Does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patient have relatives living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nearby?</a:t>
            </a:r>
            <a:endParaRPr sz="24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764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dirty="0">
                <a:latin typeface="Arial"/>
                <a:cs typeface="Arial"/>
              </a:rPr>
              <a:t>What </a:t>
            </a:r>
            <a:r>
              <a:rPr sz="2400" spc="-5" dirty="0">
                <a:latin typeface="Arial"/>
                <a:cs typeface="Arial"/>
              </a:rPr>
              <a:t>hobbies does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patient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have?</a:t>
            </a:r>
            <a:endParaRPr sz="24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75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spc="-5" dirty="0">
                <a:latin typeface="Arial"/>
                <a:cs typeface="Arial"/>
              </a:rPr>
              <a:t>Does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patient own any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pets?</a:t>
            </a:r>
            <a:endParaRPr sz="2400">
              <a:latin typeface="Arial"/>
              <a:cs typeface="Arial"/>
            </a:endParaRPr>
          </a:p>
          <a:p>
            <a:pPr marL="317500" marR="123825" indent="-305435">
              <a:lnSpc>
                <a:spcPts val="2740"/>
              </a:lnSpc>
              <a:spcBef>
                <a:spcPts val="1960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spc="-5" dirty="0">
                <a:latin typeface="Arial"/>
                <a:cs typeface="Arial"/>
              </a:rPr>
              <a:t>Has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patient been abroad recently or spent any  time abroad 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past?</a:t>
            </a:r>
            <a:endParaRPr sz="24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69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spc="-5" dirty="0">
                <a:latin typeface="Arial"/>
                <a:cs typeface="Arial"/>
              </a:rPr>
              <a:t>Does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patient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drive?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2142" y="144018"/>
            <a:ext cx="59905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REVIEW </a:t>
            </a:r>
            <a:r>
              <a:rPr b="1" spc="-10" dirty="0">
                <a:latin typeface="Arial"/>
                <a:cs typeface="Arial"/>
              </a:rPr>
              <a:t>OF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6419" y="1724659"/>
            <a:ext cx="7696834" cy="34124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16865" marR="5080" indent="-304800">
              <a:lnSpc>
                <a:spcPct val="95000"/>
              </a:lnSpc>
              <a:spcBef>
                <a:spcPts val="240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400" spc="-5" dirty="0">
                <a:latin typeface="Arial"/>
                <a:cs typeface="Arial"/>
              </a:rPr>
              <a:t>Prior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10" dirty="0">
                <a:latin typeface="Arial"/>
                <a:cs typeface="Arial"/>
              </a:rPr>
              <a:t>exam, </a:t>
            </a:r>
            <a:r>
              <a:rPr sz="2400" spc="-5" dirty="0">
                <a:latin typeface="Arial"/>
                <a:cs typeface="Arial"/>
              </a:rPr>
              <a:t>you should perform a screening </a:t>
            </a:r>
            <a:r>
              <a:rPr sz="2400" dirty="0">
                <a:latin typeface="Arial"/>
                <a:cs typeface="Arial"/>
              </a:rPr>
              <a:t>of  the </a:t>
            </a:r>
            <a:r>
              <a:rPr sz="2400" spc="-5" dirty="0">
                <a:latin typeface="Arial"/>
                <a:cs typeface="Arial"/>
              </a:rPr>
              <a:t>other body </a:t>
            </a:r>
            <a:r>
              <a:rPr sz="2400" dirty="0">
                <a:latin typeface="Arial"/>
                <a:cs typeface="Arial"/>
              </a:rPr>
              <a:t>systems </a:t>
            </a:r>
            <a:r>
              <a:rPr sz="2400" spc="-5" dirty="0">
                <a:latin typeface="Arial"/>
                <a:cs typeface="Arial"/>
              </a:rPr>
              <a:t>relevant to the chief complaint.  When conducting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comprehensive exam, review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all </a:t>
            </a:r>
            <a:r>
              <a:rPr sz="2400" dirty="0">
                <a:latin typeface="Arial"/>
                <a:cs typeface="Arial"/>
              </a:rPr>
              <a:t>systems </a:t>
            </a:r>
            <a:r>
              <a:rPr sz="2400" spc="-5" dirty="0">
                <a:latin typeface="Arial"/>
                <a:cs typeface="Arial"/>
              </a:rPr>
              <a:t>is necessary and use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 cranial–caudal  approach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review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most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appropriate.</a:t>
            </a:r>
            <a:endParaRPr sz="2400">
              <a:latin typeface="Arial"/>
              <a:cs typeface="Arial"/>
            </a:endParaRPr>
          </a:p>
          <a:p>
            <a:pPr marL="316865" marR="35560" indent="-304800">
              <a:lnSpc>
                <a:spcPct val="95000"/>
              </a:lnSpc>
              <a:spcBef>
                <a:spcPts val="1900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400" spc="-5" dirty="0">
                <a:latin typeface="Arial"/>
                <a:cs typeface="Arial"/>
              </a:rPr>
              <a:t>Not only 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finding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unexpected </a:t>
            </a:r>
            <a:r>
              <a:rPr sz="2400" dirty="0">
                <a:latin typeface="Arial"/>
                <a:cs typeface="Arial"/>
              </a:rPr>
              <a:t>symptoms  important, the </a:t>
            </a:r>
            <a:r>
              <a:rPr sz="2400" spc="-5" dirty="0">
                <a:latin typeface="Arial"/>
                <a:cs typeface="Arial"/>
              </a:rPr>
              <a:t>absence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particular </a:t>
            </a:r>
            <a:r>
              <a:rPr sz="2400" dirty="0">
                <a:latin typeface="Arial"/>
                <a:cs typeface="Arial"/>
              </a:rPr>
              <a:t>symptoms may </a:t>
            </a:r>
            <a:r>
              <a:rPr sz="2400" spc="-5" dirty="0">
                <a:latin typeface="Arial"/>
                <a:cs typeface="Arial"/>
              </a:rPr>
              <a:t>be 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even </a:t>
            </a:r>
            <a:r>
              <a:rPr sz="2400" dirty="0">
                <a:latin typeface="Arial"/>
                <a:cs typeface="Arial"/>
              </a:rPr>
              <a:t>greater </a:t>
            </a:r>
            <a:r>
              <a:rPr sz="2400" spc="-5" dirty="0">
                <a:latin typeface="Arial"/>
                <a:cs typeface="Arial"/>
              </a:rPr>
              <a:t>significance, </a:t>
            </a:r>
            <a:r>
              <a:rPr sz="2400" dirty="0">
                <a:latin typeface="Arial"/>
                <a:cs typeface="Arial"/>
              </a:rPr>
              <a:t>therefore, </a:t>
            </a:r>
            <a:r>
              <a:rPr sz="2400" i="1" spc="-5" dirty="0">
                <a:latin typeface="Arial"/>
                <a:cs typeface="Arial"/>
              </a:rPr>
              <a:t>always  document significant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negatives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0"/>
            <a:ext cx="8686800" cy="6858000"/>
          </a:xfrm>
          <a:custGeom>
            <a:avLst/>
            <a:gdLst/>
            <a:ahLst/>
            <a:cxnLst/>
            <a:rect l="l" t="t" r="r" b="b"/>
            <a:pathLst>
              <a:path w="8686800" h="6858000">
                <a:moveTo>
                  <a:pt x="0" y="6858000"/>
                </a:moveTo>
                <a:lnTo>
                  <a:pt x="8686800" y="6858000"/>
                </a:lnTo>
                <a:lnTo>
                  <a:pt x="8686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F5D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5019" y="22352"/>
            <a:ext cx="7004684" cy="61442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17500" marR="16510" indent="-305435">
              <a:lnSpc>
                <a:spcPts val="2740"/>
              </a:lnSpc>
              <a:spcBef>
                <a:spcPts val="30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questions asked </a:t>
            </a:r>
            <a:r>
              <a:rPr sz="2400" spc="-10" dirty="0">
                <a:latin typeface="Arial"/>
                <a:cs typeface="Arial"/>
              </a:rPr>
              <a:t>will </a:t>
            </a:r>
            <a:r>
              <a:rPr sz="2400" spc="-5" dirty="0">
                <a:latin typeface="Arial"/>
                <a:cs typeface="Arial"/>
              </a:rPr>
              <a:t>depend on any previous  discussion(s).</a:t>
            </a:r>
            <a:endParaRPr sz="24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685"/>
              </a:spcBef>
              <a:buClr>
                <a:srgbClr val="056D9F"/>
              </a:buClr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General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symptoms</a:t>
            </a:r>
            <a:r>
              <a:rPr sz="2400" b="1" i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400">
              <a:latin typeface="Arial"/>
              <a:cs typeface="Arial"/>
            </a:endParaRPr>
          </a:p>
          <a:p>
            <a:pPr marL="317500" marR="26670" indent="115570">
              <a:lnSpc>
                <a:spcPts val="2740"/>
              </a:lnSpc>
              <a:spcBef>
                <a:spcPts val="1960"/>
              </a:spcBef>
            </a:pPr>
            <a:r>
              <a:rPr sz="2400" spc="-15" dirty="0">
                <a:latin typeface="Arial"/>
                <a:cs typeface="Arial"/>
              </a:rPr>
              <a:t>Weight </a:t>
            </a:r>
            <a:r>
              <a:rPr sz="2400" spc="-5" dirty="0">
                <a:latin typeface="Arial"/>
                <a:cs typeface="Arial"/>
              </a:rPr>
              <a:t>change (loss or gain), change in appetite  </a:t>
            </a:r>
            <a:r>
              <a:rPr sz="2400" dirty="0">
                <a:latin typeface="Arial"/>
                <a:cs typeface="Arial"/>
              </a:rPr>
              <a:t>(loss or </a:t>
            </a:r>
            <a:r>
              <a:rPr sz="2400" spc="-5" dirty="0">
                <a:latin typeface="Arial"/>
                <a:cs typeface="Arial"/>
              </a:rPr>
              <a:t>gain), </a:t>
            </a:r>
            <a:r>
              <a:rPr sz="2400" spc="-25" dirty="0">
                <a:latin typeface="Arial"/>
                <a:cs typeface="Arial"/>
              </a:rPr>
              <a:t>fever, lethargy,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malaise</a:t>
            </a:r>
            <a:endParaRPr sz="24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695"/>
              </a:spcBef>
              <a:buClr>
                <a:srgbClr val="056D9F"/>
              </a:buClr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Skin symptoms</a:t>
            </a:r>
            <a:endParaRPr sz="2400"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  <a:spcBef>
                <a:spcPts val="1750"/>
              </a:spcBef>
            </a:pPr>
            <a:r>
              <a:rPr sz="2400" spc="-5" dirty="0">
                <a:latin typeface="Arial"/>
                <a:cs typeface="Arial"/>
              </a:rPr>
              <a:t>Lumps, bumps, sores, ulcers, </a:t>
            </a:r>
            <a:r>
              <a:rPr sz="2400" dirty="0">
                <a:latin typeface="Arial"/>
                <a:cs typeface="Arial"/>
              </a:rPr>
              <a:t>rashes,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itch</a:t>
            </a:r>
            <a:endParaRPr sz="24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755"/>
              </a:spcBef>
              <a:buClr>
                <a:srgbClr val="056D9F"/>
              </a:buClr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Sensory</a:t>
            </a:r>
            <a:r>
              <a:rPr sz="2400" b="1" i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symptoms</a:t>
            </a:r>
            <a:endParaRPr sz="2400"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  <a:spcBef>
                <a:spcPts val="1765"/>
              </a:spcBef>
            </a:pPr>
            <a:r>
              <a:rPr sz="2400" spc="-15" dirty="0">
                <a:latin typeface="Arial"/>
                <a:cs typeface="Arial"/>
              </a:rPr>
              <a:t>Vision </a:t>
            </a:r>
            <a:r>
              <a:rPr sz="2400" spc="-5" dirty="0">
                <a:latin typeface="Arial"/>
                <a:cs typeface="Arial"/>
              </a:rPr>
              <a:t>problems hearing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deficits</a:t>
            </a:r>
            <a:endParaRPr sz="24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1750"/>
              </a:spcBef>
              <a:buClr>
                <a:srgbClr val="056D9F"/>
              </a:buClr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Respiratory</a:t>
            </a:r>
            <a:r>
              <a:rPr sz="2400" b="1" i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symptoms</a:t>
            </a:r>
            <a:endParaRPr sz="2400">
              <a:latin typeface="Arial"/>
              <a:cs typeface="Arial"/>
            </a:endParaRPr>
          </a:p>
          <a:p>
            <a:pPr marL="317500" marR="5080" indent="33020">
              <a:lnSpc>
                <a:spcPts val="2740"/>
              </a:lnSpc>
              <a:spcBef>
                <a:spcPts val="1965"/>
              </a:spcBef>
            </a:pPr>
            <a:r>
              <a:rPr sz="2400" spc="-5" dirty="0">
                <a:latin typeface="Arial"/>
                <a:cs typeface="Arial"/>
              </a:rPr>
              <a:t>Cough, </a:t>
            </a:r>
            <a:r>
              <a:rPr sz="2400" dirty="0">
                <a:latin typeface="Arial"/>
                <a:cs typeface="Arial"/>
              </a:rPr>
              <a:t>sputum, </a:t>
            </a:r>
            <a:r>
              <a:rPr sz="2400" spc="-5" dirty="0">
                <a:latin typeface="Arial"/>
                <a:cs typeface="Arial"/>
              </a:rPr>
              <a:t>hemoptysis, shortness </a:t>
            </a:r>
            <a:r>
              <a:rPr sz="2400" dirty="0">
                <a:latin typeface="Arial"/>
                <a:cs typeface="Arial"/>
              </a:rPr>
              <a:t>of breath,  </a:t>
            </a:r>
            <a:r>
              <a:rPr sz="2400" spc="-5" dirty="0">
                <a:latin typeface="Arial"/>
                <a:cs typeface="Arial"/>
              </a:rPr>
              <a:t>wheeze, </a:t>
            </a:r>
            <a:r>
              <a:rPr sz="2400" dirty="0">
                <a:latin typeface="Arial"/>
                <a:cs typeface="Arial"/>
              </a:rPr>
              <a:t>chest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pain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0"/>
            <a:ext cx="8686800" cy="6858000"/>
          </a:xfrm>
          <a:custGeom>
            <a:avLst/>
            <a:gdLst/>
            <a:ahLst/>
            <a:cxnLst/>
            <a:rect l="l" t="t" r="r" b="b"/>
            <a:pathLst>
              <a:path w="8686800" h="6858000">
                <a:moveTo>
                  <a:pt x="0" y="6858000"/>
                </a:moveTo>
                <a:lnTo>
                  <a:pt x="8686800" y="6858000"/>
                </a:lnTo>
                <a:lnTo>
                  <a:pt x="8686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F5D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6419" y="178006"/>
            <a:ext cx="7776209" cy="5664835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614"/>
              </a:spcBef>
              <a:buClr>
                <a:srgbClr val="056D9F"/>
              </a:buClr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Cardiovascular</a:t>
            </a:r>
            <a:r>
              <a:rPr sz="2200" b="1" i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symptoms</a:t>
            </a:r>
            <a:endParaRPr sz="2200">
              <a:latin typeface="Arial"/>
              <a:cs typeface="Arial"/>
            </a:endParaRPr>
          </a:p>
          <a:p>
            <a:pPr marL="316865" marR="5080" indent="5715">
              <a:lnSpc>
                <a:spcPts val="2240"/>
              </a:lnSpc>
              <a:spcBef>
                <a:spcPts val="1925"/>
              </a:spcBef>
            </a:pPr>
            <a:r>
              <a:rPr sz="2200" spc="-5" dirty="0">
                <a:latin typeface="Arial"/>
                <a:cs typeface="Arial"/>
              </a:rPr>
              <a:t>Shortness of breath on exertion, paroxysmal nocturnal  dyspnea, </a:t>
            </a:r>
            <a:r>
              <a:rPr sz="2200" dirty="0">
                <a:latin typeface="Arial"/>
                <a:cs typeface="Arial"/>
              </a:rPr>
              <a:t>chest </a:t>
            </a:r>
            <a:r>
              <a:rPr sz="2200" spc="-5" dirty="0">
                <a:latin typeface="Arial"/>
                <a:cs typeface="Arial"/>
              </a:rPr>
              <a:t>pain, palpitations, ankle swelling, orthopnea,  claudication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Clr>
                <a:srgbClr val="056D9F"/>
              </a:buClr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Gastrointestinal</a:t>
            </a:r>
            <a:r>
              <a:rPr sz="2200" b="1" i="1" u="heavy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symptoms</a:t>
            </a:r>
            <a:r>
              <a:rPr sz="2200" b="1" i="1" u="heavy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200">
              <a:latin typeface="Arial"/>
              <a:cs typeface="Arial"/>
            </a:endParaRPr>
          </a:p>
          <a:p>
            <a:pPr marL="316865" marR="86995" indent="5715">
              <a:lnSpc>
                <a:spcPts val="2240"/>
              </a:lnSpc>
              <a:spcBef>
                <a:spcPts val="1920"/>
              </a:spcBef>
            </a:pPr>
            <a:r>
              <a:rPr sz="2200" spc="-5" dirty="0">
                <a:latin typeface="Arial"/>
                <a:cs typeface="Arial"/>
              </a:rPr>
              <a:t>Dysphagia, indigestion, abdominal pain, nausea, vomiting,  a change in bowel habit, constipation, diarrhea, rectal blood  loss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Clr>
                <a:srgbClr val="056D9F"/>
              </a:buClr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Genitourinary</a:t>
            </a:r>
            <a:r>
              <a:rPr sz="2200" b="1" i="1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symptoms</a:t>
            </a:r>
            <a:r>
              <a:rPr sz="2200" b="1" i="1" u="heavy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2200">
              <a:latin typeface="Arial"/>
              <a:cs typeface="Arial"/>
            </a:endParaRPr>
          </a:p>
          <a:p>
            <a:pPr marL="316865" marR="356870" indent="83820">
              <a:lnSpc>
                <a:spcPts val="2240"/>
              </a:lnSpc>
              <a:spcBef>
                <a:spcPts val="1925"/>
              </a:spcBef>
            </a:pPr>
            <a:r>
              <a:rPr sz="2200" spc="-5" dirty="0">
                <a:latin typeface="Arial"/>
                <a:cs typeface="Arial"/>
              </a:rPr>
              <a:t>Urinary </a:t>
            </a:r>
            <a:r>
              <a:rPr sz="2200" spc="-20" dirty="0">
                <a:latin typeface="Arial"/>
                <a:cs typeface="Arial"/>
              </a:rPr>
              <a:t>frequency, </a:t>
            </a:r>
            <a:r>
              <a:rPr sz="2200" spc="-5" dirty="0">
                <a:latin typeface="Arial"/>
                <a:cs typeface="Arial"/>
              </a:rPr>
              <a:t>polyuria, dysuria, hematuria, </a:t>
            </a:r>
            <a:r>
              <a:rPr sz="2200" dirty="0">
                <a:latin typeface="Arial"/>
                <a:cs typeface="Arial"/>
              </a:rPr>
              <a:t>nocturia,  </a:t>
            </a:r>
            <a:r>
              <a:rPr sz="2200" spc="-5" dirty="0">
                <a:latin typeface="Arial"/>
                <a:cs typeface="Arial"/>
              </a:rPr>
              <a:t>menstrual problems,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impotence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0"/>
            <a:ext cx="8686800" cy="6858000"/>
          </a:xfrm>
          <a:custGeom>
            <a:avLst/>
            <a:gdLst/>
            <a:ahLst/>
            <a:cxnLst/>
            <a:rect l="l" t="t" r="r" b="b"/>
            <a:pathLst>
              <a:path w="8686800" h="6858000">
                <a:moveTo>
                  <a:pt x="0" y="6858000"/>
                </a:moveTo>
                <a:lnTo>
                  <a:pt x="8686800" y="6858000"/>
                </a:lnTo>
                <a:lnTo>
                  <a:pt x="8686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F5D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2619" y="181092"/>
            <a:ext cx="7407275" cy="594995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340"/>
              </a:spcBef>
              <a:buClr>
                <a:srgbClr val="056D9F"/>
              </a:buClr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Neurological</a:t>
            </a:r>
            <a:r>
              <a:rPr sz="2200" b="1" i="1" u="heavy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symptoms</a:t>
            </a:r>
            <a:endParaRPr sz="2200">
              <a:latin typeface="Arial"/>
              <a:cs typeface="Arial"/>
            </a:endParaRPr>
          </a:p>
          <a:p>
            <a:pPr marL="316865" marR="5080" indent="83820">
              <a:lnSpc>
                <a:spcPct val="75000"/>
              </a:lnSpc>
              <a:spcBef>
                <a:spcPts val="1900"/>
              </a:spcBef>
            </a:pPr>
            <a:r>
              <a:rPr sz="2200" dirty="0">
                <a:latin typeface="Arial"/>
                <a:cs typeface="Arial"/>
              </a:rPr>
              <a:t>Headaches, dizziness, </a:t>
            </a:r>
            <a:r>
              <a:rPr sz="2200" spc="-5" dirty="0">
                <a:latin typeface="Arial"/>
                <a:cs typeface="Arial"/>
              </a:rPr>
              <a:t>tingling, </a:t>
            </a:r>
            <a:r>
              <a:rPr sz="2200" dirty="0">
                <a:latin typeface="Arial"/>
                <a:cs typeface="Arial"/>
              </a:rPr>
              <a:t>weakness, </a:t>
            </a:r>
            <a:r>
              <a:rPr sz="2200" spc="-20" dirty="0">
                <a:latin typeface="Arial"/>
                <a:cs typeface="Arial"/>
              </a:rPr>
              <a:t>tremor, </a:t>
            </a:r>
            <a:r>
              <a:rPr sz="2200" spc="-5" dirty="0">
                <a:latin typeface="Arial"/>
                <a:cs typeface="Arial"/>
              </a:rPr>
              <a:t>faint,  seizures, convulsions, </a:t>
            </a:r>
            <a:r>
              <a:rPr sz="2200" spc="-20" dirty="0">
                <a:latin typeface="Arial"/>
                <a:cs typeface="Arial"/>
              </a:rPr>
              <a:t>epilepsy, </a:t>
            </a:r>
            <a:r>
              <a:rPr sz="2200" spc="-5" dirty="0">
                <a:latin typeface="Arial"/>
                <a:cs typeface="Arial"/>
              </a:rPr>
              <a:t>blackouts or other loss of  consciousness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Clr>
                <a:srgbClr val="056D9F"/>
              </a:buClr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Psychological</a:t>
            </a:r>
            <a:r>
              <a:rPr sz="2200" b="1" i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symptoms</a:t>
            </a:r>
            <a:endParaRPr sz="2200">
              <a:latin typeface="Arial"/>
              <a:cs typeface="Arial"/>
            </a:endParaRPr>
          </a:p>
          <a:p>
            <a:pPr marL="478790">
              <a:lnSpc>
                <a:spcPct val="100000"/>
              </a:lnSpc>
              <a:spcBef>
                <a:spcPts val="1235"/>
              </a:spcBef>
            </a:pPr>
            <a:r>
              <a:rPr sz="2200" spc="-5" dirty="0">
                <a:latin typeface="Arial"/>
                <a:cs typeface="Arial"/>
              </a:rPr>
              <a:t>Depression, </a:t>
            </a:r>
            <a:r>
              <a:rPr sz="2200" spc="-25" dirty="0">
                <a:latin typeface="Arial"/>
                <a:cs typeface="Arial"/>
              </a:rPr>
              <a:t>anxiety, </a:t>
            </a:r>
            <a:r>
              <a:rPr sz="2200" spc="-5" dirty="0">
                <a:latin typeface="Arial"/>
                <a:cs typeface="Arial"/>
              </a:rPr>
              <a:t>sleep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disturbances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"/>
              </a:spcBef>
              <a:buClr>
                <a:srgbClr val="056D9F"/>
              </a:buClr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Endocrine</a:t>
            </a:r>
            <a:r>
              <a:rPr sz="2200" b="1" i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symptoms</a:t>
            </a:r>
            <a:endParaRPr sz="2200">
              <a:latin typeface="Arial"/>
              <a:cs typeface="Arial"/>
            </a:endParaRPr>
          </a:p>
          <a:p>
            <a:pPr marL="401320">
              <a:lnSpc>
                <a:spcPct val="100000"/>
              </a:lnSpc>
              <a:spcBef>
                <a:spcPts val="1235"/>
              </a:spcBef>
            </a:pPr>
            <a:r>
              <a:rPr sz="2200" spc="-5" dirty="0">
                <a:latin typeface="Arial"/>
                <a:cs typeface="Arial"/>
              </a:rPr>
              <a:t>Intolerance to heat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cold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Clr>
                <a:srgbClr val="056D9F"/>
              </a:buClr>
              <a:buFont typeface="Arial"/>
              <a:buChar char="•"/>
              <a:tabLst>
                <a:tab pos="316865" algn="l"/>
                <a:tab pos="317500" algn="l"/>
              </a:tabLst>
            </a:pP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Musculoskeletal</a:t>
            </a:r>
            <a:r>
              <a:rPr sz="2200" b="1" i="1" u="heavy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symptoms</a:t>
            </a:r>
            <a:endParaRPr sz="2200">
              <a:latin typeface="Arial"/>
              <a:cs typeface="Arial"/>
            </a:endParaRPr>
          </a:p>
          <a:p>
            <a:pPr marL="386080">
              <a:lnSpc>
                <a:spcPct val="100000"/>
              </a:lnSpc>
              <a:spcBef>
                <a:spcPts val="1235"/>
              </a:spcBef>
            </a:pPr>
            <a:r>
              <a:rPr sz="2200" dirty="0">
                <a:latin typeface="Arial"/>
                <a:cs typeface="Arial"/>
              </a:rPr>
              <a:t>Aches, pains, </a:t>
            </a:r>
            <a:r>
              <a:rPr sz="2200" spc="-5" dirty="0">
                <a:latin typeface="Arial"/>
                <a:cs typeface="Arial"/>
              </a:rPr>
              <a:t>stiffness,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swelling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5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0"/>
            <a:ext cx="8686800" cy="6858000"/>
          </a:xfrm>
          <a:custGeom>
            <a:avLst/>
            <a:gdLst/>
            <a:ahLst/>
            <a:cxnLst/>
            <a:rect l="l" t="t" r="r" b="b"/>
            <a:pathLst>
              <a:path w="8686800" h="6858000">
                <a:moveTo>
                  <a:pt x="0" y="6858000"/>
                </a:moveTo>
                <a:lnTo>
                  <a:pt x="8686800" y="6858000"/>
                </a:lnTo>
                <a:lnTo>
                  <a:pt x="8686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F5D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6419" y="214071"/>
            <a:ext cx="7851775" cy="60528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16865" marR="5080" indent="-304800">
              <a:lnSpc>
                <a:spcPct val="85000"/>
              </a:lnSpc>
              <a:spcBef>
                <a:spcPts val="53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400" dirty="0">
                <a:latin typeface="Arial"/>
                <a:cs typeface="Arial"/>
              </a:rPr>
              <a:t>When </a:t>
            </a:r>
            <a:r>
              <a:rPr sz="2400" spc="-5" dirty="0">
                <a:latin typeface="Arial"/>
                <a:cs typeface="Arial"/>
              </a:rPr>
              <a:t>taking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history </a:t>
            </a:r>
            <a:r>
              <a:rPr sz="2400" dirty="0">
                <a:latin typeface="Arial"/>
                <a:cs typeface="Arial"/>
              </a:rPr>
              <a:t>from a </a:t>
            </a:r>
            <a:r>
              <a:rPr sz="2400" spc="-5" dirty="0">
                <a:latin typeface="Arial"/>
                <a:cs typeface="Arial"/>
              </a:rPr>
              <a:t>source </a:t>
            </a:r>
            <a:r>
              <a:rPr sz="2400" dirty="0">
                <a:latin typeface="Arial"/>
                <a:cs typeface="Arial"/>
              </a:rPr>
              <a:t>other </a:t>
            </a:r>
            <a:r>
              <a:rPr sz="2400" spc="-5" dirty="0">
                <a:latin typeface="Arial"/>
                <a:cs typeface="Arial"/>
              </a:rPr>
              <a:t>than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patient, </a:t>
            </a:r>
            <a:r>
              <a:rPr sz="2400" spc="-1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sure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document clearly </a:t>
            </a:r>
            <a:r>
              <a:rPr sz="2400" dirty="0">
                <a:latin typeface="Arial"/>
                <a:cs typeface="Arial"/>
              </a:rPr>
              <a:t>that this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case  and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reason(s) </a:t>
            </a:r>
            <a:r>
              <a:rPr sz="2400" dirty="0">
                <a:latin typeface="Arial"/>
                <a:cs typeface="Arial"/>
              </a:rPr>
              <a:t>for the </a:t>
            </a:r>
            <a:r>
              <a:rPr sz="2400" spc="-5" dirty="0">
                <a:latin typeface="Arial"/>
                <a:cs typeface="Arial"/>
              </a:rPr>
              <a:t>patient being unable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speak 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themselves.</a:t>
            </a:r>
            <a:endParaRPr sz="24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460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400" spc="-5" dirty="0">
                <a:latin typeface="Arial"/>
                <a:cs typeface="Arial"/>
              </a:rPr>
              <a:t>Useful sources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information include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following:</a:t>
            </a:r>
            <a:endParaRPr sz="24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470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400" spc="-5" dirty="0">
                <a:latin typeface="Arial"/>
                <a:cs typeface="Arial"/>
              </a:rPr>
              <a:t>Relatives, guardians, and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cohabitants</a:t>
            </a:r>
            <a:endParaRPr sz="24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47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400" spc="-5" dirty="0">
                <a:latin typeface="Arial"/>
                <a:cs typeface="Arial"/>
              </a:rPr>
              <a:t>Close friends and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roommates</a:t>
            </a:r>
            <a:endParaRPr sz="2400">
              <a:latin typeface="Arial"/>
              <a:cs typeface="Arial"/>
            </a:endParaRPr>
          </a:p>
          <a:p>
            <a:pPr marL="317500" indent="-304800">
              <a:lnSpc>
                <a:spcPts val="2665"/>
              </a:lnSpc>
              <a:spcBef>
                <a:spcPts val="146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400" spc="-5" dirty="0">
                <a:latin typeface="Arial"/>
                <a:cs typeface="Arial"/>
              </a:rPr>
              <a:t>Primary </a:t>
            </a:r>
            <a:r>
              <a:rPr sz="2400" dirty="0">
                <a:latin typeface="Arial"/>
                <a:cs typeface="Arial"/>
              </a:rPr>
              <a:t>care </a:t>
            </a:r>
            <a:r>
              <a:rPr sz="2400" spc="-5" dirty="0">
                <a:latin typeface="Arial"/>
                <a:cs typeface="Arial"/>
              </a:rPr>
              <a:t>physician (PCP) </a:t>
            </a:r>
            <a:r>
              <a:rPr sz="2400" dirty="0">
                <a:latin typeface="Arial"/>
                <a:cs typeface="Arial"/>
              </a:rPr>
              <a:t>or other </a:t>
            </a:r>
            <a:r>
              <a:rPr sz="2400" spc="-5" dirty="0">
                <a:latin typeface="Arial"/>
                <a:cs typeface="Arial"/>
              </a:rPr>
              <a:t>members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16865">
              <a:lnSpc>
                <a:spcPts val="2665"/>
              </a:lnSpc>
            </a:pPr>
            <a:r>
              <a:rPr sz="2400" spc="-5" dirty="0">
                <a:latin typeface="Arial"/>
                <a:cs typeface="Arial"/>
              </a:rPr>
              <a:t>primary care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team</a:t>
            </a:r>
            <a:endParaRPr sz="24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46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400" spc="-5" dirty="0">
                <a:latin typeface="Arial"/>
                <a:cs typeface="Arial"/>
              </a:rPr>
              <a:t>Pharmacist</a:t>
            </a:r>
            <a:endParaRPr sz="24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47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400" spc="-10" dirty="0">
                <a:latin typeface="Arial"/>
                <a:cs typeface="Arial"/>
              </a:rPr>
              <a:t>Staff </a:t>
            </a:r>
            <a:r>
              <a:rPr sz="2400" dirty="0">
                <a:latin typeface="Arial"/>
                <a:cs typeface="Arial"/>
              </a:rPr>
              <a:t>at the </a:t>
            </a:r>
            <a:r>
              <a:rPr sz="2400" spc="-5" dirty="0">
                <a:latin typeface="Arial"/>
                <a:cs typeface="Arial"/>
              </a:rPr>
              <a:t>nursing home or residential or other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facility</a:t>
            </a:r>
            <a:endParaRPr sz="24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46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400" spc="-5" dirty="0">
                <a:latin typeface="Arial"/>
                <a:cs typeface="Arial"/>
              </a:rPr>
              <a:t>Ambulance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personnel</a:t>
            </a:r>
            <a:endParaRPr sz="24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146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400" spc="-5" dirty="0">
                <a:latin typeface="Arial"/>
                <a:cs typeface="Arial"/>
              </a:rPr>
              <a:t>Anyone who witnessed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event.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5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8214" y="713689"/>
            <a:ext cx="48425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PATIENT</a:t>
            </a:r>
            <a:r>
              <a:rPr spc="-145" dirty="0"/>
              <a:t> </a:t>
            </a:r>
            <a:r>
              <a:rPr spc="-5" dirty="0"/>
              <a:t>PROFILE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7419" y="1724659"/>
            <a:ext cx="7238365" cy="41363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17500" marR="694690" indent="-305435">
              <a:lnSpc>
                <a:spcPts val="2740"/>
              </a:lnSpc>
              <a:spcBef>
                <a:spcPts val="30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spc="-5" dirty="0">
                <a:latin typeface="Arial"/>
                <a:cs typeface="Arial"/>
              </a:rPr>
              <a:t>This 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essential identifying and biographic  information required by the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facility.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56D9F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56D9F"/>
              </a:buClr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17500" marR="551815" indent="-305435">
              <a:lnSpc>
                <a:spcPts val="2740"/>
              </a:lnSpc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spc="-20" dirty="0">
                <a:latin typeface="Arial"/>
                <a:cs typeface="Arial"/>
              </a:rPr>
              <a:t>Typically </a:t>
            </a:r>
            <a:r>
              <a:rPr sz="2400" spc="-5" dirty="0">
                <a:latin typeface="Arial"/>
                <a:cs typeface="Arial"/>
              </a:rPr>
              <a:t>included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PP </a:t>
            </a:r>
            <a:r>
              <a:rPr sz="2400" spc="-5" dirty="0">
                <a:latin typeface="Arial"/>
                <a:cs typeface="Arial"/>
              </a:rPr>
              <a:t>will be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patient’s  </a:t>
            </a:r>
            <a:r>
              <a:rPr sz="2400" spc="-5" dirty="0">
                <a:latin typeface="Arial"/>
                <a:cs typeface="Arial"/>
              </a:rPr>
              <a:t>name, address, 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DOB.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56D9F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56D9F"/>
              </a:buClr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17500" marR="5080" indent="-305435">
              <a:lnSpc>
                <a:spcPts val="2740"/>
              </a:lnSpc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dirty="0">
                <a:latin typeface="Arial"/>
                <a:cs typeface="Arial"/>
              </a:rPr>
              <a:t>Other </a:t>
            </a:r>
            <a:r>
              <a:rPr sz="2400" spc="-5" dirty="0">
                <a:latin typeface="Arial"/>
                <a:cs typeface="Arial"/>
              </a:rPr>
              <a:t>information included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PP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include  age, religion, </a:t>
            </a:r>
            <a:r>
              <a:rPr sz="2400" spc="-20" dirty="0">
                <a:latin typeface="Arial"/>
                <a:cs typeface="Arial"/>
              </a:rPr>
              <a:t>nationality, </a:t>
            </a:r>
            <a:r>
              <a:rPr sz="2400" spc="-5" dirty="0">
                <a:latin typeface="Arial"/>
                <a:cs typeface="Arial"/>
              </a:rPr>
              <a:t>marital </a:t>
            </a:r>
            <a:r>
              <a:rPr sz="2400" dirty="0">
                <a:latin typeface="Arial"/>
                <a:cs typeface="Arial"/>
              </a:rPr>
              <a:t>status,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contact  </a:t>
            </a:r>
            <a:r>
              <a:rPr sz="2400" spc="-5" dirty="0">
                <a:latin typeface="Arial"/>
                <a:cs typeface="Arial"/>
              </a:rPr>
              <a:t>information as requested by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individual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facility.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8695" y="713689"/>
            <a:ext cx="47802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CHIEF</a:t>
            </a:r>
            <a:r>
              <a:rPr spc="-65" dirty="0"/>
              <a:t> </a:t>
            </a:r>
            <a:r>
              <a:rPr dirty="0"/>
              <a:t>COMPLAIN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7419" y="1724659"/>
            <a:ext cx="7225665" cy="354837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17500" marR="5080" indent="-305435">
              <a:lnSpc>
                <a:spcPts val="2740"/>
              </a:lnSpc>
              <a:spcBef>
                <a:spcPts val="305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spc="-5" dirty="0">
                <a:latin typeface="Arial"/>
                <a:cs typeface="Arial"/>
              </a:rPr>
              <a:t>This 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patient’s </a:t>
            </a:r>
            <a:r>
              <a:rPr sz="2400" spc="-5" dirty="0">
                <a:latin typeface="Arial"/>
                <a:cs typeface="Arial"/>
              </a:rPr>
              <a:t>chief symptom(s) </a:t>
            </a:r>
            <a:r>
              <a:rPr sz="2400" i="1" spc="-5" dirty="0">
                <a:latin typeface="Arial"/>
                <a:cs typeface="Arial"/>
              </a:rPr>
              <a:t>in their own  words. </a:t>
            </a: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should generally be no more than a single  sentence.</a:t>
            </a:r>
            <a:endParaRPr sz="2400">
              <a:latin typeface="Arial"/>
              <a:cs typeface="Arial"/>
            </a:endParaRPr>
          </a:p>
          <a:p>
            <a:pPr marL="317500" indent="-305435">
              <a:lnSpc>
                <a:spcPts val="2810"/>
              </a:lnSpc>
              <a:spcBef>
                <a:spcPts val="1680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dirty="0">
                <a:latin typeface="Arial"/>
                <a:cs typeface="Arial"/>
              </a:rPr>
              <a:t>If the </a:t>
            </a:r>
            <a:r>
              <a:rPr sz="2400" spc="-5" dirty="0">
                <a:latin typeface="Arial"/>
                <a:cs typeface="Arial"/>
              </a:rPr>
              <a:t>patient has </a:t>
            </a:r>
            <a:r>
              <a:rPr sz="2400" dirty="0">
                <a:latin typeface="Arial"/>
                <a:cs typeface="Arial"/>
              </a:rPr>
              <a:t>several symptoms, </a:t>
            </a:r>
            <a:r>
              <a:rPr sz="2400" spc="-5" dirty="0">
                <a:latin typeface="Arial"/>
                <a:cs typeface="Arial"/>
              </a:rPr>
              <a:t>present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them</a:t>
            </a:r>
            <a:endParaRPr sz="2400">
              <a:latin typeface="Arial"/>
              <a:cs typeface="Arial"/>
            </a:endParaRPr>
          </a:p>
          <a:p>
            <a:pPr marL="317500">
              <a:lnSpc>
                <a:spcPts val="2810"/>
              </a:lnSpc>
            </a:pPr>
            <a:r>
              <a:rPr sz="2400" spc="-5" dirty="0">
                <a:latin typeface="Arial"/>
                <a:cs typeface="Arial"/>
              </a:rPr>
              <a:t>as a list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can expand on later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history.</a:t>
            </a:r>
            <a:endParaRPr sz="2400">
              <a:latin typeface="Arial"/>
              <a:cs typeface="Arial"/>
            </a:endParaRPr>
          </a:p>
          <a:p>
            <a:pPr marL="317500" marR="44450" indent="-305435">
              <a:lnSpc>
                <a:spcPts val="2740"/>
              </a:lnSpc>
              <a:spcBef>
                <a:spcPts val="1960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400" dirty="0">
                <a:latin typeface="Arial"/>
                <a:cs typeface="Arial"/>
              </a:rPr>
              <a:t>Ask the </a:t>
            </a:r>
            <a:r>
              <a:rPr sz="2400" spc="-5" dirty="0">
                <a:latin typeface="Arial"/>
                <a:cs typeface="Arial"/>
              </a:rPr>
              <a:t>patient an open question, </a:t>
            </a:r>
            <a:r>
              <a:rPr sz="2400" dirty="0">
                <a:latin typeface="Arial"/>
                <a:cs typeface="Arial"/>
              </a:rPr>
              <a:t>such </a:t>
            </a:r>
            <a:r>
              <a:rPr sz="2400" spc="-5" dirty="0">
                <a:latin typeface="Arial"/>
                <a:cs typeface="Arial"/>
              </a:rPr>
              <a:t>as, </a:t>
            </a:r>
            <a:r>
              <a:rPr sz="2400" spc="-10" dirty="0">
                <a:latin typeface="Arial"/>
                <a:cs typeface="Arial"/>
              </a:rPr>
              <a:t>“What’s 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problem?”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  <a:spcBef>
                <a:spcPts val="1695"/>
              </a:spcBef>
            </a:pPr>
            <a:r>
              <a:rPr sz="2400" spc="-5" dirty="0">
                <a:latin typeface="Arial"/>
                <a:cs typeface="Arial"/>
              </a:rPr>
              <a:t>“What </a:t>
            </a:r>
            <a:r>
              <a:rPr sz="2400" dirty="0">
                <a:latin typeface="Arial"/>
                <a:cs typeface="Arial"/>
              </a:rPr>
              <a:t>made you come to 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hospital?”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1183" y="144018"/>
            <a:ext cx="6115685" cy="126682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 marR="5080" indent="718820">
              <a:lnSpc>
                <a:spcPts val="4490"/>
              </a:lnSpc>
              <a:spcBef>
                <a:spcPts val="910"/>
              </a:spcBef>
            </a:pPr>
            <a:r>
              <a:rPr spc="-25" dirty="0"/>
              <a:t>HISTORY </a:t>
            </a:r>
            <a:r>
              <a:rPr dirty="0"/>
              <a:t>OF THE  PRESENTING</a:t>
            </a:r>
            <a:r>
              <a:rPr spc="-75" dirty="0"/>
              <a:t> </a:t>
            </a:r>
            <a:r>
              <a:rPr dirty="0"/>
              <a:t>ILLNESS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6419" y="1660651"/>
            <a:ext cx="7988300" cy="4625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 indent="-304800">
              <a:lnSpc>
                <a:spcPts val="2310"/>
              </a:lnSpc>
              <a:spcBef>
                <a:spcPts val="9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200" spc="-5" dirty="0">
                <a:latin typeface="Arial"/>
                <a:cs typeface="Arial"/>
              </a:rPr>
              <a:t>Here you are asking about and documenting details of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  <a:p>
            <a:pPr marL="316865">
              <a:lnSpc>
                <a:spcPts val="1980"/>
              </a:lnSpc>
            </a:pPr>
            <a:r>
              <a:rPr sz="2200" spc="-5" dirty="0">
                <a:latin typeface="Arial"/>
                <a:cs typeface="Arial"/>
              </a:rPr>
              <a:t>presenting complaint. By the end of taking the HPI, you</a:t>
            </a:r>
            <a:r>
              <a:rPr sz="2200" spc="1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316865">
              <a:lnSpc>
                <a:spcPts val="1980"/>
              </a:lnSpc>
            </a:pPr>
            <a:r>
              <a:rPr sz="2200" spc="-5" dirty="0">
                <a:latin typeface="Arial"/>
                <a:cs typeface="Arial"/>
              </a:rPr>
              <a:t>readers of the record should have a clear idea about</a:t>
            </a:r>
            <a:r>
              <a:rPr sz="2200" spc="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  <a:p>
            <a:pPr marL="316865">
              <a:lnSpc>
                <a:spcPts val="1980"/>
              </a:lnSpc>
            </a:pPr>
            <a:r>
              <a:rPr sz="2200" spc="-5" dirty="0">
                <a:latin typeface="Arial"/>
                <a:cs typeface="Arial"/>
              </a:rPr>
              <a:t>nature of the problem and of exactly how and when it</a:t>
            </a:r>
            <a:r>
              <a:rPr sz="2200" spc="1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started,</a:t>
            </a:r>
            <a:endParaRPr sz="2200">
              <a:latin typeface="Arial"/>
              <a:cs typeface="Arial"/>
            </a:endParaRPr>
          </a:p>
          <a:p>
            <a:pPr marL="316865">
              <a:lnSpc>
                <a:spcPts val="1980"/>
              </a:lnSpc>
            </a:pPr>
            <a:r>
              <a:rPr sz="2200" spc="-5" dirty="0">
                <a:latin typeface="Arial"/>
                <a:cs typeface="Arial"/>
              </a:rPr>
              <a:t>how </a:t>
            </a:r>
            <a:r>
              <a:rPr sz="2200" dirty="0">
                <a:latin typeface="Arial"/>
                <a:cs typeface="Arial"/>
              </a:rPr>
              <a:t>it </a:t>
            </a:r>
            <a:r>
              <a:rPr sz="2200" spc="-5" dirty="0">
                <a:latin typeface="Arial"/>
                <a:cs typeface="Arial"/>
              </a:rPr>
              <a:t>has progressed over time, and what impact it has</a:t>
            </a:r>
            <a:r>
              <a:rPr sz="2200" spc="1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had</a:t>
            </a:r>
            <a:endParaRPr sz="2200">
              <a:latin typeface="Arial"/>
              <a:cs typeface="Arial"/>
            </a:endParaRPr>
          </a:p>
          <a:p>
            <a:pPr marL="316865">
              <a:lnSpc>
                <a:spcPts val="1980"/>
              </a:lnSpc>
            </a:pPr>
            <a:r>
              <a:rPr sz="2200" spc="-5" dirty="0">
                <a:latin typeface="Arial"/>
                <a:cs typeface="Arial"/>
              </a:rPr>
              <a:t>on the patient in their general physical health,</a:t>
            </a:r>
            <a:r>
              <a:rPr sz="2200" spc="9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psychology,</a:t>
            </a:r>
            <a:endParaRPr sz="2200">
              <a:latin typeface="Arial"/>
              <a:cs typeface="Arial"/>
            </a:endParaRPr>
          </a:p>
          <a:p>
            <a:pPr marL="316865" marR="354965">
              <a:lnSpc>
                <a:spcPct val="75000"/>
              </a:lnSpc>
              <a:spcBef>
                <a:spcPts val="330"/>
              </a:spcBef>
            </a:pPr>
            <a:r>
              <a:rPr sz="2200" spc="-5" dirty="0">
                <a:latin typeface="Arial"/>
                <a:cs typeface="Arial"/>
              </a:rPr>
              <a:t>and social and working lives. The HPI is best tackled </a:t>
            </a:r>
            <a:r>
              <a:rPr sz="2200" dirty="0">
                <a:latin typeface="Arial"/>
                <a:cs typeface="Arial"/>
              </a:rPr>
              <a:t>in </a:t>
            </a:r>
            <a:r>
              <a:rPr sz="2200" spc="-5" dirty="0">
                <a:latin typeface="Arial"/>
                <a:cs typeface="Arial"/>
              </a:rPr>
              <a:t>two  phases.</a:t>
            </a:r>
            <a:endParaRPr sz="2200">
              <a:latin typeface="Arial"/>
              <a:cs typeface="Arial"/>
            </a:endParaRPr>
          </a:p>
          <a:p>
            <a:pPr marL="317500" indent="-304800">
              <a:lnSpc>
                <a:spcPts val="2310"/>
              </a:lnSpc>
              <a:spcBef>
                <a:spcPts val="1235"/>
              </a:spcBef>
              <a:buClr>
                <a:srgbClr val="056D9F"/>
              </a:buClr>
              <a:buChar char="•"/>
              <a:tabLst>
                <a:tab pos="316865" algn="l"/>
                <a:tab pos="317500" algn="l"/>
              </a:tabLst>
            </a:pPr>
            <a:r>
              <a:rPr sz="2200" spc="-5" dirty="0">
                <a:latin typeface="Arial"/>
                <a:cs typeface="Arial"/>
              </a:rPr>
              <a:t>First, ask an open question (as for the CC) and allow</a:t>
            </a:r>
            <a:r>
              <a:rPr sz="2200" spc="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  <a:p>
            <a:pPr marL="316865">
              <a:lnSpc>
                <a:spcPts val="1980"/>
              </a:lnSpc>
            </a:pPr>
            <a:r>
              <a:rPr sz="2200" spc="-5" dirty="0">
                <a:latin typeface="Arial"/>
                <a:cs typeface="Arial"/>
              </a:rPr>
              <a:t>patient to talk through what has happened for about</a:t>
            </a:r>
            <a:r>
              <a:rPr sz="2200" spc="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  <a:p>
            <a:pPr marL="316865">
              <a:lnSpc>
                <a:spcPts val="1980"/>
              </a:lnSpc>
            </a:pPr>
            <a:r>
              <a:rPr sz="2200" spc="-5" dirty="0">
                <a:latin typeface="Arial"/>
                <a:cs typeface="Arial"/>
              </a:rPr>
              <a:t>minutes. Don’t interrupt! Encourage the patient with</a:t>
            </a:r>
            <a:r>
              <a:rPr sz="2200" spc="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nonverbal</a:t>
            </a:r>
            <a:endParaRPr sz="2200">
              <a:latin typeface="Arial"/>
              <a:cs typeface="Arial"/>
            </a:endParaRPr>
          </a:p>
          <a:p>
            <a:pPr marL="316865">
              <a:lnSpc>
                <a:spcPts val="1980"/>
              </a:lnSpc>
            </a:pPr>
            <a:r>
              <a:rPr sz="2200" spc="-5" dirty="0">
                <a:latin typeface="Arial"/>
                <a:cs typeface="Arial"/>
              </a:rPr>
              <a:t>responses and take discreet notes. This allows </a:t>
            </a:r>
            <a:r>
              <a:rPr sz="2200" spc="-10" dirty="0">
                <a:latin typeface="Arial"/>
                <a:cs typeface="Arial"/>
              </a:rPr>
              <a:t>you </a:t>
            </a:r>
            <a:r>
              <a:rPr sz="2200" spc="-5" dirty="0">
                <a:latin typeface="Arial"/>
                <a:cs typeface="Arial"/>
              </a:rPr>
              <a:t>to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make</a:t>
            </a:r>
            <a:endParaRPr sz="2200">
              <a:latin typeface="Arial"/>
              <a:cs typeface="Arial"/>
            </a:endParaRPr>
          </a:p>
          <a:p>
            <a:pPr marL="316865">
              <a:lnSpc>
                <a:spcPts val="1980"/>
              </a:lnSpc>
            </a:pPr>
            <a:r>
              <a:rPr sz="2200" spc="-5" dirty="0">
                <a:latin typeface="Arial"/>
                <a:cs typeface="Arial"/>
              </a:rPr>
              <a:t>an initial assessment of the patient </a:t>
            </a:r>
            <a:r>
              <a:rPr sz="2200" dirty="0">
                <a:latin typeface="Arial"/>
                <a:cs typeface="Arial"/>
              </a:rPr>
              <a:t>in </a:t>
            </a:r>
            <a:r>
              <a:rPr sz="2200" spc="-5" dirty="0">
                <a:latin typeface="Arial"/>
                <a:cs typeface="Arial"/>
              </a:rPr>
              <a:t>terms of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education</a:t>
            </a:r>
            <a:endParaRPr sz="2200">
              <a:latin typeface="Arial"/>
              <a:cs typeface="Arial"/>
            </a:endParaRPr>
          </a:p>
          <a:p>
            <a:pPr marL="316865">
              <a:lnSpc>
                <a:spcPts val="1980"/>
              </a:lnSpc>
            </a:pPr>
            <a:r>
              <a:rPr sz="2200" spc="-5" dirty="0">
                <a:latin typeface="Arial"/>
                <a:cs typeface="Arial"/>
              </a:rPr>
              <a:t>level, </a:t>
            </a:r>
            <a:r>
              <a:rPr sz="2200" spc="-20" dirty="0">
                <a:latin typeface="Arial"/>
                <a:cs typeface="Arial"/>
              </a:rPr>
              <a:t>personality, </a:t>
            </a:r>
            <a:r>
              <a:rPr sz="2200" spc="-5" dirty="0">
                <a:latin typeface="Arial"/>
                <a:cs typeface="Arial"/>
              </a:rPr>
              <a:t>and </a:t>
            </a:r>
            <a:r>
              <a:rPr sz="2200" spc="-25" dirty="0">
                <a:latin typeface="Arial"/>
                <a:cs typeface="Arial"/>
              </a:rPr>
              <a:t>anxiety. </a:t>
            </a:r>
            <a:r>
              <a:rPr sz="2200" spc="-5" dirty="0">
                <a:latin typeface="Arial"/>
                <a:cs typeface="Arial"/>
              </a:rPr>
              <a:t>Using this information, you</a:t>
            </a:r>
            <a:r>
              <a:rPr sz="2200" spc="2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can</a:t>
            </a:r>
            <a:endParaRPr sz="2200">
              <a:latin typeface="Arial"/>
              <a:cs typeface="Arial"/>
            </a:endParaRPr>
          </a:p>
          <a:p>
            <a:pPr marL="316865">
              <a:lnSpc>
                <a:spcPts val="1980"/>
              </a:lnSpc>
            </a:pPr>
            <a:r>
              <a:rPr sz="2200" spc="-5" dirty="0">
                <a:latin typeface="Arial"/>
                <a:cs typeface="Arial"/>
              </a:rPr>
              <a:t>adjust your responses and interaction. It should also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become</a:t>
            </a:r>
            <a:endParaRPr sz="2200">
              <a:latin typeface="Arial"/>
              <a:cs typeface="Arial"/>
            </a:endParaRPr>
          </a:p>
          <a:p>
            <a:pPr marL="316865" marR="1045844">
              <a:lnSpc>
                <a:spcPct val="75000"/>
              </a:lnSpc>
              <a:spcBef>
                <a:spcPts val="330"/>
              </a:spcBef>
            </a:pPr>
            <a:r>
              <a:rPr sz="2200" spc="-5" dirty="0">
                <a:latin typeface="Arial"/>
                <a:cs typeface="Arial"/>
              </a:rPr>
              <a:t>clear to you exactly what symptom the patient </a:t>
            </a:r>
            <a:r>
              <a:rPr sz="2200" dirty="0">
                <a:latin typeface="Arial"/>
                <a:cs typeface="Arial"/>
              </a:rPr>
              <a:t>is </a:t>
            </a:r>
            <a:r>
              <a:rPr sz="2200" spc="-5" dirty="0">
                <a:latin typeface="Arial"/>
                <a:cs typeface="Arial"/>
              </a:rPr>
              <a:t>most  concerned about.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0"/>
            <a:ext cx="8686800" cy="6858000"/>
          </a:xfrm>
          <a:custGeom>
            <a:avLst/>
            <a:gdLst/>
            <a:ahLst/>
            <a:cxnLst/>
            <a:rect l="l" t="t" r="r" b="b"/>
            <a:pathLst>
              <a:path w="8686800" h="6858000">
                <a:moveTo>
                  <a:pt x="0" y="6858000"/>
                </a:moveTo>
                <a:lnTo>
                  <a:pt x="8686800" y="6858000"/>
                </a:lnTo>
                <a:lnTo>
                  <a:pt x="8686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F5D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7419" y="1692655"/>
            <a:ext cx="7174230" cy="417702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17500" marR="5080" indent="-305435">
              <a:lnSpc>
                <a:spcPts val="2240"/>
              </a:lnSpc>
              <a:spcBef>
                <a:spcPts val="500"/>
              </a:spcBef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200" spc="-5" dirty="0">
                <a:latin typeface="Arial"/>
                <a:cs typeface="Arial"/>
              </a:rPr>
              <a:t>In the second phase, you should revisit the whole </a:t>
            </a:r>
            <a:r>
              <a:rPr sz="2200" spc="-30" dirty="0">
                <a:latin typeface="Arial"/>
                <a:cs typeface="Arial"/>
              </a:rPr>
              <a:t>story,  </a:t>
            </a:r>
            <a:r>
              <a:rPr sz="2200" spc="-5" dirty="0">
                <a:latin typeface="Arial"/>
                <a:cs typeface="Arial"/>
              </a:rPr>
              <a:t>asking more detailed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questions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56D9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56D9F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17500" indent="-305435">
              <a:lnSpc>
                <a:spcPts val="2445"/>
              </a:lnSpc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200" spc="-5" dirty="0">
                <a:latin typeface="Arial"/>
                <a:cs typeface="Arial"/>
              </a:rPr>
              <a:t>A mnemonic for remembering the important factors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  <a:p>
            <a:pPr marL="317500">
              <a:lnSpc>
                <a:spcPts val="2445"/>
              </a:lnSpc>
            </a:pPr>
            <a:r>
              <a:rPr sz="2200" spc="-5" dirty="0">
                <a:latin typeface="Arial"/>
                <a:cs typeface="Arial"/>
              </a:rPr>
              <a:t>analyzing pain or a symptom is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O3PQRST.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imes New Roman"/>
              <a:cs typeface="Times New Roman"/>
            </a:endParaRPr>
          </a:p>
          <a:p>
            <a:pPr marL="317500" marR="87630" indent="-305435">
              <a:lnSpc>
                <a:spcPct val="85000"/>
              </a:lnSpc>
              <a:buClr>
                <a:srgbClr val="056D9F"/>
              </a:buClr>
              <a:buChar char="•"/>
              <a:tabLst>
                <a:tab pos="317500" algn="l"/>
                <a:tab pos="318135" algn="l"/>
              </a:tabLst>
            </a:pPr>
            <a:r>
              <a:rPr sz="2200" spc="-5" dirty="0">
                <a:latin typeface="Arial"/>
                <a:cs typeface="Arial"/>
              </a:rPr>
              <a:t>Onset, Previous occurrences, Provoking factors,  Palliative factors (including prescribed and home  treatments attempted), Quality (such as characteristics  of pain), Radiation (site of onset and any radiation),  </a:t>
            </a:r>
            <a:r>
              <a:rPr sz="2200" spc="-25" dirty="0">
                <a:latin typeface="Arial"/>
                <a:cs typeface="Arial"/>
              </a:rPr>
              <a:t>Severity, </a:t>
            </a:r>
            <a:r>
              <a:rPr sz="2200" spc="-5" dirty="0">
                <a:latin typeface="Arial"/>
                <a:cs typeface="Arial"/>
              </a:rPr>
              <a:t>and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Timing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552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1452</Words>
  <Application>Microsoft Office PowerPoint</Application>
  <PresentationFormat>On-screen Show (4:3)</PresentationFormat>
  <Paragraphs>169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INTRODUCTION</vt:lpstr>
      <vt:lpstr>PowerPoint Presentation</vt:lpstr>
      <vt:lpstr>PowerPoint Presentation</vt:lpstr>
      <vt:lpstr>PATIENT PROFILE</vt:lpstr>
      <vt:lpstr>CHIEF COMPLAIN</vt:lpstr>
      <vt:lpstr>HISTORY OF THE  PRESENTING ILLNESS</vt:lpstr>
      <vt:lpstr>PowerPoint Presentation</vt:lpstr>
      <vt:lpstr>PowerPoint Presentation</vt:lpstr>
      <vt:lpstr>PowerPoint Presentation</vt:lpstr>
      <vt:lpstr>For pain, determine</vt:lpstr>
      <vt:lpstr>PAST MEDICAL HISTORY</vt:lpstr>
      <vt:lpstr>SPECIFIC CONDITIONS TO INCLUDE  IN PAST MEDICAL HISTORY</vt:lpstr>
      <vt:lpstr>ALLERGIES</vt:lpstr>
      <vt:lpstr>DRUG HISTORY</vt:lpstr>
      <vt:lpstr>ALCOHOL</vt:lpstr>
      <vt:lpstr>SMOKING</vt:lpstr>
      <vt:lpstr>FAMILY HISTORY</vt:lpstr>
      <vt:lpstr>FAMILY TREE</vt:lpstr>
      <vt:lpstr>SOCIAL HISTORY</vt:lpstr>
      <vt:lpstr>PowerPoint Presentation</vt:lpstr>
      <vt:lpstr>REVIEW OF SYSTEMS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Mutugi</dc:creator>
  <cp:lastModifiedBy>user</cp:lastModifiedBy>
  <cp:revision>1</cp:revision>
  <dcterms:created xsi:type="dcterms:W3CDTF">2021-02-11T08:22:46Z</dcterms:created>
  <dcterms:modified xsi:type="dcterms:W3CDTF">2021-02-11T08:24:05Z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2021-02-11T00:00:00Z</vt:filetime>
  </property>
</Properties>
</file>