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03147" y="1922475"/>
            <a:ext cx="6737705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54376" y="252806"/>
            <a:ext cx="4635246" cy="113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4416" y="1696567"/>
            <a:ext cx="8275167" cy="4300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14257" y="6464909"/>
            <a:ext cx="2063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jpg"/><Relationship Id="rId4" Type="http://schemas.openxmlformats.org/officeDocument/2006/relationships/image" Target="../media/image5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jp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jp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ursingstandard.co.uk/" TargetMode="External"/><Relationship Id="rId3" Type="http://schemas.openxmlformats.org/officeDocument/2006/relationships/hyperlink" Target="http://www.ambulancetechnicianstudy.co.uk/patassess.html" TargetMode="External"/><Relationship Id="rId7" Type="http://schemas.openxmlformats.org/officeDocument/2006/relationships/hyperlink" Target="http://www.nurseledclinics.com/" TargetMode="External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cine.manchester.ac.uk/cbme/tutornotes/calgarycambridgeframework.pdf" TargetMode="External"/><Relationship Id="rId5" Type="http://schemas.openxmlformats.org/officeDocument/2006/relationships/hyperlink" Target="http://www.gp-training.net/training/communication_skills/calgary/cambridge.pdf" TargetMode="External"/><Relationship Id="rId10" Type="http://schemas.openxmlformats.org/officeDocument/2006/relationships/hyperlink" Target="http://www.patient.co.uk/" TargetMode="External"/><Relationship Id="rId4" Type="http://schemas.openxmlformats.org/officeDocument/2006/relationships/hyperlink" Target="http://www.criticalcarepractitioner.co.uk/" TargetMode="External"/><Relationship Id="rId9" Type="http://schemas.openxmlformats.org/officeDocument/2006/relationships/hyperlink" Target="http://www.nursingtimes.net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sterngp.co.uk/pages/resources/documents/resk_Manual0cm0203.pdf?PHPSESSID=ceadf362cd0b668b4ce9165e3ac1c310" TargetMode="External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l.ac.uk/health/study/facilities/chantler/docs/PatientEducation/HistoryTakingNOTES.doc" TargetMode="Externa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tient.co.uk/doctor/History-and-Physical-Examination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1959" y="347472"/>
            <a:ext cx="8526780" cy="6598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23644" y="835152"/>
            <a:ext cx="5873496" cy="659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1939" y="438099"/>
            <a:ext cx="7915909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94130" marR="5080" indent="-1282065">
              <a:lnSpc>
                <a:spcPct val="100000"/>
              </a:lnSpc>
              <a:spcBef>
                <a:spcPts val="105"/>
              </a:spcBef>
            </a:pPr>
            <a:r>
              <a:rPr sz="3200" spc="-15" dirty="0"/>
              <a:t>History </a:t>
            </a:r>
            <a:r>
              <a:rPr sz="3200" spc="-45" dirty="0"/>
              <a:t>Taking </a:t>
            </a:r>
            <a:r>
              <a:rPr sz="3200" dirty="0"/>
              <a:t>and </a:t>
            </a:r>
            <a:r>
              <a:rPr sz="3200" spc="-10" dirty="0"/>
              <a:t>Clinical Examination </a:t>
            </a:r>
            <a:r>
              <a:rPr sz="3200" spc="-5" dirty="0"/>
              <a:t>Skills </a:t>
            </a:r>
            <a:r>
              <a:rPr sz="3200" spc="-30" dirty="0"/>
              <a:t>for  </a:t>
            </a:r>
            <a:r>
              <a:rPr sz="3200" spc="-10" dirty="0"/>
              <a:t>Healthcare Practitioners</a:t>
            </a:r>
            <a:r>
              <a:rPr sz="3200" spc="-15" dirty="0"/>
              <a:t> </a:t>
            </a:r>
            <a:r>
              <a:rPr sz="3200" dirty="0"/>
              <a:t>module</a:t>
            </a:r>
            <a:endParaRPr sz="3200"/>
          </a:p>
        </p:txBody>
      </p:sp>
      <p:sp>
        <p:nvSpPr>
          <p:cNvPr id="5" name="object 5"/>
          <p:cNvSpPr/>
          <p:nvPr/>
        </p:nvSpPr>
        <p:spPr>
          <a:xfrm>
            <a:off x="2563241" y="1786001"/>
            <a:ext cx="4045203" cy="6019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09216" y="1409700"/>
            <a:ext cx="5087111" cy="10317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504681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4287" y="5929325"/>
            <a:ext cx="3357879" cy="250710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3492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75"/>
              </a:spcBef>
            </a:pPr>
            <a:r>
              <a:rPr sz="1400" spc="-10" dirty="0" smtClean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lang="en-US" sz="1400" spc="-10" dirty="0" smtClean="0">
                <a:solidFill>
                  <a:srgbClr val="FFFFFF"/>
                </a:solidFill>
                <a:latin typeface="Calibri"/>
                <a:cs typeface="Calibri"/>
              </a:rPr>
              <a:t>uncan </a:t>
            </a:r>
            <a:r>
              <a:rPr lang="en-US" sz="1400" spc="-10" dirty="0" err="1" smtClean="0">
                <a:solidFill>
                  <a:srgbClr val="FFFFFF"/>
                </a:solidFill>
                <a:latin typeface="Calibri"/>
                <a:cs typeface="Calibri"/>
              </a:rPr>
              <a:t>Mutugi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66900" y="333756"/>
            <a:ext cx="5451348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99513" y="461594"/>
            <a:ext cx="47453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Initiating </a:t>
            </a:r>
            <a:r>
              <a:rPr sz="4400" dirty="0"/>
              <a:t>the</a:t>
            </a:r>
            <a:r>
              <a:rPr sz="4400" spc="-25" dirty="0"/>
              <a:t> </a:t>
            </a:r>
            <a:r>
              <a:rPr sz="4400" spc="-5" dirty="0"/>
              <a:t>Session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1257300" y="1476375"/>
            <a:ext cx="1266825" cy="17811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03932" y="1502663"/>
            <a:ext cx="5426075" cy="1131570"/>
          </a:xfrm>
          <a:custGeom>
            <a:avLst/>
            <a:gdLst/>
            <a:ahLst/>
            <a:cxnLst/>
            <a:rect l="l" t="t" r="r" b="b"/>
            <a:pathLst>
              <a:path w="5426075" h="1131570">
                <a:moveTo>
                  <a:pt x="5237099" y="0"/>
                </a:moveTo>
                <a:lnTo>
                  <a:pt x="0" y="0"/>
                </a:lnTo>
                <a:lnTo>
                  <a:pt x="0" y="1131062"/>
                </a:lnTo>
                <a:lnTo>
                  <a:pt x="5237099" y="1131062"/>
                </a:lnTo>
                <a:lnTo>
                  <a:pt x="5287228" y="1124333"/>
                </a:lnTo>
                <a:lnTo>
                  <a:pt x="5332278" y="1105342"/>
                </a:lnTo>
                <a:lnTo>
                  <a:pt x="5370449" y="1075880"/>
                </a:lnTo>
                <a:lnTo>
                  <a:pt x="5399941" y="1037740"/>
                </a:lnTo>
                <a:lnTo>
                  <a:pt x="5418955" y="992714"/>
                </a:lnTo>
                <a:lnTo>
                  <a:pt x="5425694" y="942594"/>
                </a:lnTo>
                <a:lnTo>
                  <a:pt x="5425694" y="188595"/>
                </a:lnTo>
                <a:lnTo>
                  <a:pt x="5418955" y="138465"/>
                </a:lnTo>
                <a:lnTo>
                  <a:pt x="5399941" y="93415"/>
                </a:lnTo>
                <a:lnTo>
                  <a:pt x="5370449" y="55245"/>
                </a:lnTo>
                <a:lnTo>
                  <a:pt x="5332278" y="25752"/>
                </a:lnTo>
                <a:lnTo>
                  <a:pt x="5287228" y="6738"/>
                </a:lnTo>
                <a:lnTo>
                  <a:pt x="5237099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03932" y="1502663"/>
            <a:ext cx="5426075" cy="1131570"/>
          </a:xfrm>
          <a:custGeom>
            <a:avLst/>
            <a:gdLst/>
            <a:ahLst/>
            <a:cxnLst/>
            <a:rect l="l" t="t" r="r" b="b"/>
            <a:pathLst>
              <a:path w="5426075" h="1131570">
                <a:moveTo>
                  <a:pt x="5425694" y="188595"/>
                </a:moveTo>
                <a:lnTo>
                  <a:pt x="5425694" y="942594"/>
                </a:lnTo>
                <a:lnTo>
                  <a:pt x="5418955" y="992714"/>
                </a:lnTo>
                <a:lnTo>
                  <a:pt x="5399941" y="1037740"/>
                </a:lnTo>
                <a:lnTo>
                  <a:pt x="5370449" y="1075880"/>
                </a:lnTo>
                <a:lnTo>
                  <a:pt x="5332278" y="1105342"/>
                </a:lnTo>
                <a:lnTo>
                  <a:pt x="5287228" y="1124333"/>
                </a:lnTo>
                <a:lnTo>
                  <a:pt x="5237099" y="1131062"/>
                </a:lnTo>
                <a:lnTo>
                  <a:pt x="0" y="1131062"/>
                </a:lnTo>
                <a:lnTo>
                  <a:pt x="0" y="0"/>
                </a:lnTo>
                <a:lnTo>
                  <a:pt x="5237099" y="0"/>
                </a:lnTo>
                <a:lnTo>
                  <a:pt x="5287228" y="6738"/>
                </a:lnTo>
                <a:lnTo>
                  <a:pt x="5332278" y="25752"/>
                </a:lnTo>
                <a:lnTo>
                  <a:pt x="5370449" y="55245"/>
                </a:lnTo>
                <a:lnTo>
                  <a:pt x="5399941" y="93415"/>
                </a:lnTo>
                <a:lnTo>
                  <a:pt x="5418955" y="138465"/>
                </a:lnTo>
                <a:lnTo>
                  <a:pt x="5425694" y="188595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57300" y="3019425"/>
            <a:ext cx="1266825" cy="1790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03932" y="3050285"/>
            <a:ext cx="5426075" cy="1131570"/>
          </a:xfrm>
          <a:custGeom>
            <a:avLst/>
            <a:gdLst/>
            <a:ahLst/>
            <a:cxnLst/>
            <a:rect l="l" t="t" r="r" b="b"/>
            <a:pathLst>
              <a:path w="5426075" h="1131570">
                <a:moveTo>
                  <a:pt x="5237099" y="0"/>
                </a:moveTo>
                <a:lnTo>
                  <a:pt x="0" y="0"/>
                </a:lnTo>
                <a:lnTo>
                  <a:pt x="0" y="1131062"/>
                </a:lnTo>
                <a:lnTo>
                  <a:pt x="5237099" y="1131062"/>
                </a:lnTo>
                <a:lnTo>
                  <a:pt x="5287228" y="1124324"/>
                </a:lnTo>
                <a:lnTo>
                  <a:pt x="5332278" y="1105313"/>
                </a:lnTo>
                <a:lnTo>
                  <a:pt x="5370449" y="1075832"/>
                </a:lnTo>
                <a:lnTo>
                  <a:pt x="5399941" y="1037684"/>
                </a:lnTo>
                <a:lnTo>
                  <a:pt x="5418955" y="992670"/>
                </a:lnTo>
                <a:lnTo>
                  <a:pt x="5425694" y="942594"/>
                </a:lnTo>
                <a:lnTo>
                  <a:pt x="5425694" y="188467"/>
                </a:lnTo>
                <a:lnTo>
                  <a:pt x="5418955" y="138347"/>
                </a:lnTo>
                <a:lnTo>
                  <a:pt x="5399941" y="93321"/>
                </a:lnTo>
                <a:lnTo>
                  <a:pt x="5370449" y="55181"/>
                </a:lnTo>
                <a:lnTo>
                  <a:pt x="5332278" y="25719"/>
                </a:lnTo>
                <a:lnTo>
                  <a:pt x="5287228" y="6728"/>
                </a:lnTo>
                <a:lnTo>
                  <a:pt x="5237099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03932" y="3050285"/>
            <a:ext cx="5426075" cy="1131570"/>
          </a:xfrm>
          <a:custGeom>
            <a:avLst/>
            <a:gdLst/>
            <a:ahLst/>
            <a:cxnLst/>
            <a:rect l="l" t="t" r="r" b="b"/>
            <a:pathLst>
              <a:path w="5426075" h="1131570">
                <a:moveTo>
                  <a:pt x="5425694" y="188467"/>
                </a:moveTo>
                <a:lnTo>
                  <a:pt x="5425694" y="942594"/>
                </a:lnTo>
                <a:lnTo>
                  <a:pt x="5418955" y="992670"/>
                </a:lnTo>
                <a:lnTo>
                  <a:pt x="5399941" y="1037684"/>
                </a:lnTo>
                <a:lnTo>
                  <a:pt x="5370449" y="1075832"/>
                </a:lnTo>
                <a:lnTo>
                  <a:pt x="5332278" y="1105313"/>
                </a:lnTo>
                <a:lnTo>
                  <a:pt x="5287228" y="1124324"/>
                </a:lnTo>
                <a:lnTo>
                  <a:pt x="5237099" y="1131062"/>
                </a:lnTo>
                <a:lnTo>
                  <a:pt x="0" y="1131062"/>
                </a:lnTo>
                <a:lnTo>
                  <a:pt x="0" y="0"/>
                </a:lnTo>
                <a:lnTo>
                  <a:pt x="5237099" y="0"/>
                </a:lnTo>
                <a:lnTo>
                  <a:pt x="5287228" y="6728"/>
                </a:lnTo>
                <a:lnTo>
                  <a:pt x="5332278" y="25719"/>
                </a:lnTo>
                <a:lnTo>
                  <a:pt x="5370449" y="55181"/>
                </a:lnTo>
                <a:lnTo>
                  <a:pt x="5399941" y="93321"/>
                </a:lnTo>
                <a:lnTo>
                  <a:pt x="5418955" y="138347"/>
                </a:lnTo>
                <a:lnTo>
                  <a:pt x="5425694" y="188467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57300" y="4572000"/>
            <a:ext cx="1266825" cy="17811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03932" y="4597780"/>
            <a:ext cx="5426075" cy="1131570"/>
          </a:xfrm>
          <a:custGeom>
            <a:avLst/>
            <a:gdLst/>
            <a:ahLst/>
            <a:cxnLst/>
            <a:rect l="l" t="t" r="r" b="b"/>
            <a:pathLst>
              <a:path w="5426075" h="1131570">
                <a:moveTo>
                  <a:pt x="5237099" y="0"/>
                </a:moveTo>
                <a:lnTo>
                  <a:pt x="0" y="0"/>
                </a:lnTo>
                <a:lnTo>
                  <a:pt x="0" y="1131125"/>
                </a:lnTo>
                <a:lnTo>
                  <a:pt x="5237099" y="1131125"/>
                </a:lnTo>
                <a:lnTo>
                  <a:pt x="5287228" y="1124391"/>
                </a:lnTo>
                <a:lnTo>
                  <a:pt x="5332278" y="1105386"/>
                </a:lnTo>
                <a:lnTo>
                  <a:pt x="5370449" y="1075907"/>
                </a:lnTo>
                <a:lnTo>
                  <a:pt x="5399941" y="1037751"/>
                </a:lnTo>
                <a:lnTo>
                  <a:pt x="5418955" y="992714"/>
                </a:lnTo>
                <a:lnTo>
                  <a:pt x="5425694" y="942594"/>
                </a:lnTo>
                <a:lnTo>
                  <a:pt x="5425694" y="188595"/>
                </a:lnTo>
                <a:lnTo>
                  <a:pt x="5418955" y="138465"/>
                </a:lnTo>
                <a:lnTo>
                  <a:pt x="5399941" y="93415"/>
                </a:lnTo>
                <a:lnTo>
                  <a:pt x="5370449" y="55245"/>
                </a:lnTo>
                <a:lnTo>
                  <a:pt x="5332278" y="25752"/>
                </a:lnTo>
                <a:lnTo>
                  <a:pt x="5287228" y="6738"/>
                </a:lnTo>
                <a:lnTo>
                  <a:pt x="5237099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03932" y="4597780"/>
            <a:ext cx="5426075" cy="1131570"/>
          </a:xfrm>
          <a:custGeom>
            <a:avLst/>
            <a:gdLst/>
            <a:ahLst/>
            <a:cxnLst/>
            <a:rect l="l" t="t" r="r" b="b"/>
            <a:pathLst>
              <a:path w="5426075" h="1131570">
                <a:moveTo>
                  <a:pt x="5425694" y="188595"/>
                </a:moveTo>
                <a:lnTo>
                  <a:pt x="5425694" y="942594"/>
                </a:lnTo>
                <a:lnTo>
                  <a:pt x="5418955" y="992714"/>
                </a:lnTo>
                <a:lnTo>
                  <a:pt x="5399941" y="1037751"/>
                </a:lnTo>
                <a:lnTo>
                  <a:pt x="5370449" y="1075907"/>
                </a:lnTo>
                <a:lnTo>
                  <a:pt x="5332278" y="1105386"/>
                </a:lnTo>
                <a:lnTo>
                  <a:pt x="5287228" y="1124391"/>
                </a:lnTo>
                <a:lnTo>
                  <a:pt x="5237099" y="1131125"/>
                </a:lnTo>
                <a:lnTo>
                  <a:pt x="0" y="1131125"/>
                </a:lnTo>
                <a:lnTo>
                  <a:pt x="0" y="0"/>
                </a:lnTo>
                <a:lnTo>
                  <a:pt x="5237099" y="0"/>
                </a:lnTo>
                <a:lnTo>
                  <a:pt x="5287228" y="6738"/>
                </a:lnTo>
                <a:lnTo>
                  <a:pt x="5332278" y="25752"/>
                </a:lnTo>
                <a:lnTo>
                  <a:pt x="5370449" y="55245"/>
                </a:lnTo>
                <a:lnTo>
                  <a:pt x="5399941" y="93415"/>
                </a:lnTo>
                <a:lnTo>
                  <a:pt x="5418955" y="138465"/>
                </a:lnTo>
                <a:lnTo>
                  <a:pt x="5425694" y="188595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747517" y="1727072"/>
            <a:ext cx="4465320" cy="3921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720" algn="l"/>
              </a:tabLst>
            </a:pPr>
            <a:r>
              <a:rPr sz="3600" spc="-15" dirty="0">
                <a:latin typeface="Calibri"/>
                <a:cs typeface="Calibri"/>
              </a:rPr>
              <a:t>Preparation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Char char="•"/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libri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720" algn="l"/>
              </a:tabLst>
            </a:pPr>
            <a:r>
              <a:rPr sz="3600" spc="-15" dirty="0">
                <a:latin typeface="Calibri"/>
                <a:cs typeface="Calibri"/>
              </a:rPr>
              <a:t>Establish</a:t>
            </a:r>
            <a:r>
              <a:rPr sz="3600" spc="-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rapport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Char char="•"/>
            </a:pPr>
            <a:endParaRPr sz="3600">
              <a:latin typeface="Times New Roman"/>
              <a:cs typeface="Times New Roman"/>
            </a:endParaRPr>
          </a:p>
          <a:p>
            <a:pPr marL="299085" marR="5080" indent="-287020">
              <a:lnSpc>
                <a:spcPts val="3960"/>
              </a:lnSpc>
              <a:spcBef>
                <a:spcPts val="2185"/>
              </a:spcBef>
              <a:buChar char="•"/>
              <a:tabLst>
                <a:tab pos="299720" algn="l"/>
              </a:tabLst>
            </a:pPr>
            <a:r>
              <a:rPr sz="3600" spc="-5" dirty="0">
                <a:latin typeface="Calibri"/>
                <a:cs typeface="Calibri"/>
              </a:rPr>
              <a:t>Identify </a:t>
            </a:r>
            <a:r>
              <a:rPr sz="3600" dirty="0">
                <a:latin typeface="Calibri"/>
                <a:cs typeface="Calibri"/>
              </a:rPr>
              <a:t>the </a:t>
            </a:r>
            <a:r>
              <a:rPr sz="3600" spc="-10" dirty="0">
                <a:latin typeface="Calibri"/>
                <a:cs typeface="Calibri"/>
              </a:rPr>
              <a:t>reason </a:t>
            </a:r>
            <a:r>
              <a:rPr sz="3600" spc="-25" dirty="0">
                <a:latin typeface="Calibri"/>
                <a:cs typeface="Calibri"/>
              </a:rPr>
              <a:t>for 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10" dirty="0">
                <a:latin typeface="Calibri"/>
                <a:cs typeface="Calibri"/>
              </a:rPr>
              <a:t> consultation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18360" y="135636"/>
            <a:ext cx="4943855" cy="819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348228" y="778763"/>
            <a:ext cx="2481072" cy="659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Initiating the</a:t>
            </a:r>
            <a:r>
              <a:rPr spc="-110" dirty="0"/>
              <a:t> </a:t>
            </a:r>
            <a:r>
              <a:rPr spc="-5" dirty="0"/>
              <a:t>Session</a:t>
            </a: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sz="3200" spc="-15" dirty="0"/>
              <a:t>Preparation</a:t>
            </a:r>
            <a:endParaRPr sz="3200"/>
          </a:p>
        </p:txBody>
      </p:sp>
      <p:sp>
        <p:nvSpPr>
          <p:cNvPr id="5" name="object 5"/>
          <p:cNvSpPr/>
          <p:nvPr/>
        </p:nvSpPr>
        <p:spPr>
          <a:xfrm>
            <a:off x="941832" y="4131564"/>
            <a:ext cx="7459980" cy="6598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9308" y="4619244"/>
            <a:ext cx="5352288" cy="6598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72100" y="4619244"/>
            <a:ext cx="1807463" cy="6598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11367" y="5151120"/>
            <a:ext cx="1347215" cy="1158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29983" y="4619244"/>
            <a:ext cx="2054352" cy="65989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50720" y="5106923"/>
            <a:ext cx="2516124" cy="6598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27347" y="5106923"/>
            <a:ext cx="1616964" cy="65989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66615" y="5638800"/>
            <a:ext cx="1156715" cy="11582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94732" y="5106923"/>
            <a:ext cx="2205227" cy="65989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27990" indent="-343535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428625" algn="l"/>
                <a:tab pos="429259" algn="l"/>
              </a:tabLst>
            </a:pPr>
            <a:r>
              <a:rPr spc="-10" dirty="0"/>
              <a:t>Prepare:</a:t>
            </a:r>
          </a:p>
          <a:p>
            <a:pPr marL="1525270" lvl="1" indent="-51435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1525905" algn="l"/>
                <a:tab pos="1526540" algn="l"/>
              </a:tabLst>
            </a:pP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Yourself</a:t>
            </a:r>
            <a:endParaRPr sz="3200">
              <a:latin typeface="Calibri"/>
              <a:cs typeface="Calibri"/>
            </a:endParaRPr>
          </a:p>
          <a:p>
            <a:pPr marL="1525270" lvl="1" indent="-51435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1525905" algn="l"/>
                <a:tab pos="152654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environment</a:t>
            </a:r>
            <a:endParaRPr sz="3200">
              <a:latin typeface="Calibri"/>
              <a:cs typeface="Calibri"/>
            </a:endParaRPr>
          </a:p>
          <a:p>
            <a:pPr marL="72390">
              <a:lnSpc>
                <a:spcPct val="100000"/>
              </a:lnSpc>
            </a:pPr>
            <a:endParaRPr sz="3200">
              <a:latin typeface="Calibri"/>
              <a:cs typeface="Calibri"/>
            </a:endParaRPr>
          </a:p>
          <a:p>
            <a:pPr marL="375920" marR="295910" indent="3175" algn="ctr">
              <a:lnSpc>
                <a:spcPct val="100000"/>
              </a:lnSpc>
              <a:spcBef>
                <a:spcPts val="2395"/>
              </a:spcBef>
            </a:pPr>
            <a:r>
              <a:rPr i="1" spc="-5" dirty="0">
                <a:latin typeface="Calibri"/>
                <a:cs typeface="Calibri"/>
              </a:rPr>
              <a:t>“If in </a:t>
            </a:r>
            <a:r>
              <a:rPr i="1" dirty="0">
                <a:latin typeface="Calibri"/>
                <a:cs typeface="Calibri"/>
              </a:rPr>
              <a:t>a </a:t>
            </a:r>
            <a:r>
              <a:rPr i="1" spc="-5" dirty="0">
                <a:latin typeface="Calibri"/>
                <a:cs typeface="Calibri"/>
              </a:rPr>
              <a:t>bad mood or </a:t>
            </a:r>
            <a:r>
              <a:rPr i="1" spc="-10" dirty="0">
                <a:latin typeface="Calibri"/>
                <a:cs typeface="Calibri"/>
              </a:rPr>
              <a:t>distracted </a:t>
            </a:r>
            <a:r>
              <a:rPr i="1" spc="-5" dirty="0">
                <a:latin typeface="Calibri"/>
                <a:cs typeface="Calibri"/>
              </a:rPr>
              <a:t>during </a:t>
            </a:r>
            <a:r>
              <a:rPr i="1" dirty="0">
                <a:latin typeface="Calibri"/>
                <a:cs typeface="Calibri"/>
              </a:rPr>
              <a:t>the  </a:t>
            </a:r>
            <a:r>
              <a:rPr i="1" spc="-10" dirty="0">
                <a:latin typeface="Calibri"/>
                <a:cs typeface="Calibri"/>
              </a:rPr>
              <a:t>consultation, </a:t>
            </a:r>
            <a:r>
              <a:rPr i="1" spc="-5" dirty="0">
                <a:latin typeface="Calibri"/>
                <a:cs typeface="Calibri"/>
              </a:rPr>
              <a:t>you can </a:t>
            </a:r>
            <a:r>
              <a:rPr i="1" dirty="0">
                <a:latin typeface="Calibri"/>
                <a:cs typeface="Calibri"/>
              </a:rPr>
              <a:t>end </a:t>
            </a:r>
            <a:r>
              <a:rPr i="1" spc="-5" dirty="0">
                <a:latin typeface="Calibri"/>
                <a:cs typeface="Calibri"/>
              </a:rPr>
              <a:t>up </a:t>
            </a:r>
            <a:r>
              <a:rPr b="1" i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making</a:t>
            </a:r>
            <a:r>
              <a:rPr b="1" i="1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a </a:t>
            </a:r>
            <a:r>
              <a:rPr i="1" spc="-10" dirty="0">
                <a:latin typeface="Calibri"/>
                <a:cs typeface="Calibri"/>
              </a:rPr>
              <a:t>history  </a:t>
            </a:r>
            <a:r>
              <a:rPr i="1" dirty="0">
                <a:latin typeface="Calibri"/>
                <a:cs typeface="Calibri"/>
              </a:rPr>
              <a:t>rather </a:t>
            </a:r>
            <a:r>
              <a:rPr i="1" spc="-5" dirty="0">
                <a:latin typeface="Calibri"/>
                <a:cs typeface="Calibri"/>
              </a:rPr>
              <a:t>than </a:t>
            </a:r>
            <a:r>
              <a:rPr b="1" i="1" u="heavy" spc="-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taking</a:t>
            </a:r>
            <a:r>
              <a:rPr b="1" i="1" spc="-5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a</a:t>
            </a:r>
            <a:r>
              <a:rPr i="1" spc="-15" dirty="0">
                <a:latin typeface="Calibri"/>
                <a:cs typeface="Calibri"/>
              </a:rPr>
              <a:t> </a:t>
            </a:r>
            <a:r>
              <a:rPr i="1" spc="-35" dirty="0">
                <a:latin typeface="Calibri"/>
                <a:cs typeface="Calibri"/>
              </a:rPr>
              <a:t>history”.</a:t>
            </a:r>
          </a:p>
          <a:p>
            <a:pPr marL="72390" marR="5080" algn="r">
              <a:lnSpc>
                <a:spcPct val="100000"/>
              </a:lnSpc>
              <a:spcBef>
                <a:spcPts val="80"/>
              </a:spcBef>
            </a:pPr>
            <a:r>
              <a:rPr sz="1800" spc="-5" dirty="0"/>
              <a:t>(Kaufmann</a:t>
            </a:r>
            <a:r>
              <a:rPr sz="1800" spc="-90" dirty="0"/>
              <a:t> </a:t>
            </a:r>
            <a:r>
              <a:rPr sz="1800" dirty="0"/>
              <a:t>2008)</a:t>
            </a:r>
            <a:endParaRPr sz="1800"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657" y="6477609"/>
            <a:ext cx="15557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4287" y="1214462"/>
            <a:ext cx="8715375" cy="5429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5131" y="185928"/>
            <a:ext cx="4556760" cy="740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628388" y="185928"/>
            <a:ext cx="743712" cy="7406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72228" y="185928"/>
            <a:ext cx="3777996" cy="7406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45286" y="289940"/>
            <a:ext cx="73977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Initiating </a:t>
            </a:r>
            <a:r>
              <a:rPr sz="3600" dirty="0"/>
              <a:t>the </a:t>
            </a:r>
            <a:r>
              <a:rPr sz="3600" spc="-5" dirty="0"/>
              <a:t>Session </a:t>
            </a:r>
            <a:r>
              <a:rPr sz="3600" dirty="0"/>
              <a:t>- </a:t>
            </a:r>
            <a:r>
              <a:rPr sz="3600" spc="-5" dirty="0"/>
              <a:t>The</a:t>
            </a:r>
            <a:r>
              <a:rPr sz="3600" spc="-125" dirty="0"/>
              <a:t> </a:t>
            </a:r>
            <a:r>
              <a:rPr sz="3600" spc="-15" dirty="0"/>
              <a:t>Environment</a:t>
            </a:r>
            <a:endParaRPr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18360" y="135636"/>
            <a:ext cx="4943855" cy="819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73095" y="778763"/>
            <a:ext cx="3832859" cy="659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Initiating the</a:t>
            </a:r>
            <a:r>
              <a:rPr spc="-110" dirty="0"/>
              <a:t> </a:t>
            </a:r>
            <a:r>
              <a:rPr spc="-5" dirty="0"/>
              <a:t>Session</a:t>
            </a:r>
          </a:p>
          <a:p>
            <a:pPr marL="635" algn="ctr">
              <a:lnSpc>
                <a:spcPct val="100000"/>
              </a:lnSpc>
              <a:spcBef>
                <a:spcPts val="60"/>
              </a:spcBef>
            </a:pPr>
            <a:r>
              <a:rPr sz="3200" spc="-15" dirty="0"/>
              <a:t>Establishing</a:t>
            </a:r>
            <a:r>
              <a:rPr sz="3200" spc="30" dirty="0"/>
              <a:t> </a:t>
            </a:r>
            <a:r>
              <a:rPr sz="3200" spc="-10" dirty="0"/>
              <a:t>rapport</a:t>
            </a:r>
            <a:endParaRPr sz="3200"/>
          </a:p>
        </p:txBody>
      </p:sp>
      <p:sp>
        <p:nvSpPr>
          <p:cNvPr id="5" name="object 5"/>
          <p:cNvSpPr txBox="1"/>
          <p:nvPr/>
        </p:nvSpPr>
        <p:spPr>
          <a:xfrm>
            <a:off x="435965" y="1981809"/>
            <a:ext cx="4084320" cy="236791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Initial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greeting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Introductions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Seeking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consent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Respecting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13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14750" y="4857813"/>
            <a:ext cx="2428875" cy="1690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18360" y="135636"/>
            <a:ext cx="4943855" cy="819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73095" y="778763"/>
            <a:ext cx="3832859" cy="659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20492" y="252806"/>
            <a:ext cx="43027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Initiating the</a:t>
            </a:r>
            <a:r>
              <a:rPr spc="-110" dirty="0"/>
              <a:t> </a:t>
            </a:r>
            <a:r>
              <a:rPr spc="-5" dirty="0"/>
              <a:t>Session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79523" y="2279650"/>
          <a:ext cx="5501005" cy="36575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01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1.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Providing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false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reassurance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2. Giving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unwanted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advice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3.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Using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authority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4.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Using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“why”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questions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5.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Using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professional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jargon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6.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Using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leading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or biased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questions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7. 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Talking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too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much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8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8.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Interrupting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changing the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subject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14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54600" y="6305499"/>
            <a:ext cx="3223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(Jarvis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2012,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Lloyd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Craig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2007)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18969" y="868807"/>
            <a:ext cx="4161790" cy="11074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4780" algn="ctr">
              <a:lnSpc>
                <a:spcPct val="100000"/>
              </a:lnSpc>
              <a:spcBef>
                <a:spcPts val="105"/>
              </a:spcBef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Establishing</a:t>
            </a:r>
            <a:r>
              <a:rPr sz="3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rapport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95"/>
              </a:spcBef>
            </a:pPr>
            <a:r>
              <a:rPr sz="24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Common </a:t>
            </a:r>
            <a:r>
              <a:rPr sz="2400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Pitfalls </a:t>
            </a:r>
            <a:r>
              <a:rPr sz="24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of </a:t>
            </a:r>
            <a:r>
              <a:rPr sz="2400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History</a:t>
            </a:r>
            <a:r>
              <a:rPr sz="2400" u="heavy" spc="-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Taking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18360" y="135636"/>
            <a:ext cx="4943855" cy="819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73095" y="778763"/>
            <a:ext cx="3832859" cy="659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Initiating the</a:t>
            </a:r>
            <a:r>
              <a:rPr spc="-110" dirty="0"/>
              <a:t> </a:t>
            </a:r>
            <a:r>
              <a:rPr spc="-5" dirty="0"/>
              <a:t>Session</a:t>
            </a:r>
          </a:p>
          <a:p>
            <a:pPr marL="635" algn="ctr">
              <a:lnSpc>
                <a:spcPct val="100000"/>
              </a:lnSpc>
              <a:spcBef>
                <a:spcPts val="60"/>
              </a:spcBef>
            </a:pPr>
            <a:r>
              <a:rPr sz="3200" spc="-15" dirty="0"/>
              <a:t>Establishing</a:t>
            </a:r>
            <a:r>
              <a:rPr sz="3200" spc="30" dirty="0"/>
              <a:t> </a:t>
            </a:r>
            <a:r>
              <a:rPr sz="3200" spc="-10" dirty="0"/>
              <a:t>rapport</a:t>
            </a:r>
            <a:endParaRPr sz="32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578916" y="1506195"/>
            <a:ext cx="746760" cy="4050029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5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60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60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endParaRPr sz="44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136775" y="1779523"/>
          <a:ext cx="6358255" cy="4000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8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698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200" spc="-5" dirty="0">
                          <a:latin typeface="Calibri"/>
                          <a:cs typeface="Calibri"/>
                        </a:rPr>
                        <a:t>Sits </a:t>
                      </a:r>
                      <a:r>
                        <a:rPr sz="32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square</a:t>
                      </a:r>
                      <a:r>
                        <a:rPr sz="3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5" dirty="0">
                          <a:latin typeface="Calibri"/>
                          <a:cs typeface="Calibri"/>
                        </a:rPr>
                        <a:t>on 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facing </a:t>
                      </a:r>
                      <a:r>
                        <a:rPr sz="3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3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patient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11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200" spc="-10" dirty="0">
                          <a:latin typeface="Calibri"/>
                          <a:cs typeface="Calibri"/>
                        </a:rPr>
                        <a:t>Maintains </a:t>
                      </a:r>
                      <a:r>
                        <a:rPr sz="3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open</a:t>
                      </a:r>
                      <a:r>
                        <a:rPr sz="3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5" dirty="0">
                          <a:latin typeface="Calibri"/>
                          <a:cs typeface="Calibri"/>
                        </a:rPr>
                        <a:t>body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5" dirty="0">
                          <a:latin typeface="Calibri"/>
                          <a:cs typeface="Calibri"/>
                        </a:rPr>
                        <a:t>position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9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Leans</a:t>
                      </a:r>
                      <a:r>
                        <a:rPr sz="3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slightly</a:t>
                      </a:r>
                      <a:r>
                        <a:rPr sz="3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25" dirty="0">
                          <a:latin typeface="Calibri"/>
                          <a:cs typeface="Calibri"/>
                        </a:rPr>
                        <a:t>forward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698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200" b="1" u="heavy" spc="-4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Eye</a:t>
                      </a:r>
                      <a:r>
                        <a:rPr sz="32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15" dirty="0">
                          <a:latin typeface="Calibri"/>
                          <a:cs typeface="Calibri"/>
                        </a:rPr>
                        <a:t>contact 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32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maintained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25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200" b="1" u="heavy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Relaxed</a:t>
                      </a:r>
                      <a:r>
                        <a:rPr sz="3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5" dirty="0">
                          <a:latin typeface="Calibri"/>
                          <a:cs typeface="Calibri"/>
                        </a:rPr>
                        <a:t>(in </a:t>
                      </a:r>
                      <a:r>
                        <a:rPr sz="3200" dirty="0">
                          <a:latin typeface="Calibri"/>
                          <a:cs typeface="Calibri"/>
                        </a:rPr>
                        <a:t>an </a:t>
                      </a:r>
                      <a:r>
                        <a:rPr sz="3200" spc="-15" dirty="0">
                          <a:latin typeface="Calibri"/>
                          <a:cs typeface="Calibri"/>
                        </a:rPr>
                        <a:t>appropriate</a:t>
                      </a:r>
                      <a:r>
                        <a:rPr sz="3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posture)</a:t>
                      </a:r>
                      <a:endParaRPr sz="3200">
                        <a:latin typeface="Calibri"/>
                        <a:cs typeface="Calibri"/>
                      </a:endParaRPr>
                    </a:p>
                    <a:p>
                      <a:pPr marR="8318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(Kaufman</a:t>
                      </a:r>
                      <a:r>
                        <a:rPr sz="18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2008)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953383" y="6091224"/>
            <a:ext cx="41840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Positive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and </a:t>
            </a: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Negative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Non-verbal </a:t>
            </a: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Behaviours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18360" y="135636"/>
            <a:ext cx="4943855" cy="819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6675" y="778763"/>
            <a:ext cx="7505700" cy="659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20492" y="252806"/>
            <a:ext cx="43040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Initiating the</a:t>
            </a:r>
            <a:r>
              <a:rPr spc="-75" dirty="0"/>
              <a:t> </a:t>
            </a:r>
            <a:r>
              <a:rPr spc="-10" dirty="0"/>
              <a:t>Session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364642" y="696115"/>
            <a:ext cx="8329930" cy="5751830"/>
          </a:xfrm>
          <a:prstGeom prst="rect">
            <a:avLst/>
          </a:prstGeom>
        </p:spPr>
        <p:txBody>
          <a:bodyPr vert="horz" wrap="square" lIns="0" tIns="185420" rIns="0" bIns="0" rtlCol="0">
            <a:spAutoFit/>
          </a:bodyPr>
          <a:lstStyle/>
          <a:p>
            <a:pPr marL="723900">
              <a:lnSpc>
                <a:spcPct val="100000"/>
              </a:lnSpc>
              <a:spcBef>
                <a:spcPts val="1460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Identifying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reason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consultation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Open</a:t>
            </a:r>
            <a:r>
              <a:rPr sz="3200" b="1" u="heavy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questions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756285" marR="190500" lvl="1" indent="-287020">
              <a:lnSpc>
                <a:spcPts val="3020"/>
              </a:lnSpc>
              <a:spcBef>
                <a:spcPts val="74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Always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start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with an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open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ended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question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800" spc="-35" dirty="0">
                <a:solidFill>
                  <a:srgbClr val="FFFFFF"/>
                </a:solidFill>
                <a:latin typeface="Calibri"/>
                <a:cs typeface="Calibri"/>
              </a:rPr>
              <a:t>take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time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to listen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patient’s</a:t>
            </a:r>
            <a:r>
              <a:rPr sz="28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‘story’.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Closed</a:t>
            </a:r>
            <a:r>
              <a:rPr sz="3200" b="1" u="heavy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questions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756285" marR="175260" lvl="1" indent="-287020">
              <a:lnSpc>
                <a:spcPts val="3020"/>
              </a:lnSpc>
              <a:spcBef>
                <a:spcPts val="74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Once the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patient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completed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narrative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closed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questions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which clarify and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focus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on aspects 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used.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Leading</a:t>
            </a:r>
            <a:r>
              <a:rPr sz="3200" b="1" u="heavy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questions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756285" marR="5080" lvl="1" indent="-287020">
              <a:lnSpc>
                <a:spcPts val="3020"/>
              </a:lnSpc>
              <a:spcBef>
                <a:spcPts val="73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Questions based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your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own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assumptions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lead  the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patient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answer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you want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800" spc="-65" dirty="0">
                <a:solidFill>
                  <a:srgbClr val="FFFFFF"/>
                </a:solidFill>
                <a:latin typeface="Calibri"/>
                <a:cs typeface="Calibri"/>
              </a:rPr>
              <a:t>hear.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These 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should </a:t>
            </a:r>
            <a:r>
              <a:rPr sz="2800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not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used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all.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18360" y="74676"/>
            <a:ext cx="4943855" cy="8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1539" y="812291"/>
            <a:ext cx="7507224" cy="687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20492" y="191465"/>
            <a:ext cx="43040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Initiating the</a:t>
            </a:r>
            <a:r>
              <a:rPr spc="-75" dirty="0"/>
              <a:t> </a:t>
            </a:r>
            <a:r>
              <a:rPr spc="-10" dirty="0"/>
              <a:t>Session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507288" y="902334"/>
            <a:ext cx="7934325" cy="51866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627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Identifying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reason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consultation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90"/>
              </a:spcBef>
            </a:pPr>
            <a:r>
              <a:rPr sz="28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Open</a:t>
            </a:r>
            <a:r>
              <a:rPr sz="28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questions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20"/>
              </a:spcBef>
              <a:buChar char="-"/>
              <a:tabLst>
                <a:tab pos="355600" algn="l"/>
                <a:tab pos="356235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“How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help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you?”</a:t>
            </a:r>
            <a:endParaRPr sz="2400">
              <a:latin typeface="Calibri"/>
              <a:cs typeface="Calibri"/>
            </a:endParaRPr>
          </a:p>
          <a:p>
            <a:pPr marL="355600" marR="5080" indent="-343535">
              <a:lnSpc>
                <a:spcPts val="2590"/>
              </a:lnSpc>
              <a:spcBef>
                <a:spcPts val="615"/>
              </a:spcBef>
              <a:buChar char="-"/>
              <a:tabLst>
                <a:tab pos="355600" algn="l"/>
                <a:tab pos="356235" algn="l"/>
              </a:tabLst>
            </a:pP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“You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said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pain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movement, can you tell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me which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movements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makes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your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pain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worse?”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8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Closed</a:t>
            </a:r>
            <a:r>
              <a:rPr sz="28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questions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15"/>
              </a:spcBef>
              <a:buChar char="-"/>
              <a:tabLst>
                <a:tab pos="355600" algn="l"/>
                <a:tab pos="356235" algn="l"/>
              </a:tabLst>
            </a:pP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“Are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you still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taking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aspirin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your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GP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prescribed?”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290"/>
              </a:spcBef>
              <a:buChar char="-"/>
              <a:tabLst>
                <a:tab pos="355600" algn="l"/>
                <a:tab pos="356235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“Is that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accurate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summary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4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symptoms?”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65"/>
              </a:spcBef>
            </a:pPr>
            <a:r>
              <a:rPr sz="28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Leading</a:t>
            </a:r>
            <a:r>
              <a:rPr sz="28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questions:</a:t>
            </a:r>
            <a:endParaRPr sz="28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15"/>
              </a:spcBef>
              <a:buChar char="-"/>
              <a:tabLst>
                <a:tab pos="355600" algn="l"/>
                <a:tab pos="356235" algn="l"/>
              </a:tabLst>
            </a:pP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“You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not allergic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anything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2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you?”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290"/>
              </a:spcBef>
              <a:buChar char="-"/>
              <a:tabLst>
                <a:tab pos="355600" algn="l"/>
                <a:tab pos="356235" algn="l"/>
              </a:tabLst>
            </a:pP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“Are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your joints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painful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cold</a:t>
            </a:r>
            <a:r>
              <a:rPr sz="2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weather?”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66900" y="333756"/>
            <a:ext cx="5451348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99513" y="461594"/>
            <a:ext cx="47453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Initiating </a:t>
            </a:r>
            <a:r>
              <a:rPr sz="4400" dirty="0"/>
              <a:t>the</a:t>
            </a:r>
            <a:r>
              <a:rPr sz="4400" spc="-25" dirty="0"/>
              <a:t> </a:t>
            </a:r>
            <a:r>
              <a:rPr sz="4400" spc="-5" dirty="0"/>
              <a:t>Session</a:t>
            </a:r>
            <a:endParaRPr sz="4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510635"/>
            <a:ext cx="7674609" cy="478726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practitioner’s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role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combines:</a:t>
            </a:r>
            <a:endParaRPr sz="3200">
              <a:latin typeface="Calibri"/>
              <a:cs typeface="Calibri"/>
            </a:endParaRPr>
          </a:p>
          <a:p>
            <a:pPr marL="846455" lvl="1" indent="-377190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84709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Establishing</a:t>
            </a:r>
            <a:r>
              <a:rPr sz="3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rapport</a:t>
            </a:r>
            <a:endParaRPr sz="3200">
              <a:latin typeface="Calibri"/>
              <a:cs typeface="Calibri"/>
            </a:endParaRPr>
          </a:p>
          <a:p>
            <a:pPr marL="846455" lvl="1" indent="-377190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84709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Listening</a:t>
            </a:r>
            <a:endParaRPr sz="3200">
              <a:latin typeface="Calibri"/>
              <a:cs typeface="Calibri"/>
            </a:endParaRPr>
          </a:p>
          <a:p>
            <a:pPr marL="846455" lvl="1" indent="-377190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84709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Demonstrating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empathy</a:t>
            </a:r>
            <a:endParaRPr sz="3200">
              <a:latin typeface="Calibri"/>
              <a:cs typeface="Calibri"/>
            </a:endParaRPr>
          </a:p>
          <a:p>
            <a:pPr marL="846455" lvl="1" indent="-377190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84709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Facilitating</a:t>
            </a:r>
            <a:endParaRPr sz="3200">
              <a:latin typeface="Calibri"/>
              <a:cs typeface="Calibri"/>
            </a:endParaRPr>
          </a:p>
          <a:p>
            <a:pPr marL="846455" lvl="1" indent="-377190">
              <a:lnSpc>
                <a:spcPct val="100000"/>
              </a:lnSpc>
              <a:spcBef>
                <a:spcPts val="765"/>
              </a:spcBef>
              <a:buFont typeface="Arial"/>
              <a:buChar char="–"/>
              <a:tabLst>
                <a:tab pos="84709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Clarifying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NB: this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role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performed throughout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the whole 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taking 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and clinical 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examination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process.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592" y="333756"/>
            <a:ext cx="5807963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21204" y="461594"/>
            <a:ext cx="51054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Gathering</a:t>
            </a:r>
            <a:r>
              <a:rPr sz="4400" spc="-55" dirty="0"/>
              <a:t> </a:t>
            </a:r>
            <a:r>
              <a:rPr sz="4400" spc="-15" dirty="0"/>
              <a:t>Information</a:t>
            </a:r>
            <a:endParaRPr sz="4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607565"/>
            <a:ext cx="7919084" cy="3834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second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stage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Calgary-Cambridge</a:t>
            </a:r>
            <a:endParaRPr sz="32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guide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involves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exploration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patient’s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problem(s),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order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discover: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650">
              <a:latin typeface="Times New Roman"/>
              <a:cs typeface="Times New Roman"/>
            </a:endParaRPr>
          </a:p>
          <a:p>
            <a:pPr marL="1379855" lvl="1" indent="-453390">
              <a:lnSpc>
                <a:spcPct val="100000"/>
              </a:lnSpc>
              <a:buFont typeface="Wingdings"/>
              <a:buChar char=""/>
              <a:tabLst>
                <a:tab pos="138049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Biomedical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perspective</a:t>
            </a:r>
            <a:endParaRPr sz="3200">
              <a:latin typeface="Calibri"/>
              <a:cs typeface="Calibri"/>
            </a:endParaRPr>
          </a:p>
          <a:p>
            <a:pPr marL="1379855" lvl="1" indent="-453390">
              <a:lnSpc>
                <a:spcPct val="100000"/>
              </a:lnSpc>
              <a:spcBef>
                <a:spcPts val="770"/>
              </a:spcBef>
              <a:buFont typeface="Wingdings"/>
              <a:buChar char=""/>
              <a:tabLst>
                <a:tab pos="1380490" algn="l"/>
              </a:tabLst>
            </a:pP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Patient’s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perspective</a:t>
            </a:r>
            <a:endParaRPr sz="3200">
              <a:latin typeface="Calibri"/>
              <a:cs typeface="Calibri"/>
            </a:endParaRPr>
          </a:p>
          <a:p>
            <a:pPr marL="1379855" lvl="1" indent="-453390">
              <a:lnSpc>
                <a:spcPct val="100000"/>
              </a:lnSpc>
              <a:spcBef>
                <a:spcPts val="765"/>
              </a:spcBef>
              <a:buFont typeface="Wingdings"/>
              <a:buChar char=""/>
              <a:tabLst>
                <a:tab pos="138049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Background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information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(the</a:t>
            </a:r>
            <a:r>
              <a:rPr sz="32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context)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8783" y="333756"/>
            <a:ext cx="7306056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71397" y="461594"/>
            <a:ext cx="66033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Intended </a:t>
            </a:r>
            <a:r>
              <a:rPr sz="4400" spc="-5" dirty="0"/>
              <a:t>Learning</a:t>
            </a:r>
            <a:r>
              <a:rPr sz="4400" spc="-15" dirty="0"/>
              <a:t> Outcomes</a:t>
            </a:r>
            <a:endParaRPr sz="4400"/>
          </a:p>
        </p:txBody>
      </p:sp>
      <p:sp>
        <p:nvSpPr>
          <p:cNvPr id="5" name="object 5"/>
          <p:cNvSpPr txBox="1"/>
          <p:nvPr/>
        </p:nvSpPr>
        <p:spPr>
          <a:xfrm>
            <a:off x="8491981" y="6464909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5965" y="1641094"/>
            <a:ext cx="8206740" cy="423291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896619" indent="-342900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Outline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why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systematic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approach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to history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taking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required.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Discuss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how to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prepare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taking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history.</a:t>
            </a:r>
            <a:endParaRPr sz="3000">
              <a:latin typeface="Calibri"/>
              <a:cs typeface="Calibri"/>
            </a:endParaRPr>
          </a:p>
          <a:p>
            <a:pPr marL="355600" marR="979805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Identify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key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skills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required to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initiate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undertake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consultations.</a:t>
            </a:r>
            <a:endParaRPr sz="3000">
              <a:latin typeface="Calibri"/>
              <a:cs typeface="Calibri"/>
            </a:endParaRPr>
          </a:p>
          <a:p>
            <a:pPr marL="355600" marR="197485" indent="-342900">
              <a:lnSpc>
                <a:spcPts val="288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Describe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areas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information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need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be 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covered, to gain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accurate</a:t>
            </a: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history.</a:t>
            </a:r>
            <a:endParaRPr sz="3000">
              <a:latin typeface="Calibri"/>
              <a:cs typeface="Calibri"/>
            </a:endParaRPr>
          </a:p>
          <a:p>
            <a:pPr marL="355600" marR="53975" indent="-342900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Discuss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term 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‘safety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netting’ and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how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be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achieved.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Demonstrate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taking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history.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07937" y="205993"/>
          <a:ext cx="8716010" cy="62532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8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8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472">
                <a:tc gridSpan="2">
                  <a:txBody>
                    <a:bodyPr/>
                    <a:lstStyle/>
                    <a:p>
                      <a:pPr marL="308673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1. Presenting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complaint(s)</a:t>
                      </a:r>
                      <a:r>
                        <a:rPr sz="16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(PC)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473">
                <a:tc gridSpan="2">
                  <a:txBody>
                    <a:bodyPr/>
                    <a:lstStyle/>
                    <a:p>
                      <a:pPr marL="434975" indent="-130175">
                        <a:lnSpc>
                          <a:spcPct val="100000"/>
                        </a:lnSpc>
                        <a:spcBef>
                          <a:spcPts val="1155"/>
                        </a:spcBef>
                        <a:buSzPct val="112500"/>
                        <a:buFont typeface="Arial"/>
                        <a:buChar char="•"/>
                        <a:tabLst>
                          <a:tab pos="435609" algn="l"/>
                        </a:tabLst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Principle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complaint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473">
                <a:tc gridSpan="2">
                  <a:txBody>
                    <a:bodyPr/>
                    <a:lstStyle/>
                    <a:p>
                      <a:pPr marL="253555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2. History of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presenting complaint(s)</a:t>
                      </a:r>
                      <a:r>
                        <a:rPr sz="160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(HPC):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237">
                <a:tc>
                  <a:txBody>
                    <a:bodyPr/>
                    <a:lstStyle/>
                    <a:p>
                      <a:pPr marL="324485" indent="-162560">
                        <a:lnSpc>
                          <a:spcPct val="100000"/>
                        </a:lnSpc>
                        <a:spcBef>
                          <a:spcPts val="690"/>
                        </a:spcBef>
                        <a:buFont typeface="Arial"/>
                        <a:buChar char="•"/>
                        <a:tabLst>
                          <a:tab pos="32512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Details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current</a:t>
                      </a:r>
                      <a:r>
                        <a:rPr sz="16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complaint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24485" indent="-16256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25120" algn="l"/>
                        </a:tabLst>
                      </a:pPr>
                      <a:r>
                        <a:rPr sz="1600" spc="-20" dirty="0">
                          <a:latin typeface="Calibri"/>
                          <a:cs typeface="Calibri"/>
                        </a:rPr>
                        <a:t>Effects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complaint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on activities of</a:t>
                      </a:r>
                      <a:r>
                        <a:rPr sz="16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living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25120" indent="-162560">
                        <a:lnSpc>
                          <a:spcPct val="100000"/>
                        </a:lnSpc>
                        <a:spcBef>
                          <a:spcPts val="690"/>
                        </a:spcBef>
                        <a:buFont typeface="Arial"/>
                        <a:buChar char="•"/>
                        <a:tabLst>
                          <a:tab pos="325755" algn="l"/>
                        </a:tabLst>
                      </a:pPr>
                      <a:r>
                        <a:rPr sz="1600" spc="-25" dirty="0">
                          <a:latin typeface="Calibri"/>
                          <a:cs typeface="Calibri"/>
                        </a:rPr>
                        <a:t>SOCRATES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PQRST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473">
                <a:tc gridSpan="2">
                  <a:txBody>
                    <a:bodyPr/>
                    <a:lstStyle/>
                    <a:p>
                      <a:pPr marL="273494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3.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Past/Previous medical history</a:t>
                      </a:r>
                      <a:r>
                        <a:rPr sz="1600" b="1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(PMH)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150">
                <a:tc>
                  <a:txBody>
                    <a:bodyPr/>
                    <a:lstStyle/>
                    <a:p>
                      <a:pPr marL="467359" indent="-162560">
                        <a:lnSpc>
                          <a:spcPct val="100000"/>
                        </a:lnSpc>
                        <a:spcBef>
                          <a:spcPts val="400"/>
                        </a:spcBef>
                        <a:buFont typeface="Arial"/>
                        <a:buChar char="•"/>
                        <a:tabLst>
                          <a:tab pos="467995" algn="l"/>
                        </a:tabLst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Past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illnesses, hospitalisations,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operations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74650" indent="-140335">
                        <a:lnSpc>
                          <a:spcPct val="100000"/>
                        </a:lnSpc>
                        <a:spcBef>
                          <a:spcPts val="400"/>
                        </a:spcBef>
                        <a:buSzPct val="87500"/>
                        <a:buFont typeface="Arial"/>
                        <a:buChar char="•"/>
                        <a:tabLst>
                          <a:tab pos="375285" algn="l"/>
                        </a:tabLst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Past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treatments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277">
                <a:tc gridSpan="2">
                  <a:txBody>
                    <a:bodyPr/>
                    <a:lstStyle/>
                    <a:p>
                      <a:pPr marL="3169285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4.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Drug history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b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Allergies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849">
                <a:tc>
                  <a:txBody>
                    <a:bodyPr/>
                    <a:lstStyle/>
                    <a:p>
                      <a:pPr marL="324485" indent="-162560">
                        <a:lnSpc>
                          <a:spcPct val="100000"/>
                        </a:lnSpc>
                        <a:spcBef>
                          <a:spcPts val="125"/>
                        </a:spcBef>
                        <a:buFont typeface="Arial"/>
                        <a:buChar char="•"/>
                        <a:tabLst>
                          <a:tab pos="32512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Prescribed</a:t>
                      </a:r>
                      <a:r>
                        <a:rPr sz="16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medication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24485" indent="-16256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2512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Over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counter medication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/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herbal</a:t>
                      </a:r>
                      <a:r>
                        <a:rPr sz="16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remedies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25120" indent="-162560">
                        <a:lnSpc>
                          <a:spcPct val="100000"/>
                        </a:lnSpc>
                        <a:spcBef>
                          <a:spcPts val="125"/>
                        </a:spcBef>
                        <a:buFont typeface="Arial"/>
                        <a:buChar char="•"/>
                        <a:tabLst>
                          <a:tab pos="325755" algn="l"/>
                        </a:tabLst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Any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side-effects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problems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6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medication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25120" indent="-16256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25755" algn="l"/>
                        </a:tabLst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allergies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556">
                <a:tc gridSpan="2">
                  <a:txBody>
                    <a:bodyPr/>
                    <a:lstStyle/>
                    <a:p>
                      <a:pPr marL="349821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4.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Social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history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(SH)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1444">
                <a:tc>
                  <a:txBody>
                    <a:bodyPr/>
                    <a:lstStyle/>
                    <a:p>
                      <a:pPr marL="395605" indent="-161925">
                        <a:lnSpc>
                          <a:spcPct val="100000"/>
                        </a:lnSpc>
                        <a:spcBef>
                          <a:spcPts val="175"/>
                        </a:spcBef>
                        <a:buFont typeface="Arial"/>
                        <a:buChar char="•"/>
                        <a:tabLst>
                          <a:tab pos="39624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Occupation,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Marital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234315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status, Accommodation,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Hobbies,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life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25120" indent="-162560">
                        <a:lnSpc>
                          <a:spcPct val="100000"/>
                        </a:lnSpc>
                        <a:spcBef>
                          <a:spcPts val="175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325755" algn="l"/>
                        </a:tabLst>
                      </a:pPr>
                      <a:r>
                        <a:rPr sz="16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Smoking </a:t>
                      </a:r>
                      <a:r>
                        <a:rPr sz="1600" u="heavy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16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alcohol</a:t>
                      </a:r>
                      <a:r>
                        <a:rPr sz="1600" u="heavy" spc="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consumption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25120" indent="-16256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25755" algn="l"/>
                        </a:tabLst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Diet, Sleeping,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General</a:t>
                      </a:r>
                      <a:r>
                        <a:rPr sz="16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wellbeing,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2396">
                <a:tc gridSpan="2">
                  <a:txBody>
                    <a:bodyPr/>
                    <a:lstStyle/>
                    <a:p>
                      <a:pPr marL="3492500">
                        <a:lnSpc>
                          <a:spcPct val="100000"/>
                        </a:lnSpc>
                        <a:spcBef>
                          <a:spcPts val="844"/>
                        </a:spcBef>
                        <a:tabLst>
                          <a:tab pos="7534275" algn="l"/>
                        </a:tabLst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5. 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600" b="1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history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(FH)	</a:t>
                      </a:r>
                      <a:r>
                        <a:rPr sz="2400" spc="-7" baseline="-19097" dirty="0">
                          <a:latin typeface="Calibri"/>
                          <a:cs typeface="Calibri"/>
                        </a:rPr>
                        <a:t>(Jarvis </a:t>
                      </a:r>
                      <a:r>
                        <a:rPr sz="2400" spc="-15" baseline="-19097" dirty="0">
                          <a:latin typeface="Calibri"/>
                          <a:cs typeface="Calibri"/>
                        </a:rPr>
                        <a:t>2012,</a:t>
                      </a:r>
                      <a:endParaRPr sz="2400" baseline="-19097">
                        <a:latin typeface="Calibri"/>
                        <a:cs typeface="Calibri"/>
                      </a:endParaRPr>
                    </a:p>
                  </a:txBody>
                  <a:tcPr marL="0" marR="0" marT="1073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2447">
                <a:tc gridSpan="2">
                  <a:txBody>
                    <a:bodyPr/>
                    <a:lstStyle/>
                    <a:p>
                      <a:pPr marL="6384925">
                        <a:lnSpc>
                          <a:spcPts val="1145"/>
                        </a:lnSpc>
                      </a:pPr>
                      <a:r>
                        <a:rPr sz="1600" spc="-25" dirty="0">
                          <a:latin typeface="Calibri"/>
                          <a:cs typeface="Calibri"/>
                        </a:rPr>
                        <a:t>Talley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O’Connor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2010)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629660">
                        <a:lnSpc>
                          <a:spcPts val="1625"/>
                        </a:lnSpc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6. 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Systems</a:t>
                      </a:r>
                      <a:r>
                        <a:rPr sz="16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review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2244" y="135636"/>
            <a:ext cx="5276087" cy="819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22448" y="778763"/>
            <a:ext cx="3534155" cy="659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Gathering</a:t>
            </a:r>
            <a:r>
              <a:rPr spc="-100" dirty="0"/>
              <a:t> </a:t>
            </a:r>
            <a:r>
              <a:rPr spc="-15" dirty="0"/>
              <a:t>Information</a:t>
            </a:r>
          </a:p>
          <a:p>
            <a:pPr marL="1270" algn="ctr">
              <a:lnSpc>
                <a:spcPct val="100000"/>
              </a:lnSpc>
              <a:spcBef>
                <a:spcPts val="60"/>
              </a:spcBef>
            </a:pPr>
            <a:r>
              <a:rPr sz="3200" spc="-15" dirty="0"/>
              <a:t>Symptom</a:t>
            </a:r>
            <a:r>
              <a:rPr sz="3200" spc="-5" dirty="0"/>
              <a:t> </a:t>
            </a:r>
            <a:r>
              <a:rPr sz="3200" spc="-10" dirty="0"/>
              <a:t>Analysis</a:t>
            </a:r>
            <a:endParaRPr sz="32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578916" y="1501521"/>
            <a:ext cx="711835" cy="4902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40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136775" y="1708150"/>
          <a:ext cx="6501130" cy="46329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01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32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3200" spc="-15" dirty="0">
                          <a:latin typeface="Calibri"/>
                          <a:cs typeface="Calibri"/>
                        </a:rPr>
                        <a:t>ite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200" b="1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3200" spc="-5" dirty="0">
                          <a:latin typeface="Calibri"/>
                          <a:cs typeface="Calibri"/>
                        </a:rPr>
                        <a:t>nset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200" b="1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3200" spc="-15" dirty="0">
                          <a:latin typeface="Calibri"/>
                          <a:cs typeface="Calibri"/>
                        </a:rPr>
                        <a:t>haracter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20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3200" spc="-5" dirty="0">
                          <a:latin typeface="Calibri"/>
                          <a:cs typeface="Calibri"/>
                        </a:rPr>
                        <a:t>adiation (of pain or</a:t>
                      </a:r>
                      <a:r>
                        <a:rPr sz="32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20" dirty="0">
                          <a:latin typeface="Calibri"/>
                          <a:cs typeface="Calibri"/>
                        </a:rPr>
                        <a:t>discomfort)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200" b="1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3200" spc="-5" dirty="0">
                          <a:latin typeface="Calibri"/>
                          <a:cs typeface="Calibri"/>
                        </a:rPr>
                        <a:t>lleviating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25" dirty="0">
                          <a:latin typeface="Calibri"/>
                          <a:cs typeface="Calibri"/>
                        </a:rPr>
                        <a:t>factors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200" b="1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3200" spc="-5" dirty="0">
                          <a:latin typeface="Calibri"/>
                          <a:cs typeface="Calibri"/>
                        </a:rPr>
                        <a:t>iming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0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200" b="1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xacerbating </a:t>
                      </a:r>
                      <a:r>
                        <a:rPr sz="3200" spc="-25" dirty="0">
                          <a:latin typeface="Calibri"/>
                          <a:cs typeface="Calibri"/>
                        </a:rPr>
                        <a:t>factors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ts val="3395"/>
                        </a:lnSpc>
                        <a:tabLst>
                          <a:tab pos="3819525" algn="l"/>
                        </a:tabLst>
                      </a:pPr>
                      <a:r>
                        <a:rPr sz="4800" b="1" spc="-15" baseline="-10416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4800" spc="-15" baseline="-10416" dirty="0">
                          <a:latin typeface="Calibri"/>
                          <a:cs typeface="Calibri"/>
                        </a:rPr>
                        <a:t>everity	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(Talley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O’Connor</a:t>
                      </a:r>
                      <a:r>
                        <a:rPr sz="18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2010)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2244" y="135636"/>
            <a:ext cx="5276087" cy="819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22448" y="778763"/>
            <a:ext cx="3534155" cy="659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Gathering</a:t>
            </a:r>
            <a:r>
              <a:rPr spc="-100" dirty="0"/>
              <a:t> </a:t>
            </a:r>
            <a:r>
              <a:rPr spc="-15" dirty="0"/>
              <a:t>Information</a:t>
            </a:r>
          </a:p>
          <a:p>
            <a:pPr marL="1270" algn="ctr">
              <a:lnSpc>
                <a:spcPct val="100000"/>
              </a:lnSpc>
              <a:spcBef>
                <a:spcPts val="60"/>
              </a:spcBef>
            </a:pPr>
            <a:r>
              <a:rPr sz="3200" spc="-15" dirty="0"/>
              <a:t>Symptom</a:t>
            </a:r>
            <a:r>
              <a:rPr sz="3200" spc="-5" dirty="0"/>
              <a:t> </a:t>
            </a:r>
            <a:r>
              <a:rPr sz="3200" spc="-10" dirty="0"/>
              <a:t>Analysis</a:t>
            </a:r>
            <a:endParaRPr sz="32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721868" y="1879368"/>
            <a:ext cx="716915" cy="368363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Q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40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208148" y="1993900"/>
          <a:ext cx="5358130" cy="3505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58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4000" b="1" spc="-2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4000" spc="-25" dirty="0">
                          <a:latin typeface="Calibri"/>
                          <a:cs typeface="Calibri"/>
                        </a:rPr>
                        <a:t>rovocative </a:t>
                      </a:r>
                      <a:r>
                        <a:rPr sz="4000" spc="-5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4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4000" spc="-15" dirty="0">
                          <a:latin typeface="Calibri"/>
                          <a:cs typeface="Calibri"/>
                        </a:rPr>
                        <a:t>palliative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4000" b="1" spc="-10" dirty="0">
                          <a:latin typeface="Calibri"/>
                          <a:cs typeface="Calibri"/>
                        </a:rPr>
                        <a:t>Q</a:t>
                      </a:r>
                      <a:r>
                        <a:rPr sz="4000" spc="-10" dirty="0">
                          <a:latin typeface="Calibri"/>
                          <a:cs typeface="Calibri"/>
                        </a:rPr>
                        <a:t>uality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400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4000" spc="-5" dirty="0">
                          <a:latin typeface="Calibri"/>
                          <a:cs typeface="Calibri"/>
                        </a:rPr>
                        <a:t>egion /</a:t>
                      </a:r>
                      <a:r>
                        <a:rPr sz="4000" spc="-15" dirty="0">
                          <a:latin typeface="Calibri"/>
                          <a:cs typeface="Calibri"/>
                        </a:rPr>
                        <a:t> radiation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40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4000" spc="-15" dirty="0">
                          <a:latin typeface="Calibri"/>
                          <a:cs typeface="Calibri"/>
                        </a:rPr>
                        <a:t>everity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40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4000" spc="-15" dirty="0">
                          <a:latin typeface="Calibri"/>
                          <a:cs typeface="Calibri"/>
                        </a:rPr>
                        <a:t>emporal </a:t>
                      </a:r>
                      <a:r>
                        <a:rPr sz="4000" spc="-5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4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4000" spc="-5" dirty="0">
                          <a:latin typeface="Calibri"/>
                          <a:cs typeface="Calibri"/>
                        </a:rPr>
                        <a:t>timing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2244" y="135636"/>
            <a:ext cx="5276087" cy="819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15183" y="778763"/>
            <a:ext cx="3948684" cy="659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Gathering</a:t>
            </a:r>
            <a:r>
              <a:rPr spc="-100" dirty="0"/>
              <a:t> </a:t>
            </a:r>
            <a:r>
              <a:rPr spc="-15" dirty="0"/>
              <a:t>Information</a:t>
            </a: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sz="3200" spc="-25" dirty="0"/>
              <a:t>Patient’s</a:t>
            </a:r>
            <a:r>
              <a:rPr sz="3200" spc="-10" dirty="0"/>
              <a:t> </a:t>
            </a:r>
            <a:r>
              <a:rPr sz="3200" spc="-20" dirty="0"/>
              <a:t>Perspective</a:t>
            </a:r>
            <a:endParaRPr sz="32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578916" y="1864868"/>
            <a:ext cx="7576184" cy="3806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patient’s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perspective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3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condition: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Arial"/>
              <a:buChar char="•"/>
            </a:pPr>
            <a:endParaRPr sz="3150">
              <a:latin typeface="Times New Roman"/>
              <a:cs typeface="Times New Roman"/>
            </a:endParaRPr>
          </a:p>
          <a:p>
            <a:pPr marL="845819" lvl="1" indent="-376555">
              <a:lnSpc>
                <a:spcPct val="100000"/>
              </a:lnSpc>
              <a:buFont typeface="Arial"/>
              <a:buChar char="–"/>
              <a:tabLst>
                <a:tab pos="846455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Ideas and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beliefs</a:t>
            </a:r>
            <a:endParaRPr sz="3200">
              <a:latin typeface="Calibri"/>
              <a:cs typeface="Calibri"/>
            </a:endParaRPr>
          </a:p>
          <a:p>
            <a:pPr marL="845819" lvl="1" indent="-376555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846455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Concerns</a:t>
            </a:r>
            <a:endParaRPr sz="3200">
              <a:latin typeface="Calibri"/>
              <a:cs typeface="Calibri"/>
            </a:endParaRPr>
          </a:p>
          <a:p>
            <a:pPr marL="845819" lvl="1" indent="-376555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846455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Expectations</a:t>
            </a:r>
            <a:endParaRPr sz="3200">
              <a:latin typeface="Calibri"/>
              <a:cs typeface="Calibri"/>
            </a:endParaRPr>
          </a:p>
          <a:p>
            <a:pPr marL="845819" lvl="1" indent="-376555">
              <a:lnSpc>
                <a:spcPct val="100000"/>
              </a:lnSpc>
              <a:spcBef>
                <a:spcPts val="765"/>
              </a:spcBef>
              <a:buFont typeface="Arial"/>
              <a:buChar char="–"/>
              <a:tabLst>
                <a:tab pos="846455" algn="l"/>
              </a:tabLst>
            </a:pP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Effects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3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life</a:t>
            </a:r>
            <a:endParaRPr sz="3200">
              <a:latin typeface="Calibri"/>
              <a:cs typeface="Calibri"/>
            </a:endParaRPr>
          </a:p>
          <a:p>
            <a:pPr marL="845819" lvl="1" indent="-376555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846455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Feelings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2244" y="135636"/>
            <a:ext cx="5276087" cy="819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14472" y="778763"/>
            <a:ext cx="3148583" cy="659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54376" y="252806"/>
            <a:ext cx="46348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Gathering</a:t>
            </a:r>
            <a:r>
              <a:rPr spc="-100" dirty="0"/>
              <a:t> </a:t>
            </a:r>
            <a:r>
              <a:rPr spc="-15" dirty="0"/>
              <a:t>Information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54502" y="868807"/>
            <a:ext cx="26352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Systems</a:t>
            </a:r>
            <a:r>
              <a:rPr sz="320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50850" y="1593850"/>
          <a:ext cx="8329930" cy="5043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4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69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u="heavy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Central </a:t>
                      </a:r>
                      <a:r>
                        <a:rPr sz="18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Nervous </a:t>
                      </a:r>
                      <a:r>
                        <a:rPr sz="1800" b="1" u="heavy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System </a:t>
                      </a:r>
                      <a:r>
                        <a:rPr sz="18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/</a:t>
                      </a:r>
                      <a:r>
                        <a:rPr sz="1800" b="1" u="heavy" spc="-8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Neurological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spcBef>
                          <a:spcPts val="995"/>
                        </a:spcBef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Headaches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Head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injury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Dizziness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20" dirty="0">
                          <a:latin typeface="Calibri"/>
                          <a:cs typeface="Calibri"/>
                        </a:rPr>
                        <a:t>Vertigo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Sensations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Fits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faints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Weakness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Visual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disturbances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Memory and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concentration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changes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u="heavy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Eye</a:t>
                      </a:r>
                      <a:r>
                        <a:rPr sz="1800" b="1" spc="-20" dirty="0">
                          <a:latin typeface="Calibri"/>
                          <a:cs typeface="Calibri"/>
                        </a:rPr>
                        <a:t>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57200" indent="-130175">
                        <a:lnSpc>
                          <a:spcPct val="100000"/>
                        </a:lnSpc>
                        <a:spcBef>
                          <a:spcPts val="1555"/>
                        </a:spcBef>
                        <a:buFont typeface="Arial"/>
                        <a:buChar char="•"/>
                        <a:tabLst>
                          <a:tab pos="457834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Visual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changes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57200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57834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Redness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57200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57834" algn="l"/>
                        </a:tabLst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Weeping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57200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57834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Itching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irritation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57200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57834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Discharge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651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Endocrine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67030" indent="-161925">
                        <a:lnSpc>
                          <a:spcPct val="100000"/>
                        </a:lnSpc>
                        <a:spcBef>
                          <a:spcPts val="560"/>
                        </a:spcBef>
                        <a:buSzPct val="88888"/>
                        <a:buFont typeface="Arial"/>
                        <a:buChar char="•"/>
                        <a:tabLst>
                          <a:tab pos="36766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Excessive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thirst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Tiredness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Heat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intolerance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Hair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distribution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35280" indent="-129539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3528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Change in appearance of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eyes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u="heavy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Cardiovascular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46075" indent="-161925">
                        <a:lnSpc>
                          <a:spcPct val="100000"/>
                        </a:lnSpc>
                        <a:spcBef>
                          <a:spcPts val="560"/>
                        </a:spcBef>
                        <a:buSzPct val="88888"/>
                        <a:buFont typeface="Arial"/>
                        <a:buChar char="•"/>
                        <a:tabLst>
                          <a:tab pos="34671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Chest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pain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14325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1496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Breathlessness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14325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14960" algn="l"/>
                        </a:tabLst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Palpitations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14325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1496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Ankle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swelling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14325" indent="-130175">
                        <a:lnSpc>
                          <a:spcPts val="2020"/>
                        </a:lnSpc>
                        <a:buFont typeface="Arial"/>
                        <a:buChar char="•"/>
                        <a:tabLst>
                          <a:tab pos="314960" algn="l"/>
                        </a:tabLst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Pain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lower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legs when</a:t>
                      </a:r>
                      <a:r>
                        <a:rPr sz="18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walking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R="184785" algn="r">
                        <a:lnSpc>
                          <a:spcPts val="1300"/>
                        </a:lnSpc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6776084" y="1089405"/>
            <a:ext cx="19316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(Douglas et al.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2244" y="74676"/>
            <a:ext cx="5276087" cy="8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70860" y="812291"/>
            <a:ext cx="3150108" cy="687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54376" y="191465"/>
            <a:ext cx="46348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Gathering</a:t>
            </a:r>
            <a:r>
              <a:rPr spc="-100" dirty="0"/>
              <a:t> </a:t>
            </a:r>
            <a:r>
              <a:rPr spc="-15" dirty="0"/>
              <a:t>Information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10890" y="902334"/>
            <a:ext cx="26365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Systems</a:t>
            </a:r>
            <a:r>
              <a:rPr sz="32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8599" y="1643024"/>
            <a:ext cx="4358005" cy="4929505"/>
          </a:xfrm>
          <a:custGeom>
            <a:avLst/>
            <a:gdLst/>
            <a:ahLst/>
            <a:cxnLst/>
            <a:rect l="l" t="t" r="r" b="b"/>
            <a:pathLst>
              <a:path w="4358005" h="4929505">
                <a:moveTo>
                  <a:pt x="0" y="4929251"/>
                </a:moveTo>
                <a:lnTo>
                  <a:pt x="4357751" y="4929251"/>
                </a:lnTo>
                <a:lnTo>
                  <a:pt x="4357751" y="0"/>
                </a:lnTo>
                <a:lnTo>
                  <a:pt x="0" y="0"/>
                </a:lnTo>
                <a:lnTo>
                  <a:pt x="0" y="4929251"/>
                </a:lnTo>
                <a:close/>
              </a:path>
            </a:pathLst>
          </a:custGeom>
          <a:solidFill>
            <a:srgbClr val="D0D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6376" y="1643024"/>
            <a:ext cx="3971925" cy="4929505"/>
          </a:xfrm>
          <a:custGeom>
            <a:avLst/>
            <a:gdLst/>
            <a:ahLst/>
            <a:cxnLst/>
            <a:rect l="l" t="t" r="r" b="b"/>
            <a:pathLst>
              <a:path w="3971925" h="4929505">
                <a:moveTo>
                  <a:pt x="0" y="4929251"/>
                </a:moveTo>
                <a:lnTo>
                  <a:pt x="3971925" y="4929251"/>
                </a:lnTo>
                <a:lnTo>
                  <a:pt x="3971925" y="0"/>
                </a:lnTo>
                <a:lnTo>
                  <a:pt x="0" y="0"/>
                </a:lnTo>
                <a:lnTo>
                  <a:pt x="0" y="4929251"/>
                </a:lnTo>
                <a:close/>
              </a:path>
            </a:pathLst>
          </a:custGeom>
          <a:solidFill>
            <a:srgbClr val="E9EC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6376" y="1636648"/>
            <a:ext cx="0" cy="4942205"/>
          </a:xfrm>
          <a:custGeom>
            <a:avLst/>
            <a:gdLst/>
            <a:ahLst/>
            <a:cxnLst/>
            <a:rect l="l" t="t" r="r" b="b"/>
            <a:pathLst>
              <a:path h="4942205">
                <a:moveTo>
                  <a:pt x="0" y="0"/>
                </a:moveTo>
                <a:lnTo>
                  <a:pt x="0" y="494197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8599" y="1636648"/>
            <a:ext cx="0" cy="4942205"/>
          </a:xfrm>
          <a:custGeom>
            <a:avLst/>
            <a:gdLst/>
            <a:ahLst/>
            <a:cxnLst/>
            <a:rect l="l" t="t" r="r" b="b"/>
            <a:pathLst>
              <a:path h="4942205">
                <a:moveTo>
                  <a:pt x="0" y="0"/>
                </a:moveTo>
                <a:lnTo>
                  <a:pt x="0" y="494197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58301" y="1636648"/>
            <a:ext cx="0" cy="4942205"/>
          </a:xfrm>
          <a:custGeom>
            <a:avLst/>
            <a:gdLst/>
            <a:ahLst/>
            <a:cxnLst/>
            <a:rect l="l" t="t" r="r" b="b"/>
            <a:pathLst>
              <a:path h="4942205">
                <a:moveTo>
                  <a:pt x="0" y="0"/>
                </a:moveTo>
                <a:lnTo>
                  <a:pt x="0" y="494197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2249" y="1642998"/>
            <a:ext cx="8342630" cy="0"/>
          </a:xfrm>
          <a:custGeom>
            <a:avLst/>
            <a:gdLst/>
            <a:ahLst/>
            <a:cxnLst/>
            <a:rect l="l" t="t" r="r" b="b"/>
            <a:pathLst>
              <a:path w="8342630">
                <a:moveTo>
                  <a:pt x="0" y="0"/>
                </a:moveTo>
                <a:lnTo>
                  <a:pt x="83424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2249" y="6572275"/>
            <a:ext cx="8342630" cy="0"/>
          </a:xfrm>
          <a:custGeom>
            <a:avLst/>
            <a:gdLst/>
            <a:ahLst/>
            <a:cxnLst/>
            <a:rect l="l" t="t" r="r" b="b"/>
            <a:pathLst>
              <a:path w="8342630">
                <a:moveTo>
                  <a:pt x="0" y="0"/>
                </a:moveTo>
                <a:lnTo>
                  <a:pt x="83424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633209" y="5948273"/>
            <a:ext cx="19316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(Douglas et al.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5008626" y="1804161"/>
            <a:ext cx="2332990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Gastrointestinal</a:t>
            </a:r>
            <a:r>
              <a:rPr sz="1800" b="1" spc="-1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10" dirty="0">
                <a:latin typeface="Calibri"/>
                <a:cs typeface="Calibri"/>
              </a:rPr>
              <a:t>Dental </a:t>
            </a:r>
            <a:r>
              <a:rPr sz="1800" dirty="0">
                <a:latin typeface="Calibri"/>
                <a:cs typeface="Calibri"/>
              </a:rPr>
              <a:t>/ gum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problems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30" dirty="0">
                <a:latin typeface="Calibri"/>
                <a:cs typeface="Calibri"/>
              </a:rPr>
              <a:t>Tongue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problems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10" dirty="0">
                <a:latin typeface="Calibri"/>
                <a:cs typeface="Calibri"/>
              </a:rPr>
              <a:t>Difficulty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swallowing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dirty="0">
                <a:latin typeface="Calibri"/>
                <a:cs typeface="Calibri"/>
              </a:rPr>
              <a:t>Nausea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15" dirty="0">
                <a:latin typeface="Calibri"/>
                <a:cs typeface="Calibri"/>
              </a:rPr>
              <a:t>Vomiting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Heartburn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Colic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Abdominal pain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Change of </a:t>
            </a:r>
            <a:r>
              <a:rPr sz="1800" spc="-10" dirty="0">
                <a:latin typeface="Calibri"/>
                <a:cs typeface="Calibri"/>
              </a:rPr>
              <a:t>bowel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habits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Colour of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stools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8916" y="1732534"/>
            <a:ext cx="3905250" cy="402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00"/>
              </a:spcBef>
            </a:pP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Respiratory</a:t>
            </a:r>
            <a:r>
              <a:rPr sz="1800" b="1" spc="-1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213360" indent="-130175">
              <a:lnSpc>
                <a:spcPct val="100000"/>
              </a:lnSpc>
              <a:buFont typeface="Arial"/>
              <a:buChar char="•"/>
              <a:tabLst>
                <a:tab pos="213995" algn="l"/>
              </a:tabLst>
            </a:pPr>
            <a:r>
              <a:rPr sz="1800" spc="-5" dirty="0">
                <a:latin typeface="Calibri"/>
                <a:cs typeface="Calibri"/>
              </a:rPr>
              <a:t>Shortness of </a:t>
            </a:r>
            <a:r>
              <a:rPr sz="1800" spc="-10" dirty="0">
                <a:latin typeface="Calibri"/>
                <a:cs typeface="Calibri"/>
              </a:rPr>
              <a:t>breath</a:t>
            </a:r>
            <a:endParaRPr sz="1800">
              <a:latin typeface="Calibri"/>
              <a:cs typeface="Calibri"/>
            </a:endParaRPr>
          </a:p>
          <a:p>
            <a:pPr marL="213360" indent="-130175">
              <a:lnSpc>
                <a:spcPct val="100000"/>
              </a:lnSpc>
              <a:buFont typeface="Arial"/>
              <a:buChar char="•"/>
              <a:tabLst>
                <a:tab pos="213995" algn="l"/>
              </a:tabLst>
            </a:pPr>
            <a:r>
              <a:rPr sz="1800" spc="-5" dirty="0">
                <a:latin typeface="Calibri"/>
                <a:cs typeface="Calibri"/>
              </a:rPr>
              <a:t>Cough</a:t>
            </a:r>
            <a:endParaRPr sz="1800">
              <a:latin typeface="Calibri"/>
              <a:cs typeface="Calibri"/>
            </a:endParaRPr>
          </a:p>
          <a:p>
            <a:pPr marL="213360" indent="-130175">
              <a:lnSpc>
                <a:spcPct val="100000"/>
              </a:lnSpc>
              <a:buFont typeface="Arial"/>
              <a:buChar char="•"/>
              <a:tabLst>
                <a:tab pos="213995" algn="l"/>
              </a:tabLst>
            </a:pPr>
            <a:r>
              <a:rPr sz="1800" spc="-10" dirty="0">
                <a:latin typeface="Calibri"/>
                <a:cs typeface="Calibri"/>
              </a:rPr>
              <a:t>Wheeze</a:t>
            </a:r>
            <a:endParaRPr sz="1800">
              <a:latin typeface="Calibri"/>
              <a:cs typeface="Calibri"/>
            </a:endParaRPr>
          </a:p>
          <a:p>
            <a:pPr marL="213360" indent="-130175">
              <a:lnSpc>
                <a:spcPct val="100000"/>
              </a:lnSpc>
              <a:buFont typeface="Arial"/>
              <a:buChar char="•"/>
              <a:tabLst>
                <a:tab pos="213995" algn="l"/>
              </a:tabLst>
            </a:pPr>
            <a:r>
              <a:rPr sz="1800" spc="-5" dirty="0">
                <a:latin typeface="Calibri"/>
                <a:cs typeface="Calibri"/>
              </a:rPr>
              <a:t>Sputum</a:t>
            </a:r>
            <a:endParaRPr sz="1800">
              <a:latin typeface="Calibri"/>
              <a:cs typeface="Calibri"/>
            </a:endParaRPr>
          </a:p>
          <a:p>
            <a:pPr marL="213360" indent="-130175">
              <a:lnSpc>
                <a:spcPct val="100000"/>
              </a:lnSpc>
              <a:buFont typeface="Arial"/>
              <a:buChar char="•"/>
              <a:tabLst>
                <a:tab pos="213995" algn="l"/>
              </a:tabLst>
            </a:pPr>
            <a:r>
              <a:rPr sz="1800" spc="-5" dirty="0">
                <a:latin typeface="Calibri"/>
                <a:cs typeface="Calibri"/>
              </a:rPr>
              <a:t>Colour of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sputum</a:t>
            </a:r>
            <a:endParaRPr sz="1800">
              <a:latin typeface="Calibri"/>
              <a:cs typeface="Calibri"/>
            </a:endParaRPr>
          </a:p>
          <a:p>
            <a:pPr marL="213360" indent="-130175">
              <a:lnSpc>
                <a:spcPct val="100000"/>
              </a:lnSpc>
              <a:buFont typeface="Arial"/>
              <a:buChar char="•"/>
              <a:tabLst>
                <a:tab pos="213995" algn="l"/>
              </a:tabLst>
            </a:pPr>
            <a:r>
              <a:rPr sz="1800" dirty="0">
                <a:latin typeface="Calibri"/>
                <a:cs typeface="Calibri"/>
              </a:rPr>
              <a:t>Blood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sputum</a:t>
            </a:r>
            <a:endParaRPr sz="1800">
              <a:latin typeface="Calibri"/>
              <a:cs typeface="Calibri"/>
            </a:endParaRPr>
          </a:p>
          <a:p>
            <a:pPr marL="213360" indent="-130175">
              <a:lnSpc>
                <a:spcPct val="100000"/>
              </a:lnSpc>
              <a:buFont typeface="Arial"/>
              <a:buChar char="•"/>
              <a:tabLst>
                <a:tab pos="213995" algn="l"/>
              </a:tabLst>
            </a:pPr>
            <a:r>
              <a:rPr sz="1800" spc="-15" dirty="0">
                <a:latin typeface="Calibri"/>
                <a:cs typeface="Calibri"/>
              </a:rPr>
              <a:t>Pain </a:t>
            </a:r>
            <a:r>
              <a:rPr sz="1800" dirty="0">
                <a:latin typeface="Calibri"/>
                <a:cs typeface="Calibri"/>
              </a:rPr>
              <a:t>when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breathing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285"/>
              </a:spcBef>
            </a:pPr>
            <a:r>
              <a:rPr sz="1800" b="1" u="heavy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Ear,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Nose and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Throat</a:t>
            </a:r>
            <a:r>
              <a:rPr sz="1800" b="1" spc="-10" dirty="0">
                <a:latin typeface="Calibri"/>
                <a:cs typeface="Calibri"/>
              </a:rPr>
              <a:t>: (</a:t>
            </a:r>
            <a:r>
              <a:rPr sz="1800" b="1" i="1" spc="-10" dirty="0">
                <a:latin typeface="Calibri"/>
                <a:cs typeface="Calibri"/>
              </a:rPr>
              <a:t>often  </a:t>
            </a:r>
            <a:r>
              <a:rPr sz="1800" b="1" i="1" spc="-5" dirty="0">
                <a:latin typeface="Calibri"/>
                <a:cs typeface="Calibri"/>
              </a:rPr>
              <a:t>incorporated </a:t>
            </a:r>
            <a:r>
              <a:rPr sz="1800" b="1" i="1" spc="-10" dirty="0">
                <a:latin typeface="Calibri"/>
                <a:cs typeface="Calibri"/>
              </a:rPr>
              <a:t>into </a:t>
            </a:r>
            <a:r>
              <a:rPr sz="1800" b="1" i="1" dirty="0">
                <a:latin typeface="Calibri"/>
                <a:cs typeface="Calibri"/>
              </a:rPr>
              <a:t>the </a:t>
            </a:r>
            <a:r>
              <a:rPr sz="1800" b="1" i="1" spc="-10" dirty="0">
                <a:latin typeface="Calibri"/>
                <a:cs typeface="Calibri"/>
              </a:rPr>
              <a:t>Respiratory </a:t>
            </a:r>
            <a:r>
              <a:rPr sz="1800" b="1" i="1" spc="-15" dirty="0">
                <a:latin typeface="Calibri"/>
                <a:cs typeface="Calibri"/>
              </a:rPr>
              <a:t>System  </a:t>
            </a:r>
            <a:r>
              <a:rPr sz="1800" b="1" i="1" spc="-10" dirty="0">
                <a:latin typeface="Calibri"/>
                <a:cs typeface="Calibri"/>
              </a:rPr>
              <a:t>review)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10" dirty="0">
                <a:latin typeface="Calibri"/>
                <a:cs typeface="Calibri"/>
              </a:rPr>
              <a:t>Earache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Hearing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deficit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42240" algn="l"/>
              </a:tabLst>
            </a:pPr>
            <a:r>
              <a:rPr sz="1800" spc="-10" dirty="0">
                <a:latin typeface="Calibri"/>
                <a:cs typeface="Calibri"/>
              </a:rPr>
              <a:t>Sore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throat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2244" y="74676"/>
            <a:ext cx="5276087" cy="8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70860" y="812291"/>
            <a:ext cx="3150108" cy="687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54376" y="64782"/>
            <a:ext cx="4634865" cy="135128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pc="-5" dirty="0"/>
              <a:t>Gathering</a:t>
            </a:r>
            <a:r>
              <a:rPr spc="-100" dirty="0"/>
              <a:t> </a:t>
            </a:r>
            <a:r>
              <a:rPr spc="-15" dirty="0"/>
              <a:t>Information</a:t>
            </a:r>
          </a:p>
          <a:p>
            <a:pPr marL="114300" algn="ctr">
              <a:lnSpc>
                <a:spcPct val="100000"/>
              </a:lnSpc>
              <a:spcBef>
                <a:spcPts val="800"/>
              </a:spcBef>
            </a:pPr>
            <a:r>
              <a:rPr sz="3200" spc="-20" dirty="0"/>
              <a:t>Systems </a:t>
            </a:r>
            <a:r>
              <a:rPr sz="3200" spc="-15" dirty="0"/>
              <a:t>Review</a:t>
            </a:r>
            <a:endParaRPr sz="3200"/>
          </a:p>
        </p:txBody>
      </p:sp>
      <p:sp>
        <p:nvSpPr>
          <p:cNvPr id="5" name="object 5"/>
          <p:cNvSpPr/>
          <p:nvPr/>
        </p:nvSpPr>
        <p:spPr>
          <a:xfrm>
            <a:off x="457200" y="1600200"/>
            <a:ext cx="8229600" cy="1828800"/>
          </a:xfrm>
          <a:custGeom>
            <a:avLst/>
            <a:gdLst/>
            <a:ahLst/>
            <a:cxnLst/>
            <a:rect l="l" t="t" r="r" b="b"/>
            <a:pathLst>
              <a:path w="8229600" h="1828800">
                <a:moveTo>
                  <a:pt x="0" y="1828800"/>
                </a:moveTo>
                <a:lnTo>
                  <a:pt x="8229600" y="1828800"/>
                </a:lnTo>
                <a:lnTo>
                  <a:pt x="8229600" y="0"/>
                </a:lnTo>
                <a:lnTo>
                  <a:pt x="0" y="0"/>
                </a:lnTo>
                <a:lnTo>
                  <a:pt x="0" y="1828800"/>
                </a:lnTo>
                <a:close/>
              </a:path>
            </a:pathLst>
          </a:custGeom>
          <a:solidFill>
            <a:srgbClr val="D0D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00" y="3428974"/>
            <a:ext cx="4114800" cy="3089275"/>
          </a:xfrm>
          <a:custGeom>
            <a:avLst/>
            <a:gdLst/>
            <a:ahLst/>
            <a:cxnLst/>
            <a:rect l="l" t="t" r="r" b="b"/>
            <a:pathLst>
              <a:path w="4114800" h="3089275">
                <a:moveTo>
                  <a:pt x="0" y="3089021"/>
                </a:moveTo>
                <a:lnTo>
                  <a:pt x="4114800" y="3089021"/>
                </a:lnTo>
                <a:lnTo>
                  <a:pt x="4114800" y="0"/>
                </a:lnTo>
                <a:lnTo>
                  <a:pt x="0" y="0"/>
                </a:lnTo>
                <a:lnTo>
                  <a:pt x="0" y="3089021"/>
                </a:lnTo>
                <a:close/>
              </a:path>
            </a:pathLst>
          </a:custGeom>
          <a:solidFill>
            <a:srgbClr val="E9EC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2000" y="3428974"/>
            <a:ext cx="4114800" cy="3089275"/>
          </a:xfrm>
          <a:custGeom>
            <a:avLst/>
            <a:gdLst/>
            <a:ahLst/>
            <a:cxnLst/>
            <a:rect l="l" t="t" r="r" b="b"/>
            <a:pathLst>
              <a:path w="4114800" h="3089275">
                <a:moveTo>
                  <a:pt x="0" y="3089021"/>
                </a:moveTo>
                <a:lnTo>
                  <a:pt x="4114800" y="3089021"/>
                </a:lnTo>
                <a:lnTo>
                  <a:pt x="4114800" y="0"/>
                </a:lnTo>
                <a:lnTo>
                  <a:pt x="0" y="0"/>
                </a:lnTo>
                <a:lnTo>
                  <a:pt x="0" y="3089021"/>
                </a:lnTo>
                <a:close/>
              </a:path>
            </a:pathLst>
          </a:custGeom>
          <a:solidFill>
            <a:srgbClr val="E9ECF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50850" y="1593850"/>
          <a:ext cx="8229600" cy="4917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0">
                <a:tc gridSpan="2">
                  <a:txBody>
                    <a:bodyPr/>
                    <a:lstStyle/>
                    <a:p>
                      <a:pPr marL="2849245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8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Genitourinary</a:t>
                      </a:r>
                      <a:r>
                        <a:rPr sz="1800" b="1" u="heavy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u="heavy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system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978785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979420" algn="l"/>
                        </a:tabLst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Pain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urination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978785" indent="-13017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297942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Blood in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urine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978785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979420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Sexually transmitted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infections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276860">
                        <a:lnSpc>
                          <a:spcPct val="100000"/>
                        </a:lnSpc>
                      </a:pPr>
                      <a:r>
                        <a:rPr sz="1800" b="1" u="heavy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Women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06400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034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Onset of menstruation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06400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034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Last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menstrual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period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06400" indent="-13017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407034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Timing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regularity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periods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06400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034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Length of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periods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06400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034" algn="l"/>
                        </a:tabLst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Type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flow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06400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034" algn="l"/>
                        </a:tabLst>
                      </a:pPr>
                      <a:r>
                        <a:rPr sz="1800" spc="-20" dirty="0">
                          <a:latin typeface="Calibri"/>
                          <a:cs typeface="Calibri"/>
                        </a:rPr>
                        <a:t>Vaginal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discharge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06400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034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Incontinence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06400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034" algn="l"/>
                        </a:tabLst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Pain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during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sexual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intercourse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06070">
                        <a:lnSpc>
                          <a:spcPct val="100000"/>
                        </a:lnSpc>
                      </a:pPr>
                      <a:r>
                        <a:rPr sz="18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Men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35609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3624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Hesitancy passing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urine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35609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3624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Frequency of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micturition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35609" indent="-13017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43624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Incontinence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35609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36245" algn="l"/>
                        </a:tabLst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Urethral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discharge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35609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3624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Erectile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dysfunction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35609" indent="-13017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3624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Change in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libido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193040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(Douglas et al.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2005)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3324225" y="2895600"/>
            <a:ext cx="2486025" cy="838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2244" y="74676"/>
            <a:ext cx="5276087" cy="8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70860" y="812291"/>
            <a:ext cx="3150108" cy="687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54376" y="64782"/>
            <a:ext cx="4634865" cy="135128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pc="-5" dirty="0"/>
              <a:t>Gathering</a:t>
            </a:r>
            <a:r>
              <a:rPr spc="-100" dirty="0"/>
              <a:t> </a:t>
            </a:r>
            <a:r>
              <a:rPr spc="-15" dirty="0"/>
              <a:t>Information</a:t>
            </a:r>
          </a:p>
          <a:p>
            <a:pPr marL="114300" algn="ctr">
              <a:lnSpc>
                <a:spcPct val="100000"/>
              </a:lnSpc>
              <a:spcBef>
                <a:spcPts val="800"/>
              </a:spcBef>
            </a:pPr>
            <a:r>
              <a:rPr sz="3200" spc="-20" dirty="0"/>
              <a:t>Systems </a:t>
            </a:r>
            <a:r>
              <a:rPr sz="3200" spc="-15" dirty="0"/>
              <a:t>Review</a:t>
            </a:r>
            <a:endParaRPr sz="3200"/>
          </a:p>
        </p:txBody>
      </p:sp>
      <p:sp>
        <p:nvSpPr>
          <p:cNvPr id="5" name="object 5"/>
          <p:cNvSpPr/>
          <p:nvPr/>
        </p:nvSpPr>
        <p:spPr>
          <a:xfrm>
            <a:off x="428599" y="1642998"/>
            <a:ext cx="3929379" cy="2351405"/>
          </a:xfrm>
          <a:custGeom>
            <a:avLst/>
            <a:gdLst/>
            <a:ahLst/>
            <a:cxnLst/>
            <a:rect l="l" t="t" r="r" b="b"/>
            <a:pathLst>
              <a:path w="3929379" h="2351404">
                <a:moveTo>
                  <a:pt x="0" y="2350897"/>
                </a:moveTo>
                <a:lnTo>
                  <a:pt x="3929126" y="2350897"/>
                </a:lnTo>
                <a:lnTo>
                  <a:pt x="3929126" y="0"/>
                </a:lnTo>
                <a:lnTo>
                  <a:pt x="0" y="0"/>
                </a:lnTo>
                <a:lnTo>
                  <a:pt x="0" y="2350897"/>
                </a:lnTo>
                <a:close/>
              </a:path>
            </a:pathLst>
          </a:custGeom>
          <a:solidFill>
            <a:srgbClr val="D0D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8599" y="3993984"/>
            <a:ext cx="3929379" cy="2506980"/>
          </a:xfrm>
          <a:custGeom>
            <a:avLst/>
            <a:gdLst/>
            <a:ahLst/>
            <a:cxnLst/>
            <a:rect l="l" t="t" r="r" b="b"/>
            <a:pathLst>
              <a:path w="3929379" h="2506979">
                <a:moveTo>
                  <a:pt x="0" y="2506853"/>
                </a:moveTo>
                <a:lnTo>
                  <a:pt x="3929126" y="2506853"/>
                </a:lnTo>
                <a:lnTo>
                  <a:pt x="3929126" y="0"/>
                </a:lnTo>
                <a:lnTo>
                  <a:pt x="0" y="0"/>
                </a:lnTo>
                <a:lnTo>
                  <a:pt x="0" y="2506853"/>
                </a:lnTo>
                <a:close/>
              </a:path>
            </a:pathLst>
          </a:custGeom>
          <a:solidFill>
            <a:srgbClr val="E9EC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2249" y="3987546"/>
            <a:ext cx="3942079" cy="12700"/>
          </a:xfrm>
          <a:custGeom>
            <a:avLst/>
            <a:gdLst/>
            <a:ahLst/>
            <a:cxnLst/>
            <a:rect l="l" t="t" r="r" b="b"/>
            <a:pathLst>
              <a:path w="3942079" h="12700">
                <a:moveTo>
                  <a:pt x="0" y="12699"/>
                </a:moveTo>
                <a:lnTo>
                  <a:pt x="3941724" y="12699"/>
                </a:lnTo>
                <a:lnTo>
                  <a:pt x="3941724" y="0"/>
                </a:lnTo>
                <a:lnTo>
                  <a:pt x="0" y="0"/>
                </a:lnTo>
                <a:lnTo>
                  <a:pt x="0" y="126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8599" y="1636648"/>
            <a:ext cx="0" cy="4871085"/>
          </a:xfrm>
          <a:custGeom>
            <a:avLst/>
            <a:gdLst/>
            <a:ahLst/>
            <a:cxnLst/>
            <a:rect l="l" t="t" r="r" b="b"/>
            <a:pathLst>
              <a:path h="4871084">
                <a:moveTo>
                  <a:pt x="0" y="0"/>
                </a:moveTo>
                <a:lnTo>
                  <a:pt x="0" y="487053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57623" y="1636648"/>
            <a:ext cx="0" cy="4871085"/>
          </a:xfrm>
          <a:custGeom>
            <a:avLst/>
            <a:gdLst/>
            <a:ahLst/>
            <a:cxnLst/>
            <a:rect l="l" t="t" r="r" b="b"/>
            <a:pathLst>
              <a:path h="4871084">
                <a:moveTo>
                  <a:pt x="0" y="0"/>
                </a:moveTo>
                <a:lnTo>
                  <a:pt x="0" y="487053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2249" y="1642998"/>
            <a:ext cx="3942079" cy="0"/>
          </a:xfrm>
          <a:custGeom>
            <a:avLst/>
            <a:gdLst/>
            <a:ahLst/>
            <a:cxnLst/>
            <a:rect l="l" t="t" r="r" b="b"/>
            <a:pathLst>
              <a:path w="3942079">
                <a:moveTo>
                  <a:pt x="0" y="0"/>
                </a:moveTo>
                <a:lnTo>
                  <a:pt x="394172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2249" y="6500838"/>
            <a:ext cx="3942079" cy="0"/>
          </a:xfrm>
          <a:custGeom>
            <a:avLst/>
            <a:gdLst/>
            <a:ahLst/>
            <a:cxnLst/>
            <a:rect l="l" t="t" r="r" b="b"/>
            <a:pathLst>
              <a:path w="3942079">
                <a:moveTo>
                  <a:pt x="0" y="0"/>
                </a:moveTo>
                <a:lnTo>
                  <a:pt x="394172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345817" y="5876950"/>
            <a:ext cx="19316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(Douglas et al.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2005)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829300" y="2466975"/>
            <a:ext cx="552450" cy="2838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223128" y="1870964"/>
            <a:ext cx="1332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Head 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...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65750" y="5443524"/>
            <a:ext cx="14865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...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toe 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ass</a:t>
            </a:r>
            <a:r>
              <a:rPr sz="2400" b="1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ssm</a:t>
            </a:r>
            <a:r>
              <a:rPr sz="2400" b="1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b="1" spc="-3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572250" y="2143074"/>
            <a:ext cx="2214626" cy="36433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78916" y="1732534"/>
            <a:ext cx="193738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Musculoskeletal</a:t>
            </a:r>
            <a:r>
              <a:rPr sz="1800" b="1" spc="-1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Joint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pain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Joint </a:t>
            </a:r>
            <a:r>
              <a:rPr sz="1800" spc="-10" dirty="0">
                <a:latin typeface="Calibri"/>
                <a:cs typeface="Calibri"/>
              </a:rPr>
              <a:t>stiffness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Mobility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Gait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15" dirty="0">
                <a:latin typeface="Calibri"/>
                <a:cs typeface="Calibri"/>
              </a:rPr>
              <a:t>Falls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Time of </a:t>
            </a:r>
            <a:r>
              <a:rPr sz="1800" spc="-15" dirty="0">
                <a:latin typeface="Calibri"/>
                <a:cs typeface="Calibri"/>
              </a:rPr>
              <a:t>day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pain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578916" y="4090542"/>
            <a:ext cx="311531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Integumentary</a:t>
            </a:r>
            <a:r>
              <a:rPr sz="1800" b="1" u="heavy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(Skin)</a:t>
            </a:r>
            <a:r>
              <a:rPr sz="1800" b="1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10" dirty="0">
                <a:latin typeface="Calibri"/>
                <a:cs typeface="Calibri"/>
              </a:rPr>
              <a:t>General </a:t>
            </a:r>
            <a:r>
              <a:rPr sz="1800" spc="-5" dirty="0">
                <a:latin typeface="Calibri"/>
                <a:cs typeface="Calibri"/>
              </a:rPr>
              <a:t>pallor of patient,</a:t>
            </a:r>
            <a:r>
              <a:rPr sz="1800" spc="5" dirty="0">
                <a:latin typeface="Calibri"/>
                <a:cs typeface="Calibri"/>
              </a:rPr>
              <a:t> e.g.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pale, flushed, </a:t>
            </a:r>
            <a:r>
              <a:rPr sz="1800" spc="-10" dirty="0">
                <a:latin typeface="Calibri"/>
                <a:cs typeface="Calibri"/>
              </a:rPr>
              <a:t>cyanotic,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jaundiced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dirty="0">
                <a:latin typeface="Calibri"/>
                <a:cs typeface="Calibri"/>
              </a:rPr>
              <a:t>Rashes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5" dirty="0">
                <a:latin typeface="Calibri"/>
                <a:cs typeface="Calibri"/>
              </a:rPr>
              <a:t>Lumps</a:t>
            </a:r>
            <a:endParaRPr sz="1800">
              <a:latin typeface="Calibri"/>
              <a:cs typeface="Calibri"/>
            </a:endParaRPr>
          </a:p>
          <a:p>
            <a:pPr marL="142240" indent="-129539">
              <a:lnSpc>
                <a:spcPct val="100000"/>
              </a:lnSpc>
              <a:buFont typeface="Arial"/>
              <a:buChar char="•"/>
              <a:tabLst>
                <a:tab pos="142240" algn="l"/>
              </a:tabLst>
            </a:pPr>
            <a:r>
              <a:rPr sz="1800" spc="-10" dirty="0">
                <a:latin typeface="Calibri"/>
                <a:cs typeface="Calibri"/>
              </a:rPr>
              <a:t>Itching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8916" y="5736742"/>
            <a:ext cx="901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indent="-129539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42240" algn="l"/>
              </a:tabLst>
            </a:pPr>
            <a:r>
              <a:rPr sz="1800" dirty="0">
                <a:latin typeface="Calibri"/>
                <a:cs typeface="Calibri"/>
              </a:rPr>
              <a:t>Bruising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592" y="333756"/>
            <a:ext cx="5807963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21204" y="461594"/>
            <a:ext cx="51054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Gathering</a:t>
            </a:r>
            <a:r>
              <a:rPr sz="4400" spc="-55" dirty="0"/>
              <a:t> </a:t>
            </a:r>
            <a:r>
              <a:rPr sz="4400" spc="-15" dirty="0"/>
              <a:t>Information</a:t>
            </a:r>
            <a:endParaRPr sz="4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607565"/>
            <a:ext cx="5798185" cy="4318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practitioner’s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role</a:t>
            </a:r>
            <a:r>
              <a:rPr sz="32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combines:</a:t>
            </a:r>
            <a:endParaRPr sz="3200">
              <a:latin typeface="Calibri"/>
              <a:cs typeface="Calibri"/>
            </a:endParaRPr>
          </a:p>
          <a:p>
            <a:pPr marL="846455" lvl="1" indent="-377190">
              <a:lnSpc>
                <a:spcPct val="100000"/>
              </a:lnSpc>
              <a:spcBef>
                <a:spcPts val="3070"/>
              </a:spcBef>
              <a:buFont typeface="Arial"/>
              <a:buChar char="–"/>
              <a:tabLst>
                <a:tab pos="84709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Maintaining</a:t>
            </a:r>
            <a:r>
              <a:rPr sz="3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rapport</a:t>
            </a:r>
            <a:endParaRPr sz="3200">
              <a:latin typeface="Calibri"/>
              <a:cs typeface="Calibri"/>
            </a:endParaRPr>
          </a:p>
          <a:p>
            <a:pPr marL="846455" lvl="1" indent="-377190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84709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Listening</a:t>
            </a:r>
            <a:endParaRPr sz="3200">
              <a:latin typeface="Calibri"/>
              <a:cs typeface="Calibri"/>
            </a:endParaRPr>
          </a:p>
          <a:p>
            <a:pPr marL="846455" lvl="1" indent="-377190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84709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Demonstrating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empathy</a:t>
            </a:r>
            <a:endParaRPr sz="3200">
              <a:latin typeface="Calibri"/>
              <a:cs typeface="Calibri"/>
            </a:endParaRPr>
          </a:p>
          <a:p>
            <a:pPr marL="846455" lvl="1" indent="-377190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84709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Facilitating</a:t>
            </a:r>
            <a:endParaRPr sz="3200">
              <a:latin typeface="Calibri"/>
              <a:cs typeface="Calibri"/>
            </a:endParaRPr>
          </a:p>
          <a:p>
            <a:pPr marL="846455" lvl="1" indent="-377190">
              <a:lnSpc>
                <a:spcPct val="100000"/>
              </a:lnSpc>
              <a:spcBef>
                <a:spcPts val="765"/>
              </a:spcBef>
              <a:buFont typeface="Arial"/>
              <a:buChar char="–"/>
              <a:tabLst>
                <a:tab pos="84709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Clarifying</a:t>
            </a:r>
            <a:endParaRPr sz="3200">
              <a:latin typeface="Calibri"/>
              <a:cs typeface="Calibri"/>
            </a:endParaRPr>
          </a:p>
          <a:p>
            <a:pPr marL="846455" lvl="1" indent="-377190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84709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Summarising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60804" y="333756"/>
            <a:ext cx="5463540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93417" y="461594"/>
            <a:ext cx="47593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Physical</a:t>
            </a:r>
            <a:r>
              <a:rPr sz="4400" spc="-80" dirty="0"/>
              <a:t> </a:t>
            </a:r>
            <a:r>
              <a:rPr sz="4400" spc="-10" dirty="0"/>
              <a:t>Examination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293014" y="1607565"/>
            <a:ext cx="7630159" cy="4150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third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Calgary-Cambridge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stage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concerns 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physical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examination.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Preparation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key: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WIPER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Explanation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procedure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Consent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sought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Privacy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dignity</a:t>
            </a:r>
            <a:r>
              <a:rPr sz="28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maintained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Chaperone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(if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required)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83680" y="3014979"/>
            <a:ext cx="2131695" cy="2342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86483" y="333756"/>
            <a:ext cx="6012179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9097" y="461594"/>
            <a:ext cx="53079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What </a:t>
            </a:r>
            <a:r>
              <a:rPr sz="4400" dirty="0"/>
              <a:t>is </a:t>
            </a:r>
            <a:r>
              <a:rPr sz="4400" spc="-15" dirty="0"/>
              <a:t>History</a:t>
            </a:r>
            <a:r>
              <a:rPr sz="4400" spc="-65" dirty="0"/>
              <a:t> </a:t>
            </a:r>
            <a:r>
              <a:rPr sz="4400" spc="-50" dirty="0"/>
              <a:t>Taking?</a:t>
            </a:r>
            <a:endParaRPr sz="4400"/>
          </a:p>
        </p:txBody>
      </p:sp>
      <p:sp>
        <p:nvSpPr>
          <p:cNvPr id="5" name="object 5"/>
          <p:cNvSpPr txBox="1"/>
          <p:nvPr/>
        </p:nvSpPr>
        <p:spPr>
          <a:xfrm>
            <a:off x="8491981" y="6464909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916" y="1650619"/>
            <a:ext cx="7783195" cy="481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9443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Asking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questions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patients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obtain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information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aid</a:t>
            </a:r>
            <a:r>
              <a:rPr sz="3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diagnosis.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2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Gathering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data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both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objective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subjective 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purpose of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generating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differential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diagnoses,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evaluating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progress following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specific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treatment/procedure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evaluating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change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patient’s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condition or the 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impact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specific disease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process.</a:t>
            </a:r>
            <a:endParaRPr sz="3200">
              <a:latin typeface="Calibri"/>
              <a:cs typeface="Calibri"/>
            </a:endParaRPr>
          </a:p>
          <a:p>
            <a:pPr marL="5059045">
              <a:lnSpc>
                <a:spcPct val="100000"/>
              </a:lnSpc>
              <a:spcBef>
                <a:spcPts val="2305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(Kings College London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2013)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9408" y="333756"/>
            <a:ext cx="6466332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92020" y="461594"/>
            <a:ext cx="57645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Explanation </a:t>
            </a:r>
            <a:r>
              <a:rPr sz="4400" dirty="0"/>
              <a:t>and</a:t>
            </a:r>
            <a:r>
              <a:rPr sz="4400" spc="-45" dirty="0"/>
              <a:t> </a:t>
            </a:r>
            <a:r>
              <a:rPr sz="4400" dirty="0"/>
              <a:t>Planning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293014" y="1650619"/>
            <a:ext cx="744537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fourth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Calgary-Cambridge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stage covers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explanation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planning: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5750" y="2238375"/>
            <a:ext cx="8772525" cy="42767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3505200"/>
            <a:ext cx="2295525" cy="2009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78281" y="4023486"/>
            <a:ext cx="1282065" cy="640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Providing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orm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28850" y="3505200"/>
            <a:ext cx="2305050" cy="2009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81045" y="3868369"/>
            <a:ext cx="1555750" cy="95186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065" marR="5080" indent="1905" algn="ctr">
              <a:lnSpc>
                <a:spcPct val="101699"/>
              </a:lnSpc>
              <a:spcBef>
                <a:spcPts val="65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Aiding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recall 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and    u</a:t>
            </a:r>
            <a:r>
              <a:rPr sz="2000" b="1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anding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67225" y="3505200"/>
            <a:ext cx="2314575" cy="20097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021071" y="3882897"/>
            <a:ext cx="1555750" cy="89090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1270" algn="ctr">
              <a:lnSpc>
                <a:spcPct val="91800"/>
              </a:lnSpc>
              <a:spcBef>
                <a:spcPts val="30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Achieving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shared 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un</a:t>
            </a:r>
            <a:r>
              <a:rPr sz="2000" b="1" spc="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nding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05600" y="3505200"/>
            <a:ext cx="2314575" cy="20097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41489" y="3743325"/>
            <a:ext cx="1394460" cy="116967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algn="ctr">
              <a:lnSpc>
                <a:spcPct val="91700"/>
              </a:lnSpc>
              <a:spcBef>
                <a:spcPts val="30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r>
              <a:rPr sz="20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shared 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decision 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making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9408" y="333756"/>
            <a:ext cx="6466332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92020" y="461594"/>
            <a:ext cx="57645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Explanation </a:t>
            </a:r>
            <a:r>
              <a:rPr sz="4400" dirty="0"/>
              <a:t>and</a:t>
            </a:r>
            <a:r>
              <a:rPr sz="4400" spc="-45" dirty="0"/>
              <a:t> </a:t>
            </a:r>
            <a:r>
              <a:rPr sz="4400" dirty="0"/>
              <a:t>Planning</a:t>
            </a:r>
            <a:endParaRPr sz="4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607565"/>
            <a:ext cx="7698740" cy="4150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207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Providing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correct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amount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type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information:</a:t>
            </a:r>
            <a:endParaRPr sz="3200">
              <a:latin typeface="Calibri"/>
              <a:cs typeface="Calibri"/>
            </a:endParaRPr>
          </a:p>
          <a:p>
            <a:pPr marL="835660" lvl="1" indent="-366395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835660" algn="l"/>
                <a:tab pos="836294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‘Chunking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8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checking’.</a:t>
            </a:r>
            <a:endParaRPr sz="2800">
              <a:latin typeface="Calibri"/>
              <a:cs typeface="Calibri"/>
            </a:endParaRPr>
          </a:p>
          <a:p>
            <a:pPr marL="835660" lvl="1" indent="-366395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835660" algn="l"/>
                <a:tab pos="836294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Asks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patient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what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information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they</a:t>
            </a:r>
            <a:r>
              <a:rPr sz="28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require.</a:t>
            </a:r>
            <a:endParaRPr sz="2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Arial"/>
              <a:buChar char="–"/>
            </a:pPr>
            <a:endParaRPr sz="41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Aiding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accurate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recall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understanding:</a:t>
            </a:r>
            <a:endParaRPr sz="3200">
              <a:latin typeface="Calibri"/>
              <a:cs typeface="Calibri"/>
            </a:endParaRPr>
          </a:p>
          <a:p>
            <a:pPr marL="835660" lvl="1" indent="-366395">
              <a:lnSpc>
                <a:spcPct val="100000"/>
              </a:lnSpc>
              <a:spcBef>
                <a:spcPts val="685"/>
              </a:spcBef>
              <a:buFont typeface="Arial"/>
              <a:buChar char="–"/>
              <a:tabLst>
                <a:tab pos="835660" algn="l"/>
                <a:tab pos="836294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Uses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appropriate</a:t>
            </a:r>
            <a:r>
              <a:rPr sz="2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language.</a:t>
            </a:r>
            <a:endParaRPr sz="2800">
              <a:latin typeface="Calibri"/>
              <a:cs typeface="Calibri"/>
            </a:endParaRPr>
          </a:p>
          <a:p>
            <a:pPr marL="835660" lvl="1" indent="-36639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835660" algn="l"/>
                <a:tab pos="836294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Gives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appropriate</a:t>
            </a:r>
            <a:r>
              <a:rPr sz="2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explanation.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9408" y="333756"/>
            <a:ext cx="6466332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92020" y="461594"/>
            <a:ext cx="57645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Explanation </a:t>
            </a:r>
            <a:r>
              <a:rPr sz="4400" dirty="0"/>
              <a:t>and</a:t>
            </a:r>
            <a:r>
              <a:rPr sz="4400" spc="-45" dirty="0"/>
              <a:t> </a:t>
            </a:r>
            <a:r>
              <a:rPr sz="4400" dirty="0"/>
              <a:t>Planning</a:t>
            </a:r>
            <a:endParaRPr sz="4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93014" y="1506973"/>
            <a:ext cx="7813040" cy="434848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Achieving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shared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understanding: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Relates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explanations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patient.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Encourages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patient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8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contribute.</a:t>
            </a:r>
            <a:endParaRPr sz="2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Arial"/>
              <a:buChar char="–"/>
            </a:pPr>
            <a:endParaRPr sz="4650">
              <a:latin typeface="Times New Roman"/>
              <a:cs typeface="Times New Roman"/>
            </a:endParaRPr>
          </a:p>
          <a:p>
            <a:pPr marL="342265" marR="1844675" indent="-342265" algn="r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422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Planning,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shared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decision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making:</a:t>
            </a:r>
            <a:endParaRPr sz="3200">
              <a:latin typeface="Calibri"/>
              <a:cs typeface="Calibri"/>
            </a:endParaRPr>
          </a:p>
          <a:p>
            <a:pPr marL="287020" marR="1877695" lvl="1" indent="-287020" algn="r">
              <a:lnSpc>
                <a:spcPct val="100000"/>
              </a:lnSpc>
              <a:spcBef>
                <a:spcPts val="685"/>
              </a:spcBef>
              <a:buFont typeface="Arial"/>
              <a:buChar char="–"/>
              <a:tabLst>
                <a:tab pos="2870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Shares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own thinking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2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appropriate.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Negotiates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plan.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Checks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with the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patient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about the plan of</a:t>
            </a:r>
            <a:r>
              <a:rPr sz="28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action.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60448" y="333756"/>
            <a:ext cx="5062728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93060" y="461594"/>
            <a:ext cx="43567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Closing the</a:t>
            </a:r>
            <a:r>
              <a:rPr sz="4400" spc="-55" dirty="0"/>
              <a:t> </a:t>
            </a:r>
            <a:r>
              <a:rPr sz="4400" spc="-5" dirty="0"/>
              <a:t>Session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07288" y="1507616"/>
            <a:ext cx="705167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final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stage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Calgary-Cambridge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approach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emphasises: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00425" y="2819400"/>
            <a:ext cx="4743450" cy="182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53129" y="3010611"/>
            <a:ext cx="3647440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720" algn="l"/>
              </a:tabLst>
            </a:pPr>
            <a:r>
              <a:rPr sz="3700" spc="-25" dirty="0">
                <a:latin typeface="Calibri"/>
                <a:cs typeface="Calibri"/>
              </a:rPr>
              <a:t>Forward</a:t>
            </a:r>
            <a:r>
              <a:rPr sz="3700" spc="-40" dirty="0">
                <a:latin typeface="Calibri"/>
                <a:cs typeface="Calibri"/>
              </a:rPr>
              <a:t> </a:t>
            </a:r>
            <a:r>
              <a:rPr sz="3700" spc="-10" dirty="0">
                <a:latin typeface="Calibri"/>
                <a:cs typeface="Calibri"/>
              </a:rPr>
              <a:t>planning</a:t>
            </a:r>
            <a:endParaRPr sz="37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28700" y="2886075"/>
            <a:ext cx="2476500" cy="1600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049526" y="3134614"/>
            <a:ext cx="444500" cy="1016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65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00425" y="4762500"/>
            <a:ext cx="4743450" cy="1828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53129" y="4952187"/>
            <a:ext cx="3960495" cy="110617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99085" marR="5080" indent="-287020">
              <a:lnSpc>
                <a:spcPts val="4070"/>
              </a:lnSpc>
              <a:spcBef>
                <a:spcPts val="540"/>
              </a:spcBef>
              <a:buChar char="•"/>
              <a:tabLst>
                <a:tab pos="299720" algn="l"/>
              </a:tabLst>
            </a:pPr>
            <a:r>
              <a:rPr sz="3700" spc="-15" dirty="0">
                <a:latin typeface="Calibri"/>
                <a:cs typeface="Calibri"/>
              </a:rPr>
              <a:t>Ensure </a:t>
            </a:r>
            <a:r>
              <a:rPr sz="3700" spc="-20" dirty="0">
                <a:latin typeface="Calibri"/>
                <a:cs typeface="Calibri"/>
              </a:rPr>
              <a:t>appropriate  </a:t>
            </a:r>
            <a:r>
              <a:rPr sz="3700" spc="-15" dirty="0">
                <a:latin typeface="Calibri"/>
                <a:cs typeface="Calibri"/>
              </a:rPr>
              <a:t>point of</a:t>
            </a:r>
            <a:r>
              <a:rPr sz="3700" spc="5" dirty="0">
                <a:latin typeface="Calibri"/>
                <a:cs typeface="Calibri"/>
              </a:rPr>
              <a:t> </a:t>
            </a:r>
            <a:r>
              <a:rPr sz="3700" spc="-15" dirty="0">
                <a:latin typeface="Calibri"/>
                <a:cs typeface="Calibri"/>
              </a:rPr>
              <a:t>closure</a:t>
            </a:r>
            <a:endParaRPr sz="37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28700" y="4829175"/>
            <a:ext cx="2476500" cy="1600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049526" y="5076240"/>
            <a:ext cx="444500" cy="1016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65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60448" y="333756"/>
            <a:ext cx="5062728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93060" y="461594"/>
            <a:ext cx="43567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Closing the</a:t>
            </a:r>
            <a:r>
              <a:rPr sz="4400" spc="-55" dirty="0"/>
              <a:t> </a:t>
            </a:r>
            <a:r>
              <a:rPr sz="4400" spc="-5" dirty="0"/>
              <a:t>Session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07288" y="1621273"/>
            <a:ext cx="7853680" cy="300672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Forward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planning:</a:t>
            </a:r>
            <a:endParaRPr sz="3200">
              <a:latin typeface="Calibri"/>
              <a:cs typeface="Calibri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Discusses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next</a:t>
            </a:r>
            <a:r>
              <a:rPr sz="28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steps.</a:t>
            </a:r>
            <a:endParaRPr sz="2800">
              <a:latin typeface="Calibri"/>
              <a:cs typeface="Calibri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Possible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opportunity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sz="28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education.</a:t>
            </a:r>
            <a:endParaRPr sz="2800">
              <a:latin typeface="Calibri"/>
              <a:cs typeface="Calibri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‘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Safety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netting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’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covers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explanation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possible  unknown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outcomes,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what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do if 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plan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is not  working, when and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how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seek</a:t>
            </a:r>
            <a:r>
              <a:rPr sz="28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help.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28873" y="5072075"/>
            <a:ext cx="3163824" cy="1543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60448" y="333756"/>
            <a:ext cx="5062728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93060" y="461594"/>
            <a:ext cx="43567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Closing the</a:t>
            </a:r>
            <a:r>
              <a:rPr sz="4400" spc="-55" dirty="0"/>
              <a:t> </a:t>
            </a:r>
            <a:r>
              <a:rPr sz="4400" spc="-5" dirty="0"/>
              <a:t>Session</a:t>
            </a:r>
            <a:endParaRPr sz="4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93014" y="1506973"/>
            <a:ext cx="8532495" cy="471360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Ensuring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appropriate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point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2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closure:</a:t>
            </a:r>
            <a:endParaRPr sz="3200">
              <a:latin typeface="Calibri"/>
              <a:cs typeface="Calibri"/>
            </a:endParaRPr>
          </a:p>
          <a:p>
            <a:pPr marL="756285" marR="1767839" lvl="1" indent="-287020" algn="just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Summarises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consultation briefly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(with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the  patient),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clarifying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plan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care.</a:t>
            </a:r>
            <a:endParaRPr sz="2800">
              <a:latin typeface="Calibri"/>
              <a:cs typeface="Calibri"/>
            </a:endParaRPr>
          </a:p>
          <a:p>
            <a:pPr marL="756285" marR="34290" lvl="1" indent="-287020" algn="just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Final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check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patient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agrees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 is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comfortable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with 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plan,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asks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corrections,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questions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other items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discuss.</a:t>
            </a:r>
            <a:endParaRPr sz="28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Include a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brief written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summary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e.g. </a:t>
            </a:r>
            <a:r>
              <a:rPr sz="2800" spc="15" dirty="0">
                <a:solidFill>
                  <a:srgbClr val="FFFFFF"/>
                </a:solidFill>
                <a:latin typeface="Calibri"/>
                <a:cs typeface="Calibri"/>
              </a:rPr>
              <a:t>“This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is a 64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year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old </a:t>
            </a:r>
            <a:r>
              <a:rPr sz="2800" spc="-55" dirty="0">
                <a:solidFill>
                  <a:srgbClr val="FFFFFF"/>
                </a:solidFill>
                <a:latin typeface="Calibri"/>
                <a:cs typeface="Calibri"/>
              </a:rPr>
              <a:t>smoker,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with a 3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month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central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chest  pain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related to exercise.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He has a 10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year history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2800" spc="-30" dirty="0">
                <a:solidFill>
                  <a:srgbClr val="FFFFFF"/>
                </a:solidFill>
                <a:latin typeface="Calibri"/>
                <a:cs typeface="Calibri"/>
              </a:rPr>
              <a:t>hypertension”.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196595"/>
            <a:ext cx="2182368" cy="8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89176" y="196595"/>
            <a:ext cx="822960" cy="8199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44623" y="196595"/>
            <a:ext cx="6961632" cy="819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76173" y="313766"/>
            <a:ext cx="7996555" cy="1013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Calgary-Cambridge Consultation</a:t>
            </a:r>
            <a:r>
              <a:rPr spc="-5" dirty="0"/>
              <a:t> Guide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(Kurtz </a:t>
            </a:r>
            <a:r>
              <a:rPr sz="2400" dirty="0"/>
              <a:t>et al.</a:t>
            </a:r>
            <a:r>
              <a:rPr sz="2400" spc="-45" dirty="0"/>
              <a:t> </a:t>
            </a:r>
            <a:r>
              <a:rPr sz="2400" spc="-5" dirty="0"/>
              <a:t>2005)</a:t>
            </a:r>
            <a:endParaRPr sz="2400"/>
          </a:p>
        </p:txBody>
      </p:sp>
      <p:sp>
        <p:nvSpPr>
          <p:cNvPr id="6" name="object 6"/>
          <p:cNvSpPr/>
          <p:nvPr/>
        </p:nvSpPr>
        <p:spPr>
          <a:xfrm>
            <a:off x="1790700" y="5486400"/>
            <a:ext cx="5267325" cy="762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90700" y="4514850"/>
            <a:ext cx="5267325" cy="11049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90700" y="3543300"/>
            <a:ext cx="5267325" cy="11049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90700" y="2571750"/>
            <a:ext cx="5267325" cy="11049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948177" y="2721991"/>
            <a:ext cx="2961640" cy="3274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/>
                <a:cs typeface="Calibri"/>
              </a:rPr>
              <a:t>Gathering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Information</a:t>
            </a:r>
            <a:endParaRPr sz="2200">
              <a:latin typeface="Calibri"/>
              <a:cs typeface="Calibri"/>
            </a:endParaRPr>
          </a:p>
          <a:p>
            <a:pPr marL="12700" marR="5080" indent="2540" algn="ctr">
              <a:lnSpc>
                <a:spcPts val="7650"/>
              </a:lnSpc>
              <a:spcBef>
                <a:spcPts val="1085"/>
              </a:spcBef>
            </a:pPr>
            <a:r>
              <a:rPr sz="2200" b="1" spc="-15" dirty="0">
                <a:latin typeface="Calibri"/>
                <a:cs typeface="Calibri"/>
              </a:rPr>
              <a:t>Physical Examination  </a:t>
            </a:r>
            <a:r>
              <a:rPr sz="2200" b="1" spc="-10" dirty="0">
                <a:latin typeface="Calibri"/>
                <a:cs typeface="Calibri"/>
              </a:rPr>
              <a:t>Explanation and Planning  Closing the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Session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90700" y="1600200"/>
            <a:ext cx="5267325" cy="11049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208782" y="1750822"/>
            <a:ext cx="24428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/>
                <a:cs typeface="Calibri"/>
              </a:rPr>
              <a:t>Initiating the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Session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2400" y="1552575"/>
            <a:ext cx="1771650" cy="11715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60679" y="1659763"/>
            <a:ext cx="99060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" marR="5080" indent="-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P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ding  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truct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71500" y="2381250"/>
            <a:ext cx="628650" cy="39147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200900" y="1552575"/>
            <a:ext cx="1943100" cy="11715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399146" y="1659763"/>
            <a:ext cx="134937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4384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Building  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tionshi</a:t>
            </a:r>
            <a:r>
              <a:rPr sz="2000" spc="-1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791450" y="2381250"/>
            <a:ext cx="628650" cy="39147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44011" y="333756"/>
            <a:ext cx="2895600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7005" y="461594"/>
            <a:ext cx="21894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Summary</a:t>
            </a:r>
            <a:endParaRPr sz="4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35965" y="1410690"/>
            <a:ext cx="8265795" cy="461073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systematic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approach.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Establish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rapport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with the</a:t>
            </a:r>
            <a:r>
              <a:rPr sz="32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patient.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Listen 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what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patient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3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saying.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Clarify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summarise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information.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Provide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‘safety</a:t>
            </a:r>
            <a:r>
              <a:rPr sz="3200" spc="-45" dirty="0">
                <a:solidFill>
                  <a:srgbClr val="FFFFFF"/>
                </a:solidFill>
                <a:latin typeface="Calibri"/>
                <a:cs typeface="Calibri"/>
              </a:rPr>
              <a:t> net’.</a:t>
            </a:r>
            <a:endParaRPr sz="3200">
              <a:latin typeface="Calibri"/>
              <a:cs typeface="Calibri"/>
            </a:endParaRPr>
          </a:p>
          <a:p>
            <a:pPr marL="355600" marR="81534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Recognise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own boundaries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seek senior  support.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Escalate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and/or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refer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appropriate</a:t>
            </a:r>
            <a:r>
              <a:rPr sz="3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person.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9724" y="1780032"/>
            <a:ext cx="7571232" cy="9799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20367" y="2511551"/>
            <a:ext cx="6408420" cy="9799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35579" y="3243072"/>
            <a:ext cx="3781044" cy="9799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03147" y="1922475"/>
            <a:ext cx="666940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4800" i="1" spc="-5" dirty="0">
                <a:solidFill>
                  <a:srgbClr val="FFFFFF"/>
                </a:solidFill>
                <a:latin typeface="Calibri"/>
                <a:cs typeface="Calibri"/>
              </a:rPr>
              <a:t>“Medicine </a:t>
            </a:r>
            <a:r>
              <a:rPr sz="4800" i="1" dirty="0">
                <a:solidFill>
                  <a:srgbClr val="FFFFFF"/>
                </a:solidFill>
                <a:latin typeface="Calibri"/>
                <a:cs typeface="Calibri"/>
              </a:rPr>
              <a:t>is learned </a:t>
            </a:r>
            <a:r>
              <a:rPr sz="4800" i="1" spc="-5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4800" i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800" i="1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4800" i="1" spc="-5" dirty="0">
                <a:solidFill>
                  <a:srgbClr val="FFFFFF"/>
                </a:solidFill>
                <a:latin typeface="Calibri"/>
                <a:cs typeface="Calibri"/>
              </a:rPr>
              <a:t>bedside </a:t>
            </a:r>
            <a:r>
              <a:rPr sz="4800" i="1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4800" i="1" spc="-5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4800" i="1" dirty="0">
                <a:solidFill>
                  <a:srgbClr val="FFFFFF"/>
                </a:solidFill>
                <a:latin typeface="Calibri"/>
                <a:cs typeface="Calibri"/>
              </a:rPr>
              <a:t>in the  </a:t>
            </a:r>
            <a:r>
              <a:rPr sz="4800" i="1" spc="-45" dirty="0">
                <a:solidFill>
                  <a:srgbClr val="FFFFFF"/>
                </a:solidFill>
                <a:latin typeface="Calibri"/>
                <a:cs typeface="Calibri"/>
              </a:rPr>
              <a:t>classroom”.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5315458" y="4690617"/>
            <a:ext cx="2893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(Sir William Osler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1849 –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1919)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8848" y="333756"/>
            <a:ext cx="7930896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1486" y="461594"/>
            <a:ext cx="710310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Further </a:t>
            </a:r>
            <a:r>
              <a:rPr sz="4400" spc="-5" dirty="0"/>
              <a:t>Learning</a:t>
            </a:r>
            <a:r>
              <a:rPr sz="4400" spc="-50" dirty="0"/>
              <a:t> </a:t>
            </a:r>
            <a:r>
              <a:rPr sz="4400" dirty="0"/>
              <a:t>Opportunities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07288" y="1624935"/>
            <a:ext cx="7870825" cy="38303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i="1" spc="-5" dirty="0">
                <a:solidFill>
                  <a:srgbClr val="FFFFFF"/>
                </a:solidFill>
                <a:latin typeface="Calibri"/>
                <a:cs typeface="Calibri"/>
              </a:rPr>
              <a:t>Practice, </a:t>
            </a:r>
            <a:r>
              <a:rPr sz="3200" i="1" spc="-10" dirty="0">
                <a:solidFill>
                  <a:srgbClr val="FFFFFF"/>
                </a:solidFill>
                <a:latin typeface="Calibri"/>
                <a:cs typeface="Calibri"/>
              </a:rPr>
              <a:t>practice,</a:t>
            </a:r>
            <a:r>
              <a:rPr sz="3200" i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i="1" spc="-5" dirty="0">
                <a:solidFill>
                  <a:srgbClr val="FFFFFF"/>
                </a:solidFill>
                <a:latin typeface="Calibri"/>
                <a:cs typeface="Calibri"/>
              </a:rPr>
              <a:t>practice!</a:t>
            </a:r>
            <a:endParaRPr sz="3200">
              <a:latin typeface="Calibri"/>
              <a:cs typeface="Calibri"/>
            </a:endParaRPr>
          </a:p>
          <a:p>
            <a:pPr marL="355600" marR="1698625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Observe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fellow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health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practitioners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undertaking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assessments.</a:t>
            </a:r>
            <a:endParaRPr sz="32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Reflect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(on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practice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others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your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own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abilities and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experiences).</a:t>
            </a:r>
            <a:endParaRPr sz="3200">
              <a:latin typeface="Calibri"/>
              <a:cs typeface="Calibri"/>
            </a:endParaRPr>
          </a:p>
          <a:p>
            <a:pPr marL="355600" marR="28575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See 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suggested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‘Key </a:t>
            </a:r>
            <a:r>
              <a:rPr sz="3200" spc="-55" dirty="0">
                <a:solidFill>
                  <a:srgbClr val="FFFFFF"/>
                </a:solidFill>
                <a:latin typeface="Calibri"/>
                <a:cs typeface="Calibri"/>
              </a:rPr>
              <a:t>Texts’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Module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Handbook.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29000" y="5429262"/>
            <a:ext cx="2643251" cy="10953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39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9555" y="2083307"/>
            <a:ext cx="7199376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52500" y="2753867"/>
            <a:ext cx="7333488" cy="899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64179" y="3424428"/>
            <a:ext cx="3185160" cy="8991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85113" y="2211451"/>
            <a:ext cx="6501765" cy="203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5"/>
              </a:spcBef>
            </a:pPr>
            <a:r>
              <a:rPr sz="4400" i="1" spc="-55" dirty="0">
                <a:solidFill>
                  <a:srgbClr val="FFFFFF"/>
                </a:solidFill>
                <a:latin typeface="Calibri"/>
                <a:cs typeface="Calibri"/>
              </a:rPr>
              <a:t>“Always </a:t>
            </a:r>
            <a:r>
              <a:rPr sz="4400" i="1" spc="-20" dirty="0">
                <a:solidFill>
                  <a:srgbClr val="FFFFFF"/>
                </a:solidFill>
                <a:latin typeface="Calibri"/>
                <a:cs typeface="Calibri"/>
              </a:rPr>
              <a:t>listen </a:t>
            </a:r>
            <a:r>
              <a:rPr sz="4400" i="1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4400" i="1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4400" i="1" spc="-10" dirty="0">
                <a:solidFill>
                  <a:srgbClr val="FFFFFF"/>
                </a:solidFill>
                <a:latin typeface="Calibri"/>
                <a:cs typeface="Calibri"/>
              </a:rPr>
              <a:t>patient  </a:t>
            </a:r>
            <a:r>
              <a:rPr sz="4400" i="1" spc="-5" dirty="0">
                <a:solidFill>
                  <a:srgbClr val="FFFFFF"/>
                </a:solidFill>
                <a:latin typeface="Calibri"/>
                <a:cs typeface="Calibri"/>
              </a:rPr>
              <a:t>they </a:t>
            </a:r>
            <a:r>
              <a:rPr sz="4400" i="1" spc="-15" dirty="0">
                <a:solidFill>
                  <a:srgbClr val="FFFFFF"/>
                </a:solidFill>
                <a:latin typeface="Calibri"/>
                <a:cs typeface="Calibri"/>
              </a:rPr>
              <a:t>might </a:t>
            </a:r>
            <a:r>
              <a:rPr sz="4400" i="1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4400" i="1" spc="-10" dirty="0">
                <a:solidFill>
                  <a:srgbClr val="FFFFFF"/>
                </a:solidFill>
                <a:latin typeface="Calibri"/>
                <a:cs typeface="Calibri"/>
              </a:rPr>
              <a:t>telling </a:t>
            </a:r>
            <a:r>
              <a:rPr sz="4400" i="1" spc="-5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4400" i="1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4400" i="1" spc="-40" dirty="0">
                <a:solidFill>
                  <a:srgbClr val="FFFFFF"/>
                </a:solidFill>
                <a:latin typeface="Calibri"/>
                <a:cs typeface="Calibri"/>
              </a:rPr>
              <a:t>diagnosis”.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91981" y="6464909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4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17033" y="5448096"/>
            <a:ext cx="28492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(Sir William Osler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1849 -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1919)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8848" y="333756"/>
            <a:ext cx="7930896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1486" y="461594"/>
            <a:ext cx="710310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Further </a:t>
            </a:r>
            <a:r>
              <a:rPr sz="4400" spc="-5" dirty="0"/>
              <a:t>Learning</a:t>
            </a:r>
            <a:r>
              <a:rPr sz="4400" spc="-50" dirty="0"/>
              <a:t> </a:t>
            </a:r>
            <a:r>
              <a:rPr sz="4400" dirty="0"/>
              <a:t>Opportunities</a:t>
            </a:r>
            <a:endParaRPr sz="44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40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93014" y="1610613"/>
            <a:ext cx="11741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On-line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07937" y="2208148"/>
          <a:ext cx="8714739" cy="40437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0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marL="90805" marR="4006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Ambulance 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Technician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Study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http://www.ambulancetechnicianstudy.co.uk/patassess.html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Critical</a:t>
                      </a:r>
                      <a:r>
                        <a:rPr sz="18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Care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Practitioner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u="heavy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http://www.criticalcarepractitioner.co.uk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latin typeface="Calibri"/>
                          <a:cs typeface="Calibri"/>
                        </a:rPr>
                        <a:t>GP-Training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2608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http://www.gp- </a:t>
                      </a:r>
                      <a:r>
                        <a:rPr sz="18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training.net/training/communication_skills/calgary/cambridge.pdf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University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of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Manchester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u="heavy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http://www.medicine.manchester.ac.uk/cbme/tutornotes/calgaryca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mbridgeframework.pdf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Nurse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Led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Clinics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7"/>
                        </a:rPr>
                        <a:t>http://www.nurseledclinics.com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Nursing Standard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u="heavy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8"/>
                        </a:rPr>
                        <a:t>http://www.nursingstandard.co.uk</a:t>
                      </a:r>
                      <a:r>
                        <a:rPr sz="18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8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(Subscription</a:t>
                      </a:r>
                      <a:r>
                        <a:rPr sz="18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only)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Nursing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Times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9"/>
                        </a:rPr>
                        <a:t>http://www.nursingtimes.net</a:t>
                      </a:r>
                      <a:r>
                        <a:rPr sz="18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9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(Many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articles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can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18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downloaded)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Patient.co.uk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10"/>
                        </a:rPr>
                        <a:t>http://www.patient.co.uk/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22676" y="205740"/>
            <a:ext cx="2935224" cy="819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5190" y="323849"/>
            <a:ext cx="22961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References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41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51942" y="1230883"/>
            <a:ext cx="8496935" cy="4965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8300" marR="12446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Chafer, 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A.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(2003)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Communication Skills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Manual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[On-line].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0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http://www.easterngp.co.uk/pages/resources/documents/resk_Manual0cm0 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203.pdf?PHPSESSID=ceadf362cd0b668b4ce9165e3ac1c310</a:t>
            </a:r>
            <a:r>
              <a:rPr sz="2000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[Accessed 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12</a:t>
            </a:r>
            <a:r>
              <a:rPr sz="1950" spc="7" baseline="25641" dirty="0">
                <a:solidFill>
                  <a:srgbClr val="FFFFFF"/>
                </a:solidFill>
                <a:latin typeface="Calibri"/>
                <a:cs typeface="Calibri"/>
              </a:rPr>
              <a:t>th </a:t>
            </a:r>
            <a:r>
              <a:rPr sz="13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September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2010].</a:t>
            </a:r>
            <a:endParaRPr sz="2000">
              <a:latin typeface="Calibri"/>
              <a:cs typeface="Calibri"/>
            </a:endParaRPr>
          </a:p>
          <a:p>
            <a:pPr marL="368300" marR="106299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Douglas, G.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al. (2005) </a:t>
            </a:r>
            <a:r>
              <a:rPr sz="2000" i="1" spc="-15" dirty="0">
                <a:solidFill>
                  <a:srgbClr val="FFFFFF"/>
                </a:solidFill>
                <a:latin typeface="Calibri"/>
                <a:cs typeface="Calibri"/>
              </a:rPr>
              <a:t>Macleod’s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Clinical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Examination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r>
              <a:rPr sz="1950" spc="7" baseline="25641" dirty="0">
                <a:solidFill>
                  <a:srgbClr val="FFFFFF"/>
                </a:solidFill>
                <a:latin typeface="Calibri"/>
                <a:cs typeface="Calibri"/>
              </a:rPr>
              <a:t>th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Edition.  Edinburgh;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Churchill</a:t>
            </a:r>
            <a:r>
              <a:rPr sz="20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Livingstone.</a:t>
            </a:r>
            <a:endParaRPr sz="2000">
              <a:latin typeface="Calibri"/>
              <a:cs typeface="Calibri"/>
            </a:endParaRPr>
          </a:p>
          <a:p>
            <a:pPr marL="3683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Fawcett, </a:t>
            </a:r>
            <a:r>
              <a:rPr sz="2000" spc="-100" dirty="0">
                <a:solidFill>
                  <a:srgbClr val="FFFFFF"/>
                </a:solidFill>
                <a:latin typeface="Calibri"/>
                <a:cs typeface="Calibri"/>
              </a:rPr>
              <a:t>T.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Rhynas, S.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(2012) </a:t>
            </a:r>
            <a:r>
              <a:rPr sz="2000" i="1" spc="-30" dirty="0">
                <a:solidFill>
                  <a:srgbClr val="FFFFFF"/>
                </a:solidFill>
                <a:latin typeface="Calibri"/>
                <a:cs typeface="Calibri"/>
              </a:rPr>
              <a:t>Taking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patient history: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the role of the</a:t>
            </a:r>
            <a:r>
              <a:rPr sz="2000" i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nurse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36830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Nursing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Standard.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26, 24,</a:t>
            </a:r>
            <a:r>
              <a:rPr sz="20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41-46.</a:t>
            </a:r>
            <a:endParaRPr sz="2000">
              <a:latin typeface="Calibri"/>
              <a:cs typeface="Calibri"/>
            </a:endParaRPr>
          </a:p>
          <a:p>
            <a:pPr marL="368300" marR="1778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Fischer,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M.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Ereaut, G.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(2012)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When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Doctors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Patients </a:t>
            </a:r>
            <a:r>
              <a:rPr sz="2000" i="1" spc="-40" dirty="0">
                <a:solidFill>
                  <a:srgbClr val="FFFFFF"/>
                </a:solidFill>
                <a:latin typeface="Calibri"/>
                <a:cs typeface="Calibri"/>
              </a:rPr>
              <a:t>Talk: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Making Sense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Consultation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. London; The Health Foundation</a:t>
            </a:r>
            <a:r>
              <a:rPr sz="2000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3683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Jarvis,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(2012)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Physical Examination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Health Assessment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950" spc="7" baseline="25641" dirty="0">
                <a:solidFill>
                  <a:srgbClr val="FFFFFF"/>
                </a:solidFill>
                <a:latin typeface="Calibri"/>
                <a:cs typeface="Calibri"/>
              </a:rPr>
              <a:t>th</a:t>
            </a:r>
            <a:r>
              <a:rPr sz="1950" spc="120" baseline="2564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Edition.</a:t>
            </a:r>
            <a:endParaRPr sz="2000">
              <a:latin typeface="Calibri"/>
              <a:cs typeface="Calibri"/>
            </a:endParaRPr>
          </a:p>
          <a:p>
            <a:pPr marL="36830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St.Louis; Elsevier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Saunders.</a:t>
            </a:r>
            <a:endParaRPr sz="2000">
              <a:latin typeface="Calibri"/>
              <a:cs typeface="Calibri"/>
            </a:endParaRPr>
          </a:p>
          <a:p>
            <a:pPr marL="3683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Jevon, </a:t>
            </a:r>
            <a:r>
              <a:rPr sz="2000" spc="-130" dirty="0">
                <a:solidFill>
                  <a:srgbClr val="FFFFFF"/>
                </a:solidFill>
                <a:latin typeface="Calibri"/>
                <a:cs typeface="Calibri"/>
              </a:rPr>
              <a:t>P.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(2009)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Clinical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Examination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Skills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Chichester;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John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Wiley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Sons</a:t>
            </a:r>
            <a:r>
              <a:rPr sz="2000" spc="-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Ltd.</a:t>
            </a:r>
            <a:endParaRPr sz="2000">
              <a:latin typeface="Calibri"/>
              <a:cs typeface="Calibri"/>
            </a:endParaRPr>
          </a:p>
          <a:p>
            <a:pPr marL="368300" marR="10668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Kaufmann,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G. (2008) </a:t>
            </a:r>
            <a:r>
              <a:rPr sz="2000" i="1" spc="-15" dirty="0">
                <a:solidFill>
                  <a:srgbClr val="FFFFFF"/>
                </a:solidFill>
                <a:latin typeface="Calibri"/>
                <a:cs typeface="Calibri"/>
              </a:rPr>
              <a:t>Patient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assessment: effective communication and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history 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taking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Nursing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Standard.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23, 4,</a:t>
            </a:r>
            <a:r>
              <a:rPr sz="20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50-56.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22676" y="242315"/>
            <a:ext cx="2935224" cy="8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5190" y="359410"/>
            <a:ext cx="22961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References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42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80314" y="1159509"/>
            <a:ext cx="8564245" cy="5269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8300" marR="177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Kings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College London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(2013)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Introduction </a:t>
            </a:r>
            <a:r>
              <a:rPr sz="2000" i="1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2000" i="1" spc="-30" dirty="0">
                <a:solidFill>
                  <a:srgbClr val="FFFFFF"/>
                </a:solidFill>
                <a:latin typeface="Calibri"/>
                <a:cs typeface="Calibri"/>
              </a:rPr>
              <a:t>Taking.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[On-line].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0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http://www.kcl.ac.uk/health/study/facilities/chantler/docs/PatientEducation/H  </a:t>
            </a:r>
            <a:r>
              <a:rPr sz="20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istoryTakingNOTES.doc</a:t>
            </a:r>
            <a:r>
              <a:rPr sz="2000" spc="-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[Accessed 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950" spc="7" baseline="25641" dirty="0">
                <a:solidFill>
                  <a:srgbClr val="FFFFFF"/>
                </a:solidFill>
                <a:latin typeface="Calibri"/>
                <a:cs typeface="Calibri"/>
              </a:rPr>
              <a:t>th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April</a:t>
            </a:r>
            <a:r>
              <a:rPr sz="2000" spc="-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2013].</a:t>
            </a:r>
            <a:endParaRPr sz="2000">
              <a:latin typeface="Calibri"/>
              <a:cs typeface="Calibri"/>
            </a:endParaRPr>
          </a:p>
          <a:p>
            <a:pPr marL="368300" marR="18542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Lloyd,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H. Craig, S.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(2007)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guide </a:t>
            </a:r>
            <a:r>
              <a:rPr sz="2000" i="1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taking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patient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history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Nursing Standard.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22, 13,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42-48.</a:t>
            </a:r>
            <a:endParaRPr sz="2000">
              <a:latin typeface="Calibri"/>
              <a:cs typeface="Calibri"/>
            </a:endParaRPr>
          </a:p>
          <a:p>
            <a:pPr marL="368300" marR="23495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Moulton, L.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(2007)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i="1" spc="-15" dirty="0">
                <a:solidFill>
                  <a:srgbClr val="FFFFFF"/>
                </a:solidFill>
                <a:latin typeface="Calibri"/>
                <a:cs typeface="Calibri"/>
              </a:rPr>
              <a:t>Naked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Consultation: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Practical Guide </a:t>
            </a:r>
            <a:r>
              <a:rPr sz="2000" i="1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Primary Care  Consultation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Skills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Abingdon;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Radcliffe</a:t>
            </a:r>
            <a:r>
              <a:rPr sz="20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Press.</a:t>
            </a:r>
            <a:endParaRPr sz="2000">
              <a:latin typeface="Calibri"/>
              <a:cs typeface="Calibri"/>
            </a:endParaRPr>
          </a:p>
          <a:p>
            <a:pPr marL="368300" marR="7239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Scott, O.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(2013)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2000" i="1" spc="-35" dirty="0">
                <a:solidFill>
                  <a:srgbClr val="FFFFFF"/>
                </a:solidFill>
                <a:latin typeface="Calibri"/>
                <a:cs typeface="Calibri"/>
              </a:rPr>
              <a:t>Taking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Physical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Examination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. [On-line].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20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http://www.patient.co.uk/doctor/History-and-Physical-Examination.htm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[Accessed 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950" spc="15" baseline="25641" dirty="0">
                <a:solidFill>
                  <a:srgbClr val="FFFFFF"/>
                </a:solidFill>
                <a:latin typeface="Calibri"/>
                <a:cs typeface="Calibri"/>
              </a:rPr>
              <a:t>nd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May</a:t>
            </a:r>
            <a:r>
              <a:rPr sz="2000" spc="-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2013].</a:t>
            </a:r>
            <a:endParaRPr sz="2000">
              <a:latin typeface="Calibri"/>
              <a:cs typeface="Calibri"/>
            </a:endParaRPr>
          </a:p>
          <a:p>
            <a:pPr marL="368300" marR="30861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Smith, 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R.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(2003)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Thoughts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new medical students at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new medical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.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British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Medical Journal. 20, 327 (7429),</a:t>
            </a:r>
            <a:r>
              <a:rPr sz="20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1430-1433.</a:t>
            </a:r>
            <a:endParaRPr sz="2000">
              <a:latin typeface="Calibri"/>
              <a:cs typeface="Calibri"/>
            </a:endParaRPr>
          </a:p>
          <a:p>
            <a:pPr marL="3683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Talley,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N.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O’Connor,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(2010)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Clinical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Examination: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Systematic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Guide</a:t>
            </a:r>
            <a:r>
              <a:rPr sz="2000" i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i="1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endParaRPr sz="2000">
              <a:latin typeface="Calibri"/>
              <a:cs typeface="Calibri"/>
            </a:endParaRPr>
          </a:p>
          <a:p>
            <a:pPr marL="368300">
              <a:lnSpc>
                <a:spcPct val="100000"/>
              </a:lnSpc>
            </a:pP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Physical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Diagnosis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950" spc="7" baseline="25641" dirty="0">
                <a:solidFill>
                  <a:srgbClr val="FFFFFF"/>
                </a:solidFill>
                <a:latin typeface="Calibri"/>
                <a:cs typeface="Calibri"/>
              </a:rPr>
              <a:t>th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Edition. Edinburgh; Churchill</a:t>
            </a:r>
            <a:r>
              <a:rPr sz="2000" spc="-2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Livingstone.</a:t>
            </a:r>
            <a:endParaRPr sz="2000">
              <a:latin typeface="Calibri"/>
              <a:cs typeface="Calibri"/>
            </a:endParaRPr>
          </a:p>
          <a:p>
            <a:pPr marL="368300" marR="2667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Walsh,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M.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(Ed)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(2006)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Nurse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Practitioners: Clinical Skills and Professional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Issues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.  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950" spc="15" baseline="25641" dirty="0">
                <a:solidFill>
                  <a:srgbClr val="FFFFFF"/>
                </a:solidFill>
                <a:latin typeface="Calibri"/>
                <a:cs typeface="Calibri"/>
              </a:rPr>
              <a:t>nd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Edition. Edinburgh;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Butterworth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Heinemann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2000" spc="-2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Elsevier.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063" y="379475"/>
            <a:ext cx="8156448" cy="8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4222" y="496646"/>
            <a:ext cx="75152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/>
              <a:t>Key </a:t>
            </a:r>
            <a:r>
              <a:rPr spc="-5" dirty="0"/>
              <a:t>Principles of </a:t>
            </a:r>
            <a:r>
              <a:rPr spc="-25" dirty="0"/>
              <a:t>Patient</a:t>
            </a:r>
            <a:r>
              <a:rPr spc="-100" dirty="0"/>
              <a:t> </a:t>
            </a:r>
            <a:r>
              <a:rPr spc="-5" dirty="0"/>
              <a:t>Assessment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491981" y="6464909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014" y="1793494"/>
            <a:ext cx="8295005" cy="392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7589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It is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estimated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80%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diagnoses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based  on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taking</a:t>
            </a:r>
            <a:r>
              <a:rPr sz="32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alone.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Use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systematic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approach.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Practice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infection control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techniques.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Establish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rapport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with the</a:t>
            </a:r>
            <a:r>
              <a:rPr sz="32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patient.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Ensure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patient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as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comfortable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possible.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Listen 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what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sz="3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says.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23869" y="6091224"/>
            <a:ext cx="4899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(Scott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2013, 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Talley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O’Connor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2010,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Jevon</a:t>
            </a:r>
            <a:r>
              <a:rPr sz="18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2009)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063" y="379475"/>
            <a:ext cx="8156448" cy="8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4222" y="496646"/>
            <a:ext cx="75152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/>
              <a:t>Key </a:t>
            </a:r>
            <a:r>
              <a:rPr spc="-5" dirty="0"/>
              <a:t>Principles of </a:t>
            </a:r>
            <a:r>
              <a:rPr spc="-25" dirty="0"/>
              <a:t>Patient</a:t>
            </a:r>
            <a:r>
              <a:rPr spc="-100" dirty="0"/>
              <a:t> </a:t>
            </a:r>
            <a:r>
              <a:rPr spc="-5" dirty="0"/>
              <a:t>Assessment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4642" y="1481493"/>
            <a:ext cx="8292465" cy="451358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Ensure consent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has been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gained.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Maintain privacy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dignity.</a:t>
            </a:r>
            <a:endParaRPr sz="3200">
              <a:latin typeface="Calibri"/>
              <a:cs typeface="Calibri"/>
            </a:endParaRPr>
          </a:p>
          <a:p>
            <a:pPr marL="355600" marR="848994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Summarise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each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stage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taking  process.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Involve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patient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taking</a:t>
            </a:r>
            <a:r>
              <a:rPr sz="32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process.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Maintain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approach.</a:t>
            </a:r>
            <a:endParaRPr sz="3200">
              <a:latin typeface="Calibri"/>
              <a:cs typeface="Calibri"/>
            </a:endParaRPr>
          </a:p>
          <a:p>
            <a:pPr marL="355600" marR="109029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Ensure that your documentation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(of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assessment)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200" spc="-50" dirty="0">
                <a:solidFill>
                  <a:srgbClr val="FFFFFF"/>
                </a:solidFill>
                <a:latin typeface="Calibri"/>
                <a:cs typeface="Calibri"/>
              </a:rPr>
              <a:t>clear,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accurate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2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legible.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04681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53510" y="6305499"/>
            <a:ext cx="4899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(Scott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2013, 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Talley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O’Connor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2010,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Jevon</a:t>
            </a:r>
            <a:r>
              <a:rPr sz="18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2009)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333756"/>
            <a:ext cx="8574024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7133" y="461594"/>
            <a:ext cx="78727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Assessment </a:t>
            </a:r>
            <a:r>
              <a:rPr sz="4400" spc="-5" dirty="0"/>
              <a:t>(Consultation)</a:t>
            </a:r>
            <a:r>
              <a:rPr sz="4400" spc="-110" dirty="0"/>
              <a:t> </a:t>
            </a:r>
            <a:r>
              <a:rPr sz="4400" dirty="0"/>
              <a:t>Models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293014" y="1578686"/>
            <a:ext cx="7689215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12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use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assessment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models is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dependant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upon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condition of 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patient, 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e.g.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ABCDE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approach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(Styner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1976)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Systematic,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structured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suitable</a:t>
            </a:r>
            <a:r>
              <a:rPr sz="3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model.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Inter-professional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(i.e.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shared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understanding 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documentation).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43123" y="4929200"/>
            <a:ext cx="4500626" cy="1714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333756"/>
            <a:ext cx="8574024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7133" y="461594"/>
            <a:ext cx="78727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Assessment </a:t>
            </a:r>
            <a:r>
              <a:rPr sz="4400" spc="-5" dirty="0"/>
              <a:t>(Consultation)</a:t>
            </a:r>
            <a:r>
              <a:rPr sz="4400" spc="-110" dirty="0"/>
              <a:t> </a:t>
            </a:r>
            <a:r>
              <a:rPr sz="4400" dirty="0"/>
              <a:t>Models</a:t>
            </a:r>
            <a:endParaRPr sz="4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93014" y="1553692"/>
            <a:ext cx="7963534" cy="448881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Transactional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Analysis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(Berne</a:t>
            </a:r>
            <a:r>
              <a:rPr sz="24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1964)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Medical Model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(Unknown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author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1960s)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Physical, Psychological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Social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(Royal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College</a:t>
            </a:r>
            <a:r>
              <a:rPr sz="2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45"/>
              </a:spcBef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General Practitioners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1972)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Folk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Model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(Helman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1981)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Disease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Illness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Model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(McWhinney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1984)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Calgary-Cambridge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(Kurtz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Sliverman</a:t>
            </a:r>
            <a:r>
              <a:rPr sz="24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1996)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Narrative-based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Medicine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(Launer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2002)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196595"/>
            <a:ext cx="2182368" cy="8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89176" y="196595"/>
            <a:ext cx="822960" cy="8199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44623" y="196595"/>
            <a:ext cx="6961632" cy="819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76173" y="313766"/>
            <a:ext cx="7996555" cy="1013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Calgary-Cambridge Consultation</a:t>
            </a:r>
            <a:r>
              <a:rPr spc="-5" dirty="0"/>
              <a:t> Guide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(Kurtz </a:t>
            </a:r>
            <a:r>
              <a:rPr sz="2400" dirty="0"/>
              <a:t>et al.</a:t>
            </a:r>
            <a:r>
              <a:rPr sz="2400" spc="-45" dirty="0"/>
              <a:t> </a:t>
            </a:r>
            <a:r>
              <a:rPr sz="2400" spc="-5" dirty="0"/>
              <a:t>2005)</a:t>
            </a:r>
            <a:endParaRPr sz="2400"/>
          </a:p>
        </p:txBody>
      </p:sp>
      <p:sp>
        <p:nvSpPr>
          <p:cNvPr id="6" name="object 6"/>
          <p:cNvSpPr/>
          <p:nvPr/>
        </p:nvSpPr>
        <p:spPr>
          <a:xfrm>
            <a:off x="1790700" y="5486400"/>
            <a:ext cx="5267325" cy="762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90700" y="4514850"/>
            <a:ext cx="5267325" cy="11049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90700" y="3543300"/>
            <a:ext cx="5267325" cy="11049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90700" y="2571750"/>
            <a:ext cx="5267325" cy="11049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948177" y="2721991"/>
            <a:ext cx="2961640" cy="3274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/>
                <a:cs typeface="Calibri"/>
              </a:rPr>
              <a:t>Gathering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Information</a:t>
            </a:r>
            <a:endParaRPr sz="2200">
              <a:latin typeface="Calibri"/>
              <a:cs typeface="Calibri"/>
            </a:endParaRPr>
          </a:p>
          <a:p>
            <a:pPr marL="12700" marR="5080" indent="2540" algn="ctr">
              <a:lnSpc>
                <a:spcPts val="7650"/>
              </a:lnSpc>
              <a:spcBef>
                <a:spcPts val="1085"/>
              </a:spcBef>
            </a:pPr>
            <a:r>
              <a:rPr sz="2200" b="1" spc="-15" dirty="0">
                <a:latin typeface="Calibri"/>
                <a:cs typeface="Calibri"/>
              </a:rPr>
              <a:t>Physical Examination  </a:t>
            </a:r>
            <a:r>
              <a:rPr sz="2200" b="1" spc="-10" dirty="0">
                <a:latin typeface="Calibri"/>
                <a:cs typeface="Calibri"/>
              </a:rPr>
              <a:t>Explanation and Planning  Closing the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Session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90700" y="1600200"/>
            <a:ext cx="5267325" cy="11049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208782" y="1750822"/>
            <a:ext cx="24428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/>
                <a:cs typeface="Calibri"/>
              </a:rPr>
              <a:t>Initiating the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Session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2400" y="1552575"/>
            <a:ext cx="1771650" cy="11715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60679" y="1659763"/>
            <a:ext cx="99060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" marR="5080" indent="-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P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ding  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truct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71500" y="2381250"/>
            <a:ext cx="628650" cy="39147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200900" y="1552575"/>
            <a:ext cx="1943100" cy="11715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399146" y="1659763"/>
            <a:ext cx="134937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4384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Building  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tionshi</a:t>
            </a:r>
            <a:r>
              <a:rPr sz="2000" spc="-1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791450" y="2381250"/>
            <a:ext cx="628650" cy="39147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2201</Words>
  <Application>Microsoft Office PowerPoint</Application>
  <PresentationFormat>On-screen Show (4:3)</PresentationFormat>
  <Paragraphs>457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Office Theme</vt:lpstr>
      <vt:lpstr>History Taking and Clinical Examination Skills for  Healthcare Practitioners module</vt:lpstr>
      <vt:lpstr>Intended Learning Outcomes</vt:lpstr>
      <vt:lpstr>What is History Taking?</vt:lpstr>
      <vt:lpstr>PowerPoint Presentation</vt:lpstr>
      <vt:lpstr>Key Principles of Patient Assessment</vt:lpstr>
      <vt:lpstr>Key Principles of Patient Assessment</vt:lpstr>
      <vt:lpstr>Assessment (Consultation) Models</vt:lpstr>
      <vt:lpstr>Assessment (Consultation) Models</vt:lpstr>
      <vt:lpstr>Calgary-Cambridge Consultation Guide (Kurtz et al. 2005)</vt:lpstr>
      <vt:lpstr>Initiating the Session</vt:lpstr>
      <vt:lpstr>Initiating the Session Preparation</vt:lpstr>
      <vt:lpstr>Initiating the Session - The Environment</vt:lpstr>
      <vt:lpstr>Initiating the Session Establishing rapport</vt:lpstr>
      <vt:lpstr>Initiating the Session</vt:lpstr>
      <vt:lpstr>Initiating the Session Establishing rapport</vt:lpstr>
      <vt:lpstr>Initiating the Session</vt:lpstr>
      <vt:lpstr>Initiating the Session</vt:lpstr>
      <vt:lpstr>Initiating the Session</vt:lpstr>
      <vt:lpstr>Gathering Information</vt:lpstr>
      <vt:lpstr>PowerPoint Presentation</vt:lpstr>
      <vt:lpstr>Gathering Information Symptom Analysis</vt:lpstr>
      <vt:lpstr>Gathering Information Symptom Analysis</vt:lpstr>
      <vt:lpstr>Gathering Information Patient’s Perspective</vt:lpstr>
      <vt:lpstr>Gathering Information</vt:lpstr>
      <vt:lpstr>Gathering Information</vt:lpstr>
      <vt:lpstr>Gathering Information Systems Review</vt:lpstr>
      <vt:lpstr>Gathering Information Systems Review</vt:lpstr>
      <vt:lpstr>Gathering Information</vt:lpstr>
      <vt:lpstr>Physical Examination</vt:lpstr>
      <vt:lpstr>Explanation and Planning</vt:lpstr>
      <vt:lpstr>Explanation and Planning</vt:lpstr>
      <vt:lpstr>Explanation and Planning</vt:lpstr>
      <vt:lpstr>Closing the Session</vt:lpstr>
      <vt:lpstr>Closing the Session</vt:lpstr>
      <vt:lpstr>Closing the Session</vt:lpstr>
      <vt:lpstr>Calgary-Cambridge Consultation Guide (Kurtz et al. 2005)</vt:lpstr>
      <vt:lpstr>Summary</vt:lpstr>
      <vt:lpstr>PowerPoint Presentation</vt:lpstr>
      <vt:lpstr>Further Learning Opportunities</vt:lpstr>
      <vt:lpstr>Further Learning Opportunities</vt:lpstr>
      <vt:lpstr>References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Taking and Clinical Examination Skills for  Healthcare Practitioners module</dc:title>
  <dc:creator>Duncan Mutugi</dc:creator>
  <cp:lastModifiedBy>user</cp:lastModifiedBy>
  <cp:revision>1</cp:revision>
  <dcterms:created xsi:type="dcterms:W3CDTF">2021-02-11T08:27:14Z</dcterms:created>
  <dcterms:modified xsi:type="dcterms:W3CDTF">2021-02-11T08:29:37Z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2021-02-11T00:00:00Z</vt:filetime>
  </property>
</Properties>
</file>