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56" r:id="rId3"/>
    <p:sldId id="297" r:id="rId4"/>
    <p:sldId id="296" r:id="rId5"/>
    <p:sldId id="298" r:id="rId6"/>
    <p:sldId id="299" r:id="rId7"/>
    <p:sldId id="303" r:id="rId8"/>
    <p:sldId id="300" r:id="rId9"/>
    <p:sldId id="301" r:id="rId10"/>
    <p:sldId id="302" r:id="rId11"/>
    <p:sldId id="335" r:id="rId12"/>
    <p:sldId id="304" r:id="rId13"/>
    <p:sldId id="305" r:id="rId14"/>
    <p:sldId id="306" r:id="rId15"/>
    <p:sldId id="307" r:id="rId16"/>
    <p:sldId id="309" r:id="rId17"/>
    <p:sldId id="336" r:id="rId18"/>
    <p:sldId id="311" r:id="rId19"/>
    <p:sldId id="313" r:id="rId20"/>
    <p:sldId id="310" r:id="rId21"/>
    <p:sldId id="312" r:id="rId22"/>
    <p:sldId id="314" r:id="rId23"/>
    <p:sldId id="315" r:id="rId24"/>
    <p:sldId id="316" r:id="rId25"/>
    <p:sldId id="318" r:id="rId26"/>
    <p:sldId id="337" r:id="rId27"/>
    <p:sldId id="319" r:id="rId28"/>
    <p:sldId id="320" r:id="rId29"/>
    <p:sldId id="321" r:id="rId30"/>
    <p:sldId id="322" r:id="rId31"/>
    <p:sldId id="323" r:id="rId32"/>
    <p:sldId id="338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3333CC"/>
    <a:srgbClr val="FF3300"/>
    <a:srgbClr val="006600"/>
    <a:srgbClr val="CDD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73D18-67A9-4BFD-8759-648EB50D10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FA902-F54D-4A69-97FF-C286ECC1CF14}">
      <dgm:prSet custT="1"/>
      <dgm:spPr>
        <a:solidFill>
          <a:schemeClr val="tx1"/>
        </a:solidFill>
      </dgm:spPr>
      <dgm:t>
        <a:bodyPr/>
        <a:lstStyle/>
        <a:p>
          <a:pPr algn="l" rtl="0"/>
          <a:endParaRPr lang="en-US" sz="2000" dirty="0"/>
        </a:p>
      </dgm:t>
    </dgm:pt>
    <dgm:pt modelId="{77A2005C-1127-4109-A16A-661D7DE19CBC}" type="parTrans" cxnId="{689B6D15-7EFA-4A4C-B529-EAD54CB39B34}">
      <dgm:prSet/>
      <dgm:spPr/>
      <dgm:t>
        <a:bodyPr/>
        <a:lstStyle/>
        <a:p>
          <a:endParaRPr lang="en-US"/>
        </a:p>
      </dgm:t>
    </dgm:pt>
    <dgm:pt modelId="{86E6512E-05A9-4F7A-9DBB-93456B0A995D}" type="sibTrans" cxnId="{689B6D15-7EFA-4A4C-B529-EAD54CB39B34}">
      <dgm:prSet/>
      <dgm:spPr/>
      <dgm:t>
        <a:bodyPr/>
        <a:lstStyle/>
        <a:p>
          <a:endParaRPr lang="en-US"/>
        </a:p>
      </dgm:t>
    </dgm:pt>
    <dgm:pt modelId="{13565718-783B-4879-A9DE-B9FF8D19A4FA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4000" dirty="0" smtClean="0">
              <a:solidFill>
                <a:srgbClr val="FFFF00"/>
              </a:solidFill>
              <a:latin typeface="Chiller" pitchFamily="82" charset="0"/>
            </a:rPr>
            <a:t>1.Cranium (brain box) </a:t>
          </a:r>
          <a:r>
            <a:rPr lang="en-US" sz="3200" dirty="0" smtClean="0">
              <a:latin typeface="Chiller" pitchFamily="82" charset="0"/>
            </a:rPr>
            <a:t>-8 bones</a:t>
          </a:r>
          <a:endParaRPr lang="en-US" sz="3200" dirty="0">
            <a:latin typeface="Chiller" pitchFamily="82" charset="0"/>
          </a:endParaRPr>
        </a:p>
      </dgm:t>
    </dgm:pt>
    <dgm:pt modelId="{0F5FD34B-6F79-4C2C-B757-06739CA8BDDA}" type="parTrans" cxnId="{A59700B5-95FC-4B58-B7C9-0DF10AEC12F1}">
      <dgm:prSet/>
      <dgm:spPr/>
      <dgm:t>
        <a:bodyPr/>
        <a:lstStyle/>
        <a:p>
          <a:endParaRPr lang="en-US"/>
        </a:p>
      </dgm:t>
    </dgm:pt>
    <dgm:pt modelId="{A2D0F206-C6E0-4FA2-AE20-68E8BE28CD80}" type="sibTrans" cxnId="{A59700B5-95FC-4B58-B7C9-0DF10AEC12F1}">
      <dgm:prSet/>
      <dgm:spPr/>
      <dgm:t>
        <a:bodyPr/>
        <a:lstStyle/>
        <a:p>
          <a:endParaRPr lang="en-US"/>
        </a:p>
      </dgm:t>
    </dgm:pt>
    <dgm:pt modelId="{635CC560-39B4-4579-892F-EC4FFCCEE2E5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1 Occipital</a:t>
          </a:r>
          <a:endParaRPr lang="en-US" sz="3200" dirty="0">
            <a:latin typeface="Chiller" pitchFamily="82" charset="0"/>
          </a:endParaRPr>
        </a:p>
      </dgm:t>
    </dgm:pt>
    <dgm:pt modelId="{5140361F-43B6-4271-A5BB-CC5AA3906D9C}" type="parTrans" cxnId="{47FD5692-81AD-466D-887C-E3A279948FC5}">
      <dgm:prSet/>
      <dgm:spPr/>
      <dgm:t>
        <a:bodyPr/>
        <a:lstStyle/>
        <a:p>
          <a:endParaRPr lang="en-US"/>
        </a:p>
      </dgm:t>
    </dgm:pt>
    <dgm:pt modelId="{83B97E1B-66A1-434D-AE7C-CF03DDAB170C}" type="sibTrans" cxnId="{47FD5692-81AD-466D-887C-E3A279948FC5}">
      <dgm:prSet/>
      <dgm:spPr/>
      <dgm:t>
        <a:bodyPr/>
        <a:lstStyle/>
        <a:p>
          <a:endParaRPr lang="en-US"/>
        </a:p>
      </dgm:t>
    </dgm:pt>
    <dgm:pt modelId="{020192A9-29CC-4AB0-943C-817A6F65E2FC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1 Frontal</a:t>
          </a:r>
          <a:endParaRPr lang="en-US" sz="3200" dirty="0">
            <a:latin typeface="Chiller" pitchFamily="82" charset="0"/>
          </a:endParaRPr>
        </a:p>
      </dgm:t>
    </dgm:pt>
    <dgm:pt modelId="{B5B53B3E-97B2-4130-9D11-A1C9DE9300D9}" type="parTrans" cxnId="{168A56D0-36F7-420B-87C2-3F2A3E14AEB8}">
      <dgm:prSet/>
      <dgm:spPr/>
      <dgm:t>
        <a:bodyPr/>
        <a:lstStyle/>
        <a:p>
          <a:endParaRPr lang="en-US"/>
        </a:p>
      </dgm:t>
    </dgm:pt>
    <dgm:pt modelId="{681DA13C-1F9B-4826-9E00-1B0E114BBAC4}" type="sibTrans" cxnId="{168A56D0-36F7-420B-87C2-3F2A3E14AEB8}">
      <dgm:prSet/>
      <dgm:spPr/>
      <dgm:t>
        <a:bodyPr/>
        <a:lstStyle/>
        <a:p>
          <a:endParaRPr lang="en-US"/>
        </a:p>
      </dgm:t>
    </dgm:pt>
    <dgm:pt modelId="{FD2E4E31-F032-4B90-BAE2-BE1FD4D04E03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2 Parietal</a:t>
          </a:r>
          <a:endParaRPr lang="en-US" sz="3200" dirty="0">
            <a:latin typeface="Chiller" pitchFamily="82" charset="0"/>
          </a:endParaRPr>
        </a:p>
      </dgm:t>
    </dgm:pt>
    <dgm:pt modelId="{D285A8EA-24B9-4001-91B2-0C2E34279B83}" type="parTrans" cxnId="{EC99F95F-C285-4AB7-90E4-437705DEE326}">
      <dgm:prSet/>
      <dgm:spPr/>
      <dgm:t>
        <a:bodyPr/>
        <a:lstStyle/>
        <a:p>
          <a:endParaRPr lang="en-US"/>
        </a:p>
      </dgm:t>
    </dgm:pt>
    <dgm:pt modelId="{250C84CA-ACD5-481B-888C-9FF14B84A714}" type="sibTrans" cxnId="{EC99F95F-C285-4AB7-90E4-437705DEE326}">
      <dgm:prSet/>
      <dgm:spPr/>
      <dgm:t>
        <a:bodyPr/>
        <a:lstStyle/>
        <a:p>
          <a:endParaRPr lang="en-US"/>
        </a:p>
      </dgm:t>
    </dgm:pt>
    <dgm:pt modelId="{B84B3DC5-5FA8-49FD-8CE6-B38E2EEE5311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2 Temporal</a:t>
          </a:r>
          <a:endParaRPr lang="en-US" sz="3200" dirty="0">
            <a:latin typeface="Chiller" pitchFamily="82" charset="0"/>
          </a:endParaRPr>
        </a:p>
      </dgm:t>
    </dgm:pt>
    <dgm:pt modelId="{0A5D1B5F-CAFF-4125-BE55-81F0BC8DD519}" type="parTrans" cxnId="{17E5B657-4648-4287-AD0C-221EA1D957AF}">
      <dgm:prSet/>
      <dgm:spPr/>
      <dgm:t>
        <a:bodyPr/>
        <a:lstStyle/>
        <a:p>
          <a:endParaRPr lang="en-US"/>
        </a:p>
      </dgm:t>
    </dgm:pt>
    <dgm:pt modelId="{73E27CC8-6D91-4D2C-B428-5A7AA0189441}" type="sibTrans" cxnId="{17E5B657-4648-4287-AD0C-221EA1D957AF}">
      <dgm:prSet/>
      <dgm:spPr/>
      <dgm:t>
        <a:bodyPr/>
        <a:lstStyle/>
        <a:p>
          <a:endParaRPr lang="en-US"/>
        </a:p>
      </dgm:t>
    </dgm:pt>
    <dgm:pt modelId="{7F751525-8214-4579-8BD0-E75A0A0D8C14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1 Sphenoid</a:t>
          </a:r>
          <a:endParaRPr lang="en-US" sz="3200" dirty="0">
            <a:latin typeface="Chiller" pitchFamily="82" charset="0"/>
          </a:endParaRPr>
        </a:p>
      </dgm:t>
    </dgm:pt>
    <dgm:pt modelId="{2290B4C2-C3C5-4D63-9B39-37CE40D1D2EC}" type="parTrans" cxnId="{B6477F59-1D30-45DF-B87E-48F68AC1F307}">
      <dgm:prSet/>
      <dgm:spPr/>
      <dgm:t>
        <a:bodyPr/>
        <a:lstStyle/>
        <a:p>
          <a:endParaRPr lang="en-US"/>
        </a:p>
      </dgm:t>
    </dgm:pt>
    <dgm:pt modelId="{DB4125CE-D869-40FF-A32F-5ABA75211A2F}" type="sibTrans" cxnId="{B6477F59-1D30-45DF-B87E-48F68AC1F307}">
      <dgm:prSet/>
      <dgm:spPr/>
      <dgm:t>
        <a:bodyPr/>
        <a:lstStyle/>
        <a:p>
          <a:endParaRPr lang="en-US"/>
        </a:p>
      </dgm:t>
    </dgm:pt>
    <dgm:pt modelId="{6B26062B-8998-4D81-9C20-0B8C45B7E7B1}">
      <dgm:prSet custT="1"/>
      <dgm:spPr>
        <a:solidFill>
          <a:schemeClr val="tx1"/>
        </a:solidFill>
      </dgm:spPr>
      <dgm:t>
        <a:bodyPr/>
        <a:lstStyle/>
        <a:p>
          <a:pPr algn="l" rtl="0"/>
          <a:r>
            <a:rPr lang="en-US" sz="3200" dirty="0" smtClean="0">
              <a:latin typeface="Chiller" pitchFamily="82" charset="0"/>
            </a:rPr>
            <a:t>1 Ethmoid</a:t>
          </a:r>
          <a:endParaRPr lang="en-US" sz="3200" dirty="0">
            <a:latin typeface="Chiller" pitchFamily="82" charset="0"/>
          </a:endParaRPr>
        </a:p>
      </dgm:t>
    </dgm:pt>
    <dgm:pt modelId="{2CEBE5DE-CB6B-40A7-BD86-C598DFE4017C}" type="parTrans" cxnId="{15A2ECB6-5574-4D9B-9789-8AC92A3FA4B2}">
      <dgm:prSet/>
      <dgm:spPr/>
      <dgm:t>
        <a:bodyPr/>
        <a:lstStyle/>
        <a:p>
          <a:endParaRPr lang="en-US"/>
        </a:p>
      </dgm:t>
    </dgm:pt>
    <dgm:pt modelId="{65DC1B8E-8F37-4C09-B90B-D739BC28A210}" type="sibTrans" cxnId="{15A2ECB6-5574-4D9B-9789-8AC92A3FA4B2}">
      <dgm:prSet/>
      <dgm:spPr/>
      <dgm:t>
        <a:bodyPr/>
        <a:lstStyle/>
        <a:p>
          <a:endParaRPr lang="en-US"/>
        </a:p>
      </dgm:t>
    </dgm:pt>
    <dgm:pt modelId="{57A7F8B4-AF80-4226-B772-F7BE2E71A0D4}">
      <dgm:prSet custT="1"/>
      <dgm:spPr>
        <a:solidFill>
          <a:schemeClr val="tx1"/>
        </a:solidFill>
      </dgm:spPr>
      <dgm:t>
        <a:bodyPr/>
        <a:lstStyle/>
        <a:p>
          <a:pPr algn="l" rtl="0"/>
          <a:endParaRPr lang="en-US" sz="2000" dirty="0"/>
        </a:p>
      </dgm:t>
    </dgm:pt>
    <dgm:pt modelId="{AC85E780-D159-47BC-8634-01E0C35620F3}" type="parTrans" cxnId="{CD025512-D2CC-4746-AE4F-14019679853B}">
      <dgm:prSet/>
      <dgm:spPr/>
      <dgm:t>
        <a:bodyPr/>
        <a:lstStyle/>
        <a:p>
          <a:endParaRPr lang="en-US"/>
        </a:p>
      </dgm:t>
    </dgm:pt>
    <dgm:pt modelId="{231704BC-3041-45D2-A6A6-06CE296F9686}" type="sibTrans" cxnId="{CD025512-D2CC-4746-AE4F-14019679853B}">
      <dgm:prSet/>
      <dgm:spPr/>
      <dgm:t>
        <a:bodyPr/>
        <a:lstStyle/>
        <a:p>
          <a:endParaRPr lang="en-US"/>
        </a:p>
      </dgm:t>
    </dgm:pt>
    <dgm:pt modelId="{EC2CAC61-7148-4801-BB5E-E664B122D570}" type="pres">
      <dgm:prSet presAssocID="{70073D18-67A9-4BFD-8759-648EB50D10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0EB07-3588-4A56-B5B8-78129B9A439B}" type="pres">
      <dgm:prSet presAssocID="{F7CFA902-F54D-4A69-97FF-C286ECC1CF14}" presName="composite" presStyleCnt="0"/>
      <dgm:spPr/>
    </dgm:pt>
    <dgm:pt modelId="{4622DA77-FD1B-4BE0-8B31-193598488022}" type="pres">
      <dgm:prSet presAssocID="{F7CFA902-F54D-4A69-97FF-C286ECC1CF14}" presName="imgShp" presStyleLbl="fgImgPlace1" presStyleIdx="0" presStyleCnt="1" custScaleX="155879" custScaleY="178031" custLinFactNeighborX="-20439" custLinFactNeighborY="2521"/>
      <dgm:spPr>
        <a:prstGeom prst="wedgeRoundRectCallou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AC0CBE-D054-458C-AB8A-620239B3B7E1}" type="pres">
      <dgm:prSet presAssocID="{F7CFA902-F54D-4A69-97FF-C286ECC1CF14}" presName="txShp" presStyleLbl="node1" presStyleIdx="0" presStyleCnt="1" custScaleX="92979" custScaleY="174083" custLinFactNeighborX="12228" custLinFactNeighborY="-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EF13977B-8C47-4D4F-A81D-B6D2E7C2CE77}" type="presOf" srcId="{6B26062B-8998-4D81-9C20-0B8C45B7E7B1}" destId="{BEAC0CBE-D054-458C-AB8A-620239B3B7E1}" srcOrd="0" destOrd="7" presId="urn:microsoft.com/office/officeart/2005/8/layout/vList3"/>
    <dgm:cxn modelId="{168A56D0-36F7-420B-87C2-3F2A3E14AEB8}" srcId="{13565718-783B-4879-A9DE-B9FF8D19A4FA}" destId="{020192A9-29CC-4AB0-943C-817A6F65E2FC}" srcOrd="1" destOrd="0" parTransId="{B5B53B3E-97B2-4130-9D11-A1C9DE9300D9}" sibTransId="{681DA13C-1F9B-4826-9E00-1B0E114BBAC4}"/>
    <dgm:cxn modelId="{AA0E2EBA-48EC-495A-8EA9-F559D8528362}" type="presOf" srcId="{F7CFA902-F54D-4A69-97FF-C286ECC1CF14}" destId="{BEAC0CBE-D054-458C-AB8A-620239B3B7E1}" srcOrd="0" destOrd="0" presId="urn:microsoft.com/office/officeart/2005/8/layout/vList3"/>
    <dgm:cxn modelId="{17E5B657-4648-4287-AD0C-221EA1D957AF}" srcId="{13565718-783B-4879-A9DE-B9FF8D19A4FA}" destId="{B84B3DC5-5FA8-49FD-8CE6-B38E2EEE5311}" srcOrd="3" destOrd="0" parTransId="{0A5D1B5F-CAFF-4125-BE55-81F0BC8DD519}" sibTransId="{73E27CC8-6D91-4D2C-B428-5A7AA0189441}"/>
    <dgm:cxn modelId="{03C3B682-7A7B-46A5-BDC4-FE8A5AD78680}" type="presOf" srcId="{635CC560-39B4-4579-892F-EC4FFCCEE2E5}" destId="{BEAC0CBE-D054-458C-AB8A-620239B3B7E1}" srcOrd="0" destOrd="2" presId="urn:microsoft.com/office/officeart/2005/8/layout/vList3"/>
    <dgm:cxn modelId="{CD025512-D2CC-4746-AE4F-14019679853B}" srcId="{F7CFA902-F54D-4A69-97FF-C286ECC1CF14}" destId="{57A7F8B4-AF80-4226-B772-F7BE2E71A0D4}" srcOrd="1" destOrd="0" parTransId="{AC85E780-D159-47BC-8634-01E0C35620F3}" sibTransId="{231704BC-3041-45D2-A6A6-06CE296F9686}"/>
    <dgm:cxn modelId="{2CA3CC79-029C-4857-A7A4-448C4EC08E4C}" type="presOf" srcId="{13565718-783B-4879-A9DE-B9FF8D19A4FA}" destId="{BEAC0CBE-D054-458C-AB8A-620239B3B7E1}" srcOrd="0" destOrd="1" presId="urn:microsoft.com/office/officeart/2005/8/layout/vList3"/>
    <dgm:cxn modelId="{4A56A170-E3B2-4AC1-B92B-63188F9EF035}" type="presOf" srcId="{020192A9-29CC-4AB0-943C-817A6F65E2FC}" destId="{BEAC0CBE-D054-458C-AB8A-620239B3B7E1}" srcOrd="0" destOrd="3" presId="urn:microsoft.com/office/officeart/2005/8/layout/vList3"/>
    <dgm:cxn modelId="{EC99F95F-C285-4AB7-90E4-437705DEE326}" srcId="{13565718-783B-4879-A9DE-B9FF8D19A4FA}" destId="{FD2E4E31-F032-4B90-BAE2-BE1FD4D04E03}" srcOrd="2" destOrd="0" parTransId="{D285A8EA-24B9-4001-91B2-0C2E34279B83}" sibTransId="{250C84CA-ACD5-481B-888C-9FF14B84A714}"/>
    <dgm:cxn modelId="{C5CD5687-0F59-410D-816B-C3F9ADBD596C}" type="presOf" srcId="{7F751525-8214-4579-8BD0-E75A0A0D8C14}" destId="{BEAC0CBE-D054-458C-AB8A-620239B3B7E1}" srcOrd="0" destOrd="6" presId="urn:microsoft.com/office/officeart/2005/8/layout/vList3"/>
    <dgm:cxn modelId="{A59700B5-95FC-4B58-B7C9-0DF10AEC12F1}" srcId="{F7CFA902-F54D-4A69-97FF-C286ECC1CF14}" destId="{13565718-783B-4879-A9DE-B9FF8D19A4FA}" srcOrd="0" destOrd="0" parTransId="{0F5FD34B-6F79-4C2C-B757-06739CA8BDDA}" sibTransId="{A2D0F206-C6E0-4FA2-AE20-68E8BE28CD80}"/>
    <dgm:cxn modelId="{045AA37E-1362-45EF-89A4-5A54F5E41FA4}" type="presOf" srcId="{57A7F8B4-AF80-4226-B772-F7BE2E71A0D4}" destId="{BEAC0CBE-D054-458C-AB8A-620239B3B7E1}" srcOrd="0" destOrd="8" presId="urn:microsoft.com/office/officeart/2005/8/layout/vList3"/>
    <dgm:cxn modelId="{15A2ECB6-5574-4D9B-9789-8AC92A3FA4B2}" srcId="{13565718-783B-4879-A9DE-B9FF8D19A4FA}" destId="{6B26062B-8998-4D81-9C20-0B8C45B7E7B1}" srcOrd="5" destOrd="0" parTransId="{2CEBE5DE-CB6B-40A7-BD86-C598DFE4017C}" sibTransId="{65DC1B8E-8F37-4C09-B90B-D739BC28A210}"/>
    <dgm:cxn modelId="{AC0DC9DB-BC00-4960-938A-C7C2AB78BA8E}" type="presOf" srcId="{FD2E4E31-F032-4B90-BAE2-BE1FD4D04E03}" destId="{BEAC0CBE-D054-458C-AB8A-620239B3B7E1}" srcOrd="0" destOrd="4" presId="urn:microsoft.com/office/officeart/2005/8/layout/vList3"/>
    <dgm:cxn modelId="{2EA97CC4-00FA-44A5-94CF-CAF04FB3A8C9}" type="presOf" srcId="{B84B3DC5-5FA8-49FD-8CE6-B38E2EEE5311}" destId="{BEAC0CBE-D054-458C-AB8A-620239B3B7E1}" srcOrd="0" destOrd="5" presId="urn:microsoft.com/office/officeart/2005/8/layout/vList3"/>
    <dgm:cxn modelId="{689B6D15-7EFA-4A4C-B529-EAD54CB39B34}" srcId="{70073D18-67A9-4BFD-8759-648EB50D10A6}" destId="{F7CFA902-F54D-4A69-97FF-C286ECC1CF14}" srcOrd="0" destOrd="0" parTransId="{77A2005C-1127-4109-A16A-661D7DE19CBC}" sibTransId="{86E6512E-05A9-4F7A-9DBB-93456B0A995D}"/>
    <dgm:cxn modelId="{B6477F59-1D30-45DF-B87E-48F68AC1F307}" srcId="{13565718-783B-4879-A9DE-B9FF8D19A4FA}" destId="{7F751525-8214-4579-8BD0-E75A0A0D8C14}" srcOrd="4" destOrd="0" parTransId="{2290B4C2-C3C5-4D63-9B39-37CE40D1D2EC}" sibTransId="{DB4125CE-D869-40FF-A32F-5ABA75211A2F}"/>
    <dgm:cxn modelId="{47FD5692-81AD-466D-887C-E3A279948FC5}" srcId="{13565718-783B-4879-A9DE-B9FF8D19A4FA}" destId="{635CC560-39B4-4579-892F-EC4FFCCEE2E5}" srcOrd="0" destOrd="0" parTransId="{5140361F-43B6-4271-A5BB-CC5AA3906D9C}" sibTransId="{83B97E1B-66A1-434D-AE7C-CF03DDAB170C}"/>
    <dgm:cxn modelId="{4865265A-FD37-4A0D-8F4C-0783FBFA9A7A}" type="presOf" srcId="{70073D18-67A9-4BFD-8759-648EB50D10A6}" destId="{EC2CAC61-7148-4801-BB5E-E664B122D570}" srcOrd="0" destOrd="0" presId="urn:microsoft.com/office/officeart/2005/8/layout/vList3"/>
    <dgm:cxn modelId="{B763B1CE-5559-46C2-A411-634B51D4C6B0}" type="presParOf" srcId="{EC2CAC61-7148-4801-BB5E-E664B122D570}" destId="{E460EB07-3588-4A56-B5B8-78129B9A439B}" srcOrd="0" destOrd="0" presId="urn:microsoft.com/office/officeart/2005/8/layout/vList3"/>
    <dgm:cxn modelId="{BD1BF820-36C7-4884-A4EC-E22D4EEBFC53}" type="presParOf" srcId="{E460EB07-3588-4A56-B5B8-78129B9A439B}" destId="{4622DA77-FD1B-4BE0-8B31-193598488022}" srcOrd="0" destOrd="0" presId="urn:microsoft.com/office/officeart/2005/8/layout/vList3"/>
    <dgm:cxn modelId="{8DE5A9BF-8E7C-44C8-B039-9625CB0769DE}" type="presParOf" srcId="{E460EB07-3588-4A56-B5B8-78129B9A439B}" destId="{BEAC0CBE-D054-458C-AB8A-620239B3B7E1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49C19-76D5-4140-8FD8-23EB4DEC8FB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5334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err="1" smtClean="0"/>
              <a:t>J,mdsedmdjjds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DE4E-0F98-4F25-8EF3-DB45A3C8C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mansjxjsx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Nxsaxsdd</a:t>
            </a:r>
            <a:endParaRPr lang="en-US" dirty="0" smtClean="0"/>
          </a:p>
          <a:p>
            <a:pPr lvl="0"/>
            <a:r>
              <a:rPr lang="en-US" dirty="0" err="1" smtClean="0"/>
              <a:t>Njsxnsnxsasd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3417-2386-4A63-8E93-66104B110DD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D902-00FF-4072-AAFA-C5DD6EBB9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2A2F-7BC9-4545-8F37-691270CDBC24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F392-2C76-41F5-AF18-984FF8D63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19200"/>
          </a:xfr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8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SKELETAL SYSTEM</a:t>
            </a:r>
            <a:endParaRPr lang="en-US" sz="88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00400" y="1447800"/>
            <a:ext cx="56388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cs typeface="Times New Roman" pitchFamily="18" charset="0"/>
              </a:rPr>
              <a:t>Study of Skeletal system- Skeletelology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cs typeface="Times New Roman" pitchFamily="18" charset="0"/>
              </a:rPr>
              <a:t>Vertebrate skeletal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cs typeface="Times New Roman" pitchFamily="18" charset="0"/>
              </a:rPr>
              <a:t> system is differentiated in 2 parts-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cs typeface="Times New Roman" pitchFamily="18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cs typeface="Times New Roman" pitchFamily="18" charset="0"/>
              </a:rPr>
              <a:t>Axial Skeleton.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Appendicular Skeleton.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cs typeface="Times New Roman" pitchFamily="18" charset="0"/>
            </a:endParaRPr>
          </a:p>
        </p:txBody>
      </p:sp>
      <p:pic>
        <p:nvPicPr>
          <p:cNvPr id="5" name="Picture 8" descr="SO02952_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976658">
            <a:off x="100556" y="1662165"/>
            <a:ext cx="3077543" cy="477548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igital_content\chapt07\art_library\color_art_library\07_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56325" y="5624513"/>
            <a:ext cx="1906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Allows for</a:t>
            </a:r>
          </a:p>
          <a:p>
            <a:r>
              <a:rPr lang="en-US"/>
              <a:t>growth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FORAMEN OF MAGNUM is surrounded by 2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exooccipetal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, 1 supra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occipetal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, 1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basioccipetal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bones. 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It is the largest foramen of human body, Spinal cord comes out through this foramen.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Pituitary gland is lodged in a depression called </a:t>
            </a:r>
            <a:r>
              <a:rPr lang="en-US" sz="4000" i="1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SELLA TURSICA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in Sphenoid bone of cranium.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  <a:cs typeface="Times New Roman" pitchFamily="18" charset="0"/>
              </a:rPr>
              <a:t>Facial part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-Consists of 14 bones-</a:t>
            </a: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Nasal</a:t>
            </a: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Inferior nasal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conchae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1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Vomar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Lacrymal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Zygomatic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( Cheek bones)</a:t>
            </a: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Palatine (L Shaped)</a:t>
            </a: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 Maxilla (Upper jaw bones)</a:t>
            </a:r>
          </a:p>
          <a:p>
            <a:pPr marL="1143000" lvl="1" indent="-742950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1 Mandible (Largest bone of face &amp; Hardest bone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bone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of human body)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  <a:cs typeface="Times New Roman" pitchFamily="18" charset="0"/>
              </a:rPr>
              <a:t>Sensory capsule or Ear ossicle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-Consists of 6 small bones, 3 in each ear……….i.e. </a:t>
            </a: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  <a:cs typeface="Times New Roman" pitchFamily="18" charset="0"/>
              </a:rPr>
              <a:t>MIS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1 Malleus(M) or Hammer shaped (Modified Articular)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1 Incus (I) or Anvil shaped (Modified Quadrate)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1 Stapes (S) or Stirrup shaped (Modified Hyomandibular)</a:t>
            </a:r>
          </a:p>
          <a:p>
            <a:pPr marL="742950" indent="-742950"/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Note- </a:t>
            </a:r>
          </a:p>
          <a:p>
            <a:pPr marL="1143000" lvl="1" indent="-742950"/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Joint Between Malleus &amp; Incus – Hinge joint</a:t>
            </a:r>
          </a:p>
          <a:p>
            <a:pPr marL="1143000" lvl="1" indent="-742950"/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Joint Between Incus &amp; Stapes – Ball and Socket joint</a:t>
            </a:r>
          </a:p>
          <a:p>
            <a:pPr marL="1143000" lvl="1" indent="-742950"/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Stapes is the smallest bone of human body.</a:t>
            </a:r>
          </a:p>
          <a:p>
            <a:pPr marL="1143000" lvl="1" indent="-742950"/>
            <a:endParaRPr lang="en-US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1143000" lvl="1" indent="-742950"/>
            <a:endParaRPr lang="en-US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562600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14400" dirty="0" smtClean="0">
                <a:solidFill>
                  <a:srgbClr val="FFFF00"/>
                </a:solidFill>
                <a:latin typeface="Chiller" pitchFamily="82" charset="0"/>
                <a:cs typeface="Times New Roman" pitchFamily="18" charset="0"/>
              </a:rPr>
              <a:t>Hyoid-</a:t>
            </a:r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Located on floor of </a:t>
            </a:r>
            <a:r>
              <a:rPr lang="en-US" sz="144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buccal</a:t>
            </a:r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cavity.</a:t>
            </a:r>
          </a:p>
          <a:p>
            <a:pPr marL="742950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Consists of – </a:t>
            </a:r>
          </a:p>
          <a:p>
            <a:pPr marL="1143000" lvl="1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Body</a:t>
            </a:r>
          </a:p>
          <a:p>
            <a:pPr marL="1143000" lvl="1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Greater </a:t>
            </a:r>
            <a:r>
              <a:rPr lang="en-US" sz="144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cornu</a:t>
            </a:r>
            <a:endParaRPr lang="en-US" sz="1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1143000" lvl="1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Lesser </a:t>
            </a:r>
            <a:r>
              <a:rPr lang="en-US" sz="144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cornu</a:t>
            </a:r>
            <a:endParaRPr lang="en-US" sz="1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It is only the bone which is not articulate to any bone.</a:t>
            </a:r>
          </a:p>
          <a:p>
            <a:pPr marL="742950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It supports our tongue and provides insertion to some tongue muscles.</a:t>
            </a:r>
          </a:p>
          <a:p>
            <a:pPr marL="742950" indent="-742950"/>
            <a:r>
              <a:rPr lang="en-US" sz="1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Cranial capacity of modern man-1475cc.</a:t>
            </a:r>
          </a:p>
          <a:p>
            <a:pPr marL="1143000" lvl="1" indent="-742950"/>
            <a:endParaRPr lang="en-US" sz="1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1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98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r>
              <a:rPr lang="en-US" sz="3600" b="1" dirty="0" smtClean="0"/>
              <a:t>Fig. 7.6-2 : Human hyoid bone</a:t>
            </a:r>
            <a:endParaRPr lang="en-US" sz="3600" dirty="0" smtClean="0"/>
          </a:p>
          <a:p>
            <a:r>
              <a:rPr lang="en-US" sz="3600" b="1" dirty="0" smtClean="0"/>
              <a:t>viewed from above</a:t>
            </a:r>
            <a:endParaRPr lang="en-US" sz="3600" dirty="0" smtClean="0"/>
          </a:p>
          <a:p>
            <a:r>
              <a:rPr lang="en-US" sz="3600" dirty="0" smtClean="0"/>
              <a:t>Greater corn</a:t>
            </a:r>
          </a:p>
          <a:p>
            <a:pPr>
              <a:buNone/>
            </a:pPr>
            <a:endParaRPr lang="en-US" sz="3600" dirty="0" smtClean="0"/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705600" y="1268347"/>
            <a:ext cx="1859698" cy="2084451"/>
            <a:chOff x="4822" y="11528"/>
            <a:chExt cx="1762" cy="1480"/>
          </a:xfrm>
        </p:grpSpPr>
        <p:pic>
          <p:nvPicPr>
            <p:cNvPr id="1027" name="Picture 3" descr="1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22" y="11528"/>
              <a:ext cx="1762" cy="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039" y="11655"/>
              <a:ext cx="1114" cy="1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Greater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</a:rPr>
                <a:t>cornu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5203" y="12076"/>
              <a:ext cx="1122" cy="2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Lesser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</a:rPr>
                <a:t>cornu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5354" y="12690"/>
              <a:ext cx="843" cy="2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Body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</a:t>
            </a:r>
            <a:endParaRPr lang="en-US" sz="54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5800" y="1219200"/>
            <a:ext cx="4343400" cy="5334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Known as Back bone or Spinal bone.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Made up of 33 vertebra but some vertebra fuse together so net total is 26.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b="4573"/>
          <a:stretch>
            <a:fillRect/>
          </a:stretch>
        </p:blipFill>
        <p:spPr bwMode="auto">
          <a:xfrm>
            <a:off x="-477520" y="1143000"/>
            <a:ext cx="504952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igital_content\chapt07\art_library\color_art_library\07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63880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 is about 70 cm long and curved like ‘S.’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There are 4 curvatures in V. Column-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Cervical and Lumber curvature are directed forward.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Thoracic and Sacral curvature are directed backward.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These curvatures help in erect posture and bipedal locomotion. </a:t>
            </a:r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cer1\My Documents\formating store\biology\skeleton\Google Image Result for http--www_shelfieldpeonline_co_uk-assets-images-types_20of_20synovial_20joints_jpg_files\joints_files\sp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46" y="838199"/>
            <a:ext cx="2552054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6388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Vertebral column is differentiated in 5 regions.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Cervical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Thoracic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Lumber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Sacral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Caudal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cer1\My Documents\formating store\biology\skeleton\Google Image Result for http--www_shelfieldpeonline_co_uk-assets-images-types_20of_20synovial_20joints_jpg_files\joints_files\sp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46" y="838199"/>
            <a:ext cx="2552054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0" y="914400"/>
            <a:ext cx="4724400" cy="5638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Vertebral Formula (Man )- 26(33) Vertebrae</a:t>
            </a:r>
          </a:p>
          <a:p>
            <a:pPr lvl="1"/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5 </a:t>
            </a: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1(5)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Cd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1(4)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Vertebral Formula (Rabbit )- 46 Vertebrae</a:t>
            </a:r>
          </a:p>
          <a:p>
            <a:pPr marL="1200150" lvl="3" indent="-34290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7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12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7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4</a:t>
            </a:r>
            <a:r>
              <a:rPr lang="en-US" dirty="0" smtClean="0">
                <a:latin typeface="Chiller" pitchFamily="82" charset="0"/>
              </a:rPr>
              <a:t>4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Cd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16</a:t>
            </a:r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>
              <a:buNone/>
            </a:pPr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lvl="1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b="4573"/>
          <a:stretch>
            <a:fillRect/>
          </a:stretch>
        </p:blipFill>
        <p:spPr bwMode="auto">
          <a:xfrm>
            <a:off x="-762000" y="1143000"/>
            <a:ext cx="504952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0" y="228600"/>
            <a:ext cx="4343400" cy="8382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b="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Appendicular Skeleton</a:t>
            </a:r>
            <a:endParaRPr lang="en-US" sz="4800" dirty="0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419600" cy="518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Includes-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Girdles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Pectoral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Pelvic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Limb bones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 limb</a:t>
            </a:r>
          </a:p>
          <a:p>
            <a:pPr marL="1371600" lvl="2" indent="-514350">
              <a:buFont typeface="+mj-lt"/>
              <a:buAutoNum type="arabicPeriod"/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Hind limb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4116388" cy="8683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5400" b="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Axial Skeleton</a:t>
            </a:r>
            <a:endParaRPr lang="en-US" sz="5400" dirty="0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192588" cy="5257800"/>
          </a:xfrm>
          <a:solidFill>
            <a:schemeClr val="tx1"/>
          </a:solidFill>
        </p:spPr>
        <p:txBody>
          <a:bodyPr/>
          <a:lstStyle/>
          <a:p>
            <a:pPr lvl="0"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Includes-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Skull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Ribs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Sternum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Mammals are characterized by presence of 7 cervical vertebrae.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Human, Rat, Rabbit, Giraffe all have 7 cervical vertebrae.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Exceptions-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Sea cow (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Mantenee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) and two toed sloth (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Chloepus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) have 6 cervical vertebrae.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Ant bear(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Tamandua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)and has 8 and three toed sloth (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Bradypus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) has 9 cervical vertebrae.</a:t>
            </a:r>
          </a:p>
          <a:p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First cervical vertebra is ring like and hold the skull so called ATLAS. It is also known as ‘YES BONE’.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atlas is characterized by absence of Centrum and spines. </a:t>
            </a:r>
          </a:p>
          <a:p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" descr="C:\Documents and Settings\acer1\My Documents\My Pictures\bio 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94134"/>
            <a:ext cx="4914900" cy="355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Second cervical vertebra is called AXIS. It is also known as ‘NO BONE’.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Axis is characterized by presence of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Odontoid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process.It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represents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centrum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pf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axis.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Note-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Axis is absent in Frog.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Join between Atlas and Axis is BALL AND SOCKET type.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3</a:t>
            </a:r>
            <a:r>
              <a:rPr lang="en-US" sz="4000" baseline="30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rd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- 7</a:t>
            </a:r>
            <a:r>
              <a:rPr lang="en-US" sz="4000" baseline="30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  </a:t>
            </a:r>
            <a:r>
              <a:rPr lang="en-US" dirty="0" smtClean="0">
                <a:solidFill>
                  <a:schemeClr val="bg1"/>
                </a:solidFill>
              </a:rPr>
              <a:t>Cervical vertebrae considered as </a:t>
            </a:r>
            <a:r>
              <a:rPr lang="en-US" sz="4000" baseline="30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TYPICAL CERVICAL.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 </a:t>
            </a:r>
          </a:p>
          <a:p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C:\Documents and Settings\acer1\My Documents\My Pictures\bio pictures\untitledaxi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678858"/>
            <a:ext cx="1905000" cy="175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Thoracic vertebrae are 12 in number. These are differentiated in anterior and posterior.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Ribs are attached to the thoracic vertebrae.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Lumber vertebrae are Largest and heaviest.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In human 4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foetal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sacral                       vertebrae fuse together                               to form a SACRUM.</a:t>
            </a:r>
          </a:p>
          <a:p>
            <a:endParaRPr lang="en-US" sz="44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Documents and Settings\acer1\My Documents\My Pictures\bio pictures\sacru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05200"/>
            <a:ext cx="3733800" cy="303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VERTEBRAL COLUMN……Continued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All 4 caudal vertebrae join to form COCCYX.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It is considered as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vestigeal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in human.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Coccyx is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Homologus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to-</a:t>
            </a:r>
          </a:p>
          <a:p>
            <a:pPr lvl="1"/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Urostyle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of frog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Rattle of rattle snake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Pygostyle of birds.</a:t>
            </a:r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Documents and Settings\acer1\My Documents\My Pictures\bio pictures\sacru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839" y="2743200"/>
            <a:ext cx="440336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igital_content\chapt07\art_library\color_art_library\07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RIBS</a:t>
            </a:r>
            <a:endParaRPr lang="en-US" sz="54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33400" y="1219200"/>
            <a:ext cx="7772400" cy="5410200"/>
            <a:chOff x="6477" y="11707"/>
            <a:chExt cx="4342" cy="3494"/>
          </a:xfrm>
          <a:solidFill>
            <a:srgbClr val="92D050"/>
          </a:solidFill>
        </p:grpSpPr>
        <p:pic>
          <p:nvPicPr>
            <p:cNvPr id="5123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35" y="11980"/>
              <a:ext cx="2386" cy="2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9269" y="11939"/>
              <a:ext cx="1166" cy="24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Facet for clavicle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9361" y="12144"/>
              <a:ext cx="452" cy="20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Ist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Rib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9426" y="12370"/>
              <a:ext cx="504" cy="195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2nd Rib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9813" y="12635"/>
              <a:ext cx="630" cy="215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Sternum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673" y="12945"/>
              <a:ext cx="1146" cy="25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Costal cartilage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9725" y="13298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6th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Rib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9681" y="13533"/>
              <a:ext cx="959" cy="24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Metasternum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9694" y="13761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7th Rib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9693" y="13955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8th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Rib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9679" y="14145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9th Rib</a:t>
              </a: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9695" y="14349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10th Rib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9670" y="14561"/>
              <a:ext cx="634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11th Rib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8435" y="14326"/>
              <a:ext cx="837" cy="383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12th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Thoracic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vertebra</a:t>
              </a: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7836" y="14462"/>
              <a:ext cx="620" cy="21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12th Rib</a:t>
              </a: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6477" y="12404"/>
              <a:ext cx="976" cy="231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Mesosternum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7001" y="12085"/>
              <a:ext cx="883" cy="215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Prosternum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7116" y="11707"/>
              <a:ext cx="935" cy="295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Ist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Thoracic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vertebra</a:t>
              </a:r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7069" y="14937"/>
              <a:ext cx="3325" cy="264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Rib cage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RIBS…………Continued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In human Ribs are 12 pairs.</a:t>
            </a:r>
          </a:p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These are 3 types-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First 7 pairs are True ribs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Next 3 pairs are False ribs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Last 2 pairs are Floating ribs</a:t>
            </a:r>
          </a:p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Mammalian ribs are </a:t>
            </a:r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Bicephalous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, means vertebral end has 2 processes i.e. </a:t>
            </a:r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Tuberculum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 (articulate with transverse process of vertebrae) and </a:t>
            </a:r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Capitulum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 (articulate with </a:t>
            </a:r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centrum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 of vertebrae). </a:t>
            </a:r>
            <a:endParaRPr lang="en-US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RIBS…………Continued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Floating ribs protect kidneys.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Note-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Uncinate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process is found in avian 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ribs.This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process provide attachment surface for flight muscles.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Cervical ribs are not ribs, these are backwardly directed processes in cervical vertebrae of birds.</a:t>
            </a:r>
            <a:endParaRPr lang="en-US" sz="4800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STERNUM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Known as Breast bone.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Support thorax on ventral side.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15 cm long.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Consists of 3 parts-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Uppermost-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Manubrium</a:t>
            </a:r>
            <a:endParaRPr lang="en-US" sz="4800" dirty="0" smtClean="0">
              <a:solidFill>
                <a:schemeClr val="bg1"/>
              </a:solidFill>
              <a:latin typeface="Chiller" pitchFamily="8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Middle-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Mesosternum</a:t>
            </a:r>
            <a:endParaRPr lang="en-US" sz="4800" dirty="0" smtClean="0">
              <a:solidFill>
                <a:schemeClr val="bg1"/>
              </a:solidFill>
              <a:latin typeface="Chiller" pitchFamily="8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Lowermost-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Xiphisternum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Xiphoid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cartilage)</a:t>
            </a:r>
            <a:endParaRPr lang="en-US" sz="48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4" name="Picture 11" descr="C:\Documents and Settings\acer1\My Documents\My Pictures\bio pictures\sternu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1438275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48006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  <a:cs typeface="Times New Roman" pitchFamily="18" charset="0"/>
              </a:rPr>
              <a:t>HUMAN SKELETON</a:t>
            </a:r>
            <a:endParaRPr lang="en-US" sz="5400" dirty="0">
              <a:solidFill>
                <a:srgbClr val="FFFF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2400" y="1066800"/>
            <a:ext cx="4800600" cy="5638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Total no. of bones-</a:t>
            </a:r>
          </a:p>
          <a:p>
            <a:pPr lvl="1"/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306 in Foetus</a:t>
            </a:r>
          </a:p>
          <a:p>
            <a:pPr lvl="1"/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206 in adult </a:t>
            </a:r>
          </a:p>
          <a:p>
            <a:pPr lvl="1"/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213 in children</a:t>
            </a: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elet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47" y="76200"/>
            <a:ext cx="3814284" cy="6629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APPENDICULAR SKELETON</a:t>
            </a:r>
            <a:endParaRPr lang="en-US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Total no. of bones-126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Includes-Girdles (6) and Limb bones(120)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GIRDLES-1.PECTORAL (2X2=4) 				2.PELVIC GIRDLE (1X2=2)</a:t>
            </a:r>
          </a:p>
          <a:p>
            <a:pPr>
              <a:buNone/>
            </a:pPr>
            <a:endParaRPr lang="en-US" sz="4800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igital_content\chapt07\art_library\color_art_library\07_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APPENDICULAR SKELETON……Continued</a:t>
            </a:r>
            <a:endParaRPr lang="en-US" sz="36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5486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PECTORAL GIRDLE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Known as Shoulder girdle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Consists of 2 bones-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Scapula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Clavicle</a:t>
            </a:r>
          </a:p>
          <a:p>
            <a:pPr marL="571500" indent="-514350"/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Coracoid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 process and </a:t>
            </a:r>
            <a:r>
              <a:rPr lang="en-US" dirty="0" err="1" smtClean="0">
                <a:solidFill>
                  <a:schemeClr val="bg1"/>
                </a:solidFill>
                <a:latin typeface="Chiller" pitchFamily="82" charset="0"/>
              </a:rPr>
              <a:t>Acromian</a:t>
            </a:r>
            <a:r>
              <a:rPr lang="en-US" dirty="0" smtClean="0">
                <a:solidFill>
                  <a:schemeClr val="bg1"/>
                </a:solidFill>
                <a:latin typeface="Chiller" pitchFamily="82" charset="0"/>
              </a:rPr>
              <a:t> process are the parts of scapula.</a:t>
            </a:r>
          </a:p>
          <a:p>
            <a:pPr>
              <a:buNone/>
            </a:pPr>
            <a:endParaRPr lang="en-US" sz="48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4" name="Picture 10" descr="C:\Documents and Settings\acer1\My Documents\My Pictures\bio pictures\scapul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92242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APPENDICULAR SKELETON……Continued</a:t>
            </a:r>
            <a:endParaRPr lang="en-US" sz="36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54864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Clavicle also known as Collar bone or BEAUTY BONE.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At the junction of scapula &amp; Clavicle a cup shaped 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Glenoid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cavity is 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formed.Head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of 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humerus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articulates in this cavity.</a:t>
            </a:r>
            <a:endParaRPr lang="en-US" dirty="0" smtClean="0">
              <a:solidFill>
                <a:schemeClr val="bg1"/>
              </a:solidFill>
              <a:latin typeface="Chiller" pitchFamily="82" charset="0"/>
            </a:endParaRPr>
          </a:p>
          <a:p>
            <a:pPr>
              <a:buNone/>
            </a:pPr>
            <a:endParaRPr lang="en-US" sz="48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4" name="Picture 10" descr="C:\Documents and Settings\acer1\My Documents\My Pictures\bio pictures\scapul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92242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APPENDICULAR SKELETON……Continued</a:t>
            </a:r>
            <a:endParaRPr lang="en-US" sz="36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143000"/>
            <a:ext cx="4648200" cy="54864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PELVIC GIRDLE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</a:rPr>
              <a:t>Known as Hip girdle.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Chiller" pitchFamily="82" charset="0"/>
              </a:rPr>
              <a:t>Each half of pelvic girdle called 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OSINNOMINATUM.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It is formed of 3 bones-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Ilium</a:t>
            </a:r>
          </a:p>
          <a:p>
            <a:pPr lvl="1"/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</a:rPr>
              <a:t>Ischium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Pubis</a:t>
            </a:r>
            <a:endParaRPr lang="en-US" sz="36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5" name="Picture 2" descr="C:\Documents and Settings\acer1\My Documents\My Pictures\bio pictures\pelvic 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599" y="1066800"/>
            <a:ext cx="367495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APPENDICULAR SKELETON……Continued</a:t>
            </a:r>
            <a:endParaRPr lang="en-US" sz="36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143000"/>
            <a:ext cx="4876800" cy="5715000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Two pelvic girdles are joined by slightly movable joint called PUBIC SYMPHYSIS.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At the junction of 3 bone a depression, ACETABULUM is formed to hold head of femur.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Obturator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foramen is formed by </a:t>
            </a:r>
            <a:r>
              <a:rPr lang="en-US" sz="4800" dirty="0" err="1" smtClean="0">
                <a:solidFill>
                  <a:schemeClr val="bg1"/>
                </a:solidFill>
                <a:latin typeface="Chiller" pitchFamily="82" charset="0"/>
              </a:rPr>
              <a:t>Ischium</a:t>
            </a:r>
            <a:r>
              <a:rPr lang="en-US" sz="4800" dirty="0" smtClean="0">
                <a:solidFill>
                  <a:schemeClr val="bg1"/>
                </a:solidFill>
                <a:latin typeface="Chiller" pitchFamily="82" charset="0"/>
              </a:rPr>
              <a:t> and Pubis.</a:t>
            </a:r>
            <a:endParaRPr lang="en-US" sz="36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5" name="Picture 2" descr="C:\Documents and Settings\acer1\My Documents\My Pictures\bio pictures\pelvic 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599" y="1066800"/>
            <a:ext cx="367495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  <a:latin typeface="Chiller" pitchFamily="82" charset="0"/>
              </a:rPr>
              <a:t>Limb bones (60x2=120)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143000"/>
            <a:ext cx="7924800" cy="5715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FFFF00"/>
                </a:solidFill>
                <a:latin typeface="Chiller" pitchFamily="82" charset="0"/>
              </a:rPr>
              <a:t>FORE LIMB-30X2=60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Includes-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humerus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-bone of upper arm(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Antibrachium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).Characterized by presence of Deltoid ridge for attachment of muscles.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2 Radius-Ulna-Bones of lower arm(Brachium).Ulna is longer and outer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bone.Sigmoid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notch is present for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trochlea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of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humerus.Olecranon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process is formed by Ulna. Both radius and ulna have nutrient foramina.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6" name="Picture 13" descr="C:\Documents and Settings\acer1\My Documents\My Pictures\bio pictures\r u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981200"/>
            <a:ext cx="87356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</a:rPr>
              <a:t>FORE LIMB……..Continued 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295400"/>
            <a:ext cx="5181600" cy="53340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8 Carpals-bones of wrist. These are arranged in two rows.</a:t>
            </a:r>
          </a:p>
          <a:p>
            <a:pPr marL="1257300" lvl="1" indent="-857250">
              <a:buNone/>
            </a:pP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1.Scaphois 2.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</a:rPr>
              <a:t>Lunate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</a:p>
          <a:p>
            <a:pPr marL="1257300" lvl="1" indent="-857250">
              <a:buNone/>
            </a:pP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3.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</a:rPr>
              <a:t>Triquitrum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 4.Pisciform(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</a:rPr>
              <a:t>Sesamoid</a:t>
            </a: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)</a:t>
            </a:r>
          </a:p>
          <a:p>
            <a:pPr marL="1257300" lvl="1" indent="-857250">
              <a:buNone/>
            </a:pP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5. Trapezium 6. Trapezoid </a:t>
            </a:r>
          </a:p>
          <a:p>
            <a:pPr marL="1257300" lvl="1" indent="-857250">
              <a:buNone/>
            </a:pPr>
            <a:r>
              <a:rPr lang="en-US" sz="3600" dirty="0" smtClean="0">
                <a:solidFill>
                  <a:schemeClr val="bg1"/>
                </a:solidFill>
                <a:latin typeface="Chiller" pitchFamily="82" charset="0"/>
              </a:rPr>
              <a:t>7.Capitate 8. </a:t>
            </a:r>
            <a:r>
              <a:rPr lang="en-US" sz="3600" dirty="0" err="1" smtClean="0">
                <a:solidFill>
                  <a:schemeClr val="bg1"/>
                </a:solidFill>
                <a:latin typeface="Chiller" pitchFamily="82" charset="0"/>
              </a:rPr>
              <a:t>Hammate</a:t>
            </a: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857250" indent="-857250">
              <a:buNone/>
            </a:pP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Note-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Unciform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(Formed by fusion of 4th &amp; 5th)  ,Absent in Rabbit but present in Man.</a:t>
            </a: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1371600"/>
            <a:ext cx="38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248400" y="1371600"/>
            <a:ext cx="38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62600" y="22860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867400" y="22860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172200" y="22860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477000" y="22860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2600" y="25908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867400" y="25908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72200" y="25908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477000" y="25908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562600" y="28956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28956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19800" y="28956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48400" y="28956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7000" y="28956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C:\Documents and Settings\acer1\My Documents\My Pictures\pal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72068" y="1295400"/>
            <a:ext cx="2295732" cy="4200525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5562600" y="38100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562600" y="4267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15000" y="38100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715000" y="4267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715000" y="4648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943600" y="38100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943600" y="4267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648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172200" y="38100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72200" y="4267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72200" y="4648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77000" y="38100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477000" y="41910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77000" y="45720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</a:rPr>
              <a:t>FORE LIMB………Continued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334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5 Meta carpals- Bones of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Palm.These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are thin &amp; long.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14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Phallenges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-Bones of fingers.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Phalanges Formula (14)-2,3,3,3,3</a:t>
            </a: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47824" y="1371599"/>
            <a:ext cx="4267576" cy="5257801"/>
            <a:chOff x="7124" y="11188"/>
            <a:chExt cx="3028" cy="3522"/>
          </a:xfrm>
        </p:grpSpPr>
        <p:pic>
          <p:nvPicPr>
            <p:cNvPr id="1027" name="Picture 3" descr="scan0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99" y="11460"/>
              <a:ext cx="1482" cy="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7124" y="11579"/>
              <a:ext cx="1406" cy="2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Acromioclavicular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joint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8290" y="11263"/>
              <a:ext cx="624" cy="2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Clavicle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8965" y="11188"/>
              <a:ext cx="1187" cy="39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Sternoclavicular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joint</a:t>
              </a: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291" y="11622"/>
              <a:ext cx="671" cy="2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Sternum</a:t>
              </a: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9331" y="11884"/>
              <a:ext cx="310" cy="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Rib</a:t>
              </a: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155" y="12176"/>
              <a:ext cx="700" cy="2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Scapula</a:t>
              </a: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644" y="12507"/>
              <a:ext cx="717" cy="2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Humerus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8786" y="13324"/>
              <a:ext cx="416" cy="2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Ulna</a:t>
              </a: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779" y="13593"/>
              <a:ext cx="537" cy="20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Radius</a:t>
              </a: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8706" y="13916"/>
              <a:ext cx="627" cy="2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Carpals</a:t>
              </a: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8703" y="14105"/>
              <a:ext cx="912" cy="22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Metacarpals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8653" y="14368"/>
              <a:ext cx="856" cy="2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Phalanges</a:t>
              </a: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8509" y="13966"/>
              <a:ext cx="212" cy="127"/>
              <a:chOff x="3043" y="7976"/>
              <a:chExt cx="218" cy="218"/>
            </a:xfrm>
          </p:grpSpPr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3149" y="7976"/>
                <a:ext cx="0" cy="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3043" y="7976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3043" y="8194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3155" y="8082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8497" y="14132"/>
              <a:ext cx="218" cy="180"/>
              <a:chOff x="3109" y="8221"/>
              <a:chExt cx="218" cy="245"/>
            </a:xfrm>
          </p:grpSpPr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>
                <a:off x="3215" y="8221"/>
                <a:ext cx="0" cy="2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3109" y="8221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>
                <a:off x="3109" y="8463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3221" y="8339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8496" y="14341"/>
              <a:ext cx="218" cy="268"/>
              <a:chOff x="3109" y="8521"/>
              <a:chExt cx="218" cy="554"/>
            </a:xfrm>
          </p:grpSpPr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>
                <a:off x="3215" y="8521"/>
                <a:ext cx="0" cy="5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3109" y="8521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>
                <a:off x="3109" y="9075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3221" y="8813"/>
                <a:ext cx="10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 flipV="1">
              <a:off x="8441" y="11459"/>
              <a:ext cx="330" cy="2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H="1" flipV="1">
              <a:off x="8896" y="11966"/>
              <a:ext cx="42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9044" y="11599"/>
              <a:ext cx="206" cy="1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9122" y="11729"/>
              <a:ext cx="188" cy="1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 flipV="1">
              <a:off x="8239" y="11695"/>
              <a:ext cx="258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8372" y="12609"/>
              <a:ext cx="28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8358" y="13424"/>
              <a:ext cx="4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H="1" flipV="1">
              <a:off x="8236" y="13685"/>
              <a:ext cx="54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 flipH="1" flipV="1">
              <a:off x="8764" y="12279"/>
              <a:ext cx="42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9197" y="11529"/>
              <a:ext cx="132" cy="124"/>
            </a:xfrm>
            <a:prstGeom prst="line">
              <a:avLst/>
            </a:prstGeom>
            <a:noFill/>
            <a:ln w="5080">
              <a:solidFill>
                <a:srgbClr val="C0C0C0"/>
              </a:solidFill>
              <a:round/>
              <a:headEnd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</a:rPr>
              <a:t>Hind Limb 30x2=60 bones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219200"/>
            <a:ext cx="7315200" cy="54102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 Femur-Thigh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bone.Longest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human body bone.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 Patella-Known as knee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cap.It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is a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sesamoid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bone.Absent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in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newborn.Formed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by ossification of ligaments.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 Tibia-It is a bone of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Shank.Known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as Shin bone.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febula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-bone of shank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region.It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is a thin &amp; weak bone.</a:t>
            </a: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120" name="Picture 46" descr="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371600"/>
            <a:ext cx="1447800" cy="47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AXIAL SKELETON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219200"/>
            <a:ext cx="4419600" cy="52578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Consists of-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80 bones in Adults,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87 bones in children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Includes-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Skull (29)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Vertebral column (26)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Ribs (24)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Sternum (1)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cer1\My Documents\human skeleton\Anterior Skull_files\Anterior%20Skull%20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1289195" cy="1935587"/>
          </a:xfrm>
          <a:prstGeom prst="rect">
            <a:avLst/>
          </a:prstGeom>
          <a:noFill/>
        </p:spPr>
      </p:pic>
      <p:pic>
        <p:nvPicPr>
          <p:cNvPr id="6" name="Picture 11" descr="C:\Documents and Settings\acer1\My Documents\My Pictures\bio pictures\sternum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22099"/>
            <a:ext cx="1219200" cy="3310411"/>
          </a:xfrm>
          <a:prstGeom prst="rect">
            <a:avLst/>
          </a:prstGeom>
          <a:noFill/>
        </p:spPr>
      </p:pic>
      <p:pic>
        <p:nvPicPr>
          <p:cNvPr id="7" name="Picture 3" descr="C:\Documents and Settings\acer1\My Documents\formating store\biology\skeleton\Google Image Result for http--www_shelfieldpeonline_co_uk-assets-images-types_20of_20synovial_20joints_jpg_files\joints_files\spi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1578244" cy="3581400"/>
          </a:xfrm>
          <a:prstGeom prst="rect">
            <a:avLst/>
          </a:prstGeom>
          <a:noFill/>
        </p:spPr>
      </p:pic>
      <p:pic>
        <p:nvPicPr>
          <p:cNvPr id="9" name="Picture 13" descr="HM00262_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648200"/>
            <a:ext cx="209244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</a:rPr>
              <a:t>Hind Limb 30x2=60 bones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219200"/>
            <a:ext cx="7315200" cy="541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7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Tarsals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- bones of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Ankle.Arranged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in 2+1+4 manner.</a:t>
            </a: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In Rabbit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tarsals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are 6 in number.2+1+3</a:t>
            </a: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21" name="Picture 3" descr="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266" y="1295401"/>
            <a:ext cx="1640969" cy="515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828800" y="2819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62200" y="32766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43200" y="2819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00400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43200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28800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hape 38"/>
          <p:cNvCxnSpPr>
            <a:stCxn id="22" idx="0"/>
          </p:cNvCxnSpPr>
          <p:nvPr/>
        </p:nvCxnSpPr>
        <p:spPr>
          <a:xfrm rot="5400000" flipH="1" flipV="1">
            <a:off x="3048000" y="1600200"/>
            <a:ext cx="304800" cy="2133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1" idx="3"/>
          </p:cNvCxnSpPr>
          <p:nvPr/>
        </p:nvCxnSpPr>
        <p:spPr>
          <a:xfrm>
            <a:off x="3352800" y="2971800"/>
            <a:ext cx="914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4" idx="3"/>
          </p:cNvCxnSpPr>
          <p:nvPr/>
        </p:nvCxnSpPr>
        <p:spPr>
          <a:xfrm>
            <a:off x="2895600" y="3429000"/>
            <a:ext cx="1371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3581400" y="3886200"/>
            <a:ext cx="685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35" idx="2"/>
          </p:cNvCxnSpPr>
          <p:nvPr/>
        </p:nvCxnSpPr>
        <p:spPr>
          <a:xfrm rot="16200000" flipH="1">
            <a:off x="3467100" y="3467100"/>
            <a:ext cx="228600" cy="1371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36" idx="2"/>
          </p:cNvCxnSpPr>
          <p:nvPr/>
        </p:nvCxnSpPr>
        <p:spPr>
          <a:xfrm rot="16200000" flipH="1">
            <a:off x="3086100" y="3390900"/>
            <a:ext cx="609600" cy="1905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37" idx="2"/>
          </p:cNvCxnSpPr>
          <p:nvPr/>
        </p:nvCxnSpPr>
        <p:spPr>
          <a:xfrm rot="16200000" flipH="1">
            <a:off x="2667000" y="3352800"/>
            <a:ext cx="990600" cy="2362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674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+</a:t>
            </a:r>
            <a:r>
              <a:rPr lang="en-US" dirty="0" err="1" smtClean="0">
                <a:solidFill>
                  <a:srgbClr val="FFFF00"/>
                </a:solidFill>
              </a:rPr>
              <a:t>nt</a:t>
            </a:r>
            <a:r>
              <a:rPr lang="en-US" dirty="0" smtClean="0">
                <a:solidFill>
                  <a:srgbClr val="FFFF00"/>
                </a:solidFill>
              </a:rPr>
              <a:t> in human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67200" y="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Astragalus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43400" y="4724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Ectocuniform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Mesocuniform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3400" y="403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Cuniform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434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Cuboid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43400" y="3124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Navicular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34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Calcaneum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1" name="Left Brace 60"/>
          <p:cNvSpPr/>
          <p:nvPr/>
        </p:nvSpPr>
        <p:spPr>
          <a:xfrm>
            <a:off x="5638800" y="4145281"/>
            <a:ext cx="228600" cy="3505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67400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FF00"/>
                </a:solidFill>
              </a:rPr>
              <a:t>nt</a:t>
            </a:r>
            <a:r>
              <a:rPr lang="en-US" dirty="0" smtClean="0">
                <a:solidFill>
                  <a:srgbClr val="FFFF00"/>
                </a:solidFill>
              </a:rPr>
              <a:t> in Rabbit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  <a:latin typeface="Chiller" pitchFamily="82" charset="0"/>
              </a:rPr>
              <a:t>Hind Limb 30x2=60 bones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5 Metatarsals-Bones of foot or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Pes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Or Sole.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14 Phalanges-Bones of Toes. Phalanges formula-2,3,3,3,3.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Note –First of Fingers is called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Paulux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and First toe is called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Hallux</a:t>
            </a:r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1257300" lvl="1" indent="-857250">
              <a:buNone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marL="742950" indent="-742950"/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7" name="Picture 2" descr="C:\Documents and Settings\acer1\My Documents\My Pictures\fo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05661" y="2829360"/>
            <a:ext cx="173267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SKULL</a:t>
            </a:r>
            <a:endParaRPr lang="en-US" sz="54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38600" y="1143000"/>
            <a:ext cx="4876800" cy="5486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Study-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Craniology</a:t>
            </a:r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skull is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dicondylic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, bear two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condyles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and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Tropibasic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(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Interorbital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orbital septum is present between 2 orbits).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Jaw suspension is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Craniostylic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cer1\My Documents\human skeleton\Anterior Skull_files\Anterior%20Skull%20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3654209" cy="5486400"/>
          </a:xfrm>
          <a:prstGeom prst="rect">
            <a:avLst/>
          </a:prstGeom>
          <a:noFill/>
        </p:spPr>
      </p:pic>
      <p:pic>
        <p:nvPicPr>
          <p:cNvPr id="6" name="Picture 2" descr="D:\digital_content\chapt07\art_library\color_art_library\07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HUMAN SKULL</a:t>
            </a:r>
            <a:endParaRPr lang="en-US" sz="5400" dirty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38600" y="1143000"/>
            <a:ext cx="4876800" cy="5486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Total bones in skull-29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Cranium-8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Face-14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Auditory or ear ossicles-6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Hyoid or tongue bone-1</a:t>
            </a:r>
          </a:p>
          <a:p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acer1\My Documents\human skeleton\Inferior Skull_files\Inferior%20Skull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295400"/>
            <a:ext cx="348568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1295400"/>
            <a:ext cx="4114800" cy="5105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Cranial bones are join together by permanent (Immovable) joints called SUTURES.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Coronal suture-between Frontal and parietal bones.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Documents and Settings\acer1\My Documents\human skeleton\Lateral Skull_files\Side%20Skull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905000"/>
            <a:ext cx="431461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hiller" pitchFamily="82" charset="0"/>
                <a:cs typeface="Times New Roman" pitchFamily="18" charset="0"/>
              </a:rPr>
              <a:t>HUMAN SKULL……….Continued</a:t>
            </a:r>
            <a:endParaRPr lang="en-US" sz="5400" dirty="0">
              <a:solidFill>
                <a:srgbClr val="C00000"/>
              </a:solidFill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0" y="1219200"/>
            <a:ext cx="4343400" cy="518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742950" indent="-742950"/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Lamboidal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suture-between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Pareital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and Temporal bones.</a:t>
            </a:r>
          </a:p>
          <a:p>
            <a:pPr marL="742950" indent="-742950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Cranium is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characterised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  <a:cs typeface="Times New Roman" pitchFamily="18" charset="0"/>
              </a:rPr>
              <a:t> by presence of large called FORAMEN OF MAGNUM.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/>
            <a:endParaRPr lang="en-US" sz="40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bg1"/>
              </a:solidFill>
              <a:latin typeface="Chiller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6327" t="52740" r="19388" b="4999"/>
          <a:stretch>
            <a:fillRect/>
          </a:stretch>
        </p:blipFill>
        <p:spPr bwMode="auto">
          <a:xfrm>
            <a:off x="1" y="3708400"/>
            <a:ext cx="4267200" cy="3149600"/>
          </a:xfrm>
          <a:prstGeom prst="rect">
            <a:avLst/>
          </a:prstGeom>
          <a:noFill/>
        </p:spPr>
      </p:pic>
      <p:pic>
        <p:nvPicPr>
          <p:cNvPr id="9" name="Picture 6" descr="C:\Documents and Settings\acer1\My Documents\human skeleton\Posterior Skull_files\Skull%20From%20Behind%20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2362200" cy="249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1462</Words>
  <Application>Microsoft Office PowerPoint</Application>
  <PresentationFormat>On-screen Show (4:3)</PresentationFormat>
  <Paragraphs>331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Custom Design</vt:lpstr>
      <vt:lpstr> SKELETAL SYSTEM</vt:lpstr>
      <vt:lpstr>Slide 2</vt:lpstr>
      <vt:lpstr>HUMAN SKELETON</vt:lpstr>
      <vt:lpstr>HUMAN AXIAL SKELETON</vt:lpstr>
      <vt:lpstr>HUMAN SKULL</vt:lpstr>
      <vt:lpstr>HUMAN SKULL</vt:lpstr>
      <vt:lpstr>HUMAN SKULL……….Continued</vt:lpstr>
      <vt:lpstr>HUMAN SKULL……….Continued</vt:lpstr>
      <vt:lpstr>HUMAN SKULL……….Continued</vt:lpstr>
      <vt:lpstr>Slide 10</vt:lpstr>
      <vt:lpstr>HUMAN SKULL……….Continued</vt:lpstr>
      <vt:lpstr>HUMAN SKULL……….Continued</vt:lpstr>
      <vt:lpstr>HUMAN SKULL……….Continued</vt:lpstr>
      <vt:lpstr>HUMAN SKULL……….Continued</vt:lpstr>
      <vt:lpstr>HUMAN VERTEBRAL COLUMN</vt:lpstr>
      <vt:lpstr>Slide 16</vt:lpstr>
      <vt:lpstr>HUMAN VERTEBRAL COLUMN……Continued</vt:lpstr>
      <vt:lpstr>HUMAN VERTEBRAL COLUMN……Continued</vt:lpstr>
      <vt:lpstr>HUMAN VERTEBRAL COLUMN……Continued</vt:lpstr>
      <vt:lpstr>HUMAN VERTEBRAL COLUMN……Continued</vt:lpstr>
      <vt:lpstr>HUMAN VERTEBRAL COLUMN……Continued</vt:lpstr>
      <vt:lpstr>HUMAN VERTEBRAL COLUMN……Continued</vt:lpstr>
      <vt:lpstr>HUMAN VERTEBRAL COLUMN……Continued</vt:lpstr>
      <vt:lpstr>HUMAN VERTEBRAL COLUMN……Continued</vt:lpstr>
      <vt:lpstr>Slide 25</vt:lpstr>
      <vt:lpstr>HUMAN RIBS</vt:lpstr>
      <vt:lpstr>HUMAN RIBS…………Continued</vt:lpstr>
      <vt:lpstr>HUMAN RIBS…………Continued</vt:lpstr>
      <vt:lpstr>HUMAN STERNUM</vt:lpstr>
      <vt:lpstr>HUMAN APPENDICULAR SKELETON</vt:lpstr>
      <vt:lpstr>Slide 31</vt:lpstr>
      <vt:lpstr>HUMAN APPENDICULAR SKELETON……Continued</vt:lpstr>
      <vt:lpstr>HUMAN APPENDICULAR SKELETON……Continued</vt:lpstr>
      <vt:lpstr>HUMAN APPENDICULAR SKELETON……Continued</vt:lpstr>
      <vt:lpstr>HUMAN APPENDICULAR SKELETON……Continued</vt:lpstr>
      <vt:lpstr>Limb bones (60x2=120)</vt:lpstr>
      <vt:lpstr>FORE LIMB……..Continued </vt:lpstr>
      <vt:lpstr>FORE LIMB………Continued</vt:lpstr>
      <vt:lpstr>Hind Limb 30x2=60 bones</vt:lpstr>
      <vt:lpstr>Hind Limb 30x2=60 bones</vt:lpstr>
      <vt:lpstr>Hind Limb 30x2=60 bones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acer</dc:creator>
  <cp:lastModifiedBy>acer</cp:lastModifiedBy>
  <cp:revision>123</cp:revision>
  <dcterms:created xsi:type="dcterms:W3CDTF">2009-09-06T18:09:47Z</dcterms:created>
  <dcterms:modified xsi:type="dcterms:W3CDTF">2009-11-01T05:23:25Z</dcterms:modified>
</cp:coreProperties>
</file>