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60" r:id="rId3"/>
    <p:sldId id="257" r:id="rId4"/>
    <p:sldId id="258" r:id="rId5"/>
    <p:sldId id="261" r:id="rId6"/>
    <p:sldId id="262" r:id="rId7"/>
    <p:sldId id="265" r:id="rId8"/>
    <p:sldId id="266" r:id="rId9"/>
    <p:sldId id="267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B045-94F2-40C5-B0AC-CBF2D92C788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C371-E83A-4D50-93DF-F55864A807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B045-94F2-40C5-B0AC-CBF2D92C788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C371-E83A-4D50-93DF-F55864A807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B045-94F2-40C5-B0AC-CBF2D92C788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C371-E83A-4D50-93DF-F55864A807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B045-94F2-40C5-B0AC-CBF2D92C788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C371-E83A-4D50-93DF-F55864A807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B045-94F2-40C5-B0AC-CBF2D92C788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C371-E83A-4D50-93DF-F55864A807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B045-94F2-40C5-B0AC-CBF2D92C788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C371-E83A-4D50-93DF-F55864A807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B045-94F2-40C5-B0AC-CBF2D92C788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C371-E83A-4D50-93DF-F55864A807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B045-94F2-40C5-B0AC-CBF2D92C788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C371-E83A-4D50-93DF-F55864A807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B045-94F2-40C5-B0AC-CBF2D92C788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C371-E83A-4D50-93DF-F55864A807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B045-94F2-40C5-B0AC-CBF2D92C788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1C371-E83A-4D50-93DF-F55864A807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B045-94F2-40C5-B0AC-CBF2D92C788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7D1C371-E83A-4D50-93DF-F55864A807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46B045-94F2-40C5-B0AC-CBF2D92C7881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D1C371-E83A-4D50-93DF-F55864A807A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Vaccine quality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vaccines are approved by WHO or UNICEF  , they are subjected to meticulous lab tests for quality control.</a:t>
            </a:r>
          </a:p>
          <a:p>
            <a:r>
              <a:rPr lang="en-US" dirty="0" smtClean="0"/>
              <a:t>For vaccines to be quality they should be kept at a temp of </a:t>
            </a:r>
            <a:r>
              <a:rPr lang="en-GB" dirty="0" smtClean="0"/>
              <a:t>+2</a:t>
            </a:r>
            <a:r>
              <a:rPr lang="en-GB" baseline="30000" dirty="0" smtClean="0"/>
              <a:t>o</a:t>
            </a:r>
            <a:r>
              <a:rPr lang="en-GB" dirty="0" smtClean="0"/>
              <a:t>C to +8</a:t>
            </a:r>
            <a:r>
              <a:rPr lang="en-GB" baseline="30000" dirty="0" smtClean="0"/>
              <a:t>o</a:t>
            </a:r>
            <a:r>
              <a:rPr lang="en-GB" dirty="0" smtClean="0"/>
              <a:t>C.not exposed to heat.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Advantages of auto </a:t>
            </a:r>
            <a:r>
              <a:rPr lang="en-US" b="1" dirty="0"/>
              <a:t>d</a:t>
            </a:r>
            <a:r>
              <a:rPr lang="en-US" b="1" dirty="0" smtClean="0"/>
              <a:t>isable syringes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Defn</a:t>
            </a:r>
            <a:r>
              <a:rPr lang="en-US" dirty="0" smtClean="0"/>
              <a:t>.-Auto disable syringes are self locking syringes that can be used only once.</a:t>
            </a:r>
          </a:p>
          <a:p>
            <a:r>
              <a:rPr lang="en-US" dirty="0" smtClean="0"/>
              <a:t>Recommended equipment for all immunization injection.</a:t>
            </a:r>
          </a:p>
          <a:p>
            <a:r>
              <a:rPr lang="en-US" dirty="0" smtClean="0"/>
              <a:t>Have fixed needles and different size syringes for different vaccines.</a:t>
            </a:r>
          </a:p>
          <a:p>
            <a:r>
              <a:rPr lang="en-US" dirty="0" smtClean="0"/>
              <a:t>Plunger can go back and forward only once</a:t>
            </a:r>
          </a:p>
          <a:p>
            <a:r>
              <a:rPr lang="en-US" dirty="0" smtClean="0"/>
              <a:t>Cannot be reused.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Use of safety boxes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b place within reach to facilitate immediate disposal of syringes and needles at point os use.</a:t>
            </a:r>
          </a:p>
          <a:p>
            <a:r>
              <a:rPr lang="en-US" dirty="0" smtClean="0"/>
              <a:t>Should be filled three quarter </a:t>
            </a:r>
            <a:r>
              <a:rPr lang="en-US" dirty="0" err="1" smtClean="0"/>
              <a:t>wy</a:t>
            </a:r>
            <a:r>
              <a:rPr lang="en-US" dirty="0" smtClean="0"/>
              <a:t> full  and closed securely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142999"/>
          </a:xfrm>
        </p:spPr>
        <p:txBody>
          <a:bodyPr/>
          <a:lstStyle/>
          <a:p>
            <a:r>
              <a:rPr lang="en-US" b="1" dirty="0" smtClean="0"/>
              <a:t>Vaccine Diluents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447800"/>
            <a:ext cx="7924800" cy="51054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The diluents supplied with some vaccines are specific for each vaccine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Should be stored ,distributed and used correctly.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Should be included in stock control to ensure their adequate supplies and distribution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Diluents should be shipped ,stored and distributed together with the vaccine vials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1000"/>
            <a:ext cx="8915400" cy="6477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tx1"/>
                </a:solidFill>
              </a:rPr>
              <a:t>Vaccine diluents do not need to be stored in a freezer, and MUST not be frozen.</a:t>
            </a:r>
          </a:p>
          <a:p>
            <a:pPr algn="l"/>
            <a:r>
              <a:rPr lang="en-US" sz="3600" dirty="0" smtClean="0">
                <a:solidFill>
                  <a:schemeClr val="tx1"/>
                </a:solidFill>
              </a:rPr>
              <a:t>To avoid thermal shock to the vaccine, diluents must not be cooled to below +8 degrees </a:t>
            </a:r>
            <a:r>
              <a:rPr lang="en-US" sz="3600" dirty="0" err="1" smtClean="0">
                <a:solidFill>
                  <a:schemeClr val="tx1"/>
                </a:solidFill>
              </a:rPr>
              <a:t>celcious</a:t>
            </a:r>
            <a:r>
              <a:rPr lang="en-US" sz="3600" dirty="0" smtClean="0">
                <a:solidFill>
                  <a:schemeClr val="tx1"/>
                </a:solidFill>
              </a:rPr>
              <a:t> before reconstitution</a:t>
            </a:r>
          </a:p>
          <a:p>
            <a:pPr algn="l"/>
            <a:r>
              <a:rPr lang="en-US" sz="3600" dirty="0" smtClean="0">
                <a:solidFill>
                  <a:schemeClr val="tx1"/>
                </a:solidFill>
              </a:rPr>
              <a:t>Health workers should always check that the vaccines have been supplied with the correct </a:t>
            </a:r>
            <a:r>
              <a:rPr lang="en-US" sz="3600" dirty="0" err="1" smtClean="0">
                <a:solidFill>
                  <a:schemeClr val="tx1"/>
                </a:solidFill>
              </a:rPr>
              <a:t>diluent</a:t>
            </a:r>
            <a:r>
              <a:rPr lang="en-US" sz="3600" dirty="0" smtClean="0">
                <a:solidFill>
                  <a:schemeClr val="tx1"/>
                </a:solidFill>
              </a:rPr>
              <a:t> and report to the supervisor just in case of error.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6868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Only the </a:t>
            </a:r>
            <a:r>
              <a:rPr lang="en-US" sz="4000" dirty="0" err="1" smtClean="0"/>
              <a:t>diluent</a:t>
            </a:r>
            <a:r>
              <a:rPr lang="en-US" sz="4000" dirty="0" smtClean="0"/>
              <a:t> indicated  for each type of vaccine should be used.</a:t>
            </a:r>
          </a:p>
          <a:p>
            <a:pPr>
              <a:buNone/>
            </a:pPr>
            <a:r>
              <a:rPr lang="en-US" sz="4000" dirty="0" smtClean="0"/>
              <a:t>Distilled water should not be used as a </a:t>
            </a:r>
            <a:r>
              <a:rPr lang="en-US" sz="4000" dirty="0" err="1" smtClean="0"/>
              <a:t>diluent</a:t>
            </a: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Vaccinator should ensure that the volume of the </a:t>
            </a:r>
            <a:r>
              <a:rPr lang="en-US" sz="4000" dirty="0" err="1" smtClean="0"/>
              <a:t>diluent</a:t>
            </a:r>
            <a:r>
              <a:rPr lang="en-US" sz="4000" dirty="0" smtClean="0"/>
              <a:t> is correct so that the proper number of doses per vial is obtained.</a:t>
            </a:r>
          </a:p>
          <a:p>
            <a:pPr>
              <a:buNone/>
            </a:pPr>
            <a:r>
              <a:rPr lang="en-US" sz="4000" dirty="0" smtClean="0"/>
              <a:t>Sterility should be maintained while reconstituting vaccines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458200" cy="838200"/>
          </a:xfrm>
        </p:spPr>
        <p:txBody>
          <a:bodyPr>
            <a:normAutofit/>
          </a:bodyPr>
          <a:lstStyle/>
          <a:p>
            <a:r>
              <a:rPr lang="en-US" b="1" dirty="0" smtClean="0"/>
              <a:t>Safe injection practices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 err="1" smtClean="0"/>
              <a:t>Defn</a:t>
            </a:r>
            <a:r>
              <a:rPr lang="en-US" dirty="0" smtClean="0"/>
              <a:t>: A safe injection is one that does not harm the recipient, nor expose the health worker and the community to any risk.</a:t>
            </a:r>
          </a:p>
          <a:p>
            <a:r>
              <a:rPr lang="en-US" dirty="0" smtClean="0"/>
              <a:t>Include:</a:t>
            </a:r>
          </a:p>
          <a:p>
            <a:r>
              <a:rPr lang="en-US" dirty="0" smtClean="0"/>
              <a:t>Use of sterile syringe, sterile needle and appropriate injection technique</a:t>
            </a:r>
          </a:p>
          <a:p>
            <a:r>
              <a:rPr lang="en-US" dirty="0" smtClean="0"/>
              <a:t>Avoidance of needle-stick injuries</a:t>
            </a:r>
          </a:p>
          <a:p>
            <a:r>
              <a:rPr lang="en-US" dirty="0" smtClean="0"/>
              <a:t>Proper disposal of used injection equipment without causing harmful levels of pollution and injuries.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Adverse events following immunization (AEFI)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Defn</a:t>
            </a:r>
            <a:r>
              <a:rPr lang="en-US" dirty="0" smtClean="0"/>
              <a:t>;-a medical incident that occurs during or after an immunization and is believed to be caused by immunization</a:t>
            </a:r>
          </a:p>
          <a:p>
            <a:r>
              <a:rPr lang="en-US" b="1" dirty="0" smtClean="0"/>
              <a:t>Detection and reporting of AEFI</a:t>
            </a:r>
          </a:p>
          <a:p>
            <a:r>
              <a:rPr lang="en-US" dirty="0" smtClean="0"/>
              <a:t>Anaphylactic shock- itchy, </a:t>
            </a:r>
            <a:r>
              <a:rPr lang="en-US" dirty="0" err="1" smtClean="0"/>
              <a:t>urticarial</a:t>
            </a:r>
            <a:r>
              <a:rPr lang="en-US" dirty="0" smtClean="0"/>
              <a:t> rash (&gt; 90% of cases.),progressive painless swelling (</a:t>
            </a:r>
            <a:r>
              <a:rPr lang="en-US" dirty="0" err="1" smtClean="0"/>
              <a:t>angioedema</a:t>
            </a:r>
            <a:r>
              <a:rPr lang="en-US" dirty="0" smtClean="0"/>
              <a:t>), about the face and mouth,  respiratory symptoms (sneezing, coughing, wheezing ,</a:t>
            </a:r>
            <a:r>
              <a:rPr lang="en-US" dirty="0" err="1" smtClean="0"/>
              <a:t>laboured</a:t>
            </a:r>
            <a:r>
              <a:rPr lang="en-US" dirty="0" smtClean="0"/>
              <a:t> breathing, upper way swelling </a:t>
            </a:r>
            <a:r>
              <a:rPr lang="en-US" dirty="0" err="1" smtClean="0"/>
              <a:t>possibily</a:t>
            </a:r>
            <a:r>
              <a:rPr lang="en-US" dirty="0" smtClean="0"/>
              <a:t> causing airway obstruction, hypotension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smtClean="0"/>
              <a:t>Injection site abscesses</a:t>
            </a:r>
          </a:p>
          <a:p>
            <a:r>
              <a:rPr lang="en-US" dirty="0" smtClean="0"/>
              <a:t>Cases of </a:t>
            </a:r>
            <a:r>
              <a:rPr lang="en-US" dirty="0" err="1" smtClean="0"/>
              <a:t>lympnadenitis</a:t>
            </a:r>
            <a:endParaRPr lang="en-US" dirty="0" smtClean="0"/>
          </a:p>
          <a:p>
            <a:r>
              <a:rPr lang="en-US" dirty="0" smtClean="0"/>
              <a:t>Cases requiring </a:t>
            </a:r>
            <a:r>
              <a:rPr lang="en-US" dirty="0" err="1" smtClean="0"/>
              <a:t>hospitilizations</a:t>
            </a:r>
            <a:r>
              <a:rPr lang="en-US" dirty="0" smtClean="0"/>
              <a:t> thought by health workers or public to be related to immunization</a:t>
            </a:r>
          </a:p>
          <a:p>
            <a:r>
              <a:rPr lang="en-US" dirty="0" smtClean="0"/>
              <a:t>Deaths-thought to be related to immunization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Causes of AEFI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r>
              <a:rPr lang="en-US" dirty="0" smtClean="0"/>
              <a:t>Programmatic errors-are person based </a:t>
            </a:r>
            <a:r>
              <a:rPr lang="en-US" dirty="0" err="1" smtClean="0"/>
              <a:t>e.g</a:t>
            </a:r>
            <a:r>
              <a:rPr lang="en-US" dirty="0" smtClean="0"/>
              <a:t> error in handling, reconstitution or administration of vaccine</a:t>
            </a:r>
          </a:p>
          <a:p>
            <a:r>
              <a:rPr lang="en-US" dirty="0" smtClean="0"/>
              <a:t>Nature of vaccine-vaccine properties or individual nature to the vaccine itself</a:t>
            </a:r>
          </a:p>
          <a:p>
            <a:r>
              <a:rPr lang="en-US" dirty="0" smtClean="0"/>
              <a:t>Coincidental-event with no causal association between the immunization and the medical condition</a:t>
            </a:r>
          </a:p>
          <a:p>
            <a:r>
              <a:rPr lang="en-US" dirty="0" smtClean="0"/>
              <a:t>Unknown cause.-idiopathic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Role of a nurse in prevention of AEFI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dirty="0" smtClean="0"/>
              <a:t>Ascertain client </a:t>
            </a:r>
            <a:r>
              <a:rPr lang="en-US" dirty="0" err="1" smtClean="0"/>
              <a:t>hx</a:t>
            </a:r>
            <a:r>
              <a:rPr lang="en-US" dirty="0" smtClean="0"/>
              <a:t> for allergies and previous adverse reactions</a:t>
            </a:r>
          </a:p>
          <a:p>
            <a:r>
              <a:rPr lang="en-US" dirty="0" smtClean="0"/>
              <a:t>Incase of possible serious allergies </a:t>
            </a:r>
            <a:r>
              <a:rPr lang="en-US" dirty="0" err="1" smtClean="0"/>
              <a:t>chech</a:t>
            </a:r>
            <a:r>
              <a:rPr lang="en-US" dirty="0" smtClean="0"/>
              <a:t> with appropriate supervisor before giving the vaccine</a:t>
            </a:r>
          </a:p>
          <a:p>
            <a:r>
              <a:rPr lang="en-US" dirty="0" smtClean="0"/>
              <a:t>Take precaution on allergic reaction </a:t>
            </a:r>
            <a:r>
              <a:rPr lang="en-US" dirty="0" err="1" smtClean="0"/>
              <a:t>prevously</a:t>
            </a:r>
            <a:r>
              <a:rPr lang="en-US" dirty="0" smtClean="0"/>
              <a:t> experienced-don’t give </a:t>
            </a:r>
            <a:r>
              <a:rPr lang="en-US" dirty="0" err="1" smtClean="0"/>
              <a:t>DPTHep+Hib</a:t>
            </a:r>
            <a:r>
              <a:rPr lang="en-US" dirty="0" smtClean="0"/>
              <a:t> </a:t>
            </a:r>
            <a:r>
              <a:rPr lang="en-US" dirty="0" err="1" smtClean="0"/>
              <a:t>injction</a:t>
            </a:r>
            <a:endParaRPr lang="en-US" dirty="0" smtClean="0"/>
          </a:p>
          <a:p>
            <a:r>
              <a:rPr lang="en-US" dirty="0" smtClean="0"/>
              <a:t>Proper training </a:t>
            </a:r>
          </a:p>
          <a:p>
            <a:r>
              <a:rPr lang="en-US" dirty="0" smtClean="0"/>
              <a:t>Supervision of juniors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190</TotalTime>
  <Words>546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Vaccine quality</vt:lpstr>
      <vt:lpstr>Vaccine Diluents</vt:lpstr>
      <vt:lpstr>Slide 3</vt:lpstr>
      <vt:lpstr>Slide 4</vt:lpstr>
      <vt:lpstr>Safe injection practices</vt:lpstr>
      <vt:lpstr>Adverse events following immunization (AEFI)</vt:lpstr>
      <vt:lpstr>Slide 7</vt:lpstr>
      <vt:lpstr>Causes of AEFI</vt:lpstr>
      <vt:lpstr>Role of a nurse in prevention of AEFI</vt:lpstr>
      <vt:lpstr>Advantages of auto disable syringes</vt:lpstr>
      <vt:lpstr>Use of safety boxes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Vaccine Diluents</dc:title>
  <dc:creator>ADM</dc:creator>
  <cp:lastModifiedBy>Deputy AA</cp:lastModifiedBy>
  <cp:revision>25</cp:revision>
  <dcterms:created xsi:type="dcterms:W3CDTF">2017-01-08T20:26:55Z</dcterms:created>
  <dcterms:modified xsi:type="dcterms:W3CDTF">2017-01-23T13:17:18Z</dcterms:modified>
</cp:coreProperties>
</file>