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8"/>
  </p:notesMasterIdLst>
  <p:sldIdLst>
    <p:sldId id="400" r:id="rId2"/>
    <p:sldId id="401" r:id="rId3"/>
    <p:sldId id="404" r:id="rId4"/>
    <p:sldId id="405" r:id="rId5"/>
    <p:sldId id="257" r:id="rId6"/>
    <p:sldId id="258" r:id="rId7"/>
    <p:sldId id="259" r:id="rId8"/>
    <p:sldId id="260" r:id="rId9"/>
    <p:sldId id="261" r:id="rId10"/>
    <p:sldId id="263" r:id="rId11"/>
    <p:sldId id="264" r:id="rId12"/>
    <p:sldId id="265" r:id="rId13"/>
    <p:sldId id="266" r:id="rId14"/>
    <p:sldId id="267" r:id="rId15"/>
    <p:sldId id="268" r:id="rId16"/>
    <p:sldId id="269" r:id="rId17"/>
    <p:sldId id="270" r:id="rId18"/>
    <p:sldId id="407" r:id="rId19"/>
    <p:sldId id="408" r:id="rId20"/>
    <p:sldId id="409" r:id="rId21"/>
    <p:sldId id="410" r:id="rId22"/>
    <p:sldId id="411" r:id="rId23"/>
    <p:sldId id="412" r:id="rId24"/>
    <p:sldId id="413" r:id="rId25"/>
    <p:sldId id="271" r:id="rId26"/>
    <p:sldId id="414" r:id="rId27"/>
    <p:sldId id="274" r:id="rId28"/>
    <p:sldId id="402"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14" r:id="rId57"/>
    <p:sldId id="315" r:id="rId58"/>
    <p:sldId id="316" r:id="rId59"/>
    <p:sldId id="318" r:id="rId60"/>
    <p:sldId id="319" r:id="rId61"/>
    <p:sldId id="320" r:id="rId62"/>
    <p:sldId id="321" r:id="rId63"/>
    <p:sldId id="322" r:id="rId64"/>
    <p:sldId id="323" r:id="rId65"/>
    <p:sldId id="324" r:id="rId66"/>
    <p:sldId id="325" r:id="rId67"/>
    <p:sldId id="326" r:id="rId68"/>
    <p:sldId id="327" r:id="rId69"/>
    <p:sldId id="328" r:id="rId70"/>
    <p:sldId id="415" r:id="rId71"/>
    <p:sldId id="329" r:id="rId72"/>
    <p:sldId id="330" r:id="rId73"/>
    <p:sldId id="331" r:id="rId74"/>
    <p:sldId id="332" r:id="rId75"/>
    <p:sldId id="403"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416" r:id="rId91"/>
    <p:sldId id="347" r:id="rId92"/>
    <p:sldId id="348" r:id="rId93"/>
    <p:sldId id="349" r:id="rId94"/>
    <p:sldId id="350" r:id="rId95"/>
    <p:sldId id="351" r:id="rId96"/>
    <p:sldId id="352" r:id="rId97"/>
    <p:sldId id="353" r:id="rId98"/>
    <p:sldId id="354" r:id="rId99"/>
    <p:sldId id="355" r:id="rId100"/>
    <p:sldId id="356" r:id="rId101"/>
    <p:sldId id="302" r:id="rId102"/>
    <p:sldId id="303" r:id="rId103"/>
    <p:sldId id="304" r:id="rId104"/>
    <p:sldId id="305" r:id="rId105"/>
    <p:sldId id="306" r:id="rId106"/>
    <p:sldId id="307" r:id="rId107"/>
    <p:sldId id="308" r:id="rId108"/>
    <p:sldId id="309" r:id="rId109"/>
    <p:sldId id="310" r:id="rId110"/>
    <p:sldId id="311" r:id="rId111"/>
    <p:sldId id="357" r:id="rId112"/>
    <p:sldId id="358" r:id="rId113"/>
    <p:sldId id="359" r:id="rId114"/>
    <p:sldId id="360" r:id="rId115"/>
    <p:sldId id="363" r:id="rId116"/>
    <p:sldId id="364" r:id="rId117"/>
    <p:sldId id="365" r:id="rId118"/>
    <p:sldId id="366" r:id="rId119"/>
    <p:sldId id="367" r:id="rId120"/>
    <p:sldId id="368" r:id="rId121"/>
    <p:sldId id="369" r:id="rId122"/>
    <p:sldId id="370" r:id="rId123"/>
    <p:sldId id="371" r:id="rId124"/>
    <p:sldId id="372" r:id="rId125"/>
    <p:sldId id="373" r:id="rId126"/>
    <p:sldId id="374" r:id="rId127"/>
    <p:sldId id="375" r:id="rId128"/>
    <p:sldId id="376" r:id="rId129"/>
    <p:sldId id="377" r:id="rId130"/>
    <p:sldId id="378" r:id="rId131"/>
    <p:sldId id="379" r:id="rId132"/>
    <p:sldId id="406" r:id="rId133"/>
    <p:sldId id="380" r:id="rId134"/>
    <p:sldId id="381" r:id="rId135"/>
    <p:sldId id="382" r:id="rId136"/>
    <p:sldId id="383" r:id="rId137"/>
    <p:sldId id="384" r:id="rId138"/>
    <p:sldId id="385" r:id="rId139"/>
    <p:sldId id="386" r:id="rId140"/>
    <p:sldId id="387" r:id="rId141"/>
    <p:sldId id="399" r:id="rId142"/>
    <p:sldId id="388" r:id="rId143"/>
    <p:sldId id="389" r:id="rId144"/>
    <p:sldId id="390" r:id="rId145"/>
    <p:sldId id="391" r:id="rId146"/>
    <p:sldId id="392" r:id="rId147"/>
    <p:sldId id="393" r:id="rId148"/>
    <p:sldId id="394" r:id="rId149"/>
    <p:sldId id="395" r:id="rId150"/>
    <p:sldId id="417" r:id="rId151"/>
    <p:sldId id="418" r:id="rId152"/>
    <p:sldId id="419" r:id="rId153"/>
    <p:sldId id="420" r:id="rId154"/>
    <p:sldId id="421" r:id="rId155"/>
    <p:sldId id="422" r:id="rId156"/>
    <p:sldId id="423" r:id="rId157"/>
    <p:sldId id="424" r:id="rId158"/>
    <p:sldId id="425" r:id="rId159"/>
    <p:sldId id="426" r:id="rId160"/>
    <p:sldId id="427" r:id="rId161"/>
    <p:sldId id="428" r:id="rId162"/>
    <p:sldId id="429" r:id="rId163"/>
    <p:sldId id="430" r:id="rId164"/>
    <p:sldId id="431" r:id="rId165"/>
    <p:sldId id="432" r:id="rId166"/>
    <p:sldId id="433" r:id="rId167"/>
    <p:sldId id="434" r:id="rId168"/>
    <p:sldId id="435" r:id="rId169"/>
    <p:sldId id="436" r:id="rId170"/>
    <p:sldId id="437" r:id="rId171"/>
    <p:sldId id="438" r:id="rId172"/>
    <p:sldId id="439" r:id="rId173"/>
    <p:sldId id="441" r:id="rId174"/>
    <p:sldId id="442" r:id="rId175"/>
    <p:sldId id="443" r:id="rId176"/>
    <p:sldId id="444" r:id="rId177"/>
    <p:sldId id="445" r:id="rId178"/>
    <p:sldId id="446" r:id="rId179"/>
    <p:sldId id="453" r:id="rId180"/>
    <p:sldId id="447" r:id="rId181"/>
    <p:sldId id="448" r:id="rId182"/>
    <p:sldId id="449" r:id="rId183"/>
    <p:sldId id="450" r:id="rId184"/>
    <p:sldId id="451" r:id="rId185"/>
    <p:sldId id="452" r:id="rId186"/>
    <p:sldId id="398" r:id="rId18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76" autoAdjust="0"/>
    <p:restoredTop sz="94660"/>
  </p:normalViewPr>
  <p:slideViewPr>
    <p:cSldViewPr>
      <p:cViewPr>
        <p:scale>
          <a:sx n="51" d="100"/>
          <a:sy n="51" d="100"/>
        </p:scale>
        <p:origin x="-1152"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B0F9CF-2982-432C-8B18-A9F5AD0ED0FB}" type="doc">
      <dgm:prSet loTypeId="urn:microsoft.com/office/officeart/2005/8/layout/process1" loCatId="process" qsTypeId="urn:microsoft.com/office/officeart/2005/8/quickstyle/simple1" qsCatId="simple" csTypeId="urn:microsoft.com/office/officeart/2005/8/colors/colorful1#1" csCatId="colorful"/>
      <dgm:spPr/>
      <dgm:t>
        <a:bodyPr/>
        <a:lstStyle/>
        <a:p>
          <a:endParaRPr lang="en-US"/>
        </a:p>
      </dgm:t>
    </dgm:pt>
    <dgm:pt modelId="{5FCFED6C-34B9-4701-899C-050BEB5BFFE6}">
      <dgm:prSet/>
      <dgm:spPr/>
      <dgm:t>
        <a:bodyPr/>
        <a:lstStyle/>
        <a:p>
          <a:pPr rtl="0"/>
          <a:r>
            <a:rPr lang="en-US" b="1" dirty="0" smtClean="0"/>
            <a:t>INTRODUCTION TO REPRODUCTIVE HEALTH</a:t>
          </a:r>
          <a:endParaRPr lang="en-US" b="1" dirty="0"/>
        </a:p>
      </dgm:t>
    </dgm:pt>
    <dgm:pt modelId="{352CA388-8952-4FC8-8514-A1B5794BDF15}" type="parTrans" cxnId="{49F9E669-6629-4E98-8720-68731DB75205}">
      <dgm:prSet/>
      <dgm:spPr/>
      <dgm:t>
        <a:bodyPr/>
        <a:lstStyle/>
        <a:p>
          <a:endParaRPr lang="en-US"/>
        </a:p>
      </dgm:t>
    </dgm:pt>
    <dgm:pt modelId="{B6B473BA-215C-4BF9-8B45-F6FDFD94BC23}" type="sibTrans" cxnId="{49F9E669-6629-4E98-8720-68731DB75205}">
      <dgm:prSet/>
      <dgm:spPr/>
      <dgm:t>
        <a:bodyPr/>
        <a:lstStyle/>
        <a:p>
          <a:endParaRPr lang="en-US"/>
        </a:p>
      </dgm:t>
    </dgm:pt>
    <dgm:pt modelId="{3B794853-B8DD-4F58-BB3E-6081DFFEB586}" type="pres">
      <dgm:prSet presAssocID="{BFB0F9CF-2982-432C-8B18-A9F5AD0ED0FB}" presName="Name0" presStyleCnt="0">
        <dgm:presLayoutVars>
          <dgm:dir/>
          <dgm:resizeHandles val="exact"/>
        </dgm:presLayoutVars>
      </dgm:prSet>
      <dgm:spPr/>
      <dgm:t>
        <a:bodyPr/>
        <a:lstStyle/>
        <a:p>
          <a:endParaRPr lang="en-US"/>
        </a:p>
      </dgm:t>
    </dgm:pt>
    <dgm:pt modelId="{E29E99DA-2BC0-43F9-AB5A-3DF6DC319570}" type="pres">
      <dgm:prSet presAssocID="{5FCFED6C-34B9-4701-899C-050BEB5BFFE6}" presName="node" presStyleLbl="node1" presStyleIdx="0" presStyleCnt="1" custLinFactNeighborX="-496">
        <dgm:presLayoutVars>
          <dgm:bulletEnabled val="1"/>
        </dgm:presLayoutVars>
      </dgm:prSet>
      <dgm:spPr/>
      <dgm:t>
        <a:bodyPr/>
        <a:lstStyle/>
        <a:p>
          <a:endParaRPr lang="en-US"/>
        </a:p>
      </dgm:t>
    </dgm:pt>
  </dgm:ptLst>
  <dgm:cxnLst>
    <dgm:cxn modelId="{49F9E669-6629-4E98-8720-68731DB75205}" srcId="{BFB0F9CF-2982-432C-8B18-A9F5AD0ED0FB}" destId="{5FCFED6C-34B9-4701-899C-050BEB5BFFE6}" srcOrd="0" destOrd="0" parTransId="{352CA388-8952-4FC8-8514-A1B5794BDF15}" sibTransId="{B6B473BA-215C-4BF9-8B45-F6FDFD94BC23}"/>
    <dgm:cxn modelId="{BBFE6C2A-4A61-403A-9224-413BCE15B517}" type="presOf" srcId="{5FCFED6C-34B9-4701-899C-050BEB5BFFE6}" destId="{E29E99DA-2BC0-43F9-AB5A-3DF6DC319570}" srcOrd="0" destOrd="0" presId="urn:microsoft.com/office/officeart/2005/8/layout/process1"/>
    <dgm:cxn modelId="{CAEC620D-4227-4B9C-B058-276D18AA9BF5}" type="presOf" srcId="{BFB0F9CF-2982-432C-8B18-A9F5AD0ED0FB}" destId="{3B794853-B8DD-4F58-BB3E-6081DFFEB586}" srcOrd="0" destOrd="0" presId="urn:microsoft.com/office/officeart/2005/8/layout/process1"/>
    <dgm:cxn modelId="{C0C74BAC-12D1-49E5-BC37-236B9129A68C}" type="presParOf" srcId="{3B794853-B8DD-4F58-BB3E-6081DFFEB586}" destId="{E29E99DA-2BC0-43F9-AB5A-3DF6DC319570}"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81148C-2D21-4787-9E7F-679DE1B3D083}" type="doc">
      <dgm:prSet loTypeId="urn:microsoft.com/office/officeart/2005/8/layout/target3" loCatId="relationship" qsTypeId="urn:microsoft.com/office/officeart/2005/8/quickstyle/simple1" qsCatId="simple" csTypeId="urn:microsoft.com/office/officeart/2005/8/colors/colorful3" csCatId="colorful" phldr="1"/>
      <dgm:spPr/>
      <dgm:t>
        <a:bodyPr/>
        <a:lstStyle/>
        <a:p>
          <a:endParaRPr lang="en-US"/>
        </a:p>
      </dgm:t>
    </dgm:pt>
    <dgm:pt modelId="{4972CC15-C30D-43D3-BA2B-761EE9EACAD9}">
      <dgm:prSet/>
      <dgm:spPr/>
      <dgm:t>
        <a:bodyPr/>
        <a:lstStyle/>
        <a:p>
          <a:pPr rtl="0"/>
          <a:r>
            <a:rPr lang="en-US" b="1" dirty="0" smtClean="0"/>
            <a:t>PRESENTATION BY</a:t>
          </a:r>
          <a:endParaRPr lang="en-US" dirty="0"/>
        </a:p>
      </dgm:t>
    </dgm:pt>
    <dgm:pt modelId="{085650AA-CDC9-425C-9DCE-83239F286413}" type="parTrans" cxnId="{E267E511-FA9F-4BFA-81D6-9F26853F2FD1}">
      <dgm:prSet/>
      <dgm:spPr/>
      <dgm:t>
        <a:bodyPr/>
        <a:lstStyle/>
        <a:p>
          <a:endParaRPr lang="en-US"/>
        </a:p>
      </dgm:t>
    </dgm:pt>
    <dgm:pt modelId="{81EF20CA-6921-4A82-A931-16723085A8F9}" type="sibTrans" cxnId="{E267E511-FA9F-4BFA-81D6-9F26853F2FD1}">
      <dgm:prSet/>
      <dgm:spPr/>
      <dgm:t>
        <a:bodyPr/>
        <a:lstStyle/>
        <a:p>
          <a:endParaRPr lang="en-US"/>
        </a:p>
      </dgm:t>
    </dgm:pt>
    <dgm:pt modelId="{855DDBBE-6613-4C11-B09C-7AC39AD0081C}">
      <dgm:prSet/>
      <dgm:spPr/>
      <dgm:t>
        <a:bodyPr/>
        <a:lstStyle/>
        <a:p>
          <a:pPr rtl="0"/>
          <a:r>
            <a:rPr lang="en-US" b="1" smtClean="0"/>
            <a:t>Jacques Ngumbao</a:t>
          </a:r>
          <a:endParaRPr lang="en-US" dirty="0"/>
        </a:p>
      </dgm:t>
    </dgm:pt>
    <dgm:pt modelId="{DFC5C2D9-8BDC-4099-8C1A-57ED3EEEF1F7}" type="parTrans" cxnId="{B1F83080-D069-4731-9C88-98DF07207886}">
      <dgm:prSet/>
      <dgm:spPr/>
      <dgm:t>
        <a:bodyPr/>
        <a:lstStyle/>
        <a:p>
          <a:endParaRPr lang="en-US"/>
        </a:p>
      </dgm:t>
    </dgm:pt>
    <dgm:pt modelId="{2923EAC1-95B7-4D50-905B-55CC676DCF15}" type="sibTrans" cxnId="{B1F83080-D069-4731-9C88-98DF07207886}">
      <dgm:prSet/>
      <dgm:spPr/>
      <dgm:t>
        <a:bodyPr/>
        <a:lstStyle/>
        <a:p>
          <a:endParaRPr lang="en-US"/>
        </a:p>
      </dgm:t>
    </dgm:pt>
    <dgm:pt modelId="{C6F8C5CE-A0A2-4703-855C-28E7F93B4B38}">
      <dgm:prSet/>
      <dgm:spPr/>
      <dgm:t>
        <a:bodyPr/>
        <a:lstStyle/>
        <a:p>
          <a:pPr rtl="0"/>
          <a:r>
            <a:rPr lang="en-US" b="1" dirty="0" smtClean="0"/>
            <a:t>AT KMTC PORT REITZ  CAMPUS</a:t>
          </a:r>
          <a:endParaRPr lang="en-US" b="1" dirty="0"/>
        </a:p>
      </dgm:t>
    </dgm:pt>
    <dgm:pt modelId="{C36386A8-E446-48A2-AE27-8582F08E0163}" type="parTrans" cxnId="{9CB3CE83-D2F3-461A-B349-139518F34971}">
      <dgm:prSet/>
      <dgm:spPr/>
      <dgm:t>
        <a:bodyPr/>
        <a:lstStyle/>
        <a:p>
          <a:endParaRPr lang="en-US"/>
        </a:p>
      </dgm:t>
    </dgm:pt>
    <dgm:pt modelId="{BCC77243-2864-4B0B-9089-6A68DEB7DFE4}" type="sibTrans" cxnId="{9CB3CE83-D2F3-461A-B349-139518F34971}">
      <dgm:prSet/>
      <dgm:spPr/>
      <dgm:t>
        <a:bodyPr/>
        <a:lstStyle/>
        <a:p>
          <a:endParaRPr lang="en-US"/>
        </a:p>
      </dgm:t>
    </dgm:pt>
    <dgm:pt modelId="{DC7D9D42-CA04-475D-9087-4630551DFF01}" type="pres">
      <dgm:prSet presAssocID="{4C81148C-2D21-4787-9E7F-679DE1B3D083}" presName="Name0" presStyleCnt="0">
        <dgm:presLayoutVars>
          <dgm:chMax val="7"/>
          <dgm:dir/>
          <dgm:animLvl val="lvl"/>
          <dgm:resizeHandles val="exact"/>
        </dgm:presLayoutVars>
      </dgm:prSet>
      <dgm:spPr/>
      <dgm:t>
        <a:bodyPr/>
        <a:lstStyle/>
        <a:p>
          <a:endParaRPr lang="en-US"/>
        </a:p>
      </dgm:t>
    </dgm:pt>
    <dgm:pt modelId="{6D328019-97EB-41B0-99C4-37810D2633E3}" type="pres">
      <dgm:prSet presAssocID="{4972CC15-C30D-43D3-BA2B-761EE9EACAD9}" presName="circle1" presStyleLbl="node1" presStyleIdx="0" presStyleCnt="3"/>
      <dgm:spPr/>
    </dgm:pt>
    <dgm:pt modelId="{D2F98B70-D03D-46DB-AA94-96ED1D75122A}" type="pres">
      <dgm:prSet presAssocID="{4972CC15-C30D-43D3-BA2B-761EE9EACAD9}" presName="space" presStyleCnt="0"/>
      <dgm:spPr/>
    </dgm:pt>
    <dgm:pt modelId="{3D67E6BD-E0BC-4669-8825-EE5E7FBA805F}" type="pres">
      <dgm:prSet presAssocID="{4972CC15-C30D-43D3-BA2B-761EE9EACAD9}" presName="rect1" presStyleLbl="alignAcc1" presStyleIdx="0" presStyleCnt="3"/>
      <dgm:spPr/>
      <dgm:t>
        <a:bodyPr/>
        <a:lstStyle/>
        <a:p>
          <a:endParaRPr lang="en-US"/>
        </a:p>
      </dgm:t>
    </dgm:pt>
    <dgm:pt modelId="{EC8813AB-068E-4213-A168-65F8EDBA4F30}" type="pres">
      <dgm:prSet presAssocID="{855DDBBE-6613-4C11-B09C-7AC39AD0081C}" presName="vertSpace2" presStyleLbl="node1" presStyleIdx="0" presStyleCnt="3"/>
      <dgm:spPr/>
    </dgm:pt>
    <dgm:pt modelId="{98DFCEF0-0D48-4952-8FED-AC062B043631}" type="pres">
      <dgm:prSet presAssocID="{855DDBBE-6613-4C11-B09C-7AC39AD0081C}" presName="circle2" presStyleLbl="node1" presStyleIdx="1" presStyleCnt="3"/>
      <dgm:spPr/>
    </dgm:pt>
    <dgm:pt modelId="{C388CBF3-C523-43F7-A757-393142538D33}" type="pres">
      <dgm:prSet presAssocID="{855DDBBE-6613-4C11-B09C-7AC39AD0081C}" presName="rect2" presStyleLbl="alignAcc1" presStyleIdx="1" presStyleCnt="3" custLinFactNeighborX="-690" custLinFactNeighborY="-6020"/>
      <dgm:spPr/>
      <dgm:t>
        <a:bodyPr/>
        <a:lstStyle/>
        <a:p>
          <a:endParaRPr lang="en-US"/>
        </a:p>
      </dgm:t>
    </dgm:pt>
    <dgm:pt modelId="{526CADBB-176B-42C6-AC92-DDBE02FB9DA6}" type="pres">
      <dgm:prSet presAssocID="{C6F8C5CE-A0A2-4703-855C-28E7F93B4B38}" presName="vertSpace3" presStyleLbl="node1" presStyleIdx="1" presStyleCnt="3"/>
      <dgm:spPr/>
    </dgm:pt>
    <dgm:pt modelId="{3583E947-5DEE-40F7-9DF3-090842A5988A}" type="pres">
      <dgm:prSet presAssocID="{C6F8C5CE-A0A2-4703-855C-28E7F93B4B38}" presName="circle3" presStyleLbl="node1" presStyleIdx="2" presStyleCnt="3"/>
      <dgm:spPr/>
    </dgm:pt>
    <dgm:pt modelId="{90880A04-BC49-44FF-AD18-E7C0E9A1FFB6}" type="pres">
      <dgm:prSet presAssocID="{C6F8C5CE-A0A2-4703-855C-28E7F93B4B38}" presName="rect3" presStyleLbl="alignAcc1" presStyleIdx="2" presStyleCnt="3"/>
      <dgm:spPr/>
      <dgm:t>
        <a:bodyPr/>
        <a:lstStyle/>
        <a:p>
          <a:endParaRPr lang="en-US"/>
        </a:p>
      </dgm:t>
    </dgm:pt>
    <dgm:pt modelId="{D684A4E8-32B2-469A-ADD0-FB8764E9BF0F}" type="pres">
      <dgm:prSet presAssocID="{4972CC15-C30D-43D3-BA2B-761EE9EACAD9}" presName="rect1ParTxNoCh" presStyleLbl="alignAcc1" presStyleIdx="2" presStyleCnt="3">
        <dgm:presLayoutVars>
          <dgm:chMax val="1"/>
          <dgm:bulletEnabled val="1"/>
        </dgm:presLayoutVars>
      </dgm:prSet>
      <dgm:spPr/>
      <dgm:t>
        <a:bodyPr/>
        <a:lstStyle/>
        <a:p>
          <a:endParaRPr lang="en-US"/>
        </a:p>
      </dgm:t>
    </dgm:pt>
    <dgm:pt modelId="{A4FF0E84-7380-4107-ACF6-C006C9F08336}" type="pres">
      <dgm:prSet presAssocID="{855DDBBE-6613-4C11-B09C-7AC39AD0081C}" presName="rect2ParTxNoCh" presStyleLbl="alignAcc1" presStyleIdx="2" presStyleCnt="3">
        <dgm:presLayoutVars>
          <dgm:chMax val="1"/>
          <dgm:bulletEnabled val="1"/>
        </dgm:presLayoutVars>
      </dgm:prSet>
      <dgm:spPr/>
      <dgm:t>
        <a:bodyPr/>
        <a:lstStyle/>
        <a:p>
          <a:endParaRPr lang="en-US"/>
        </a:p>
      </dgm:t>
    </dgm:pt>
    <dgm:pt modelId="{490B4D8B-ACBF-4572-9246-F29B42A4DB61}" type="pres">
      <dgm:prSet presAssocID="{C6F8C5CE-A0A2-4703-855C-28E7F93B4B38}" presName="rect3ParTxNoCh" presStyleLbl="alignAcc1" presStyleIdx="2" presStyleCnt="3">
        <dgm:presLayoutVars>
          <dgm:chMax val="1"/>
          <dgm:bulletEnabled val="1"/>
        </dgm:presLayoutVars>
      </dgm:prSet>
      <dgm:spPr/>
      <dgm:t>
        <a:bodyPr/>
        <a:lstStyle/>
        <a:p>
          <a:endParaRPr lang="en-US"/>
        </a:p>
      </dgm:t>
    </dgm:pt>
  </dgm:ptLst>
  <dgm:cxnLst>
    <dgm:cxn modelId="{9CB3CE83-D2F3-461A-B349-139518F34971}" srcId="{4C81148C-2D21-4787-9E7F-679DE1B3D083}" destId="{C6F8C5CE-A0A2-4703-855C-28E7F93B4B38}" srcOrd="2" destOrd="0" parTransId="{C36386A8-E446-48A2-AE27-8582F08E0163}" sibTransId="{BCC77243-2864-4B0B-9089-6A68DEB7DFE4}"/>
    <dgm:cxn modelId="{51BFD8EB-D806-47E1-90E3-02112757AA3F}" type="presOf" srcId="{4972CC15-C30D-43D3-BA2B-761EE9EACAD9}" destId="{D684A4E8-32B2-469A-ADD0-FB8764E9BF0F}" srcOrd="1" destOrd="0" presId="urn:microsoft.com/office/officeart/2005/8/layout/target3"/>
    <dgm:cxn modelId="{C1B12814-20FD-4A80-86A5-C77C655B8B9E}" type="presOf" srcId="{C6F8C5CE-A0A2-4703-855C-28E7F93B4B38}" destId="{490B4D8B-ACBF-4572-9246-F29B42A4DB61}" srcOrd="1" destOrd="0" presId="urn:microsoft.com/office/officeart/2005/8/layout/target3"/>
    <dgm:cxn modelId="{E267E511-FA9F-4BFA-81D6-9F26853F2FD1}" srcId="{4C81148C-2D21-4787-9E7F-679DE1B3D083}" destId="{4972CC15-C30D-43D3-BA2B-761EE9EACAD9}" srcOrd="0" destOrd="0" parTransId="{085650AA-CDC9-425C-9DCE-83239F286413}" sibTransId="{81EF20CA-6921-4A82-A931-16723085A8F9}"/>
    <dgm:cxn modelId="{3FFC3A0C-38BD-4366-988E-4AC7FFF35358}" type="presOf" srcId="{4C81148C-2D21-4787-9E7F-679DE1B3D083}" destId="{DC7D9D42-CA04-475D-9087-4630551DFF01}" srcOrd="0" destOrd="0" presId="urn:microsoft.com/office/officeart/2005/8/layout/target3"/>
    <dgm:cxn modelId="{14D80B95-4823-4489-8567-92101F8EB21D}" type="presOf" srcId="{855DDBBE-6613-4C11-B09C-7AC39AD0081C}" destId="{C388CBF3-C523-43F7-A757-393142538D33}" srcOrd="0" destOrd="0" presId="urn:microsoft.com/office/officeart/2005/8/layout/target3"/>
    <dgm:cxn modelId="{7B36BB88-FDAE-440F-825D-DD319420E162}" type="presOf" srcId="{4972CC15-C30D-43D3-BA2B-761EE9EACAD9}" destId="{3D67E6BD-E0BC-4669-8825-EE5E7FBA805F}" srcOrd="0" destOrd="0" presId="urn:microsoft.com/office/officeart/2005/8/layout/target3"/>
    <dgm:cxn modelId="{71667091-3F96-4114-9E8A-75BEBD1CB6CD}" type="presOf" srcId="{855DDBBE-6613-4C11-B09C-7AC39AD0081C}" destId="{A4FF0E84-7380-4107-ACF6-C006C9F08336}" srcOrd="1" destOrd="0" presId="urn:microsoft.com/office/officeart/2005/8/layout/target3"/>
    <dgm:cxn modelId="{C2FC2ABE-335C-47E4-AB63-A60D7206BE1B}" type="presOf" srcId="{C6F8C5CE-A0A2-4703-855C-28E7F93B4B38}" destId="{90880A04-BC49-44FF-AD18-E7C0E9A1FFB6}" srcOrd="0" destOrd="0" presId="urn:microsoft.com/office/officeart/2005/8/layout/target3"/>
    <dgm:cxn modelId="{B1F83080-D069-4731-9C88-98DF07207886}" srcId="{4C81148C-2D21-4787-9E7F-679DE1B3D083}" destId="{855DDBBE-6613-4C11-B09C-7AC39AD0081C}" srcOrd="1" destOrd="0" parTransId="{DFC5C2D9-8BDC-4099-8C1A-57ED3EEEF1F7}" sibTransId="{2923EAC1-95B7-4D50-905B-55CC676DCF15}"/>
    <dgm:cxn modelId="{70FACE69-3ACC-412D-8B17-A2F5A3DA49D1}" type="presParOf" srcId="{DC7D9D42-CA04-475D-9087-4630551DFF01}" destId="{6D328019-97EB-41B0-99C4-37810D2633E3}" srcOrd="0" destOrd="0" presId="urn:microsoft.com/office/officeart/2005/8/layout/target3"/>
    <dgm:cxn modelId="{3BE90EFB-838E-4131-95C0-D683CA0137EE}" type="presParOf" srcId="{DC7D9D42-CA04-475D-9087-4630551DFF01}" destId="{D2F98B70-D03D-46DB-AA94-96ED1D75122A}" srcOrd="1" destOrd="0" presId="urn:microsoft.com/office/officeart/2005/8/layout/target3"/>
    <dgm:cxn modelId="{FA6B88FA-6F48-4579-A7FA-16F2E4E625CE}" type="presParOf" srcId="{DC7D9D42-CA04-475D-9087-4630551DFF01}" destId="{3D67E6BD-E0BC-4669-8825-EE5E7FBA805F}" srcOrd="2" destOrd="0" presId="urn:microsoft.com/office/officeart/2005/8/layout/target3"/>
    <dgm:cxn modelId="{DFCA3DB8-F5A5-42F0-94D8-249DA49B21D8}" type="presParOf" srcId="{DC7D9D42-CA04-475D-9087-4630551DFF01}" destId="{EC8813AB-068E-4213-A168-65F8EDBA4F30}" srcOrd="3" destOrd="0" presId="urn:microsoft.com/office/officeart/2005/8/layout/target3"/>
    <dgm:cxn modelId="{1638C323-07DD-4071-8AD7-68B5730534C1}" type="presParOf" srcId="{DC7D9D42-CA04-475D-9087-4630551DFF01}" destId="{98DFCEF0-0D48-4952-8FED-AC062B043631}" srcOrd="4" destOrd="0" presId="urn:microsoft.com/office/officeart/2005/8/layout/target3"/>
    <dgm:cxn modelId="{DB6BCBF1-2975-4D6D-8ADD-D47F790EB42F}" type="presParOf" srcId="{DC7D9D42-CA04-475D-9087-4630551DFF01}" destId="{C388CBF3-C523-43F7-A757-393142538D33}" srcOrd="5" destOrd="0" presId="urn:microsoft.com/office/officeart/2005/8/layout/target3"/>
    <dgm:cxn modelId="{62AB6C37-67F6-4EFB-895F-9EACC5158316}" type="presParOf" srcId="{DC7D9D42-CA04-475D-9087-4630551DFF01}" destId="{526CADBB-176B-42C6-AC92-DDBE02FB9DA6}" srcOrd="6" destOrd="0" presId="urn:microsoft.com/office/officeart/2005/8/layout/target3"/>
    <dgm:cxn modelId="{6EB2D045-DC3D-4A59-B5BB-C3B56C301083}" type="presParOf" srcId="{DC7D9D42-CA04-475D-9087-4630551DFF01}" destId="{3583E947-5DEE-40F7-9DF3-090842A5988A}" srcOrd="7" destOrd="0" presId="urn:microsoft.com/office/officeart/2005/8/layout/target3"/>
    <dgm:cxn modelId="{2FC19594-D7DA-4875-923B-463FF8E9E18D}" type="presParOf" srcId="{DC7D9D42-CA04-475D-9087-4630551DFF01}" destId="{90880A04-BC49-44FF-AD18-E7C0E9A1FFB6}" srcOrd="8" destOrd="0" presId="urn:microsoft.com/office/officeart/2005/8/layout/target3"/>
    <dgm:cxn modelId="{CEBCB4A5-CC74-4FF0-AB80-1953521AA16A}" type="presParOf" srcId="{DC7D9D42-CA04-475D-9087-4630551DFF01}" destId="{D684A4E8-32B2-469A-ADD0-FB8764E9BF0F}" srcOrd="9" destOrd="0" presId="urn:microsoft.com/office/officeart/2005/8/layout/target3"/>
    <dgm:cxn modelId="{8E7A6F13-2FCA-4C5C-9C7B-BA8974BFE66E}" type="presParOf" srcId="{DC7D9D42-CA04-475D-9087-4630551DFF01}" destId="{A4FF0E84-7380-4107-ACF6-C006C9F08336}" srcOrd="10" destOrd="0" presId="urn:microsoft.com/office/officeart/2005/8/layout/target3"/>
    <dgm:cxn modelId="{8802D8FD-25D0-4BCB-A21D-8DEF746A0075}" type="presParOf" srcId="{DC7D9D42-CA04-475D-9087-4630551DFF01}" destId="{490B4D8B-ACBF-4572-9246-F29B42A4DB61}" srcOrd="11"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9E99DA-2BC0-43F9-AB5A-3DF6DC319570}">
      <dsp:nvSpPr>
        <dsp:cNvPr id="0" name=""/>
        <dsp:cNvSpPr/>
      </dsp:nvSpPr>
      <dsp:spPr>
        <a:xfrm>
          <a:off x="0" y="0"/>
          <a:ext cx="7688684" cy="314325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lvl="0" algn="ctr" defTabSz="2755900" rtl="0">
            <a:lnSpc>
              <a:spcPct val="90000"/>
            </a:lnSpc>
            <a:spcBef>
              <a:spcPct val="0"/>
            </a:spcBef>
            <a:spcAft>
              <a:spcPct val="35000"/>
            </a:spcAft>
          </a:pPr>
          <a:r>
            <a:rPr lang="en-US" sz="6200" b="1" kern="1200" dirty="0" smtClean="0"/>
            <a:t>INTRODUCTION TO REPRODUCTIVE HEALTH</a:t>
          </a:r>
          <a:endParaRPr lang="en-US" sz="6200" b="1" kern="1200" dirty="0"/>
        </a:p>
      </dsp:txBody>
      <dsp:txXfrm>
        <a:off x="92063" y="92063"/>
        <a:ext cx="7504558" cy="2959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28019-97EB-41B0-99C4-37810D2633E3}">
      <dsp:nvSpPr>
        <dsp:cNvPr id="0" name=""/>
        <dsp:cNvSpPr/>
      </dsp:nvSpPr>
      <dsp:spPr>
        <a:xfrm>
          <a:off x="0" y="0"/>
          <a:ext cx="1752600" cy="1752600"/>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67E6BD-E0BC-4669-8825-EE5E7FBA805F}">
      <dsp:nvSpPr>
        <dsp:cNvPr id="0" name=""/>
        <dsp:cNvSpPr/>
      </dsp:nvSpPr>
      <dsp:spPr>
        <a:xfrm>
          <a:off x="876300" y="0"/>
          <a:ext cx="5524500" cy="17526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PRESENTATION BY</a:t>
          </a:r>
          <a:endParaRPr lang="en-US" sz="2400" kern="1200" dirty="0"/>
        </a:p>
      </dsp:txBody>
      <dsp:txXfrm>
        <a:off x="876300" y="0"/>
        <a:ext cx="5524500" cy="525781"/>
      </dsp:txXfrm>
    </dsp:sp>
    <dsp:sp modelId="{98DFCEF0-0D48-4952-8FED-AC062B043631}">
      <dsp:nvSpPr>
        <dsp:cNvPr id="0" name=""/>
        <dsp:cNvSpPr/>
      </dsp:nvSpPr>
      <dsp:spPr>
        <a:xfrm>
          <a:off x="306705" y="525781"/>
          <a:ext cx="1139188" cy="1139188"/>
        </a:xfrm>
        <a:prstGeom prst="pie">
          <a:avLst>
            <a:gd name="adj1" fmla="val 5400000"/>
            <a:gd name="adj2" fmla="val 16200000"/>
          </a:avLst>
        </a:prstGeom>
        <a:solidFill>
          <a:schemeClr val="accent3">
            <a:hueOff val="-707096"/>
            <a:satOff val="3212"/>
            <a:lumOff val="-372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88CBF3-C523-43F7-A757-393142538D33}">
      <dsp:nvSpPr>
        <dsp:cNvPr id="0" name=""/>
        <dsp:cNvSpPr/>
      </dsp:nvSpPr>
      <dsp:spPr>
        <a:xfrm>
          <a:off x="838180" y="457201"/>
          <a:ext cx="5524500" cy="1139188"/>
        </a:xfrm>
        <a:prstGeom prst="rect">
          <a:avLst/>
        </a:prstGeom>
        <a:solidFill>
          <a:schemeClr val="lt1">
            <a:alpha val="90000"/>
            <a:hueOff val="0"/>
            <a:satOff val="0"/>
            <a:lumOff val="0"/>
            <a:alphaOff val="0"/>
          </a:schemeClr>
        </a:solidFill>
        <a:ln w="12700" cap="flat" cmpd="sng" algn="ctr">
          <a:solidFill>
            <a:schemeClr val="accent3">
              <a:hueOff val="-707096"/>
              <a:satOff val="3212"/>
              <a:lumOff val="-37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smtClean="0"/>
            <a:t>Jacques Ngumbao</a:t>
          </a:r>
          <a:endParaRPr lang="en-US" sz="2400" kern="1200" dirty="0"/>
        </a:p>
      </dsp:txBody>
      <dsp:txXfrm>
        <a:off x="838180" y="457201"/>
        <a:ext cx="5524500" cy="525779"/>
      </dsp:txXfrm>
    </dsp:sp>
    <dsp:sp modelId="{3583E947-5DEE-40F7-9DF3-090842A5988A}">
      <dsp:nvSpPr>
        <dsp:cNvPr id="0" name=""/>
        <dsp:cNvSpPr/>
      </dsp:nvSpPr>
      <dsp:spPr>
        <a:xfrm>
          <a:off x="613410" y="1051560"/>
          <a:ext cx="525779" cy="525779"/>
        </a:xfrm>
        <a:prstGeom prst="pie">
          <a:avLst>
            <a:gd name="adj1" fmla="val 5400000"/>
            <a:gd name="adj2" fmla="val 16200000"/>
          </a:avLst>
        </a:prstGeom>
        <a:solidFill>
          <a:schemeClr val="accent3">
            <a:hueOff val="-1414192"/>
            <a:satOff val="6425"/>
            <a:lumOff val="-745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880A04-BC49-44FF-AD18-E7C0E9A1FFB6}">
      <dsp:nvSpPr>
        <dsp:cNvPr id="0" name=""/>
        <dsp:cNvSpPr/>
      </dsp:nvSpPr>
      <dsp:spPr>
        <a:xfrm>
          <a:off x="876300" y="1051560"/>
          <a:ext cx="5524500" cy="525779"/>
        </a:xfrm>
        <a:prstGeom prst="rect">
          <a:avLst/>
        </a:prstGeom>
        <a:solidFill>
          <a:schemeClr val="lt1">
            <a:alpha val="90000"/>
            <a:hueOff val="0"/>
            <a:satOff val="0"/>
            <a:lumOff val="0"/>
            <a:alphaOff val="0"/>
          </a:schemeClr>
        </a:solidFill>
        <a:ln w="12700" cap="flat" cmpd="sng" algn="ctr">
          <a:solidFill>
            <a:schemeClr val="accent3">
              <a:hueOff val="-1414192"/>
              <a:satOff val="6425"/>
              <a:lumOff val="-74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AT KMTC PORT REITZ  CAMPUS</a:t>
          </a:r>
          <a:endParaRPr lang="en-US" sz="2400" b="1" kern="1200" dirty="0"/>
        </a:p>
      </dsp:txBody>
      <dsp:txXfrm>
        <a:off x="876300" y="1051560"/>
        <a:ext cx="5524500" cy="52577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8D490A-05BC-45BC-A2A0-571A1C1C5D2D}" type="datetimeFigureOut">
              <a:rPr lang="en-US" smtClean="0"/>
              <a:pPr/>
              <a:t>2/21/2021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6FB5CF-D42C-4157-8A9A-B14B66BF6F80}" type="slidenum">
              <a:rPr lang="en-US" smtClean="0"/>
              <a:pPr/>
              <a:t>‹#›</a:t>
            </a:fld>
            <a:endParaRPr lang="en-US"/>
          </a:p>
        </p:txBody>
      </p:sp>
    </p:spTree>
    <p:extLst>
      <p:ext uri="{BB962C8B-B14F-4D97-AF65-F5344CB8AC3E}">
        <p14:creationId xmlns:p14="http://schemas.microsoft.com/office/powerpoint/2010/main" val="3662050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4BF983-6D0B-43E6-84AC-1427DCAA4FF3}" type="slidenum">
              <a:rPr lang="en-US" smtClean="0"/>
              <a:pPr/>
              <a:t>22</a:t>
            </a:fld>
            <a:endParaRPr lang="en-US"/>
          </a:p>
        </p:txBody>
      </p:sp>
    </p:spTree>
    <p:extLst>
      <p:ext uri="{BB962C8B-B14F-4D97-AF65-F5344CB8AC3E}">
        <p14:creationId xmlns:p14="http://schemas.microsoft.com/office/powerpoint/2010/main" val="337414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6FB5CF-D42C-4157-8A9A-B14B66BF6F80}" type="slidenum">
              <a:rPr lang="en-US" smtClean="0"/>
              <a:pPr/>
              <a:t>99</a:t>
            </a:fld>
            <a:endParaRPr lang="en-US"/>
          </a:p>
        </p:txBody>
      </p:sp>
    </p:spTree>
    <p:extLst>
      <p:ext uri="{BB962C8B-B14F-4D97-AF65-F5344CB8AC3E}">
        <p14:creationId xmlns:p14="http://schemas.microsoft.com/office/powerpoint/2010/main" val="432803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7E3FA0C-7B9F-46D0-A8AE-AAB6B02A8940}" type="datetime1">
              <a:rPr lang="en-US" smtClean="0"/>
              <a:pPr/>
              <a:t>2/21/2021</a:t>
            </a:fld>
            <a:endParaRPr lang="en-US"/>
          </a:p>
        </p:txBody>
      </p:sp>
      <p:sp>
        <p:nvSpPr>
          <p:cNvPr id="17" name="Footer Placeholder 16"/>
          <p:cNvSpPr>
            <a:spLocks noGrp="1"/>
          </p:cNvSpPr>
          <p:nvPr>
            <p:ph type="ftr" sz="quarter" idx="11"/>
          </p:nvPr>
        </p:nvSpPr>
        <p:spPr/>
        <p:txBody>
          <a:bodyPr/>
          <a:lstStyle/>
          <a:p>
            <a:r>
              <a:rPr lang="en-US" smtClean="0"/>
              <a:t>jacquesn21@gmail.com</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ACDBF15-3584-4385-9089-98F7B1D6AA4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36DB65-CE24-4747-A364-62A52E0E3A49}" type="datetime1">
              <a:rPr lang="en-US" smtClean="0"/>
              <a:pPr/>
              <a:t>2/21/2021</a:t>
            </a:fld>
            <a:endParaRPr lang="en-US"/>
          </a:p>
        </p:txBody>
      </p:sp>
      <p:sp>
        <p:nvSpPr>
          <p:cNvPr id="5" name="Footer Placeholder 4"/>
          <p:cNvSpPr>
            <a:spLocks noGrp="1"/>
          </p:cNvSpPr>
          <p:nvPr>
            <p:ph type="ftr" sz="quarter" idx="11"/>
          </p:nvPr>
        </p:nvSpPr>
        <p:spPr/>
        <p:txBody>
          <a:bodyPr/>
          <a:lstStyle/>
          <a:p>
            <a:r>
              <a:rPr lang="en-US" smtClean="0"/>
              <a:t>jacquesn21@gmail.com</a:t>
            </a:r>
            <a:endParaRPr lang="en-US"/>
          </a:p>
        </p:txBody>
      </p:sp>
      <p:sp>
        <p:nvSpPr>
          <p:cNvPr id="6" name="Slide Number Placeholder 5"/>
          <p:cNvSpPr>
            <a:spLocks noGrp="1"/>
          </p:cNvSpPr>
          <p:nvPr>
            <p:ph type="sldNum" sz="quarter" idx="12"/>
          </p:nvPr>
        </p:nvSpPr>
        <p:spPr/>
        <p:txBody>
          <a:bodyPr/>
          <a:lstStyle/>
          <a:p>
            <a:fld id="{AACDBF15-3584-4385-9089-98F7B1D6AA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0A5C08-5EED-4A04-BA17-B71686AC8D30}" type="datetime1">
              <a:rPr lang="en-US" smtClean="0"/>
              <a:pPr/>
              <a:t>2/21/2021</a:t>
            </a:fld>
            <a:endParaRPr lang="en-US"/>
          </a:p>
        </p:txBody>
      </p:sp>
      <p:sp>
        <p:nvSpPr>
          <p:cNvPr id="5" name="Footer Placeholder 4"/>
          <p:cNvSpPr>
            <a:spLocks noGrp="1"/>
          </p:cNvSpPr>
          <p:nvPr>
            <p:ph type="ftr" sz="quarter" idx="11"/>
          </p:nvPr>
        </p:nvSpPr>
        <p:spPr/>
        <p:txBody>
          <a:bodyPr/>
          <a:lstStyle/>
          <a:p>
            <a:r>
              <a:rPr lang="en-US" smtClean="0"/>
              <a:t>jacquesn21@gmail.com</a:t>
            </a:r>
            <a:endParaRPr lang="en-US"/>
          </a:p>
        </p:txBody>
      </p:sp>
      <p:sp>
        <p:nvSpPr>
          <p:cNvPr id="6" name="Slide Number Placeholder 5"/>
          <p:cNvSpPr>
            <a:spLocks noGrp="1"/>
          </p:cNvSpPr>
          <p:nvPr>
            <p:ph type="sldNum" sz="quarter" idx="12"/>
          </p:nvPr>
        </p:nvSpPr>
        <p:spPr/>
        <p:txBody>
          <a:bodyPr/>
          <a:lstStyle/>
          <a:p>
            <a:fld id="{AACDBF15-3584-4385-9089-98F7B1D6AA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1FE9CA3-5C86-4384-B065-7373C660BA4D}" type="datetime1">
              <a:rPr lang="en-US" smtClean="0"/>
              <a:pPr/>
              <a:t>2/21/2021</a:t>
            </a:fld>
            <a:endParaRPr lang="en-US"/>
          </a:p>
        </p:txBody>
      </p:sp>
      <p:sp>
        <p:nvSpPr>
          <p:cNvPr id="5" name="Footer Placeholder 4"/>
          <p:cNvSpPr>
            <a:spLocks noGrp="1"/>
          </p:cNvSpPr>
          <p:nvPr>
            <p:ph type="ftr" sz="quarter" idx="11"/>
          </p:nvPr>
        </p:nvSpPr>
        <p:spPr/>
        <p:txBody>
          <a:bodyPr/>
          <a:lstStyle/>
          <a:p>
            <a:r>
              <a:rPr lang="en-US" smtClean="0"/>
              <a:t>jacquesn21@gmail.com</a:t>
            </a:r>
            <a:endParaRPr lang="en-US"/>
          </a:p>
        </p:txBody>
      </p:sp>
      <p:sp>
        <p:nvSpPr>
          <p:cNvPr id="6" name="Slide Number Placeholder 5"/>
          <p:cNvSpPr>
            <a:spLocks noGrp="1"/>
          </p:cNvSpPr>
          <p:nvPr>
            <p:ph type="sldNum" sz="quarter" idx="12"/>
          </p:nvPr>
        </p:nvSpPr>
        <p:spPr/>
        <p:txBody>
          <a:bodyPr/>
          <a:lstStyle/>
          <a:p>
            <a:fld id="{AACDBF15-3584-4385-9089-98F7B1D6AA4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1728DB-FFFB-405A-BD68-3AEF9BAB5379}" type="datetime1">
              <a:rPr lang="en-US" smtClean="0"/>
              <a:pPr/>
              <a:t>2/21/2021</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jacquesn21@gmail.com</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ACDBF15-3584-4385-9089-98F7B1D6AA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7F88D6E-9CAE-49E8-94F3-A56277E5F21D}" type="datetime1">
              <a:rPr lang="en-US" smtClean="0"/>
              <a:pPr/>
              <a:t>2/21/2021</a:t>
            </a:fld>
            <a:endParaRPr lang="en-US"/>
          </a:p>
        </p:txBody>
      </p:sp>
      <p:sp>
        <p:nvSpPr>
          <p:cNvPr id="6" name="Footer Placeholder 5"/>
          <p:cNvSpPr>
            <a:spLocks noGrp="1"/>
          </p:cNvSpPr>
          <p:nvPr>
            <p:ph type="ftr" sz="quarter" idx="11"/>
          </p:nvPr>
        </p:nvSpPr>
        <p:spPr/>
        <p:txBody>
          <a:bodyPr/>
          <a:lstStyle/>
          <a:p>
            <a:r>
              <a:rPr lang="en-US" smtClean="0"/>
              <a:t>jacquesn21@gmail.com</a:t>
            </a:r>
            <a:endParaRPr lang="en-US"/>
          </a:p>
        </p:txBody>
      </p:sp>
      <p:sp>
        <p:nvSpPr>
          <p:cNvPr id="7" name="Slide Number Placeholder 6"/>
          <p:cNvSpPr>
            <a:spLocks noGrp="1"/>
          </p:cNvSpPr>
          <p:nvPr>
            <p:ph type="sldNum" sz="quarter" idx="12"/>
          </p:nvPr>
        </p:nvSpPr>
        <p:spPr/>
        <p:txBody>
          <a:bodyPr/>
          <a:lstStyle/>
          <a:p>
            <a:fld id="{AACDBF15-3584-4385-9089-98F7B1D6AA40}"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2743F87-5E07-4E45-9D0B-1576210F165F}" type="datetime1">
              <a:rPr lang="en-US" smtClean="0"/>
              <a:pPr/>
              <a:t>2/21/2021</a:t>
            </a:fld>
            <a:endParaRPr lang="en-US"/>
          </a:p>
        </p:txBody>
      </p:sp>
      <p:sp>
        <p:nvSpPr>
          <p:cNvPr id="8" name="Footer Placeholder 7"/>
          <p:cNvSpPr>
            <a:spLocks noGrp="1"/>
          </p:cNvSpPr>
          <p:nvPr>
            <p:ph type="ftr" sz="quarter" idx="11"/>
          </p:nvPr>
        </p:nvSpPr>
        <p:spPr/>
        <p:txBody>
          <a:bodyPr/>
          <a:lstStyle/>
          <a:p>
            <a:r>
              <a:rPr lang="en-US" smtClean="0"/>
              <a:t>jacquesn21@gmail.com</a:t>
            </a:r>
            <a:endParaRPr lang="en-US"/>
          </a:p>
        </p:txBody>
      </p:sp>
      <p:sp>
        <p:nvSpPr>
          <p:cNvPr id="9" name="Slide Number Placeholder 8"/>
          <p:cNvSpPr>
            <a:spLocks noGrp="1"/>
          </p:cNvSpPr>
          <p:nvPr>
            <p:ph type="sldNum" sz="quarter" idx="12"/>
          </p:nvPr>
        </p:nvSpPr>
        <p:spPr/>
        <p:txBody>
          <a:bodyPr/>
          <a:lstStyle/>
          <a:p>
            <a:fld id="{AACDBF15-3584-4385-9089-98F7B1D6AA40}"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2E100C-BD80-4A01-BAB8-A27CE2C6B9DA}" type="datetime1">
              <a:rPr lang="en-US" smtClean="0"/>
              <a:pPr/>
              <a:t>2/21/2021</a:t>
            </a:fld>
            <a:endParaRPr lang="en-US"/>
          </a:p>
        </p:txBody>
      </p:sp>
      <p:sp>
        <p:nvSpPr>
          <p:cNvPr id="4" name="Footer Placeholder 3"/>
          <p:cNvSpPr>
            <a:spLocks noGrp="1"/>
          </p:cNvSpPr>
          <p:nvPr>
            <p:ph type="ftr" sz="quarter" idx="11"/>
          </p:nvPr>
        </p:nvSpPr>
        <p:spPr/>
        <p:txBody>
          <a:bodyPr/>
          <a:lstStyle/>
          <a:p>
            <a:r>
              <a:rPr lang="en-US" smtClean="0"/>
              <a:t>jacquesn21@gmail.com</a:t>
            </a:r>
            <a:endParaRPr lang="en-US"/>
          </a:p>
        </p:txBody>
      </p:sp>
      <p:sp>
        <p:nvSpPr>
          <p:cNvPr id="5" name="Slide Number Placeholder 4"/>
          <p:cNvSpPr>
            <a:spLocks noGrp="1"/>
          </p:cNvSpPr>
          <p:nvPr>
            <p:ph type="sldNum" sz="quarter" idx="12"/>
          </p:nvPr>
        </p:nvSpPr>
        <p:spPr/>
        <p:txBody>
          <a:bodyPr/>
          <a:lstStyle/>
          <a:p>
            <a:fld id="{AACDBF15-3584-4385-9089-98F7B1D6AA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65447-68FD-4269-8D00-7130567E6843}" type="datetime1">
              <a:rPr lang="en-US" smtClean="0"/>
              <a:pPr/>
              <a:t>2/21/2021</a:t>
            </a:fld>
            <a:endParaRPr lang="en-US"/>
          </a:p>
        </p:txBody>
      </p:sp>
      <p:sp>
        <p:nvSpPr>
          <p:cNvPr id="3" name="Footer Placeholder 2"/>
          <p:cNvSpPr>
            <a:spLocks noGrp="1"/>
          </p:cNvSpPr>
          <p:nvPr>
            <p:ph type="ftr" sz="quarter" idx="11"/>
          </p:nvPr>
        </p:nvSpPr>
        <p:spPr/>
        <p:txBody>
          <a:bodyPr/>
          <a:lstStyle/>
          <a:p>
            <a:r>
              <a:rPr lang="en-US" smtClean="0"/>
              <a:t>jacquesn21@gmail.com</a:t>
            </a:r>
            <a:endParaRPr lang="en-US"/>
          </a:p>
        </p:txBody>
      </p:sp>
      <p:sp>
        <p:nvSpPr>
          <p:cNvPr id="4" name="Slide Number Placeholder 3"/>
          <p:cNvSpPr>
            <a:spLocks noGrp="1"/>
          </p:cNvSpPr>
          <p:nvPr>
            <p:ph type="sldNum" sz="quarter" idx="12"/>
          </p:nvPr>
        </p:nvSpPr>
        <p:spPr/>
        <p:txBody>
          <a:bodyPr/>
          <a:lstStyle/>
          <a:p>
            <a:fld id="{AACDBF15-3584-4385-9089-98F7B1D6AA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6F8E47-ACFF-4F96-8042-1120B13F0557}" type="datetime1">
              <a:rPr lang="en-US" smtClean="0"/>
              <a:pPr/>
              <a:t>2/21/2021</a:t>
            </a:fld>
            <a:endParaRPr lang="en-US"/>
          </a:p>
        </p:txBody>
      </p:sp>
      <p:sp>
        <p:nvSpPr>
          <p:cNvPr id="6" name="Footer Placeholder 5"/>
          <p:cNvSpPr>
            <a:spLocks noGrp="1"/>
          </p:cNvSpPr>
          <p:nvPr>
            <p:ph type="ftr" sz="quarter" idx="11"/>
          </p:nvPr>
        </p:nvSpPr>
        <p:spPr/>
        <p:txBody>
          <a:bodyPr/>
          <a:lstStyle/>
          <a:p>
            <a:r>
              <a:rPr lang="en-US" smtClean="0"/>
              <a:t>jacquesn21@gmail.com</a:t>
            </a:r>
            <a:endParaRPr lang="en-US"/>
          </a:p>
        </p:txBody>
      </p:sp>
      <p:sp>
        <p:nvSpPr>
          <p:cNvPr id="7" name="Slide Number Placeholder 6"/>
          <p:cNvSpPr>
            <a:spLocks noGrp="1"/>
          </p:cNvSpPr>
          <p:nvPr>
            <p:ph type="sldNum" sz="quarter" idx="12"/>
          </p:nvPr>
        </p:nvSpPr>
        <p:spPr/>
        <p:txBody>
          <a:bodyPr/>
          <a:lstStyle/>
          <a:p>
            <a:fld id="{AACDBF15-3584-4385-9089-98F7B1D6AA40}"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EA4EC56-3027-486E-9CA7-F894921F6525}" type="datetime1">
              <a:rPr lang="en-US" smtClean="0"/>
              <a:pPr/>
              <a:t>2/21/2021</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jacquesn21@gmail.com</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ACDBF15-3584-4385-9089-98F7B1D6AA40}"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7B663AA-B89F-4B75-A1F7-03FEC1E87E2F}" type="datetime1">
              <a:rPr lang="en-US" smtClean="0"/>
              <a:pPr/>
              <a:t>2/21/2021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jacquesn21@gmail.com</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ACDBF15-3584-4385-9089-98F7B1D6AA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237575690"/>
              </p:ext>
            </p:extLst>
          </p:nvPr>
        </p:nvGraphicFramePr>
        <p:xfrm>
          <a:off x="762000" y="457200"/>
          <a:ext cx="7696200" cy="31432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2523239858"/>
              </p:ext>
            </p:extLst>
          </p:nvPr>
        </p:nvGraphicFramePr>
        <p:xfrm>
          <a:off x="1371600" y="3886200"/>
          <a:ext cx="6400800" cy="175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Slide Number Placeholder 4"/>
          <p:cNvSpPr>
            <a:spLocks noGrp="1"/>
          </p:cNvSpPr>
          <p:nvPr>
            <p:ph type="sldNum" sz="quarter" idx="12"/>
          </p:nvPr>
        </p:nvSpPr>
        <p:spPr/>
        <p:txBody>
          <a:bodyPr/>
          <a:lstStyle/>
          <a:p>
            <a:fld id="{BA848BC3-68A1-44CB-82BD-EACC4C8A1734}" type="slidenum">
              <a:rPr lang="en-US" smtClean="0"/>
              <a:pPr/>
              <a:t>1</a:t>
            </a:fld>
            <a:endParaRPr lang="en-US"/>
          </a:p>
        </p:txBody>
      </p:sp>
    </p:spTree>
    <p:extLst>
      <p:ext uri="{BB962C8B-B14F-4D97-AF65-F5344CB8AC3E}">
        <p14:creationId xmlns:p14="http://schemas.microsoft.com/office/powerpoint/2010/main" val="2862014133"/>
      </p:ext>
    </p:extLst>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endParaRPr lang="en-US" dirty="0"/>
          </a:p>
        </p:txBody>
      </p:sp>
      <p:sp>
        <p:nvSpPr>
          <p:cNvPr id="3" name="Content Placeholder 2"/>
          <p:cNvSpPr>
            <a:spLocks noGrp="1"/>
          </p:cNvSpPr>
          <p:nvPr>
            <p:ph sz="quarter" idx="1"/>
          </p:nvPr>
        </p:nvSpPr>
        <p:spPr>
          <a:xfrm>
            <a:off x="228600" y="685800"/>
            <a:ext cx="8763000" cy="5943600"/>
          </a:xfrm>
        </p:spPr>
        <p:txBody>
          <a:bodyPr>
            <a:normAutofit fontScale="92500" lnSpcReduction="10000"/>
          </a:bodyPr>
          <a:lstStyle/>
          <a:p>
            <a:pPr algn="just">
              <a:lnSpc>
                <a:spcPct val="150000"/>
              </a:lnSpc>
            </a:pPr>
            <a:r>
              <a:rPr lang="en-US" sz="3600" dirty="0">
                <a:latin typeface="Times New Roman" pitchFamily="18" charset="0"/>
                <a:cs typeface="Times New Roman" pitchFamily="18" charset="0"/>
              </a:rPr>
              <a:t>Despite this policy shift, many </a:t>
            </a:r>
            <a:r>
              <a:rPr lang="en-US" sz="3600" dirty="0" smtClean="0">
                <a:latin typeface="Times New Roman" pitchFamily="18" charset="0"/>
                <a:cs typeface="Times New Roman" pitchFamily="18" charset="0"/>
              </a:rPr>
              <a:t>reproductive health </a:t>
            </a:r>
            <a:r>
              <a:rPr lang="en-US" sz="3600" dirty="0">
                <a:latin typeface="Times New Roman" pitchFamily="18" charset="0"/>
                <a:cs typeface="Times New Roman" pitchFamily="18" charset="0"/>
              </a:rPr>
              <a:t>programmes continued to run as </a:t>
            </a:r>
            <a:r>
              <a:rPr lang="en-US" sz="3600" dirty="0" smtClean="0">
                <a:latin typeface="Times New Roman" pitchFamily="18" charset="0"/>
                <a:cs typeface="Times New Roman" pitchFamily="18" charset="0"/>
              </a:rPr>
              <a:t>vertical entities </a:t>
            </a:r>
            <a:r>
              <a:rPr lang="en-US" sz="3600" dirty="0">
                <a:latin typeface="Times New Roman" pitchFamily="18" charset="0"/>
                <a:cs typeface="Times New Roman" pitchFamily="18" charset="0"/>
              </a:rPr>
              <a:t>at all levels of the health service </a:t>
            </a:r>
            <a:r>
              <a:rPr lang="en-US" sz="3600" dirty="0" smtClean="0">
                <a:latin typeface="Times New Roman" pitchFamily="18" charset="0"/>
                <a:cs typeface="Times New Roman" pitchFamily="18" charset="0"/>
              </a:rPr>
              <a:t>delivery system</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algn="just">
              <a:lnSpc>
                <a:spcPct val="150000"/>
              </a:lnSpc>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vertical approach to </a:t>
            </a:r>
            <a:r>
              <a:rPr lang="en-US" sz="3600" dirty="0" smtClean="0">
                <a:latin typeface="Times New Roman" pitchFamily="18" charset="0"/>
                <a:cs typeface="Times New Roman" pitchFamily="18" charset="0"/>
              </a:rPr>
              <a:t>service provision </a:t>
            </a:r>
            <a:r>
              <a:rPr lang="en-US" sz="3600" dirty="0">
                <a:latin typeface="Times New Roman" pitchFamily="18" charset="0"/>
                <a:cs typeface="Times New Roman" pitchFamily="18" charset="0"/>
              </a:rPr>
              <a:t>proved somewhat wasteful </a:t>
            </a:r>
            <a:r>
              <a:rPr lang="en-US" sz="3600" dirty="0" smtClean="0">
                <a:latin typeface="Times New Roman" pitchFamily="18" charset="0"/>
                <a:cs typeface="Times New Roman" pitchFamily="18" charset="0"/>
              </a:rPr>
              <a:t>and inefficient </a:t>
            </a:r>
            <a:r>
              <a:rPr lang="en-US" sz="3600" dirty="0">
                <a:latin typeface="Times New Roman" pitchFamily="18" charset="0"/>
                <a:cs typeface="Times New Roman" pitchFamily="18" charset="0"/>
              </a:rPr>
              <a:t>in terms of </a:t>
            </a:r>
            <a:r>
              <a:rPr lang="en-US" sz="3600" dirty="0" smtClean="0">
                <a:latin typeface="Times New Roman" pitchFamily="18" charset="0"/>
                <a:cs typeface="Times New Roman" pitchFamily="18" charset="0"/>
              </a:rPr>
              <a:t>utilizing resources including </a:t>
            </a:r>
            <a:r>
              <a:rPr lang="en-US" sz="3600" dirty="0">
                <a:latin typeface="Times New Roman" pitchFamily="18" charset="0"/>
                <a:cs typeface="Times New Roman" pitchFamily="18" charset="0"/>
              </a:rPr>
              <a:t>health manpower</a:t>
            </a:r>
            <a:r>
              <a:rPr lang="en-US" sz="28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sz="3200" dirty="0" smtClean="0">
                <a:latin typeface="Times New Roman" pitchFamily="18" charset="0"/>
                <a:cs typeface="Times New Roman" pitchFamily="18" charset="0"/>
              </a:rPr>
              <a:t>Boys  </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838200"/>
            <a:ext cx="8763000" cy="5638800"/>
          </a:xfrm>
        </p:spPr>
        <p:txBody>
          <a:bodyPr>
            <a:normAutofit/>
          </a:bodyPr>
          <a:lstStyle/>
          <a:p>
            <a:pPr algn="just">
              <a:lnSpc>
                <a:spcPct val="150000"/>
              </a:lnSpc>
            </a:pPr>
            <a:r>
              <a:rPr lang="en-US" sz="3200" dirty="0">
                <a:latin typeface="Times New Roman" pitchFamily="18" charset="0"/>
                <a:cs typeface="Times New Roman" pitchFamily="18" charset="0"/>
              </a:rPr>
              <a:t>under the influence of </a:t>
            </a:r>
            <a:r>
              <a:rPr lang="en-US" sz="3200" dirty="0" smtClean="0">
                <a:latin typeface="Times New Roman" pitchFamily="18" charset="0"/>
                <a:cs typeface="Times New Roman" pitchFamily="18" charset="0"/>
              </a:rPr>
              <a:t>androgens, secondary characteristics </a:t>
            </a:r>
            <a:r>
              <a:rPr lang="en-US" sz="3200" dirty="0">
                <a:latin typeface="Times New Roman" pitchFamily="18" charset="0"/>
                <a:cs typeface="Times New Roman" pitchFamily="18" charset="0"/>
              </a:rPr>
              <a:t>appear from age 12 - 14 years.</a:t>
            </a:r>
          </a:p>
          <a:p>
            <a:pPr algn="just">
              <a:lnSpc>
                <a:spcPct val="150000"/>
              </a:lnSpc>
            </a:pPr>
            <a:r>
              <a:rPr lang="en-US" sz="3200" dirty="0">
                <a:latin typeface="Times New Roman" pitchFamily="18" charset="0"/>
                <a:cs typeface="Times New Roman" pitchFamily="18" charset="0"/>
              </a:rPr>
              <a:t>These </a:t>
            </a:r>
            <a:r>
              <a:rPr lang="en-US" sz="3200" b="1" dirty="0">
                <a:latin typeface="Times New Roman" pitchFamily="18" charset="0"/>
                <a:cs typeface="Times New Roman" pitchFamily="18" charset="0"/>
              </a:rPr>
              <a:t>Physical Characteristics </a:t>
            </a:r>
            <a:r>
              <a:rPr lang="en-US" sz="3200" dirty="0" smtClean="0">
                <a:latin typeface="Times New Roman" pitchFamily="18" charset="0"/>
                <a:cs typeface="Times New Roman" pitchFamily="18" charset="0"/>
              </a:rPr>
              <a:t>include</a:t>
            </a:r>
            <a:r>
              <a:rPr lang="en-US" sz="3200" dirty="0">
                <a:latin typeface="Times New Roman" pitchFamily="18" charset="0"/>
                <a:cs typeface="Times New Roman" pitchFamily="18" charset="0"/>
              </a:rPr>
              <a:t>:</a:t>
            </a:r>
          </a:p>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 Enlarged testis and penis</a:t>
            </a:r>
          </a:p>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 Development of armpit, pubic and </a:t>
            </a:r>
            <a:r>
              <a:rPr lang="en-US" sz="3200" dirty="0" smtClean="0">
                <a:latin typeface="Times New Roman" pitchFamily="18" charset="0"/>
                <a:cs typeface="Times New Roman" pitchFamily="18" charset="0"/>
              </a:rPr>
              <a:t>facial hairs</a:t>
            </a:r>
            <a:endParaRPr lang="en-US" sz="3200" dirty="0">
              <a:latin typeface="Times New Roman" pitchFamily="18" charset="0"/>
              <a:cs typeface="Times New Roman" pitchFamily="18" charset="0"/>
            </a:endParaRPr>
          </a:p>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 First ejaculation (</a:t>
            </a:r>
            <a:r>
              <a:rPr lang="en-US" sz="3200" dirty="0" err="1">
                <a:latin typeface="Times New Roman" pitchFamily="18" charset="0"/>
                <a:cs typeface="Times New Roman" pitchFamily="18" charset="0"/>
              </a:rPr>
              <a:t>spermache</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and nocturnal emissions </a:t>
            </a:r>
            <a:r>
              <a:rPr lang="en-US" sz="3200" dirty="0">
                <a:latin typeface="Times New Roman" pitchFamily="18" charset="0"/>
                <a:cs typeface="Times New Roman" pitchFamily="18" charset="0"/>
              </a:rPr>
              <a:t>(wet dreams) occur</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5943600"/>
          </a:xfrm>
        </p:spPr>
        <p:txBody>
          <a:bodyPr>
            <a:normAutofit/>
          </a:bodyPr>
          <a:lstStyle/>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Gain in muscular strength and weight</a:t>
            </a:r>
          </a:p>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 Voice changes with the voice </a:t>
            </a:r>
            <a:r>
              <a:rPr lang="en-US" sz="3200" dirty="0" smtClean="0">
                <a:latin typeface="Times New Roman" pitchFamily="18" charset="0"/>
                <a:cs typeface="Times New Roman" pitchFamily="18" charset="0"/>
              </a:rPr>
              <a:t>becoming deeper</a:t>
            </a:r>
            <a:endParaRPr lang="en-US" sz="3200" dirty="0">
              <a:latin typeface="Times New Roman" pitchFamily="18" charset="0"/>
              <a:cs typeface="Times New Roman" pitchFamily="18" charset="0"/>
            </a:endParaRPr>
          </a:p>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 Skin problems such as acne </a:t>
            </a:r>
            <a:r>
              <a:rPr lang="en-US" sz="3200" dirty="0" smtClean="0">
                <a:latin typeface="Times New Roman" pitchFamily="18" charset="0"/>
                <a:cs typeface="Times New Roman" pitchFamily="18" charset="0"/>
              </a:rPr>
              <a:t>develop and </a:t>
            </a:r>
            <a:r>
              <a:rPr lang="en-US" sz="3200" dirty="0">
                <a:latin typeface="Times New Roman" pitchFamily="18" charset="0"/>
                <a:cs typeface="Times New Roman" pitchFamily="18" charset="0"/>
              </a:rPr>
              <a:t>the </a:t>
            </a:r>
            <a:r>
              <a:rPr lang="en-US" sz="3200" dirty="0" smtClean="0">
                <a:latin typeface="Times New Roman" pitchFamily="18" charset="0"/>
                <a:cs typeface="Times New Roman" pitchFamily="18" charset="0"/>
              </a:rPr>
              <a:t>face looks </a:t>
            </a:r>
            <a:r>
              <a:rPr lang="en-US" sz="3200" dirty="0">
                <a:latin typeface="Times New Roman" pitchFamily="18" charset="0"/>
                <a:cs typeface="Times New Roman" pitchFamily="18" charset="0"/>
              </a:rPr>
              <a:t>rough</a:t>
            </a:r>
          </a:p>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 Body shape takes on typical </a:t>
            </a:r>
            <a:r>
              <a:rPr lang="en-US" sz="3200" dirty="0" smtClean="0">
                <a:latin typeface="Times New Roman" pitchFamily="18" charset="0"/>
                <a:cs typeface="Times New Roman" pitchFamily="18" charset="0"/>
              </a:rPr>
              <a:t>adult characteristics, for </a:t>
            </a:r>
            <a:r>
              <a:rPr lang="en-US" sz="3200" dirty="0">
                <a:latin typeface="Times New Roman" pitchFamily="18" charset="0"/>
                <a:cs typeface="Times New Roman" pitchFamily="18" charset="0"/>
              </a:rPr>
              <a:t>example, </a:t>
            </a:r>
            <a:r>
              <a:rPr lang="en-US" sz="3200" dirty="0" smtClean="0">
                <a:latin typeface="Times New Roman" pitchFamily="18" charset="0"/>
                <a:cs typeface="Times New Roman" pitchFamily="18" charset="0"/>
              </a:rPr>
              <a:t>broad shoulders</a:t>
            </a:r>
            <a:endParaRPr lang="en-US" sz="3200" dirty="0">
              <a:latin typeface="Times New Roman" pitchFamily="18" charset="0"/>
              <a:cs typeface="Times New Roman" pitchFamily="18" charset="0"/>
            </a:endParaRPr>
          </a:p>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 Rapid growth in height depending </a:t>
            </a:r>
            <a:r>
              <a:rPr lang="en-US" sz="3200" dirty="0" smtClean="0">
                <a:latin typeface="Times New Roman" pitchFamily="18" charset="0"/>
                <a:cs typeface="Times New Roman" pitchFamily="18" charset="0"/>
              </a:rPr>
              <a:t>on genetics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01762"/>
          </a:xfrm>
        </p:spPr>
        <p:txBody>
          <a:bodyPr>
            <a:normAutofit fontScale="90000"/>
          </a:bodyPr>
          <a:lstStyle/>
          <a:p>
            <a:r>
              <a:rPr lang="en-US" sz="3600" b="1" dirty="0" smtClean="0">
                <a:latin typeface="Times New Roman" pitchFamily="18" charset="0"/>
                <a:cs typeface="Times New Roman" pitchFamily="18" charset="0"/>
              </a:rPr>
              <a:t>Emotional and Psychological Changes</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Resulting From Adolescence</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219200"/>
            <a:ext cx="8686800" cy="5410200"/>
          </a:xfrm>
        </p:spPr>
        <p:txBody>
          <a:bodyPr>
            <a:normAutofit lnSpcReduction="10000"/>
          </a:bodyPr>
          <a:lstStyle/>
          <a:p>
            <a:pPr algn="just">
              <a:lnSpc>
                <a:spcPct val="150000"/>
              </a:lnSpc>
              <a:buNone/>
            </a:pPr>
            <a:r>
              <a:rPr lang="en-US" dirty="0" smtClean="0"/>
              <a:t>• </a:t>
            </a:r>
            <a:r>
              <a:rPr lang="en-US" sz="2800" dirty="0">
                <a:latin typeface="Times New Roman" pitchFamily="18" charset="0"/>
                <a:cs typeface="Times New Roman" pitchFamily="18" charset="0"/>
              </a:rPr>
              <a:t>Changing relationships with </a:t>
            </a:r>
            <a:r>
              <a:rPr lang="en-US" sz="2800" dirty="0" smtClean="0">
                <a:latin typeface="Times New Roman" pitchFamily="18" charset="0"/>
                <a:cs typeface="Times New Roman" pitchFamily="18" charset="0"/>
              </a:rPr>
              <a:t>parents, which </a:t>
            </a:r>
            <a:r>
              <a:rPr lang="en-US" sz="2800" dirty="0">
                <a:latin typeface="Times New Roman" pitchFamily="18" charset="0"/>
                <a:cs typeface="Times New Roman" pitchFamily="18" charset="0"/>
              </a:rPr>
              <a:t>may involve the </a:t>
            </a:r>
            <a:r>
              <a:rPr lang="en-US" sz="2800" dirty="0" smtClean="0">
                <a:latin typeface="Times New Roman" pitchFamily="18" charset="0"/>
                <a:cs typeface="Times New Roman" pitchFamily="18" charset="0"/>
              </a:rPr>
              <a:t>adolescent pulling </a:t>
            </a:r>
            <a:r>
              <a:rPr lang="en-US" sz="2800" dirty="0">
                <a:latin typeface="Times New Roman" pitchFamily="18" charset="0"/>
                <a:cs typeface="Times New Roman" pitchFamily="18" charset="0"/>
              </a:rPr>
              <a:t>away and becoming </a:t>
            </a:r>
            <a:r>
              <a:rPr lang="en-US" sz="2800" dirty="0" smtClean="0">
                <a:latin typeface="Times New Roman" pitchFamily="18" charset="0"/>
                <a:cs typeface="Times New Roman" pitchFamily="18" charset="0"/>
              </a:rPr>
              <a:t>more independent</a:t>
            </a:r>
            <a:endParaRPr lang="en-US" sz="2800" dirty="0">
              <a:latin typeface="Times New Roman" pitchFamily="18" charset="0"/>
              <a:cs typeface="Times New Roman" pitchFamily="18" charset="0"/>
            </a:endParaRPr>
          </a:p>
          <a:p>
            <a:pPr algn="just">
              <a:lnSpc>
                <a:spcPct val="150000"/>
              </a:lnSpc>
              <a:buNone/>
            </a:pPr>
            <a:r>
              <a:rPr lang="en-US" sz="2800" dirty="0">
                <a:latin typeface="Times New Roman" pitchFamily="18" charset="0"/>
                <a:cs typeface="Times New Roman" pitchFamily="18" charset="0"/>
              </a:rPr>
              <a:t>• Changing relationships with friends.</a:t>
            </a:r>
          </a:p>
          <a:p>
            <a:pPr algn="just">
              <a:lnSpc>
                <a:spcPct val="150000"/>
              </a:lnSpc>
            </a:pPr>
            <a:r>
              <a:rPr lang="en-US" sz="2800" dirty="0">
                <a:latin typeface="Times New Roman" pitchFamily="18" charset="0"/>
                <a:cs typeface="Times New Roman" pitchFamily="18" charset="0"/>
              </a:rPr>
              <a:t>Adolescents often imitate the values </a:t>
            </a:r>
            <a:r>
              <a:rPr lang="en-US" sz="2800" dirty="0" smtClean="0">
                <a:latin typeface="Times New Roman" pitchFamily="18" charset="0"/>
                <a:cs typeface="Times New Roman" pitchFamily="18" charset="0"/>
              </a:rPr>
              <a:t>and behaviours </a:t>
            </a:r>
            <a:r>
              <a:rPr lang="en-US" sz="2800" dirty="0">
                <a:latin typeface="Times New Roman" pitchFamily="18" charset="0"/>
                <a:cs typeface="Times New Roman" pitchFamily="18" charset="0"/>
              </a:rPr>
              <a:t>of friends rather than </a:t>
            </a:r>
            <a:r>
              <a:rPr lang="en-US" sz="2800" dirty="0" smtClean="0">
                <a:latin typeface="Times New Roman" pitchFamily="18" charset="0"/>
                <a:cs typeface="Times New Roman" pitchFamily="18" charset="0"/>
              </a:rPr>
              <a:t>those of </a:t>
            </a:r>
            <a:r>
              <a:rPr lang="en-US" sz="2800" dirty="0">
                <a:latin typeface="Times New Roman" pitchFamily="18" charset="0"/>
                <a:cs typeface="Times New Roman" pitchFamily="18" charset="0"/>
              </a:rPr>
              <a:t>parents and other adults</a:t>
            </a:r>
            <a:r>
              <a:rPr lang="en-US" sz="2800" dirty="0" smtClean="0">
                <a:latin typeface="Times New Roman" pitchFamily="18" charset="0"/>
                <a:cs typeface="Times New Roman" pitchFamily="18" charset="0"/>
              </a:rPr>
              <a:t>.</a:t>
            </a:r>
          </a:p>
          <a:p>
            <a:pPr algn="just">
              <a:lnSpc>
                <a:spcPct val="150000"/>
              </a:lnSpc>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Peers </a:t>
            </a:r>
            <a:r>
              <a:rPr lang="en-US" sz="2800" dirty="0" smtClean="0">
                <a:latin typeface="Times New Roman" pitchFamily="18" charset="0"/>
                <a:cs typeface="Times New Roman" pitchFamily="18" charset="0"/>
              </a:rPr>
              <a:t>are an </a:t>
            </a:r>
            <a:r>
              <a:rPr lang="en-US" sz="2800" dirty="0">
                <a:latin typeface="Times New Roman" pitchFamily="18" charset="0"/>
                <a:cs typeface="Times New Roman" pitchFamily="18" charset="0"/>
              </a:rPr>
              <a:t>important influence but they </a:t>
            </a:r>
            <a:r>
              <a:rPr lang="en-US" sz="2800" dirty="0" smtClean="0">
                <a:latin typeface="Times New Roman" pitchFamily="18" charset="0"/>
                <a:cs typeface="Times New Roman" pitchFamily="18" charset="0"/>
              </a:rPr>
              <a:t>care more </a:t>
            </a:r>
            <a:r>
              <a:rPr lang="en-US" sz="2800" dirty="0">
                <a:latin typeface="Times New Roman" pitchFamily="18" charset="0"/>
                <a:cs typeface="Times New Roman" pitchFamily="18" charset="0"/>
              </a:rPr>
              <a:t>about what their friends think </a:t>
            </a:r>
            <a:r>
              <a:rPr lang="en-US" sz="2800" dirty="0" smtClean="0">
                <a:latin typeface="Times New Roman" pitchFamily="18" charset="0"/>
                <a:cs typeface="Times New Roman" pitchFamily="18" charset="0"/>
              </a:rPr>
              <a:t>of them</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763000" cy="5867400"/>
          </a:xfrm>
        </p:spPr>
        <p:txBody>
          <a:bodyPr>
            <a:noAutofit/>
          </a:bodyPr>
          <a:lstStyle/>
          <a:p>
            <a:pPr algn="just">
              <a:lnSpc>
                <a:spcPct val="150000"/>
              </a:lnSpc>
            </a:pPr>
            <a:r>
              <a:rPr lang="en-US" sz="2800" dirty="0">
                <a:latin typeface="Times New Roman" pitchFamily="18" charset="0"/>
                <a:cs typeface="Times New Roman" pitchFamily="18" charset="0"/>
              </a:rPr>
              <a:t>The relationship with the opposite </a:t>
            </a:r>
            <a:r>
              <a:rPr lang="en-US" sz="2800" dirty="0" smtClean="0">
                <a:latin typeface="Times New Roman" pitchFamily="18" charset="0"/>
                <a:cs typeface="Times New Roman" pitchFamily="18" charset="0"/>
              </a:rPr>
              <a:t>sex increases </a:t>
            </a:r>
            <a:r>
              <a:rPr lang="en-US" sz="2800" dirty="0">
                <a:latin typeface="Times New Roman" pitchFamily="18" charset="0"/>
                <a:cs typeface="Times New Roman" pitchFamily="18" charset="0"/>
              </a:rPr>
              <a:t>as they learn how to </a:t>
            </a:r>
            <a:r>
              <a:rPr lang="en-US" sz="2800" dirty="0" smtClean="0">
                <a:latin typeface="Times New Roman" pitchFamily="18" charset="0"/>
                <a:cs typeface="Times New Roman" pitchFamily="18" charset="0"/>
              </a:rPr>
              <a:t>cope with </a:t>
            </a:r>
            <a:r>
              <a:rPr lang="en-US" sz="2800" dirty="0">
                <a:latin typeface="Times New Roman" pitchFamily="18" charset="0"/>
                <a:cs typeface="Times New Roman" pitchFamily="18" charset="0"/>
              </a:rPr>
              <a:t>romantic and sexual feelings</a:t>
            </a:r>
          </a:p>
          <a:p>
            <a:pPr algn="just">
              <a:lnSpc>
                <a:spcPct val="150000"/>
              </a:lnSpc>
              <a:buNone/>
            </a:pPr>
            <a:r>
              <a:rPr lang="en-US" sz="2800" dirty="0">
                <a:latin typeface="Times New Roman" pitchFamily="18" charset="0"/>
                <a:cs typeface="Times New Roman" pitchFamily="18" charset="0"/>
              </a:rPr>
              <a:t>• Personal feelings are also affected </a:t>
            </a:r>
            <a:r>
              <a:rPr lang="en-US" sz="2800" dirty="0" smtClean="0">
                <a:latin typeface="Times New Roman" pitchFamily="18" charset="0"/>
                <a:cs typeface="Times New Roman" pitchFamily="18" charset="0"/>
              </a:rPr>
              <a:t>and there </a:t>
            </a:r>
            <a:r>
              <a:rPr lang="en-US" sz="2800" dirty="0">
                <a:latin typeface="Times New Roman" pitchFamily="18" charset="0"/>
                <a:cs typeface="Times New Roman" pitchFamily="18" charset="0"/>
              </a:rPr>
              <a:t>is a need to accept themselves </a:t>
            </a:r>
            <a:r>
              <a:rPr lang="en-US" sz="2800" dirty="0" smtClean="0">
                <a:latin typeface="Times New Roman" pitchFamily="18" charset="0"/>
                <a:cs typeface="Times New Roman" pitchFamily="18" charset="0"/>
              </a:rPr>
              <a:t>as an </a:t>
            </a:r>
            <a:r>
              <a:rPr lang="en-US" sz="2800" dirty="0">
                <a:latin typeface="Times New Roman" pitchFamily="18" charset="0"/>
                <a:cs typeface="Times New Roman" pitchFamily="18" charset="0"/>
              </a:rPr>
              <a:t>independent individual</a:t>
            </a:r>
          </a:p>
          <a:p>
            <a:pPr algn="just">
              <a:lnSpc>
                <a:spcPct val="150000"/>
              </a:lnSpc>
              <a:buNone/>
            </a:pPr>
            <a:r>
              <a:rPr lang="en-US" sz="2800" dirty="0">
                <a:latin typeface="Times New Roman" pitchFamily="18" charset="0"/>
                <a:cs typeface="Times New Roman" pitchFamily="18" charset="0"/>
              </a:rPr>
              <a:t>• Values and behaviours are affected.</a:t>
            </a:r>
          </a:p>
          <a:p>
            <a:pPr algn="just">
              <a:lnSpc>
                <a:spcPct val="150000"/>
              </a:lnSpc>
            </a:pPr>
            <a:r>
              <a:rPr lang="en-US" sz="2800" dirty="0">
                <a:latin typeface="Times New Roman" pitchFamily="18" charset="0"/>
                <a:cs typeface="Times New Roman" pitchFamily="18" charset="0"/>
              </a:rPr>
              <a:t>Adolescents may attempt to </a:t>
            </a:r>
            <a:r>
              <a:rPr lang="en-US" sz="2800" dirty="0" smtClean="0">
                <a:latin typeface="Times New Roman" pitchFamily="18" charset="0"/>
                <a:cs typeface="Times New Roman" pitchFamily="18" charset="0"/>
              </a:rPr>
              <a:t>behave more </a:t>
            </a:r>
            <a:r>
              <a:rPr lang="en-US" sz="2800" dirty="0">
                <a:latin typeface="Times New Roman" pitchFamily="18" charset="0"/>
                <a:cs typeface="Times New Roman" pitchFamily="18" charset="0"/>
              </a:rPr>
              <a:t>as adults, resolving problems in </a:t>
            </a:r>
            <a:r>
              <a:rPr lang="en-US" sz="2800" dirty="0" smtClean="0">
                <a:latin typeface="Times New Roman" pitchFamily="18" charset="0"/>
                <a:cs typeface="Times New Roman" pitchFamily="18" charset="0"/>
              </a:rPr>
              <a:t>a responsible </a:t>
            </a:r>
            <a:r>
              <a:rPr lang="en-US" sz="2800" dirty="0">
                <a:latin typeface="Times New Roman" pitchFamily="18" charset="0"/>
                <a:cs typeface="Times New Roman" pitchFamily="18" charset="0"/>
              </a:rPr>
              <a:t>manner and </a:t>
            </a:r>
            <a:r>
              <a:rPr lang="en-US" sz="2800" dirty="0" smtClean="0">
                <a:latin typeface="Times New Roman" pitchFamily="18" charset="0"/>
                <a:cs typeface="Times New Roman" pitchFamily="18" charset="0"/>
              </a:rPr>
              <a:t>making decisions </a:t>
            </a:r>
            <a:r>
              <a:rPr lang="en-US" sz="2800" dirty="0">
                <a:latin typeface="Times New Roman" pitchFamily="18" charset="0"/>
                <a:cs typeface="Times New Roman" pitchFamily="18" charset="0"/>
              </a:rPr>
              <a:t>bearing in mind the </a:t>
            </a:r>
            <a:r>
              <a:rPr lang="en-US" sz="2800" dirty="0" smtClean="0">
                <a:latin typeface="Times New Roman" pitchFamily="18" charset="0"/>
                <a:cs typeface="Times New Roman" pitchFamily="18" charset="0"/>
              </a:rPr>
              <a:t>possible consequences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763000" cy="5943600"/>
          </a:xfrm>
        </p:spPr>
        <p:txBody>
          <a:bodyPr>
            <a:noAutofit/>
          </a:bodyPr>
          <a:lstStyle/>
          <a:p>
            <a:pPr algn="just">
              <a:lnSpc>
                <a:spcPct val="150000"/>
              </a:lnSpc>
              <a:buFont typeface="Wingdings" panose="05000000000000000000" pitchFamily="2" charset="2"/>
              <a:buChar char="§"/>
            </a:pPr>
            <a:r>
              <a:rPr lang="en-US" sz="2800" dirty="0">
                <a:latin typeface="Times New Roman" pitchFamily="18" charset="0"/>
                <a:cs typeface="Times New Roman" pitchFamily="18" charset="0"/>
              </a:rPr>
              <a:t>Increased interest in </a:t>
            </a:r>
            <a:r>
              <a:rPr lang="en-US" sz="2800" dirty="0" smtClean="0">
                <a:latin typeface="Times New Roman" pitchFamily="18" charset="0"/>
                <a:cs typeface="Times New Roman" pitchFamily="18" charset="0"/>
              </a:rPr>
              <a:t>everyday recreational </a:t>
            </a:r>
            <a:r>
              <a:rPr lang="en-US" sz="2800" dirty="0">
                <a:latin typeface="Times New Roman" pitchFamily="18" charset="0"/>
                <a:cs typeface="Times New Roman" pitchFamily="18" charset="0"/>
              </a:rPr>
              <a:t>activities</a:t>
            </a:r>
          </a:p>
          <a:p>
            <a:pPr algn="just">
              <a:lnSpc>
                <a:spcPct val="150000"/>
              </a:lnSpc>
              <a:buFont typeface="Wingdings" panose="05000000000000000000" pitchFamily="2" charset="2"/>
              <a:buChar char="§"/>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Increase in mood swings as they </a:t>
            </a:r>
            <a:r>
              <a:rPr lang="en-US" sz="2800" dirty="0" smtClean="0">
                <a:latin typeface="Times New Roman" pitchFamily="18" charset="0"/>
                <a:cs typeface="Times New Roman" pitchFamily="18" charset="0"/>
              </a:rPr>
              <a:t>seek attention </a:t>
            </a:r>
            <a:r>
              <a:rPr lang="en-US" sz="2800" dirty="0">
                <a:latin typeface="Times New Roman" pitchFamily="18" charset="0"/>
                <a:cs typeface="Times New Roman" pitchFamily="18" charset="0"/>
              </a:rPr>
              <a:t>and want to belong and </a:t>
            </a:r>
            <a:r>
              <a:rPr lang="en-US" sz="2800" dirty="0" smtClean="0">
                <a:latin typeface="Times New Roman" pitchFamily="18" charset="0"/>
                <a:cs typeface="Times New Roman" pitchFamily="18" charset="0"/>
              </a:rPr>
              <a:t>be appreciated </a:t>
            </a:r>
          </a:p>
          <a:p>
            <a:pPr algn="just">
              <a:lnSpc>
                <a:spcPct val="150000"/>
              </a:lnSpc>
              <a:buFont typeface="Wingdings" panose="05000000000000000000" pitchFamily="2" charset="2"/>
              <a:buChar char="§"/>
            </a:pPr>
            <a:r>
              <a:rPr lang="en-US" sz="2800" dirty="0" smtClean="0">
                <a:latin typeface="Times New Roman" pitchFamily="18" charset="0"/>
                <a:cs typeface="Times New Roman" pitchFamily="18" charset="0"/>
              </a:rPr>
              <a:t>With </a:t>
            </a:r>
            <a:r>
              <a:rPr lang="en-US" sz="2800" dirty="0">
                <a:latin typeface="Times New Roman" pitchFamily="18" charset="0"/>
                <a:cs typeface="Times New Roman" pitchFamily="18" charset="0"/>
              </a:rPr>
              <a:t>this understanding, there is a need </a:t>
            </a:r>
            <a:r>
              <a:rPr lang="en-US" sz="2800" dirty="0" smtClean="0">
                <a:latin typeface="Times New Roman" pitchFamily="18" charset="0"/>
                <a:cs typeface="Times New Roman" pitchFamily="18" charset="0"/>
              </a:rPr>
              <a:t>to provide </a:t>
            </a:r>
            <a:r>
              <a:rPr lang="en-US" sz="2800" dirty="0">
                <a:latin typeface="Times New Roman" pitchFamily="18" charset="0"/>
                <a:cs typeface="Times New Roman" pitchFamily="18" charset="0"/>
              </a:rPr>
              <a:t>adolescents and young people </a:t>
            </a:r>
            <a:r>
              <a:rPr lang="en-US" sz="2800" dirty="0" smtClean="0">
                <a:latin typeface="Times New Roman" pitchFamily="18" charset="0"/>
                <a:cs typeface="Times New Roman" pitchFamily="18" charset="0"/>
              </a:rPr>
              <a:t>with guidance </a:t>
            </a:r>
            <a:r>
              <a:rPr lang="en-US" sz="2800" dirty="0">
                <a:latin typeface="Times New Roman" pitchFamily="18" charset="0"/>
                <a:cs typeface="Times New Roman" pitchFamily="18" charset="0"/>
              </a:rPr>
              <a:t>and counselling, especially </a:t>
            </a:r>
            <a:r>
              <a:rPr lang="en-US" sz="2800" dirty="0" smtClean="0">
                <a:latin typeface="Times New Roman" pitchFamily="18" charset="0"/>
                <a:cs typeface="Times New Roman" pitchFamily="18" charset="0"/>
              </a:rPr>
              <a:t>on reproductive </a:t>
            </a:r>
            <a:r>
              <a:rPr lang="en-US" sz="2800" dirty="0">
                <a:latin typeface="Times New Roman" pitchFamily="18" charset="0"/>
                <a:cs typeface="Times New Roman" pitchFamily="18" charset="0"/>
              </a:rPr>
              <a:t>health issues</a:t>
            </a:r>
            <a:r>
              <a:rPr lang="en-US" sz="2800" dirty="0"/>
              <a:t>.</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Reproductive Health Needs Amongst</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Adolescents</a:t>
            </a:r>
            <a:endParaRPr lang="en-US" sz="32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686800" cy="5257800"/>
          </a:xfrm>
        </p:spPr>
        <p:txBody>
          <a:bodyPr>
            <a:normAutofit/>
          </a:bodyPr>
          <a:lstStyle/>
          <a:p>
            <a:pPr algn="just">
              <a:lnSpc>
                <a:spcPct val="150000"/>
              </a:lnSpc>
              <a:buNone/>
            </a:pPr>
            <a:r>
              <a:rPr lang="en-US" b="1" dirty="0" smtClean="0"/>
              <a:t>• </a:t>
            </a:r>
            <a:r>
              <a:rPr lang="en-US" b="1" dirty="0">
                <a:latin typeface="Times New Roman" pitchFamily="18" charset="0"/>
                <a:cs typeface="Times New Roman" pitchFamily="18" charset="0"/>
              </a:rPr>
              <a:t>Information </a:t>
            </a:r>
            <a:r>
              <a:rPr lang="en-US" dirty="0">
                <a:latin typeface="Times New Roman" pitchFamily="18" charset="0"/>
                <a:cs typeface="Times New Roman" pitchFamily="18" charset="0"/>
              </a:rPr>
              <a:t>on </a:t>
            </a:r>
            <a:r>
              <a:rPr lang="en-US" b="1" dirty="0" smtClean="0">
                <a:latin typeface="Times New Roman" pitchFamily="18" charset="0"/>
                <a:cs typeface="Times New Roman" pitchFamily="18" charset="0"/>
              </a:rPr>
              <a:t>sexuality and reproductive </a:t>
            </a:r>
            <a:r>
              <a:rPr lang="en-US" b="1" dirty="0">
                <a:latin typeface="Times New Roman" pitchFamily="18" charset="0"/>
                <a:cs typeface="Times New Roman" pitchFamily="18" charset="0"/>
              </a:rPr>
              <a:t>health</a:t>
            </a:r>
          </a:p>
          <a:p>
            <a:pPr algn="just">
              <a:lnSpc>
                <a:spcPct val="150000"/>
              </a:lnSpc>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Access to family </a:t>
            </a:r>
            <a:r>
              <a:rPr lang="en-US" b="1" dirty="0" smtClean="0">
                <a:latin typeface="Times New Roman" pitchFamily="18" charset="0"/>
                <a:cs typeface="Times New Roman" pitchFamily="18" charset="0"/>
              </a:rPr>
              <a:t>planning </a:t>
            </a:r>
            <a:r>
              <a:rPr lang="en-US" dirty="0">
                <a:latin typeface="Times New Roman" pitchFamily="18" charset="0"/>
                <a:cs typeface="Times New Roman" pitchFamily="18" charset="0"/>
              </a:rPr>
              <a:t>services </a:t>
            </a:r>
            <a:r>
              <a:rPr lang="en-US" dirty="0" smtClean="0">
                <a:latin typeface="Times New Roman" pitchFamily="18" charset="0"/>
                <a:cs typeface="Times New Roman" pitchFamily="18" charset="0"/>
              </a:rPr>
              <a:t>and provision </a:t>
            </a:r>
            <a:r>
              <a:rPr lang="en-US" dirty="0">
                <a:latin typeface="Times New Roman" pitchFamily="18" charset="0"/>
                <a:cs typeface="Times New Roman" pitchFamily="18" charset="0"/>
              </a:rPr>
              <a:t>of </a:t>
            </a:r>
            <a:r>
              <a:rPr lang="en-US" b="1" dirty="0">
                <a:latin typeface="Times New Roman" pitchFamily="18" charset="0"/>
                <a:cs typeface="Times New Roman" pitchFamily="18" charset="0"/>
              </a:rPr>
              <a:t>effective methods</a:t>
            </a:r>
          </a:p>
          <a:p>
            <a:pPr algn="just">
              <a:lnSpc>
                <a:spcPct val="150000"/>
              </a:lnSpc>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Prenatal and post abortion </a:t>
            </a:r>
            <a:r>
              <a:rPr lang="en-US" b="1" dirty="0" smtClean="0">
                <a:latin typeface="Times New Roman" pitchFamily="18" charset="0"/>
                <a:cs typeface="Times New Roman" pitchFamily="18" charset="0"/>
              </a:rPr>
              <a:t>care</a:t>
            </a:r>
            <a:r>
              <a:rPr lang="en-US" dirty="0" smtClean="0">
                <a:latin typeface="Times New Roman" pitchFamily="18" charset="0"/>
                <a:cs typeface="Times New Roman" pitchFamily="18" charset="0"/>
              </a:rPr>
              <a:t>, irrespective </a:t>
            </a:r>
            <a:r>
              <a:rPr lang="en-US" dirty="0">
                <a:latin typeface="Times New Roman" pitchFamily="18" charset="0"/>
                <a:cs typeface="Times New Roman" pitchFamily="18" charset="0"/>
              </a:rPr>
              <a:t>of the age or marital status</a:t>
            </a:r>
          </a:p>
          <a:p>
            <a:pPr algn="just">
              <a:lnSpc>
                <a:spcPct val="150000"/>
              </a:lnSpc>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Safe delivery</a:t>
            </a:r>
            <a:r>
              <a:rPr lang="en-US" dirty="0">
                <a:latin typeface="Times New Roman" pitchFamily="18" charset="0"/>
                <a:cs typeface="Times New Roman" pitchFamily="18" charset="0"/>
              </a:rPr>
              <a:t>, preferably in a </a:t>
            </a:r>
            <a:r>
              <a:rPr lang="en-US" dirty="0" smtClean="0">
                <a:latin typeface="Times New Roman" pitchFamily="18" charset="0"/>
                <a:cs typeface="Times New Roman" pitchFamily="18" charset="0"/>
              </a:rPr>
              <a:t>hospital with </a:t>
            </a:r>
            <a:r>
              <a:rPr lang="en-US" dirty="0">
                <a:latin typeface="Times New Roman" pitchFamily="18" charset="0"/>
                <a:cs typeface="Times New Roman" pitchFamily="18" charset="0"/>
              </a:rPr>
              <a:t>facilities for all eventualities</a:t>
            </a:r>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6019800"/>
          </a:xfrm>
        </p:spPr>
        <p:txBody>
          <a:bodyPr>
            <a:noAutofit/>
          </a:bodyPr>
          <a:lstStyle/>
          <a:p>
            <a:pPr algn="just">
              <a:lnSpc>
                <a:spcPct val="150000"/>
              </a:lnSpc>
            </a:pPr>
            <a:r>
              <a:rPr lang="en-US" sz="3200" b="1" dirty="0">
                <a:latin typeface="Times New Roman" pitchFamily="18" charset="0"/>
                <a:cs typeface="Times New Roman" pitchFamily="18" charset="0"/>
              </a:rPr>
              <a:t>Treatment of unsafe abortions</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which should </a:t>
            </a:r>
            <a:r>
              <a:rPr lang="en-US" sz="3200" dirty="0">
                <a:latin typeface="Times New Roman" pitchFamily="18" charset="0"/>
                <a:cs typeface="Times New Roman" pitchFamily="18" charset="0"/>
              </a:rPr>
              <a:t>be discouraged, but in the </a:t>
            </a:r>
            <a:r>
              <a:rPr lang="en-US" sz="3200" dirty="0" smtClean="0">
                <a:latin typeface="Times New Roman" pitchFamily="18" charset="0"/>
                <a:cs typeface="Times New Roman" pitchFamily="18" charset="0"/>
              </a:rPr>
              <a:t>event of </a:t>
            </a:r>
            <a:r>
              <a:rPr lang="en-US" sz="3200" dirty="0">
                <a:latin typeface="Times New Roman" pitchFamily="18" charset="0"/>
                <a:cs typeface="Times New Roman" pitchFamily="18" charset="0"/>
              </a:rPr>
              <a:t>any occurrence, post abortion </a:t>
            </a:r>
            <a:r>
              <a:rPr lang="en-US" sz="3200" dirty="0" smtClean="0">
                <a:latin typeface="Times New Roman" pitchFamily="18" charset="0"/>
                <a:cs typeface="Times New Roman" pitchFamily="18" charset="0"/>
              </a:rPr>
              <a:t>care should </a:t>
            </a:r>
            <a:r>
              <a:rPr lang="en-US" sz="3200" dirty="0">
                <a:latin typeface="Times New Roman" pitchFamily="18" charset="0"/>
                <a:cs typeface="Times New Roman" pitchFamily="18" charset="0"/>
              </a:rPr>
              <a:t>be given to save lives</a:t>
            </a:r>
          </a:p>
          <a:p>
            <a:pPr algn="just">
              <a:lnSpc>
                <a:spcPct val="150000"/>
              </a:lnSpc>
              <a:buNone/>
            </a:pPr>
            <a:r>
              <a:rPr lang="en-US" sz="3200"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Diagnosis </a:t>
            </a:r>
            <a:r>
              <a:rPr lang="en-US" sz="3200" dirty="0">
                <a:latin typeface="Times New Roman" pitchFamily="18" charset="0"/>
                <a:cs typeface="Times New Roman" pitchFamily="18" charset="0"/>
              </a:rPr>
              <a:t>and </a:t>
            </a:r>
            <a:r>
              <a:rPr lang="en-US" sz="3200" b="1" dirty="0">
                <a:latin typeface="Times New Roman" pitchFamily="18" charset="0"/>
                <a:cs typeface="Times New Roman" pitchFamily="18" charset="0"/>
              </a:rPr>
              <a:t>treatment of </a:t>
            </a:r>
            <a:r>
              <a:rPr lang="en-US" sz="3200" b="1" dirty="0" smtClean="0">
                <a:latin typeface="Times New Roman" pitchFamily="18" charset="0"/>
                <a:cs typeface="Times New Roman" pitchFamily="18" charset="0"/>
              </a:rPr>
              <a:t>sexually transmitted </a:t>
            </a:r>
            <a:r>
              <a:rPr lang="en-US" sz="3200" b="1" dirty="0">
                <a:latin typeface="Times New Roman" pitchFamily="18" charset="0"/>
                <a:cs typeface="Times New Roman" pitchFamily="18" charset="0"/>
              </a:rPr>
              <a:t>diseases</a:t>
            </a:r>
          </a:p>
          <a:p>
            <a:pPr algn="just">
              <a:lnSpc>
                <a:spcPct val="150000"/>
              </a:lnSpc>
              <a:buNone/>
            </a:pPr>
            <a:r>
              <a:rPr lang="en-US" sz="3200" dirty="0">
                <a:latin typeface="Times New Roman" pitchFamily="18" charset="0"/>
                <a:cs typeface="Times New Roman" pitchFamily="18" charset="0"/>
              </a:rPr>
              <a:t>• </a:t>
            </a:r>
            <a:r>
              <a:rPr lang="en-US" sz="3200" b="1" dirty="0">
                <a:latin typeface="Times New Roman" pitchFamily="18" charset="0"/>
                <a:cs typeface="Times New Roman" pitchFamily="18" charset="0"/>
              </a:rPr>
              <a:t>Protection from sexual abuse</a:t>
            </a:r>
            <a:r>
              <a:rPr lang="en-US" sz="3200" dirty="0">
                <a:latin typeface="Times New Roman" pitchFamily="18" charset="0"/>
                <a:cs typeface="Times New Roman" pitchFamily="18" charset="0"/>
              </a:rPr>
              <a:t>. Cases </a:t>
            </a:r>
            <a:r>
              <a:rPr lang="en-US" sz="3200" dirty="0" smtClean="0">
                <a:latin typeface="Times New Roman" pitchFamily="18" charset="0"/>
                <a:cs typeface="Times New Roman" pitchFamily="18" charset="0"/>
              </a:rPr>
              <a:t>of sexual </a:t>
            </a:r>
            <a:r>
              <a:rPr lang="en-US" sz="3200" dirty="0">
                <a:latin typeface="Times New Roman" pitchFamily="18" charset="0"/>
                <a:cs typeface="Times New Roman" pitchFamily="18" charset="0"/>
              </a:rPr>
              <a:t>offenders should be reported </a:t>
            </a:r>
            <a:r>
              <a:rPr lang="en-US" sz="3200" dirty="0" smtClean="0">
                <a:latin typeface="Times New Roman" pitchFamily="18" charset="0"/>
                <a:cs typeface="Times New Roman" pitchFamily="18" charset="0"/>
              </a:rPr>
              <a:t>to the </a:t>
            </a:r>
            <a:r>
              <a:rPr lang="en-US" sz="3200" dirty="0">
                <a:latin typeface="Times New Roman" pitchFamily="18" charset="0"/>
                <a:cs typeface="Times New Roman" pitchFamily="18" charset="0"/>
              </a:rPr>
              <a:t>authorities so that appropriate </a:t>
            </a:r>
            <a:r>
              <a:rPr lang="en-US" sz="3200" dirty="0" smtClean="0">
                <a:latin typeface="Times New Roman" pitchFamily="18" charset="0"/>
                <a:cs typeface="Times New Roman" pitchFamily="18" charset="0"/>
              </a:rPr>
              <a:t>action can </a:t>
            </a:r>
            <a:r>
              <a:rPr lang="en-US" sz="3200" dirty="0">
                <a:latin typeface="Times New Roman" pitchFamily="18" charset="0"/>
                <a:cs typeface="Times New Roman" pitchFamily="18" charset="0"/>
              </a:rPr>
              <a:t>be taken</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609600"/>
            <a:ext cx="8839200" cy="5943600"/>
          </a:xfrm>
        </p:spPr>
        <p:txBody>
          <a:bodyPr>
            <a:normAutofit/>
          </a:bodyPr>
          <a:lstStyle/>
          <a:p>
            <a:pPr>
              <a:lnSpc>
                <a:spcPct val="150000"/>
              </a:lnSpc>
            </a:pPr>
            <a:r>
              <a:rPr lang="en-US" sz="3200" dirty="0">
                <a:latin typeface="Times New Roman" pitchFamily="18" charset="0"/>
                <a:cs typeface="Times New Roman" pitchFamily="18" charset="0"/>
              </a:rPr>
              <a:t>Culturally appropriate </a:t>
            </a:r>
            <a:r>
              <a:rPr lang="en-US" sz="3200" b="1" dirty="0">
                <a:latin typeface="Times New Roman" pitchFamily="18" charset="0"/>
                <a:cs typeface="Times New Roman" pitchFamily="18" charset="0"/>
              </a:rPr>
              <a:t>guidance </a:t>
            </a:r>
            <a:r>
              <a:rPr lang="en-US" sz="3200" b="1" dirty="0" smtClean="0">
                <a:latin typeface="Times New Roman" pitchFamily="18" charset="0"/>
                <a:cs typeface="Times New Roman" pitchFamily="18" charset="0"/>
              </a:rPr>
              <a:t>and </a:t>
            </a:r>
            <a:r>
              <a:rPr lang="en-US" sz="3200" b="1" dirty="0" err="1" smtClean="0">
                <a:latin typeface="Times New Roman" pitchFamily="18" charset="0"/>
                <a:cs typeface="Times New Roman" pitchFamily="18" charset="0"/>
              </a:rPr>
              <a:t>counselling</a:t>
            </a:r>
            <a:r>
              <a:rPr lang="en-US" sz="3200" b="1"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and or </a:t>
            </a:r>
            <a:r>
              <a:rPr lang="en-US" sz="3200" b="1" dirty="0">
                <a:latin typeface="Times New Roman" pitchFamily="18" charset="0"/>
                <a:cs typeface="Times New Roman" pitchFamily="18" charset="0"/>
              </a:rPr>
              <a:t>mental </a:t>
            </a:r>
            <a:r>
              <a:rPr lang="en-US" sz="3200" b="1" dirty="0" smtClean="0">
                <a:latin typeface="Times New Roman" pitchFamily="18" charset="0"/>
                <a:cs typeface="Times New Roman" pitchFamily="18" charset="0"/>
              </a:rPr>
              <a:t>health services</a:t>
            </a:r>
            <a:endParaRPr lang="en-US" sz="3200" b="1" dirty="0">
              <a:latin typeface="Times New Roman" pitchFamily="18" charset="0"/>
              <a:cs typeface="Times New Roman" pitchFamily="18" charset="0"/>
            </a:endParaRPr>
          </a:p>
          <a:p>
            <a:pPr>
              <a:lnSpc>
                <a:spcPct val="150000"/>
              </a:lnSpc>
              <a:buNone/>
            </a:pPr>
            <a:r>
              <a:rPr lang="en-US" sz="3200" dirty="0">
                <a:latin typeface="Times New Roman" pitchFamily="18" charset="0"/>
                <a:cs typeface="Times New Roman" pitchFamily="18" charset="0"/>
              </a:rPr>
              <a:t>• </a:t>
            </a:r>
            <a:r>
              <a:rPr lang="en-US" sz="3200" b="1" dirty="0">
                <a:latin typeface="Times New Roman" pitchFamily="18" charset="0"/>
                <a:cs typeface="Times New Roman" pitchFamily="18" charset="0"/>
              </a:rPr>
              <a:t>Education in negotiating skills </a:t>
            </a:r>
            <a:r>
              <a:rPr lang="en-US" sz="3200" dirty="0">
                <a:latin typeface="Times New Roman" pitchFamily="18" charset="0"/>
                <a:cs typeface="Times New Roman" pitchFamily="18" charset="0"/>
              </a:rPr>
              <a:t>to </a:t>
            </a:r>
            <a:r>
              <a:rPr lang="en-US" sz="3200" dirty="0" smtClean="0">
                <a:latin typeface="Times New Roman" pitchFamily="18" charset="0"/>
                <a:cs typeface="Times New Roman" pitchFamily="18" charset="0"/>
              </a:rPr>
              <a:t>help them </a:t>
            </a:r>
            <a:r>
              <a:rPr lang="en-US" sz="3200" dirty="0">
                <a:latin typeface="Times New Roman" pitchFamily="18" charset="0"/>
                <a:cs typeface="Times New Roman" pitchFamily="18" charset="0"/>
              </a:rPr>
              <a:t>make informed choices and </a:t>
            </a:r>
            <a:r>
              <a:rPr lang="en-US" sz="3200" dirty="0" smtClean="0">
                <a:latin typeface="Times New Roman" pitchFamily="18" charset="0"/>
                <a:cs typeface="Times New Roman" pitchFamily="18" charset="0"/>
              </a:rPr>
              <a:t>accept the </a:t>
            </a:r>
            <a:r>
              <a:rPr lang="en-US" sz="3200" dirty="0">
                <a:latin typeface="Times New Roman" pitchFamily="18" charset="0"/>
                <a:cs typeface="Times New Roman" pitchFamily="18" charset="0"/>
              </a:rPr>
              <a:t>consequences of their actions</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01762"/>
          </a:xfrm>
        </p:spPr>
        <p:txBody>
          <a:bodyPr>
            <a:normAutofit fontScale="90000"/>
          </a:bodyPr>
          <a:lstStyle/>
          <a:p>
            <a:r>
              <a:rPr lang="en-US" sz="3600" b="1" dirty="0" smtClean="0">
                <a:latin typeface="Times New Roman" pitchFamily="18" charset="0"/>
                <a:cs typeface="Times New Roman" pitchFamily="18" charset="0"/>
              </a:rPr>
              <a:t>Principles for Working Effectively With</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Young People</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447800"/>
            <a:ext cx="8686800" cy="5105400"/>
          </a:xfrm>
        </p:spPr>
        <p:txBody>
          <a:bodyPr>
            <a:normAutofit fontScale="92500" lnSpcReduction="20000"/>
          </a:bodyPr>
          <a:lstStyle/>
          <a:p>
            <a:pPr algn="just">
              <a:lnSpc>
                <a:spcPct val="16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You must </a:t>
            </a:r>
            <a:r>
              <a:rPr lang="en-US" b="1" dirty="0">
                <a:latin typeface="Times New Roman" pitchFamily="18" charset="0"/>
                <a:cs typeface="Times New Roman" pitchFamily="18" charset="0"/>
              </a:rPr>
              <a:t>understand the </a:t>
            </a:r>
            <a:r>
              <a:rPr lang="en-US" b="1" dirty="0" smtClean="0">
                <a:latin typeface="Times New Roman" pitchFamily="18" charset="0"/>
                <a:cs typeface="Times New Roman" pitchFamily="18" charset="0"/>
              </a:rPr>
              <a:t>cultural sensitivities </a:t>
            </a:r>
            <a:r>
              <a:rPr lang="en-US" dirty="0">
                <a:latin typeface="Times New Roman" pitchFamily="18" charset="0"/>
                <a:cs typeface="Times New Roman" pitchFamily="18" charset="0"/>
              </a:rPr>
              <a:t>surrounding the provision </a:t>
            </a:r>
            <a:r>
              <a:rPr lang="en-US" dirty="0" smtClean="0">
                <a:latin typeface="Times New Roman" pitchFamily="18" charset="0"/>
                <a:cs typeface="Times New Roman" pitchFamily="18" charset="0"/>
              </a:rPr>
              <a:t>of information </a:t>
            </a:r>
            <a:r>
              <a:rPr lang="en-US" dirty="0">
                <a:latin typeface="Times New Roman" pitchFamily="18" charset="0"/>
                <a:cs typeface="Times New Roman" pitchFamily="18" charset="0"/>
              </a:rPr>
              <a:t>and services to </a:t>
            </a:r>
            <a:r>
              <a:rPr lang="en-US" dirty="0" smtClean="0">
                <a:latin typeface="Times New Roman" pitchFamily="18" charset="0"/>
                <a:cs typeface="Times New Roman" pitchFamily="18" charset="0"/>
              </a:rPr>
              <a:t>young people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lnSpc>
                <a:spcPct val="160000"/>
              </a:lnSpc>
              <a:buNone/>
            </a:pPr>
            <a:r>
              <a:rPr lang="en-US" b="1" dirty="0" smtClean="0">
                <a:latin typeface="Times New Roman" pitchFamily="18" charset="0"/>
                <a:cs typeface="Times New Roman" pitchFamily="18" charset="0"/>
              </a:rPr>
              <a:t>Create </a:t>
            </a:r>
            <a:r>
              <a:rPr lang="en-US" b="1" dirty="0">
                <a:latin typeface="Times New Roman" pitchFamily="18" charset="0"/>
                <a:cs typeface="Times New Roman" pitchFamily="18" charset="0"/>
              </a:rPr>
              <a:t>awareness </a:t>
            </a:r>
            <a:r>
              <a:rPr lang="en-US" dirty="0" smtClean="0">
                <a:latin typeface="Times New Roman" pitchFamily="18" charset="0"/>
                <a:cs typeface="Times New Roman" pitchFamily="18" charset="0"/>
              </a:rPr>
              <a:t>to communities </a:t>
            </a:r>
            <a:r>
              <a:rPr lang="en-US" dirty="0">
                <a:latin typeface="Times New Roman" pitchFamily="18" charset="0"/>
                <a:cs typeface="Times New Roman" pitchFamily="18" charset="0"/>
              </a:rPr>
              <a:t>on the need to be </a:t>
            </a:r>
            <a:r>
              <a:rPr lang="en-US" dirty="0" smtClean="0">
                <a:latin typeface="Times New Roman" pitchFamily="18" charset="0"/>
                <a:cs typeface="Times New Roman" pitchFamily="18" charset="0"/>
              </a:rPr>
              <a:t>realistic and </a:t>
            </a:r>
            <a:r>
              <a:rPr lang="en-US" dirty="0">
                <a:latin typeface="Times New Roman" pitchFamily="18" charset="0"/>
                <a:cs typeface="Times New Roman" pitchFamily="18" charset="0"/>
              </a:rPr>
              <a:t>to give appropriate counselling.</a:t>
            </a:r>
          </a:p>
          <a:p>
            <a:pPr algn="just">
              <a:lnSpc>
                <a:spcPct val="160000"/>
              </a:lnSpc>
              <a:buNone/>
            </a:pPr>
            <a:r>
              <a:rPr lang="en-US" dirty="0">
                <a:latin typeface="Times New Roman" pitchFamily="18" charset="0"/>
                <a:cs typeface="Times New Roman" pitchFamily="18" charset="0"/>
              </a:rPr>
              <a:t>• You should identify and </a:t>
            </a:r>
            <a:r>
              <a:rPr lang="en-US" b="1" dirty="0">
                <a:latin typeface="Times New Roman" pitchFamily="18" charset="0"/>
                <a:cs typeface="Times New Roman" pitchFamily="18" charset="0"/>
              </a:rPr>
              <a:t>encourage </a:t>
            </a:r>
            <a:r>
              <a:rPr lang="en-US" b="1" dirty="0" smtClean="0">
                <a:latin typeface="Times New Roman" pitchFamily="18" charset="0"/>
                <a:cs typeface="Times New Roman" pitchFamily="18" charset="0"/>
              </a:rPr>
              <a:t>peer leadership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communicate. </a:t>
            </a:r>
          </a:p>
          <a:p>
            <a:pPr algn="just">
              <a:lnSpc>
                <a:spcPct val="160000"/>
              </a:lnSpc>
              <a:buNone/>
            </a:pPr>
            <a:r>
              <a:rPr lang="en-US" dirty="0" smtClean="0">
                <a:latin typeface="Times New Roman" pitchFamily="18" charset="0"/>
                <a:cs typeface="Times New Roman" pitchFamily="18" charset="0"/>
              </a:rPr>
              <a:t>As you recall</a:t>
            </a:r>
            <a:r>
              <a:rPr lang="en-US" dirty="0">
                <a:latin typeface="Times New Roman" pitchFamily="18" charset="0"/>
                <a:cs typeface="Times New Roman" pitchFamily="18" charset="0"/>
              </a:rPr>
              <a:t>, at this age peers are </a:t>
            </a:r>
            <a:r>
              <a:rPr lang="en-US" dirty="0" smtClean="0">
                <a:latin typeface="Times New Roman" pitchFamily="18" charset="0"/>
                <a:cs typeface="Times New Roman" pitchFamily="18" charset="0"/>
              </a:rPr>
              <a:t>very important </a:t>
            </a:r>
            <a:r>
              <a:rPr lang="en-US" dirty="0">
                <a:latin typeface="Times New Roman" pitchFamily="18" charset="0"/>
                <a:cs typeface="Times New Roman" pitchFamily="18" charset="0"/>
              </a:rPr>
              <a:t>and they are perceived </a:t>
            </a:r>
            <a:r>
              <a:rPr lang="en-US" dirty="0" smtClean="0">
                <a:latin typeface="Times New Roman" pitchFamily="18" charset="0"/>
                <a:cs typeface="Times New Roman" pitchFamily="18" charset="0"/>
              </a:rPr>
              <a:t>as trustworthy </a:t>
            </a:r>
            <a:r>
              <a:rPr lang="en-US" dirty="0">
                <a:latin typeface="Times New Roman" pitchFamily="18" charset="0"/>
                <a:cs typeface="Times New Roman" pitchFamily="18" charset="0"/>
              </a:rPr>
              <a:t>sources of </a:t>
            </a:r>
            <a:r>
              <a:rPr lang="en-US" dirty="0" err="1" smtClean="0">
                <a:latin typeface="Times New Roman" pitchFamily="18" charset="0"/>
                <a:cs typeface="Times New Roman" pitchFamily="18" charset="0"/>
              </a:rPr>
              <a:t>information.Therefore</a:t>
            </a:r>
            <a:r>
              <a:rPr lang="en-US" dirty="0">
                <a:latin typeface="Times New Roman" pitchFamily="18" charset="0"/>
                <a:cs typeface="Times New Roman" pitchFamily="18" charset="0"/>
              </a:rPr>
              <a:t>, make use of them.</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304800" y="609600"/>
            <a:ext cx="8534400" cy="5943600"/>
          </a:xfrm>
        </p:spPr>
        <p:txBody>
          <a:bodyPr>
            <a:normAutofit/>
          </a:bodyPr>
          <a:lstStyle/>
          <a:p>
            <a:pPr algn="just">
              <a:lnSpc>
                <a:spcPct val="150000"/>
              </a:lnSpc>
            </a:pPr>
            <a:r>
              <a:rPr lang="en-US" sz="3200" b="1" dirty="0">
                <a:latin typeface="Times New Roman" pitchFamily="18" charset="0"/>
                <a:cs typeface="Times New Roman" pitchFamily="18" charset="0"/>
              </a:rPr>
              <a:t>Confidentiality must be guaranteed</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You need </a:t>
            </a:r>
            <a:r>
              <a:rPr lang="en-US" sz="3200" dirty="0">
                <a:latin typeface="Times New Roman" pitchFamily="18" charset="0"/>
                <a:cs typeface="Times New Roman" pitchFamily="18" charset="0"/>
              </a:rPr>
              <a:t>to maintain confidentiality in </a:t>
            </a:r>
            <a:r>
              <a:rPr lang="en-US" sz="3200" dirty="0" smtClean="0">
                <a:latin typeface="Times New Roman" pitchFamily="18" charset="0"/>
                <a:cs typeface="Times New Roman" pitchFamily="18" charset="0"/>
              </a:rPr>
              <a:t>all your </a:t>
            </a:r>
            <a:r>
              <a:rPr lang="en-US" sz="3200" dirty="0">
                <a:latin typeface="Times New Roman" pitchFamily="18" charset="0"/>
                <a:cs typeface="Times New Roman" pitchFamily="18" charset="0"/>
              </a:rPr>
              <a:t>dealings with young people and </a:t>
            </a:r>
            <a:r>
              <a:rPr lang="en-US" sz="3200" dirty="0" smtClean="0">
                <a:latin typeface="Times New Roman" pitchFamily="18" charset="0"/>
                <a:cs typeface="Times New Roman" pitchFamily="18" charset="0"/>
              </a:rPr>
              <a:t>be honest </a:t>
            </a:r>
            <a:r>
              <a:rPr lang="en-US" sz="3200" dirty="0">
                <a:latin typeface="Times New Roman" pitchFamily="18" charset="0"/>
                <a:cs typeface="Times New Roman" pitchFamily="18" charset="0"/>
              </a:rPr>
              <a:t>with them about their </a:t>
            </a:r>
            <a:r>
              <a:rPr lang="en-US" sz="3200" dirty="0" smtClean="0">
                <a:latin typeface="Times New Roman" pitchFamily="18" charset="0"/>
                <a:cs typeface="Times New Roman" pitchFamily="18" charset="0"/>
              </a:rPr>
              <a:t>health problems</a:t>
            </a:r>
            <a:r>
              <a:rPr lang="en-US" sz="3200" dirty="0">
                <a:latin typeface="Times New Roman" pitchFamily="18" charset="0"/>
                <a:cs typeface="Times New Roman" pitchFamily="18" charset="0"/>
              </a:rPr>
              <a:t>.</a:t>
            </a:r>
          </a:p>
          <a:p>
            <a:pPr algn="just">
              <a:lnSpc>
                <a:spcPct val="150000"/>
              </a:lnSpc>
              <a:buNone/>
            </a:pPr>
            <a:r>
              <a:rPr lang="en-US" sz="3200" dirty="0">
                <a:latin typeface="Times New Roman" pitchFamily="18" charset="0"/>
                <a:cs typeface="Times New Roman" pitchFamily="18" charset="0"/>
              </a:rPr>
              <a:t>• In most cultures, the gender of </a:t>
            </a:r>
            <a:r>
              <a:rPr lang="en-US" sz="3200" dirty="0" smtClean="0">
                <a:latin typeface="Times New Roman" pitchFamily="18" charset="0"/>
                <a:cs typeface="Times New Roman" pitchFamily="18" charset="0"/>
              </a:rPr>
              <a:t>the service </a:t>
            </a:r>
            <a:r>
              <a:rPr lang="en-US" sz="3200" dirty="0">
                <a:latin typeface="Times New Roman" pitchFamily="18" charset="0"/>
                <a:cs typeface="Times New Roman" pitchFamily="18" charset="0"/>
              </a:rPr>
              <a:t>provider is important. A </a:t>
            </a:r>
            <a:r>
              <a:rPr lang="en-US" sz="3200" dirty="0" smtClean="0">
                <a:latin typeface="Times New Roman" pitchFamily="18" charset="0"/>
                <a:cs typeface="Times New Roman" pitchFamily="18" charset="0"/>
              </a:rPr>
              <a:t>young person should be </a:t>
            </a:r>
            <a:r>
              <a:rPr lang="en-US" sz="3200" dirty="0">
                <a:latin typeface="Times New Roman" pitchFamily="18" charset="0"/>
                <a:cs typeface="Times New Roman" pitchFamily="18" charset="0"/>
              </a:rPr>
              <a:t>referred to a </a:t>
            </a:r>
            <a:r>
              <a:rPr lang="en-US" sz="3200" dirty="0" smtClean="0">
                <a:latin typeface="Times New Roman" pitchFamily="18" charset="0"/>
                <a:cs typeface="Times New Roman" pitchFamily="18" charset="0"/>
              </a:rPr>
              <a:t>provider of </a:t>
            </a:r>
            <a:r>
              <a:rPr lang="en-US" sz="3200" dirty="0">
                <a:latin typeface="Times New Roman" pitchFamily="18" charset="0"/>
                <a:cs typeface="Times New Roman" pitchFamily="18" charset="0"/>
              </a:rPr>
              <a:t>the same sex.</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endParaRPr lang="en-US" dirty="0"/>
          </a:p>
        </p:txBody>
      </p:sp>
      <p:sp>
        <p:nvSpPr>
          <p:cNvPr id="3" name="Content Placeholder 2"/>
          <p:cNvSpPr>
            <a:spLocks noGrp="1"/>
          </p:cNvSpPr>
          <p:nvPr>
            <p:ph sz="quarter" idx="1"/>
          </p:nvPr>
        </p:nvSpPr>
        <p:spPr>
          <a:xfrm>
            <a:off x="304800" y="762000"/>
            <a:ext cx="8610600" cy="5867400"/>
          </a:xfrm>
        </p:spPr>
        <p:txBody>
          <a:bodyPr>
            <a:noAutofit/>
          </a:bodyPr>
          <a:lstStyle/>
          <a:p>
            <a:pPr algn="just">
              <a:lnSpc>
                <a:spcPct val="150000"/>
              </a:lnSpc>
            </a:pPr>
            <a:r>
              <a:rPr lang="en-US" sz="3600" dirty="0">
                <a:latin typeface="Times New Roman" pitchFamily="18" charset="0"/>
                <a:cs typeface="Times New Roman" pitchFamily="18" charset="0"/>
              </a:rPr>
              <a:t>It also </a:t>
            </a:r>
            <a:r>
              <a:rPr lang="en-US" sz="3600" dirty="0" smtClean="0">
                <a:latin typeface="Times New Roman" pitchFamily="18" charset="0"/>
                <a:cs typeface="Times New Roman" pitchFamily="18" charset="0"/>
              </a:rPr>
              <a:t>proved ineffective </a:t>
            </a:r>
            <a:r>
              <a:rPr lang="en-US" sz="3600" dirty="0">
                <a:latin typeface="Times New Roman" pitchFamily="18" charset="0"/>
                <a:cs typeface="Times New Roman" pitchFamily="18" charset="0"/>
              </a:rPr>
              <a:t>in reaching critical target groups </a:t>
            </a:r>
            <a:r>
              <a:rPr lang="en-US" sz="3600" dirty="0" smtClean="0">
                <a:latin typeface="Times New Roman" pitchFamily="18" charset="0"/>
                <a:cs typeface="Times New Roman" pitchFamily="18" charset="0"/>
              </a:rPr>
              <a:t>in need </a:t>
            </a:r>
            <a:r>
              <a:rPr lang="en-US" sz="3600" dirty="0">
                <a:latin typeface="Times New Roman" pitchFamily="18" charset="0"/>
                <a:cs typeface="Times New Roman" pitchFamily="18" charset="0"/>
              </a:rPr>
              <a:t>of information </a:t>
            </a:r>
            <a:r>
              <a:rPr lang="en-US" sz="3600" dirty="0" smtClean="0">
                <a:latin typeface="Times New Roman" pitchFamily="18" charset="0"/>
                <a:cs typeface="Times New Roman" pitchFamily="18" charset="0"/>
              </a:rPr>
              <a:t>and services</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especially adolescents </a:t>
            </a:r>
            <a:r>
              <a:rPr lang="en-US" sz="3600" dirty="0">
                <a:latin typeface="Times New Roman" pitchFamily="18" charset="0"/>
                <a:cs typeface="Times New Roman" pitchFamily="18" charset="0"/>
              </a:rPr>
              <a:t>and the youth.</a:t>
            </a:r>
          </a:p>
          <a:p>
            <a:pPr algn="just">
              <a:lnSpc>
                <a:spcPct val="150000"/>
              </a:lnSpc>
            </a:pPr>
            <a:r>
              <a:rPr lang="en-US" sz="3600" dirty="0">
                <a:latin typeface="Times New Roman" pitchFamily="18" charset="0"/>
                <a:cs typeface="Times New Roman" pitchFamily="18" charset="0"/>
              </a:rPr>
              <a:t>Reproductive health issues have caused </a:t>
            </a:r>
            <a:r>
              <a:rPr lang="en-US" sz="3600" dirty="0" smtClean="0">
                <a:latin typeface="Times New Roman" pitchFamily="18" charset="0"/>
                <a:cs typeface="Times New Roman" pitchFamily="18" charset="0"/>
              </a:rPr>
              <a:t>great concern </a:t>
            </a:r>
            <a:r>
              <a:rPr lang="en-US" sz="3600" dirty="0">
                <a:latin typeface="Times New Roman" pitchFamily="18" charset="0"/>
                <a:cs typeface="Times New Roman" pitchFamily="18" charset="0"/>
              </a:rPr>
              <a:t>not only in Kenya but also the </a:t>
            </a:r>
            <a:r>
              <a:rPr lang="en-US" sz="3600" dirty="0" smtClean="0">
                <a:latin typeface="Times New Roman" pitchFamily="18" charset="0"/>
                <a:cs typeface="Times New Roman" pitchFamily="18" charset="0"/>
              </a:rPr>
              <a:t>world over</a:t>
            </a:r>
            <a:r>
              <a:rPr lang="en-US" sz="36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Life Planning Skills </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447800"/>
            <a:ext cx="8686800" cy="5105400"/>
          </a:xfrm>
        </p:spPr>
        <p:txBody>
          <a:bodyPr>
            <a:normAutofit fontScale="92500" lnSpcReduction="20000"/>
          </a:bodyPr>
          <a:lstStyle/>
          <a:p>
            <a:pPr algn="just">
              <a:lnSpc>
                <a:spcPct val="160000"/>
              </a:lnSpc>
            </a:pPr>
            <a:r>
              <a:rPr lang="en-US" b="1" dirty="0" smtClean="0">
                <a:latin typeface="Times New Roman" pitchFamily="18" charset="0"/>
                <a:cs typeface="Times New Roman" pitchFamily="18" charset="0"/>
              </a:rPr>
              <a:t>Life </a:t>
            </a:r>
            <a:r>
              <a:rPr lang="en-US" b="1" dirty="0">
                <a:latin typeface="Times New Roman" pitchFamily="18" charset="0"/>
                <a:cs typeface="Times New Roman" pitchFamily="18" charset="0"/>
              </a:rPr>
              <a:t>planning skills </a:t>
            </a:r>
            <a:r>
              <a:rPr lang="en-US" dirty="0">
                <a:latin typeface="Times New Roman" pitchFamily="18" charset="0"/>
                <a:cs typeface="Times New Roman" pitchFamily="18" charset="0"/>
              </a:rPr>
              <a:t>refer to the information </a:t>
            </a:r>
            <a:r>
              <a:rPr lang="en-US" dirty="0" smtClean="0">
                <a:latin typeface="Times New Roman" pitchFamily="18" charset="0"/>
                <a:cs typeface="Times New Roman" pitchFamily="18" charset="0"/>
              </a:rPr>
              <a:t>that you </a:t>
            </a:r>
            <a:r>
              <a:rPr lang="en-US" dirty="0">
                <a:latin typeface="Times New Roman" pitchFamily="18" charset="0"/>
                <a:cs typeface="Times New Roman" pitchFamily="18" charset="0"/>
              </a:rPr>
              <a:t>impart to young people to help them </a:t>
            </a:r>
            <a:r>
              <a:rPr lang="en-US" dirty="0" smtClean="0">
                <a:latin typeface="Times New Roman" pitchFamily="18" charset="0"/>
                <a:cs typeface="Times New Roman" pitchFamily="18" charset="0"/>
              </a:rPr>
              <a:t>cope with </a:t>
            </a:r>
            <a:r>
              <a:rPr lang="en-US" dirty="0">
                <a:latin typeface="Times New Roman" pitchFamily="18" charset="0"/>
                <a:cs typeface="Times New Roman" pitchFamily="18" charset="0"/>
              </a:rPr>
              <a:t>the life challenges they meet as they </a:t>
            </a:r>
            <a:r>
              <a:rPr lang="en-US" dirty="0" smtClean="0">
                <a:latin typeface="Times New Roman" pitchFamily="18" charset="0"/>
                <a:cs typeface="Times New Roman" pitchFamily="18" charset="0"/>
              </a:rPr>
              <a:t>grow up.</a:t>
            </a:r>
          </a:p>
          <a:p>
            <a:pPr algn="just">
              <a:lnSpc>
                <a:spcPct val="16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Life planning skills are very handy </a:t>
            </a:r>
            <a:r>
              <a:rPr lang="en-US" dirty="0" smtClean="0">
                <a:latin typeface="Times New Roman" pitchFamily="18" charset="0"/>
                <a:cs typeface="Times New Roman" pitchFamily="18" charset="0"/>
              </a:rPr>
              <a:t>when </a:t>
            </a:r>
            <a:r>
              <a:rPr lang="en-US" dirty="0" err="1" smtClean="0">
                <a:latin typeface="Times New Roman" pitchFamily="18" charset="0"/>
                <a:cs typeface="Times New Roman" pitchFamily="18" charset="0"/>
              </a:rPr>
              <a:t>counselling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adolescents who are facing </a:t>
            </a:r>
            <a:r>
              <a:rPr lang="en-US" dirty="0" smtClean="0">
                <a:latin typeface="Times New Roman" pitchFamily="18" charset="0"/>
                <a:cs typeface="Times New Roman" pitchFamily="18" charset="0"/>
              </a:rPr>
              <a:t>a dilemma </a:t>
            </a:r>
            <a:r>
              <a:rPr lang="en-US" dirty="0">
                <a:latin typeface="Times New Roman" pitchFamily="18" charset="0"/>
                <a:cs typeface="Times New Roman" pitchFamily="18" charset="0"/>
              </a:rPr>
              <a:t>and trying to make an informed </a:t>
            </a:r>
            <a:r>
              <a:rPr lang="en-US" dirty="0" smtClean="0">
                <a:latin typeface="Times New Roman" pitchFamily="18" charset="0"/>
                <a:cs typeface="Times New Roman" pitchFamily="18" charset="0"/>
              </a:rPr>
              <a:t>choice or </a:t>
            </a:r>
            <a:r>
              <a:rPr lang="en-US" dirty="0">
                <a:latin typeface="Times New Roman" pitchFamily="18" charset="0"/>
                <a:cs typeface="Times New Roman" pitchFamily="18" charset="0"/>
              </a:rPr>
              <a:t>decision.</a:t>
            </a:r>
          </a:p>
          <a:p>
            <a:pPr algn="just">
              <a:lnSpc>
                <a:spcPct val="160000"/>
              </a:lnSpc>
            </a:pPr>
            <a:r>
              <a:rPr lang="en-US" dirty="0">
                <a:latin typeface="Times New Roman" pitchFamily="18" charset="0"/>
                <a:cs typeface="Times New Roman" pitchFamily="18" charset="0"/>
              </a:rPr>
              <a:t>At this stage of their lives they need </a:t>
            </a:r>
            <a:r>
              <a:rPr lang="en-US" dirty="0" smtClean="0">
                <a:latin typeface="Times New Roman" pitchFamily="18" charset="0"/>
                <a:cs typeface="Times New Roman" pitchFamily="18" charset="0"/>
              </a:rPr>
              <a:t>good information </a:t>
            </a:r>
            <a:r>
              <a:rPr lang="en-US" dirty="0">
                <a:latin typeface="Times New Roman" pitchFamily="18" charset="0"/>
                <a:cs typeface="Times New Roman" pitchFamily="18" charset="0"/>
              </a:rPr>
              <a:t>about sexuality and </a:t>
            </a:r>
            <a:r>
              <a:rPr lang="en-US" dirty="0" smtClean="0">
                <a:latin typeface="Times New Roman" pitchFamily="18" charset="0"/>
                <a:cs typeface="Times New Roman" pitchFamily="18" charset="0"/>
              </a:rPr>
              <a:t>reproduction. They </a:t>
            </a:r>
            <a:r>
              <a:rPr lang="en-US" dirty="0">
                <a:latin typeface="Times New Roman" pitchFamily="18" charset="0"/>
                <a:cs typeface="Times New Roman" pitchFamily="18" charset="0"/>
              </a:rPr>
              <a:t>also need to learn how to protect </a:t>
            </a:r>
            <a:r>
              <a:rPr lang="en-US" dirty="0" smtClean="0">
                <a:latin typeface="Times New Roman" pitchFamily="18" charset="0"/>
                <a:cs typeface="Times New Roman" pitchFamily="18" charset="0"/>
              </a:rPr>
              <a:t>their reproductive </a:t>
            </a:r>
            <a:r>
              <a:rPr lang="en-US" dirty="0">
                <a:latin typeface="Times New Roman" pitchFamily="18" charset="0"/>
                <a:cs typeface="Times New Roman" pitchFamily="18" charset="0"/>
              </a:rPr>
              <a:t>health.</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304800" y="685800"/>
            <a:ext cx="8610600" cy="5867400"/>
          </a:xfrm>
        </p:spPr>
        <p:txBody>
          <a:bodyPr>
            <a:noAutofit/>
          </a:bodyPr>
          <a:lstStyle/>
          <a:p>
            <a:pPr algn="just">
              <a:lnSpc>
                <a:spcPct val="150000"/>
              </a:lnSpc>
            </a:pPr>
            <a:r>
              <a:rPr lang="en-US" sz="2800" b="1" dirty="0">
                <a:latin typeface="Times New Roman" pitchFamily="18" charset="0"/>
                <a:cs typeface="Times New Roman" pitchFamily="18" charset="0"/>
              </a:rPr>
              <a:t>Life planning skills are divided into </a:t>
            </a:r>
            <a:r>
              <a:rPr lang="en-US" sz="2800" b="1" dirty="0" smtClean="0">
                <a:latin typeface="Times New Roman" pitchFamily="18" charset="0"/>
                <a:cs typeface="Times New Roman" pitchFamily="18" charset="0"/>
              </a:rPr>
              <a:t>two components</a:t>
            </a:r>
            <a:r>
              <a:rPr lang="en-US" sz="2800" b="1" dirty="0">
                <a:latin typeface="Times New Roman" pitchFamily="18" charset="0"/>
                <a:cs typeface="Times New Roman" pitchFamily="18" charset="0"/>
              </a:rPr>
              <a:t>. These are:</a:t>
            </a:r>
          </a:p>
          <a:p>
            <a:pPr algn="just">
              <a:lnSpc>
                <a:spcPct val="150000"/>
              </a:lnSpc>
              <a:buNone/>
            </a:pP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Values and values verification</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which depends </a:t>
            </a:r>
            <a:r>
              <a:rPr lang="en-US" sz="2800" dirty="0">
                <a:latin typeface="Times New Roman" pitchFamily="18" charset="0"/>
                <a:cs typeface="Times New Roman" pitchFamily="18" charset="0"/>
              </a:rPr>
              <a:t>on the personality of </a:t>
            </a:r>
            <a:r>
              <a:rPr lang="en-US" sz="2800" dirty="0" smtClean="0">
                <a:latin typeface="Times New Roman" pitchFamily="18" charset="0"/>
                <a:cs typeface="Times New Roman" pitchFamily="18" charset="0"/>
              </a:rPr>
              <a:t>the individual</a:t>
            </a:r>
            <a:endParaRPr lang="en-US" sz="2800" dirty="0">
              <a:latin typeface="Times New Roman" pitchFamily="18" charset="0"/>
              <a:cs typeface="Times New Roman" pitchFamily="18" charset="0"/>
            </a:endParaRPr>
          </a:p>
          <a:p>
            <a:pPr algn="just">
              <a:lnSpc>
                <a:spcPct val="150000"/>
              </a:lnSpc>
              <a:buNone/>
            </a:pP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Decision making abilities</a:t>
            </a:r>
            <a:r>
              <a:rPr lang="en-US" sz="2800" dirty="0">
                <a:latin typeface="Times New Roman" pitchFamily="18" charset="0"/>
                <a:cs typeface="Times New Roman" pitchFamily="18" charset="0"/>
              </a:rPr>
              <a:t>, which </a:t>
            </a:r>
            <a:r>
              <a:rPr lang="en-US" sz="2800" dirty="0" smtClean="0">
                <a:latin typeface="Times New Roman" pitchFamily="18" charset="0"/>
                <a:cs typeface="Times New Roman" pitchFamily="18" charset="0"/>
              </a:rPr>
              <a:t>depend on </a:t>
            </a:r>
            <a:r>
              <a:rPr lang="en-US" sz="2800" dirty="0">
                <a:latin typeface="Times New Roman" pitchFamily="18" charset="0"/>
                <a:cs typeface="Times New Roman" pitchFamily="18" charset="0"/>
              </a:rPr>
              <a:t>communication skills, for </a:t>
            </a:r>
            <a:r>
              <a:rPr lang="en-US" sz="2800" dirty="0" smtClean="0">
                <a:latin typeface="Times New Roman" pitchFamily="18" charset="0"/>
                <a:cs typeface="Times New Roman" pitchFamily="18" charset="0"/>
              </a:rPr>
              <a:t>example: assertiveness </a:t>
            </a:r>
            <a:r>
              <a:rPr lang="en-US" sz="2800" dirty="0">
                <a:latin typeface="Times New Roman" pitchFamily="18" charset="0"/>
                <a:cs typeface="Times New Roman" pitchFamily="18" charset="0"/>
              </a:rPr>
              <a:t>and negotiation skills</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normAutofit fontScale="90000"/>
          </a:bodyPr>
          <a:lstStyle/>
          <a:p>
            <a:r>
              <a:rPr lang="en-US" sz="3600" b="1" dirty="0" smtClean="0">
                <a:latin typeface="Times New Roman" pitchFamily="18" charset="0"/>
                <a:cs typeface="Times New Roman" pitchFamily="18" charset="0"/>
              </a:rPr>
              <a:t>Values and Values Verification</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066800"/>
            <a:ext cx="8763000" cy="5562600"/>
          </a:xfrm>
        </p:spPr>
        <p:txBody>
          <a:bodyPr>
            <a:normAutofit/>
          </a:bodyPr>
          <a:lstStyle/>
          <a:p>
            <a:pPr algn="just">
              <a:lnSpc>
                <a:spcPct val="160000"/>
              </a:lnSpc>
            </a:pPr>
            <a:r>
              <a:rPr lang="en-US" dirty="0" smtClean="0">
                <a:latin typeface="Times New Roman" pitchFamily="18" charset="0"/>
                <a:cs typeface="Times New Roman" pitchFamily="18" charset="0"/>
              </a:rPr>
              <a:t>By </a:t>
            </a:r>
            <a:r>
              <a:rPr lang="en-US" dirty="0">
                <a:latin typeface="Times New Roman" pitchFamily="18" charset="0"/>
                <a:cs typeface="Times New Roman" pitchFamily="18" charset="0"/>
              </a:rPr>
              <a:t>introducing the concept of values, you </a:t>
            </a:r>
            <a:r>
              <a:rPr lang="en-US" dirty="0" smtClean="0">
                <a:latin typeface="Times New Roman" pitchFamily="18" charset="0"/>
                <a:cs typeface="Times New Roman" pitchFamily="18" charset="0"/>
              </a:rPr>
              <a:t>help young </a:t>
            </a:r>
            <a:r>
              <a:rPr lang="en-US" dirty="0">
                <a:latin typeface="Times New Roman" pitchFamily="18" charset="0"/>
                <a:cs typeface="Times New Roman" pitchFamily="18" charset="0"/>
              </a:rPr>
              <a:t>people to identify values learned </a:t>
            </a:r>
            <a:r>
              <a:rPr lang="en-US" dirty="0" smtClean="0">
                <a:latin typeface="Times New Roman" pitchFamily="18" charset="0"/>
                <a:cs typeface="Times New Roman" pitchFamily="18" charset="0"/>
              </a:rPr>
              <a:t>from families </a:t>
            </a:r>
            <a:r>
              <a:rPr lang="en-US" dirty="0">
                <a:latin typeface="Times New Roman" pitchFamily="18" charset="0"/>
                <a:cs typeface="Times New Roman" pitchFamily="18" charset="0"/>
              </a:rPr>
              <a:t>and communities</a:t>
            </a:r>
            <a:r>
              <a:rPr lang="en-US" dirty="0" smtClean="0">
                <a:latin typeface="Times New Roman" pitchFamily="18" charset="0"/>
                <a:cs typeface="Times New Roman" pitchFamily="18" charset="0"/>
              </a:rPr>
              <a:t>.</a:t>
            </a:r>
          </a:p>
          <a:p>
            <a:pPr algn="just">
              <a:lnSpc>
                <a:spcPct val="16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This helps them </a:t>
            </a:r>
            <a:r>
              <a:rPr lang="en-US" dirty="0" smtClean="0">
                <a:latin typeface="Times New Roman" pitchFamily="18" charset="0"/>
                <a:cs typeface="Times New Roman" pitchFamily="18" charset="0"/>
              </a:rPr>
              <a:t>to explain </a:t>
            </a:r>
            <a:r>
              <a:rPr lang="en-US" dirty="0">
                <a:latin typeface="Times New Roman" pitchFamily="18" charset="0"/>
                <a:cs typeface="Times New Roman" pitchFamily="18" charset="0"/>
              </a:rPr>
              <a:t>and stand up for the values </a:t>
            </a:r>
            <a:r>
              <a:rPr lang="en-US" dirty="0" smtClean="0">
                <a:latin typeface="Times New Roman" pitchFamily="18" charset="0"/>
                <a:cs typeface="Times New Roman" pitchFamily="18" charset="0"/>
              </a:rPr>
              <a:t>and behaviours </a:t>
            </a:r>
            <a:r>
              <a:rPr lang="en-US" dirty="0">
                <a:latin typeface="Times New Roman" pitchFamily="18" charset="0"/>
                <a:cs typeface="Times New Roman" pitchFamily="18" charset="0"/>
              </a:rPr>
              <a:t>that dictate their actions.</a:t>
            </a:r>
          </a:p>
          <a:p>
            <a:pPr algn="just">
              <a:lnSpc>
                <a:spcPct val="160000"/>
              </a:lnSpc>
            </a:pPr>
            <a:r>
              <a:rPr lang="en-US" dirty="0">
                <a:latin typeface="Times New Roman" pitchFamily="18" charset="0"/>
                <a:cs typeface="Times New Roman" pitchFamily="18" charset="0"/>
              </a:rPr>
              <a:t>Values have different meanings to </a:t>
            </a:r>
            <a:r>
              <a:rPr lang="en-US" dirty="0" smtClean="0">
                <a:latin typeface="Times New Roman" pitchFamily="18" charset="0"/>
                <a:cs typeface="Times New Roman" pitchFamily="18" charset="0"/>
              </a:rPr>
              <a:t>different people</a:t>
            </a:r>
            <a:r>
              <a:rPr lang="en-US" dirty="0">
                <a:latin typeface="Times New Roman" pitchFamily="18" charset="0"/>
                <a:cs typeface="Times New Roman" pitchFamily="18" charset="0"/>
              </a:rPr>
              <a:t>, as they are beliefs, ideas or </a:t>
            </a:r>
            <a:r>
              <a:rPr lang="en-US" dirty="0" smtClean="0">
                <a:latin typeface="Times New Roman" pitchFamily="18" charset="0"/>
                <a:cs typeface="Times New Roman" pitchFamily="18" charset="0"/>
              </a:rPr>
              <a:t>principles that </a:t>
            </a:r>
            <a:r>
              <a:rPr lang="en-US" dirty="0">
                <a:latin typeface="Times New Roman" pitchFamily="18" charset="0"/>
                <a:cs typeface="Times New Roman" pitchFamily="18" charset="0"/>
              </a:rPr>
              <a:t>determine who you are and how </a:t>
            </a:r>
            <a:r>
              <a:rPr lang="en-US" dirty="0" smtClean="0">
                <a:latin typeface="Times New Roman" pitchFamily="18" charset="0"/>
                <a:cs typeface="Times New Roman" pitchFamily="18" charset="0"/>
              </a:rPr>
              <a:t>you behave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762000" y="1295400"/>
            <a:ext cx="7239000" cy="4572000"/>
          </a:xfrm>
        </p:spPr>
        <p:txBody>
          <a:bodyPr>
            <a:normAutofit lnSpcReduction="10000"/>
          </a:bodyPr>
          <a:lstStyle/>
          <a:p>
            <a:pPr algn="ctr">
              <a:buNone/>
            </a:pPr>
            <a:endParaRPr lang="en-US" i="1" dirty="0" smtClean="0">
              <a:solidFill>
                <a:srgbClr val="FF0000"/>
              </a:solidFill>
              <a:latin typeface="Times New Roman" pitchFamily="18" charset="0"/>
              <a:cs typeface="Times New Roman" pitchFamily="18" charset="0"/>
            </a:endParaRPr>
          </a:p>
          <a:p>
            <a:pPr algn="ctr">
              <a:buNone/>
            </a:pPr>
            <a:endParaRPr lang="en-US" i="1" dirty="0">
              <a:solidFill>
                <a:srgbClr val="FF0000"/>
              </a:solidFill>
              <a:latin typeface="Times New Roman" pitchFamily="18" charset="0"/>
              <a:cs typeface="Times New Roman" pitchFamily="18" charset="0"/>
            </a:endParaRPr>
          </a:p>
          <a:p>
            <a:pPr algn="ctr">
              <a:buNone/>
            </a:pPr>
            <a:r>
              <a:rPr lang="en-US" sz="4800" b="1" i="1" dirty="0" smtClean="0">
                <a:solidFill>
                  <a:schemeClr val="tx2"/>
                </a:solidFill>
                <a:latin typeface="Times New Roman" pitchFamily="18" charset="0"/>
                <a:cs typeface="Times New Roman" pitchFamily="18" charset="0"/>
              </a:rPr>
              <a:t>some </a:t>
            </a:r>
            <a:r>
              <a:rPr lang="en-US" sz="4800" b="1" i="1" dirty="0">
                <a:solidFill>
                  <a:schemeClr val="tx2"/>
                </a:solidFill>
                <a:latin typeface="Times New Roman" pitchFamily="18" charset="0"/>
                <a:cs typeface="Times New Roman" pitchFamily="18" charset="0"/>
              </a:rPr>
              <a:t>of the more common harmful </a:t>
            </a:r>
            <a:r>
              <a:rPr lang="en-US" sz="4800" b="1" i="1" dirty="0" smtClean="0">
                <a:solidFill>
                  <a:schemeClr val="tx2"/>
                </a:solidFill>
                <a:latin typeface="Times New Roman" pitchFamily="18" charset="0"/>
                <a:cs typeface="Times New Roman" pitchFamily="18" charset="0"/>
              </a:rPr>
              <a:t>practices that </a:t>
            </a:r>
            <a:r>
              <a:rPr lang="en-US" sz="4800" b="1" i="1" dirty="0">
                <a:solidFill>
                  <a:schemeClr val="tx2"/>
                </a:solidFill>
                <a:latin typeface="Times New Roman" pitchFamily="18" charset="0"/>
                <a:cs typeface="Times New Roman" pitchFamily="18" charset="0"/>
              </a:rPr>
              <a:t>you need to discourage within </a:t>
            </a:r>
            <a:r>
              <a:rPr lang="en-US" sz="4800" b="1" i="1" dirty="0" smtClean="0">
                <a:solidFill>
                  <a:schemeClr val="tx2"/>
                </a:solidFill>
                <a:latin typeface="Times New Roman" pitchFamily="18" charset="0"/>
                <a:cs typeface="Times New Roman" pitchFamily="18" charset="0"/>
              </a:rPr>
              <a:t>the communities </a:t>
            </a:r>
            <a:r>
              <a:rPr lang="en-US" sz="4800" b="1" i="1" dirty="0">
                <a:solidFill>
                  <a:schemeClr val="tx2"/>
                </a:solidFill>
                <a:latin typeface="Times New Roman" pitchFamily="18" charset="0"/>
                <a:cs typeface="Times New Roman" pitchFamily="18" charset="0"/>
              </a:rPr>
              <a:t>you work </a:t>
            </a:r>
            <a:r>
              <a:rPr lang="en-US" sz="4800" b="1" dirty="0">
                <a:solidFill>
                  <a:schemeClr val="tx2"/>
                </a:solidFill>
                <a:latin typeface="Times New Roman" pitchFamily="18" charset="0"/>
                <a:cs typeface="Times New Roman" pitchFamily="18" charset="0"/>
              </a:rPr>
              <a:t>with</a:t>
            </a:r>
            <a:r>
              <a:rPr lang="en-US" sz="4800" b="1" i="1" dirty="0">
                <a:solidFill>
                  <a:schemeClr val="tx2"/>
                </a:solidFill>
                <a:latin typeface="Times New Roman" pitchFamily="18" charset="0"/>
                <a:cs typeface="Times New Roman" pitchFamily="18" charset="0"/>
              </a:rPr>
              <a:t>.</a:t>
            </a:r>
            <a:endParaRPr lang="en-US" sz="4800" b="1"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77962"/>
          </a:xfrm>
        </p:spPr>
        <p:txBody>
          <a:bodyPr>
            <a:noAutofit/>
          </a:bodyPr>
          <a:lstStyle/>
          <a:p>
            <a:r>
              <a:rPr lang="en-US" sz="4400" b="1" dirty="0" smtClean="0">
                <a:latin typeface="Times New Roman" pitchFamily="18" charset="0"/>
                <a:cs typeface="Times New Roman" pitchFamily="18" charset="0"/>
              </a:rPr>
              <a:t>Wife Inheritance</a:t>
            </a:r>
            <a:r>
              <a:rPr lang="en-US" sz="4400" b="1" dirty="0" smtClean="0"/>
              <a:t/>
            </a:r>
            <a:br>
              <a:rPr lang="en-US" sz="4400" b="1" dirty="0" smtClean="0"/>
            </a:br>
            <a:endParaRPr lang="en-US" sz="4400" dirty="0"/>
          </a:p>
        </p:txBody>
      </p:sp>
      <p:sp>
        <p:nvSpPr>
          <p:cNvPr id="3" name="Content Placeholder 2"/>
          <p:cNvSpPr>
            <a:spLocks noGrp="1"/>
          </p:cNvSpPr>
          <p:nvPr>
            <p:ph sz="quarter" idx="1"/>
          </p:nvPr>
        </p:nvSpPr>
        <p:spPr/>
        <p:txBody>
          <a:bodyPr>
            <a:noAutofit/>
          </a:bodyPr>
          <a:lstStyle/>
          <a:p>
            <a:pPr algn="just">
              <a:lnSpc>
                <a:spcPct val="150000"/>
              </a:lnSpc>
            </a:pPr>
            <a:r>
              <a:rPr lang="en-US" sz="4400" dirty="0" smtClean="0">
                <a:latin typeface="Times New Roman" pitchFamily="18" charset="0"/>
                <a:cs typeface="Times New Roman" pitchFamily="18" charset="0"/>
              </a:rPr>
              <a:t>This </a:t>
            </a:r>
            <a:r>
              <a:rPr lang="en-US" sz="4400" dirty="0">
                <a:latin typeface="Times New Roman" pitchFamily="18" charset="0"/>
                <a:cs typeface="Times New Roman" pitchFamily="18" charset="0"/>
              </a:rPr>
              <a:t>practice risks the spread of </a:t>
            </a:r>
            <a:r>
              <a:rPr lang="en-US" sz="4400" dirty="0" smtClean="0">
                <a:latin typeface="Times New Roman" pitchFamily="18" charset="0"/>
                <a:cs typeface="Times New Roman" pitchFamily="18" charset="0"/>
              </a:rPr>
              <a:t>STIs/HIV/AIDS and </a:t>
            </a:r>
            <a:r>
              <a:rPr lang="en-US" sz="4400" dirty="0">
                <a:latin typeface="Times New Roman" pitchFamily="18" charset="0"/>
                <a:cs typeface="Times New Roman" pitchFamily="18" charset="0"/>
              </a:rPr>
              <a:t>all their consequences. It is also one of </a:t>
            </a:r>
            <a:r>
              <a:rPr lang="en-US" sz="4400" dirty="0" smtClean="0">
                <a:latin typeface="Times New Roman" pitchFamily="18" charset="0"/>
                <a:cs typeface="Times New Roman" pitchFamily="18" charset="0"/>
              </a:rPr>
              <a:t>the main </a:t>
            </a:r>
            <a:r>
              <a:rPr lang="en-US" sz="4400" dirty="0">
                <a:latin typeface="Times New Roman" pitchFamily="18" charset="0"/>
                <a:cs typeface="Times New Roman" pitchFamily="18" charset="0"/>
              </a:rPr>
              <a:t>causes of disharmony in the family unit</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sz="3600" b="1" dirty="0" smtClean="0">
                <a:latin typeface="Times New Roman" pitchFamily="18" charset="0"/>
                <a:cs typeface="Times New Roman" pitchFamily="18" charset="0"/>
              </a:rPr>
              <a:t>Wife Beating</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914400"/>
            <a:ext cx="8686800" cy="5638800"/>
          </a:xfrm>
        </p:spPr>
        <p:txBody>
          <a:bodyPr>
            <a:noAutofit/>
          </a:bodyPr>
          <a:lstStyle/>
          <a:p>
            <a:pPr algn="just">
              <a:lnSpc>
                <a:spcPct val="150000"/>
              </a:lnSpc>
            </a:pPr>
            <a:r>
              <a:rPr lang="en-US" sz="3600" dirty="0" smtClean="0">
                <a:latin typeface="Times New Roman" pitchFamily="18" charset="0"/>
                <a:cs typeface="Times New Roman" pitchFamily="18" charset="0"/>
              </a:rPr>
              <a:t>A </a:t>
            </a:r>
            <a:r>
              <a:rPr lang="en-US" sz="3600" dirty="0">
                <a:latin typeface="Times New Roman" pitchFamily="18" charset="0"/>
                <a:cs typeface="Times New Roman" pitchFamily="18" charset="0"/>
              </a:rPr>
              <a:t>number of women have been maimed. </a:t>
            </a:r>
            <a:r>
              <a:rPr lang="en-US" sz="3600" dirty="0" smtClean="0">
                <a:latin typeface="Times New Roman" pitchFamily="18" charset="0"/>
                <a:cs typeface="Times New Roman" pitchFamily="18" charset="0"/>
              </a:rPr>
              <a:t>Often they </a:t>
            </a:r>
            <a:r>
              <a:rPr lang="en-US" sz="3600" dirty="0">
                <a:latin typeface="Times New Roman" pitchFamily="18" charset="0"/>
                <a:cs typeface="Times New Roman" pitchFamily="18" charset="0"/>
              </a:rPr>
              <a:t>indicate that they feel </a:t>
            </a:r>
            <a:r>
              <a:rPr lang="en-US" sz="3600" dirty="0" err="1">
                <a:latin typeface="Times New Roman" pitchFamily="18" charset="0"/>
                <a:cs typeface="Times New Roman" pitchFamily="18" charset="0"/>
              </a:rPr>
              <a:t>stigmatised</a:t>
            </a:r>
            <a:r>
              <a:rPr lang="en-US" sz="3600" dirty="0">
                <a:latin typeface="Times New Roman" pitchFamily="18" charset="0"/>
                <a:cs typeface="Times New Roman" pitchFamily="18" charset="0"/>
              </a:rPr>
              <a:t> and </a:t>
            </a:r>
            <a:r>
              <a:rPr lang="en-US" sz="3600" dirty="0" smtClean="0">
                <a:latin typeface="Times New Roman" pitchFamily="18" charset="0"/>
                <a:cs typeface="Times New Roman" pitchFamily="18" charset="0"/>
              </a:rPr>
              <a:t>are thus </a:t>
            </a:r>
            <a:r>
              <a:rPr lang="en-US" sz="3600" dirty="0">
                <a:latin typeface="Times New Roman" pitchFamily="18" charset="0"/>
                <a:cs typeface="Times New Roman" pitchFamily="18" charset="0"/>
              </a:rPr>
              <a:t>unable to seek </a:t>
            </a:r>
            <a:r>
              <a:rPr lang="en-US" sz="3600" dirty="0" smtClean="0">
                <a:latin typeface="Times New Roman" pitchFamily="18" charset="0"/>
                <a:cs typeface="Times New Roman" pitchFamily="18" charset="0"/>
              </a:rPr>
              <a:t>medical assistance/attention</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algn="just">
              <a:lnSpc>
                <a:spcPct val="150000"/>
              </a:lnSpc>
            </a:pPr>
            <a:r>
              <a:rPr lang="en-US" sz="3600" dirty="0" smtClean="0">
                <a:latin typeface="Times New Roman" pitchFamily="18" charset="0"/>
                <a:cs typeface="Times New Roman" pitchFamily="18" charset="0"/>
              </a:rPr>
              <a:t>Some </a:t>
            </a:r>
            <a:r>
              <a:rPr lang="en-US" sz="3600" dirty="0">
                <a:latin typeface="Times New Roman" pitchFamily="18" charset="0"/>
                <a:cs typeface="Times New Roman" pitchFamily="18" charset="0"/>
              </a:rPr>
              <a:t>have even </a:t>
            </a:r>
            <a:r>
              <a:rPr lang="en-US" sz="3600" dirty="0" smtClean="0">
                <a:latin typeface="Times New Roman" pitchFamily="18" charset="0"/>
                <a:cs typeface="Times New Roman" pitchFamily="18" charset="0"/>
              </a:rPr>
              <a:t>suffered miscarriages </a:t>
            </a:r>
            <a:r>
              <a:rPr lang="en-US" sz="3600" dirty="0">
                <a:latin typeface="Times New Roman" pitchFamily="18" charset="0"/>
                <a:cs typeface="Times New Roman" pitchFamily="18" charset="0"/>
              </a:rPr>
              <a:t>and premature deliveries due </a:t>
            </a:r>
            <a:r>
              <a:rPr lang="en-US" sz="3600" dirty="0" smtClean="0">
                <a:latin typeface="Times New Roman" pitchFamily="18" charset="0"/>
                <a:cs typeface="Times New Roman" pitchFamily="18" charset="0"/>
              </a:rPr>
              <a:t>to violence </a:t>
            </a:r>
            <a:r>
              <a:rPr lang="en-US" sz="3600" dirty="0">
                <a:latin typeface="Times New Roman" pitchFamily="18" charset="0"/>
                <a:cs typeface="Times New Roman" pitchFamily="18" charset="0"/>
              </a:rPr>
              <a:t>and sexual abuse.</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Female Genital Mutilation</a:t>
            </a:r>
            <a:r>
              <a:rPr lang="en-US" b="1" dirty="0" smtClean="0"/>
              <a:t/>
            </a:r>
            <a:br>
              <a:rPr lang="en-US" b="1" dirty="0" smtClean="0"/>
            </a:br>
            <a:endParaRPr lang="en-US" dirty="0"/>
          </a:p>
        </p:txBody>
      </p:sp>
      <p:sp>
        <p:nvSpPr>
          <p:cNvPr id="3" name="Content Placeholder 2"/>
          <p:cNvSpPr>
            <a:spLocks noGrp="1"/>
          </p:cNvSpPr>
          <p:nvPr>
            <p:ph sz="quarter" idx="1"/>
          </p:nvPr>
        </p:nvSpPr>
        <p:spPr/>
        <p:txBody>
          <a:bodyPr>
            <a:noAutofit/>
          </a:bodyPr>
          <a:lstStyle/>
          <a:p>
            <a:pPr algn="just">
              <a:lnSpc>
                <a:spcPct val="150000"/>
              </a:lnSpc>
            </a:pP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brings about the risk of infection </a:t>
            </a:r>
            <a:r>
              <a:rPr lang="en-US" sz="2800" dirty="0" err="1" smtClean="0">
                <a:latin typeface="Times New Roman" pitchFamily="18" charset="0"/>
                <a:cs typeface="Times New Roman" pitchFamily="18" charset="0"/>
              </a:rPr>
              <a:t>andm</a:t>
            </a:r>
            <a:r>
              <a:rPr lang="en-US" sz="2800" dirty="0" smtClean="0">
                <a:latin typeface="Times New Roman" pitchFamily="18" charset="0"/>
                <a:cs typeface="Times New Roman" pitchFamily="18" charset="0"/>
              </a:rPr>
              <a:t> bleeding </a:t>
            </a:r>
            <a:r>
              <a:rPr lang="en-US" sz="2800" dirty="0">
                <a:latin typeface="Times New Roman" pitchFamily="18" charset="0"/>
                <a:cs typeface="Times New Roman" pitchFamily="18" charset="0"/>
              </a:rPr>
              <a:t>following the operation. In the </a:t>
            </a:r>
            <a:r>
              <a:rPr lang="en-US" sz="2800" dirty="0" smtClean="0">
                <a:latin typeface="Times New Roman" pitchFamily="18" charset="0"/>
                <a:cs typeface="Times New Roman" pitchFamily="18" charset="0"/>
              </a:rPr>
              <a:t>long term</a:t>
            </a:r>
            <a:r>
              <a:rPr lang="en-US" sz="2800" dirty="0">
                <a:latin typeface="Times New Roman" pitchFamily="18" charset="0"/>
                <a:cs typeface="Times New Roman" pitchFamily="18" charset="0"/>
              </a:rPr>
              <a:t>, it also leads to prolonged second stage </a:t>
            </a:r>
            <a:r>
              <a:rPr lang="en-US" sz="2800" dirty="0" smtClean="0">
                <a:latin typeface="Times New Roman" pitchFamily="18" charset="0"/>
                <a:cs typeface="Times New Roman" pitchFamily="18" charset="0"/>
              </a:rPr>
              <a:t>of </a:t>
            </a:r>
            <a:r>
              <a:rPr lang="en-US" sz="2800" dirty="0" err="1" smtClean="0">
                <a:latin typeface="Times New Roman" pitchFamily="18" charset="0"/>
                <a:cs typeface="Times New Roman" pitchFamily="18" charset="0"/>
              </a:rPr>
              <a:t>labour</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due to scarring of genitalia. </a:t>
            </a:r>
            <a:r>
              <a:rPr lang="en-US" sz="2800" dirty="0" smtClean="0">
                <a:latin typeface="Times New Roman" pitchFamily="18" charset="0"/>
                <a:cs typeface="Times New Roman" pitchFamily="18" charset="0"/>
              </a:rPr>
              <a:t>Female genital </a:t>
            </a:r>
            <a:r>
              <a:rPr lang="en-US" sz="2800" dirty="0">
                <a:latin typeface="Times New Roman" pitchFamily="18" charset="0"/>
                <a:cs typeface="Times New Roman" pitchFamily="18" charset="0"/>
              </a:rPr>
              <a:t>mutilation can also result </a:t>
            </a:r>
            <a:r>
              <a:rPr lang="en-US" sz="2800" dirty="0" smtClean="0">
                <a:latin typeface="Times New Roman" pitchFamily="18" charset="0"/>
                <a:cs typeface="Times New Roman" pitchFamily="18" charset="0"/>
              </a:rPr>
              <a:t>in complications </a:t>
            </a:r>
            <a:r>
              <a:rPr lang="en-US" sz="2800" dirty="0">
                <a:latin typeface="Times New Roman" pitchFamily="18" charset="0"/>
                <a:cs typeface="Times New Roman" pitchFamily="18" charset="0"/>
              </a:rPr>
              <a:t>of lacerations and injury to </a:t>
            </a:r>
            <a:r>
              <a:rPr lang="en-US" sz="2800" dirty="0" smtClean="0">
                <a:latin typeface="Times New Roman" pitchFamily="18" charset="0"/>
                <a:cs typeface="Times New Roman" pitchFamily="18" charset="0"/>
              </a:rPr>
              <a:t>pelvic floor </a:t>
            </a:r>
            <a:r>
              <a:rPr lang="en-US" sz="2800" dirty="0">
                <a:latin typeface="Times New Roman" pitchFamily="18" charset="0"/>
                <a:cs typeface="Times New Roman" pitchFamily="18" charset="0"/>
              </a:rPr>
              <a:t>and high </a:t>
            </a:r>
            <a:r>
              <a:rPr lang="en-US" sz="2800" dirty="0" err="1">
                <a:latin typeface="Times New Roman" pitchFamily="18" charset="0"/>
                <a:cs typeface="Times New Roman" pitchFamily="18" charset="0"/>
              </a:rPr>
              <a:t>perinatal</a:t>
            </a:r>
            <a:r>
              <a:rPr lang="en-US" sz="2800" dirty="0">
                <a:latin typeface="Times New Roman" pitchFamily="18" charset="0"/>
                <a:cs typeface="Times New Roman" pitchFamily="18" charset="0"/>
              </a:rPr>
              <a:t> morbidity and mortality.</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762000"/>
            <a:ext cx="8686800" cy="5791200"/>
          </a:xfrm>
        </p:spPr>
        <p:txBody>
          <a:bodyPr>
            <a:normAutofit fontScale="92500"/>
          </a:bodyPr>
          <a:lstStyle/>
          <a:p>
            <a:pPr algn="just">
              <a:lnSpc>
                <a:spcPct val="170000"/>
              </a:lnSpc>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many communities, girls are married </a:t>
            </a:r>
            <a:r>
              <a:rPr lang="en-US" dirty="0" smtClean="0">
                <a:latin typeface="Times New Roman" pitchFamily="18" charset="0"/>
                <a:cs typeface="Times New Roman" pitchFamily="18" charset="0"/>
              </a:rPr>
              <a:t>long before </a:t>
            </a:r>
            <a:r>
              <a:rPr lang="en-US" dirty="0">
                <a:latin typeface="Times New Roman" pitchFamily="18" charset="0"/>
                <a:cs typeface="Times New Roman" pitchFamily="18" charset="0"/>
              </a:rPr>
              <a:t>they are mature enough to be </a:t>
            </a:r>
            <a:r>
              <a:rPr lang="en-US" dirty="0" smtClean="0">
                <a:latin typeface="Times New Roman" pitchFamily="18" charset="0"/>
                <a:cs typeface="Times New Roman" pitchFamily="18" charset="0"/>
              </a:rPr>
              <a:t>parents. Early </a:t>
            </a:r>
            <a:r>
              <a:rPr lang="en-US" dirty="0">
                <a:latin typeface="Times New Roman" pitchFamily="18" charset="0"/>
                <a:cs typeface="Times New Roman" pitchFamily="18" charset="0"/>
              </a:rPr>
              <a:t>pregnancy presents with complications </a:t>
            </a:r>
            <a:r>
              <a:rPr lang="en-US" dirty="0" smtClean="0">
                <a:latin typeface="Times New Roman" pitchFamily="18" charset="0"/>
                <a:cs typeface="Times New Roman" pitchFamily="18" charset="0"/>
              </a:rPr>
              <a:t>of prolonged </a:t>
            </a:r>
            <a:r>
              <a:rPr lang="en-US" dirty="0">
                <a:latin typeface="Times New Roman" pitchFamily="18" charset="0"/>
                <a:cs typeface="Times New Roman" pitchFamily="18" charset="0"/>
              </a:rPr>
              <a:t>or obstructed </a:t>
            </a:r>
            <a:r>
              <a:rPr lang="en-US" dirty="0" err="1">
                <a:latin typeface="Times New Roman" pitchFamily="18" charset="0"/>
                <a:cs typeface="Times New Roman" pitchFamily="18" charset="0"/>
              </a:rPr>
              <a:t>labour</a:t>
            </a:r>
            <a:r>
              <a:rPr lang="en-US" dirty="0">
                <a:latin typeface="Times New Roman" pitchFamily="18" charset="0"/>
                <a:cs typeface="Times New Roman" pitchFamily="18" charset="0"/>
              </a:rPr>
              <a:t>, which </a:t>
            </a:r>
            <a:r>
              <a:rPr lang="en-US" dirty="0" smtClean="0">
                <a:latin typeface="Times New Roman" pitchFamily="18" charset="0"/>
                <a:cs typeface="Times New Roman" pitchFamily="18" charset="0"/>
              </a:rPr>
              <a:t>may result </a:t>
            </a:r>
            <a:r>
              <a:rPr lang="en-US" dirty="0">
                <a:latin typeface="Times New Roman" pitchFamily="18" charset="0"/>
                <a:cs typeface="Times New Roman" pitchFamily="18" charset="0"/>
              </a:rPr>
              <a:t>in the rupture of the uterus, as the </a:t>
            </a:r>
            <a:r>
              <a:rPr lang="en-US" dirty="0" smtClean="0">
                <a:latin typeface="Times New Roman" pitchFamily="18" charset="0"/>
                <a:cs typeface="Times New Roman" pitchFamily="18" charset="0"/>
              </a:rPr>
              <a:t>pelvis and </a:t>
            </a:r>
            <a:r>
              <a:rPr lang="en-US" dirty="0">
                <a:latin typeface="Times New Roman" pitchFamily="18" charset="0"/>
                <a:cs typeface="Times New Roman" pitchFamily="18" charset="0"/>
              </a:rPr>
              <a:t>reproductive organs are immature. </a:t>
            </a:r>
            <a:r>
              <a:rPr lang="en-US" dirty="0" smtClean="0">
                <a:latin typeface="Times New Roman" pitchFamily="18" charset="0"/>
                <a:cs typeface="Times New Roman" pitchFamily="18" charset="0"/>
              </a:rPr>
              <a:t>Early marriage </a:t>
            </a:r>
            <a:r>
              <a:rPr lang="en-US" dirty="0">
                <a:latin typeface="Times New Roman" pitchFamily="18" charset="0"/>
                <a:cs typeface="Times New Roman" pitchFamily="18" charset="0"/>
              </a:rPr>
              <a:t>also means high school dropout rates.</a:t>
            </a:r>
          </a:p>
          <a:p>
            <a:pPr algn="just">
              <a:lnSpc>
                <a:spcPct val="170000"/>
              </a:lnSpc>
            </a:pPr>
            <a:r>
              <a:rPr lang="en-US" dirty="0">
                <a:latin typeface="Times New Roman" pitchFamily="18" charset="0"/>
                <a:cs typeface="Times New Roman" pitchFamily="18" charset="0"/>
              </a:rPr>
              <a:t>This, in turn increases illiteracy and </a:t>
            </a:r>
            <a:r>
              <a:rPr lang="en-US" dirty="0" smtClean="0">
                <a:latin typeface="Times New Roman" pitchFamily="18" charset="0"/>
                <a:cs typeface="Times New Roman" pitchFamily="18" charset="0"/>
              </a:rPr>
              <a:t>its consequences </a:t>
            </a:r>
            <a:r>
              <a:rPr lang="en-US" dirty="0">
                <a:latin typeface="Times New Roman" pitchFamily="18" charset="0"/>
                <a:cs typeface="Times New Roman" pitchFamily="18" charset="0"/>
              </a:rPr>
              <a:t>such as inability of girls, </a:t>
            </a:r>
            <a:r>
              <a:rPr lang="en-US" dirty="0" smtClean="0">
                <a:latin typeface="Times New Roman" pitchFamily="18" charset="0"/>
                <a:cs typeface="Times New Roman" pitchFamily="18" charset="0"/>
              </a:rPr>
              <a:t>or women to </a:t>
            </a:r>
            <a:r>
              <a:rPr lang="en-US" dirty="0">
                <a:latin typeface="Times New Roman" pitchFamily="18" charset="0"/>
                <a:cs typeface="Times New Roman" pitchFamily="18" charset="0"/>
              </a:rPr>
              <a:t>negotiate their rights due to lack </a:t>
            </a:r>
            <a:r>
              <a:rPr lang="en-US" dirty="0" smtClean="0">
                <a:latin typeface="Times New Roman" pitchFamily="18" charset="0"/>
                <a:cs typeface="Times New Roman" pitchFamily="18" charset="0"/>
              </a:rPr>
              <a:t>of information </a:t>
            </a:r>
            <a:r>
              <a:rPr lang="en-US" dirty="0">
                <a:latin typeface="Times New Roman" pitchFamily="18" charset="0"/>
                <a:cs typeface="Times New Roman" pitchFamily="18" charset="0"/>
              </a:rPr>
              <a:t>about their health needs.</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Education of the Girl Child</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762000"/>
            <a:ext cx="8763000" cy="5791200"/>
          </a:xfrm>
        </p:spPr>
        <p:txBody>
          <a:bodyPr>
            <a:noAutofit/>
          </a:bodyPr>
          <a:lstStyle/>
          <a:p>
            <a:pPr algn="just">
              <a:lnSpc>
                <a:spcPct val="150000"/>
              </a:lnSpc>
              <a:buNone/>
            </a:pPr>
            <a:r>
              <a:rPr lang="en-US" sz="3600" dirty="0" smtClean="0"/>
              <a:t>    A </a:t>
            </a:r>
            <a:r>
              <a:rPr lang="en-US" sz="3600" dirty="0"/>
              <a:t>good education will enable girls to </a:t>
            </a:r>
            <a:r>
              <a:rPr lang="en-US" sz="3600" dirty="0" smtClean="0"/>
              <a:t>be knowledgeable </a:t>
            </a:r>
            <a:r>
              <a:rPr lang="en-US" sz="3600" dirty="0"/>
              <a:t>and to understand </a:t>
            </a:r>
            <a:r>
              <a:rPr lang="en-US" sz="3600" dirty="0" smtClean="0"/>
              <a:t>reproductive and </a:t>
            </a:r>
            <a:r>
              <a:rPr lang="en-US" sz="3600" dirty="0"/>
              <a:t>child health issues. This will </a:t>
            </a:r>
            <a:r>
              <a:rPr lang="en-US" sz="3600" dirty="0" smtClean="0"/>
              <a:t>inevitably contribute </a:t>
            </a:r>
            <a:r>
              <a:rPr lang="en-US" sz="3600" dirty="0"/>
              <a:t>to a better quality of life in </a:t>
            </a:r>
            <a:r>
              <a:rPr lang="en-US" sz="3600" dirty="0" smtClean="0"/>
              <a:t>the community</a:t>
            </a:r>
            <a:r>
              <a:rPr lang="en-US" sz="3600" dirty="0"/>
              <a:t>. With good education, girls </a:t>
            </a:r>
            <a:r>
              <a:rPr lang="en-US" sz="3600" dirty="0" smtClean="0"/>
              <a:t>and women </a:t>
            </a:r>
            <a:r>
              <a:rPr lang="en-US" sz="3600" dirty="0"/>
              <a:t>can be empowered </a:t>
            </a:r>
            <a:r>
              <a:rPr lang="en-US" sz="3600" dirty="0" smtClean="0"/>
              <a:t>economically and be productive </a:t>
            </a:r>
            <a:r>
              <a:rPr lang="en-US" sz="3600" dirty="0"/>
              <a:t>to the nation.</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Abstinence</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838200"/>
            <a:ext cx="8686800" cy="5715000"/>
          </a:xfrm>
        </p:spPr>
        <p:txBody>
          <a:bodyPr>
            <a:normAutofit/>
          </a:bodyPr>
          <a:lstStyle/>
          <a:p>
            <a:pPr algn="just">
              <a:lnSpc>
                <a:spcPct val="160000"/>
              </a:lnSpc>
            </a:pPr>
            <a:r>
              <a:rPr lang="en-US" sz="2800" dirty="0" smtClean="0">
                <a:latin typeface="Times New Roman" pitchFamily="18" charset="0"/>
                <a:cs typeface="Times New Roman" pitchFamily="18" charset="0"/>
              </a:rPr>
              <a:t>Both </a:t>
            </a:r>
            <a:r>
              <a:rPr lang="en-US" sz="2800" dirty="0">
                <a:latin typeface="Times New Roman" pitchFamily="18" charset="0"/>
                <a:cs typeface="Times New Roman" pitchFamily="18" charset="0"/>
              </a:rPr>
              <a:t>girls and boys should be encouraged </a:t>
            </a:r>
            <a:r>
              <a:rPr lang="en-US" sz="2800" dirty="0" smtClean="0">
                <a:latin typeface="Times New Roman" pitchFamily="18" charset="0"/>
                <a:cs typeface="Times New Roman" pitchFamily="18" charset="0"/>
              </a:rPr>
              <a:t>to remain </a:t>
            </a:r>
            <a:r>
              <a:rPr lang="en-US" sz="2800" dirty="0">
                <a:latin typeface="Times New Roman" pitchFamily="18" charset="0"/>
                <a:cs typeface="Times New Roman" pitchFamily="18" charset="0"/>
              </a:rPr>
              <a:t>virgins and abstain from premarital </a:t>
            </a:r>
            <a:r>
              <a:rPr lang="en-US" sz="2800" dirty="0" smtClean="0">
                <a:latin typeface="Times New Roman" pitchFamily="18" charset="0"/>
                <a:cs typeface="Times New Roman" pitchFamily="18" charset="0"/>
              </a:rPr>
              <a:t>sex until </a:t>
            </a:r>
            <a:r>
              <a:rPr lang="en-US" sz="2800" dirty="0">
                <a:latin typeface="Times New Roman" pitchFamily="18" charset="0"/>
                <a:cs typeface="Times New Roman" pitchFamily="18" charset="0"/>
              </a:rPr>
              <a:t>they get married. This will help in </a:t>
            </a:r>
            <a:r>
              <a:rPr lang="en-US" sz="2800" dirty="0" smtClean="0">
                <a:latin typeface="Times New Roman" pitchFamily="18" charset="0"/>
                <a:cs typeface="Times New Roman" pitchFamily="18" charset="0"/>
              </a:rPr>
              <a:t>reducing the </a:t>
            </a:r>
            <a:r>
              <a:rPr lang="en-US" sz="2800" dirty="0">
                <a:latin typeface="Times New Roman" pitchFamily="18" charset="0"/>
                <a:cs typeface="Times New Roman" pitchFamily="18" charset="0"/>
              </a:rPr>
              <a:t>spread of HIV/AIDS, which is a </a:t>
            </a:r>
            <a:r>
              <a:rPr lang="en-US" sz="2800" dirty="0" smtClean="0">
                <a:latin typeface="Times New Roman" pitchFamily="18" charset="0"/>
                <a:cs typeface="Times New Roman" pitchFamily="18" charset="0"/>
              </a:rPr>
              <a:t>national disaster </a:t>
            </a:r>
            <a:r>
              <a:rPr lang="en-US" sz="2800" dirty="0">
                <a:latin typeface="Times New Roman" pitchFamily="18" charset="0"/>
                <a:cs typeface="Times New Roman" pitchFamily="18" charset="0"/>
              </a:rPr>
              <a:t>as the majority of the youths </a:t>
            </a:r>
            <a:r>
              <a:rPr lang="en-US" sz="2800" dirty="0" smtClean="0">
                <a:latin typeface="Times New Roman" pitchFamily="18" charset="0"/>
                <a:cs typeface="Times New Roman" pitchFamily="18" charset="0"/>
              </a:rPr>
              <a:t>are infected/affected</a:t>
            </a:r>
            <a:r>
              <a:rPr lang="en-US" sz="2800" dirty="0">
                <a:latin typeface="Times New Roman" pitchFamily="18" charset="0"/>
                <a:cs typeface="Times New Roman" pitchFamily="18" charset="0"/>
              </a:rPr>
              <a:t>. It will also reduce the risk </a:t>
            </a:r>
            <a:r>
              <a:rPr lang="en-US" sz="2800" dirty="0" smtClean="0">
                <a:latin typeface="Times New Roman" pitchFamily="18" charset="0"/>
                <a:cs typeface="Times New Roman" pitchFamily="18" charset="0"/>
              </a:rPr>
              <a:t>of unwanted </a:t>
            </a:r>
            <a:r>
              <a:rPr lang="en-US" sz="2800" dirty="0">
                <a:latin typeface="Times New Roman" pitchFamily="18" charset="0"/>
                <a:cs typeface="Times New Roman" pitchFamily="18" charset="0"/>
              </a:rPr>
              <a:t>pregnancy and the </a:t>
            </a:r>
            <a:r>
              <a:rPr lang="en-US" sz="2800" dirty="0" smtClean="0">
                <a:latin typeface="Times New Roman" pitchFamily="18" charset="0"/>
                <a:cs typeface="Times New Roman" pitchFamily="18" charset="0"/>
              </a:rPr>
              <a:t>accompanying health </a:t>
            </a:r>
            <a:r>
              <a:rPr lang="en-US" sz="2800" dirty="0">
                <a:latin typeface="Times New Roman" pitchFamily="18" charset="0"/>
                <a:cs typeface="Times New Roman" pitchFamily="18" charset="0"/>
              </a:rPr>
              <a:t>consequences</a:t>
            </a:r>
            <a:r>
              <a:rPr lang="en-US" sz="2800" dirty="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304800" y="685800"/>
            <a:ext cx="8610600" cy="5867400"/>
          </a:xfrm>
        </p:spPr>
        <p:txBody>
          <a:bodyPr>
            <a:normAutofit/>
          </a:bodyPr>
          <a:lstStyle/>
          <a:p>
            <a:pPr algn="just">
              <a:lnSpc>
                <a:spcPct val="160000"/>
              </a:lnSpc>
            </a:pPr>
            <a:r>
              <a:rPr lang="en-US" sz="3200" dirty="0">
                <a:latin typeface="Times New Roman" pitchFamily="18" charset="0"/>
                <a:cs typeface="Times New Roman" pitchFamily="18" charset="0"/>
              </a:rPr>
              <a:t>As a result, governments and </a:t>
            </a:r>
            <a:r>
              <a:rPr lang="en-US" sz="3200" dirty="0" smtClean="0">
                <a:latin typeface="Times New Roman" pitchFamily="18" charset="0"/>
                <a:cs typeface="Times New Roman" pitchFamily="18" charset="0"/>
              </a:rPr>
              <a:t>other stakeholders </a:t>
            </a:r>
            <a:r>
              <a:rPr lang="en-US" sz="3200" dirty="0">
                <a:latin typeface="Times New Roman" pitchFamily="18" charset="0"/>
                <a:cs typeface="Times New Roman" pitchFamily="18" charset="0"/>
              </a:rPr>
              <a:t>came together in </a:t>
            </a:r>
            <a:r>
              <a:rPr lang="en-US" sz="3200" b="1" dirty="0">
                <a:latin typeface="Times New Roman" pitchFamily="18" charset="0"/>
                <a:cs typeface="Times New Roman" pitchFamily="18" charset="0"/>
              </a:rPr>
              <a:t>Cairo in 1994 </a:t>
            </a:r>
            <a:r>
              <a:rPr lang="en-US" sz="3200" dirty="0" smtClean="0">
                <a:latin typeface="Times New Roman" pitchFamily="18" charset="0"/>
                <a:cs typeface="Times New Roman" pitchFamily="18" charset="0"/>
              </a:rPr>
              <a:t>to address </a:t>
            </a:r>
            <a:r>
              <a:rPr lang="en-US" sz="3200" dirty="0">
                <a:latin typeface="Times New Roman" pitchFamily="18" charset="0"/>
                <a:cs typeface="Times New Roman" pitchFamily="18" charset="0"/>
              </a:rPr>
              <a:t>these concerns and to look for </a:t>
            </a:r>
            <a:r>
              <a:rPr lang="en-US" sz="3200" dirty="0" smtClean="0">
                <a:latin typeface="Times New Roman" pitchFamily="18" charset="0"/>
                <a:cs typeface="Times New Roman" pitchFamily="18" charset="0"/>
              </a:rPr>
              <a:t>solutions to </a:t>
            </a:r>
            <a:r>
              <a:rPr lang="en-US" sz="3200" dirty="0">
                <a:latin typeface="Times New Roman" pitchFamily="18" charset="0"/>
                <a:cs typeface="Times New Roman" pitchFamily="18" charset="0"/>
              </a:rPr>
              <a:t>problems being </a:t>
            </a:r>
            <a:r>
              <a:rPr lang="en-US" sz="3200" dirty="0" smtClean="0">
                <a:latin typeface="Times New Roman" pitchFamily="18" charset="0"/>
                <a:cs typeface="Times New Roman" pitchFamily="18" charset="0"/>
              </a:rPr>
              <a:t>experience worldwide.</a:t>
            </a:r>
          </a:p>
          <a:p>
            <a:pPr algn="just">
              <a:lnSpc>
                <a:spcPct val="160000"/>
              </a:lnSpc>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At </a:t>
            </a:r>
            <a:r>
              <a:rPr lang="en-US" sz="3200" dirty="0" smtClean="0">
                <a:latin typeface="Times New Roman" pitchFamily="18" charset="0"/>
                <a:cs typeface="Times New Roman" pitchFamily="18" charset="0"/>
              </a:rPr>
              <a:t>the </a:t>
            </a:r>
            <a:r>
              <a:rPr lang="en-US" sz="3200" b="1" dirty="0" smtClean="0">
                <a:latin typeface="Times New Roman" pitchFamily="18" charset="0"/>
                <a:cs typeface="Times New Roman" pitchFamily="18" charset="0"/>
              </a:rPr>
              <a:t>International </a:t>
            </a:r>
            <a:r>
              <a:rPr lang="en-US" sz="3200" b="1" dirty="0">
                <a:latin typeface="Times New Roman" pitchFamily="18" charset="0"/>
                <a:cs typeface="Times New Roman" pitchFamily="18" charset="0"/>
              </a:rPr>
              <a:t>Conference on Population </a:t>
            </a:r>
            <a:r>
              <a:rPr lang="en-US" sz="3200" b="1" dirty="0" smtClean="0">
                <a:latin typeface="Times New Roman" pitchFamily="18" charset="0"/>
                <a:cs typeface="Times New Roman" pitchFamily="18" charset="0"/>
              </a:rPr>
              <a:t>and Development </a:t>
            </a:r>
            <a:r>
              <a:rPr lang="en-US" sz="3200" b="1" dirty="0">
                <a:latin typeface="Times New Roman" pitchFamily="18" charset="0"/>
                <a:cs typeface="Times New Roman" pitchFamily="18" charset="0"/>
              </a:rPr>
              <a:t>(ICPD), </a:t>
            </a:r>
            <a:r>
              <a:rPr lang="en-US" sz="3200" dirty="0">
                <a:latin typeface="Times New Roman" pitchFamily="18" charset="0"/>
                <a:cs typeface="Times New Roman" pitchFamily="18" charset="0"/>
              </a:rPr>
              <a:t>179 countries endorsed </a:t>
            </a:r>
            <a:r>
              <a:rPr lang="en-US" sz="3200" dirty="0" smtClean="0">
                <a:latin typeface="Times New Roman" pitchFamily="18" charset="0"/>
                <a:cs typeface="Times New Roman" pitchFamily="18" charset="0"/>
              </a:rPr>
              <a:t>a </a:t>
            </a:r>
            <a:r>
              <a:rPr lang="en-US" sz="3200" b="1" dirty="0" smtClean="0">
                <a:latin typeface="Times New Roman" pitchFamily="18" charset="0"/>
                <a:cs typeface="Times New Roman" pitchFamily="18" charset="0"/>
              </a:rPr>
              <a:t>Reproductive </a:t>
            </a:r>
            <a:r>
              <a:rPr lang="en-US" sz="3200" b="1" dirty="0">
                <a:latin typeface="Times New Roman" pitchFamily="18" charset="0"/>
                <a:cs typeface="Times New Roman" pitchFamily="18" charset="0"/>
              </a:rPr>
              <a:t>Health Agenda.</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Origin of Values</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838200"/>
            <a:ext cx="8763000" cy="5791200"/>
          </a:xfrm>
        </p:spPr>
        <p:txBody>
          <a:bodyPr>
            <a:normAutofit/>
          </a:bodyPr>
          <a:lstStyle/>
          <a:p>
            <a:pPr algn="just">
              <a:lnSpc>
                <a:spcPct val="150000"/>
              </a:lnSpc>
              <a:buNone/>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Parents and family members, who </a:t>
            </a:r>
            <a:r>
              <a:rPr lang="en-US" sz="2800" dirty="0" smtClean="0">
                <a:latin typeface="Times New Roman" pitchFamily="18" charset="0"/>
                <a:cs typeface="Times New Roman" pitchFamily="18" charset="0"/>
              </a:rPr>
              <a:t>help to instill </a:t>
            </a:r>
            <a:r>
              <a:rPr lang="en-US" sz="2800" dirty="0">
                <a:latin typeface="Times New Roman" pitchFamily="18" charset="0"/>
                <a:cs typeface="Times New Roman" pitchFamily="18" charset="0"/>
              </a:rPr>
              <a:t>values in the child, which </a:t>
            </a:r>
            <a:r>
              <a:rPr lang="en-US" sz="2800" dirty="0" smtClean="0">
                <a:latin typeface="Times New Roman" pitchFamily="18" charset="0"/>
                <a:cs typeface="Times New Roman" pitchFamily="18" charset="0"/>
              </a:rPr>
              <a:t>will eventually become </a:t>
            </a:r>
            <a:r>
              <a:rPr lang="en-US" sz="2800" dirty="0">
                <a:latin typeface="Times New Roman" pitchFamily="18" charset="0"/>
                <a:cs typeface="Times New Roman" pitchFamily="18" charset="0"/>
              </a:rPr>
              <a:t>a part of </a:t>
            </a:r>
            <a:r>
              <a:rPr lang="en-US" sz="2800" dirty="0" smtClean="0">
                <a:latin typeface="Times New Roman" pitchFamily="18" charset="0"/>
                <a:cs typeface="Times New Roman" pitchFamily="18" charset="0"/>
              </a:rPr>
              <a:t>an individual</a:t>
            </a:r>
            <a:endParaRPr lang="en-US" sz="2800" dirty="0">
              <a:latin typeface="Times New Roman" pitchFamily="18" charset="0"/>
              <a:cs typeface="Times New Roman" pitchFamily="18" charset="0"/>
            </a:endParaRPr>
          </a:p>
          <a:p>
            <a:pPr algn="just">
              <a:lnSpc>
                <a:spcPct val="150000"/>
              </a:lnSpc>
              <a:buNone/>
            </a:pPr>
            <a:r>
              <a:rPr lang="en-US" sz="2800" dirty="0">
                <a:latin typeface="Times New Roman" pitchFamily="18" charset="0"/>
                <a:cs typeface="Times New Roman" pitchFamily="18" charset="0"/>
              </a:rPr>
              <a:t>• Community, which reinforces values </a:t>
            </a:r>
            <a:r>
              <a:rPr lang="en-US" sz="2800" dirty="0" smtClean="0">
                <a:latin typeface="Times New Roman" pitchFamily="18" charset="0"/>
                <a:cs typeface="Times New Roman" pitchFamily="18" charset="0"/>
              </a:rPr>
              <a:t>and can </a:t>
            </a:r>
            <a:r>
              <a:rPr lang="en-US" sz="2800" dirty="0">
                <a:latin typeface="Times New Roman" pitchFamily="18" charset="0"/>
                <a:cs typeface="Times New Roman" pitchFamily="18" charset="0"/>
              </a:rPr>
              <a:t>discipline in case of deviations</a:t>
            </a:r>
          </a:p>
          <a:p>
            <a:pPr algn="just">
              <a:lnSpc>
                <a:spcPct val="150000"/>
              </a:lnSpc>
              <a:buNone/>
            </a:pPr>
            <a:r>
              <a:rPr lang="en-US" sz="2800" dirty="0">
                <a:latin typeface="Times New Roman" pitchFamily="18" charset="0"/>
                <a:cs typeface="Times New Roman" pitchFamily="18" charset="0"/>
              </a:rPr>
              <a:t>• Religious leaders, who </a:t>
            </a:r>
            <a:r>
              <a:rPr lang="en-US" sz="2800" dirty="0" smtClean="0">
                <a:latin typeface="Times New Roman" pitchFamily="18" charset="0"/>
                <a:cs typeface="Times New Roman" pitchFamily="18" charset="0"/>
              </a:rPr>
              <a:t>reinforce individual </a:t>
            </a:r>
            <a:r>
              <a:rPr lang="en-US" sz="2800" dirty="0">
                <a:latin typeface="Times New Roman" pitchFamily="18" charset="0"/>
                <a:cs typeface="Times New Roman" pitchFamily="18" charset="0"/>
              </a:rPr>
              <a:t>beliefs about good and evil</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err="1" smtClean="0"/>
              <a:t>Cnt</a:t>
            </a:r>
            <a:r>
              <a:rPr lang="en-US" dirty="0" smtClean="0"/>
              <a:t>………….</a:t>
            </a:r>
            <a:endParaRPr lang="en-US" dirty="0"/>
          </a:p>
        </p:txBody>
      </p:sp>
      <p:sp>
        <p:nvSpPr>
          <p:cNvPr id="3" name="Content Placeholder 2"/>
          <p:cNvSpPr>
            <a:spLocks noGrp="1"/>
          </p:cNvSpPr>
          <p:nvPr>
            <p:ph sz="quarter" idx="1"/>
          </p:nvPr>
        </p:nvSpPr>
        <p:spPr>
          <a:xfrm>
            <a:off x="228600" y="685800"/>
            <a:ext cx="8763000" cy="5867400"/>
          </a:xfrm>
        </p:spPr>
        <p:txBody>
          <a:bodyPr>
            <a:noAutofit/>
          </a:bodyPr>
          <a:lstStyle/>
          <a:p>
            <a:pPr algn="just">
              <a:lnSpc>
                <a:spcPct val="150000"/>
              </a:lnSpc>
            </a:pPr>
            <a:r>
              <a:rPr lang="en-US" sz="3200" dirty="0">
                <a:latin typeface="Times New Roman" pitchFamily="18" charset="0"/>
                <a:cs typeface="Times New Roman" pitchFamily="18" charset="0"/>
              </a:rPr>
              <a:t>Teachers in school, where </a:t>
            </a:r>
            <a:r>
              <a:rPr lang="en-US" sz="3200" dirty="0" smtClean="0">
                <a:latin typeface="Times New Roman" pitchFamily="18" charset="0"/>
                <a:cs typeface="Times New Roman" pitchFamily="18" charset="0"/>
              </a:rPr>
              <a:t>education helps </a:t>
            </a:r>
            <a:r>
              <a:rPr lang="en-US" sz="3200" dirty="0">
                <a:latin typeface="Times New Roman" pitchFamily="18" charset="0"/>
                <a:cs typeface="Times New Roman" pitchFamily="18" charset="0"/>
              </a:rPr>
              <a:t>the adolescent to start </a:t>
            </a:r>
            <a:r>
              <a:rPr lang="en-US" sz="3200" dirty="0" smtClean="0">
                <a:latin typeface="Times New Roman" pitchFamily="18" charset="0"/>
                <a:cs typeface="Times New Roman" pitchFamily="18" charset="0"/>
              </a:rPr>
              <a:t>reasoning and </a:t>
            </a:r>
            <a:r>
              <a:rPr lang="en-US" sz="3200" dirty="0">
                <a:latin typeface="Times New Roman" pitchFamily="18" charset="0"/>
                <a:cs typeface="Times New Roman" pitchFamily="18" charset="0"/>
              </a:rPr>
              <a:t>checking their values more </a:t>
            </a:r>
            <a:r>
              <a:rPr lang="en-US" sz="3200" dirty="0" smtClean="0">
                <a:latin typeface="Times New Roman" pitchFamily="18" charset="0"/>
                <a:cs typeface="Times New Roman" pitchFamily="18" charset="0"/>
              </a:rPr>
              <a:t>clearly. The </a:t>
            </a:r>
            <a:r>
              <a:rPr lang="en-US" sz="3200" dirty="0">
                <a:latin typeface="Times New Roman" pitchFamily="18" charset="0"/>
                <a:cs typeface="Times New Roman" pitchFamily="18" charset="0"/>
              </a:rPr>
              <a:t>adolescent will </a:t>
            </a:r>
            <a:r>
              <a:rPr lang="en-US" sz="3200" dirty="0" smtClean="0">
                <a:latin typeface="Times New Roman" pitchFamily="18" charset="0"/>
                <a:cs typeface="Times New Roman" pitchFamily="18" charset="0"/>
              </a:rPr>
              <a:t>identify mentors and try </a:t>
            </a:r>
            <a:r>
              <a:rPr lang="en-US" sz="3200" dirty="0">
                <a:latin typeface="Times New Roman" pitchFamily="18" charset="0"/>
                <a:cs typeface="Times New Roman" pitchFamily="18" charset="0"/>
              </a:rPr>
              <a:t>to copy them</a:t>
            </a:r>
          </a:p>
          <a:p>
            <a:pPr algn="just">
              <a:lnSpc>
                <a:spcPct val="150000"/>
              </a:lnSpc>
              <a:buNone/>
            </a:pPr>
            <a:r>
              <a:rPr lang="en-US" sz="3200" dirty="0">
                <a:latin typeface="Times New Roman" pitchFamily="18" charset="0"/>
                <a:cs typeface="Times New Roman" pitchFamily="18" charset="0"/>
              </a:rPr>
              <a:t>• Friends, who greatly influence the </a:t>
            </a:r>
            <a:r>
              <a:rPr lang="en-US" sz="3200" dirty="0" smtClean="0">
                <a:latin typeface="Times New Roman" pitchFamily="18" charset="0"/>
                <a:cs typeface="Times New Roman" pitchFamily="18" charset="0"/>
              </a:rPr>
              <a:t>initial values</a:t>
            </a:r>
            <a:r>
              <a:rPr lang="en-US" sz="3200" dirty="0">
                <a:latin typeface="Times New Roman" pitchFamily="18" charset="0"/>
                <a:cs typeface="Times New Roman" pitchFamily="18" charset="0"/>
              </a:rPr>
              <a:t>. Some succumb to negative </a:t>
            </a:r>
            <a:r>
              <a:rPr lang="en-US" sz="3200" dirty="0" smtClean="0">
                <a:latin typeface="Times New Roman" pitchFamily="18" charset="0"/>
                <a:cs typeface="Times New Roman" pitchFamily="18" charset="0"/>
              </a:rPr>
              <a:t>peer pressure </a:t>
            </a:r>
            <a:r>
              <a:rPr lang="en-US" sz="3200" dirty="0">
                <a:latin typeface="Times New Roman" pitchFamily="18" charset="0"/>
                <a:cs typeface="Times New Roman" pitchFamily="18" charset="0"/>
              </a:rPr>
              <a:t>but this depends on </a:t>
            </a:r>
            <a:r>
              <a:rPr lang="en-US" sz="3200" dirty="0" smtClean="0">
                <a:latin typeface="Times New Roman" pitchFamily="18" charset="0"/>
                <a:cs typeface="Times New Roman" pitchFamily="18" charset="0"/>
              </a:rPr>
              <a:t>the personality </a:t>
            </a:r>
            <a:r>
              <a:rPr lang="en-US" sz="3200" dirty="0">
                <a:latin typeface="Times New Roman" pitchFamily="18" charset="0"/>
                <a:cs typeface="Times New Roman" pitchFamily="18" charset="0"/>
              </a:rPr>
              <a:t>of the individual</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01762"/>
          </a:xfrm>
        </p:spPr>
        <p:txBody>
          <a:bodyPr>
            <a:normAutofit fontScale="90000"/>
          </a:bodyPr>
          <a:lstStyle/>
          <a:p>
            <a:r>
              <a:rPr lang="en-US" sz="3600" b="1" dirty="0" smtClean="0">
                <a:latin typeface="Times New Roman" pitchFamily="18" charset="0"/>
                <a:cs typeface="Times New Roman" pitchFamily="18" charset="0"/>
              </a:rPr>
              <a:t>Factors that can cause people to deviate</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from their values</a:t>
            </a:r>
            <a:r>
              <a:rPr lang="en-US" b="1" dirty="0" smtClean="0"/>
              <a:t>.</a:t>
            </a:r>
            <a:br>
              <a:rPr lang="en-US" b="1" dirty="0" smtClean="0"/>
            </a:br>
            <a:endParaRPr lang="en-US" dirty="0"/>
          </a:p>
        </p:txBody>
      </p:sp>
      <p:sp>
        <p:nvSpPr>
          <p:cNvPr id="3" name="Content Placeholder 2"/>
          <p:cNvSpPr>
            <a:spLocks noGrp="1"/>
          </p:cNvSpPr>
          <p:nvPr>
            <p:ph sz="quarter" idx="1"/>
          </p:nvPr>
        </p:nvSpPr>
        <p:spPr>
          <a:xfrm>
            <a:off x="152400" y="1447800"/>
            <a:ext cx="8839200" cy="5105400"/>
          </a:xfrm>
        </p:spPr>
        <p:txBody>
          <a:bodyPr>
            <a:normAutofit/>
          </a:bodyPr>
          <a:lstStyle/>
          <a:p>
            <a:pPr algn="just">
              <a:lnSpc>
                <a:spcPct val="15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People often want to </a:t>
            </a:r>
            <a:r>
              <a:rPr lang="en-US" b="1" dirty="0">
                <a:latin typeface="Times New Roman" pitchFamily="18" charset="0"/>
                <a:cs typeface="Times New Roman" pitchFamily="18" charset="0"/>
              </a:rPr>
              <a:t>experiment or </a:t>
            </a:r>
            <a:r>
              <a:rPr lang="en-US" b="1" dirty="0" smtClean="0">
                <a:latin typeface="Times New Roman" pitchFamily="18" charset="0"/>
                <a:cs typeface="Times New Roman" pitchFamily="18" charset="0"/>
              </a:rPr>
              <a:t>try somebody </a:t>
            </a:r>
            <a:r>
              <a:rPr lang="en-US" b="1" dirty="0">
                <a:latin typeface="Times New Roman" pitchFamily="18" charset="0"/>
                <a:cs typeface="Times New Roman" pitchFamily="18" charset="0"/>
              </a:rPr>
              <a:t>else’s values </a:t>
            </a:r>
            <a:r>
              <a:rPr lang="en-US" dirty="0">
                <a:latin typeface="Times New Roman" pitchFamily="18" charset="0"/>
                <a:cs typeface="Times New Roman" pitchFamily="18" charset="0"/>
              </a:rPr>
              <a:t>in order </a:t>
            </a:r>
            <a:r>
              <a:rPr lang="en-US" dirty="0" smtClean="0">
                <a:latin typeface="Times New Roman" pitchFamily="18" charset="0"/>
                <a:cs typeface="Times New Roman" pitchFamily="18" charset="0"/>
              </a:rPr>
              <a:t>to validate </a:t>
            </a:r>
            <a:r>
              <a:rPr lang="en-US" dirty="0">
                <a:latin typeface="Times New Roman" pitchFamily="18" charset="0"/>
                <a:cs typeface="Times New Roman" pitchFamily="18" charset="0"/>
              </a:rPr>
              <a:t>them and decide whether </a:t>
            </a:r>
            <a:r>
              <a:rPr lang="en-US" dirty="0" smtClean="0">
                <a:latin typeface="Times New Roman" pitchFamily="18" charset="0"/>
                <a:cs typeface="Times New Roman" pitchFamily="18" charset="0"/>
              </a:rPr>
              <a:t>to adopt them </a:t>
            </a:r>
            <a:r>
              <a:rPr lang="en-US" dirty="0">
                <a:latin typeface="Times New Roman" pitchFamily="18" charset="0"/>
                <a:cs typeface="Times New Roman" pitchFamily="18" charset="0"/>
              </a:rPr>
              <a:t>or not</a:t>
            </a:r>
          </a:p>
          <a:p>
            <a:pPr algn="just">
              <a:lnSpc>
                <a:spcPct val="150000"/>
              </a:lnSpc>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Peer pressure </a:t>
            </a:r>
            <a:r>
              <a:rPr lang="en-US" dirty="0">
                <a:latin typeface="Times New Roman" pitchFamily="18" charset="0"/>
                <a:cs typeface="Times New Roman" pitchFamily="18" charset="0"/>
              </a:rPr>
              <a:t>may force the </a:t>
            </a:r>
            <a:r>
              <a:rPr lang="en-US" dirty="0" smtClean="0">
                <a:latin typeface="Times New Roman" pitchFamily="18" charset="0"/>
                <a:cs typeface="Times New Roman" pitchFamily="18" charset="0"/>
              </a:rPr>
              <a:t>individual to </a:t>
            </a:r>
            <a:r>
              <a:rPr lang="en-US" dirty="0">
                <a:latin typeface="Times New Roman" pitchFamily="18" charset="0"/>
                <a:cs typeface="Times New Roman" pitchFamily="18" charset="0"/>
              </a:rPr>
              <a:t>do things not in keeping with </a:t>
            </a:r>
            <a:r>
              <a:rPr lang="en-US" dirty="0" smtClean="0">
                <a:latin typeface="Times New Roman" pitchFamily="18" charset="0"/>
                <a:cs typeface="Times New Roman" pitchFamily="18" charset="0"/>
              </a:rPr>
              <a:t>their values </a:t>
            </a:r>
            <a:r>
              <a:rPr lang="en-US" dirty="0">
                <a:latin typeface="Times New Roman" pitchFamily="18" charset="0"/>
                <a:cs typeface="Times New Roman" pitchFamily="18" charset="0"/>
              </a:rPr>
              <a:t>hence they become deviant</a:t>
            </a:r>
          </a:p>
          <a:p>
            <a:pPr algn="just">
              <a:lnSpc>
                <a:spcPct val="150000"/>
              </a:lnSpc>
              <a:buNone/>
            </a:pPr>
            <a:r>
              <a:rPr lang="en-US" dirty="0">
                <a:latin typeface="Times New Roman" pitchFamily="18" charset="0"/>
                <a:cs typeface="Times New Roman" pitchFamily="18" charset="0"/>
              </a:rPr>
              <a:t>• Opportunity for </a:t>
            </a:r>
            <a:r>
              <a:rPr lang="en-US" b="1" dirty="0">
                <a:latin typeface="Times New Roman" pitchFamily="18" charset="0"/>
                <a:cs typeface="Times New Roman" pitchFamily="18" charset="0"/>
              </a:rPr>
              <a:t>personal gain</a:t>
            </a:r>
          </a:p>
          <a:p>
            <a:pPr algn="just">
              <a:lnSpc>
                <a:spcPct val="150000"/>
              </a:lnSpc>
              <a:buNone/>
            </a:pPr>
            <a:r>
              <a:rPr lang="en-US" dirty="0">
                <a:latin typeface="Times New Roman" pitchFamily="18" charset="0"/>
                <a:cs typeface="Times New Roman" pitchFamily="18" charset="0"/>
              </a:rPr>
              <a:t>• Opportunity to </a:t>
            </a:r>
            <a:r>
              <a:rPr lang="en-US" b="1" dirty="0">
                <a:latin typeface="Times New Roman" pitchFamily="18" charset="0"/>
                <a:cs typeface="Times New Roman" pitchFamily="18" charset="0"/>
              </a:rPr>
              <a:t>make someone </a:t>
            </a:r>
            <a:r>
              <a:rPr lang="en-US" b="1" dirty="0" smtClean="0">
                <a:latin typeface="Times New Roman" pitchFamily="18" charset="0"/>
                <a:cs typeface="Times New Roman" pitchFamily="18" charset="0"/>
              </a:rPr>
              <a:t>else angry </a:t>
            </a:r>
            <a:r>
              <a:rPr lang="en-US" dirty="0">
                <a:latin typeface="Times New Roman" pitchFamily="18" charset="0"/>
                <a:cs typeface="Times New Roman" pitchFamily="18" charset="0"/>
              </a:rPr>
              <a:t>as well as </a:t>
            </a:r>
            <a:r>
              <a:rPr lang="en-US" b="1" dirty="0">
                <a:latin typeface="Times New Roman" pitchFamily="18" charset="0"/>
                <a:cs typeface="Times New Roman" pitchFamily="18" charset="0"/>
              </a:rPr>
              <a:t>rebel to get attention</a:t>
            </a: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Decision Making</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990600"/>
            <a:ext cx="8686800" cy="5638800"/>
          </a:xfrm>
        </p:spPr>
        <p:txBody>
          <a:bodyPr>
            <a:normAutofit/>
          </a:bodyPr>
          <a:lstStyle/>
          <a:p>
            <a:pPr algn="just">
              <a:lnSpc>
                <a:spcPct val="160000"/>
              </a:lnSpc>
            </a:pPr>
            <a:r>
              <a:rPr lang="en-US" dirty="0" smtClean="0">
                <a:latin typeface="Times New Roman" pitchFamily="18" charset="0"/>
                <a:cs typeface="Times New Roman" pitchFamily="18" charset="0"/>
              </a:rPr>
              <a:t>Decision </a:t>
            </a:r>
            <a:r>
              <a:rPr lang="en-US" dirty="0">
                <a:latin typeface="Times New Roman" pitchFamily="18" charset="0"/>
                <a:cs typeface="Times New Roman" pitchFamily="18" charset="0"/>
              </a:rPr>
              <a:t>making is the art of making a </a:t>
            </a:r>
            <a:r>
              <a:rPr lang="en-US" dirty="0" smtClean="0">
                <a:latin typeface="Times New Roman" pitchFamily="18" charset="0"/>
                <a:cs typeface="Times New Roman" pitchFamily="18" charset="0"/>
              </a:rPr>
              <a:t>choice out </a:t>
            </a:r>
            <a:r>
              <a:rPr lang="en-US" dirty="0">
                <a:latin typeface="Times New Roman" pitchFamily="18" charset="0"/>
                <a:cs typeface="Times New Roman" pitchFamily="18" charset="0"/>
              </a:rPr>
              <a:t>of several options.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Making </a:t>
            </a:r>
            <a:r>
              <a:rPr lang="en-US" dirty="0">
                <a:latin typeface="Times New Roman" pitchFamily="18" charset="0"/>
                <a:cs typeface="Times New Roman" pitchFamily="18" charset="0"/>
              </a:rPr>
              <a:t>a </a:t>
            </a:r>
            <a:r>
              <a:rPr lang="en-US" dirty="0" smtClean="0">
                <a:latin typeface="Times New Roman" pitchFamily="18" charset="0"/>
                <a:cs typeface="Times New Roman" pitchFamily="18" charset="0"/>
              </a:rPr>
              <a:t>decision exposes </a:t>
            </a:r>
            <a:r>
              <a:rPr lang="en-US" dirty="0">
                <a:latin typeface="Times New Roman" pitchFamily="18" charset="0"/>
                <a:cs typeface="Times New Roman" pitchFamily="18" charset="0"/>
              </a:rPr>
              <a:t>the individual to a lot of challenges </a:t>
            </a:r>
            <a:r>
              <a:rPr lang="en-US" dirty="0" smtClean="0">
                <a:latin typeface="Times New Roman" pitchFamily="18" charset="0"/>
                <a:cs typeface="Times New Roman" pitchFamily="18" charset="0"/>
              </a:rPr>
              <a:t>as they </a:t>
            </a:r>
            <a:r>
              <a:rPr lang="en-US" dirty="0">
                <a:latin typeface="Times New Roman" pitchFamily="18" charset="0"/>
                <a:cs typeface="Times New Roman" pitchFamily="18" charset="0"/>
              </a:rPr>
              <a:t>weigh the consequences based on </a:t>
            </a:r>
            <a:r>
              <a:rPr lang="en-US" dirty="0" smtClean="0">
                <a:latin typeface="Times New Roman" pitchFamily="18" charset="0"/>
                <a:cs typeface="Times New Roman" pitchFamily="18" charset="0"/>
              </a:rPr>
              <a:t>the choices available.</a:t>
            </a:r>
          </a:p>
          <a:p>
            <a:pPr algn="just">
              <a:lnSpc>
                <a:spcPct val="160000"/>
              </a:lnSpc>
            </a:pPr>
            <a:r>
              <a:rPr lang="en-US" dirty="0" smtClean="0">
                <a:latin typeface="Times New Roman" pitchFamily="18" charset="0"/>
                <a:cs typeface="Times New Roman" pitchFamily="18" charset="0"/>
              </a:rPr>
              <a:t>Making </a:t>
            </a:r>
            <a:r>
              <a:rPr lang="en-US" dirty="0">
                <a:latin typeface="Times New Roman" pitchFamily="18" charset="0"/>
                <a:cs typeface="Times New Roman" pitchFamily="18" charset="0"/>
              </a:rPr>
              <a:t>a decision equips </a:t>
            </a:r>
            <a:r>
              <a:rPr lang="en-US" dirty="0" smtClean="0">
                <a:latin typeface="Times New Roman" pitchFamily="18" charset="0"/>
                <a:cs typeface="Times New Roman" pitchFamily="18" charset="0"/>
              </a:rPr>
              <a:t>the young person with </a:t>
            </a:r>
            <a:r>
              <a:rPr lang="en-US" dirty="0">
                <a:latin typeface="Times New Roman" pitchFamily="18" charset="0"/>
                <a:cs typeface="Times New Roman" pitchFamily="18" charset="0"/>
              </a:rPr>
              <a:t>life planning skills. </a:t>
            </a:r>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706562"/>
          </a:xfrm>
        </p:spPr>
        <p:txBody>
          <a:bodyPr>
            <a:normAutofit fontScale="90000"/>
          </a:bodyPr>
          <a:lstStyle/>
          <a:p>
            <a:r>
              <a:rPr lang="en-US" b="1" dirty="0" smtClean="0">
                <a:latin typeface="Times New Roman" pitchFamily="18" charset="0"/>
                <a:cs typeface="Times New Roman" pitchFamily="18" charset="0"/>
              </a:rPr>
              <a:t>Two skills </a:t>
            </a:r>
            <a:r>
              <a:rPr lang="en-US" b="1" dirty="0">
                <a:latin typeface="Times New Roman" pitchFamily="18" charset="0"/>
                <a:cs typeface="Times New Roman" pitchFamily="18" charset="0"/>
              </a:rPr>
              <a:t>that an individual needs in order to make sound decisions</a:t>
            </a:r>
            <a:r>
              <a:rPr lang="en-US" b="1" dirty="0"/>
              <a:t>:</a:t>
            </a:r>
            <a:r>
              <a:rPr lang="en-US" dirty="0"/>
              <a:t/>
            </a:r>
            <a:br>
              <a:rPr lang="en-US" dirty="0"/>
            </a:br>
            <a:endParaRPr lang="en-US" dirty="0"/>
          </a:p>
        </p:txBody>
      </p:sp>
      <p:sp>
        <p:nvSpPr>
          <p:cNvPr id="3" name="Content Placeholder 2"/>
          <p:cNvSpPr>
            <a:spLocks noGrp="1"/>
          </p:cNvSpPr>
          <p:nvPr>
            <p:ph sz="quarter" idx="1"/>
          </p:nvPr>
        </p:nvSpPr>
        <p:spPr>
          <a:xfrm>
            <a:off x="228600" y="1371600"/>
            <a:ext cx="8763000" cy="5181600"/>
          </a:xfrm>
        </p:spPr>
        <p:txBody>
          <a:bodyPr>
            <a:normAutofit fontScale="92500"/>
          </a:bodyPr>
          <a:lstStyle/>
          <a:p>
            <a:pPr algn="just">
              <a:lnSpc>
                <a:spcPct val="170000"/>
              </a:lnSpc>
            </a:pPr>
            <a:r>
              <a:rPr lang="en-US" b="1" dirty="0">
                <a:latin typeface="Times New Roman" pitchFamily="18" charset="0"/>
                <a:cs typeface="Times New Roman" pitchFamily="18" charset="0"/>
              </a:rPr>
              <a:t>Communication, </a:t>
            </a:r>
            <a:r>
              <a:rPr lang="en-US" dirty="0">
                <a:latin typeface="Times New Roman" pitchFamily="18" charset="0"/>
                <a:cs typeface="Times New Roman" pitchFamily="18" charset="0"/>
              </a:rPr>
              <a:t>which is the </a:t>
            </a:r>
            <a:r>
              <a:rPr lang="en-US" b="1" dirty="0">
                <a:latin typeface="Times New Roman" pitchFamily="18" charset="0"/>
                <a:cs typeface="Times New Roman" pitchFamily="18" charset="0"/>
              </a:rPr>
              <a:t>art </a:t>
            </a:r>
            <a:r>
              <a:rPr lang="en-US" b="1" dirty="0" smtClean="0">
                <a:latin typeface="Times New Roman" pitchFamily="18" charset="0"/>
                <a:cs typeface="Times New Roman" pitchFamily="18" charset="0"/>
              </a:rPr>
              <a:t>of passing </a:t>
            </a:r>
            <a:r>
              <a:rPr lang="en-US" b="1" dirty="0">
                <a:latin typeface="Times New Roman" pitchFamily="18" charset="0"/>
                <a:cs typeface="Times New Roman" pitchFamily="18" charset="0"/>
              </a:rPr>
              <a:t>information</a:t>
            </a:r>
            <a:r>
              <a:rPr lang="en-US" dirty="0">
                <a:latin typeface="Times New Roman" pitchFamily="18" charset="0"/>
                <a:cs typeface="Times New Roman" pitchFamily="18" charset="0"/>
              </a:rPr>
              <a:t>. When the youth </a:t>
            </a:r>
            <a:r>
              <a:rPr lang="en-US" dirty="0" smtClean="0">
                <a:latin typeface="Times New Roman" pitchFamily="18" charset="0"/>
                <a:cs typeface="Times New Roman" pitchFamily="18" charset="0"/>
              </a:rPr>
              <a:t>are equipped </a:t>
            </a:r>
            <a:r>
              <a:rPr lang="en-US" dirty="0">
                <a:latin typeface="Times New Roman" pitchFamily="18" charset="0"/>
                <a:cs typeface="Times New Roman" pitchFamily="18" charset="0"/>
              </a:rPr>
              <a:t>with accurate </a:t>
            </a:r>
            <a:r>
              <a:rPr lang="en-US" dirty="0" smtClean="0">
                <a:latin typeface="Times New Roman" pitchFamily="18" charset="0"/>
                <a:cs typeface="Times New Roman" pitchFamily="18" charset="0"/>
              </a:rPr>
              <a:t>information about </a:t>
            </a:r>
            <a:r>
              <a:rPr lang="en-US" dirty="0">
                <a:latin typeface="Times New Roman" pitchFamily="18" charset="0"/>
                <a:cs typeface="Times New Roman" pitchFamily="18" charset="0"/>
              </a:rPr>
              <a:t>themselves, they will be able </a:t>
            </a:r>
            <a:r>
              <a:rPr lang="en-US" dirty="0" smtClean="0">
                <a:latin typeface="Times New Roman" pitchFamily="18" charset="0"/>
                <a:cs typeface="Times New Roman" pitchFamily="18" charset="0"/>
              </a:rPr>
              <a:t>to account </a:t>
            </a:r>
            <a:r>
              <a:rPr lang="en-US" dirty="0">
                <a:latin typeface="Times New Roman" pitchFamily="18" charset="0"/>
                <a:cs typeface="Times New Roman" pitchFamily="18" charset="0"/>
              </a:rPr>
              <a:t>for decisions they make. </a:t>
            </a:r>
            <a:r>
              <a:rPr lang="en-US" dirty="0" smtClean="0">
                <a:latin typeface="Times New Roman" pitchFamily="18" charset="0"/>
                <a:cs typeface="Times New Roman" pitchFamily="18" charset="0"/>
              </a:rPr>
              <a:t>They must </a:t>
            </a:r>
            <a:r>
              <a:rPr lang="en-US" dirty="0">
                <a:latin typeface="Times New Roman" pitchFamily="18" charset="0"/>
                <a:cs typeface="Times New Roman" pitchFamily="18" charset="0"/>
              </a:rPr>
              <a:t>have good communication skills</a:t>
            </a:r>
          </a:p>
          <a:p>
            <a:pPr algn="just">
              <a:lnSpc>
                <a:spcPct val="170000"/>
              </a:lnSpc>
              <a:buNone/>
            </a:pPr>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Assertiveness</a:t>
            </a:r>
            <a:r>
              <a:rPr lang="en-US" dirty="0">
                <a:latin typeface="Times New Roman" pitchFamily="18" charset="0"/>
                <a:cs typeface="Times New Roman" pitchFamily="18" charset="0"/>
              </a:rPr>
              <a:t>, which means </a:t>
            </a:r>
            <a:r>
              <a:rPr lang="en-US" b="1" dirty="0" smtClean="0">
                <a:latin typeface="Times New Roman" pitchFamily="18" charset="0"/>
                <a:cs typeface="Times New Roman" pitchFamily="18" charset="0"/>
              </a:rPr>
              <a:t>being confident </a:t>
            </a:r>
            <a:r>
              <a:rPr lang="en-US" dirty="0">
                <a:latin typeface="Times New Roman" pitchFamily="18" charset="0"/>
                <a:cs typeface="Times New Roman" pitchFamily="18" charset="0"/>
              </a:rPr>
              <a:t>and </a:t>
            </a:r>
            <a:r>
              <a:rPr lang="en-US" b="1" dirty="0">
                <a:latin typeface="Times New Roman" pitchFamily="18" charset="0"/>
                <a:cs typeface="Times New Roman" pitchFamily="18" charset="0"/>
              </a:rPr>
              <a:t>able to make a stand </a:t>
            </a:r>
            <a:r>
              <a:rPr lang="en-US" b="1" dirty="0" smtClean="0">
                <a:latin typeface="Times New Roman" pitchFamily="18" charset="0"/>
                <a:cs typeface="Times New Roman" pitchFamily="18" charset="0"/>
              </a:rPr>
              <a:t>on their </a:t>
            </a:r>
            <a:r>
              <a:rPr lang="en-US" b="1" dirty="0">
                <a:latin typeface="Times New Roman" pitchFamily="18" charset="0"/>
                <a:cs typeface="Times New Roman" pitchFamily="18" charset="0"/>
              </a:rPr>
              <a:t>words, actions or beliefs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This includes </a:t>
            </a:r>
            <a:r>
              <a:rPr lang="en-US" dirty="0">
                <a:latin typeface="Times New Roman" pitchFamily="18" charset="0"/>
                <a:cs typeface="Times New Roman" pitchFamily="18" charset="0"/>
              </a:rPr>
              <a:t>the ability to say NO to drugs </a:t>
            </a:r>
            <a:r>
              <a:rPr lang="en-US" dirty="0" smtClean="0">
                <a:latin typeface="Times New Roman" pitchFamily="18" charset="0"/>
                <a:cs typeface="Times New Roman" pitchFamily="18" charset="0"/>
              </a:rPr>
              <a:t>or sexual </a:t>
            </a:r>
            <a:r>
              <a:rPr lang="en-US" dirty="0">
                <a:latin typeface="Times New Roman" pitchFamily="18" charset="0"/>
                <a:cs typeface="Times New Roman" pitchFamily="18" charset="0"/>
              </a:rPr>
              <a:t>advances, because illicit drugs </a:t>
            </a:r>
            <a:r>
              <a:rPr lang="en-US" dirty="0" smtClean="0">
                <a:latin typeface="Times New Roman" pitchFamily="18" charset="0"/>
                <a:cs typeface="Times New Roman" pitchFamily="18" charset="0"/>
              </a:rPr>
              <a:t>or pre-marital </a:t>
            </a:r>
            <a:r>
              <a:rPr lang="en-US" dirty="0">
                <a:latin typeface="Times New Roman" pitchFamily="18" charset="0"/>
                <a:cs typeface="Times New Roman" pitchFamily="18" charset="0"/>
              </a:rPr>
              <a:t>sex are against their </a:t>
            </a:r>
            <a:r>
              <a:rPr lang="en-US" dirty="0" smtClean="0">
                <a:latin typeface="Times New Roman" pitchFamily="18" charset="0"/>
                <a:cs typeface="Times New Roman" pitchFamily="18" charset="0"/>
              </a:rPr>
              <a:t>moral and/or </a:t>
            </a:r>
            <a:r>
              <a:rPr lang="en-US" dirty="0">
                <a:latin typeface="Times New Roman" pitchFamily="18" charset="0"/>
                <a:cs typeface="Times New Roman" pitchFamily="18" charset="0"/>
              </a:rPr>
              <a:t>religious beliefs.</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Assertiveness</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143000"/>
            <a:ext cx="8763000" cy="5334000"/>
          </a:xfrm>
        </p:spPr>
        <p:txBody>
          <a:bodyPr>
            <a:normAutofit/>
          </a:bodyPr>
          <a:lstStyle/>
          <a:p>
            <a:pPr>
              <a:lnSpc>
                <a:spcPct val="160000"/>
              </a:lnSpc>
            </a:pPr>
            <a:r>
              <a:rPr lang="en-US" b="1" dirty="0" smtClean="0">
                <a:latin typeface="Times New Roman" pitchFamily="18" charset="0"/>
                <a:cs typeface="Times New Roman" pitchFamily="18" charset="0"/>
              </a:rPr>
              <a:t>The </a:t>
            </a:r>
            <a:r>
              <a:rPr lang="en-US" b="1" dirty="0">
                <a:latin typeface="Times New Roman" pitchFamily="18" charset="0"/>
                <a:cs typeface="Times New Roman" pitchFamily="18" charset="0"/>
              </a:rPr>
              <a:t>skill of assertiveness is based on five </a:t>
            </a:r>
            <a:r>
              <a:rPr lang="en-US" b="1" dirty="0" smtClean="0">
                <a:latin typeface="Times New Roman" pitchFamily="18" charset="0"/>
                <a:cs typeface="Times New Roman" pitchFamily="18" charset="0"/>
              </a:rPr>
              <a:t>rights. These </a:t>
            </a:r>
            <a:r>
              <a:rPr lang="en-US" b="1" dirty="0">
                <a:latin typeface="Times New Roman" pitchFamily="18" charset="0"/>
                <a:cs typeface="Times New Roman" pitchFamily="18" charset="0"/>
              </a:rPr>
              <a:t>are the rights to</a:t>
            </a:r>
            <a:r>
              <a:rPr lang="en-US" b="1" dirty="0" smtClean="0">
                <a:latin typeface="Times New Roman" pitchFamily="18" charset="0"/>
                <a:cs typeface="Times New Roman" pitchFamily="18" charset="0"/>
              </a:rPr>
              <a:t>:</a:t>
            </a:r>
          </a:p>
          <a:p>
            <a:pPr marL="571500" indent="-571500">
              <a:lnSpc>
                <a:spcPct val="160000"/>
              </a:lnSpc>
              <a:buAutoNum type="romanUcPeriod"/>
            </a:pPr>
            <a:r>
              <a:rPr lang="en-US" b="1" dirty="0" smtClean="0">
                <a:latin typeface="Times New Roman" pitchFamily="18" charset="0"/>
                <a:cs typeface="Times New Roman" pitchFamily="18" charset="0"/>
              </a:rPr>
              <a:t>Expression </a:t>
            </a:r>
            <a:r>
              <a:rPr lang="en-US" dirty="0">
                <a:latin typeface="Times New Roman" pitchFamily="18" charset="0"/>
                <a:cs typeface="Times New Roman" pitchFamily="18" charset="0"/>
              </a:rPr>
              <a:t>using the verbal, </a:t>
            </a:r>
            <a:r>
              <a:rPr lang="en-US" dirty="0" smtClean="0">
                <a:latin typeface="Times New Roman" pitchFamily="18" charset="0"/>
                <a:cs typeface="Times New Roman" pitchFamily="18" charset="0"/>
              </a:rPr>
              <a:t>non-verbal and </a:t>
            </a:r>
            <a:r>
              <a:rPr lang="en-US" dirty="0">
                <a:latin typeface="Times New Roman" pitchFamily="18" charset="0"/>
                <a:cs typeface="Times New Roman" pitchFamily="18" charset="0"/>
              </a:rPr>
              <a:t>body </a:t>
            </a:r>
            <a:r>
              <a:rPr lang="en-US" dirty="0" smtClean="0">
                <a:latin typeface="Times New Roman" pitchFamily="18" charset="0"/>
                <a:cs typeface="Times New Roman" pitchFamily="18" charset="0"/>
              </a:rPr>
              <a:t>expressions</a:t>
            </a:r>
          </a:p>
          <a:p>
            <a:pPr marL="571500" indent="-571500">
              <a:lnSpc>
                <a:spcPct val="160000"/>
              </a:lnSpc>
              <a:buAutoNum type="romanUcPeriod"/>
            </a:pPr>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Set one’s priorities </a:t>
            </a:r>
            <a:r>
              <a:rPr lang="en-US" dirty="0">
                <a:latin typeface="Times New Roman" pitchFamily="18" charset="0"/>
                <a:cs typeface="Times New Roman" pitchFamily="18" charset="0"/>
              </a:rPr>
              <a:t>by putting first </a:t>
            </a:r>
            <a:r>
              <a:rPr lang="en-US" dirty="0" smtClean="0">
                <a:latin typeface="Times New Roman" pitchFamily="18" charset="0"/>
                <a:cs typeface="Times New Roman" pitchFamily="18" charset="0"/>
              </a:rPr>
              <a:t>things first</a:t>
            </a:r>
            <a:r>
              <a:rPr lang="en-US" dirty="0">
                <a:latin typeface="Times New Roman" pitchFamily="18" charset="0"/>
                <a:cs typeface="Times New Roman" pitchFamily="18" charset="0"/>
              </a:rPr>
              <a:t>. Accept that one’s needs are just </a:t>
            </a:r>
            <a:r>
              <a:rPr lang="en-US" dirty="0" smtClean="0">
                <a:latin typeface="Times New Roman" pitchFamily="18" charset="0"/>
                <a:cs typeface="Times New Roman" pitchFamily="18" charset="0"/>
              </a:rPr>
              <a:t>as important </a:t>
            </a:r>
            <a:r>
              <a:rPr lang="en-US" dirty="0">
                <a:latin typeface="Times New Roman" pitchFamily="18" charset="0"/>
                <a:cs typeface="Times New Roman" pitchFamily="18" charset="0"/>
              </a:rPr>
              <a:t>as the </a:t>
            </a:r>
            <a:r>
              <a:rPr lang="en-US" dirty="0" smtClean="0">
                <a:latin typeface="Times New Roman" pitchFamily="18" charset="0"/>
                <a:cs typeface="Times New Roman" pitchFamily="18" charset="0"/>
              </a:rPr>
              <a:t>other person’s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put your </a:t>
            </a:r>
            <a:r>
              <a:rPr lang="en-US" dirty="0">
                <a:latin typeface="Times New Roman" pitchFamily="18" charset="0"/>
                <a:cs typeface="Times New Roman" pitchFamily="18" charset="0"/>
              </a:rPr>
              <a:t>own needs across without fear </a:t>
            </a:r>
            <a:r>
              <a:rPr lang="en-US" dirty="0" smtClean="0">
                <a:latin typeface="Times New Roman" pitchFamily="18" charset="0"/>
                <a:cs typeface="Times New Roman" pitchFamily="18" charset="0"/>
              </a:rPr>
              <a:t>of intimidation</a:t>
            </a:r>
          </a:p>
          <a:p>
            <a:pPr>
              <a:lnSpc>
                <a:spcPct val="160000"/>
              </a:lnSpc>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85800"/>
            <a:ext cx="8686800" cy="5943600"/>
          </a:xfrm>
        </p:spPr>
        <p:txBody>
          <a:bodyPr>
            <a:normAutofit/>
          </a:bodyPr>
          <a:lstStyle/>
          <a:p>
            <a:pPr marL="0" indent="0" algn="just">
              <a:lnSpc>
                <a:spcPct val="150000"/>
              </a:lnSpc>
              <a:buNone/>
            </a:pPr>
            <a:r>
              <a:rPr lang="en-US" sz="3200" dirty="0" smtClean="0">
                <a:latin typeface="Times New Roman" pitchFamily="18" charset="0"/>
                <a:cs typeface="Times New Roman" pitchFamily="18" charset="0"/>
              </a:rPr>
              <a:t>III.  </a:t>
            </a:r>
            <a:r>
              <a:rPr lang="en-US" sz="3200" b="1" dirty="0">
                <a:latin typeface="Times New Roman" pitchFamily="18" charset="0"/>
                <a:cs typeface="Times New Roman" pitchFamily="18" charset="0"/>
              </a:rPr>
              <a:t>Refuse requests </a:t>
            </a:r>
            <a:r>
              <a:rPr lang="en-US" sz="3200" dirty="0">
                <a:latin typeface="Times New Roman" pitchFamily="18" charset="0"/>
                <a:cs typeface="Times New Roman" pitchFamily="18" charset="0"/>
              </a:rPr>
              <a:t>without feeling guilty as one defends one’s values</a:t>
            </a:r>
            <a:r>
              <a:rPr lang="en-US" sz="3200" dirty="0" smtClean="0">
                <a:latin typeface="Times New Roman" pitchFamily="18" charset="0"/>
                <a:cs typeface="Times New Roman" pitchFamily="18" charset="0"/>
              </a:rPr>
              <a:t>. Young people </a:t>
            </a:r>
            <a:r>
              <a:rPr lang="en-US" sz="3200" dirty="0">
                <a:latin typeface="Times New Roman" pitchFamily="18" charset="0"/>
                <a:cs typeface="Times New Roman" pitchFamily="18" charset="0"/>
              </a:rPr>
              <a:t>should be taught that they </a:t>
            </a:r>
            <a:r>
              <a:rPr lang="en-US" sz="3200" dirty="0" smtClean="0">
                <a:latin typeface="Times New Roman" pitchFamily="18" charset="0"/>
                <a:cs typeface="Times New Roman" pitchFamily="18" charset="0"/>
              </a:rPr>
              <a:t>have the </a:t>
            </a:r>
            <a:r>
              <a:rPr lang="en-US" sz="3200" b="1" dirty="0">
                <a:latin typeface="Times New Roman" pitchFamily="18" charset="0"/>
                <a:cs typeface="Times New Roman" pitchFamily="18" charset="0"/>
              </a:rPr>
              <a:t>right to say no</a:t>
            </a:r>
          </a:p>
          <a:p>
            <a:pPr marL="0" indent="0" algn="just">
              <a:lnSpc>
                <a:spcPct val="150000"/>
              </a:lnSpc>
              <a:buNone/>
            </a:pPr>
            <a:r>
              <a:rPr lang="en-US" sz="3200" dirty="0" smtClean="0">
                <a:latin typeface="Times New Roman" pitchFamily="18" charset="0"/>
                <a:cs typeface="Times New Roman" pitchFamily="18" charset="0"/>
              </a:rPr>
              <a:t>IV. J</a:t>
            </a:r>
            <a:r>
              <a:rPr lang="en-US" sz="3200" b="1" dirty="0" smtClean="0">
                <a:latin typeface="Times New Roman" pitchFamily="18" charset="0"/>
                <a:cs typeface="Times New Roman" pitchFamily="18" charset="0"/>
              </a:rPr>
              <a:t>udge </a:t>
            </a:r>
            <a:r>
              <a:rPr lang="en-US" sz="3200" b="1" dirty="0">
                <a:latin typeface="Times New Roman" pitchFamily="18" charset="0"/>
                <a:cs typeface="Times New Roman" pitchFamily="18" charset="0"/>
              </a:rPr>
              <a:t>one’s behaviour </a:t>
            </a:r>
            <a:r>
              <a:rPr lang="en-US" sz="3200" dirty="0">
                <a:latin typeface="Times New Roman" pitchFamily="18" charset="0"/>
                <a:cs typeface="Times New Roman" pitchFamily="18" charset="0"/>
              </a:rPr>
              <a:t>and </a:t>
            </a:r>
            <a:r>
              <a:rPr lang="en-US" sz="3200" dirty="0" smtClean="0">
                <a:latin typeface="Times New Roman" pitchFamily="18" charset="0"/>
                <a:cs typeface="Times New Roman" pitchFamily="18" charset="0"/>
              </a:rPr>
              <a:t>take responsibility </a:t>
            </a:r>
            <a:r>
              <a:rPr lang="en-US" sz="3200" dirty="0">
                <a:latin typeface="Times New Roman" pitchFamily="18" charset="0"/>
                <a:cs typeface="Times New Roman" pitchFamily="18" charset="0"/>
              </a:rPr>
              <a:t>for the </a:t>
            </a:r>
            <a:r>
              <a:rPr lang="en-US" sz="3200" dirty="0" smtClean="0">
                <a:latin typeface="Times New Roman" pitchFamily="18" charset="0"/>
                <a:cs typeface="Times New Roman" pitchFamily="18" charset="0"/>
              </a:rPr>
              <a:t>consequences</a:t>
            </a:r>
          </a:p>
          <a:p>
            <a:pPr marL="0" indent="0" algn="just">
              <a:lnSpc>
                <a:spcPct val="150000"/>
              </a:lnSpc>
              <a:buNone/>
            </a:pPr>
            <a:r>
              <a:rPr lang="en-US" sz="3200" dirty="0" smtClean="0">
                <a:latin typeface="Times New Roman" pitchFamily="18" charset="0"/>
                <a:cs typeface="Times New Roman" pitchFamily="18" charset="0"/>
              </a:rPr>
              <a:t>V.  </a:t>
            </a:r>
            <a:r>
              <a:rPr lang="en-US" sz="3200" b="1" dirty="0">
                <a:latin typeface="Times New Roman" pitchFamily="18" charset="0"/>
                <a:cs typeface="Times New Roman" pitchFamily="18" charset="0"/>
              </a:rPr>
              <a:t>Negotiation skills</a:t>
            </a: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85800"/>
            <a:ext cx="8763000" cy="5867400"/>
          </a:xfrm>
        </p:spPr>
        <p:txBody>
          <a:bodyPr>
            <a:normAutofit fontScale="92500" lnSpcReduction="10000"/>
          </a:bodyPr>
          <a:lstStyle/>
          <a:p>
            <a:pPr algn="just">
              <a:lnSpc>
                <a:spcPct val="170000"/>
              </a:lnSpc>
            </a:pPr>
            <a:r>
              <a:rPr lang="en-US" dirty="0">
                <a:latin typeface="Times New Roman" pitchFamily="18" charset="0"/>
                <a:cs typeface="Times New Roman" pitchFamily="18" charset="0"/>
              </a:rPr>
              <a:t>These life planning skills are important to </a:t>
            </a:r>
            <a:r>
              <a:rPr lang="en-US" dirty="0" smtClean="0">
                <a:latin typeface="Times New Roman" pitchFamily="18" charset="0"/>
                <a:cs typeface="Times New Roman" pitchFamily="18" charset="0"/>
              </a:rPr>
              <a:t>the youths</a:t>
            </a:r>
            <a:r>
              <a:rPr lang="en-US" dirty="0">
                <a:latin typeface="Times New Roman" pitchFamily="18" charset="0"/>
                <a:cs typeface="Times New Roman" pitchFamily="18" charset="0"/>
              </a:rPr>
              <a:t>. So learn them well to enable you </a:t>
            </a:r>
            <a:r>
              <a:rPr lang="en-US" dirty="0" smtClean="0">
                <a:latin typeface="Times New Roman" pitchFamily="18" charset="0"/>
                <a:cs typeface="Times New Roman" pitchFamily="18" charset="0"/>
              </a:rPr>
              <a:t>to impart </a:t>
            </a:r>
            <a:r>
              <a:rPr lang="en-US" dirty="0">
                <a:latin typeface="Times New Roman" pitchFamily="18" charset="0"/>
                <a:cs typeface="Times New Roman" pitchFamily="18" charset="0"/>
              </a:rPr>
              <a:t>them to the young people.</a:t>
            </a:r>
          </a:p>
          <a:p>
            <a:pPr algn="just">
              <a:lnSpc>
                <a:spcPct val="170000"/>
              </a:lnSpc>
            </a:pPr>
            <a:r>
              <a:rPr lang="en-US" dirty="0">
                <a:latin typeface="Times New Roman" pitchFamily="18" charset="0"/>
                <a:cs typeface="Times New Roman" pitchFamily="18" charset="0"/>
              </a:rPr>
              <a:t>Young people can make poor life decisions for </a:t>
            </a:r>
            <a:r>
              <a:rPr lang="en-US" dirty="0" smtClean="0">
                <a:latin typeface="Times New Roman" pitchFamily="18" charset="0"/>
                <a:cs typeface="Times New Roman" pitchFamily="18" charset="0"/>
              </a:rPr>
              <a:t>a variety </a:t>
            </a:r>
            <a:r>
              <a:rPr lang="en-US" dirty="0">
                <a:latin typeface="Times New Roman" pitchFamily="18" charset="0"/>
                <a:cs typeface="Times New Roman" pitchFamily="18" charset="0"/>
              </a:rPr>
              <a:t>of reasons and these decisions </a:t>
            </a:r>
            <a:r>
              <a:rPr lang="en-US" dirty="0" smtClean="0">
                <a:latin typeface="Times New Roman" pitchFamily="18" charset="0"/>
                <a:cs typeface="Times New Roman" pitchFamily="18" charset="0"/>
              </a:rPr>
              <a:t>have their </a:t>
            </a:r>
            <a:r>
              <a:rPr lang="en-US" dirty="0">
                <a:latin typeface="Times New Roman" pitchFamily="18" charset="0"/>
                <a:cs typeface="Times New Roman" pitchFamily="18" charset="0"/>
              </a:rPr>
              <a:t>own inherent dangers</a:t>
            </a:r>
            <a:r>
              <a:rPr lang="en-US" dirty="0" smtClean="0">
                <a:latin typeface="Times New Roman" pitchFamily="18" charset="0"/>
                <a:cs typeface="Times New Roman" pitchFamily="18" charset="0"/>
              </a:rPr>
              <a:t>.</a:t>
            </a:r>
          </a:p>
          <a:p>
            <a:pPr marL="0" indent="0" algn="just">
              <a:lnSpc>
                <a:spcPct val="170000"/>
              </a:lnSpc>
              <a:buNone/>
            </a:pPr>
            <a:r>
              <a:rPr lang="en-US" sz="3000" b="1" dirty="0" smtClean="0">
                <a:latin typeface="Times New Roman" pitchFamily="18" charset="0"/>
                <a:cs typeface="Times New Roman" pitchFamily="18" charset="0"/>
              </a:rPr>
              <a:t>Some poor </a:t>
            </a:r>
            <a:r>
              <a:rPr lang="en-US" sz="3000" b="1" dirty="0">
                <a:latin typeface="Times New Roman" pitchFamily="18" charset="0"/>
                <a:cs typeface="Times New Roman" pitchFamily="18" charset="0"/>
              </a:rPr>
              <a:t>life </a:t>
            </a:r>
            <a:r>
              <a:rPr lang="en-US" sz="3000" b="1" dirty="0" smtClean="0">
                <a:latin typeface="Times New Roman" pitchFamily="18" charset="0"/>
                <a:cs typeface="Times New Roman" pitchFamily="18" charset="0"/>
              </a:rPr>
              <a:t>decisions</a:t>
            </a:r>
            <a:r>
              <a:rPr lang="en-US" sz="3200" b="1" dirty="0">
                <a:latin typeface="Times New Roman" pitchFamily="18" charset="0"/>
                <a:cs typeface="Times New Roman" pitchFamily="18" charset="0"/>
              </a:rPr>
              <a:t> young people </a:t>
            </a:r>
            <a:r>
              <a:rPr lang="en-US" sz="3200" b="1" dirty="0" smtClean="0">
                <a:latin typeface="Times New Roman" pitchFamily="18" charset="0"/>
                <a:cs typeface="Times New Roman" pitchFamily="18" charset="0"/>
              </a:rPr>
              <a:t>make</a:t>
            </a:r>
            <a:r>
              <a:rPr lang="en-US" sz="3000" b="1" dirty="0" smtClean="0">
                <a:latin typeface="Times New Roman" pitchFamily="18" charset="0"/>
                <a:cs typeface="Times New Roman" pitchFamily="18" charset="0"/>
              </a:rPr>
              <a:t>:</a:t>
            </a:r>
            <a:endParaRPr lang="en-US" sz="3000" b="1" dirty="0">
              <a:latin typeface="Times New Roman" pitchFamily="18" charset="0"/>
              <a:cs typeface="Times New Roman" pitchFamily="18" charset="0"/>
            </a:endParaRPr>
          </a:p>
          <a:p>
            <a:pPr algn="just">
              <a:lnSpc>
                <a:spcPct val="170000"/>
              </a:lnSpc>
              <a:buNone/>
            </a:pPr>
            <a:r>
              <a:rPr lang="en-US" b="1" dirty="0" smtClean="0">
                <a:latin typeface="Times New Roman" pitchFamily="18" charset="0"/>
                <a:cs typeface="Times New Roman" pitchFamily="18" charset="0"/>
              </a:rPr>
              <a:t>1. Drug </a:t>
            </a:r>
            <a:r>
              <a:rPr lang="en-US" b="1" dirty="0">
                <a:latin typeface="Times New Roman" pitchFamily="18" charset="0"/>
                <a:cs typeface="Times New Roman" pitchFamily="18" charset="0"/>
              </a:rPr>
              <a:t>Abuse</a:t>
            </a:r>
          </a:p>
          <a:p>
            <a:pPr algn="just">
              <a:lnSpc>
                <a:spcPct val="170000"/>
              </a:lnSpc>
            </a:pPr>
            <a:r>
              <a:rPr lang="en-US" dirty="0">
                <a:latin typeface="Times New Roman" pitchFamily="18" charset="0"/>
                <a:cs typeface="Times New Roman" pitchFamily="18" charset="0"/>
              </a:rPr>
              <a:t>Drugs are mostly taken to elevate the mood </a:t>
            </a:r>
            <a:r>
              <a:rPr lang="en-US" dirty="0" smtClean="0">
                <a:latin typeface="Times New Roman" pitchFamily="18" charset="0"/>
                <a:cs typeface="Times New Roman" pitchFamily="18" charset="0"/>
              </a:rPr>
              <a:t>and often </a:t>
            </a:r>
            <a:r>
              <a:rPr lang="en-US" dirty="0">
                <a:latin typeface="Times New Roman" pitchFamily="18" charset="0"/>
                <a:cs typeface="Times New Roman" pitchFamily="18" charset="0"/>
              </a:rPr>
              <a:t>the individual feels ‘high’. In the long </a:t>
            </a:r>
            <a:r>
              <a:rPr lang="en-US" dirty="0" smtClean="0">
                <a:latin typeface="Times New Roman" pitchFamily="18" charset="0"/>
                <a:cs typeface="Times New Roman" pitchFamily="18" charset="0"/>
              </a:rPr>
              <a:t>run drugs </a:t>
            </a:r>
            <a:r>
              <a:rPr lang="en-US" dirty="0">
                <a:latin typeface="Times New Roman" pitchFamily="18" charset="0"/>
                <a:cs typeface="Times New Roman" pitchFamily="18" charset="0"/>
              </a:rPr>
              <a:t>impair the person’s ability to make </a:t>
            </a:r>
            <a:r>
              <a:rPr lang="en-US" dirty="0" smtClean="0">
                <a:latin typeface="Times New Roman" pitchFamily="18" charset="0"/>
                <a:cs typeface="Times New Roman" pitchFamily="18" charset="0"/>
              </a:rPr>
              <a:t>sound decisions an established </a:t>
            </a:r>
            <a:r>
              <a:rPr lang="en-US" dirty="0">
                <a:latin typeface="Times New Roman" pitchFamily="18" charset="0"/>
                <a:cs typeface="Times New Roman" pitchFamily="18" charset="0"/>
              </a:rPr>
              <a:t>values may </a:t>
            </a:r>
            <a:r>
              <a:rPr lang="en-US" dirty="0" smtClean="0">
                <a:latin typeface="Times New Roman" pitchFamily="18" charset="0"/>
                <a:cs typeface="Times New Roman" pitchFamily="18" charset="0"/>
              </a:rPr>
              <a:t>be ignored</a:t>
            </a:r>
            <a:r>
              <a:rPr lang="en-US"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762000"/>
            <a:ext cx="8763000" cy="6019800"/>
          </a:xfrm>
        </p:spPr>
        <p:txBody>
          <a:bodyPr>
            <a:normAutofit fontScale="62500" lnSpcReduction="20000"/>
          </a:bodyPr>
          <a:lstStyle/>
          <a:p>
            <a:pPr algn="just">
              <a:lnSpc>
                <a:spcPct val="170000"/>
              </a:lnSpc>
              <a:buNone/>
            </a:pPr>
            <a:r>
              <a:rPr lang="en-US" b="1" dirty="0" smtClean="0">
                <a:latin typeface="Times New Roman" pitchFamily="18" charset="0"/>
                <a:cs typeface="Times New Roman" pitchFamily="18" charset="0"/>
              </a:rPr>
              <a:t>2. </a:t>
            </a:r>
            <a:r>
              <a:rPr lang="en-US" sz="3800" b="1" dirty="0" smtClean="0">
                <a:latin typeface="Times New Roman" pitchFamily="18" charset="0"/>
                <a:cs typeface="Times New Roman" pitchFamily="18" charset="0"/>
              </a:rPr>
              <a:t>Unprotected </a:t>
            </a:r>
            <a:r>
              <a:rPr lang="en-US" sz="3800" b="1" dirty="0">
                <a:latin typeface="Times New Roman" pitchFamily="18" charset="0"/>
                <a:cs typeface="Times New Roman" pitchFamily="18" charset="0"/>
              </a:rPr>
              <a:t>Sex</a:t>
            </a:r>
          </a:p>
          <a:p>
            <a:pPr algn="just">
              <a:lnSpc>
                <a:spcPct val="170000"/>
              </a:lnSpc>
            </a:pPr>
            <a:r>
              <a:rPr lang="en-US" sz="3800" dirty="0">
                <a:latin typeface="Times New Roman" pitchFamily="18" charset="0"/>
                <a:cs typeface="Times New Roman" pitchFamily="18" charset="0"/>
              </a:rPr>
              <a:t>Unprotected sex is often a result of the </a:t>
            </a:r>
            <a:r>
              <a:rPr lang="en-US" sz="3800" dirty="0" smtClean="0">
                <a:latin typeface="Times New Roman" pitchFamily="18" charset="0"/>
                <a:cs typeface="Times New Roman" pitchFamily="18" charset="0"/>
              </a:rPr>
              <a:t>individual succumbing </a:t>
            </a:r>
            <a:r>
              <a:rPr lang="en-US" sz="3800" dirty="0">
                <a:latin typeface="Times New Roman" pitchFamily="18" charset="0"/>
                <a:cs typeface="Times New Roman" pitchFamily="18" charset="0"/>
              </a:rPr>
              <a:t>to peer pressure. </a:t>
            </a:r>
            <a:r>
              <a:rPr lang="en-US" sz="3800" dirty="0" smtClean="0">
                <a:latin typeface="Times New Roman" pitchFamily="18" charset="0"/>
                <a:cs typeface="Times New Roman" pitchFamily="18" charset="0"/>
              </a:rPr>
              <a:t>Occasionally, decisions </a:t>
            </a:r>
            <a:r>
              <a:rPr lang="en-US" sz="3800" dirty="0">
                <a:latin typeface="Times New Roman" pitchFamily="18" charset="0"/>
                <a:cs typeface="Times New Roman" pitchFamily="18" charset="0"/>
              </a:rPr>
              <a:t>are made under the influence of </a:t>
            </a:r>
            <a:r>
              <a:rPr lang="en-US" sz="3800" dirty="0" smtClean="0">
                <a:latin typeface="Times New Roman" pitchFamily="18" charset="0"/>
                <a:cs typeface="Times New Roman" pitchFamily="18" charset="0"/>
              </a:rPr>
              <a:t>drugs or </a:t>
            </a:r>
            <a:r>
              <a:rPr lang="en-US" sz="3800" dirty="0">
                <a:latin typeface="Times New Roman" pitchFamily="18" charset="0"/>
                <a:cs typeface="Times New Roman" pitchFamily="18" charset="0"/>
              </a:rPr>
              <a:t>alcohol. This adds to the risk of </a:t>
            </a:r>
            <a:r>
              <a:rPr lang="en-US" sz="3800" dirty="0" smtClean="0">
                <a:latin typeface="Times New Roman" pitchFamily="18" charset="0"/>
                <a:cs typeface="Times New Roman" pitchFamily="18" charset="0"/>
              </a:rPr>
              <a:t>spreading STIs/HIV/AIDS</a:t>
            </a:r>
            <a:r>
              <a:rPr lang="en-US" sz="3800" dirty="0">
                <a:latin typeface="Times New Roman" pitchFamily="18" charset="0"/>
                <a:cs typeface="Times New Roman" pitchFamily="18" charset="0"/>
              </a:rPr>
              <a:t>, unwanted pregnancy, </a:t>
            </a:r>
            <a:r>
              <a:rPr lang="en-US" sz="3800" dirty="0" smtClean="0">
                <a:latin typeface="Times New Roman" pitchFamily="18" charset="0"/>
                <a:cs typeface="Times New Roman" pitchFamily="18" charset="0"/>
              </a:rPr>
              <a:t>school dropout </a:t>
            </a:r>
            <a:r>
              <a:rPr lang="en-US" sz="3800" dirty="0">
                <a:latin typeface="Times New Roman" pitchFamily="18" charset="0"/>
                <a:cs typeface="Times New Roman" pitchFamily="18" charset="0"/>
              </a:rPr>
              <a:t>and poverty.</a:t>
            </a:r>
          </a:p>
          <a:p>
            <a:pPr algn="just">
              <a:lnSpc>
                <a:spcPct val="170000"/>
              </a:lnSpc>
              <a:buNone/>
            </a:pPr>
            <a:r>
              <a:rPr lang="en-US" sz="3800" b="1" dirty="0" smtClean="0">
                <a:latin typeface="Times New Roman" pitchFamily="18" charset="0"/>
                <a:cs typeface="Times New Roman" pitchFamily="18" charset="0"/>
              </a:rPr>
              <a:t>3. Crime</a:t>
            </a:r>
            <a:endParaRPr lang="en-US" sz="3800" b="1" dirty="0">
              <a:latin typeface="Times New Roman" pitchFamily="18" charset="0"/>
              <a:cs typeface="Times New Roman" pitchFamily="18" charset="0"/>
            </a:endParaRPr>
          </a:p>
          <a:p>
            <a:pPr algn="just">
              <a:lnSpc>
                <a:spcPct val="170000"/>
              </a:lnSpc>
            </a:pPr>
            <a:r>
              <a:rPr lang="en-US" sz="3800" dirty="0">
                <a:latin typeface="Times New Roman" pitchFamily="18" charset="0"/>
                <a:cs typeface="Times New Roman" pitchFamily="18" charset="0"/>
              </a:rPr>
              <a:t>Lawlessness and crime, such as stealing </a:t>
            </a:r>
            <a:r>
              <a:rPr lang="en-US" sz="3800" dirty="0" smtClean="0">
                <a:latin typeface="Times New Roman" pitchFamily="18" charset="0"/>
                <a:cs typeface="Times New Roman" pitchFamily="18" charset="0"/>
              </a:rPr>
              <a:t>or robbery </a:t>
            </a:r>
            <a:r>
              <a:rPr lang="en-US" sz="3800" dirty="0">
                <a:latin typeface="Times New Roman" pitchFamily="18" charset="0"/>
                <a:cs typeface="Times New Roman" pitchFamily="18" charset="0"/>
              </a:rPr>
              <a:t>with violence, is commonly </a:t>
            </a:r>
            <a:r>
              <a:rPr lang="en-US" sz="3800" dirty="0" smtClean="0">
                <a:latin typeface="Times New Roman" pitchFamily="18" charset="0"/>
                <a:cs typeface="Times New Roman" pitchFamily="18" charset="0"/>
              </a:rPr>
              <a:t>found among </a:t>
            </a:r>
            <a:r>
              <a:rPr lang="en-US" sz="3800" dirty="0">
                <a:latin typeface="Times New Roman" pitchFamily="18" charset="0"/>
                <a:cs typeface="Times New Roman" pitchFamily="18" charset="0"/>
              </a:rPr>
              <a:t>people with </a:t>
            </a:r>
            <a:r>
              <a:rPr lang="en-US" sz="3800" dirty="0" smtClean="0">
                <a:latin typeface="Times New Roman" pitchFamily="18" charset="0"/>
                <a:cs typeface="Times New Roman" pitchFamily="18" charset="0"/>
              </a:rPr>
              <a:t>low negotiation </a:t>
            </a:r>
            <a:r>
              <a:rPr lang="en-US" sz="3800" dirty="0">
                <a:latin typeface="Times New Roman" pitchFamily="18" charset="0"/>
                <a:cs typeface="Times New Roman" pitchFamily="18" charset="0"/>
              </a:rPr>
              <a:t>and </a:t>
            </a:r>
            <a:r>
              <a:rPr lang="en-US" sz="3800" dirty="0" smtClean="0">
                <a:latin typeface="Times New Roman" pitchFamily="18" charset="0"/>
                <a:cs typeface="Times New Roman" pitchFamily="18" charset="0"/>
              </a:rPr>
              <a:t>assertive skills</a:t>
            </a:r>
            <a:r>
              <a:rPr lang="en-US" sz="3800" dirty="0">
                <a:latin typeface="Times New Roman" pitchFamily="18" charset="0"/>
                <a:cs typeface="Times New Roman" pitchFamily="18" charset="0"/>
              </a:rPr>
              <a:t>. In order to enhance the health and </a:t>
            </a:r>
            <a:r>
              <a:rPr lang="en-US" sz="3800" dirty="0" smtClean="0">
                <a:latin typeface="Times New Roman" pitchFamily="18" charset="0"/>
                <a:cs typeface="Times New Roman" pitchFamily="18" charset="0"/>
              </a:rPr>
              <a:t>well being </a:t>
            </a:r>
            <a:r>
              <a:rPr lang="en-US" sz="3800" dirty="0">
                <a:latin typeface="Times New Roman" pitchFamily="18" charset="0"/>
                <a:cs typeface="Times New Roman" pitchFamily="18" charset="0"/>
              </a:rPr>
              <a:t>of adolescents and youths, </a:t>
            </a:r>
            <a:r>
              <a:rPr lang="en-US" sz="3800" dirty="0" smtClean="0">
                <a:latin typeface="Times New Roman" pitchFamily="18" charset="0"/>
                <a:cs typeface="Times New Roman" pitchFamily="18" charset="0"/>
              </a:rPr>
              <a:t>remedial activities </a:t>
            </a:r>
            <a:r>
              <a:rPr lang="en-US" sz="3800" dirty="0">
                <a:latin typeface="Times New Roman" pitchFamily="18" charset="0"/>
                <a:cs typeface="Times New Roman" pitchFamily="18" charset="0"/>
              </a:rPr>
              <a:t>need to be undertaken</a:t>
            </a:r>
            <a:r>
              <a:rPr lang="en-US" sz="3800" dirty="0"/>
              <a:t>.</a:t>
            </a: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554162"/>
          </a:xfrm>
        </p:spPr>
        <p:txBody>
          <a:bodyPr>
            <a:normAutofit fontScale="90000"/>
          </a:bodyPr>
          <a:lstStyle/>
          <a:p>
            <a:r>
              <a:rPr lang="en-US" sz="3600" b="1" dirty="0" smtClean="0">
                <a:latin typeface="Times New Roman" pitchFamily="18" charset="0"/>
                <a:cs typeface="Times New Roman" pitchFamily="18" charset="0"/>
              </a:rPr>
              <a:t>Community and Government Interventions to</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Improve the Health of Young People</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600200"/>
            <a:ext cx="8763000" cy="4953000"/>
          </a:xfrm>
        </p:spPr>
        <p:txBody>
          <a:bodyPr>
            <a:normAutofit fontScale="92500"/>
          </a:bodyPr>
          <a:lstStyle/>
          <a:p>
            <a:pPr algn="just">
              <a:lnSpc>
                <a:spcPct val="17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Advocating the recognition </a:t>
            </a:r>
            <a:r>
              <a:rPr lang="en-US" dirty="0" smtClean="0">
                <a:latin typeface="Times New Roman" pitchFamily="18" charset="0"/>
                <a:cs typeface="Times New Roman" pitchFamily="18" charset="0"/>
              </a:rPr>
              <a:t>of </a:t>
            </a:r>
            <a:r>
              <a:rPr lang="en-US" b="1" dirty="0" smtClean="0">
                <a:latin typeface="Times New Roman" pitchFamily="18" charset="0"/>
                <a:cs typeface="Times New Roman" pitchFamily="18" charset="0"/>
              </a:rPr>
              <a:t>socioeconomic </a:t>
            </a:r>
            <a:r>
              <a:rPr lang="en-US" b="1" dirty="0">
                <a:latin typeface="Times New Roman" pitchFamily="18" charset="0"/>
                <a:cs typeface="Times New Roman" pitchFamily="18" charset="0"/>
              </a:rPr>
              <a:t>and reproductive </a:t>
            </a:r>
            <a:r>
              <a:rPr lang="en-US" b="1" dirty="0" smtClean="0">
                <a:latin typeface="Times New Roman" pitchFamily="18" charset="0"/>
                <a:cs typeface="Times New Roman" pitchFamily="18" charset="0"/>
              </a:rPr>
              <a:t>health needs </a:t>
            </a:r>
            <a:r>
              <a:rPr lang="en-US" b="1" dirty="0">
                <a:latin typeface="Times New Roman" pitchFamily="18" charset="0"/>
                <a:cs typeface="Times New Roman" pitchFamily="18" charset="0"/>
              </a:rPr>
              <a:t>and rights </a:t>
            </a:r>
            <a:r>
              <a:rPr lang="en-US" dirty="0">
                <a:latin typeface="Times New Roman" pitchFamily="18" charset="0"/>
                <a:cs typeface="Times New Roman" pitchFamily="18" charset="0"/>
              </a:rPr>
              <a:t>of adolescents and </a:t>
            </a:r>
            <a:r>
              <a:rPr lang="en-US" dirty="0" smtClean="0">
                <a:latin typeface="Times New Roman" pitchFamily="18" charset="0"/>
                <a:cs typeface="Times New Roman" pitchFamily="18" charset="0"/>
              </a:rPr>
              <a:t>the youth</a:t>
            </a:r>
            <a:endParaRPr lang="en-US" dirty="0">
              <a:latin typeface="Times New Roman" pitchFamily="18" charset="0"/>
              <a:cs typeface="Times New Roman" pitchFamily="18" charset="0"/>
            </a:endParaRPr>
          </a:p>
          <a:p>
            <a:pPr algn="just">
              <a:lnSpc>
                <a:spcPct val="170000"/>
              </a:lnSpc>
              <a:buNone/>
            </a:pPr>
            <a:r>
              <a:rPr lang="en-US" dirty="0">
                <a:latin typeface="Times New Roman" pitchFamily="18" charset="0"/>
                <a:cs typeface="Times New Roman" pitchFamily="18" charset="0"/>
              </a:rPr>
              <a:t>• Establishing an </a:t>
            </a:r>
            <a:r>
              <a:rPr lang="en-US" b="1" dirty="0">
                <a:latin typeface="Times New Roman" pitchFamily="18" charset="0"/>
                <a:cs typeface="Times New Roman" pitchFamily="18" charset="0"/>
              </a:rPr>
              <a:t>understanding </a:t>
            </a:r>
            <a:r>
              <a:rPr lang="en-US" b="1" dirty="0" smtClean="0">
                <a:latin typeface="Times New Roman" pitchFamily="18" charset="0"/>
                <a:cs typeface="Times New Roman" pitchFamily="18" charset="0"/>
              </a:rPr>
              <a:t>with youth </a:t>
            </a:r>
            <a:r>
              <a:rPr lang="en-US" b="1" dirty="0">
                <a:latin typeface="Times New Roman" pitchFamily="18" charset="0"/>
                <a:cs typeface="Times New Roman" pitchFamily="18" charset="0"/>
              </a:rPr>
              <a:t>advisory councils </a:t>
            </a:r>
            <a:r>
              <a:rPr lang="en-US" dirty="0">
                <a:latin typeface="Times New Roman" pitchFamily="18" charset="0"/>
                <a:cs typeface="Times New Roman" pitchFamily="18" charset="0"/>
              </a:rPr>
              <a:t>at all levels </a:t>
            </a:r>
            <a:r>
              <a:rPr lang="en-US" dirty="0" smtClean="0">
                <a:latin typeface="Times New Roman" pitchFamily="18" charset="0"/>
                <a:cs typeface="Times New Roman" pitchFamily="18" charset="0"/>
              </a:rPr>
              <a:t>to </a:t>
            </a:r>
            <a:r>
              <a:rPr lang="en-US" b="1" dirty="0" smtClean="0">
                <a:latin typeface="Times New Roman" pitchFamily="18" charset="0"/>
                <a:cs typeface="Times New Roman" pitchFamily="18" charset="0"/>
              </a:rPr>
              <a:t>coordinate </a:t>
            </a:r>
            <a:r>
              <a:rPr lang="en-US" b="1" dirty="0">
                <a:latin typeface="Times New Roman" pitchFamily="18" charset="0"/>
                <a:cs typeface="Times New Roman" pitchFamily="18" charset="0"/>
              </a:rPr>
              <a:t>and advise on youth </a:t>
            </a:r>
            <a:r>
              <a:rPr lang="en-US" b="1" dirty="0" smtClean="0">
                <a:latin typeface="Times New Roman" pitchFamily="18" charset="0"/>
                <a:cs typeface="Times New Roman" pitchFamily="18" charset="0"/>
              </a:rPr>
              <a:t>and adolescent </a:t>
            </a:r>
            <a:r>
              <a:rPr lang="en-US" b="1" dirty="0">
                <a:latin typeface="Times New Roman" pitchFamily="18" charset="0"/>
                <a:cs typeface="Times New Roman" pitchFamily="18" charset="0"/>
              </a:rPr>
              <a:t>health</a:t>
            </a:r>
          </a:p>
          <a:p>
            <a:pPr algn="just">
              <a:lnSpc>
                <a:spcPct val="170000"/>
              </a:lnSpc>
              <a:buNone/>
            </a:pPr>
            <a:r>
              <a:rPr lang="en-US" dirty="0">
                <a:latin typeface="Times New Roman" pitchFamily="18" charset="0"/>
                <a:cs typeface="Times New Roman" pitchFamily="18" charset="0"/>
              </a:rPr>
              <a:t>• Developing </a:t>
            </a:r>
            <a:r>
              <a:rPr lang="en-US" b="1" dirty="0">
                <a:latin typeface="Times New Roman" pitchFamily="18" charset="0"/>
                <a:cs typeface="Times New Roman" pitchFamily="18" charset="0"/>
              </a:rPr>
              <a:t>specific messages </a:t>
            </a:r>
            <a:r>
              <a:rPr lang="en-US" b="1" dirty="0" smtClean="0">
                <a:latin typeface="Times New Roman" pitchFamily="18" charset="0"/>
                <a:cs typeface="Times New Roman" pitchFamily="18" charset="0"/>
              </a:rPr>
              <a:t>for different </a:t>
            </a:r>
            <a:r>
              <a:rPr lang="en-US" b="1" dirty="0">
                <a:latin typeface="Times New Roman" pitchFamily="18" charset="0"/>
                <a:cs typeface="Times New Roman" pitchFamily="18" charset="0"/>
              </a:rPr>
              <a:t>target groups </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parents, religious </a:t>
            </a:r>
            <a:r>
              <a:rPr lang="en-US" dirty="0">
                <a:latin typeface="Times New Roman" pitchFamily="18" charset="0"/>
                <a:cs typeface="Times New Roman" pitchFamily="18" charset="0"/>
              </a:rPr>
              <a:t>and other leaders, youths </a:t>
            </a:r>
            <a:r>
              <a:rPr lang="en-US" dirty="0" smtClean="0">
                <a:latin typeface="Times New Roman" pitchFamily="18" charset="0"/>
                <a:cs typeface="Times New Roman" pitchFamily="18" charset="0"/>
              </a:rPr>
              <a:t>and adolescents</a:t>
            </a:r>
            <a:r>
              <a:rPr lang="en-US"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533400"/>
            <a:ext cx="8763000" cy="6019800"/>
          </a:xfrm>
        </p:spPr>
        <p:txBody>
          <a:bodyPr>
            <a:normAutofit/>
          </a:bodyPr>
          <a:lstStyle/>
          <a:p>
            <a:pPr algn="just">
              <a:lnSpc>
                <a:spcPct val="150000"/>
              </a:lnSpc>
            </a:pPr>
            <a:r>
              <a:rPr lang="en-US" sz="3600" dirty="0">
                <a:latin typeface="Times New Roman" pitchFamily="18" charset="0"/>
                <a:cs typeface="Times New Roman" pitchFamily="18" charset="0"/>
              </a:rPr>
              <a:t>The </a:t>
            </a:r>
            <a:r>
              <a:rPr lang="en-US" sz="3600" dirty="0" smtClean="0">
                <a:latin typeface="Times New Roman" pitchFamily="18" charset="0"/>
                <a:cs typeface="Times New Roman" pitchFamily="18" charset="0"/>
              </a:rPr>
              <a:t>ICPD </a:t>
            </a:r>
            <a:r>
              <a:rPr lang="en-US" sz="3600" dirty="0" err="1" smtClean="0">
                <a:latin typeface="Times New Roman" pitchFamily="18" charset="0"/>
                <a:cs typeface="Times New Roman" pitchFamily="18" charset="0"/>
              </a:rPr>
              <a:t>Programme</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endorsed a shift in </a:t>
            </a:r>
            <a:r>
              <a:rPr lang="en-US" sz="3600" dirty="0" smtClean="0">
                <a:latin typeface="Times New Roman" pitchFamily="18" charset="0"/>
                <a:cs typeface="Times New Roman" pitchFamily="18" charset="0"/>
              </a:rPr>
              <a:t>development strategies</a:t>
            </a:r>
            <a:r>
              <a:rPr lang="en-US" sz="3600" dirty="0">
                <a:latin typeface="Times New Roman" pitchFamily="18" charset="0"/>
                <a:cs typeface="Times New Roman" pitchFamily="18" charset="0"/>
              </a:rPr>
              <a:t>, urging member countries to </a:t>
            </a:r>
            <a:r>
              <a:rPr lang="en-US" sz="3600" dirty="0" smtClean="0">
                <a:latin typeface="Times New Roman" pitchFamily="18" charset="0"/>
                <a:cs typeface="Times New Roman" pitchFamily="18" charset="0"/>
              </a:rPr>
              <a:t>review and </a:t>
            </a:r>
            <a:r>
              <a:rPr lang="en-US" sz="3600" dirty="0">
                <a:latin typeface="Times New Roman" pitchFamily="18" charset="0"/>
                <a:cs typeface="Times New Roman" pitchFamily="18" charset="0"/>
              </a:rPr>
              <a:t>revise health policies to focus on </a:t>
            </a:r>
            <a:r>
              <a:rPr lang="en-US" sz="3600" dirty="0" smtClean="0">
                <a:latin typeface="Times New Roman" pitchFamily="18" charset="0"/>
                <a:cs typeface="Times New Roman" pitchFamily="18" charset="0"/>
              </a:rPr>
              <a:t>meeting the </a:t>
            </a:r>
            <a:r>
              <a:rPr lang="en-US" sz="3600" dirty="0">
                <a:latin typeface="Times New Roman" pitchFamily="18" charset="0"/>
                <a:cs typeface="Times New Roman" pitchFamily="18" charset="0"/>
              </a:rPr>
              <a:t>needs of an individual, and on the </a:t>
            </a:r>
            <a:r>
              <a:rPr lang="en-US" sz="3600" dirty="0" smtClean="0">
                <a:latin typeface="Times New Roman" pitchFamily="18" charset="0"/>
                <a:cs typeface="Times New Roman" pitchFamily="18" charset="0"/>
              </a:rPr>
              <a:t>provision of </a:t>
            </a:r>
            <a:r>
              <a:rPr lang="en-US" sz="3600" dirty="0">
                <a:latin typeface="Times New Roman" pitchFamily="18" charset="0"/>
                <a:cs typeface="Times New Roman" pitchFamily="18" charset="0"/>
              </a:rPr>
              <a:t>basic as well as comprehensive and </a:t>
            </a:r>
            <a:r>
              <a:rPr lang="en-US" sz="3600" dirty="0" smtClean="0">
                <a:latin typeface="Times New Roman" pitchFamily="18" charset="0"/>
                <a:cs typeface="Times New Roman" pitchFamily="18" charset="0"/>
              </a:rPr>
              <a:t>quality RH </a:t>
            </a:r>
            <a:r>
              <a:rPr lang="en-US" sz="3600" dirty="0">
                <a:latin typeface="Times New Roman" pitchFamily="18" charset="0"/>
                <a:cs typeface="Times New Roman" pitchFamily="18" charset="0"/>
              </a:rPr>
              <a:t>services</a:t>
            </a:r>
            <a:r>
              <a:rPr lang="en-US" sz="3600" dirty="0"/>
              <a:t>.</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5943600"/>
          </a:xfrm>
        </p:spPr>
        <p:txBody>
          <a:bodyPr>
            <a:normAutofit/>
          </a:bodyPr>
          <a:lstStyle/>
          <a:p>
            <a:pPr algn="just">
              <a:lnSpc>
                <a:spcPct val="170000"/>
              </a:lnSpc>
            </a:pPr>
            <a:r>
              <a:rPr lang="en-US" dirty="0">
                <a:latin typeface="Times New Roman" pitchFamily="18" charset="0"/>
                <a:cs typeface="Times New Roman" pitchFamily="18" charset="0"/>
              </a:rPr>
              <a:t>Implementing </a:t>
            </a:r>
            <a:r>
              <a:rPr lang="en-US" b="1" dirty="0">
                <a:latin typeface="Times New Roman" pitchFamily="18" charset="0"/>
                <a:cs typeface="Times New Roman" pitchFamily="18" charset="0"/>
              </a:rPr>
              <a:t>youth friendly </a:t>
            </a:r>
            <a:r>
              <a:rPr lang="en-US" b="1" dirty="0" smtClean="0">
                <a:latin typeface="Times New Roman" pitchFamily="18" charset="0"/>
                <a:cs typeface="Times New Roman" pitchFamily="18" charset="0"/>
              </a:rPr>
              <a:t>and accessible </a:t>
            </a:r>
            <a:r>
              <a:rPr lang="en-US" b="1" dirty="0">
                <a:latin typeface="Times New Roman" pitchFamily="18" charset="0"/>
                <a:cs typeface="Times New Roman" pitchFamily="18" charset="0"/>
              </a:rPr>
              <a:t>RH services </a:t>
            </a:r>
            <a:r>
              <a:rPr lang="en-US" dirty="0">
                <a:latin typeface="Times New Roman" pitchFamily="18" charset="0"/>
                <a:cs typeface="Times New Roman" pitchFamily="18" charset="0"/>
              </a:rPr>
              <a:t>to enable </a:t>
            </a:r>
            <a:r>
              <a:rPr lang="en-US" dirty="0" smtClean="0">
                <a:latin typeface="Times New Roman" pitchFamily="18" charset="0"/>
                <a:cs typeface="Times New Roman" pitchFamily="18" charset="0"/>
              </a:rPr>
              <a:t>the youth </a:t>
            </a:r>
            <a:r>
              <a:rPr lang="en-US" dirty="0">
                <a:latin typeface="Times New Roman" pitchFamily="18" charset="0"/>
                <a:cs typeface="Times New Roman" pitchFamily="18" charset="0"/>
              </a:rPr>
              <a:t>to seek services and </a:t>
            </a:r>
            <a:r>
              <a:rPr lang="en-US" dirty="0" smtClean="0">
                <a:latin typeface="Times New Roman" pitchFamily="18" charset="0"/>
                <a:cs typeface="Times New Roman" pitchFamily="18" charset="0"/>
              </a:rPr>
              <a:t>receive counselling </a:t>
            </a:r>
            <a:r>
              <a:rPr lang="en-US" dirty="0">
                <a:latin typeface="Times New Roman" pitchFamily="18" charset="0"/>
                <a:cs typeface="Times New Roman" pitchFamily="18" charset="0"/>
              </a:rPr>
              <a:t>without barriers.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Health providers </a:t>
            </a:r>
            <a:r>
              <a:rPr lang="en-US" dirty="0">
                <a:latin typeface="Times New Roman" pitchFamily="18" charset="0"/>
                <a:cs typeface="Times New Roman" pitchFamily="18" charset="0"/>
              </a:rPr>
              <a:t>should create a </a:t>
            </a:r>
            <a:r>
              <a:rPr lang="en-US" b="1" dirty="0" smtClean="0">
                <a:latin typeface="Times New Roman" pitchFamily="18" charset="0"/>
                <a:cs typeface="Times New Roman" pitchFamily="18" charset="0"/>
              </a:rPr>
              <a:t>conducive environment </a:t>
            </a:r>
            <a:r>
              <a:rPr lang="en-US" b="1" dirty="0">
                <a:latin typeface="Times New Roman" pitchFamily="18" charset="0"/>
                <a:cs typeface="Times New Roman" pitchFamily="18" charset="0"/>
              </a:rPr>
              <a:t>when counselling </a:t>
            </a:r>
            <a:r>
              <a:rPr lang="en-US" b="1" dirty="0" smtClean="0">
                <a:latin typeface="Times New Roman" pitchFamily="18" charset="0"/>
                <a:cs typeface="Times New Roman" pitchFamily="18" charset="0"/>
              </a:rPr>
              <a:t>and avoid </a:t>
            </a:r>
            <a:r>
              <a:rPr lang="en-US" b="1" dirty="0">
                <a:latin typeface="Times New Roman" pitchFamily="18" charset="0"/>
                <a:cs typeface="Times New Roman" pitchFamily="18" charset="0"/>
              </a:rPr>
              <a:t>biases </a:t>
            </a:r>
            <a:r>
              <a:rPr lang="en-US" dirty="0">
                <a:latin typeface="Times New Roman" pitchFamily="18" charset="0"/>
                <a:cs typeface="Times New Roman" pitchFamily="18" charset="0"/>
              </a:rPr>
              <a:t>that discourage </a:t>
            </a:r>
            <a:r>
              <a:rPr lang="en-US" dirty="0" smtClean="0">
                <a:latin typeface="Times New Roman" pitchFamily="18" charset="0"/>
                <a:cs typeface="Times New Roman" pitchFamily="18" charset="0"/>
              </a:rPr>
              <a:t>youths from </a:t>
            </a:r>
            <a:r>
              <a:rPr lang="en-US" dirty="0">
                <a:latin typeface="Times New Roman" pitchFamily="18" charset="0"/>
                <a:cs typeface="Times New Roman" pitchFamily="18" charset="0"/>
              </a:rPr>
              <a:t>coming to the facility</a:t>
            </a:r>
          </a:p>
          <a:p>
            <a:pPr algn="just">
              <a:lnSpc>
                <a:spcPct val="170000"/>
              </a:lnSpc>
              <a:buNone/>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Educating youths on their rights </a:t>
            </a:r>
            <a:r>
              <a:rPr lang="en-US" dirty="0">
                <a:latin typeface="Times New Roman" pitchFamily="18" charset="0"/>
                <a:cs typeface="Times New Roman" pitchFamily="18" charset="0"/>
              </a:rPr>
              <a:t>in </a:t>
            </a:r>
            <a:r>
              <a:rPr lang="en-US" dirty="0" smtClean="0">
                <a:latin typeface="Times New Roman" pitchFamily="18" charset="0"/>
                <a:cs typeface="Times New Roman" pitchFamily="18" charset="0"/>
              </a:rPr>
              <a:t>order to </a:t>
            </a:r>
            <a:r>
              <a:rPr lang="en-US" dirty="0">
                <a:latin typeface="Times New Roman" pitchFamily="18" charset="0"/>
                <a:cs typeface="Times New Roman" pitchFamily="18" charset="0"/>
              </a:rPr>
              <a:t>help them attain the highest degree </a:t>
            </a:r>
            <a:r>
              <a:rPr lang="en-US" dirty="0" smtClean="0">
                <a:latin typeface="Times New Roman" pitchFamily="18" charset="0"/>
                <a:cs typeface="Times New Roman" pitchFamily="18" charset="0"/>
              </a:rPr>
              <a:t>of health </a:t>
            </a:r>
            <a:r>
              <a:rPr lang="en-US" dirty="0">
                <a:latin typeface="Times New Roman" pitchFamily="18" charset="0"/>
                <a:cs typeface="Times New Roman" pitchFamily="18" charset="0"/>
              </a:rPr>
              <a:t>and self esteem. </a:t>
            </a:r>
            <a:endParaRPr lang="en-US" dirty="0" smtClean="0">
              <a:latin typeface="Times New Roman" pitchFamily="18" charset="0"/>
              <a:cs typeface="Times New Roman" pitchFamily="18" charset="0"/>
            </a:endParaRPr>
          </a:p>
          <a:p>
            <a:pPr algn="just">
              <a:lnSpc>
                <a:spcPct val="170000"/>
              </a:lnSpc>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6019800"/>
          </a:xfrm>
        </p:spPr>
        <p:txBody>
          <a:bodyPr>
            <a:noAutofit/>
          </a:bodyPr>
          <a:lstStyle/>
          <a:p>
            <a:pPr algn="just">
              <a:lnSpc>
                <a:spcPct val="150000"/>
              </a:lnSpc>
            </a:pPr>
            <a:r>
              <a:rPr lang="en-US" sz="2400" dirty="0" smtClean="0">
                <a:latin typeface="Times New Roman" pitchFamily="18" charset="0"/>
                <a:cs typeface="Times New Roman" pitchFamily="18" charset="0"/>
              </a:rPr>
              <a:t>They </a:t>
            </a:r>
            <a:r>
              <a:rPr lang="en-US" sz="2400" dirty="0">
                <a:latin typeface="Times New Roman" pitchFamily="18" charset="0"/>
                <a:cs typeface="Times New Roman" pitchFamily="18" charset="0"/>
              </a:rPr>
              <a:t>should be </a:t>
            </a:r>
            <a:r>
              <a:rPr lang="en-US" sz="2400" b="1" dirty="0">
                <a:latin typeface="Times New Roman" pitchFamily="18" charset="0"/>
                <a:cs typeface="Times New Roman" pitchFamily="18" charset="0"/>
              </a:rPr>
              <a:t>sensitised to advocate against marriage at an early age, female circumcision, child abuse </a:t>
            </a:r>
            <a:r>
              <a:rPr lang="en-US" sz="2400" dirty="0">
                <a:latin typeface="Times New Roman" pitchFamily="18" charset="0"/>
                <a:cs typeface="Times New Roman" pitchFamily="18" charset="0"/>
              </a:rPr>
              <a:t>and so </a:t>
            </a:r>
            <a:r>
              <a:rPr lang="en-US" sz="2400" dirty="0" smtClean="0">
                <a:latin typeface="Times New Roman" pitchFamily="18" charset="0"/>
                <a:cs typeface="Times New Roman" pitchFamily="18" charset="0"/>
              </a:rPr>
              <a:t>on.</a:t>
            </a:r>
          </a:p>
          <a:p>
            <a:pPr algn="just">
              <a:lnSpc>
                <a:spcPct val="150000"/>
              </a:lnSpc>
            </a:pPr>
            <a:r>
              <a:rPr lang="en-US" sz="2400" dirty="0" smtClean="0">
                <a:latin typeface="Times New Roman" pitchFamily="18" charset="0"/>
                <a:cs typeface="Times New Roman" pitchFamily="18" charset="0"/>
              </a:rPr>
              <a:t>They </a:t>
            </a:r>
            <a:r>
              <a:rPr lang="en-US" sz="2400" dirty="0">
                <a:latin typeface="Times New Roman" pitchFamily="18" charset="0"/>
                <a:cs typeface="Times New Roman" pitchFamily="18" charset="0"/>
              </a:rPr>
              <a:t>should also </a:t>
            </a:r>
            <a:r>
              <a:rPr lang="en-US" sz="2400" b="1" dirty="0">
                <a:latin typeface="Times New Roman" pitchFamily="18" charset="0"/>
                <a:cs typeface="Times New Roman" pitchFamily="18" charset="0"/>
              </a:rPr>
              <a:t>advocate for the respect of good cultural values, access to RH services</a:t>
            </a:r>
            <a:r>
              <a:rPr lang="en-US" sz="2400" dirty="0">
                <a:latin typeface="Times New Roman" pitchFamily="18" charset="0"/>
                <a:cs typeface="Times New Roman" pitchFamily="18" charset="0"/>
              </a:rPr>
              <a:t> and the </a:t>
            </a:r>
            <a:r>
              <a:rPr lang="en-US" sz="2400" b="1" dirty="0">
                <a:latin typeface="Times New Roman" pitchFamily="18" charset="0"/>
                <a:cs typeface="Times New Roman" pitchFamily="18" charset="0"/>
              </a:rPr>
              <a:t>need for informed choice and </a:t>
            </a:r>
            <a:r>
              <a:rPr lang="en-US" sz="2400" b="1" dirty="0" smtClean="0">
                <a:latin typeface="Times New Roman" pitchFamily="18" charset="0"/>
                <a:cs typeface="Times New Roman" pitchFamily="18" charset="0"/>
              </a:rPr>
              <a:t>privacy</a:t>
            </a:r>
          </a:p>
          <a:p>
            <a:pPr algn="just">
              <a:lnSpc>
                <a:spcPct val="150000"/>
              </a:lnSpc>
            </a:pPr>
            <a:r>
              <a:rPr lang="en-US" sz="2400" b="1" dirty="0" smtClean="0">
                <a:latin typeface="Times New Roman" pitchFamily="18" charset="0"/>
                <a:cs typeface="Times New Roman" pitchFamily="18" charset="0"/>
              </a:rPr>
              <a:t>Conducting </a:t>
            </a:r>
            <a:r>
              <a:rPr lang="en-US" sz="2400" b="1" dirty="0">
                <a:latin typeface="Times New Roman" pitchFamily="18" charset="0"/>
                <a:cs typeface="Times New Roman" pitchFamily="18" charset="0"/>
              </a:rPr>
              <a:t>basic/applied research </a:t>
            </a:r>
            <a:r>
              <a:rPr lang="en-US" sz="2400" b="1" dirty="0" smtClean="0">
                <a:latin typeface="Times New Roman" pitchFamily="18" charset="0"/>
                <a:cs typeface="Times New Roman" pitchFamily="18" charset="0"/>
              </a:rPr>
              <a:t>on youth </a:t>
            </a:r>
            <a:r>
              <a:rPr lang="en-US" sz="2400" b="1" dirty="0">
                <a:latin typeface="Times New Roman" pitchFamily="18" charset="0"/>
                <a:cs typeface="Times New Roman" pitchFamily="18" charset="0"/>
              </a:rPr>
              <a:t>and adolescent issues </a:t>
            </a:r>
            <a:r>
              <a:rPr lang="en-US" sz="2400" dirty="0">
                <a:latin typeface="Times New Roman" pitchFamily="18" charset="0"/>
                <a:cs typeface="Times New Roman" pitchFamily="18" charset="0"/>
              </a:rPr>
              <a:t>on </a:t>
            </a:r>
            <a:r>
              <a:rPr lang="en-US" sz="2400" dirty="0" smtClean="0">
                <a:latin typeface="Times New Roman" pitchFamily="18" charset="0"/>
                <a:cs typeface="Times New Roman" pitchFamily="18" charset="0"/>
              </a:rPr>
              <a:t>regular basis </a:t>
            </a:r>
            <a:r>
              <a:rPr lang="en-US" sz="2400" dirty="0">
                <a:latin typeface="Times New Roman" pitchFamily="18" charset="0"/>
                <a:cs typeface="Times New Roman" pitchFamily="18" charset="0"/>
              </a:rPr>
              <a:t>and implementing the </a:t>
            </a:r>
            <a:r>
              <a:rPr lang="en-US" sz="2400" dirty="0" smtClean="0">
                <a:latin typeface="Times New Roman" pitchFamily="18" charset="0"/>
                <a:cs typeface="Times New Roman" pitchFamily="18" charset="0"/>
              </a:rPr>
              <a:t>findings </a:t>
            </a:r>
          </a:p>
          <a:p>
            <a:pPr algn="just">
              <a:lnSpc>
                <a:spcPct val="150000"/>
              </a:lnSpc>
            </a:pPr>
            <a:r>
              <a:rPr lang="en-US" sz="2400" dirty="0" smtClean="0">
                <a:latin typeface="Times New Roman" pitchFamily="18" charset="0"/>
                <a:cs typeface="Times New Roman" pitchFamily="18" charset="0"/>
              </a:rPr>
              <a:t>As </a:t>
            </a:r>
            <a:r>
              <a:rPr lang="en-US" sz="2400" dirty="0">
                <a:latin typeface="Times New Roman" pitchFamily="18" charset="0"/>
                <a:cs typeface="Times New Roman" pitchFamily="18" charset="0"/>
              </a:rPr>
              <a:t>a health care provider you should advocate</a:t>
            </a: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132</a:t>
            </a:fld>
            <a:endParaRPr lang="en-US"/>
          </a:p>
        </p:txBody>
      </p:sp>
      <p:sp>
        <p:nvSpPr>
          <p:cNvPr id="2049" name="Rectangle 1"/>
          <p:cNvSpPr>
            <a:spLocks noChangeArrowheads="1"/>
          </p:cNvSpPr>
          <p:nvPr/>
        </p:nvSpPr>
        <p:spPr bwMode="auto">
          <a:xfrm>
            <a:off x="533400" y="762000"/>
            <a:ext cx="83058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4000" b="1" i="0" u="none" strike="noStrike" cap="none" normalizeH="0" baseline="0" dirty="0" smtClean="0">
                <a:ln>
                  <a:noFill/>
                </a:ln>
                <a:effectLst/>
                <a:latin typeface="Arial" charset="0"/>
                <a:cs typeface="Arial" charset="0"/>
              </a:rPr>
              <a:t>SAFE MOTHERHOOD</a:t>
            </a:r>
          </a:p>
          <a:p>
            <a:pPr marL="0" marR="0" lvl="0" indent="0" algn="l" defTabSz="914400" rtl="0" eaLnBrk="1" fontAlgn="base" latinLnBrk="0" hangingPunct="1">
              <a:lnSpc>
                <a:spcPct val="100000"/>
              </a:lnSpc>
              <a:spcBef>
                <a:spcPct val="0"/>
              </a:spcBef>
              <a:spcAft>
                <a:spcPct val="0"/>
              </a:spcAft>
              <a:buClrTx/>
              <a:buSzTx/>
              <a:tabLst/>
            </a:pPr>
            <a:endParaRPr kumimoji="0" lang="en-US" sz="2400" b="1" i="0" u="none" strike="noStrike" cap="none" normalizeH="0" baseline="0" dirty="0" smtClean="0">
              <a:ln>
                <a:noFill/>
              </a:ln>
              <a:solidFill>
                <a:srgbClr val="000000"/>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r>
              <a:rPr lang="en-US" sz="3600" b="1" dirty="0" smtClean="0">
                <a:solidFill>
                  <a:srgbClr val="000000"/>
                </a:solidFill>
                <a:latin typeface="Arial" charset="0"/>
                <a:cs typeface="Arial" charset="0"/>
              </a:rPr>
              <a:t>Objectives</a:t>
            </a:r>
          </a:p>
          <a:p>
            <a:pPr marL="0" marR="0" lvl="0" indent="0" algn="l" defTabSz="914400" rtl="0" eaLnBrk="1" fontAlgn="base" latinLnBrk="0" hangingPunct="1">
              <a:lnSpc>
                <a:spcPct val="100000"/>
              </a:lnSpc>
              <a:spcBef>
                <a:spcPct val="0"/>
              </a:spcBef>
              <a:spcAft>
                <a:spcPct val="0"/>
              </a:spcAft>
              <a:buClrTx/>
              <a:buSzTx/>
              <a:tabLst/>
            </a:pPr>
            <a:endParaRPr lang="en-US" sz="3600" b="1" dirty="0" smtClean="0">
              <a:solidFill>
                <a:srgbClr val="000000"/>
              </a:solidFill>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600" b="0" i="0" u="none" strike="noStrike" cap="none" normalizeH="0" baseline="0" dirty="0" smtClean="0">
                <a:ln>
                  <a:noFill/>
                </a:ln>
                <a:solidFill>
                  <a:srgbClr val="000000"/>
                </a:solidFill>
                <a:effectLst/>
                <a:latin typeface="Arial" charset="0"/>
                <a:cs typeface="Arial" charset="0"/>
              </a:rPr>
              <a:t>Define safe motherhood</a:t>
            </a:r>
            <a:r>
              <a:rPr kumimoji="0" lang="en-US" sz="3600" b="0" i="0" u="none" strike="noStrike" cap="none" normalizeH="0" baseline="0" dirty="0" smtClean="0">
                <a:ln>
                  <a:noFill/>
                </a:ln>
                <a:solidFill>
                  <a:schemeClr val="tx1"/>
                </a:solidFill>
                <a:effectLst/>
                <a:latin typeface="Arial" charset="0"/>
                <a:cs typeface="Arial"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600" b="0" i="0" u="none" strike="noStrike" cap="none" normalizeH="0" baseline="0" dirty="0" smtClean="0">
                <a:ln>
                  <a:noFill/>
                </a:ln>
                <a:solidFill>
                  <a:srgbClr val="000000"/>
                </a:solidFill>
                <a:effectLst/>
                <a:latin typeface="Arial" charset="0"/>
                <a:cs typeface="Arial" charset="0"/>
              </a:rPr>
              <a:t>Describe the eight pillars of safe motherhood</a:t>
            </a:r>
            <a:r>
              <a:rPr kumimoji="0" lang="en-US" sz="3600" b="0" i="0" u="none" strike="noStrike" cap="none" normalizeH="0" baseline="0" dirty="0" smtClean="0">
                <a:ln>
                  <a:noFill/>
                </a:ln>
                <a:solidFill>
                  <a:schemeClr val="tx1"/>
                </a:solidFill>
                <a:effectLst/>
                <a:latin typeface="Arial" charset="0"/>
                <a:cs typeface="Arial"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600" b="0" i="0" u="none" strike="noStrike" cap="none" normalizeH="0" baseline="0" dirty="0" smtClean="0">
                <a:ln>
                  <a:noFill/>
                </a:ln>
                <a:solidFill>
                  <a:schemeClr val="tx1"/>
                </a:solidFill>
                <a:effectLst/>
                <a:latin typeface="Arial" charset="0"/>
                <a:cs typeface="Arial" charset="0"/>
              </a:rPr>
              <a:t>Explain preconception care </a:t>
            </a:r>
          </a:p>
        </p:txBody>
      </p:sp>
    </p:spTree>
    <p:extLst>
      <p:ext uri="{BB962C8B-B14F-4D97-AF65-F5344CB8AC3E}">
        <p14:creationId xmlns:p14="http://schemas.microsoft.com/office/powerpoint/2010/main" val="253621019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1143000"/>
          </a:xfrm>
        </p:spPr>
        <p:txBody>
          <a:bodyPr>
            <a:noAutofit/>
          </a:bodyPr>
          <a:lstStyle/>
          <a:p>
            <a:r>
              <a:rPr lang="en-US" sz="4400" b="1" dirty="0" smtClean="0">
                <a:latin typeface="Times New Roman" pitchFamily="18" charset="0"/>
                <a:cs typeface="Times New Roman" pitchFamily="18" charset="0"/>
              </a:rPr>
              <a:t>Definition of Safe Motherhood( maternal newborn health)</a:t>
            </a:r>
            <a:r>
              <a:rPr lang="en-US" sz="4400" b="1" dirty="0" smtClean="0"/>
              <a:t/>
            </a:r>
            <a:br>
              <a:rPr lang="en-US" sz="4400" b="1" dirty="0" smtClean="0"/>
            </a:br>
            <a:endParaRPr lang="en-US" sz="4400" dirty="0"/>
          </a:p>
        </p:txBody>
      </p:sp>
      <p:sp>
        <p:nvSpPr>
          <p:cNvPr id="3" name="Content Placeholder 2"/>
          <p:cNvSpPr>
            <a:spLocks noGrp="1"/>
          </p:cNvSpPr>
          <p:nvPr>
            <p:ph sz="quarter" idx="1"/>
          </p:nvPr>
        </p:nvSpPr>
        <p:spPr>
          <a:xfrm>
            <a:off x="228600" y="1676400"/>
            <a:ext cx="8763000" cy="4876800"/>
          </a:xfrm>
        </p:spPr>
        <p:txBody>
          <a:bodyPr>
            <a:normAutofit/>
          </a:bodyPr>
          <a:lstStyle/>
          <a:p>
            <a:pPr algn="just">
              <a:lnSpc>
                <a:spcPct val="160000"/>
              </a:lnSpc>
            </a:pPr>
            <a:r>
              <a:rPr lang="en-US" dirty="0" smtClean="0">
                <a:latin typeface="Times New Roman" pitchFamily="18" charset="0"/>
                <a:cs typeface="Times New Roman" pitchFamily="18" charset="0"/>
              </a:rPr>
              <a:t>Safe </a:t>
            </a:r>
            <a:r>
              <a:rPr lang="en-US" dirty="0">
                <a:latin typeface="Times New Roman" pitchFamily="18" charset="0"/>
                <a:cs typeface="Times New Roman" pitchFamily="18" charset="0"/>
              </a:rPr>
              <a:t>motherhood is a woman’s ability to have </a:t>
            </a:r>
            <a:r>
              <a:rPr lang="en-US" dirty="0" smtClean="0">
                <a:latin typeface="Times New Roman" pitchFamily="18" charset="0"/>
                <a:cs typeface="Times New Roman" pitchFamily="18" charset="0"/>
              </a:rPr>
              <a:t>a safe </a:t>
            </a:r>
            <a:r>
              <a:rPr lang="en-US" dirty="0">
                <a:latin typeface="Times New Roman" pitchFamily="18" charset="0"/>
                <a:cs typeface="Times New Roman" pitchFamily="18" charset="0"/>
              </a:rPr>
              <a:t>and healthy pregnancy and </a:t>
            </a:r>
            <a:r>
              <a:rPr lang="en-US" dirty="0" smtClean="0">
                <a:latin typeface="Times New Roman" pitchFamily="18" charset="0"/>
                <a:cs typeface="Times New Roman" pitchFamily="18" charset="0"/>
              </a:rPr>
              <a:t>delivery. Making </a:t>
            </a:r>
            <a:r>
              <a:rPr lang="en-US" dirty="0">
                <a:latin typeface="Times New Roman" pitchFamily="18" charset="0"/>
                <a:cs typeface="Times New Roman" pitchFamily="18" charset="0"/>
              </a:rPr>
              <a:t>motherhood safe requires action </a:t>
            </a:r>
            <a:r>
              <a:rPr lang="en-US" dirty="0" smtClean="0">
                <a:latin typeface="Times New Roman" pitchFamily="18" charset="0"/>
                <a:cs typeface="Times New Roman" pitchFamily="18" charset="0"/>
              </a:rPr>
              <a:t>on three </a:t>
            </a:r>
            <a:r>
              <a:rPr lang="en-US" dirty="0">
                <a:latin typeface="Times New Roman" pitchFamily="18" charset="0"/>
                <a:cs typeface="Times New Roman" pitchFamily="18" charset="0"/>
              </a:rPr>
              <a:t>fronts simultaneously:</a:t>
            </a:r>
          </a:p>
          <a:p>
            <a:pPr algn="just">
              <a:lnSpc>
                <a:spcPct val="160000"/>
              </a:lnSpc>
              <a:buNone/>
            </a:pPr>
            <a:r>
              <a:rPr lang="en-US" dirty="0">
                <a:latin typeface="Times New Roman" pitchFamily="18" charset="0"/>
                <a:cs typeface="Times New Roman" pitchFamily="18" charset="0"/>
              </a:rPr>
              <a:t>• Reduce the number of high risk </a:t>
            </a:r>
            <a:r>
              <a:rPr lang="en-US" dirty="0" smtClean="0">
                <a:latin typeface="Times New Roman" pitchFamily="18" charset="0"/>
                <a:cs typeface="Times New Roman" pitchFamily="18" charset="0"/>
              </a:rPr>
              <a:t>and unwanted </a:t>
            </a:r>
            <a:r>
              <a:rPr lang="en-US" dirty="0">
                <a:latin typeface="Times New Roman" pitchFamily="18" charset="0"/>
                <a:cs typeface="Times New Roman" pitchFamily="18" charset="0"/>
              </a:rPr>
              <a:t>pregnancies</a:t>
            </a:r>
          </a:p>
          <a:p>
            <a:pPr algn="just">
              <a:lnSpc>
                <a:spcPct val="160000"/>
              </a:lnSpc>
              <a:buNone/>
            </a:pPr>
            <a:r>
              <a:rPr lang="en-US" dirty="0">
                <a:latin typeface="Times New Roman" pitchFamily="18" charset="0"/>
                <a:cs typeface="Times New Roman" pitchFamily="18" charset="0"/>
              </a:rPr>
              <a:t>• Reduce the number of </a:t>
            </a:r>
            <a:r>
              <a:rPr lang="en-US" dirty="0" smtClean="0">
                <a:latin typeface="Times New Roman" pitchFamily="18" charset="0"/>
                <a:cs typeface="Times New Roman" pitchFamily="18" charset="0"/>
              </a:rPr>
              <a:t>obstetric complication</a:t>
            </a:r>
          </a:p>
          <a:p>
            <a:pPr algn="just">
              <a:lnSpc>
                <a:spcPct val="16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Reduce the cases of high fertility rate in</a:t>
            </a:r>
          </a:p>
          <a:p>
            <a:pPr algn="just">
              <a:lnSpc>
                <a:spcPct val="160000"/>
              </a:lnSpc>
              <a:buNone/>
            </a:pPr>
            <a:r>
              <a:rPr lang="en-US" dirty="0" smtClean="0">
                <a:latin typeface="Times New Roman" pitchFamily="18" charset="0"/>
                <a:cs typeface="Times New Roman" pitchFamily="18" charset="0"/>
              </a:rPr>
              <a:t> women with </a:t>
            </a:r>
            <a:r>
              <a:rPr lang="en-US" dirty="0">
                <a:latin typeface="Times New Roman" pitchFamily="18" charset="0"/>
                <a:cs typeface="Times New Roman" pitchFamily="18" charset="0"/>
              </a:rPr>
              <a:t>complications</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The Key Components of Safe Motherhood</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143000"/>
            <a:ext cx="8763000" cy="5410200"/>
          </a:xfrm>
        </p:spPr>
        <p:txBody>
          <a:bodyPr>
            <a:normAutofit/>
          </a:bodyPr>
          <a:lstStyle/>
          <a:p>
            <a:pPr algn="just">
              <a:lnSpc>
                <a:spcPct val="150000"/>
              </a:lnSpc>
              <a:buNone/>
            </a:pPr>
            <a:r>
              <a:rPr lang="en-US" dirty="0" smtClean="0"/>
              <a:t>• </a:t>
            </a:r>
            <a:r>
              <a:rPr lang="en-US" sz="2800" dirty="0">
                <a:latin typeface="Times New Roman" pitchFamily="18" charset="0"/>
                <a:cs typeface="Times New Roman" pitchFamily="18" charset="0"/>
              </a:rPr>
              <a:t>Focused antenatal care which </a:t>
            </a:r>
            <a:r>
              <a:rPr lang="en-US" sz="2800" dirty="0" smtClean="0">
                <a:latin typeface="Times New Roman" pitchFamily="18" charset="0"/>
                <a:cs typeface="Times New Roman" pitchFamily="18" charset="0"/>
              </a:rPr>
              <a:t>research suggests </a:t>
            </a:r>
            <a:r>
              <a:rPr lang="en-US" sz="2800" dirty="0">
                <a:latin typeface="Times New Roman" pitchFamily="18" charset="0"/>
                <a:cs typeface="Times New Roman" pitchFamily="18" charset="0"/>
              </a:rPr>
              <a:t>lowers the rate of </a:t>
            </a:r>
            <a:r>
              <a:rPr lang="en-US" sz="2800" dirty="0" smtClean="0">
                <a:latin typeface="Times New Roman" pitchFamily="18" charset="0"/>
                <a:cs typeface="Times New Roman" pitchFamily="18" charset="0"/>
              </a:rPr>
              <a:t>maternal morbidity </a:t>
            </a:r>
            <a:r>
              <a:rPr lang="en-US" sz="2800" dirty="0">
                <a:latin typeface="Times New Roman" pitchFamily="18" charset="0"/>
                <a:cs typeface="Times New Roman" pitchFamily="18" charset="0"/>
              </a:rPr>
              <a:t>and mortality</a:t>
            </a:r>
          </a:p>
          <a:p>
            <a:pPr algn="just">
              <a:lnSpc>
                <a:spcPct val="150000"/>
              </a:lnSpc>
              <a:buNone/>
            </a:pPr>
            <a:r>
              <a:rPr lang="en-US" sz="2800" dirty="0">
                <a:latin typeface="Times New Roman" pitchFamily="18" charset="0"/>
                <a:cs typeface="Times New Roman" pitchFamily="18" charset="0"/>
              </a:rPr>
              <a:t>• Safe and clean delivery so that </a:t>
            </a:r>
            <a:r>
              <a:rPr lang="en-US" sz="2800" dirty="0" smtClean="0">
                <a:latin typeface="Times New Roman" pitchFamily="18" charset="0"/>
                <a:cs typeface="Times New Roman" pitchFamily="18" charset="0"/>
              </a:rPr>
              <a:t>all women </a:t>
            </a:r>
            <a:r>
              <a:rPr lang="en-US" sz="2800" dirty="0">
                <a:latin typeface="Times New Roman" pitchFamily="18" charset="0"/>
                <a:cs typeface="Times New Roman" pitchFamily="18" charset="0"/>
              </a:rPr>
              <a:t>deliver under some type </a:t>
            </a:r>
            <a:r>
              <a:rPr lang="en-US" sz="2800" dirty="0" smtClean="0">
                <a:latin typeface="Times New Roman" pitchFamily="18" charset="0"/>
                <a:cs typeface="Times New Roman" pitchFamily="18" charset="0"/>
              </a:rPr>
              <a:t>of supervised </a:t>
            </a:r>
            <a:r>
              <a:rPr lang="en-US" sz="2800" dirty="0">
                <a:latin typeface="Times New Roman" pitchFamily="18" charset="0"/>
                <a:cs typeface="Times New Roman" pitchFamily="18" charset="0"/>
              </a:rPr>
              <a:t>care, where referral </a:t>
            </a:r>
            <a:r>
              <a:rPr lang="en-US" sz="2800" dirty="0" smtClean="0">
                <a:latin typeface="Times New Roman" pitchFamily="18" charset="0"/>
                <a:cs typeface="Times New Roman" pitchFamily="18" charset="0"/>
              </a:rPr>
              <a:t>systems are </a:t>
            </a:r>
            <a:r>
              <a:rPr lang="en-US" sz="2800" dirty="0">
                <a:latin typeface="Times New Roman" pitchFamily="18" charset="0"/>
                <a:cs typeface="Times New Roman" pitchFamily="18" charset="0"/>
              </a:rPr>
              <a:t>established to provide </a:t>
            </a:r>
            <a:r>
              <a:rPr lang="en-US" sz="2800" dirty="0" smtClean="0">
                <a:latin typeface="Times New Roman" pitchFamily="18" charset="0"/>
                <a:cs typeface="Times New Roman" pitchFamily="18" charset="0"/>
              </a:rPr>
              <a:t>emergency treatment </a:t>
            </a:r>
            <a:r>
              <a:rPr lang="en-US" sz="2800" dirty="0">
                <a:latin typeface="Times New Roman" pitchFamily="18" charset="0"/>
                <a:cs typeface="Times New Roman" pitchFamily="18" charset="0"/>
              </a:rPr>
              <a:t>for life </a:t>
            </a:r>
            <a:r>
              <a:rPr lang="en-US" sz="2800" dirty="0" smtClean="0">
                <a:latin typeface="Times New Roman" pitchFamily="18" charset="0"/>
                <a:cs typeface="Times New Roman" pitchFamily="18" charset="0"/>
              </a:rPr>
              <a:t>threatening complications </a:t>
            </a:r>
            <a:r>
              <a:rPr lang="en-US" sz="2800" dirty="0">
                <a:latin typeface="Times New Roman" pitchFamily="18" charset="0"/>
                <a:cs typeface="Times New Roman" pitchFamily="18" charset="0"/>
              </a:rPr>
              <a:t>of delivery</a:t>
            </a: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Cont……………</a:t>
            </a:r>
            <a:endParaRPr lang="en-US" dirty="0"/>
          </a:p>
        </p:txBody>
      </p:sp>
      <p:sp>
        <p:nvSpPr>
          <p:cNvPr id="3" name="Content Placeholder 2"/>
          <p:cNvSpPr>
            <a:spLocks noGrp="1"/>
          </p:cNvSpPr>
          <p:nvPr>
            <p:ph sz="quarter" idx="1"/>
          </p:nvPr>
        </p:nvSpPr>
        <p:spPr>
          <a:xfrm>
            <a:off x="228600" y="990600"/>
            <a:ext cx="8763000" cy="5029200"/>
          </a:xfrm>
        </p:spPr>
        <p:txBody>
          <a:bodyPr>
            <a:noAutofit/>
          </a:bodyPr>
          <a:lstStyle/>
          <a:p>
            <a:pPr algn="just">
              <a:lnSpc>
                <a:spcPct val="150000"/>
              </a:lnSpc>
            </a:pPr>
            <a:r>
              <a:rPr lang="en-US" sz="4000" dirty="0">
                <a:latin typeface="Times New Roman" pitchFamily="18" charset="0"/>
                <a:cs typeface="Times New Roman" pitchFamily="18" charset="0"/>
              </a:rPr>
              <a:t>Postnatal care that contributes to </a:t>
            </a:r>
            <a:r>
              <a:rPr lang="en-US" sz="4000" dirty="0" smtClean="0">
                <a:latin typeface="Times New Roman" pitchFamily="18" charset="0"/>
                <a:cs typeface="Times New Roman" pitchFamily="18" charset="0"/>
              </a:rPr>
              <a:t>a woman’s ability </a:t>
            </a:r>
            <a:r>
              <a:rPr lang="en-US" sz="4000" dirty="0">
                <a:latin typeface="Times New Roman" pitchFamily="18" charset="0"/>
                <a:cs typeface="Times New Roman" pitchFamily="18" charset="0"/>
              </a:rPr>
              <a:t>to enjoy sexual </a:t>
            </a:r>
            <a:r>
              <a:rPr lang="en-US" sz="4000" dirty="0" smtClean="0">
                <a:latin typeface="Times New Roman" pitchFamily="18" charset="0"/>
                <a:cs typeface="Times New Roman" pitchFamily="18" charset="0"/>
              </a:rPr>
              <a:t>relations without </a:t>
            </a:r>
            <a:r>
              <a:rPr lang="en-US" sz="4000" dirty="0">
                <a:latin typeface="Times New Roman" pitchFamily="18" charset="0"/>
                <a:cs typeface="Times New Roman" pitchFamily="18" charset="0"/>
              </a:rPr>
              <a:t>pain and have safe </a:t>
            </a:r>
            <a:r>
              <a:rPr lang="en-US" sz="4000" dirty="0" smtClean="0">
                <a:latin typeface="Times New Roman" pitchFamily="18" charset="0"/>
                <a:cs typeface="Times New Roman" pitchFamily="18" charset="0"/>
              </a:rPr>
              <a:t>pregnancy and </a:t>
            </a:r>
            <a:r>
              <a:rPr lang="en-US" sz="4000" dirty="0">
                <a:latin typeface="Times New Roman" pitchFamily="18" charset="0"/>
                <a:cs typeface="Times New Roman" pitchFamily="18" charset="0"/>
              </a:rPr>
              <a:t>delivery in </a:t>
            </a:r>
            <a:r>
              <a:rPr lang="en-US" sz="4000" dirty="0" smtClean="0">
                <a:latin typeface="Times New Roman" pitchFamily="18" charset="0"/>
                <a:cs typeface="Times New Roman" pitchFamily="18" charset="0"/>
              </a:rPr>
              <a:t>future</a:t>
            </a:r>
          </a:p>
          <a:p>
            <a:pPr algn="just">
              <a:lnSpc>
                <a:spcPct val="150000"/>
              </a:lnSpc>
            </a:pPr>
            <a:r>
              <a:rPr lang="en-US" sz="4000" dirty="0" smtClean="0">
                <a:latin typeface="Times New Roman" pitchFamily="18" charset="0"/>
                <a:cs typeface="Times New Roman" pitchFamily="18" charset="0"/>
              </a:rPr>
              <a:t>Safe</a:t>
            </a:r>
            <a:r>
              <a:rPr lang="en-US" sz="4000" dirty="0">
                <a:latin typeface="Times New Roman" pitchFamily="18" charset="0"/>
                <a:cs typeface="Times New Roman" pitchFamily="18" charset="0"/>
              </a:rPr>
              <a:t>, humane and </a:t>
            </a:r>
            <a:r>
              <a:rPr lang="en-US" sz="4000" dirty="0" smtClean="0">
                <a:latin typeface="Times New Roman" pitchFamily="18" charset="0"/>
                <a:cs typeface="Times New Roman" pitchFamily="18" charset="0"/>
              </a:rPr>
              <a:t>cost-effective post abortion care</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325562"/>
          </a:xfrm>
        </p:spPr>
        <p:txBody>
          <a:bodyPr>
            <a:normAutofit fontScale="90000"/>
          </a:bodyPr>
          <a:lstStyle/>
          <a:p>
            <a:r>
              <a:rPr lang="en-US" sz="3600" b="1" dirty="0" smtClean="0">
                <a:latin typeface="Calibri" panose="020F0502020204030204" pitchFamily="34" charset="0"/>
                <a:cs typeface="Times New Roman" pitchFamily="18" charset="0"/>
              </a:rPr>
              <a:t>Safe Motherhood(maternal newborn health) Initiative</a:t>
            </a:r>
            <a:r>
              <a:rPr lang="en-US" b="1" dirty="0" smtClean="0">
                <a:latin typeface="Calibri" panose="020F0502020204030204" pitchFamily="34" charset="0"/>
              </a:rPr>
              <a:t/>
            </a:r>
            <a:br>
              <a:rPr lang="en-US" b="1" dirty="0" smtClean="0">
                <a:latin typeface="Calibri" panose="020F0502020204030204" pitchFamily="34" charset="0"/>
              </a:rPr>
            </a:br>
            <a:endParaRPr lang="en-US" b="1" dirty="0">
              <a:latin typeface="Calibri" panose="020F0502020204030204" pitchFamily="34" charset="0"/>
            </a:endParaRPr>
          </a:p>
        </p:txBody>
      </p:sp>
      <p:sp>
        <p:nvSpPr>
          <p:cNvPr id="3" name="Content Placeholder 2"/>
          <p:cNvSpPr>
            <a:spLocks noGrp="1"/>
          </p:cNvSpPr>
          <p:nvPr>
            <p:ph sz="quarter" idx="1"/>
          </p:nvPr>
        </p:nvSpPr>
        <p:spPr>
          <a:xfrm>
            <a:off x="228600" y="1417638"/>
            <a:ext cx="8686800" cy="5135562"/>
          </a:xfrm>
        </p:spPr>
        <p:txBody>
          <a:bodyPr>
            <a:normAutofit fontScale="92500"/>
          </a:bodyPr>
          <a:lstStyle/>
          <a:p>
            <a:pPr algn="just">
              <a:lnSpc>
                <a:spcPct val="170000"/>
              </a:lnSpc>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Safe Motherhood Initiative (SMI) is </a:t>
            </a:r>
            <a:r>
              <a:rPr lang="en-US" dirty="0" smtClean="0">
                <a:latin typeface="Times New Roman" pitchFamily="18" charset="0"/>
                <a:cs typeface="Times New Roman" pitchFamily="18" charset="0"/>
              </a:rPr>
              <a:t>a supportive </a:t>
            </a:r>
            <a:r>
              <a:rPr lang="en-US" dirty="0">
                <a:latin typeface="Times New Roman" pitchFamily="18" charset="0"/>
                <a:cs typeface="Times New Roman" pitchFamily="18" charset="0"/>
              </a:rPr>
              <a:t>effort, which was launched in 1987, </a:t>
            </a:r>
            <a:r>
              <a:rPr lang="en-US" dirty="0" smtClean="0">
                <a:latin typeface="Times New Roman" pitchFamily="18" charset="0"/>
                <a:cs typeface="Times New Roman" pitchFamily="18" charset="0"/>
              </a:rPr>
              <a:t>in Nairobi</a:t>
            </a:r>
            <a:r>
              <a:rPr lang="en-US" dirty="0">
                <a:latin typeface="Times New Roman" pitchFamily="18" charset="0"/>
                <a:cs typeface="Times New Roman" pitchFamily="18" charset="0"/>
              </a:rPr>
              <a:t>, by WHO and its partners to focus </a:t>
            </a:r>
            <a:r>
              <a:rPr lang="en-US" dirty="0" smtClean="0">
                <a:latin typeface="Times New Roman" pitchFamily="18" charset="0"/>
                <a:cs typeface="Times New Roman" pitchFamily="18" charset="0"/>
              </a:rPr>
              <a:t>the world’s </a:t>
            </a:r>
            <a:r>
              <a:rPr lang="en-US" dirty="0">
                <a:latin typeface="Times New Roman" pitchFamily="18" charset="0"/>
                <a:cs typeface="Times New Roman" pitchFamily="18" charset="0"/>
              </a:rPr>
              <a:t>attention on problems related </a:t>
            </a:r>
            <a:r>
              <a:rPr lang="en-US" dirty="0" smtClean="0">
                <a:latin typeface="Times New Roman" pitchFamily="18" charset="0"/>
                <a:cs typeface="Times New Roman" pitchFamily="18" charset="0"/>
              </a:rPr>
              <a:t>to pregnancy </a:t>
            </a:r>
            <a:r>
              <a:rPr lang="en-US" dirty="0">
                <a:latin typeface="Times New Roman" pitchFamily="18" charset="0"/>
                <a:cs typeface="Times New Roman" pitchFamily="18" charset="0"/>
              </a:rPr>
              <a:t>and childbirth. Lack of commitment </a:t>
            </a:r>
            <a:r>
              <a:rPr lang="en-US" dirty="0" smtClean="0">
                <a:latin typeface="Times New Roman" pitchFamily="18" charset="0"/>
                <a:cs typeface="Times New Roman" pitchFamily="18" charset="0"/>
              </a:rPr>
              <a:t>to women’s </a:t>
            </a:r>
            <a:r>
              <a:rPr lang="en-US" dirty="0">
                <a:latin typeface="Times New Roman" pitchFamily="18" charset="0"/>
                <a:cs typeface="Times New Roman" pitchFamily="18" charset="0"/>
              </a:rPr>
              <a:t>health problems by the </a:t>
            </a:r>
            <a:r>
              <a:rPr lang="en-US" dirty="0" smtClean="0">
                <a:latin typeface="Times New Roman" pitchFamily="18" charset="0"/>
                <a:cs typeface="Times New Roman" pitchFamily="18" charset="0"/>
              </a:rPr>
              <a:t>government was </a:t>
            </a:r>
            <a:r>
              <a:rPr lang="en-US" dirty="0">
                <a:latin typeface="Times New Roman" pitchFamily="18" charset="0"/>
                <a:cs typeface="Times New Roman" pitchFamily="18" charset="0"/>
              </a:rPr>
              <a:t>seen as the major underlying cause </a:t>
            </a:r>
            <a:r>
              <a:rPr lang="en-US" dirty="0" smtClean="0">
                <a:latin typeface="Times New Roman" pitchFamily="18" charset="0"/>
                <a:cs typeface="Times New Roman" pitchFamily="18" charset="0"/>
              </a:rPr>
              <a:t>of many </a:t>
            </a:r>
            <a:r>
              <a:rPr lang="en-US" dirty="0">
                <a:latin typeface="Times New Roman" pitchFamily="18" charset="0"/>
                <a:cs typeface="Times New Roman" pitchFamily="18" charset="0"/>
              </a:rPr>
              <a:t>maternal deaths. To address this </a:t>
            </a:r>
            <a:r>
              <a:rPr lang="en-US" dirty="0" smtClean="0">
                <a:latin typeface="Times New Roman" pitchFamily="18" charset="0"/>
                <a:cs typeface="Times New Roman" pitchFamily="18" charset="0"/>
              </a:rPr>
              <a:t>problem, delegates </a:t>
            </a:r>
            <a:r>
              <a:rPr lang="en-US" dirty="0">
                <a:latin typeface="Times New Roman" pitchFamily="18" charset="0"/>
                <a:cs typeface="Times New Roman" pitchFamily="18" charset="0"/>
              </a:rPr>
              <a:t>to the Nairobi Conference in </a:t>
            </a:r>
            <a:r>
              <a:rPr lang="en-US" dirty="0" smtClean="0">
                <a:latin typeface="Times New Roman" pitchFamily="18" charset="0"/>
                <a:cs typeface="Times New Roman" pitchFamily="18" charset="0"/>
              </a:rPr>
              <a:t>1987 recommended </a:t>
            </a:r>
            <a:r>
              <a:rPr lang="en-US" dirty="0">
                <a:latin typeface="Times New Roman" pitchFamily="18" charset="0"/>
                <a:cs typeface="Times New Roman" pitchFamily="18" charset="0"/>
              </a:rPr>
              <a:t>the introduction of a </a:t>
            </a:r>
            <a:r>
              <a:rPr lang="en-US" dirty="0" smtClean="0">
                <a:latin typeface="Times New Roman" pitchFamily="18" charset="0"/>
                <a:cs typeface="Times New Roman" pitchFamily="18" charset="0"/>
              </a:rPr>
              <a:t>Safe Motherhood </a:t>
            </a:r>
            <a:r>
              <a:rPr lang="en-US" dirty="0">
                <a:latin typeface="Times New Roman" pitchFamily="18" charset="0"/>
                <a:cs typeface="Times New Roman" pitchFamily="18" charset="0"/>
              </a:rPr>
              <a:t>Initiative (SMI) to be </a:t>
            </a:r>
            <a:r>
              <a:rPr lang="en-US" dirty="0" smtClean="0">
                <a:latin typeface="Times New Roman" pitchFamily="18" charset="0"/>
                <a:cs typeface="Times New Roman" pitchFamily="18" charset="0"/>
              </a:rPr>
              <a:t>implemented by </a:t>
            </a:r>
            <a:r>
              <a:rPr lang="en-US" dirty="0">
                <a:latin typeface="Times New Roman" pitchFamily="18" charset="0"/>
                <a:cs typeface="Times New Roman" pitchFamily="18" charset="0"/>
              </a:rPr>
              <a:t>all countries.</a:t>
            </a: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01762"/>
          </a:xfrm>
        </p:spPr>
        <p:txBody>
          <a:bodyPr>
            <a:normAutofit fontScale="90000"/>
          </a:bodyPr>
          <a:lstStyle/>
          <a:p>
            <a:r>
              <a:rPr lang="en-US" sz="3600" b="1" dirty="0" smtClean="0">
                <a:latin typeface="Times New Roman" pitchFamily="18" charset="0"/>
                <a:cs typeface="Times New Roman" pitchFamily="18" charset="0"/>
              </a:rPr>
              <a:t>Objectives of the Safe Motherhood Initiative</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447800"/>
            <a:ext cx="8763000" cy="5105400"/>
          </a:xfrm>
        </p:spPr>
        <p:txBody>
          <a:bodyPr>
            <a:normAutofit fontScale="92500"/>
          </a:bodyPr>
          <a:lstStyle/>
          <a:p>
            <a:pPr algn="just">
              <a:lnSpc>
                <a:spcPct val="150000"/>
              </a:lnSpc>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conference described the Safe Motherhood</a:t>
            </a:r>
          </a:p>
          <a:p>
            <a:pPr algn="just">
              <a:lnSpc>
                <a:spcPct val="150000"/>
              </a:lnSpc>
              <a:buNone/>
            </a:pPr>
            <a:r>
              <a:rPr lang="en-US" sz="2800" dirty="0" smtClean="0">
                <a:latin typeface="Times New Roman" pitchFamily="18" charset="0"/>
                <a:cs typeface="Times New Roman" pitchFamily="18" charset="0"/>
              </a:rPr>
              <a:t> Initiative </a:t>
            </a:r>
            <a:r>
              <a:rPr lang="en-US" sz="2800" dirty="0">
                <a:latin typeface="Times New Roman" pitchFamily="18" charset="0"/>
                <a:cs typeface="Times New Roman" pitchFamily="18" charset="0"/>
              </a:rPr>
              <a:t>as a global strategy aimed at </a:t>
            </a:r>
            <a:r>
              <a:rPr lang="en-US" sz="2800" dirty="0" smtClean="0">
                <a:latin typeface="Times New Roman" pitchFamily="18" charset="0"/>
                <a:cs typeface="Times New Roman" pitchFamily="18" charset="0"/>
              </a:rPr>
              <a:t>reducing maternal </a:t>
            </a:r>
            <a:r>
              <a:rPr lang="en-US" sz="2800" dirty="0">
                <a:latin typeface="Times New Roman" pitchFamily="18" charset="0"/>
                <a:cs typeface="Times New Roman" pitchFamily="18" charset="0"/>
              </a:rPr>
              <a:t>mortality by half by the year 2000 by</a:t>
            </a:r>
          </a:p>
          <a:p>
            <a:pPr algn="just">
              <a:lnSpc>
                <a:spcPct val="150000"/>
              </a:lnSpc>
            </a:pPr>
            <a:r>
              <a:rPr lang="en-US" sz="2800" dirty="0">
                <a:latin typeface="Times New Roman" pitchFamily="18" charset="0"/>
                <a:cs typeface="Times New Roman" pitchFamily="18" charset="0"/>
              </a:rPr>
              <a:t>creating circumstances within which a woman </a:t>
            </a:r>
            <a:r>
              <a:rPr lang="en-US" sz="2800" dirty="0" smtClean="0">
                <a:latin typeface="Times New Roman" pitchFamily="18" charset="0"/>
                <a:cs typeface="Times New Roman" pitchFamily="18" charset="0"/>
              </a:rPr>
              <a:t>is enabled </a:t>
            </a:r>
            <a:r>
              <a:rPr lang="en-US" sz="2800" dirty="0">
                <a:latin typeface="Times New Roman" pitchFamily="18" charset="0"/>
                <a:cs typeface="Times New Roman" pitchFamily="18" charset="0"/>
              </a:rPr>
              <a:t>to:</a:t>
            </a:r>
          </a:p>
          <a:p>
            <a:pPr algn="just">
              <a:lnSpc>
                <a:spcPct val="150000"/>
              </a:lnSpc>
              <a:buNone/>
            </a:pPr>
            <a:r>
              <a:rPr lang="en-US" sz="2800" dirty="0">
                <a:latin typeface="Times New Roman" pitchFamily="18" charset="0"/>
                <a:cs typeface="Times New Roman" pitchFamily="18" charset="0"/>
              </a:rPr>
              <a:t>• Choose whether she will </a:t>
            </a:r>
            <a:r>
              <a:rPr lang="en-US" sz="2800" dirty="0" smtClean="0">
                <a:latin typeface="Times New Roman" pitchFamily="18" charset="0"/>
                <a:cs typeface="Times New Roman" pitchFamily="18" charset="0"/>
              </a:rPr>
              <a:t>become pregnant</a:t>
            </a:r>
          </a:p>
          <a:p>
            <a:pPr algn="just">
              <a:lnSpc>
                <a:spcPct val="150000"/>
              </a:lnSpc>
              <a:buNone/>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Receive care for the prevention </a:t>
            </a:r>
            <a:r>
              <a:rPr lang="en-US" sz="2800" dirty="0" smtClean="0">
                <a:latin typeface="Times New Roman" pitchFamily="18" charset="0"/>
                <a:cs typeface="Times New Roman" pitchFamily="18" charset="0"/>
              </a:rPr>
              <a:t>and treatment </a:t>
            </a:r>
            <a:r>
              <a:rPr lang="en-US" sz="2800" dirty="0">
                <a:latin typeface="Times New Roman" pitchFamily="18" charset="0"/>
                <a:cs typeface="Times New Roman" pitchFamily="18" charset="0"/>
              </a:rPr>
              <a:t>of pregnancy complications</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1676400"/>
            <a:ext cx="8686800" cy="4876800"/>
          </a:xfrm>
        </p:spPr>
        <p:txBody>
          <a:bodyPr>
            <a:normAutofit/>
          </a:bodyPr>
          <a:lstStyle/>
          <a:p>
            <a:pPr>
              <a:lnSpc>
                <a:spcPct val="150000"/>
              </a:lnSpc>
            </a:pPr>
            <a:r>
              <a:rPr lang="en-US" sz="2800" dirty="0">
                <a:latin typeface="Times New Roman" pitchFamily="18" charset="0"/>
                <a:cs typeface="Times New Roman" pitchFamily="18" charset="0"/>
              </a:rPr>
              <a:t>Have access to trained birth attendants</a:t>
            </a:r>
          </a:p>
          <a:p>
            <a:pPr>
              <a:lnSpc>
                <a:spcPct val="150000"/>
              </a:lnSpc>
              <a:buNone/>
            </a:pPr>
            <a:r>
              <a:rPr lang="en-US" sz="2800" dirty="0">
                <a:latin typeface="Times New Roman" pitchFamily="18" charset="0"/>
                <a:cs typeface="Times New Roman" pitchFamily="18" charset="0"/>
              </a:rPr>
              <a:t>• Have access to emergency </a:t>
            </a:r>
            <a:r>
              <a:rPr lang="en-US" sz="2800" dirty="0" smtClean="0">
                <a:latin typeface="Times New Roman" pitchFamily="18" charset="0"/>
                <a:cs typeface="Times New Roman" pitchFamily="18" charset="0"/>
              </a:rPr>
              <a:t>obstetric complications </a:t>
            </a:r>
            <a:r>
              <a:rPr lang="en-US" sz="2800" dirty="0">
                <a:latin typeface="Times New Roman" pitchFamily="18" charset="0"/>
                <a:cs typeface="Times New Roman" pitchFamily="18" charset="0"/>
              </a:rPr>
              <a:t>if necessary</a:t>
            </a:r>
          </a:p>
          <a:p>
            <a:pPr>
              <a:lnSpc>
                <a:spcPct val="150000"/>
              </a:lnSpc>
              <a:buNone/>
            </a:pPr>
            <a:r>
              <a:rPr lang="en-US" sz="2800" dirty="0">
                <a:latin typeface="Times New Roman" pitchFamily="18" charset="0"/>
                <a:cs typeface="Times New Roman" pitchFamily="18" charset="0"/>
              </a:rPr>
              <a:t>• Have care after birth</a:t>
            </a:r>
          </a:p>
          <a:p>
            <a:pPr>
              <a:lnSpc>
                <a:spcPct val="150000"/>
              </a:lnSpc>
              <a:buNone/>
            </a:pPr>
            <a:r>
              <a:rPr lang="en-US" sz="2800" dirty="0">
                <a:latin typeface="Times New Roman" pitchFamily="18" charset="0"/>
                <a:cs typeface="Times New Roman" pitchFamily="18" charset="0"/>
              </a:rPr>
              <a:t>• Avoid death or disability </a:t>
            </a:r>
            <a:r>
              <a:rPr lang="en-US" sz="2800" dirty="0" smtClean="0">
                <a:latin typeface="Times New Roman" pitchFamily="18" charset="0"/>
                <a:cs typeface="Times New Roman" pitchFamily="18" charset="0"/>
              </a:rPr>
              <a:t>from complications </a:t>
            </a:r>
            <a:r>
              <a:rPr lang="en-US" sz="2800" dirty="0">
                <a:latin typeface="Times New Roman" pitchFamily="18" charset="0"/>
                <a:cs typeface="Times New Roman" pitchFamily="18" charset="0"/>
              </a:rPr>
              <a:t>of pregnancy </a:t>
            </a:r>
            <a:r>
              <a:rPr lang="en-US" sz="2800" dirty="0" smtClean="0">
                <a:latin typeface="Times New Roman" pitchFamily="18" charset="0"/>
                <a:cs typeface="Times New Roman" pitchFamily="18" charset="0"/>
              </a:rPr>
              <a:t>and childbirth</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The Eight Pillars of Safe Motherhood</a:t>
            </a:r>
          </a:p>
        </p:txBody>
      </p:sp>
      <p:sp>
        <p:nvSpPr>
          <p:cNvPr id="3" name="Content Placeholder 2"/>
          <p:cNvSpPr>
            <a:spLocks noGrp="1"/>
          </p:cNvSpPr>
          <p:nvPr>
            <p:ph sz="quarter" idx="1"/>
          </p:nvPr>
        </p:nvSpPr>
        <p:spPr>
          <a:xfrm>
            <a:off x="228600" y="1447800"/>
            <a:ext cx="8686800" cy="5181600"/>
          </a:xfrm>
        </p:spPr>
        <p:txBody>
          <a:bodyPr>
            <a:normAutofit/>
          </a:bodyPr>
          <a:lstStyle/>
          <a:p>
            <a:pPr algn="just">
              <a:lnSpc>
                <a:spcPct val="150000"/>
              </a:lnSpc>
              <a:buNone/>
            </a:pPr>
            <a:r>
              <a:rPr lang="en-US" sz="2800" b="1" dirty="0" smtClean="0">
                <a:latin typeface="Times New Roman" pitchFamily="18" charset="0"/>
                <a:cs typeface="Times New Roman" pitchFamily="18" charset="0"/>
              </a:rPr>
              <a:t>1</a:t>
            </a:r>
            <a:r>
              <a:rPr lang="en-US" sz="4000" b="1" dirty="0" smtClean="0">
                <a:latin typeface="Times New Roman" pitchFamily="18" charset="0"/>
                <a:cs typeface="Times New Roman" pitchFamily="18" charset="0"/>
              </a:rPr>
              <a:t>. Family </a:t>
            </a:r>
            <a:r>
              <a:rPr lang="en-US" sz="4000" b="1" dirty="0">
                <a:latin typeface="Times New Roman" pitchFamily="18" charset="0"/>
                <a:cs typeface="Times New Roman" pitchFamily="18" charset="0"/>
              </a:rPr>
              <a:t>Planning</a:t>
            </a:r>
          </a:p>
          <a:p>
            <a:pPr algn="just">
              <a:lnSpc>
                <a:spcPct val="150000"/>
              </a:lnSpc>
            </a:pPr>
            <a:r>
              <a:rPr lang="en-US" sz="4000" dirty="0">
                <a:latin typeface="Times New Roman" pitchFamily="18" charset="0"/>
                <a:cs typeface="Times New Roman" pitchFamily="18" charset="0"/>
              </a:rPr>
              <a:t>Good family planning ensures that </a:t>
            </a:r>
            <a:r>
              <a:rPr lang="en-US" sz="4000" dirty="0" smtClean="0">
                <a:latin typeface="Times New Roman" pitchFamily="18" charset="0"/>
                <a:cs typeface="Times New Roman" pitchFamily="18" charset="0"/>
              </a:rPr>
              <a:t>individuals and </a:t>
            </a:r>
            <a:r>
              <a:rPr lang="en-US" sz="4000" dirty="0">
                <a:latin typeface="Times New Roman" pitchFamily="18" charset="0"/>
                <a:cs typeface="Times New Roman" pitchFamily="18" charset="0"/>
              </a:rPr>
              <a:t>couples have the information and </a:t>
            </a:r>
            <a:r>
              <a:rPr lang="en-US" sz="4000" dirty="0" smtClean="0">
                <a:latin typeface="Times New Roman" pitchFamily="18" charset="0"/>
                <a:cs typeface="Times New Roman" pitchFamily="18" charset="0"/>
              </a:rPr>
              <a:t>services to </a:t>
            </a:r>
            <a:r>
              <a:rPr lang="en-US" sz="4000" dirty="0">
                <a:latin typeface="Times New Roman" pitchFamily="18" charset="0"/>
                <a:cs typeface="Times New Roman" pitchFamily="18" charset="0"/>
              </a:rPr>
              <a:t>plan the timing, number and </a:t>
            </a:r>
            <a:r>
              <a:rPr lang="en-US" sz="4000" dirty="0" smtClean="0">
                <a:latin typeface="Times New Roman" pitchFamily="18" charset="0"/>
                <a:cs typeface="Times New Roman" pitchFamily="18" charset="0"/>
              </a:rPr>
              <a:t>spacing pregnancies</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r>
              <a:rPr lang="en-US" dirty="0" smtClean="0">
                <a:solidFill>
                  <a:srgbClr val="FF0000"/>
                </a:solidFill>
              </a:rPr>
              <a:t>Cont……….</a:t>
            </a:r>
            <a:endParaRPr lang="en-US" dirty="0">
              <a:solidFill>
                <a:srgbClr val="FF0000"/>
              </a:solidFill>
            </a:endParaRPr>
          </a:p>
        </p:txBody>
      </p:sp>
      <p:sp>
        <p:nvSpPr>
          <p:cNvPr id="3" name="Content Placeholder 2"/>
          <p:cNvSpPr>
            <a:spLocks noGrp="1"/>
          </p:cNvSpPr>
          <p:nvPr>
            <p:ph sz="quarter" idx="1"/>
          </p:nvPr>
        </p:nvSpPr>
        <p:spPr>
          <a:xfrm>
            <a:off x="228600" y="533400"/>
            <a:ext cx="8763000" cy="6019800"/>
          </a:xfrm>
        </p:spPr>
        <p:txBody>
          <a:bodyPr>
            <a:normAutofit/>
          </a:bodyPr>
          <a:lstStyle/>
          <a:p>
            <a:pPr algn="just">
              <a:lnSpc>
                <a:spcPct val="160000"/>
              </a:lnSpc>
            </a:pPr>
            <a:r>
              <a:rPr lang="en-US" dirty="0">
                <a:solidFill>
                  <a:schemeClr val="bg2">
                    <a:lumMod val="10000"/>
                  </a:schemeClr>
                </a:solidFill>
                <a:latin typeface="Times New Roman" pitchFamily="18" charset="0"/>
                <a:cs typeface="Times New Roman" pitchFamily="18" charset="0"/>
              </a:rPr>
              <a:t>The comprehensive concept of RH is based </a:t>
            </a:r>
            <a:r>
              <a:rPr lang="en-US" dirty="0" smtClean="0">
                <a:solidFill>
                  <a:schemeClr val="bg2">
                    <a:lumMod val="10000"/>
                  </a:schemeClr>
                </a:solidFill>
                <a:latin typeface="Times New Roman" pitchFamily="18" charset="0"/>
                <a:cs typeface="Times New Roman" pitchFamily="18" charset="0"/>
              </a:rPr>
              <a:t>on the </a:t>
            </a:r>
            <a:r>
              <a:rPr lang="en-US" dirty="0">
                <a:solidFill>
                  <a:schemeClr val="bg2">
                    <a:lumMod val="10000"/>
                  </a:schemeClr>
                </a:solidFill>
                <a:latin typeface="Times New Roman" pitchFamily="18" charset="0"/>
                <a:cs typeface="Times New Roman" pitchFamily="18" charset="0"/>
              </a:rPr>
              <a:t>World Health Organisation (WHO) </a:t>
            </a:r>
            <a:r>
              <a:rPr lang="en-US" dirty="0" smtClean="0">
                <a:solidFill>
                  <a:schemeClr val="bg2">
                    <a:lumMod val="10000"/>
                  </a:schemeClr>
                </a:solidFill>
                <a:latin typeface="Times New Roman" pitchFamily="18" charset="0"/>
                <a:cs typeface="Times New Roman" pitchFamily="18" charset="0"/>
              </a:rPr>
              <a:t>definition of </a:t>
            </a:r>
            <a:r>
              <a:rPr lang="en-US" dirty="0">
                <a:solidFill>
                  <a:schemeClr val="bg2">
                    <a:lumMod val="10000"/>
                  </a:schemeClr>
                </a:solidFill>
                <a:latin typeface="Times New Roman" pitchFamily="18" charset="0"/>
                <a:cs typeface="Times New Roman" pitchFamily="18" charset="0"/>
              </a:rPr>
              <a:t>RH, which </a:t>
            </a:r>
            <a:r>
              <a:rPr lang="en-US" dirty="0" err="1">
                <a:solidFill>
                  <a:schemeClr val="bg2">
                    <a:lumMod val="10000"/>
                  </a:schemeClr>
                </a:solidFill>
                <a:latin typeface="Times New Roman" pitchFamily="18" charset="0"/>
                <a:cs typeface="Times New Roman" pitchFamily="18" charset="0"/>
              </a:rPr>
              <a:t>recognises</a:t>
            </a:r>
            <a:r>
              <a:rPr lang="en-US" dirty="0">
                <a:solidFill>
                  <a:schemeClr val="bg2">
                    <a:lumMod val="10000"/>
                  </a:schemeClr>
                </a:solidFill>
                <a:latin typeface="Times New Roman" pitchFamily="18" charset="0"/>
                <a:cs typeface="Times New Roman" pitchFamily="18" charset="0"/>
              </a:rPr>
              <a:t> the fact that RH </a:t>
            </a:r>
            <a:r>
              <a:rPr lang="en-US" dirty="0" smtClean="0">
                <a:solidFill>
                  <a:schemeClr val="bg2">
                    <a:lumMod val="10000"/>
                  </a:schemeClr>
                </a:solidFill>
                <a:latin typeface="Times New Roman" pitchFamily="18" charset="0"/>
                <a:cs typeface="Times New Roman" pitchFamily="18" charset="0"/>
              </a:rPr>
              <a:t>is closely </a:t>
            </a:r>
            <a:r>
              <a:rPr lang="en-US" dirty="0">
                <a:solidFill>
                  <a:schemeClr val="bg2">
                    <a:lumMod val="10000"/>
                  </a:schemeClr>
                </a:solidFill>
                <a:latin typeface="Times New Roman" pitchFamily="18" charset="0"/>
                <a:cs typeface="Times New Roman" pitchFamily="18" charset="0"/>
              </a:rPr>
              <a:t>interrelated with policies to </a:t>
            </a:r>
            <a:r>
              <a:rPr lang="en-US" dirty="0" smtClean="0">
                <a:solidFill>
                  <a:schemeClr val="bg2">
                    <a:lumMod val="10000"/>
                  </a:schemeClr>
                </a:solidFill>
                <a:latin typeface="Times New Roman" pitchFamily="18" charset="0"/>
                <a:cs typeface="Times New Roman" pitchFamily="18" charset="0"/>
              </a:rPr>
              <a:t>empower women</a:t>
            </a:r>
            <a:r>
              <a:rPr lang="en-US" dirty="0">
                <a:solidFill>
                  <a:schemeClr val="bg2">
                    <a:lumMod val="10000"/>
                  </a:schemeClr>
                </a:solidFill>
                <a:latin typeface="Times New Roman" pitchFamily="18" charset="0"/>
                <a:cs typeface="Times New Roman" pitchFamily="18" charset="0"/>
              </a:rPr>
              <a:t>, strengthen families, </a:t>
            </a:r>
            <a:r>
              <a:rPr lang="en-US" dirty="0" err="1">
                <a:solidFill>
                  <a:schemeClr val="bg2">
                    <a:lumMod val="10000"/>
                  </a:schemeClr>
                </a:solidFill>
                <a:latin typeface="Times New Roman" pitchFamily="18" charset="0"/>
                <a:cs typeface="Times New Roman" pitchFamily="18" charset="0"/>
              </a:rPr>
              <a:t>stabilise</a:t>
            </a:r>
            <a:r>
              <a:rPr lang="en-US" dirty="0">
                <a:solidFill>
                  <a:schemeClr val="bg2">
                    <a:lumMod val="10000"/>
                  </a:schemeClr>
                </a:solidFill>
                <a:latin typeface="Times New Roman" pitchFamily="18" charset="0"/>
                <a:cs typeface="Times New Roman" pitchFamily="18" charset="0"/>
              </a:rPr>
              <a:t> </a:t>
            </a:r>
            <a:r>
              <a:rPr lang="en-US" dirty="0" smtClean="0">
                <a:solidFill>
                  <a:schemeClr val="bg2">
                    <a:lumMod val="10000"/>
                  </a:schemeClr>
                </a:solidFill>
                <a:latin typeface="Times New Roman" pitchFamily="18" charset="0"/>
                <a:cs typeface="Times New Roman" pitchFamily="18" charset="0"/>
              </a:rPr>
              <a:t>population growth</a:t>
            </a:r>
            <a:r>
              <a:rPr lang="en-US" dirty="0">
                <a:solidFill>
                  <a:schemeClr val="bg2">
                    <a:lumMod val="10000"/>
                  </a:schemeClr>
                </a:solidFill>
                <a:latin typeface="Times New Roman" pitchFamily="18" charset="0"/>
                <a:cs typeface="Times New Roman" pitchFamily="18" charset="0"/>
              </a:rPr>
              <a:t>, and eradicate poverty. </a:t>
            </a:r>
            <a:endParaRPr lang="en-US" dirty="0" smtClean="0">
              <a:solidFill>
                <a:schemeClr val="bg2">
                  <a:lumMod val="10000"/>
                </a:schemeClr>
              </a:solidFill>
              <a:latin typeface="Times New Roman" pitchFamily="18" charset="0"/>
              <a:cs typeface="Times New Roman" pitchFamily="18" charset="0"/>
            </a:endParaRPr>
          </a:p>
          <a:p>
            <a:pPr algn="just">
              <a:lnSpc>
                <a:spcPct val="160000"/>
              </a:lnSpc>
            </a:pPr>
            <a:r>
              <a:rPr lang="en-US" dirty="0" smtClean="0">
                <a:solidFill>
                  <a:schemeClr val="bg2">
                    <a:lumMod val="10000"/>
                  </a:schemeClr>
                </a:solidFill>
                <a:latin typeface="Times New Roman" pitchFamily="18" charset="0"/>
                <a:cs typeface="Times New Roman" pitchFamily="18" charset="0"/>
              </a:rPr>
              <a:t>In </a:t>
            </a:r>
            <a:r>
              <a:rPr lang="en-US" dirty="0">
                <a:solidFill>
                  <a:schemeClr val="bg2">
                    <a:lumMod val="10000"/>
                  </a:schemeClr>
                </a:solidFill>
                <a:latin typeface="Times New Roman" pitchFamily="18" charset="0"/>
                <a:cs typeface="Times New Roman" pitchFamily="18" charset="0"/>
              </a:rPr>
              <a:t>response </a:t>
            </a:r>
            <a:r>
              <a:rPr lang="en-US" dirty="0" smtClean="0">
                <a:solidFill>
                  <a:schemeClr val="bg2">
                    <a:lumMod val="10000"/>
                  </a:schemeClr>
                </a:solidFill>
                <a:latin typeface="Times New Roman" pitchFamily="18" charset="0"/>
                <a:cs typeface="Times New Roman" pitchFamily="18" charset="0"/>
              </a:rPr>
              <a:t>to ICPD </a:t>
            </a:r>
            <a:r>
              <a:rPr lang="en-US" dirty="0">
                <a:solidFill>
                  <a:schemeClr val="bg2">
                    <a:lumMod val="10000"/>
                  </a:schemeClr>
                </a:solidFill>
                <a:latin typeface="Times New Roman" pitchFamily="18" charset="0"/>
                <a:cs typeface="Times New Roman" pitchFamily="18" charset="0"/>
              </a:rPr>
              <a:t>recommendations, the </a:t>
            </a:r>
            <a:r>
              <a:rPr lang="en-US" b="1" dirty="0">
                <a:solidFill>
                  <a:schemeClr val="bg2">
                    <a:lumMod val="10000"/>
                  </a:schemeClr>
                </a:solidFill>
                <a:latin typeface="Times New Roman" pitchFamily="18" charset="0"/>
                <a:cs typeface="Times New Roman" pitchFamily="18" charset="0"/>
              </a:rPr>
              <a:t>concept </a:t>
            </a:r>
            <a:r>
              <a:rPr lang="en-US" b="1" dirty="0" smtClean="0">
                <a:solidFill>
                  <a:schemeClr val="bg2">
                    <a:lumMod val="10000"/>
                  </a:schemeClr>
                </a:solidFill>
                <a:latin typeface="Times New Roman" pitchFamily="18" charset="0"/>
                <a:cs typeface="Times New Roman" pitchFamily="18" charset="0"/>
              </a:rPr>
              <a:t>of integrated </a:t>
            </a:r>
            <a:r>
              <a:rPr lang="en-US" b="1" dirty="0">
                <a:solidFill>
                  <a:schemeClr val="bg2">
                    <a:lumMod val="10000"/>
                  </a:schemeClr>
                </a:solidFill>
                <a:latin typeface="Times New Roman" pitchFamily="18" charset="0"/>
                <a:cs typeface="Times New Roman" pitchFamily="18" charset="0"/>
              </a:rPr>
              <a:t>RH services was developed </a:t>
            </a:r>
            <a:r>
              <a:rPr lang="en-US" b="1" dirty="0" smtClean="0">
                <a:solidFill>
                  <a:schemeClr val="bg2">
                    <a:lumMod val="10000"/>
                  </a:schemeClr>
                </a:solidFill>
                <a:latin typeface="Times New Roman" pitchFamily="18" charset="0"/>
                <a:cs typeface="Times New Roman" pitchFamily="18" charset="0"/>
              </a:rPr>
              <a:t>and launched </a:t>
            </a:r>
            <a:r>
              <a:rPr lang="en-US" b="1" dirty="0">
                <a:solidFill>
                  <a:schemeClr val="bg2">
                    <a:lumMod val="10000"/>
                  </a:schemeClr>
                </a:solidFill>
                <a:latin typeface="Times New Roman" pitchFamily="18" charset="0"/>
                <a:cs typeface="Times New Roman" pitchFamily="18" charset="0"/>
              </a:rPr>
              <a:t>to meet the revised policy on RH care</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Focused Antenatal Care</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914400"/>
            <a:ext cx="8686800" cy="5105400"/>
          </a:xfrm>
        </p:spPr>
        <p:txBody>
          <a:bodyPr>
            <a:noAutofit/>
          </a:bodyPr>
          <a:lstStyle/>
          <a:p>
            <a:pPr algn="just">
              <a:lnSpc>
                <a:spcPct val="170000"/>
              </a:lnSpc>
            </a:pP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serves to prevent complications </a:t>
            </a:r>
            <a:r>
              <a:rPr lang="en-US" sz="2800" dirty="0" smtClean="0">
                <a:latin typeface="Times New Roman" pitchFamily="18" charset="0"/>
                <a:cs typeface="Times New Roman" pitchFamily="18" charset="0"/>
              </a:rPr>
              <a:t>where possible </a:t>
            </a:r>
            <a:r>
              <a:rPr lang="en-US" sz="2800" dirty="0">
                <a:latin typeface="Times New Roman" pitchFamily="18" charset="0"/>
                <a:cs typeface="Times New Roman" pitchFamily="18" charset="0"/>
              </a:rPr>
              <a:t>and ensures that complications </a:t>
            </a:r>
            <a:r>
              <a:rPr lang="en-US" sz="2800" dirty="0" smtClean="0">
                <a:latin typeface="Times New Roman" pitchFamily="18" charset="0"/>
                <a:cs typeface="Times New Roman" pitchFamily="18" charset="0"/>
              </a:rPr>
              <a:t>of pregnancy </a:t>
            </a:r>
            <a:r>
              <a:rPr lang="en-US" sz="2800" dirty="0">
                <a:latin typeface="Times New Roman" pitchFamily="18" charset="0"/>
                <a:cs typeface="Times New Roman" pitchFamily="18" charset="0"/>
              </a:rPr>
              <a:t>are detected early and </a:t>
            </a:r>
            <a:r>
              <a:rPr lang="en-US" sz="2800" dirty="0" smtClean="0">
                <a:latin typeface="Times New Roman" pitchFamily="18" charset="0"/>
                <a:cs typeface="Times New Roman" pitchFamily="18" charset="0"/>
              </a:rPr>
              <a:t>treated appropriately</a:t>
            </a:r>
            <a:r>
              <a:rPr lang="en-US" sz="2800" dirty="0">
                <a:latin typeface="Times New Roman" pitchFamily="18" charset="0"/>
                <a:cs typeface="Times New Roman" pitchFamily="18" charset="0"/>
              </a:rPr>
              <a:t>. Four focused antenatal visits </a:t>
            </a:r>
            <a:r>
              <a:rPr lang="en-US" sz="2800" dirty="0" smtClean="0">
                <a:latin typeface="Times New Roman" pitchFamily="18" charset="0"/>
                <a:cs typeface="Times New Roman" pitchFamily="18" charset="0"/>
              </a:rPr>
              <a:t>are recommended</a:t>
            </a:r>
            <a:r>
              <a:rPr lang="en-US" sz="2800" dirty="0">
                <a:latin typeface="Times New Roman" pitchFamily="18" charset="0"/>
                <a:cs typeface="Times New Roman" pitchFamily="18" charset="0"/>
              </a:rPr>
              <a:t>, which </a:t>
            </a:r>
            <a:r>
              <a:rPr lang="en-US" sz="2800" dirty="0" err="1">
                <a:latin typeface="Times New Roman" pitchFamily="18" charset="0"/>
                <a:cs typeface="Times New Roman" pitchFamily="18" charset="0"/>
              </a:rPr>
              <a:t>emphasise</a:t>
            </a:r>
            <a:r>
              <a:rPr lang="en-US" sz="2800" dirty="0">
                <a:latin typeface="Times New Roman" pitchFamily="18" charset="0"/>
                <a:cs typeface="Times New Roman" pitchFamily="18" charset="0"/>
              </a:rPr>
              <a:t>:</a:t>
            </a:r>
          </a:p>
          <a:p>
            <a:pPr algn="just">
              <a:lnSpc>
                <a:spcPct val="170000"/>
              </a:lnSpc>
              <a:buNone/>
            </a:pPr>
            <a:r>
              <a:rPr lang="en-US" sz="2800" dirty="0">
                <a:latin typeface="Times New Roman" pitchFamily="18" charset="0"/>
                <a:cs typeface="Times New Roman" pitchFamily="18" charset="0"/>
              </a:rPr>
              <a:t>• Taking two doses of </a:t>
            </a:r>
            <a:r>
              <a:rPr lang="en-US" sz="2800" dirty="0" err="1" smtClean="0">
                <a:latin typeface="Times New Roman" pitchFamily="18" charset="0"/>
                <a:cs typeface="Times New Roman" pitchFamily="18" charset="0"/>
              </a:rPr>
              <a:t>sulpha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pyremethane</a:t>
            </a:r>
            <a:r>
              <a:rPr lang="en-US" sz="2800" dirty="0" smtClean="0">
                <a:latin typeface="Times New Roman" pitchFamily="18" charset="0"/>
                <a:cs typeface="Times New Roman" pitchFamily="18" charset="0"/>
              </a:rPr>
              <a:t> (SP</a:t>
            </a:r>
            <a:r>
              <a:rPr lang="en-US" sz="2800" dirty="0">
                <a:latin typeface="Times New Roman" pitchFamily="18" charset="0"/>
                <a:cs typeface="Times New Roman" pitchFamily="18" charset="0"/>
              </a:rPr>
              <a:t>) during pregnancy for </a:t>
            </a:r>
            <a:r>
              <a:rPr lang="en-US" sz="2800" dirty="0" smtClean="0">
                <a:latin typeface="Times New Roman" pitchFamily="18" charset="0"/>
                <a:cs typeface="Times New Roman" pitchFamily="18" charset="0"/>
              </a:rPr>
              <a:t>malaria endemic areas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4" name="Content Placeholder 3"/>
          <p:cNvSpPr>
            <a:spLocks noGrp="1"/>
          </p:cNvSpPr>
          <p:nvPr>
            <p:ph sz="quarter" idx="1"/>
          </p:nvPr>
        </p:nvSpPr>
        <p:spPr>
          <a:xfrm>
            <a:off x="228600" y="1066800"/>
            <a:ext cx="8686800" cy="5334000"/>
          </a:xfrm>
        </p:spPr>
        <p:txBody>
          <a:bodyPr>
            <a:normAutofit fontScale="92500"/>
          </a:bodyPr>
          <a:lstStyle/>
          <a:p>
            <a:pPr algn="just">
              <a:lnSpc>
                <a:spcPct val="170000"/>
              </a:lnSpc>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Recognising</a:t>
            </a:r>
            <a:r>
              <a:rPr lang="en-US" sz="2800" dirty="0" smtClean="0">
                <a:latin typeface="Times New Roman" pitchFamily="18" charset="0"/>
                <a:cs typeface="Times New Roman" pitchFamily="18" charset="0"/>
              </a:rPr>
              <a:t> signs and symptoms of malaria</a:t>
            </a:r>
          </a:p>
          <a:p>
            <a:pPr algn="just">
              <a:lnSpc>
                <a:spcPct val="170000"/>
              </a:lnSpc>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Recognising</a:t>
            </a:r>
            <a:r>
              <a:rPr lang="en-US" sz="2800" dirty="0" smtClean="0">
                <a:latin typeface="Times New Roman" pitchFamily="18" charset="0"/>
                <a:cs typeface="Times New Roman" pitchFamily="18" charset="0"/>
              </a:rPr>
              <a:t> danger signs in pregnancy and where to go for help</a:t>
            </a:r>
          </a:p>
          <a:p>
            <a:pPr algn="just">
              <a:lnSpc>
                <a:spcPct val="170000"/>
              </a:lnSpc>
              <a:buNone/>
            </a:pPr>
            <a:r>
              <a:rPr lang="en-US" sz="2800" dirty="0" err="1" smtClean="0">
                <a:latin typeface="Times New Roman" pitchFamily="18" charset="0"/>
                <a:cs typeface="Times New Roman" pitchFamily="18" charset="0"/>
              </a:rPr>
              <a:t>Recognising</a:t>
            </a:r>
            <a:r>
              <a:rPr lang="en-US" sz="2800" dirty="0" smtClean="0">
                <a:latin typeface="Times New Roman" pitchFamily="18" charset="0"/>
                <a:cs typeface="Times New Roman" pitchFamily="18" charset="0"/>
              </a:rPr>
              <a:t> danger signs in pregnancy and where to go for help</a:t>
            </a:r>
          </a:p>
          <a:p>
            <a:pPr algn="just">
              <a:lnSpc>
                <a:spcPct val="170000"/>
              </a:lnSpc>
              <a:buNone/>
            </a:pPr>
            <a:r>
              <a:rPr lang="en-US" sz="2800" dirty="0" smtClean="0">
                <a:latin typeface="Times New Roman" pitchFamily="18" charset="0"/>
                <a:cs typeface="Times New Roman" pitchFamily="18" charset="0"/>
              </a:rPr>
              <a:t>• Drawing up an individual birth plan, which should include  mother/baby package, transport plans and funds/money</a:t>
            </a: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Clean and Safe Delivery</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447800"/>
            <a:ext cx="8763000" cy="5181600"/>
          </a:xfrm>
        </p:spPr>
        <p:txBody>
          <a:bodyPr>
            <a:noAutofit/>
          </a:bodyPr>
          <a:lstStyle/>
          <a:p>
            <a:pPr algn="just">
              <a:lnSpc>
                <a:spcPct val="150000"/>
              </a:lnSpc>
            </a:pPr>
            <a:r>
              <a:rPr lang="en-US" sz="3600" dirty="0" smtClean="0">
                <a:latin typeface="Times New Roman" pitchFamily="18" charset="0"/>
                <a:cs typeface="Times New Roman" pitchFamily="18" charset="0"/>
              </a:rPr>
              <a:t>Always </a:t>
            </a:r>
            <a:r>
              <a:rPr lang="en-US" sz="3600" dirty="0">
                <a:latin typeface="Times New Roman" pitchFamily="18" charset="0"/>
                <a:cs typeface="Times New Roman" pitchFamily="18" charset="0"/>
              </a:rPr>
              <a:t>ensure that all birth attendants have </a:t>
            </a:r>
            <a:r>
              <a:rPr lang="en-US" sz="3600" dirty="0" smtClean="0">
                <a:latin typeface="Times New Roman" pitchFamily="18" charset="0"/>
                <a:cs typeface="Times New Roman" pitchFamily="18" charset="0"/>
              </a:rPr>
              <a:t>the knowledge</a:t>
            </a:r>
            <a:r>
              <a:rPr lang="en-US" sz="3600" dirty="0">
                <a:latin typeface="Times New Roman" pitchFamily="18" charset="0"/>
                <a:cs typeface="Times New Roman" pitchFamily="18" charset="0"/>
              </a:rPr>
              <a:t>, skills, positive attitude </a:t>
            </a:r>
            <a:r>
              <a:rPr lang="en-US" sz="3600" dirty="0" smtClean="0">
                <a:latin typeface="Times New Roman" pitchFamily="18" charset="0"/>
                <a:cs typeface="Times New Roman" pitchFamily="18" charset="0"/>
              </a:rPr>
              <a:t>and equipment </a:t>
            </a:r>
            <a:r>
              <a:rPr lang="en-US" sz="3600" dirty="0">
                <a:latin typeface="Times New Roman" pitchFamily="18" charset="0"/>
                <a:cs typeface="Times New Roman" pitchFamily="18" charset="0"/>
              </a:rPr>
              <a:t>to perform a clean and safe </a:t>
            </a:r>
            <a:r>
              <a:rPr lang="en-US" sz="3600" dirty="0" smtClean="0">
                <a:latin typeface="Times New Roman" pitchFamily="18" charset="0"/>
                <a:cs typeface="Times New Roman" pitchFamily="18" charset="0"/>
              </a:rPr>
              <a:t>delivery and </a:t>
            </a:r>
            <a:r>
              <a:rPr lang="en-US" sz="3600" dirty="0">
                <a:latin typeface="Times New Roman" pitchFamily="18" charset="0"/>
                <a:cs typeface="Times New Roman" pitchFamily="18" charset="0"/>
              </a:rPr>
              <a:t>provide postpartum care to the mother </a:t>
            </a:r>
            <a:r>
              <a:rPr lang="en-US" sz="3600" dirty="0" smtClean="0">
                <a:latin typeface="Times New Roman" pitchFamily="18" charset="0"/>
                <a:cs typeface="Times New Roman" pitchFamily="18" charset="0"/>
              </a:rPr>
              <a:t>and baby</a:t>
            </a:r>
            <a:r>
              <a:rPr lang="en-US" sz="3600" dirty="0"/>
              <a:t>.</a:t>
            </a: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Essential Obstetric Care</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763000" cy="5105400"/>
          </a:xfrm>
        </p:spPr>
        <p:txBody>
          <a:bodyPr>
            <a:normAutofit/>
          </a:bodyPr>
          <a:lstStyle/>
          <a:p>
            <a:pPr algn="just">
              <a:lnSpc>
                <a:spcPct val="150000"/>
              </a:lnSpc>
            </a:pPr>
            <a:r>
              <a:rPr lang="en-US" sz="3200" dirty="0" smtClean="0">
                <a:latin typeface="Times New Roman" pitchFamily="18" charset="0"/>
                <a:cs typeface="Times New Roman" pitchFamily="18" charset="0"/>
              </a:rPr>
              <a:t>Ensure </a:t>
            </a:r>
            <a:r>
              <a:rPr lang="en-US" sz="3200" dirty="0">
                <a:latin typeface="Times New Roman" pitchFamily="18" charset="0"/>
                <a:cs typeface="Times New Roman" pitchFamily="18" charset="0"/>
              </a:rPr>
              <a:t>that essential care for </a:t>
            </a:r>
            <a:r>
              <a:rPr lang="en-US" sz="3200" dirty="0" smtClean="0">
                <a:latin typeface="Times New Roman" pitchFamily="18" charset="0"/>
                <a:cs typeface="Times New Roman" pitchFamily="18" charset="0"/>
              </a:rPr>
              <a:t>high-risk pregnancies </a:t>
            </a:r>
            <a:r>
              <a:rPr lang="en-US" sz="3200" dirty="0">
                <a:latin typeface="Times New Roman" pitchFamily="18" charset="0"/>
                <a:cs typeface="Times New Roman" pitchFamily="18" charset="0"/>
              </a:rPr>
              <a:t>and complications is available to </a:t>
            </a:r>
            <a:r>
              <a:rPr lang="en-US" sz="3200" dirty="0" smtClean="0">
                <a:latin typeface="Times New Roman" pitchFamily="18" charset="0"/>
                <a:cs typeface="Times New Roman" pitchFamily="18" charset="0"/>
              </a:rPr>
              <a:t>all women </a:t>
            </a:r>
            <a:r>
              <a:rPr lang="en-US" sz="3200" dirty="0">
                <a:latin typeface="Times New Roman" pitchFamily="18" charset="0"/>
                <a:cs typeface="Times New Roman" pitchFamily="18" charset="0"/>
              </a:rPr>
              <a:t>who need it. </a:t>
            </a:r>
          </a:p>
          <a:p>
            <a:pPr algn="just">
              <a:lnSpc>
                <a:spcPct val="150000"/>
              </a:lnSpc>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In addition, </a:t>
            </a:r>
            <a:r>
              <a:rPr lang="en-US" sz="3200" dirty="0" smtClean="0">
                <a:latin typeface="Times New Roman" pitchFamily="18" charset="0"/>
                <a:cs typeface="Times New Roman" pitchFamily="18" charset="0"/>
              </a:rPr>
              <a:t>post abortion </a:t>
            </a:r>
            <a:r>
              <a:rPr lang="en-US" sz="3200" dirty="0">
                <a:latin typeface="Times New Roman" pitchFamily="18" charset="0"/>
                <a:cs typeface="Times New Roman" pitchFamily="18" charset="0"/>
              </a:rPr>
              <a:t>care and prevention of maternal to </a:t>
            </a:r>
            <a:r>
              <a:rPr lang="en-US" sz="3200" dirty="0" smtClean="0">
                <a:latin typeface="Times New Roman" pitchFamily="18" charset="0"/>
                <a:cs typeface="Times New Roman" pitchFamily="18" charset="0"/>
              </a:rPr>
              <a:t>child transmission </a:t>
            </a:r>
            <a:r>
              <a:rPr lang="en-US" sz="3200" dirty="0">
                <a:latin typeface="Times New Roman" pitchFamily="18" charset="0"/>
                <a:cs typeface="Times New Roman" pitchFamily="18" charset="0"/>
              </a:rPr>
              <a:t>(PMCT) of HIV are also </a:t>
            </a:r>
            <a:r>
              <a:rPr lang="en-US" sz="3200" dirty="0" smtClean="0">
                <a:latin typeface="Times New Roman" pitchFamily="18" charset="0"/>
                <a:cs typeface="Times New Roman" pitchFamily="18" charset="0"/>
              </a:rPr>
              <a:t>key components </a:t>
            </a:r>
            <a:r>
              <a:rPr lang="en-US" sz="3200" dirty="0">
                <a:latin typeface="Times New Roman" pitchFamily="18" charset="0"/>
                <a:cs typeface="Times New Roman" pitchFamily="18" charset="0"/>
              </a:rPr>
              <a:t>of safe motherhood.</a:t>
            </a: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Post Abortion Care</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600200"/>
            <a:ext cx="8686800" cy="4953000"/>
          </a:xfrm>
        </p:spPr>
        <p:txBody>
          <a:bodyPr>
            <a:normAutofit fontScale="92500" lnSpcReduction="10000"/>
          </a:bodyPr>
          <a:lstStyle/>
          <a:p>
            <a:pPr algn="just">
              <a:lnSpc>
                <a:spcPct val="150000"/>
              </a:lnSpc>
            </a:pPr>
            <a:r>
              <a:rPr lang="en-US" sz="3000" dirty="0" smtClean="0">
                <a:latin typeface="Times New Roman" pitchFamily="18" charset="0"/>
                <a:cs typeface="Times New Roman" pitchFamily="18" charset="0"/>
              </a:rPr>
              <a:t>Abortion </a:t>
            </a:r>
            <a:r>
              <a:rPr lang="en-US" sz="3000" dirty="0">
                <a:latin typeface="Times New Roman" pitchFamily="18" charset="0"/>
                <a:cs typeface="Times New Roman" pitchFamily="18" charset="0"/>
              </a:rPr>
              <a:t>is one of the major causes of </a:t>
            </a:r>
            <a:r>
              <a:rPr lang="en-US" sz="3000" dirty="0" smtClean="0">
                <a:latin typeface="Times New Roman" pitchFamily="18" charset="0"/>
                <a:cs typeface="Times New Roman" pitchFamily="18" charset="0"/>
              </a:rPr>
              <a:t>maternal morbidity </a:t>
            </a:r>
            <a:r>
              <a:rPr lang="en-US" sz="3000" dirty="0">
                <a:latin typeface="Times New Roman" pitchFamily="18" charset="0"/>
                <a:cs typeface="Times New Roman" pitchFamily="18" charset="0"/>
              </a:rPr>
              <a:t>and mortality. Health care workers </a:t>
            </a:r>
            <a:r>
              <a:rPr lang="en-US" sz="3000" dirty="0" smtClean="0">
                <a:latin typeface="Times New Roman" pitchFamily="18" charset="0"/>
                <a:cs typeface="Times New Roman" pitchFamily="18" charset="0"/>
              </a:rPr>
              <a:t>and facilities </a:t>
            </a:r>
            <a:r>
              <a:rPr lang="en-US" sz="3000" dirty="0">
                <a:latin typeface="Times New Roman" pitchFamily="18" charset="0"/>
                <a:cs typeface="Times New Roman" pitchFamily="18" charset="0"/>
              </a:rPr>
              <a:t>need to be well equipped to </a:t>
            </a:r>
            <a:r>
              <a:rPr lang="en-US" sz="3000" dirty="0" smtClean="0">
                <a:latin typeface="Times New Roman" pitchFamily="18" charset="0"/>
                <a:cs typeface="Times New Roman" pitchFamily="18" charset="0"/>
              </a:rPr>
              <a:t>prevent, and </a:t>
            </a:r>
            <a:r>
              <a:rPr lang="en-US" sz="3000" dirty="0">
                <a:latin typeface="Times New Roman" pitchFamily="18" charset="0"/>
                <a:cs typeface="Times New Roman" pitchFamily="18" charset="0"/>
              </a:rPr>
              <a:t>effectively manage complications that </a:t>
            </a:r>
            <a:r>
              <a:rPr lang="en-US" sz="3000" dirty="0" smtClean="0">
                <a:latin typeface="Times New Roman" pitchFamily="18" charset="0"/>
                <a:cs typeface="Times New Roman" pitchFamily="18" charset="0"/>
              </a:rPr>
              <a:t>arise  from </a:t>
            </a:r>
            <a:r>
              <a:rPr lang="en-US" sz="3000" dirty="0">
                <a:latin typeface="Times New Roman" pitchFamily="18" charset="0"/>
                <a:cs typeface="Times New Roman" pitchFamily="18" charset="0"/>
              </a:rPr>
              <a:t>the procedure. The patients </a:t>
            </a:r>
            <a:r>
              <a:rPr lang="en-US" sz="3000" dirty="0" smtClean="0">
                <a:latin typeface="Times New Roman" pitchFamily="18" charset="0"/>
                <a:cs typeface="Times New Roman" pitchFamily="18" charset="0"/>
              </a:rPr>
              <a:t>psychological well </a:t>
            </a:r>
            <a:r>
              <a:rPr lang="en-US" sz="3000" dirty="0">
                <a:latin typeface="Times New Roman" pitchFamily="18" charset="0"/>
                <a:cs typeface="Times New Roman" pitchFamily="18" charset="0"/>
              </a:rPr>
              <a:t>being need to be handled by </a:t>
            </a:r>
            <a:r>
              <a:rPr lang="en-US" sz="3000" dirty="0" smtClean="0">
                <a:latin typeface="Times New Roman" pitchFamily="18" charset="0"/>
                <a:cs typeface="Times New Roman" pitchFamily="18" charset="0"/>
              </a:rPr>
              <a:t>an experienced </a:t>
            </a:r>
            <a:r>
              <a:rPr lang="en-US" sz="3000" dirty="0">
                <a:latin typeface="Times New Roman" pitchFamily="18" charset="0"/>
                <a:cs typeface="Times New Roman" pitchFamily="18" charset="0"/>
              </a:rPr>
              <a:t>health care worker to cover </a:t>
            </a:r>
            <a:r>
              <a:rPr lang="en-US" sz="3000" dirty="0" smtClean="0">
                <a:latin typeface="Times New Roman" pitchFamily="18" charset="0"/>
                <a:cs typeface="Times New Roman" pitchFamily="18" charset="0"/>
              </a:rPr>
              <a:t>trauma and </a:t>
            </a:r>
            <a:r>
              <a:rPr lang="en-US" sz="3000" dirty="0">
                <a:latin typeface="Times New Roman" pitchFamily="18" charset="0"/>
                <a:cs typeface="Times New Roman" pitchFamily="18" charset="0"/>
              </a:rPr>
              <a:t>suicidal tendencies as well its </a:t>
            </a:r>
            <a:r>
              <a:rPr lang="en-US" sz="3000" dirty="0" smtClean="0">
                <a:latin typeface="Times New Roman" pitchFamily="18" charset="0"/>
                <a:cs typeface="Times New Roman" pitchFamily="18" charset="0"/>
              </a:rPr>
              <a:t>occurrence in </a:t>
            </a:r>
            <a:r>
              <a:rPr lang="en-US" sz="3000" dirty="0">
                <a:latin typeface="Times New Roman" pitchFamily="18" charset="0"/>
                <a:cs typeface="Times New Roman" pitchFamily="18" charset="0"/>
              </a:rPr>
              <a:t>future</a:t>
            </a:r>
            <a:r>
              <a:rPr lang="en-US" dirty="0"/>
              <a:t>.</a:t>
            </a: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467600" cy="1143000"/>
          </a:xfrm>
        </p:spPr>
        <p:txBody>
          <a:bodyPr>
            <a:noAutofit/>
          </a:bodyPr>
          <a:lstStyle/>
          <a:p>
            <a:r>
              <a:rPr lang="en-US" sz="2800" b="1" dirty="0" smtClean="0">
                <a:latin typeface="Times New Roman" pitchFamily="18" charset="0"/>
                <a:cs typeface="Times New Roman" pitchFamily="18" charset="0"/>
              </a:rPr>
              <a:t> Prevention of Mother to Child Transmission of HIV (PMTCT)</a:t>
            </a:r>
            <a:endParaRPr lang="en-US" sz="28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295400"/>
            <a:ext cx="8686800" cy="5334000"/>
          </a:xfrm>
        </p:spPr>
        <p:txBody>
          <a:bodyPr>
            <a:normAutofit/>
          </a:bodyPr>
          <a:lstStyle/>
          <a:p>
            <a:endParaRPr lang="en-US" b="1" dirty="0"/>
          </a:p>
          <a:p>
            <a:pPr algn="just">
              <a:lnSpc>
                <a:spcPct val="150000"/>
              </a:lnSpc>
            </a:pPr>
            <a:r>
              <a:rPr lang="en-US" sz="3000" dirty="0">
                <a:latin typeface="Times New Roman" pitchFamily="18" charset="0"/>
                <a:cs typeface="Times New Roman" pitchFamily="18" charset="0"/>
              </a:rPr>
              <a:t>The government is in support of </a:t>
            </a:r>
            <a:r>
              <a:rPr lang="en-US" sz="3000" dirty="0" smtClean="0">
                <a:latin typeface="Times New Roman" pitchFamily="18" charset="0"/>
                <a:cs typeface="Times New Roman" pitchFamily="18" charset="0"/>
              </a:rPr>
              <a:t>preventive measures </a:t>
            </a:r>
            <a:r>
              <a:rPr lang="en-US" sz="3000" dirty="0">
                <a:latin typeface="Times New Roman" pitchFamily="18" charset="0"/>
                <a:cs typeface="Times New Roman" pitchFamily="18" charset="0"/>
              </a:rPr>
              <a:t>that would ensure little or </a:t>
            </a:r>
            <a:r>
              <a:rPr lang="en-US" sz="3000" dirty="0" smtClean="0">
                <a:latin typeface="Times New Roman" pitchFamily="18" charset="0"/>
                <a:cs typeface="Times New Roman" pitchFamily="18" charset="0"/>
              </a:rPr>
              <a:t>no transmission </a:t>
            </a:r>
            <a:r>
              <a:rPr lang="en-US" sz="3000" dirty="0">
                <a:latin typeface="Times New Roman" pitchFamily="18" charset="0"/>
                <a:cs typeface="Times New Roman" pitchFamily="18" charset="0"/>
              </a:rPr>
              <a:t>of HIV virus by any means. </a:t>
            </a:r>
            <a:r>
              <a:rPr lang="en-US" sz="3000" dirty="0" smtClean="0">
                <a:latin typeface="Times New Roman" pitchFamily="18" charset="0"/>
                <a:cs typeface="Times New Roman" pitchFamily="18" charset="0"/>
              </a:rPr>
              <a:t>PMTCT is </a:t>
            </a:r>
            <a:r>
              <a:rPr lang="en-US" sz="3000" dirty="0">
                <a:latin typeface="Times New Roman" pitchFamily="18" charset="0"/>
                <a:cs typeface="Times New Roman" pitchFamily="18" charset="0"/>
              </a:rPr>
              <a:t>a </a:t>
            </a:r>
            <a:r>
              <a:rPr lang="en-US" sz="3000" dirty="0" err="1">
                <a:latin typeface="Times New Roman" pitchFamily="18" charset="0"/>
                <a:cs typeface="Times New Roman" pitchFamily="18" charset="0"/>
              </a:rPr>
              <a:t>programme</a:t>
            </a:r>
            <a:r>
              <a:rPr lang="en-US" sz="3000" dirty="0">
                <a:latin typeface="Times New Roman" pitchFamily="18" charset="0"/>
                <a:cs typeface="Times New Roman" pitchFamily="18" charset="0"/>
              </a:rPr>
              <a:t> that was initiated in the </a:t>
            </a:r>
            <a:r>
              <a:rPr lang="en-US" sz="3000" dirty="0" smtClean="0">
                <a:latin typeface="Times New Roman" pitchFamily="18" charset="0"/>
                <a:cs typeface="Times New Roman" pitchFamily="18" charset="0"/>
              </a:rPr>
              <a:t>maternal</a:t>
            </a:r>
            <a:r>
              <a:rPr lang="en-US" sz="3000" dirty="0">
                <a:latin typeface="Times New Roman" pitchFamily="18" charset="0"/>
                <a:cs typeface="Times New Roman" pitchFamily="18" charset="0"/>
              </a:rPr>
              <a:t> child health care services to protect the </a:t>
            </a:r>
            <a:r>
              <a:rPr lang="en-US" sz="3000" dirty="0" smtClean="0">
                <a:latin typeface="Times New Roman" pitchFamily="18" charset="0"/>
                <a:cs typeface="Times New Roman" pitchFamily="18" charset="0"/>
              </a:rPr>
              <a:t>unborn baby </a:t>
            </a:r>
            <a:r>
              <a:rPr lang="en-US" sz="3000" dirty="0">
                <a:latin typeface="Times New Roman" pitchFamily="18" charset="0"/>
                <a:cs typeface="Times New Roman" pitchFamily="18" charset="0"/>
              </a:rPr>
              <a:t>from contracting the virus.</a:t>
            </a: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Targeted Postpartum Care</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447800"/>
            <a:ext cx="8610600" cy="5029200"/>
          </a:xfrm>
        </p:spPr>
        <p:txBody>
          <a:bodyPr>
            <a:normAutofit/>
          </a:bodyPr>
          <a:lstStyle/>
          <a:p>
            <a:pPr algn="just">
              <a:lnSpc>
                <a:spcPct val="150000"/>
              </a:lnSpc>
            </a:pPr>
            <a:r>
              <a:rPr lang="en-US" sz="3200" dirty="0" smtClean="0">
                <a:latin typeface="Times New Roman" pitchFamily="18" charset="0"/>
                <a:cs typeface="Times New Roman" pitchFamily="18" charset="0"/>
              </a:rPr>
              <a:t>Maternal </a:t>
            </a:r>
            <a:r>
              <a:rPr lang="en-US" sz="3200" dirty="0">
                <a:latin typeface="Times New Roman" pitchFamily="18" charset="0"/>
                <a:cs typeface="Times New Roman" pitchFamily="18" charset="0"/>
              </a:rPr>
              <a:t>deaths in many cases happen </a:t>
            </a:r>
            <a:r>
              <a:rPr lang="en-US" sz="3200" dirty="0" smtClean="0">
                <a:latin typeface="Times New Roman" pitchFamily="18" charset="0"/>
                <a:cs typeface="Times New Roman" pitchFamily="18" charset="0"/>
              </a:rPr>
              <a:t>during the </a:t>
            </a:r>
            <a:r>
              <a:rPr lang="en-US" sz="3200" dirty="0">
                <a:latin typeface="Times New Roman" pitchFamily="18" charset="0"/>
                <a:cs typeface="Times New Roman" pitchFamily="18" charset="0"/>
              </a:rPr>
              <a:t>postpartum period. Close follow-up by </a:t>
            </a:r>
            <a:r>
              <a:rPr lang="en-US" sz="3200" dirty="0" smtClean="0">
                <a:latin typeface="Times New Roman" pitchFamily="18" charset="0"/>
                <a:cs typeface="Times New Roman" pitchFamily="18" charset="0"/>
              </a:rPr>
              <a:t>skilled health </a:t>
            </a:r>
            <a:r>
              <a:rPr lang="en-US" sz="3200" dirty="0">
                <a:latin typeface="Times New Roman" pitchFamily="18" charset="0"/>
                <a:cs typeface="Times New Roman" pitchFamily="18" charset="0"/>
              </a:rPr>
              <a:t>care worker would ensure early </a:t>
            </a:r>
            <a:r>
              <a:rPr lang="en-US" sz="3200" dirty="0" smtClean="0">
                <a:latin typeface="Times New Roman" pitchFamily="18" charset="0"/>
                <a:cs typeface="Times New Roman" pitchFamily="18" charset="0"/>
              </a:rPr>
              <a:t>detection, prevention </a:t>
            </a:r>
            <a:r>
              <a:rPr lang="en-US" sz="3200" dirty="0">
                <a:latin typeface="Times New Roman" pitchFamily="18" charset="0"/>
                <a:cs typeface="Times New Roman" pitchFamily="18" charset="0"/>
              </a:rPr>
              <a:t>and treatment of any pregnancy </a:t>
            </a:r>
            <a:r>
              <a:rPr lang="en-US" sz="3200" dirty="0" smtClean="0">
                <a:latin typeface="Times New Roman" pitchFamily="18" charset="0"/>
                <a:cs typeface="Times New Roman" pitchFamily="18" charset="0"/>
              </a:rPr>
              <a:t>and delivery </a:t>
            </a:r>
            <a:r>
              <a:rPr lang="en-US" sz="3200" dirty="0">
                <a:latin typeface="Times New Roman" pitchFamily="18" charset="0"/>
                <a:cs typeface="Times New Roman" pitchFamily="18" charset="0"/>
              </a:rPr>
              <a:t>complications, which may not </a:t>
            </a:r>
            <a:r>
              <a:rPr lang="en-US" sz="3200" dirty="0" smtClean="0">
                <a:latin typeface="Times New Roman" pitchFamily="18" charset="0"/>
                <a:cs typeface="Times New Roman" pitchFamily="18" charset="0"/>
              </a:rPr>
              <a:t>have been </a:t>
            </a:r>
            <a:r>
              <a:rPr lang="en-US" sz="3200" dirty="0">
                <a:latin typeface="Times New Roman" pitchFamily="18" charset="0"/>
                <a:cs typeface="Times New Roman" pitchFamily="18" charset="0"/>
              </a:rPr>
              <a:t>noted during pregnancy and delivery.</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Neonatal Care</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914400"/>
            <a:ext cx="8763000" cy="5638800"/>
          </a:xfrm>
        </p:spPr>
        <p:txBody>
          <a:bodyPr>
            <a:normAutofit/>
          </a:bodyPr>
          <a:lstStyle/>
          <a:p>
            <a:pPr algn="just">
              <a:lnSpc>
                <a:spcPct val="160000"/>
              </a:lnSpc>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neonatal period is very sensitive, </a:t>
            </a:r>
            <a:r>
              <a:rPr lang="en-US" sz="2800" dirty="0" smtClean="0">
                <a:latin typeface="Times New Roman" pitchFamily="18" charset="0"/>
                <a:cs typeface="Times New Roman" pitchFamily="18" charset="0"/>
              </a:rPr>
              <a:t>surveys have </a:t>
            </a:r>
            <a:r>
              <a:rPr lang="en-US" sz="2800" dirty="0">
                <a:latin typeface="Times New Roman" pitchFamily="18" charset="0"/>
                <a:cs typeface="Times New Roman" pitchFamily="18" charset="0"/>
              </a:rPr>
              <a:t>shown that the majority of neonates in </a:t>
            </a:r>
            <a:r>
              <a:rPr lang="en-US" sz="2800" dirty="0" smtClean="0">
                <a:latin typeface="Times New Roman" pitchFamily="18" charset="0"/>
                <a:cs typeface="Times New Roman" pitchFamily="18" charset="0"/>
              </a:rPr>
              <a:t>this country </a:t>
            </a:r>
            <a:r>
              <a:rPr lang="en-US" sz="2800" dirty="0">
                <a:latin typeface="Times New Roman" pitchFamily="18" charset="0"/>
                <a:cs typeface="Times New Roman" pitchFamily="18" charset="0"/>
              </a:rPr>
              <a:t>do not survive. </a:t>
            </a:r>
            <a:endParaRPr lang="en-US" sz="2800" dirty="0" smtClean="0">
              <a:latin typeface="Times New Roman" pitchFamily="18" charset="0"/>
              <a:cs typeface="Times New Roman" pitchFamily="18" charset="0"/>
            </a:endParaRPr>
          </a:p>
          <a:p>
            <a:pPr algn="just">
              <a:lnSpc>
                <a:spcPct val="160000"/>
              </a:lnSpc>
            </a:pP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Kenya more than </a:t>
            </a:r>
            <a:r>
              <a:rPr lang="en-US" sz="2800" dirty="0" smtClean="0">
                <a:latin typeface="Times New Roman" pitchFamily="18" charset="0"/>
                <a:cs typeface="Times New Roman" pitchFamily="18" charset="0"/>
              </a:rPr>
              <a:t>half of </a:t>
            </a:r>
            <a:r>
              <a:rPr lang="en-US" sz="2800" dirty="0">
                <a:latin typeface="Times New Roman" pitchFamily="18" charset="0"/>
                <a:cs typeface="Times New Roman" pitchFamily="18" charset="0"/>
              </a:rPr>
              <a:t>the women deliver at home and hence </a:t>
            </a:r>
            <a:r>
              <a:rPr lang="en-US" sz="2800" dirty="0" smtClean="0">
                <a:latin typeface="Times New Roman" pitchFamily="18" charset="0"/>
                <a:cs typeface="Times New Roman" pitchFamily="18" charset="0"/>
              </a:rPr>
              <a:t>the need </a:t>
            </a:r>
            <a:r>
              <a:rPr lang="en-US" sz="2800" dirty="0">
                <a:latin typeface="Times New Roman" pitchFamily="18" charset="0"/>
                <a:cs typeface="Times New Roman" pitchFamily="18" charset="0"/>
              </a:rPr>
              <a:t>for closer neonatal follow-up </a:t>
            </a:r>
            <a:r>
              <a:rPr lang="en-US" sz="2800" dirty="0" smtClean="0">
                <a:latin typeface="Times New Roman" pitchFamily="18" charset="0"/>
                <a:cs typeface="Times New Roman" pitchFamily="18" charset="0"/>
              </a:rPr>
              <a:t>and observation </a:t>
            </a:r>
            <a:r>
              <a:rPr lang="en-US" sz="2800" dirty="0">
                <a:latin typeface="Times New Roman" pitchFamily="18" charset="0"/>
                <a:cs typeface="Times New Roman" pitchFamily="18" charset="0"/>
              </a:rPr>
              <a:t>as </a:t>
            </a:r>
            <a:r>
              <a:rPr lang="en-US" sz="2800" dirty="0" smtClean="0">
                <a:latin typeface="Times New Roman" pitchFamily="18" charset="0"/>
                <a:cs typeface="Times New Roman" pitchFamily="18" charset="0"/>
              </a:rPr>
              <a:t>this would </a:t>
            </a:r>
            <a:r>
              <a:rPr lang="en-US" sz="2800" dirty="0">
                <a:latin typeface="Times New Roman" pitchFamily="18" charset="0"/>
                <a:cs typeface="Times New Roman" pitchFamily="18" charset="0"/>
              </a:rPr>
              <a:t>lead to early </a:t>
            </a:r>
            <a:r>
              <a:rPr lang="en-US" sz="2800" dirty="0" smtClean="0">
                <a:latin typeface="Times New Roman" pitchFamily="18" charset="0"/>
                <a:cs typeface="Times New Roman" pitchFamily="18" charset="0"/>
              </a:rPr>
              <a:t>detection an management </a:t>
            </a:r>
            <a:r>
              <a:rPr lang="en-US" sz="2800" dirty="0">
                <a:latin typeface="Times New Roman" pitchFamily="18" charset="0"/>
                <a:cs typeface="Times New Roman" pitchFamily="18" charset="0"/>
              </a:rPr>
              <a:t>of complications that </a:t>
            </a:r>
            <a:r>
              <a:rPr lang="en-US" sz="2800" dirty="0" smtClean="0">
                <a:latin typeface="Times New Roman" pitchFamily="18" charset="0"/>
                <a:cs typeface="Times New Roman" pitchFamily="18" charset="0"/>
              </a:rPr>
              <a:t>may arise </a:t>
            </a:r>
            <a:r>
              <a:rPr lang="en-US" sz="2800" dirty="0">
                <a:latin typeface="Times New Roman" pitchFamily="18" charset="0"/>
                <a:cs typeface="Times New Roman" pitchFamily="18" charset="0"/>
              </a:rPr>
              <a:t>at this tender age</a:t>
            </a: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Foundation Measures</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686800" cy="5105400"/>
          </a:xfrm>
        </p:spPr>
        <p:txBody>
          <a:bodyPr>
            <a:normAutofit fontScale="92500" lnSpcReduction="20000"/>
          </a:bodyPr>
          <a:lstStyle/>
          <a:p>
            <a:pPr algn="just">
              <a:lnSpc>
                <a:spcPct val="150000"/>
              </a:lnSpc>
            </a:pPr>
            <a:r>
              <a:rPr lang="en-US" sz="2800" dirty="0" smtClean="0">
                <a:latin typeface="Times New Roman" pitchFamily="18" charset="0"/>
                <a:cs typeface="Times New Roman" pitchFamily="18" charset="0"/>
              </a:rPr>
              <a:t>These </a:t>
            </a:r>
            <a:r>
              <a:rPr lang="en-US" sz="2800" dirty="0">
                <a:latin typeface="Times New Roman" pitchFamily="18" charset="0"/>
                <a:cs typeface="Times New Roman" pitchFamily="18" charset="0"/>
              </a:rPr>
              <a:t>eight strategic interventions must </a:t>
            </a:r>
            <a:r>
              <a:rPr lang="en-US" sz="2800" dirty="0" smtClean="0">
                <a:latin typeface="Times New Roman" pitchFamily="18" charset="0"/>
                <a:cs typeface="Times New Roman" pitchFamily="18" charset="0"/>
              </a:rPr>
              <a:t>be delivered </a:t>
            </a:r>
            <a:r>
              <a:rPr lang="en-US" sz="2800" dirty="0">
                <a:latin typeface="Times New Roman" pitchFamily="18" charset="0"/>
                <a:cs typeface="Times New Roman" pitchFamily="18" charset="0"/>
              </a:rPr>
              <a:t>through primary health care (PHC) </a:t>
            </a:r>
            <a:r>
              <a:rPr lang="en-US" sz="2800" dirty="0" smtClean="0">
                <a:latin typeface="Times New Roman" pitchFamily="18" charset="0"/>
                <a:cs typeface="Times New Roman" pitchFamily="18" charset="0"/>
              </a:rPr>
              <a:t>and rest </a:t>
            </a:r>
            <a:r>
              <a:rPr lang="en-US" sz="2800" dirty="0">
                <a:latin typeface="Times New Roman" pitchFamily="18" charset="0"/>
                <a:cs typeface="Times New Roman" pitchFamily="18" charset="0"/>
              </a:rPr>
              <a:t>on a foundation of greater equity for women.</a:t>
            </a:r>
          </a:p>
          <a:p>
            <a:pPr algn="just">
              <a:lnSpc>
                <a:spcPct val="150000"/>
              </a:lnSpc>
            </a:pPr>
            <a:r>
              <a:rPr lang="en-US" sz="2800" dirty="0">
                <a:latin typeface="Times New Roman" pitchFamily="18" charset="0"/>
                <a:cs typeface="Times New Roman" pitchFamily="18" charset="0"/>
              </a:rPr>
              <a:t>This </a:t>
            </a:r>
            <a:r>
              <a:rPr lang="en-US" sz="2800" dirty="0" err="1">
                <a:latin typeface="Times New Roman" pitchFamily="18" charset="0"/>
                <a:cs typeface="Times New Roman" pitchFamily="18" charset="0"/>
              </a:rPr>
              <a:t>recognises</a:t>
            </a:r>
            <a:r>
              <a:rPr lang="en-US" sz="2800" dirty="0">
                <a:latin typeface="Times New Roman" pitchFamily="18" charset="0"/>
                <a:cs typeface="Times New Roman" pitchFamily="18" charset="0"/>
              </a:rPr>
              <a:t> the fact that the eight pillars </a:t>
            </a:r>
            <a:r>
              <a:rPr lang="en-US" sz="2800" dirty="0" smtClean="0">
                <a:latin typeface="Times New Roman" pitchFamily="18" charset="0"/>
                <a:cs typeface="Times New Roman" pitchFamily="18" charset="0"/>
              </a:rPr>
              <a:t>of SMI </a:t>
            </a:r>
            <a:r>
              <a:rPr lang="en-US" sz="2800" dirty="0">
                <a:latin typeface="Times New Roman" pitchFamily="18" charset="0"/>
                <a:cs typeface="Times New Roman" pitchFamily="18" charset="0"/>
              </a:rPr>
              <a:t>can only prevent immediate causes </a:t>
            </a:r>
            <a:r>
              <a:rPr lang="en-US" sz="2800" dirty="0" smtClean="0">
                <a:latin typeface="Times New Roman" pitchFamily="18" charset="0"/>
                <a:cs typeface="Times New Roman" pitchFamily="18" charset="0"/>
              </a:rPr>
              <a:t>of maternal </a:t>
            </a:r>
            <a:r>
              <a:rPr lang="en-US" sz="2800" dirty="0">
                <a:latin typeface="Times New Roman" pitchFamily="18" charset="0"/>
                <a:cs typeface="Times New Roman" pitchFamily="18" charset="0"/>
              </a:rPr>
              <a:t>death. Underlying causes of </a:t>
            </a:r>
            <a:r>
              <a:rPr lang="en-US" sz="2800" dirty="0" smtClean="0">
                <a:latin typeface="Times New Roman" pitchFamily="18" charset="0"/>
                <a:cs typeface="Times New Roman" pitchFamily="18" charset="0"/>
              </a:rPr>
              <a:t>maternal death </a:t>
            </a:r>
            <a:r>
              <a:rPr lang="en-US" sz="2800" dirty="0">
                <a:latin typeface="Times New Roman" pitchFamily="18" charset="0"/>
                <a:cs typeface="Times New Roman" pitchFamily="18" charset="0"/>
              </a:rPr>
              <a:t>are often as a result of the </a:t>
            </a:r>
            <a:r>
              <a:rPr lang="en-US" sz="2800" dirty="0" smtClean="0">
                <a:latin typeface="Times New Roman" pitchFamily="18" charset="0"/>
                <a:cs typeface="Times New Roman" pitchFamily="18" charset="0"/>
              </a:rPr>
              <a:t>poor socioeconomic </a:t>
            </a:r>
            <a:r>
              <a:rPr lang="en-US" sz="2800" dirty="0">
                <a:latin typeface="Times New Roman" pitchFamily="18" charset="0"/>
                <a:cs typeface="Times New Roman" pitchFamily="18" charset="0"/>
              </a:rPr>
              <a:t>status of women and </a:t>
            </a:r>
            <a:r>
              <a:rPr lang="en-US" sz="2800" dirty="0" smtClean="0">
                <a:latin typeface="Times New Roman" pitchFamily="18" charset="0"/>
                <a:cs typeface="Times New Roman" pitchFamily="18" charset="0"/>
              </a:rPr>
              <a:t>these issues </a:t>
            </a:r>
            <a:r>
              <a:rPr lang="en-US" sz="2800" dirty="0">
                <a:latin typeface="Times New Roman" pitchFamily="18" charset="0"/>
                <a:cs typeface="Times New Roman" pitchFamily="18" charset="0"/>
              </a:rPr>
              <a:t>require other strategies. In </a:t>
            </a:r>
            <a:r>
              <a:rPr lang="en-US" sz="2800" dirty="0" smtClean="0">
                <a:latin typeface="Times New Roman" pitchFamily="18" charset="0"/>
                <a:cs typeface="Times New Roman" pitchFamily="18" charset="0"/>
              </a:rPr>
              <a:t>strengthening this </a:t>
            </a:r>
            <a:r>
              <a:rPr lang="en-US" sz="2800" dirty="0">
                <a:latin typeface="Times New Roman" pitchFamily="18" charset="0"/>
                <a:cs typeface="Times New Roman" pitchFamily="18" charset="0"/>
              </a:rPr>
              <a:t>foundation the Ministry of Health </a:t>
            </a:r>
            <a:r>
              <a:rPr lang="en-US" sz="2800" dirty="0" smtClean="0">
                <a:latin typeface="Times New Roman" pitchFamily="18" charset="0"/>
                <a:cs typeface="Times New Roman" pitchFamily="18" charset="0"/>
              </a:rPr>
              <a:t>has indicated </a:t>
            </a:r>
            <a:r>
              <a:rPr lang="en-US" sz="2800" dirty="0">
                <a:latin typeface="Times New Roman" pitchFamily="18" charset="0"/>
                <a:cs typeface="Times New Roman" pitchFamily="18" charset="0"/>
              </a:rPr>
              <a:t>the need for:</a:t>
            </a: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066800"/>
          </a:xfrm>
        </p:spPr>
        <p:txBody>
          <a:bodyPr>
            <a:normAutofit fontScale="90000"/>
          </a:bodyPr>
          <a:lstStyle/>
          <a:p>
            <a:r>
              <a:rPr lang="en-US" sz="2800" b="1" dirty="0" smtClean="0">
                <a:latin typeface="Bodoni MT Black" panose="02070A03080606020203" pitchFamily="18" charset="0"/>
              </a:rPr>
              <a:t>4 </a:t>
            </a:r>
            <a:r>
              <a:rPr lang="en-US" sz="2800" b="1" dirty="0">
                <a:latin typeface="Bodoni MT Black" panose="02070A03080606020203" pitchFamily="18" charset="0"/>
                <a:cs typeface="Times New Roman" pitchFamily="18" charset="0"/>
              </a:rPr>
              <a:t>Foundation </a:t>
            </a:r>
            <a:r>
              <a:rPr lang="en-US" sz="2800" b="1" dirty="0" smtClean="0">
                <a:latin typeface="Bodoni MT Black" panose="02070A03080606020203" pitchFamily="18" charset="0"/>
                <a:cs typeface="Times New Roman" pitchFamily="18" charset="0"/>
              </a:rPr>
              <a:t>Measures of safe mother hood</a:t>
            </a:r>
            <a:r>
              <a:rPr lang="en-US" sz="2800" b="1" dirty="0">
                <a:latin typeface="Bodoni MT Black" panose="02070A03080606020203" pitchFamily="18" charset="0"/>
                <a:cs typeface="Times New Roman" pitchFamily="18" charset="0"/>
              </a:rPr>
              <a:t/>
            </a:r>
            <a:br>
              <a:rPr lang="en-US" sz="2800" b="1" dirty="0">
                <a:latin typeface="Bodoni MT Black" panose="02070A03080606020203" pitchFamily="18" charset="0"/>
                <a:cs typeface="Times New Roman" pitchFamily="18" charset="0"/>
              </a:rPr>
            </a:br>
            <a:endParaRPr lang="en-US" sz="2800" b="1" dirty="0">
              <a:latin typeface="Bodoni MT Black" panose="02070A03080606020203" pitchFamily="18" charset="0"/>
            </a:endParaRPr>
          </a:p>
        </p:txBody>
      </p:sp>
      <p:sp>
        <p:nvSpPr>
          <p:cNvPr id="3" name="Content Placeholder 2"/>
          <p:cNvSpPr>
            <a:spLocks noGrp="1"/>
          </p:cNvSpPr>
          <p:nvPr>
            <p:ph sz="quarter" idx="1"/>
          </p:nvPr>
        </p:nvSpPr>
        <p:spPr>
          <a:xfrm>
            <a:off x="228600" y="1143000"/>
            <a:ext cx="8686800" cy="5334000"/>
          </a:xfrm>
        </p:spPr>
        <p:txBody>
          <a:bodyPr>
            <a:normAutofit fontScale="92500"/>
          </a:bodyPr>
          <a:lstStyle/>
          <a:p>
            <a:pPr marL="571500" indent="-571500" algn="just">
              <a:lnSpc>
                <a:spcPct val="150000"/>
              </a:lnSpc>
              <a:buFont typeface="+mj-lt"/>
              <a:buAutoNum type="romanLcPeriod"/>
            </a:pPr>
            <a:r>
              <a:rPr lang="en-US" sz="2800" b="1" dirty="0">
                <a:latin typeface="Times New Roman" pitchFamily="18" charset="0"/>
                <a:cs typeface="Times New Roman" pitchFamily="18" charset="0"/>
              </a:rPr>
              <a:t>Skilled attendants </a:t>
            </a:r>
            <a:r>
              <a:rPr lang="en-US" sz="2800" dirty="0">
                <a:latin typeface="Times New Roman" pitchFamily="18" charset="0"/>
                <a:cs typeface="Times New Roman" pitchFamily="18" charset="0"/>
              </a:rPr>
              <a:t>and </a:t>
            </a:r>
            <a:r>
              <a:rPr lang="en-US" sz="2800" dirty="0" smtClean="0">
                <a:latin typeface="Times New Roman" pitchFamily="18" charset="0"/>
                <a:cs typeface="Times New Roman" pitchFamily="18" charset="0"/>
              </a:rPr>
              <a:t>enabling environment </a:t>
            </a:r>
            <a:r>
              <a:rPr lang="en-US" sz="2800" dirty="0">
                <a:latin typeface="Times New Roman" pitchFamily="18" charset="0"/>
                <a:cs typeface="Times New Roman" pitchFamily="18" charset="0"/>
              </a:rPr>
              <a:t>to provide quality care</a:t>
            </a:r>
          </a:p>
          <a:p>
            <a:pPr marL="571500" indent="-571500" algn="just">
              <a:lnSpc>
                <a:spcPct val="150000"/>
              </a:lnSpc>
              <a:buFont typeface="+mj-lt"/>
              <a:buAutoNum type="romanLcPeriod"/>
            </a:pP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Supportive health systems</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effective systems </a:t>
            </a:r>
            <a:r>
              <a:rPr lang="en-US" sz="2800" dirty="0">
                <a:latin typeface="Times New Roman" pitchFamily="18" charset="0"/>
                <a:cs typeface="Times New Roman" pitchFamily="18" charset="0"/>
              </a:rPr>
              <a:t>of referral, </a:t>
            </a:r>
            <a:r>
              <a:rPr lang="en-US" sz="2800" dirty="0" smtClean="0">
                <a:latin typeface="Times New Roman" pitchFamily="18" charset="0"/>
                <a:cs typeface="Times New Roman" pitchFamily="18" charset="0"/>
              </a:rPr>
              <a:t>management, procurement</a:t>
            </a:r>
            <a:r>
              <a:rPr lang="en-US" sz="2800" dirty="0">
                <a:latin typeface="Times New Roman" pitchFamily="18" charset="0"/>
                <a:cs typeface="Times New Roman" pitchFamily="18" charset="0"/>
              </a:rPr>
              <a:t>, training, supervision </a:t>
            </a:r>
            <a:r>
              <a:rPr lang="en-US" sz="2800" dirty="0" smtClean="0">
                <a:latin typeface="Times New Roman" pitchFamily="18" charset="0"/>
                <a:cs typeface="Times New Roman" pitchFamily="18" charset="0"/>
              </a:rPr>
              <a:t>and health </a:t>
            </a:r>
            <a:r>
              <a:rPr lang="en-US" sz="2800" dirty="0">
                <a:latin typeface="Times New Roman" pitchFamily="18" charset="0"/>
                <a:cs typeface="Times New Roman" pitchFamily="18" charset="0"/>
              </a:rPr>
              <a:t>management </a:t>
            </a:r>
            <a:r>
              <a:rPr lang="en-US" sz="2800" dirty="0" smtClean="0">
                <a:latin typeface="Times New Roman" pitchFamily="18" charset="0"/>
                <a:cs typeface="Times New Roman" pitchFamily="18" charset="0"/>
              </a:rPr>
              <a:t>information systems</a:t>
            </a:r>
            <a:endParaRPr lang="en-US" sz="2800" dirty="0">
              <a:latin typeface="Times New Roman" pitchFamily="18" charset="0"/>
              <a:cs typeface="Times New Roman" pitchFamily="18" charset="0"/>
            </a:endParaRPr>
          </a:p>
          <a:p>
            <a:pPr marL="571500" indent="-571500" algn="just">
              <a:lnSpc>
                <a:spcPct val="150000"/>
              </a:lnSpc>
              <a:buFont typeface="+mj-lt"/>
              <a:buAutoNum type="romanLcPeriod"/>
            </a:pP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Community action, partnership, </a:t>
            </a:r>
            <a:r>
              <a:rPr lang="en-US" sz="2800" b="1" dirty="0" smtClean="0">
                <a:latin typeface="Times New Roman" pitchFamily="18" charset="0"/>
                <a:cs typeface="Times New Roman" pitchFamily="18" charset="0"/>
              </a:rPr>
              <a:t>and male </a:t>
            </a:r>
            <a:r>
              <a:rPr lang="en-US" sz="2800" b="1" dirty="0">
                <a:latin typeface="Times New Roman" pitchFamily="18" charset="0"/>
                <a:cs typeface="Times New Roman" pitchFamily="18" charset="0"/>
              </a:rPr>
              <a:t>involvement</a:t>
            </a:r>
          </a:p>
          <a:p>
            <a:pPr marL="571500" indent="-571500" algn="just">
              <a:lnSpc>
                <a:spcPct val="150000"/>
              </a:lnSpc>
              <a:buFont typeface="+mj-lt"/>
              <a:buAutoNum type="romanLcPeriod"/>
            </a:pP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Equity for all/reproductive rights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endParaRPr lang="en-US" dirty="0"/>
          </a:p>
        </p:txBody>
      </p:sp>
      <p:sp>
        <p:nvSpPr>
          <p:cNvPr id="3" name="Content Placeholder 2"/>
          <p:cNvSpPr>
            <a:spLocks noGrp="1"/>
          </p:cNvSpPr>
          <p:nvPr>
            <p:ph sz="quarter" idx="1"/>
          </p:nvPr>
        </p:nvSpPr>
        <p:spPr>
          <a:xfrm>
            <a:off x="381000" y="609600"/>
            <a:ext cx="8763000" cy="5791200"/>
          </a:xfrm>
        </p:spPr>
        <p:txBody>
          <a:bodyPr>
            <a:noAutofit/>
          </a:bodyPr>
          <a:lstStyle/>
          <a:p>
            <a:pPr algn="just">
              <a:lnSpc>
                <a:spcPct val="150000"/>
              </a:lnSpc>
            </a:pPr>
            <a:r>
              <a:rPr lang="en-US" sz="3600" b="1" dirty="0">
                <a:solidFill>
                  <a:schemeClr val="bg2">
                    <a:lumMod val="10000"/>
                  </a:schemeClr>
                </a:solidFill>
                <a:latin typeface="Times New Roman" pitchFamily="18" charset="0"/>
                <a:cs typeface="Times New Roman" pitchFamily="18" charset="0"/>
              </a:rPr>
              <a:t>Integrated RH </a:t>
            </a:r>
            <a:r>
              <a:rPr lang="en-US" sz="3600" dirty="0">
                <a:solidFill>
                  <a:schemeClr val="bg2">
                    <a:lumMod val="10000"/>
                  </a:schemeClr>
                </a:solidFill>
                <a:latin typeface="Times New Roman" pitchFamily="18" charset="0"/>
                <a:cs typeface="Times New Roman" pitchFamily="18" charset="0"/>
              </a:rPr>
              <a:t>creates demand for, and </a:t>
            </a:r>
            <a:r>
              <a:rPr lang="en-US" sz="3600" dirty="0" smtClean="0">
                <a:solidFill>
                  <a:schemeClr val="bg2">
                    <a:lumMod val="10000"/>
                  </a:schemeClr>
                </a:solidFill>
                <a:latin typeface="Times New Roman" pitchFamily="18" charset="0"/>
                <a:cs typeface="Times New Roman" pitchFamily="18" charset="0"/>
              </a:rPr>
              <a:t>ensures provision </a:t>
            </a:r>
            <a:r>
              <a:rPr lang="en-US" sz="3600" dirty="0">
                <a:solidFill>
                  <a:schemeClr val="bg2">
                    <a:lumMod val="10000"/>
                  </a:schemeClr>
                </a:solidFill>
                <a:latin typeface="Times New Roman" pitchFamily="18" charset="0"/>
                <a:cs typeface="Times New Roman" pitchFamily="18" charset="0"/>
              </a:rPr>
              <a:t>of RH services, defined for each </a:t>
            </a:r>
            <a:r>
              <a:rPr lang="en-US" sz="3600" dirty="0" smtClean="0">
                <a:solidFill>
                  <a:schemeClr val="bg2">
                    <a:lumMod val="10000"/>
                  </a:schemeClr>
                </a:solidFill>
                <a:latin typeface="Times New Roman" pitchFamily="18" charset="0"/>
                <a:cs typeface="Times New Roman" pitchFamily="18" charset="0"/>
              </a:rPr>
              <a:t>level of </a:t>
            </a:r>
            <a:r>
              <a:rPr lang="en-US" sz="3600" dirty="0">
                <a:solidFill>
                  <a:schemeClr val="bg2">
                    <a:lumMod val="10000"/>
                  </a:schemeClr>
                </a:solidFill>
                <a:latin typeface="Times New Roman" pitchFamily="18" charset="0"/>
                <a:cs typeface="Times New Roman" pitchFamily="18" charset="0"/>
              </a:rPr>
              <a:t>the health care system, </a:t>
            </a:r>
            <a:r>
              <a:rPr lang="en-US" sz="3600" b="1" dirty="0">
                <a:solidFill>
                  <a:schemeClr val="bg2">
                    <a:lumMod val="10000"/>
                  </a:schemeClr>
                </a:solidFill>
                <a:latin typeface="Times New Roman" pitchFamily="18" charset="0"/>
                <a:cs typeface="Times New Roman" pitchFamily="18" charset="0"/>
              </a:rPr>
              <a:t>everyday</a:t>
            </a:r>
            <a:r>
              <a:rPr lang="en-US" sz="3600" dirty="0">
                <a:solidFill>
                  <a:schemeClr val="bg2">
                    <a:lumMod val="10000"/>
                  </a:schemeClr>
                </a:solidFill>
                <a:latin typeface="Times New Roman" pitchFamily="18" charset="0"/>
                <a:cs typeface="Times New Roman" pitchFamily="18" charset="0"/>
              </a:rPr>
              <a:t>, during </a:t>
            </a:r>
            <a:r>
              <a:rPr lang="en-US" sz="3600" dirty="0" smtClean="0">
                <a:solidFill>
                  <a:schemeClr val="bg2">
                    <a:lumMod val="10000"/>
                  </a:schemeClr>
                </a:solidFill>
                <a:latin typeface="Times New Roman" pitchFamily="18" charset="0"/>
                <a:cs typeface="Times New Roman" pitchFamily="18" charset="0"/>
              </a:rPr>
              <a:t>the </a:t>
            </a:r>
            <a:r>
              <a:rPr lang="en-US" sz="3600" b="1" dirty="0" smtClean="0">
                <a:solidFill>
                  <a:schemeClr val="bg2">
                    <a:lumMod val="10000"/>
                  </a:schemeClr>
                </a:solidFill>
                <a:latin typeface="Times New Roman" pitchFamily="18" charset="0"/>
                <a:cs typeface="Times New Roman" pitchFamily="18" charset="0"/>
              </a:rPr>
              <a:t>same </a:t>
            </a:r>
            <a:r>
              <a:rPr lang="en-US" sz="3600" b="1" dirty="0">
                <a:solidFill>
                  <a:schemeClr val="bg2">
                    <a:lumMod val="10000"/>
                  </a:schemeClr>
                </a:solidFill>
                <a:latin typeface="Times New Roman" pitchFamily="18" charset="0"/>
                <a:cs typeface="Times New Roman" pitchFamily="18" charset="0"/>
              </a:rPr>
              <a:t>visit</a:t>
            </a:r>
            <a:r>
              <a:rPr lang="en-US" sz="3600" dirty="0">
                <a:solidFill>
                  <a:schemeClr val="bg2">
                    <a:lumMod val="10000"/>
                  </a:schemeClr>
                </a:solidFill>
                <a:latin typeface="Times New Roman" pitchFamily="18" charset="0"/>
                <a:cs typeface="Times New Roman" pitchFamily="18" charset="0"/>
              </a:rPr>
              <a:t>, </a:t>
            </a:r>
            <a:r>
              <a:rPr lang="en-US" sz="3600" b="1" dirty="0">
                <a:solidFill>
                  <a:schemeClr val="bg2">
                    <a:lumMod val="10000"/>
                  </a:schemeClr>
                </a:solidFill>
                <a:latin typeface="Times New Roman" pitchFamily="18" charset="0"/>
                <a:cs typeface="Times New Roman" pitchFamily="18" charset="0"/>
              </a:rPr>
              <a:t>under one roof, </a:t>
            </a:r>
            <a:r>
              <a:rPr lang="en-US" sz="3600" dirty="0">
                <a:solidFill>
                  <a:schemeClr val="bg2">
                    <a:lumMod val="10000"/>
                  </a:schemeClr>
                </a:solidFill>
                <a:latin typeface="Times New Roman" pitchFamily="18" charset="0"/>
                <a:cs typeface="Times New Roman" pitchFamily="18" charset="0"/>
              </a:rPr>
              <a:t>and where </a:t>
            </a:r>
            <a:r>
              <a:rPr lang="en-US" sz="3600" dirty="0" smtClean="0">
                <a:solidFill>
                  <a:schemeClr val="bg2">
                    <a:lumMod val="10000"/>
                  </a:schemeClr>
                </a:solidFill>
                <a:latin typeface="Times New Roman" pitchFamily="18" charset="0"/>
                <a:cs typeface="Times New Roman" pitchFamily="18" charset="0"/>
              </a:rPr>
              <a:t>possible by </a:t>
            </a:r>
            <a:r>
              <a:rPr lang="en-US" sz="3600" dirty="0">
                <a:solidFill>
                  <a:schemeClr val="bg2">
                    <a:lumMod val="10000"/>
                  </a:schemeClr>
                </a:solidFill>
                <a:latin typeface="Times New Roman" pitchFamily="18" charset="0"/>
                <a:cs typeface="Times New Roman" pitchFamily="18" charset="0"/>
              </a:rPr>
              <a:t>the </a:t>
            </a:r>
            <a:r>
              <a:rPr lang="en-US" sz="3600" b="1" dirty="0">
                <a:solidFill>
                  <a:schemeClr val="bg2">
                    <a:lumMod val="10000"/>
                  </a:schemeClr>
                </a:solidFill>
                <a:latin typeface="Times New Roman" pitchFamily="18" charset="0"/>
                <a:cs typeface="Times New Roman" pitchFamily="18" charset="0"/>
              </a:rPr>
              <a:t>same provider</a:t>
            </a:r>
            <a:r>
              <a:rPr lang="en-US" sz="3600" dirty="0">
                <a:solidFill>
                  <a:schemeClr val="bg2">
                    <a:lumMod val="10000"/>
                  </a:schemeClr>
                </a:solidFill>
                <a:latin typeface="Times New Roman" pitchFamily="18" charset="0"/>
                <a:cs typeface="Times New Roman" pitchFamily="18" charset="0"/>
              </a:rPr>
              <a:t> ’the </a:t>
            </a:r>
            <a:r>
              <a:rPr lang="en-US" sz="3600" dirty="0" smtClean="0">
                <a:solidFill>
                  <a:schemeClr val="bg2">
                    <a:lumMod val="10000"/>
                  </a:schemeClr>
                </a:solidFill>
                <a:latin typeface="Times New Roman" pitchFamily="18" charset="0"/>
                <a:cs typeface="Times New Roman" pitchFamily="18" charset="0"/>
              </a:rPr>
              <a:t>supermarket approach</a:t>
            </a:r>
            <a:r>
              <a:rPr lang="en-US" sz="3600" dirty="0">
                <a:solidFill>
                  <a:schemeClr val="bg2">
                    <a:lumMod val="10000"/>
                  </a:schemeClr>
                </a:solidFill>
              </a:rPr>
              <a:t>’.</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sz="2800" dirty="0" smtClean="0"/>
              <a:t>To realize the above services, the following are the </a:t>
            </a:r>
            <a:r>
              <a:rPr lang="en-US" sz="2800" b="1" u="sng" dirty="0" smtClean="0"/>
              <a:t>Foundations of the Model</a:t>
            </a:r>
            <a:r>
              <a:rPr lang="en-US" sz="2800" dirty="0" smtClean="0"/>
              <a:t>. They are at 4 (four) levels namely:-</a:t>
            </a:r>
          </a:p>
          <a:p>
            <a:pPr marL="514350" lvl="0" indent="-514350">
              <a:buFont typeface="+mj-lt"/>
              <a:buAutoNum type="arabicPeriod"/>
            </a:pPr>
            <a:r>
              <a:rPr lang="en-US" sz="2800" b="1" dirty="0" smtClean="0">
                <a:solidFill>
                  <a:schemeClr val="accent1">
                    <a:lumMod val="50000"/>
                  </a:schemeClr>
                </a:solidFill>
              </a:rPr>
              <a:t>SKILLED ATTENDANTS AND ENABLING ENVIRONMENT TO PROVIDE QUALITY CARE.</a:t>
            </a:r>
            <a:endParaRPr lang="en-US" sz="2800" dirty="0" smtClean="0">
              <a:solidFill>
                <a:schemeClr val="accent1">
                  <a:lumMod val="50000"/>
                </a:schemeClr>
              </a:solidFill>
            </a:endParaRPr>
          </a:p>
          <a:p>
            <a:r>
              <a:rPr lang="en-US" sz="2800" dirty="0" smtClean="0"/>
              <a:t>A skilled attendant is a health professional with midwifery skills. They have been trained to proficiency in the skills needed to manage normal deliveries, postnatal period and diagnose or refer obstetric complications.</a:t>
            </a:r>
          </a:p>
        </p:txBody>
      </p:sp>
    </p:spTree>
    <p:extLst>
      <p:ext uri="{BB962C8B-B14F-4D97-AF65-F5344CB8AC3E}">
        <p14:creationId xmlns:p14="http://schemas.microsoft.com/office/powerpoint/2010/main" val="331007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800" dirty="0" smtClean="0"/>
              <a:t>The skilled attendant also has;-</a:t>
            </a:r>
          </a:p>
          <a:p>
            <a:pPr lvl="0">
              <a:buFont typeface="Wingdings" pitchFamily="2" charset="2"/>
              <a:buChar char="v"/>
            </a:pPr>
            <a:r>
              <a:rPr lang="en-US" sz="2800" dirty="0" smtClean="0"/>
              <a:t>Effective interpersonal communication skills. This creates an enabling environment for collaboration with other key parties in the planning and implementation of safe motherhood.</a:t>
            </a:r>
          </a:p>
          <a:p>
            <a:pPr lvl="0">
              <a:buFont typeface="Wingdings" pitchFamily="2" charset="2"/>
              <a:buChar char="v"/>
            </a:pPr>
            <a:r>
              <a:rPr lang="en-US" sz="2800" dirty="0" smtClean="0"/>
              <a:t>Ensures privacy and confidentiality.</a:t>
            </a:r>
          </a:p>
          <a:p>
            <a:pPr lvl="0">
              <a:buFont typeface="Wingdings" pitchFamily="2" charset="2"/>
              <a:buChar char="v"/>
            </a:pPr>
            <a:r>
              <a:rPr lang="en-US" sz="2800" dirty="0" smtClean="0"/>
              <a:t>Woman friendly services as per local social-culture context increases women’s confidence and they get involved in the care they receive.</a:t>
            </a:r>
          </a:p>
          <a:p>
            <a:pPr lvl="0">
              <a:buFont typeface="Wingdings" pitchFamily="2" charset="2"/>
              <a:buChar char="v"/>
            </a:pPr>
            <a:r>
              <a:rPr lang="en-US" sz="2800" dirty="0" smtClean="0"/>
              <a:t>Quality improvement of clients and PH: It’s a process which goes hand in hand with adherence to improved standards and guidelines to satisfy clients needs in a culturally acceptable means.</a:t>
            </a:r>
          </a:p>
          <a:p>
            <a:endParaRPr lang="en-US" sz="2800" dirty="0"/>
          </a:p>
        </p:txBody>
      </p:sp>
    </p:spTree>
    <p:extLst>
      <p:ext uri="{BB962C8B-B14F-4D97-AF65-F5344CB8AC3E}">
        <p14:creationId xmlns:p14="http://schemas.microsoft.com/office/powerpoint/2010/main" val="1621248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lvl="0" indent="-514350">
              <a:buFont typeface="+mj-lt"/>
              <a:buAutoNum type="arabicPeriod" startAt="2"/>
            </a:pPr>
            <a:r>
              <a:rPr lang="en-US" sz="2800" b="1" dirty="0" smtClean="0">
                <a:solidFill>
                  <a:schemeClr val="accent1">
                    <a:lumMod val="50000"/>
                  </a:schemeClr>
                </a:solidFill>
              </a:rPr>
              <a:t>SUPPORTIVE HEALTH SYSTEMS.</a:t>
            </a:r>
          </a:p>
          <a:p>
            <a:pPr lvl="0"/>
            <a:r>
              <a:rPr lang="en-US" sz="2800" dirty="0" smtClean="0"/>
              <a:t>Effective communication between health care providers is essential for management of obstetric emergencies for ensuring continuity of care.</a:t>
            </a:r>
          </a:p>
          <a:p>
            <a:pPr lvl="0"/>
            <a:r>
              <a:rPr lang="en-US" sz="2800" dirty="0" smtClean="0"/>
              <a:t>A functional referral system is very important in terms of 24hour access to means of transport, office, telephone, good record keeping to facilitate in writing of a detailed referral notes.</a:t>
            </a:r>
          </a:p>
          <a:p>
            <a:pPr lvl="0"/>
            <a:r>
              <a:rPr lang="en-US" sz="2800" dirty="0" smtClean="0"/>
              <a:t>Referral system is further strengthened by active supportive supervision, regular feedback on cases, continuing education and in service update sessions.</a:t>
            </a:r>
          </a:p>
          <a:p>
            <a:pPr lvl="0"/>
            <a:r>
              <a:rPr lang="en-US" sz="2800" dirty="0" smtClean="0"/>
              <a:t>Upward consultation facilitates development of professional trust and confidence. “Upward consultation: - between health centers, dispensaries and hospitals.</a:t>
            </a:r>
          </a:p>
          <a:p>
            <a:endParaRPr lang="en-US" sz="2800" dirty="0"/>
          </a:p>
        </p:txBody>
      </p:sp>
    </p:spTree>
    <p:extLst>
      <p:ext uri="{BB962C8B-B14F-4D97-AF65-F5344CB8AC3E}">
        <p14:creationId xmlns:p14="http://schemas.microsoft.com/office/powerpoint/2010/main" val="4285543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lvl="0" indent="-514350">
              <a:buFont typeface="+mj-lt"/>
              <a:buAutoNum type="arabicPeriod" startAt="3"/>
            </a:pPr>
            <a:r>
              <a:rPr lang="en-US" sz="2800" b="1" dirty="0" smtClean="0">
                <a:solidFill>
                  <a:schemeClr val="accent1">
                    <a:lumMod val="50000"/>
                  </a:schemeClr>
                </a:solidFill>
              </a:rPr>
              <a:t>COMMUNITY ACTION PARTNERSHIPS.</a:t>
            </a:r>
            <a:endParaRPr lang="en-US" sz="2800" dirty="0" smtClean="0">
              <a:solidFill>
                <a:schemeClr val="accent1">
                  <a:lumMod val="50000"/>
                </a:schemeClr>
              </a:solidFill>
            </a:endParaRPr>
          </a:p>
          <a:p>
            <a:pPr lvl="0"/>
            <a:r>
              <a:rPr lang="en-US" sz="2800" dirty="0" smtClean="0"/>
              <a:t>This cannot be underestimated. This refers to community mobilization, particularly women, their family (particularly the spouse) and local leaders as well as health care providers of every level, e.g. TBAs.</a:t>
            </a:r>
          </a:p>
          <a:p>
            <a:pPr lvl="0"/>
            <a:r>
              <a:rPr lang="en-US" sz="2800" dirty="0" smtClean="0"/>
              <a:t>Appropriate supervision of TBA activities is imperative to prevent delays in women seeking and receiving treatment in regard to obstetric emergencies.</a:t>
            </a:r>
          </a:p>
          <a:p>
            <a:endParaRPr lang="en-US" sz="2800" dirty="0"/>
          </a:p>
        </p:txBody>
      </p:sp>
    </p:spTree>
    <p:extLst>
      <p:ext uri="{BB962C8B-B14F-4D97-AF65-F5344CB8AC3E}">
        <p14:creationId xmlns:p14="http://schemas.microsoft.com/office/powerpoint/2010/main" val="4284270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lvl="0" indent="-514350">
              <a:buFont typeface="+mj-lt"/>
              <a:buAutoNum type="arabicPeriod" startAt="4"/>
            </a:pPr>
            <a:r>
              <a:rPr lang="en-US" sz="2800" b="1" dirty="0" smtClean="0">
                <a:solidFill>
                  <a:schemeClr val="accent1">
                    <a:lumMod val="50000"/>
                  </a:schemeClr>
                </a:solidFill>
              </a:rPr>
              <a:t>EQUITY FOR ALL/REPRODUCTIVE RIGHTS.</a:t>
            </a:r>
            <a:endParaRPr lang="en-US" sz="2800" dirty="0" smtClean="0">
              <a:solidFill>
                <a:schemeClr val="accent1">
                  <a:lumMod val="50000"/>
                </a:schemeClr>
              </a:solidFill>
            </a:endParaRPr>
          </a:p>
          <a:p>
            <a:pPr lvl="0"/>
            <a:r>
              <a:rPr lang="en-US" sz="2800" dirty="0" smtClean="0"/>
              <a:t>Women’s health is basically the nation’s health. Therefore, uniquities for any reason have to be dealt with in the best way possible, so enabling policies based on strong political support and national ownership are vital to attract resources for maternal and newborns health. It’s equally important to ensure that the resources reach groups/communities with the highest maternal mortality.</a:t>
            </a:r>
          </a:p>
          <a:p>
            <a:pPr lvl="0"/>
            <a:r>
              <a:rPr lang="en-US" sz="2800" dirty="0" smtClean="0"/>
              <a:t>However it’s injustice not to point out that most maternal and perinatal deaths are unavoidable. Nevertheless, maternal and newborn health must be given its due rights, as women are entitled to enjoy a safe pregnancy and childbirth.</a:t>
            </a:r>
          </a:p>
          <a:p>
            <a:endParaRPr lang="en-US" sz="2800" dirty="0"/>
          </a:p>
        </p:txBody>
      </p:sp>
    </p:spTree>
    <p:extLst>
      <p:ext uri="{BB962C8B-B14F-4D97-AF65-F5344CB8AC3E}">
        <p14:creationId xmlns:p14="http://schemas.microsoft.com/office/powerpoint/2010/main" val="3117191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800" b="1" u="sng" dirty="0" smtClean="0"/>
              <a:t>CLASSIFICATION – MATERNAL DEATHS.</a:t>
            </a:r>
            <a:endParaRPr lang="en-US" sz="2800" dirty="0" smtClean="0"/>
          </a:p>
          <a:p>
            <a:pPr marL="514350" lvl="0" indent="-514350">
              <a:buFont typeface="+mj-lt"/>
              <a:buAutoNum type="alphaUcPeriod"/>
            </a:pPr>
            <a:r>
              <a:rPr lang="en-US" sz="2800" b="1" dirty="0" smtClean="0"/>
              <a:t>True or Direct Obstetrical Death.</a:t>
            </a:r>
            <a:endParaRPr lang="en-US" sz="2800" dirty="0" smtClean="0"/>
          </a:p>
          <a:p>
            <a:r>
              <a:rPr lang="en-US" sz="2800" dirty="0" smtClean="0"/>
              <a:t>Its demise resulting from obvious obstetrical complications occurring during either during pregnancy, labour, or in puerperium.</a:t>
            </a:r>
          </a:p>
          <a:p>
            <a:r>
              <a:rPr lang="en-US" sz="2800" dirty="0" smtClean="0"/>
              <a:t>Contributing factors could be unnecessary intervention (over-indulgence), omissions, incorrect treatment or late diagnosis. Therefore number one cause of death in pregnancy.</a:t>
            </a:r>
          </a:p>
          <a:p>
            <a:endParaRPr lang="en-US" sz="2800" dirty="0"/>
          </a:p>
        </p:txBody>
      </p:sp>
    </p:spTree>
    <p:extLst>
      <p:ext uri="{BB962C8B-B14F-4D97-AF65-F5344CB8AC3E}">
        <p14:creationId xmlns:p14="http://schemas.microsoft.com/office/powerpoint/2010/main" val="3480610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lvl="0" indent="-514350">
              <a:buFont typeface="+mj-lt"/>
              <a:buAutoNum type="alphaUcPeriod" startAt="2"/>
            </a:pPr>
            <a:r>
              <a:rPr lang="en-US" sz="2800" b="1" dirty="0" smtClean="0"/>
              <a:t>Indirect Obstetrical Death.</a:t>
            </a:r>
            <a:endParaRPr lang="en-US" sz="2800" dirty="0" smtClean="0"/>
          </a:p>
          <a:p>
            <a:r>
              <a:rPr lang="en-US" sz="2800" dirty="0" smtClean="0"/>
              <a:t>Refers to demise due to either a chronic condition or a demise that develops prenatally, but not related to pregnancy state. Physiological change worsens the state of the condition</a:t>
            </a:r>
          </a:p>
          <a:p>
            <a:r>
              <a:rPr lang="en-US" sz="2800" dirty="0" smtClean="0"/>
              <a:t>Therefore number one cause of death is the condition or the new demise, pregnancy is only secondary.</a:t>
            </a:r>
          </a:p>
          <a:p>
            <a:pPr marL="514350" indent="-514350">
              <a:buFont typeface="+mj-lt"/>
              <a:buAutoNum type="alphaUcPeriod" startAt="3"/>
            </a:pPr>
            <a:r>
              <a:rPr lang="en-US" sz="2800" dirty="0" smtClean="0"/>
              <a:t> </a:t>
            </a:r>
            <a:r>
              <a:rPr lang="en-US" sz="2800" b="1" dirty="0" smtClean="0"/>
              <a:t>Coincidental/ Incidental/ Fortuitous Death.</a:t>
            </a:r>
            <a:endParaRPr lang="en-US" sz="2800" dirty="0" smtClean="0"/>
          </a:p>
          <a:p>
            <a:r>
              <a:rPr lang="en-US" sz="2800" dirty="0" smtClean="0"/>
              <a:t>That which results from other caused factors, not related to obstetric in any way but occurring either during pregnancy, labor or puerperium. </a:t>
            </a:r>
          </a:p>
          <a:p>
            <a:pPr lvl="0"/>
            <a:r>
              <a:rPr lang="en-US" sz="2800" dirty="0" smtClean="0"/>
              <a:t>E.g. National catastrophes-land slide, famine.</a:t>
            </a:r>
          </a:p>
          <a:p>
            <a:pPr lvl="0"/>
            <a:r>
              <a:rPr lang="en-US" sz="2800" dirty="0" smtClean="0"/>
              <a:t>Aircraft accidents.</a:t>
            </a:r>
          </a:p>
          <a:p>
            <a:pPr lvl="0"/>
            <a:r>
              <a:rPr lang="en-US" sz="2800" dirty="0" smtClean="0"/>
              <a:t>Assault- war</a:t>
            </a:r>
          </a:p>
          <a:p>
            <a:r>
              <a:rPr lang="en-US" sz="2800" dirty="0" smtClean="0"/>
              <a:t> </a:t>
            </a:r>
          </a:p>
          <a:p>
            <a:endParaRPr lang="en-US" sz="2800" dirty="0"/>
          </a:p>
        </p:txBody>
      </p:sp>
    </p:spTree>
    <p:extLst>
      <p:ext uri="{BB962C8B-B14F-4D97-AF65-F5344CB8AC3E}">
        <p14:creationId xmlns:p14="http://schemas.microsoft.com/office/powerpoint/2010/main" val="1697276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sz="2400" dirty="0" smtClean="0"/>
              <a:t>Availability of health facilities within reach.</a:t>
            </a:r>
          </a:p>
          <a:p>
            <a:r>
              <a:rPr lang="en-US" sz="2400" dirty="0" smtClean="0"/>
              <a:t>However there is still room for improvement since HIV/AIDS menace and low socio-economic status are contributory to rise in various death rates.</a:t>
            </a:r>
          </a:p>
          <a:p>
            <a:pPr>
              <a:buNone/>
            </a:pPr>
            <a:r>
              <a:rPr lang="en-US" sz="2400" b="1" dirty="0" smtClean="0">
                <a:latin typeface="Bodoni MT Black" panose="02070A03080606020203" pitchFamily="18" charset="0"/>
              </a:rPr>
              <a:t>RECOMMENDATION </a:t>
            </a:r>
            <a:r>
              <a:rPr lang="en-US" sz="2400" b="1" dirty="0" smtClean="0">
                <a:latin typeface="Bodoni MT Black" panose="02070A03080606020203" pitchFamily="18" charset="0"/>
                <a:cs typeface="Times New Roman" pitchFamily="18" charset="0"/>
              </a:rPr>
              <a:t>ON SAFE MOTHER HOOD</a:t>
            </a:r>
            <a:r>
              <a:rPr lang="en-US" sz="2400" b="1" dirty="0">
                <a:latin typeface="Bodoni MT Black" panose="02070A03080606020203" pitchFamily="18" charset="0"/>
                <a:cs typeface="Times New Roman" pitchFamily="18" charset="0"/>
              </a:rPr>
              <a:t/>
            </a:r>
            <a:br>
              <a:rPr lang="en-US" sz="2400" b="1" dirty="0">
                <a:latin typeface="Bodoni MT Black" panose="02070A03080606020203" pitchFamily="18" charset="0"/>
                <a:cs typeface="Times New Roman" pitchFamily="18" charset="0"/>
              </a:rPr>
            </a:br>
            <a:endParaRPr lang="en-US" sz="2400" b="1" u="sng" dirty="0" smtClean="0"/>
          </a:p>
          <a:p>
            <a:r>
              <a:rPr lang="en-US" sz="2400" dirty="0" smtClean="0"/>
              <a:t>The aim is to gradually reduce death rates through intersectional collaboration efforts. Ensure Millennium Development Goals 4, 5 and 6 are closely followed up; </a:t>
            </a:r>
          </a:p>
          <a:p>
            <a:pPr lvl="1"/>
            <a:r>
              <a:rPr lang="en-US" sz="2400" dirty="0" smtClean="0"/>
              <a:t>4) Reduce child mortality, </a:t>
            </a:r>
          </a:p>
          <a:p>
            <a:pPr lvl="1"/>
            <a:r>
              <a:rPr lang="en-US" sz="2400" dirty="0" smtClean="0"/>
              <a:t>5) Improve maternal health </a:t>
            </a:r>
          </a:p>
          <a:p>
            <a:pPr lvl="1"/>
            <a:r>
              <a:rPr lang="en-US" sz="2400" dirty="0" smtClean="0"/>
              <a:t>6) Combat HIV/AIDS, malaria and other diseases.</a:t>
            </a:r>
          </a:p>
          <a:p>
            <a:pPr lvl="0"/>
            <a:r>
              <a:rPr lang="en-US" sz="2400" dirty="0" smtClean="0"/>
              <a:t>System behavior change in HIV/AIDS through change of attitude.</a:t>
            </a:r>
          </a:p>
          <a:p>
            <a:pPr lvl="0"/>
            <a:r>
              <a:rPr lang="en-US" sz="2400" dirty="0" smtClean="0"/>
              <a:t>Control/eradicate corruption which leads to inequitable distribution of resources hence poor socio-economic status.</a:t>
            </a:r>
          </a:p>
          <a:p>
            <a:endParaRPr lang="en-US" sz="2400" dirty="0"/>
          </a:p>
        </p:txBody>
      </p:sp>
    </p:spTree>
    <p:extLst>
      <p:ext uri="{BB962C8B-B14F-4D97-AF65-F5344CB8AC3E}">
        <p14:creationId xmlns:p14="http://schemas.microsoft.com/office/powerpoint/2010/main" val="682942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sz="2800" dirty="0" smtClean="0"/>
              <a:t>Improve infrastructure and communication network.</a:t>
            </a:r>
          </a:p>
          <a:p>
            <a:pPr lvl="0"/>
            <a:r>
              <a:rPr lang="en-US" sz="2800" dirty="0" smtClean="0"/>
              <a:t>Well equipped government health facilities in terms of infrastructure, motivated personnel and conducive environment which favors rendering of services round the clock.</a:t>
            </a:r>
          </a:p>
          <a:p>
            <a:pPr lvl="0"/>
            <a:r>
              <a:rPr lang="en-US" sz="2800" dirty="0" smtClean="0"/>
              <a:t>Control the licensing of private health facilities to avoid substandard services.</a:t>
            </a:r>
          </a:p>
          <a:p>
            <a:pPr lvl="0"/>
            <a:r>
              <a:rPr lang="en-US" sz="2800" dirty="0" smtClean="0"/>
              <a:t>Ensure accessibility of health services payment organization to all e.g. NHIF.</a:t>
            </a:r>
          </a:p>
          <a:p>
            <a:pPr lvl="0"/>
            <a:r>
              <a:rPr lang="en-US" sz="2800" dirty="0" smtClean="0"/>
              <a:t>Standardization of professional bills- private facilities hence are accessible/affordable to common citizen/non-citizen.</a:t>
            </a:r>
          </a:p>
          <a:p>
            <a:pPr lvl="0"/>
            <a:r>
              <a:rPr lang="en-US" sz="2800" dirty="0" smtClean="0"/>
              <a:t>Availability of affordable drugs for HIV/AIDS, opportunistic infection control.</a:t>
            </a:r>
          </a:p>
          <a:p>
            <a:r>
              <a:rPr lang="en-US" sz="2800" dirty="0" smtClean="0"/>
              <a:t> </a:t>
            </a:r>
          </a:p>
          <a:p>
            <a:endParaRPr lang="en-US" sz="2800" dirty="0"/>
          </a:p>
        </p:txBody>
      </p:sp>
    </p:spTree>
    <p:extLst>
      <p:ext uri="{BB962C8B-B14F-4D97-AF65-F5344CB8AC3E}">
        <p14:creationId xmlns:p14="http://schemas.microsoft.com/office/powerpoint/2010/main" val="3377330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sz="2800" dirty="0" smtClean="0"/>
              <a:t>Introduction of community midwifery services- more of long term goal. Currently empower the TBA through extensive training hence control death rates.</a:t>
            </a:r>
          </a:p>
          <a:p>
            <a:pPr lvl="0"/>
            <a:r>
              <a:rPr lang="en-US" sz="2800" dirty="0" smtClean="0"/>
              <a:t>Tough penalties for those who transmit HIV/AIDS virus knowingly- perhaps will curb the rate of infection hence death rate.</a:t>
            </a:r>
          </a:p>
          <a:p>
            <a:r>
              <a:rPr lang="en-US" sz="2800" dirty="0" smtClean="0"/>
              <a:t>Maternal mortality rate is expresses as total number of deaths i.e. prenatally, intrapartum and in puerpenium per 100,000 total births.</a:t>
            </a:r>
          </a:p>
          <a:p>
            <a:pPr>
              <a:buNone/>
            </a:pPr>
            <a:r>
              <a:rPr lang="en-US" sz="2800" dirty="0" smtClean="0"/>
              <a:t> </a:t>
            </a:r>
          </a:p>
          <a:p>
            <a:pPr>
              <a:buNone/>
            </a:pPr>
            <a:endParaRPr lang="en-US" sz="2800" dirty="0" smtClean="0"/>
          </a:p>
          <a:p>
            <a:endParaRPr lang="en-US" sz="2800" dirty="0"/>
          </a:p>
        </p:txBody>
      </p:sp>
    </p:spTree>
    <p:extLst>
      <p:ext uri="{BB962C8B-B14F-4D97-AF65-F5344CB8AC3E}">
        <p14:creationId xmlns:p14="http://schemas.microsoft.com/office/powerpoint/2010/main" val="2518033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58762"/>
          </a:xfrm>
        </p:spPr>
        <p:txBody>
          <a:bodyPr>
            <a:normAutofit fontScale="90000"/>
          </a:bodyPr>
          <a:lstStyle/>
          <a:p>
            <a:endParaRPr lang="en-US" dirty="0"/>
          </a:p>
        </p:txBody>
      </p:sp>
      <p:sp>
        <p:nvSpPr>
          <p:cNvPr id="3" name="Content Placeholder 2"/>
          <p:cNvSpPr>
            <a:spLocks noGrp="1"/>
          </p:cNvSpPr>
          <p:nvPr>
            <p:ph sz="quarter" idx="1"/>
          </p:nvPr>
        </p:nvSpPr>
        <p:spPr>
          <a:xfrm>
            <a:off x="304800" y="838200"/>
            <a:ext cx="8610600" cy="5715000"/>
          </a:xfrm>
        </p:spPr>
        <p:txBody>
          <a:bodyPr>
            <a:normAutofit lnSpcReduction="10000"/>
          </a:bodyPr>
          <a:lstStyle/>
          <a:p>
            <a:pPr algn="just">
              <a:lnSpc>
                <a:spcPct val="150000"/>
              </a:lnSpc>
            </a:pPr>
            <a:r>
              <a:rPr lang="en-US" sz="2800" b="1" dirty="0">
                <a:solidFill>
                  <a:schemeClr val="bg2">
                    <a:lumMod val="10000"/>
                  </a:schemeClr>
                </a:solidFill>
                <a:latin typeface="Times New Roman" pitchFamily="18" charset="0"/>
                <a:cs typeface="Times New Roman" pitchFamily="18" charset="0"/>
              </a:rPr>
              <a:t>Kenya is signatory to the Cairo Declaration </a:t>
            </a:r>
            <a:r>
              <a:rPr lang="en-US" sz="2800" b="1" dirty="0" smtClean="0">
                <a:solidFill>
                  <a:schemeClr val="bg2">
                    <a:lumMod val="10000"/>
                  </a:schemeClr>
                </a:solidFill>
                <a:latin typeface="Times New Roman" pitchFamily="18" charset="0"/>
                <a:cs typeface="Times New Roman" pitchFamily="18" charset="0"/>
              </a:rPr>
              <a:t>of 1994</a:t>
            </a:r>
            <a:r>
              <a:rPr lang="en-US" sz="2800" dirty="0">
                <a:solidFill>
                  <a:schemeClr val="bg2">
                    <a:lumMod val="10000"/>
                  </a:schemeClr>
                </a:solidFill>
                <a:latin typeface="Times New Roman" pitchFamily="18" charset="0"/>
                <a:cs typeface="Times New Roman" pitchFamily="18" charset="0"/>
              </a:rPr>
              <a:t>, which marked a turning point in the field </a:t>
            </a:r>
            <a:r>
              <a:rPr lang="en-US" sz="2800" dirty="0" smtClean="0">
                <a:solidFill>
                  <a:schemeClr val="bg2">
                    <a:lumMod val="10000"/>
                  </a:schemeClr>
                </a:solidFill>
                <a:latin typeface="Times New Roman" pitchFamily="18" charset="0"/>
                <a:cs typeface="Times New Roman" pitchFamily="18" charset="0"/>
              </a:rPr>
              <a:t>of population </a:t>
            </a:r>
            <a:r>
              <a:rPr lang="en-US" sz="2800" dirty="0">
                <a:solidFill>
                  <a:schemeClr val="bg2">
                    <a:lumMod val="10000"/>
                  </a:schemeClr>
                </a:solidFill>
                <a:latin typeface="Times New Roman" pitchFamily="18" charset="0"/>
                <a:cs typeface="Times New Roman" pitchFamily="18" charset="0"/>
              </a:rPr>
              <a:t>and health development, not only </a:t>
            </a:r>
            <a:r>
              <a:rPr lang="en-US" sz="2800" dirty="0" smtClean="0">
                <a:solidFill>
                  <a:schemeClr val="bg2">
                    <a:lumMod val="10000"/>
                  </a:schemeClr>
                </a:solidFill>
                <a:latin typeface="Times New Roman" pitchFamily="18" charset="0"/>
                <a:cs typeface="Times New Roman" pitchFamily="18" charset="0"/>
              </a:rPr>
              <a:t>for Kenya </a:t>
            </a:r>
            <a:r>
              <a:rPr lang="en-US" sz="2800" dirty="0">
                <a:solidFill>
                  <a:schemeClr val="bg2">
                    <a:lumMod val="10000"/>
                  </a:schemeClr>
                </a:solidFill>
                <a:latin typeface="Times New Roman" pitchFamily="18" charset="0"/>
                <a:cs typeface="Times New Roman" pitchFamily="18" charset="0"/>
              </a:rPr>
              <a:t>but the whole world. As a response to </a:t>
            </a:r>
            <a:r>
              <a:rPr lang="en-US" sz="2800" dirty="0" smtClean="0">
                <a:solidFill>
                  <a:schemeClr val="bg2">
                    <a:lumMod val="10000"/>
                  </a:schemeClr>
                </a:solidFill>
                <a:latin typeface="Times New Roman" pitchFamily="18" charset="0"/>
                <a:cs typeface="Times New Roman" pitchFamily="18" charset="0"/>
              </a:rPr>
              <a:t>the 1994 </a:t>
            </a:r>
            <a:r>
              <a:rPr lang="en-US" sz="2800" dirty="0">
                <a:solidFill>
                  <a:schemeClr val="bg2">
                    <a:lumMod val="10000"/>
                  </a:schemeClr>
                </a:solidFill>
                <a:latin typeface="Times New Roman" pitchFamily="18" charset="0"/>
                <a:cs typeface="Times New Roman" pitchFamily="18" charset="0"/>
              </a:rPr>
              <a:t>ICPD in Cairo, the Kenya </a:t>
            </a:r>
            <a:r>
              <a:rPr lang="en-US" sz="2800" dirty="0" smtClean="0">
                <a:solidFill>
                  <a:schemeClr val="bg2">
                    <a:lumMod val="10000"/>
                  </a:schemeClr>
                </a:solidFill>
                <a:latin typeface="Times New Roman" pitchFamily="18" charset="0"/>
                <a:cs typeface="Times New Roman" pitchFamily="18" charset="0"/>
              </a:rPr>
              <a:t>government developed </a:t>
            </a:r>
            <a:r>
              <a:rPr lang="en-US" sz="2800" dirty="0">
                <a:solidFill>
                  <a:schemeClr val="bg2">
                    <a:lumMod val="10000"/>
                  </a:schemeClr>
                </a:solidFill>
                <a:latin typeface="Times New Roman" pitchFamily="18" charset="0"/>
                <a:cs typeface="Times New Roman" pitchFamily="18" charset="0"/>
              </a:rPr>
              <a:t>and launched the </a:t>
            </a:r>
            <a:r>
              <a:rPr lang="en-US" sz="2800" b="1" dirty="0">
                <a:solidFill>
                  <a:schemeClr val="bg2">
                    <a:lumMod val="10000"/>
                  </a:schemeClr>
                </a:solidFill>
                <a:latin typeface="Times New Roman" pitchFamily="18" charset="0"/>
                <a:cs typeface="Times New Roman" pitchFamily="18" charset="0"/>
              </a:rPr>
              <a:t>Health </a:t>
            </a:r>
            <a:r>
              <a:rPr lang="en-US" sz="2800" b="1" dirty="0" smtClean="0">
                <a:solidFill>
                  <a:schemeClr val="bg2">
                    <a:lumMod val="10000"/>
                  </a:schemeClr>
                </a:solidFill>
                <a:latin typeface="Times New Roman" pitchFamily="18" charset="0"/>
                <a:cs typeface="Times New Roman" pitchFamily="18" charset="0"/>
              </a:rPr>
              <a:t>Policy Framework </a:t>
            </a:r>
            <a:r>
              <a:rPr lang="en-US" sz="2800" b="1" dirty="0">
                <a:solidFill>
                  <a:schemeClr val="bg2">
                    <a:lumMod val="10000"/>
                  </a:schemeClr>
                </a:solidFill>
                <a:latin typeface="Times New Roman" pitchFamily="18" charset="0"/>
                <a:cs typeface="Times New Roman" pitchFamily="18" charset="0"/>
              </a:rPr>
              <a:t>Paper of 1994. </a:t>
            </a:r>
            <a:r>
              <a:rPr lang="en-US" sz="2800" dirty="0">
                <a:solidFill>
                  <a:schemeClr val="bg2">
                    <a:lumMod val="10000"/>
                  </a:schemeClr>
                </a:solidFill>
                <a:latin typeface="Times New Roman" pitchFamily="18" charset="0"/>
                <a:cs typeface="Times New Roman" pitchFamily="18" charset="0"/>
              </a:rPr>
              <a:t>This policy </a:t>
            </a:r>
            <a:r>
              <a:rPr lang="en-US" sz="2800" dirty="0" smtClean="0">
                <a:solidFill>
                  <a:schemeClr val="bg2">
                    <a:lumMod val="10000"/>
                  </a:schemeClr>
                </a:solidFill>
                <a:latin typeface="Times New Roman" pitchFamily="18" charset="0"/>
                <a:cs typeface="Times New Roman" pitchFamily="18" charset="0"/>
              </a:rPr>
              <a:t>document provides </a:t>
            </a:r>
            <a:r>
              <a:rPr lang="en-US" sz="2800" dirty="0">
                <a:solidFill>
                  <a:schemeClr val="bg2">
                    <a:lumMod val="10000"/>
                  </a:schemeClr>
                </a:solidFill>
                <a:latin typeface="Times New Roman" pitchFamily="18" charset="0"/>
                <a:cs typeface="Times New Roman" pitchFamily="18" charset="0"/>
              </a:rPr>
              <a:t>the blueprint for strategies for </a:t>
            </a:r>
            <a:r>
              <a:rPr lang="en-US" sz="2800" dirty="0" smtClean="0">
                <a:solidFill>
                  <a:schemeClr val="bg2">
                    <a:lumMod val="10000"/>
                  </a:schemeClr>
                </a:solidFill>
                <a:latin typeface="Times New Roman" pitchFamily="18" charset="0"/>
                <a:cs typeface="Times New Roman" pitchFamily="18" charset="0"/>
              </a:rPr>
              <a:t>the development </a:t>
            </a:r>
            <a:r>
              <a:rPr lang="en-US" sz="2800" dirty="0">
                <a:solidFill>
                  <a:schemeClr val="bg2">
                    <a:lumMod val="10000"/>
                  </a:schemeClr>
                </a:solidFill>
                <a:latin typeface="Times New Roman" pitchFamily="18" charset="0"/>
                <a:cs typeface="Times New Roman" pitchFamily="18" charset="0"/>
              </a:rPr>
              <a:t>and management of </a:t>
            </a:r>
            <a:r>
              <a:rPr lang="en-US" sz="2800" dirty="0" smtClean="0">
                <a:solidFill>
                  <a:schemeClr val="bg2">
                    <a:lumMod val="10000"/>
                  </a:schemeClr>
                </a:solidFill>
                <a:latin typeface="Times New Roman" pitchFamily="18" charset="0"/>
                <a:cs typeface="Times New Roman" pitchFamily="18" charset="0"/>
              </a:rPr>
              <a:t>health services </a:t>
            </a:r>
            <a:r>
              <a:rPr lang="en-US" sz="2800" dirty="0">
                <a:solidFill>
                  <a:schemeClr val="bg2">
                    <a:lumMod val="10000"/>
                  </a:schemeClr>
                </a:solidFill>
                <a:latin typeface="Times New Roman" pitchFamily="18" charset="0"/>
                <a:cs typeface="Times New Roman" pitchFamily="18" charset="0"/>
              </a:rPr>
              <a:t>in this country</a:t>
            </a: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sz="3200" dirty="0" smtClean="0"/>
              <a:t>MATERNAL MORTALITY RATE FORMULA:</a:t>
            </a:r>
          </a:p>
          <a:p>
            <a:pPr>
              <a:buNone/>
            </a:pPr>
            <a:r>
              <a:rPr lang="en-US" sz="2400" dirty="0" smtClean="0"/>
              <a:t>	</a:t>
            </a:r>
            <a:r>
              <a:rPr lang="en-US" sz="2400" b="1" i="1" dirty="0" smtClean="0">
                <a:solidFill>
                  <a:schemeClr val="accent1">
                    <a:lumMod val="25000"/>
                  </a:schemeClr>
                </a:solidFill>
              </a:rPr>
              <a:t>prenatal+ intrapartum+ puerperium deaths</a:t>
            </a:r>
          </a:p>
          <a:p>
            <a:pPr>
              <a:buNone/>
            </a:pPr>
            <a:r>
              <a:rPr lang="en-US" sz="2400" b="1" i="1" dirty="0" smtClean="0">
                <a:solidFill>
                  <a:schemeClr val="accent1">
                    <a:lumMod val="25000"/>
                  </a:schemeClr>
                </a:solidFill>
              </a:rPr>
              <a:t>								         *100,000</a:t>
            </a:r>
          </a:p>
          <a:p>
            <a:pPr>
              <a:buNone/>
            </a:pPr>
            <a:r>
              <a:rPr lang="en-US" sz="2400" b="1" i="1" dirty="0" smtClean="0">
                <a:solidFill>
                  <a:schemeClr val="accent1">
                    <a:lumMod val="25000"/>
                  </a:schemeClr>
                </a:solidFill>
              </a:rPr>
              <a:t>	Total no. of births (live/dead)                                   </a:t>
            </a:r>
            <a:r>
              <a:rPr lang="en-US" sz="2400" dirty="0" smtClean="0"/>
              <a:t>	</a:t>
            </a:r>
          </a:p>
          <a:p>
            <a:endParaRPr lang="en-US" sz="2400" dirty="0" smtClean="0"/>
          </a:p>
          <a:p>
            <a:pPr>
              <a:buNone/>
            </a:pPr>
            <a:r>
              <a:rPr lang="en-US" sz="2400" b="1" u="sng" dirty="0" smtClean="0"/>
              <a:t>MAJOR CAUSES OF OBSTETRIC DEATHS.</a:t>
            </a:r>
            <a:endParaRPr lang="en-US" sz="2400" dirty="0" smtClean="0"/>
          </a:p>
          <a:p>
            <a:pPr lvl="0"/>
            <a:r>
              <a:rPr lang="en-US" sz="2400" dirty="0" smtClean="0"/>
              <a:t>Non-pregnancy related infections- criminal abortion, systematic diseases e.g. malaria.</a:t>
            </a:r>
          </a:p>
          <a:p>
            <a:pPr lvl="0"/>
            <a:r>
              <a:rPr lang="en-US" sz="2400" dirty="0" smtClean="0"/>
              <a:t>Complications of hypersensitive disorders prenatally.</a:t>
            </a:r>
          </a:p>
          <a:p>
            <a:pPr lvl="0"/>
            <a:r>
              <a:rPr lang="en-US" sz="2400" dirty="0" smtClean="0"/>
              <a:t>Obstetric hemorrhage.</a:t>
            </a:r>
          </a:p>
          <a:p>
            <a:pPr lvl="0"/>
            <a:r>
              <a:rPr lang="en-US" sz="2400" dirty="0" smtClean="0"/>
              <a:t>Pregnancy related sepsis.</a:t>
            </a:r>
          </a:p>
          <a:p>
            <a:pPr lvl="0"/>
            <a:r>
              <a:rPr lang="en-US" sz="2400" dirty="0" smtClean="0"/>
              <a:t>Pre-existing medical conditions e.g. cardiac diseases, HIV opportunistic infections, cancer, renal diseases etc.</a:t>
            </a:r>
          </a:p>
          <a:p>
            <a:endParaRPr lang="en-US" sz="2400" dirty="0"/>
          </a:p>
        </p:txBody>
      </p:sp>
      <p:sp>
        <p:nvSpPr>
          <p:cNvPr id="4" name="Straight Connector 2"/>
          <p:cNvSpPr>
            <a:spLocks noChangeShapeType="1"/>
          </p:cNvSpPr>
          <p:nvPr/>
        </p:nvSpPr>
        <p:spPr bwMode="auto">
          <a:xfrm flipV="1">
            <a:off x="381000" y="1219200"/>
            <a:ext cx="64770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b="1" dirty="0"/>
          </a:p>
        </p:txBody>
      </p:sp>
    </p:spTree>
    <p:extLst>
      <p:ext uri="{BB962C8B-B14F-4D97-AF65-F5344CB8AC3E}">
        <p14:creationId xmlns:p14="http://schemas.microsoft.com/office/powerpoint/2010/main" val="1319578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800" b="1" u="sng" dirty="0" smtClean="0"/>
              <a:t>FACTORS INFLUENCING MMR.</a:t>
            </a:r>
            <a:endParaRPr lang="en-US" sz="2800" dirty="0" smtClean="0"/>
          </a:p>
          <a:p>
            <a:pPr lvl="0"/>
            <a:r>
              <a:rPr lang="en-US" sz="2800" dirty="0" smtClean="0"/>
              <a:t>Prenatal care; - attendance failure, quality of care given, late booking- because of possibility of unforeseen problems.</a:t>
            </a:r>
          </a:p>
          <a:p>
            <a:pPr lvl="0"/>
            <a:r>
              <a:rPr lang="en-US" sz="2800" dirty="0" smtClean="0"/>
              <a:t>Parity; - usually high among primigravidae due to backstreet (illegal) abortion. Higher among grand multiparous above chances of medical complications and obstetric hemorrhage.</a:t>
            </a:r>
          </a:p>
          <a:p>
            <a:pPr lvl="0"/>
            <a:r>
              <a:rPr lang="en-US" sz="2800" dirty="0" smtClean="0"/>
              <a:t>Age;-below 15years- poor ANC attendant, above 40 years, presence of medical condition and ignorance.</a:t>
            </a:r>
          </a:p>
          <a:p>
            <a:pPr lvl="0"/>
            <a:r>
              <a:rPr lang="en-US" sz="2800" dirty="0" smtClean="0"/>
              <a:t>Socio – economic factors; - Perhaps due to ignorance and stress hence under utilization of prenatal services.</a:t>
            </a:r>
          </a:p>
          <a:p>
            <a:endParaRPr lang="en-US" sz="2800" dirty="0"/>
          </a:p>
        </p:txBody>
      </p:sp>
    </p:spTree>
    <p:extLst>
      <p:ext uri="{BB962C8B-B14F-4D97-AF65-F5344CB8AC3E}">
        <p14:creationId xmlns:p14="http://schemas.microsoft.com/office/powerpoint/2010/main" val="3689898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MATERNAL AND PERINATAL DEATH REVIEW</a:t>
            </a:r>
            <a:endParaRPr lang="en-US" dirty="0"/>
          </a:p>
        </p:txBody>
      </p:sp>
      <p:sp>
        <p:nvSpPr>
          <p:cNvPr id="3" name="Content Placeholder 2"/>
          <p:cNvSpPr>
            <a:spLocks noGrp="1"/>
          </p:cNvSpPr>
          <p:nvPr>
            <p:ph idx="1"/>
          </p:nvPr>
        </p:nvSpPr>
        <p:spPr>
          <a:xfrm>
            <a:off x="381000" y="1447800"/>
            <a:ext cx="8305800" cy="5105400"/>
          </a:xfrm>
        </p:spPr>
        <p:txBody>
          <a:bodyPr>
            <a:normAutofit lnSpcReduction="10000"/>
          </a:bodyPr>
          <a:lstStyle/>
          <a:p>
            <a:pPr marL="0" indent="0">
              <a:buNone/>
            </a:pPr>
            <a:r>
              <a:rPr lang="en-US" dirty="0" smtClean="0">
                <a:effectLst/>
              </a:rPr>
              <a:t></a:t>
            </a:r>
            <a:r>
              <a:rPr lang="en-US" sz="3200" b="1" dirty="0" smtClean="0">
                <a:effectLst/>
              </a:rPr>
              <a:t>Introduction</a:t>
            </a:r>
          </a:p>
          <a:p>
            <a:pPr>
              <a:buFont typeface="Wingdings" panose="05000000000000000000" pitchFamily="2" charset="2"/>
              <a:buChar char="Ø"/>
            </a:pPr>
            <a:r>
              <a:rPr lang="en-US" sz="3200" dirty="0" smtClean="0">
                <a:effectLst/>
              </a:rPr>
              <a:t>Maternal </a:t>
            </a:r>
            <a:r>
              <a:rPr lang="en-US" sz="3200" dirty="0">
                <a:effectLst/>
              </a:rPr>
              <a:t>and perinatal death reviews have resulted into improved quality of maternal and </a:t>
            </a:r>
            <a:r>
              <a:rPr lang="en-US" sz="3200" dirty="0" smtClean="0">
                <a:effectLst/>
              </a:rPr>
              <a:t>perinatal services </a:t>
            </a:r>
            <a:r>
              <a:rPr lang="en-US" sz="3200" dirty="0">
                <a:effectLst/>
              </a:rPr>
              <a:t>as reflected by a reduction in maternal </a:t>
            </a:r>
            <a:r>
              <a:rPr lang="en-US" sz="3200" dirty="0" smtClean="0">
                <a:effectLst/>
              </a:rPr>
              <a:t>mortality</a:t>
            </a:r>
            <a:r>
              <a:rPr lang="en-US" sz="3200" dirty="0"/>
              <a:t>.</a:t>
            </a:r>
            <a:endParaRPr lang="en-US" sz="3200" dirty="0" smtClean="0">
              <a:effectLst/>
            </a:endParaRPr>
          </a:p>
          <a:p>
            <a:pPr>
              <a:buFont typeface="Wingdings" panose="05000000000000000000" pitchFamily="2" charset="2"/>
              <a:buChar char="Ø"/>
            </a:pPr>
            <a:r>
              <a:rPr lang="en-US" sz="3200" dirty="0" smtClean="0">
                <a:effectLst/>
              </a:rPr>
              <a:t> It </a:t>
            </a:r>
            <a:r>
              <a:rPr lang="en-US" sz="3200" dirty="0">
                <a:effectLst/>
              </a:rPr>
              <a:t>was introduced in Kenya in 2004 and it </a:t>
            </a:r>
            <a:r>
              <a:rPr lang="en-US" sz="3200" dirty="0" smtClean="0">
                <a:effectLst/>
              </a:rPr>
              <a:t>is encouraged </a:t>
            </a:r>
            <a:r>
              <a:rPr lang="en-US" sz="3200" dirty="0">
                <a:effectLst/>
              </a:rPr>
              <a:t>to review all maternal and perinatal deaths that occur at facility and community level.</a:t>
            </a:r>
            <a:br>
              <a:rPr lang="en-US" sz="3200" dirty="0">
                <a:effectLst/>
              </a:rPr>
            </a:br>
            <a:r>
              <a:rPr lang="en-US" sz="3200" dirty="0">
                <a:effectLst/>
              </a:rPr>
              <a:t/>
            </a:r>
            <a:br>
              <a:rPr lang="en-US" sz="3200" dirty="0">
                <a:effectLst/>
              </a:rPr>
            </a:br>
            <a:endParaRPr lang="en-US" sz="3200" dirty="0"/>
          </a:p>
        </p:txBody>
      </p:sp>
    </p:spTree>
    <p:extLst>
      <p:ext uri="{BB962C8B-B14F-4D97-AF65-F5344CB8AC3E}">
        <p14:creationId xmlns:p14="http://schemas.microsoft.com/office/powerpoint/2010/main" val="3632407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447800"/>
            <a:ext cx="8382000" cy="4572000"/>
          </a:xfrm>
        </p:spPr>
        <p:txBody>
          <a:bodyPr>
            <a:noAutofit/>
          </a:bodyPr>
          <a:lstStyle/>
          <a:p>
            <a:r>
              <a:rPr lang="en-US" sz="3200" b="1" dirty="0">
                <a:effectLst/>
              </a:rPr>
              <a:t>Definition of Maternal Death</a:t>
            </a:r>
            <a:r>
              <a:rPr lang="en-US" sz="3200" dirty="0">
                <a:effectLst/>
              </a:rPr>
              <a:t/>
            </a:r>
            <a:br>
              <a:rPr lang="en-US" sz="3200" dirty="0">
                <a:effectLst/>
              </a:rPr>
            </a:br>
            <a:r>
              <a:rPr lang="en-US" sz="3200" dirty="0">
                <a:effectLst/>
              </a:rPr>
              <a:t>The definition of a maternal death is:</a:t>
            </a:r>
            <a:br>
              <a:rPr lang="en-US" sz="3200" dirty="0">
                <a:effectLst/>
              </a:rPr>
            </a:br>
            <a:r>
              <a:rPr lang="en-US" sz="3200" i="1" dirty="0">
                <a:effectLst/>
              </a:rPr>
              <a:t>“The death of a woman while pregnant or within 42 days of termination of pregnancy, irrespective </a:t>
            </a:r>
            <a:r>
              <a:rPr lang="en-US" sz="3200" i="1" dirty="0" smtClean="0">
                <a:effectLst/>
              </a:rPr>
              <a:t>of the </a:t>
            </a:r>
            <a:r>
              <a:rPr lang="en-US" sz="3200" i="1" dirty="0">
                <a:effectLst/>
              </a:rPr>
              <a:t>duration and the site of the pregnancy, from any cause related to or aggravated by </a:t>
            </a:r>
            <a:r>
              <a:rPr lang="en-US" sz="3200" i="1" dirty="0" smtClean="0">
                <a:effectLst/>
              </a:rPr>
              <a:t>the pregnancy </a:t>
            </a:r>
            <a:r>
              <a:rPr lang="en-US" sz="3200" i="1" dirty="0">
                <a:effectLst/>
              </a:rPr>
              <a:t>or its management but not from accidental or incidental causes”</a:t>
            </a:r>
            <a:r>
              <a:rPr lang="en-US" sz="3200" dirty="0">
                <a:effectLst/>
              </a:rPr>
              <a:t/>
            </a:r>
            <a:br>
              <a:rPr lang="en-US" sz="3200" dirty="0">
                <a:effectLst/>
              </a:rPr>
            </a:br>
            <a:r>
              <a:rPr lang="en-US" sz="3200" dirty="0">
                <a:effectLst/>
              </a:rPr>
              <a:t/>
            </a:r>
            <a:br>
              <a:rPr lang="en-US" sz="3200" dirty="0">
                <a:effectLst/>
              </a:rPr>
            </a:br>
            <a:endParaRPr lang="en-US" sz="3200" dirty="0"/>
          </a:p>
        </p:txBody>
      </p:sp>
    </p:spTree>
    <p:extLst>
      <p:ext uri="{BB962C8B-B14F-4D97-AF65-F5344CB8AC3E}">
        <p14:creationId xmlns:p14="http://schemas.microsoft.com/office/powerpoint/2010/main" val="1976108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Definition of Perinatal Death</a:t>
            </a:r>
            <a:endParaRPr lang="en-US" dirty="0"/>
          </a:p>
        </p:txBody>
      </p:sp>
      <p:sp>
        <p:nvSpPr>
          <p:cNvPr id="3" name="Content Placeholder 2"/>
          <p:cNvSpPr>
            <a:spLocks noGrp="1"/>
          </p:cNvSpPr>
          <p:nvPr>
            <p:ph idx="1"/>
          </p:nvPr>
        </p:nvSpPr>
        <p:spPr>
          <a:xfrm>
            <a:off x="304800" y="1447800"/>
            <a:ext cx="8382000" cy="4572000"/>
          </a:xfrm>
        </p:spPr>
        <p:txBody>
          <a:bodyPr/>
          <a:lstStyle/>
          <a:p>
            <a:pPr marL="0" indent="0">
              <a:buNone/>
            </a:pPr>
            <a:r>
              <a:rPr lang="en-US" dirty="0">
                <a:effectLst/>
              </a:rPr>
              <a:t/>
            </a:r>
            <a:br>
              <a:rPr lang="en-US" dirty="0">
                <a:effectLst/>
              </a:rPr>
            </a:br>
            <a:r>
              <a:rPr lang="en-US" sz="3200" dirty="0">
                <a:effectLst/>
              </a:rPr>
              <a:t>The definition of a perinatal death is:</a:t>
            </a:r>
            <a:br>
              <a:rPr lang="en-US" sz="3200" dirty="0">
                <a:effectLst/>
              </a:rPr>
            </a:br>
            <a:r>
              <a:rPr lang="en-US" sz="3200" dirty="0">
                <a:effectLst/>
              </a:rPr>
              <a:t>“</a:t>
            </a:r>
            <a:r>
              <a:rPr lang="en-US" sz="3200" i="1" dirty="0">
                <a:effectLst/>
              </a:rPr>
              <a:t>The </a:t>
            </a:r>
            <a:r>
              <a:rPr lang="en-US" sz="3200" i="1" dirty="0" smtClean="0">
                <a:effectLst/>
              </a:rPr>
              <a:t>death of </a:t>
            </a:r>
            <a:r>
              <a:rPr lang="en-US" sz="3200" i="1" dirty="0">
                <a:effectLst/>
              </a:rPr>
              <a:t>a </a:t>
            </a:r>
            <a:r>
              <a:rPr lang="en-US" sz="3200" i="1" dirty="0" err="1">
                <a:effectLst/>
              </a:rPr>
              <a:t>foetus</a:t>
            </a:r>
            <a:r>
              <a:rPr lang="en-US" sz="3200" i="1" dirty="0">
                <a:effectLst/>
              </a:rPr>
              <a:t> weighing at least 500 grams (or 22 weeks gestation), plus the number </a:t>
            </a:r>
            <a:r>
              <a:rPr lang="en-US" sz="3200" i="1" dirty="0" smtClean="0">
                <a:effectLst/>
              </a:rPr>
              <a:t>of early </a:t>
            </a:r>
            <a:r>
              <a:rPr lang="en-US" sz="3200" i="1" dirty="0">
                <a:effectLst/>
              </a:rPr>
              <a:t>neonatal deaths (up to 7 days)</a:t>
            </a:r>
            <a:r>
              <a:rPr lang="en-US" sz="3200" dirty="0">
                <a:effectLst/>
              </a:rPr>
              <a:t/>
            </a:r>
            <a:br>
              <a:rPr lang="en-US" sz="3200" dirty="0">
                <a:effectLst/>
              </a:rPr>
            </a:br>
            <a:r>
              <a:rPr lang="en-US" sz="3200" dirty="0">
                <a:effectLst/>
              </a:rPr>
              <a:t/>
            </a:r>
            <a:br>
              <a:rPr lang="en-US" sz="3200" dirty="0">
                <a:effectLst/>
              </a:rPr>
            </a:br>
            <a:endParaRPr lang="en-US" sz="3200" dirty="0"/>
          </a:p>
        </p:txBody>
      </p:sp>
    </p:spTree>
    <p:extLst>
      <p:ext uri="{BB962C8B-B14F-4D97-AF65-F5344CB8AC3E}">
        <p14:creationId xmlns:p14="http://schemas.microsoft.com/office/powerpoint/2010/main" val="1726747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087562"/>
          </a:xfrm>
        </p:spPr>
        <p:txBody>
          <a:bodyPr>
            <a:normAutofit/>
          </a:bodyPr>
          <a:lstStyle/>
          <a:p>
            <a:r>
              <a:rPr lang="en-US" b="1" dirty="0">
                <a:effectLst/>
              </a:rPr>
              <a:t>Purpose of Maternal and Perinatal Death Review</a:t>
            </a:r>
            <a:r>
              <a:rPr lang="en-US" dirty="0">
                <a:effectLst/>
              </a:rPr>
              <a:t/>
            </a:r>
            <a:br>
              <a:rPr lang="en-US" dirty="0">
                <a:effectLst/>
              </a:rPr>
            </a:br>
            <a:endParaRPr lang="en-US" dirty="0"/>
          </a:p>
        </p:txBody>
      </p:sp>
      <p:sp>
        <p:nvSpPr>
          <p:cNvPr id="3" name="Content Placeholder 2"/>
          <p:cNvSpPr>
            <a:spLocks noGrp="1"/>
          </p:cNvSpPr>
          <p:nvPr>
            <p:ph idx="1"/>
          </p:nvPr>
        </p:nvSpPr>
        <p:spPr>
          <a:xfrm>
            <a:off x="914400" y="2362200"/>
            <a:ext cx="7772400" cy="3886200"/>
          </a:xfrm>
        </p:spPr>
        <p:txBody>
          <a:bodyPr>
            <a:normAutofit lnSpcReduction="10000"/>
          </a:bodyPr>
          <a:lstStyle/>
          <a:p>
            <a:pPr marL="0" indent="0">
              <a:buNone/>
            </a:pPr>
            <a:r>
              <a:rPr lang="en-US" dirty="0" smtClean="0">
                <a:effectLst/>
              </a:rPr>
              <a:t>1</a:t>
            </a:r>
            <a:r>
              <a:rPr lang="en-US" dirty="0">
                <a:effectLst/>
              </a:rPr>
              <a:t>. To </a:t>
            </a:r>
            <a:r>
              <a:rPr lang="en-US" b="1" dirty="0">
                <a:effectLst/>
              </a:rPr>
              <a:t>raise awareness </a:t>
            </a:r>
            <a:r>
              <a:rPr lang="en-US" dirty="0">
                <a:effectLst/>
              </a:rPr>
              <a:t>among health </a:t>
            </a:r>
            <a:r>
              <a:rPr lang="en-US" dirty="0" smtClean="0">
                <a:effectLst/>
              </a:rPr>
              <a:t>professionals, administrators</a:t>
            </a:r>
            <a:r>
              <a:rPr lang="en-US" dirty="0">
                <a:effectLst/>
              </a:rPr>
              <a:t>, programme </a:t>
            </a:r>
            <a:r>
              <a:rPr lang="en-US" dirty="0" smtClean="0">
                <a:effectLst/>
              </a:rPr>
              <a:t>managers, policy </a:t>
            </a:r>
            <a:r>
              <a:rPr lang="en-US" dirty="0">
                <a:effectLst/>
              </a:rPr>
              <a:t>makers and community members about those factors in the facilities and </a:t>
            </a:r>
            <a:r>
              <a:rPr lang="en-US" dirty="0" smtClean="0">
                <a:effectLst/>
              </a:rPr>
              <a:t>the communities </a:t>
            </a:r>
            <a:r>
              <a:rPr lang="en-US" dirty="0">
                <a:effectLst/>
              </a:rPr>
              <a:t>which, if they had been managed, the death may not have occurred. </a:t>
            </a:r>
            <a:endParaRPr lang="en-US" dirty="0" smtClean="0">
              <a:effectLst/>
            </a:endParaRPr>
          </a:p>
          <a:p>
            <a:r>
              <a:rPr lang="en-US" dirty="0" smtClean="0">
                <a:effectLst/>
              </a:rPr>
              <a:t>These are called </a:t>
            </a:r>
            <a:r>
              <a:rPr lang="en-US" dirty="0">
                <a:effectLst/>
              </a:rPr>
              <a:t>the </a:t>
            </a:r>
            <a:r>
              <a:rPr lang="en-US" b="1" dirty="0">
                <a:effectLst/>
              </a:rPr>
              <a:t>avoidable factors</a:t>
            </a:r>
            <a:r>
              <a:rPr lang="en-US" dirty="0">
                <a:effectLst/>
              </a:rPr>
              <a:t>.</a:t>
            </a:r>
            <a:br>
              <a:rPr lang="en-US" dirty="0">
                <a:effectLst/>
              </a:rPr>
            </a:br>
            <a:r>
              <a:rPr lang="en-US" dirty="0">
                <a:effectLst/>
              </a:rPr>
              <a:t>2. To stimulate action to address these avoidable factors and so prevent further maternal </a:t>
            </a:r>
            <a:r>
              <a:rPr lang="en-US" dirty="0" smtClean="0">
                <a:effectLst/>
              </a:rPr>
              <a:t>and perinatal </a:t>
            </a:r>
            <a:r>
              <a:rPr lang="en-US" dirty="0">
                <a:effectLst/>
              </a:rPr>
              <a:t>deaths</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719385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Approaches to  maternal health audit</a:t>
            </a:r>
            <a:endParaRPr lang="en-US" dirty="0"/>
          </a:p>
        </p:txBody>
      </p:sp>
      <p:sp>
        <p:nvSpPr>
          <p:cNvPr id="3" name="Content Placeholder 2"/>
          <p:cNvSpPr>
            <a:spLocks noGrp="1"/>
          </p:cNvSpPr>
          <p:nvPr>
            <p:ph idx="1"/>
          </p:nvPr>
        </p:nvSpPr>
        <p:spPr/>
        <p:txBody>
          <a:bodyPr>
            <a:noAutofit/>
          </a:bodyPr>
          <a:lstStyle/>
          <a:p>
            <a:r>
              <a:rPr lang="en-US" sz="3200" dirty="0">
                <a:effectLst/>
              </a:rPr>
              <a:t>There are several approaches that can be used to study maternal deaths and clinical practice. </a:t>
            </a:r>
            <a:endParaRPr lang="en-US" sz="3200" dirty="0" smtClean="0">
              <a:effectLst/>
            </a:endParaRPr>
          </a:p>
          <a:p>
            <a:r>
              <a:rPr lang="en-US" sz="3200" dirty="0" smtClean="0">
                <a:effectLst/>
              </a:rPr>
              <a:t>They all </a:t>
            </a:r>
            <a:r>
              <a:rPr lang="en-US" sz="3200" dirty="0">
                <a:effectLst/>
              </a:rPr>
              <a:t>have the objective of reducing maternal and neonatal mortality and morbidity by improving </a:t>
            </a:r>
            <a:r>
              <a:rPr lang="en-US" sz="3200" dirty="0" smtClean="0">
                <a:effectLst/>
              </a:rPr>
              <a:t>the quality of care provided.</a:t>
            </a:r>
          </a:p>
          <a:p>
            <a:r>
              <a:rPr lang="en-US" sz="3200" dirty="0" smtClean="0">
                <a:effectLst/>
              </a:rPr>
              <a:t>These approaches can be used at different levels of implementation and review with different outcomes</a:t>
            </a:r>
            <a:r>
              <a:rPr lang="en-US" sz="3200" dirty="0">
                <a:effectLst/>
              </a:rPr>
              <a:t/>
            </a:r>
            <a:br>
              <a:rPr lang="en-US" sz="3200" dirty="0">
                <a:effectLst/>
              </a:rPr>
            </a:br>
            <a:r>
              <a:rPr lang="en-US" sz="3200" dirty="0">
                <a:effectLst/>
              </a:rPr>
              <a:t/>
            </a:r>
            <a:br>
              <a:rPr lang="en-US" sz="3200" dirty="0">
                <a:effectLst/>
              </a:rPr>
            </a:br>
            <a:endParaRPr lang="en-US" sz="3200" dirty="0"/>
          </a:p>
        </p:txBody>
      </p:sp>
    </p:spTree>
    <p:extLst>
      <p:ext uri="{BB962C8B-B14F-4D97-AF65-F5344CB8AC3E}">
        <p14:creationId xmlns:p14="http://schemas.microsoft.com/office/powerpoint/2010/main" val="705822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nvPr>
        </p:nvGraphicFramePr>
        <p:xfrm>
          <a:off x="457200" y="1600200"/>
          <a:ext cx="8229599" cy="4312920"/>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xmlns="" val="20000"/>
                    </a:ext>
                  </a:extLst>
                </a:gridCol>
                <a:gridCol w="2143034">
                  <a:extLst>
                    <a:ext uri="{9D8B030D-6E8A-4147-A177-3AD203B41FA5}">
                      <a16:colId xmlns:a16="http://schemas.microsoft.com/office/drawing/2014/main" xmlns="" val="20001"/>
                    </a:ext>
                  </a:extLst>
                </a:gridCol>
                <a:gridCol w="1175657">
                  <a:extLst>
                    <a:ext uri="{9D8B030D-6E8A-4147-A177-3AD203B41FA5}">
                      <a16:colId xmlns:a16="http://schemas.microsoft.com/office/drawing/2014/main" xmlns="" val="20002"/>
                    </a:ext>
                  </a:extLst>
                </a:gridCol>
                <a:gridCol w="1068252">
                  <a:extLst>
                    <a:ext uri="{9D8B030D-6E8A-4147-A177-3AD203B41FA5}">
                      <a16:colId xmlns:a16="http://schemas.microsoft.com/office/drawing/2014/main" xmlns="" val="20003"/>
                    </a:ext>
                  </a:extLst>
                </a:gridCol>
                <a:gridCol w="1283062">
                  <a:extLst>
                    <a:ext uri="{9D8B030D-6E8A-4147-A177-3AD203B41FA5}">
                      <a16:colId xmlns:a16="http://schemas.microsoft.com/office/drawing/2014/main" xmlns="" val="20004"/>
                    </a:ext>
                  </a:extLst>
                </a:gridCol>
                <a:gridCol w="208280">
                  <a:extLst>
                    <a:ext uri="{9D8B030D-6E8A-4147-A177-3AD203B41FA5}">
                      <a16:colId xmlns:a16="http://schemas.microsoft.com/office/drawing/2014/main" xmlns="" val="20005"/>
                    </a:ext>
                  </a:extLst>
                </a:gridCol>
                <a:gridCol w="1175657">
                  <a:extLst>
                    <a:ext uri="{9D8B030D-6E8A-4147-A177-3AD203B41FA5}">
                      <a16:colId xmlns:a16="http://schemas.microsoft.com/office/drawing/2014/main" xmlns="" val="20006"/>
                    </a:ext>
                  </a:extLst>
                </a:gridCol>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0"/>
                  </a:ext>
                </a:extLst>
              </a:tr>
              <a:tr h="924560">
                <a:tc>
                  <a:txBody>
                    <a:bodyPr/>
                    <a:lstStyle/>
                    <a:p>
                      <a:r>
                        <a:rPr lang="en-US" dirty="0" smtClean="0"/>
                        <a:t>level</a:t>
                      </a:r>
                      <a:endParaRPr lang="en-US" dirty="0"/>
                    </a:p>
                  </a:txBody>
                  <a:tcPr/>
                </a:tc>
                <a:tc>
                  <a:txBody>
                    <a:bodyPr/>
                    <a:lstStyle/>
                    <a:p>
                      <a:r>
                        <a:rPr lang="en-US" dirty="0" smtClean="0"/>
                        <a:t>Type of maternal death review</a:t>
                      </a:r>
                      <a:endParaRPr lang="en-US" dirty="0"/>
                    </a:p>
                  </a:txBody>
                  <a:tcPr/>
                </a:tc>
                <a:tc>
                  <a:txBody>
                    <a:bodyPr/>
                    <a:lstStyle/>
                    <a:p>
                      <a:r>
                        <a:rPr lang="en-US" dirty="0" smtClean="0"/>
                        <a:t>Review of near miss</a:t>
                      </a:r>
                      <a:endParaRPr lang="en-US" dirty="0"/>
                    </a:p>
                  </a:txBody>
                  <a:tcPr/>
                </a:tc>
                <a:tc>
                  <a:txBody>
                    <a:bodyPr/>
                    <a:lstStyle/>
                    <a:p>
                      <a:endParaRPr lang="en-US" dirty="0"/>
                    </a:p>
                  </a:txBody>
                  <a:tcPr/>
                </a:tc>
                <a:tc>
                  <a:txBody>
                    <a:bodyPr/>
                    <a:lstStyle/>
                    <a:p>
                      <a:r>
                        <a:rPr lang="en-US" dirty="0" smtClean="0"/>
                        <a:t>Clinical practice review</a:t>
                      </a: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001"/>
                  </a:ext>
                </a:extLst>
              </a:tr>
              <a:tr h="914400">
                <a:tc>
                  <a:txBody>
                    <a:bodyPr/>
                    <a:lstStyle/>
                    <a:p>
                      <a:r>
                        <a:rPr lang="en-US" dirty="0" smtClean="0"/>
                        <a:t>community</a:t>
                      </a:r>
                      <a:endParaRPr lang="en-US" dirty="0"/>
                    </a:p>
                  </a:txBody>
                  <a:tcPr/>
                </a:tc>
                <a:tc>
                  <a:txBody>
                    <a:bodyPr/>
                    <a:lstStyle/>
                    <a:p>
                      <a:r>
                        <a:rPr lang="en-US" dirty="0" smtClean="0"/>
                        <a:t>Verbal autopsy community death review</a:t>
                      </a:r>
                      <a:endParaRPr lang="en-US" dirty="0"/>
                    </a:p>
                  </a:txBody>
                  <a:tcPr/>
                </a:tc>
                <a:tc>
                  <a:txBody>
                    <a:bodyPr/>
                    <a:lstStyle/>
                    <a:p>
                      <a:r>
                        <a:rPr lang="en-US" dirty="0" smtClean="0"/>
                        <a:t>no</a:t>
                      </a:r>
                      <a:endParaRPr lang="en-US" dirty="0"/>
                    </a:p>
                  </a:txBody>
                  <a:tcPr/>
                </a:tc>
                <a:tc>
                  <a:txBody>
                    <a:bodyPr/>
                    <a:lstStyle/>
                    <a:p>
                      <a:endParaRPr lang="en-US" dirty="0"/>
                    </a:p>
                  </a:txBody>
                  <a:tcPr/>
                </a:tc>
                <a:tc>
                  <a:txBody>
                    <a:bodyPr/>
                    <a:lstStyle/>
                    <a:p>
                      <a:r>
                        <a:rPr lang="en-US" dirty="0" smtClean="0"/>
                        <a:t>no</a:t>
                      </a:r>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2"/>
                  </a:ext>
                </a:extLst>
              </a:tr>
              <a:tr h="370840">
                <a:tc>
                  <a:txBody>
                    <a:bodyPr/>
                    <a:lstStyle/>
                    <a:p>
                      <a:r>
                        <a:rPr lang="en-US" dirty="0" smtClean="0"/>
                        <a:t>facility</a:t>
                      </a:r>
                      <a:endParaRPr lang="en-US" dirty="0"/>
                    </a:p>
                  </a:txBody>
                  <a:tcPr/>
                </a:tc>
                <a:tc>
                  <a:txBody>
                    <a:bodyPr/>
                    <a:lstStyle/>
                    <a:p>
                      <a:r>
                        <a:rPr lang="en-US" dirty="0" smtClean="0"/>
                        <a:t>Facility based death review</a:t>
                      </a:r>
                      <a:endParaRPr lang="en-US" dirty="0"/>
                    </a:p>
                  </a:txBody>
                  <a:tcPr/>
                </a:tc>
                <a:tc>
                  <a:txBody>
                    <a:bodyPr/>
                    <a:lstStyle/>
                    <a:p>
                      <a:r>
                        <a:rPr lang="en-US" dirty="0" smtClean="0"/>
                        <a:t> case review of </a:t>
                      </a:r>
                      <a:r>
                        <a:rPr lang="en-US" dirty="0" err="1" smtClean="0"/>
                        <a:t>nearmisses</a:t>
                      </a:r>
                      <a:endParaRPr lang="en-US" dirty="0"/>
                    </a:p>
                  </a:txBody>
                  <a:tcPr/>
                </a:tc>
                <a:tc>
                  <a:txBody>
                    <a:bodyPr/>
                    <a:lstStyle/>
                    <a:p>
                      <a:endParaRPr lang="en-US" dirty="0"/>
                    </a:p>
                  </a:txBody>
                  <a:tcPr/>
                </a:tc>
                <a:tc>
                  <a:txBody>
                    <a:bodyPr/>
                    <a:lstStyle/>
                    <a:p>
                      <a:r>
                        <a:rPr lang="en-US" dirty="0" smtClean="0"/>
                        <a:t>Local clinical audit</a:t>
                      </a:r>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3"/>
                  </a:ext>
                </a:extLst>
              </a:tr>
              <a:tr h="370840">
                <a:tc>
                  <a:txBody>
                    <a:bodyPr/>
                    <a:lstStyle/>
                    <a:p>
                      <a:r>
                        <a:rPr lang="en-US" dirty="0" smtClean="0"/>
                        <a:t>national</a:t>
                      </a:r>
                      <a:endParaRPr lang="en-US" dirty="0"/>
                    </a:p>
                  </a:txBody>
                  <a:tcPr/>
                </a:tc>
                <a:tc>
                  <a:txBody>
                    <a:bodyPr/>
                    <a:lstStyle/>
                    <a:p>
                      <a:r>
                        <a:rPr lang="en-US" dirty="0" smtClean="0"/>
                        <a:t>Confidential enquiry into maternal deaths</a:t>
                      </a:r>
                      <a:endParaRPr lang="en-US" dirty="0"/>
                    </a:p>
                  </a:txBody>
                  <a:tcPr/>
                </a:tc>
                <a:tc>
                  <a:txBody>
                    <a:bodyPr/>
                    <a:lstStyle/>
                    <a:p>
                      <a:r>
                        <a:rPr lang="en-US" dirty="0" smtClean="0"/>
                        <a:t>Confidential</a:t>
                      </a:r>
                      <a:r>
                        <a:rPr lang="en-US" baseline="0" dirty="0" smtClean="0"/>
                        <a:t> enquiry into </a:t>
                      </a:r>
                      <a:r>
                        <a:rPr lang="en-US" baseline="0" dirty="0" err="1" smtClean="0"/>
                        <a:t>nearmisses</a:t>
                      </a:r>
                      <a:endParaRPr lang="en-US" dirty="0"/>
                    </a:p>
                  </a:txBody>
                  <a:tcPr/>
                </a:tc>
                <a:tc>
                  <a:txBody>
                    <a:bodyPr/>
                    <a:lstStyle/>
                    <a:p>
                      <a:endParaRPr lang="en-US" dirty="0"/>
                    </a:p>
                  </a:txBody>
                  <a:tcPr/>
                </a:tc>
                <a:tc>
                  <a:txBody>
                    <a:bodyPr/>
                    <a:lstStyle/>
                    <a:p>
                      <a:r>
                        <a:rPr lang="en-US" dirty="0" smtClean="0"/>
                        <a:t>National</a:t>
                      </a:r>
                      <a:r>
                        <a:rPr lang="en-US" baseline="0" dirty="0" smtClean="0"/>
                        <a:t> clinical audit</a:t>
                      </a:r>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4070113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316162"/>
          </a:xfrm>
        </p:spPr>
        <p:txBody>
          <a:bodyPr>
            <a:normAutofit/>
          </a:bodyPr>
          <a:lstStyle/>
          <a:p>
            <a:r>
              <a:rPr lang="en-US" b="1" dirty="0">
                <a:effectLst/>
              </a:rPr>
              <a:t>The main approaches being used in Kenya are:</a:t>
            </a:r>
            <a:r>
              <a:rPr lang="en-US" dirty="0">
                <a:effectLst/>
              </a:rPr>
              <a:t/>
            </a:r>
            <a:br>
              <a:rPr lang="en-US" dirty="0">
                <a:effectLst/>
              </a:rPr>
            </a:br>
            <a:endParaRPr lang="en-US" dirty="0"/>
          </a:p>
        </p:txBody>
      </p:sp>
      <p:sp>
        <p:nvSpPr>
          <p:cNvPr id="3" name="Content Placeholder 2"/>
          <p:cNvSpPr>
            <a:spLocks noGrp="1"/>
          </p:cNvSpPr>
          <p:nvPr>
            <p:ph idx="1"/>
          </p:nvPr>
        </p:nvSpPr>
        <p:spPr>
          <a:xfrm>
            <a:off x="304800" y="2133600"/>
            <a:ext cx="8382000" cy="4343400"/>
          </a:xfrm>
        </p:spPr>
        <p:txBody>
          <a:bodyPr>
            <a:noAutofit/>
          </a:bodyPr>
          <a:lstStyle/>
          <a:p>
            <a:r>
              <a:rPr lang="en-US" sz="3200" b="1" i="1" dirty="0" smtClean="0">
                <a:effectLst/>
              </a:rPr>
              <a:t>Community-based </a:t>
            </a:r>
            <a:r>
              <a:rPr lang="en-US" sz="3200" b="1" i="1" dirty="0">
                <a:effectLst/>
              </a:rPr>
              <a:t>maternal death reviews (verbal autopsy)</a:t>
            </a:r>
            <a:r>
              <a:rPr lang="en-US" sz="3200" b="1" dirty="0">
                <a:effectLst/>
              </a:rPr>
              <a:t/>
            </a:r>
            <a:br>
              <a:rPr lang="en-US" sz="3200" b="1" dirty="0">
                <a:effectLst/>
              </a:rPr>
            </a:br>
            <a:r>
              <a:rPr lang="en-US" sz="3200" b="1" dirty="0">
                <a:effectLst/>
              </a:rPr>
              <a:t>Community-based maternal death </a:t>
            </a:r>
            <a:r>
              <a:rPr lang="en-US" sz="3200" dirty="0">
                <a:effectLst/>
              </a:rPr>
              <a:t>review is a method of finding out the medical causes of death </a:t>
            </a:r>
            <a:r>
              <a:rPr lang="en-US" sz="3200" dirty="0" smtClean="0">
                <a:effectLst/>
              </a:rPr>
              <a:t>and ascertaining </a:t>
            </a:r>
            <a:r>
              <a:rPr lang="en-US" sz="3200" dirty="0">
                <a:effectLst/>
              </a:rPr>
              <a:t>the personal, family or community factors that may have contributed to the deaths </a:t>
            </a:r>
            <a:r>
              <a:rPr lang="en-US" sz="3200" dirty="0" smtClean="0">
                <a:effectLst/>
              </a:rPr>
              <a:t>in women </a:t>
            </a:r>
            <a:r>
              <a:rPr lang="en-US" sz="3200" dirty="0">
                <a:effectLst/>
              </a:rPr>
              <a:t>who died outside of a health facility.</a:t>
            </a:r>
            <a:br>
              <a:rPr lang="en-US" sz="3200" dirty="0">
                <a:effectLst/>
              </a:rPr>
            </a:br>
            <a:r>
              <a:rPr lang="en-US" sz="3200" dirty="0">
                <a:effectLst/>
              </a:rPr>
              <a:t/>
            </a:r>
            <a:br>
              <a:rPr lang="en-US" sz="3200" dirty="0">
                <a:effectLst/>
              </a:rPr>
            </a:br>
            <a:endParaRPr lang="en-US" sz="3200" dirty="0"/>
          </a:p>
        </p:txBody>
      </p:sp>
    </p:spTree>
    <p:extLst>
      <p:ext uri="{BB962C8B-B14F-4D97-AF65-F5344CB8AC3E}">
        <p14:creationId xmlns:p14="http://schemas.microsoft.com/office/powerpoint/2010/main" val="2304300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effectLst/>
              </a:rPr>
              <a:t>Facility-based maternal death reviews</a:t>
            </a:r>
            <a:endParaRPr lang="en-US" dirty="0"/>
          </a:p>
        </p:txBody>
      </p:sp>
      <p:sp>
        <p:nvSpPr>
          <p:cNvPr id="3" name="Content Placeholder 2"/>
          <p:cNvSpPr>
            <a:spLocks noGrp="1"/>
          </p:cNvSpPr>
          <p:nvPr>
            <p:ph idx="1"/>
          </p:nvPr>
        </p:nvSpPr>
        <p:spPr/>
        <p:txBody>
          <a:bodyPr>
            <a:normAutofit fontScale="92500" lnSpcReduction="20000"/>
          </a:bodyPr>
          <a:lstStyle/>
          <a:p>
            <a:r>
              <a:rPr lang="en-US" sz="3500" b="1" dirty="0" smtClean="0">
                <a:effectLst/>
              </a:rPr>
              <a:t>A</a:t>
            </a:r>
            <a:r>
              <a:rPr lang="en-US" b="1" dirty="0" smtClean="0">
                <a:effectLst/>
              </a:rPr>
              <a:t> </a:t>
            </a:r>
            <a:r>
              <a:rPr lang="en-US" sz="3500" b="1" dirty="0">
                <a:effectLst/>
              </a:rPr>
              <a:t>facility-based MDR</a:t>
            </a:r>
            <a:r>
              <a:rPr lang="en-US" sz="3500" dirty="0">
                <a:effectLst/>
              </a:rPr>
              <a:t> is a qualitative in-depth investigation of the causes of, and </a:t>
            </a:r>
            <a:r>
              <a:rPr lang="en-US" sz="3500" dirty="0" smtClean="0">
                <a:effectLst/>
              </a:rPr>
              <a:t>circumstances surrounding</a:t>
            </a:r>
            <a:r>
              <a:rPr lang="en-US" sz="3500" dirty="0">
                <a:effectLst/>
              </a:rPr>
              <a:t>, maternal deaths occurring at health facilities. </a:t>
            </a:r>
            <a:r>
              <a:rPr lang="en-US" sz="3500" dirty="0" smtClean="0">
                <a:effectLst/>
              </a:rPr>
              <a:t>It </a:t>
            </a:r>
            <a:r>
              <a:rPr lang="en-US" sz="3500" dirty="0">
                <a:effectLst/>
              </a:rPr>
              <a:t>is particularly concerned with </a:t>
            </a:r>
            <a:r>
              <a:rPr lang="en-US" sz="3500" dirty="0" smtClean="0">
                <a:effectLst/>
              </a:rPr>
              <a:t>tracing the </a:t>
            </a:r>
            <a:r>
              <a:rPr lang="en-US" sz="3500" dirty="0">
                <a:effectLst/>
              </a:rPr>
              <a:t>path of women who died, through the health care system and within the facility, to identify any</a:t>
            </a:r>
            <a:br>
              <a:rPr lang="en-US" sz="3500" dirty="0">
                <a:effectLst/>
              </a:rPr>
            </a:br>
            <a:r>
              <a:rPr lang="en-US" sz="3500" dirty="0">
                <a:effectLst/>
              </a:rPr>
              <a:t>avoidable remediable factors, which could be addressed to improve maternal care in the future.</a:t>
            </a:r>
            <a:br>
              <a:rPr lang="en-US" sz="3500" dirty="0">
                <a:effectLst/>
              </a:rPr>
            </a:br>
            <a:r>
              <a:rPr lang="en-US" sz="3500" dirty="0">
                <a:effectLst/>
              </a:rPr>
              <a:t/>
            </a:r>
            <a:br>
              <a:rPr lang="en-US" sz="3500" dirty="0">
                <a:effectLst/>
              </a:rPr>
            </a:br>
            <a:r>
              <a:rPr lang="en-US" sz="3500" dirty="0">
                <a:effectLst/>
              </a:rPr>
              <a:t/>
            </a:r>
            <a:br>
              <a:rPr lang="en-US" sz="3500" dirty="0">
                <a:effectLst/>
              </a:rPr>
            </a:br>
            <a:endParaRPr lang="en-US" sz="3500" dirty="0"/>
          </a:p>
        </p:txBody>
      </p:sp>
    </p:spTree>
    <p:extLst>
      <p:ext uri="{BB962C8B-B14F-4D97-AF65-F5344CB8AC3E}">
        <p14:creationId xmlns:p14="http://schemas.microsoft.com/office/powerpoint/2010/main" val="2682208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228600" y="1447800"/>
            <a:ext cx="8686800" cy="5181600"/>
          </a:xfrm>
        </p:spPr>
        <p:txBody>
          <a:bodyPr>
            <a:normAutofit fontScale="92500"/>
          </a:bodyPr>
          <a:lstStyle/>
          <a:p>
            <a:pPr algn="just">
              <a:lnSpc>
                <a:spcPct val="170000"/>
              </a:lnSpc>
            </a:pPr>
            <a:r>
              <a:rPr lang="en-US" dirty="0">
                <a:solidFill>
                  <a:schemeClr val="bg2">
                    <a:lumMod val="10000"/>
                  </a:schemeClr>
                </a:solidFill>
                <a:latin typeface="Times New Roman" pitchFamily="18" charset="0"/>
                <a:cs typeface="Times New Roman" pitchFamily="18" charset="0"/>
              </a:rPr>
              <a:t>A notable policy document is the </a:t>
            </a:r>
            <a:r>
              <a:rPr lang="en-US" b="1" dirty="0" smtClean="0">
                <a:solidFill>
                  <a:schemeClr val="bg2">
                    <a:lumMod val="10000"/>
                  </a:schemeClr>
                </a:solidFill>
                <a:latin typeface="Times New Roman" pitchFamily="18" charset="0"/>
                <a:cs typeface="Times New Roman" pitchFamily="18" charset="0"/>
              </a:rPr>
              <a:t>National Reproductive </a:t>
            </a:r>
            <a:r>
              <a:rPr lang="en-US" b="1" dirty="0">
                <a:solidFill>
                  <a:schemeClr val="bg2">
                    <a:lumMod val="10000"/>
                  </a:schemeClr>
                </a:solidFill>
                <a:latin typeface="Times New Roman" pitchFamily="18" charset="0"/>
                <a:cs typeface="Times New Roman" pitchFamily="18" charset="0"/>
              </a:rPr>
              <a:t>Health Strategic Plan of </a:t>
            </a:r>
            <a:r>
              <a:rPr lang="en-US" b="1" dirty="0" smtClean="0">
                <a:solidFill>
                  <a:schemeClr val="bg2">
                    <a:lumMod val="10000"/>
                  </a:schemeClr>
                </a:solidFill>
                <a:latin typeface="Times New Roman" pitchFamily="18" charset="0"/>
                <a:cs typeface="Times New Roman" pitchFamily="18" charset="0"/>
              </a:rPr>
              <a:t>1996, covering </a:t>
            </a:r>
            <a:r>
              <a:rPr lang="en-US" b="1" dirty="0">
                <a:solidFill>
                  <a:schemeClr val="bg2">
                    <a:lumMod val="10000"/>
                  </a:schemeClr>
                </a:solidFill>
                <a:latin typeface="Times New Roman" pitchFamily="18" charset="0"/>
                <a:cs typeface="Times New Roman" pitchFamily="18" charset="0"/>
              </a:rPr>
              <a:t>the period 1997 - 2010</a:t>
            </a:r>
            <a:r>
              <a:rPr lang="en-US" dirty="0">
                <a:solidFill>
                  <a:schemeClr val="bg2">
                    <a:lumMod val="10000"/>
                  </a:schemeClr>
                </a:solidFill>
                <a:latin typeface="Times New Roman" pitchFamily="18" charset="0"/>
                <a:cs typeface="Times New Roman" pitchFamily="18" charset="0"/>
              </a:rPr>
              <a:t>. This </a:t>
            </a:r>
            <a:r>
              <a:rPr lang="en-US" dirty="0" smtClean="0">
                <a:solidFill>
                  <a:schemeClr val="bg2">
                    <a:lumMod val="10000"/>
                  </a:schemeClr>
                </a:solidFill>
                <a:latin typeface="Times New Roman" pitchFamily="18" charset="0"/>
                <a:cs typeface="Times New Roman" pitchFamily="18" charset="0"/>
              </a:rPr>
              <a:t>document guides </a:t>
            </a:r>
            <a:r>
              <a:rPr lang="en-US" dirty="0">
                <a:solidFill>
                  <a:schemeClr val="bg2">
                    <a:lumMod val="10000"/>
                  </a:schemeClr>
                </a:solidFill>
                <a:latin typeface="Times New Roman" pitchFamily="18" charset="0"/>
                <a:cs typeface="Times New Roman" pitchFamily="18" charset="0"/>
              </a:rPr>
              <a:t>the implementation of a </a:t>
            </a:r>
            <a:r>
              <a:rPr lang="en-US" b="1" dirty="0" smtClean="0">
                <a:solidFill>
                  <a:schemeClr val="bg2">
                    <a:lumMod val="10000"/>
                  </a:schemeClr>
                </a:solidFill>
                <a:latin typeface="Times New Roman" pitchFamily="18" charset="0"/>
                <a:cs typeface="Times New Roman" pitchFamily="18" charset="0"/>
              </a:rPr>
              <a:t>comprehensive and </a:t>
            </a:r>
            <a:r>
              <a:rPr lang="en-US" b="1" dirty="0">
                <a:solidFill>
                  <a:schemeClr val="bg2">
                    <a:lumMod val="10000"/>
                  </a:schemeClr>
                </a:solidFill>
                <a:latin typeface="Times New Roman" pitchFamily="18" charset="0"/>
                <a:cs typeface="Times New Roman" pitchFamily="18" charset="0"/>
              </a:rPr>
              <a:t>integrated RH </a:t>
            </a:r>
            <a:r>
              <a:rPr lang="en-US" b="1" dirty="0" err="1">
                <a:solidFill>
                  <a:schemeClr val="bg2">
                    <a:lumMod val="10000"/>
                  </a:schemeClr>
                </a:solidFill>
                <a:latin typeface="Times New Roman" pitchFamily="18" charset="0"/>
                <a:cs typeface="Times New Roman" pitchFamily="18" charset="0"/>
              </a:rPr>
              <a:t>programme</a:t>
            </a:r>
            <a:r>
              <a:rPr lang="en-US" b="1" dirty="0">
                <a:solidFill>
                  <a:schemeClr val="bg2">
                    <a:lumMod val="10000"/>
                  </a:schemeClr>
                </a:solidFill>
                <a:latin typeface="Times New Roman" pitchFamily="18" charset="0"/>
                <a:cs typeface="Times New Roman" pitchFamily="18" charset="0"/>
              </a:rPr>
              <a:t> </a:t>
            </a:r>
            <a:r>
              <a:rPr lang="en-US" dirty="0">
                <a:solidFill>
                  <a:schemeClr val="bg2">
                    <a:lumMod val="10000"/>
                  </a:schemeClr>
                </a:solidFill>
                <a:latin typeface="Times New Roman" pitchFamily="18" charset="0"/>
                <a:cs typeface="Times New Roman" pitchFamily="18" charset="0"/>
              </a:rPr>
              <a:t>in Kenya for </a:t>
            </a:r>
            <a:r>
              <a:rPr lang="en-US" dirty="0" smtClean="0">
                <a:solidFill>
                  <a:schemeClr val="bg2">
                    <a:lumMod val="10000"/>
                  </a:schemeClr>
                </a:solidFill>
                <a:latin typeface="Times New Roman" pitchFamily="18" charset="0"/>
                <a:cs typeface="Times New Roman" pitchFamily="18" charset="0"/>
              </a:rPr>
              <a:t>the next </a:t>
            </a:r>
            <a:r>
              <a:rPr lang="en-US" dirty="0">
                <a:solidFill>
                  <a:schemeClr val="bg2">
                    <a:lumMod val="10000"/>
                  </a:schemeClr>
                </a:solidFill>
                <a:latin typeface="Times New Roman" pitchFamily="18" charset="0"/>
                <a:cs typeface="Times New Roman" pitchFamily="18" charset="0"/>
              </a:rPr>
              <a:t>decade</a:t>
            </a:r>
            <a:r>
              <a:rPr lang="en-US" dirty="0" smtClean="0">
                <a:solidFill>
                  <a:schemeClr val="bg2">
                    <a:lumMod val="10000"/>
                  </a:schemeClr>
                </a:solidFill>
                <a:latin typeface="Times New Roman" pitchFamily="18" charset="0"/>
                <a:cs typeface="Times New Roman" pitchFamily="18" charset="0"/>
              </a:rPr>
              <a:t>.</a:t>
            </a:r>
          </a:p>
          <a:p>
            <a:pPr algn="just">
              <a:lnSpc>
                <a:spcPct val="170000"/>
              </a:lnSpc>
            </a:pPr>
            <a:r>
              <a:rPr lang="en-US" dirty="0" smtClean="0">
                <a:solidFill>
                  <a:schemeClr val="bg2">
                    <a:lumMod val="10000"/>
                  </a:schemeClr>
                </a:solidFill>
                <a:latin typeface="Times New Roman" pitchFamily="18" charset="0"/>
                <a:cs typeface="Times New Roman" pitchFamily="18" charset="0"/>
              </a:rPr>
              <a:t> </a:t>
            </a:r>
            <a:r>
              <a:rPr lang="en-US" dirty="0">
                <a:solidFill>
                  <a:schemeClr val="bg2">
                    <a:lumMod val="10000"/>
                  </a:schemeClr>
                </a:solidFill>
                <a:latin typeface="Times New Roman" pitchFamily="18" charset="0"/>
                <a:cs typeface="Times New Roman" pitchFamily="18" charset="0"/>
              </a:rPr>
              <a:t>In order to </a:t>
            </a:r>
            <a:r>
              <a:rPr lang="en-US" dirty="0" err="1">
                <a:solidFill>
                  <a:schemeClr val="bg2">
                    <a:lumMod val="10000"/>
                  </a:schemeClr>
                </a:solidFill>
                <a:latin typeface="Times New Roman" pitchFamily="18" charset="0"/>
                <a:cs typeface="Times New Roman" pitchFamily="18" charset="0"/>
              </a:rPr>
              <a:t>operationalise</a:t>
            </a:r>
            <a:r>
              <a:rPr lang="en-US" dirty="0">
                <a:solidFill>
                  <a:schemeClr val="bg2">
                    <a:lumMod val="10000"/>
                  </a:schemeClr>
                </a:solidFill>
                <a:latin typeface="Times New Roman" pitchFamily="18" charset="0"/>
                <a:cs typeface="Times New Roman" pitchFamily="18" charset="0"/>
              </a:rPr>
              <a:t> the </a:t>
            </a:r>
            <a:r>
              <a:rPr lang="en-US" dirty="0" smtClean="0">
                <a:solidFill>
                  <a:schemeClr val="bg2">
                    <a:lumMod val="10000"/>
                  </a:schemeClr>
                </a:solidFill>
                <a:latin typeface="Times New Roman" pitchFamily="18" charset="0"/>
                <a:cs typeface="Times New Roman" pitchFamily="18" charset="0"/>
              </a:rPr>
              <a:t>1997 - </a:t>
            </a:r>
            <a:r>
              <a:rPr lang="en-US" dirty="0">
                <a:solidFill>
                  <a:schemeClr val="bg2">
                    <a:lumMod val="10000"/>
                  </a:schemeClr>
                </a:solidFill>
                <a:latin typeface="Times New Roman" pitchFamily="18" charset="0"/>
                <a:cs typeface="Times New Roman" pitchFamily="18" charset="0"/>
              </a:rPr>
              <a:t>2010 Strategic Plan, the Ministry of </a:t>
            </a:r>
            <a:r>
              <a:rPr lang="en-US" dirty="0" smtClean="0">
                <a:solidFill>
                  <a:schemeClr val="bg2">
                    <a:lumMod val="10000"/>
                  </a:schemeClr>
                </a:solidFill>
                <a:latin typeface="Times New Roman" pitchFamily="18" charset="0"/>
                <a:cs typeface="Times New Roman" pitchFamily="18" charset="0"/>
              </a:rPr>
              <a:t>Health (</a:t>
            </a:r>
            <a:r>
              <a:rPr lang="en-US" dirty="0" err="1" smtClean="0">
                <a:solidFill>
                  <a:schemeClr val="bg2">
                    <a:lumMod val="10000"/>
                  </a:schemeClr>
                </a:solidFill>
                <a:latin typeface="Times New Roman" pitchFamily="18" charset="0"/>
                <a:cs typeface="Times New Roman" pitchFamily="18" charset="0"/>
              </a:rPr>
              <a:t>MoH</a:t>
            </a:r>
            <a:r>
              <a:rPr lang="en-US" dirty="0">
                <a:solidFill>
                  <a:schemeClr val="bg2">
                    <a:lumMod val="10000"/>
                  </a:schemeClr>
                </a:solidFill>
                <a:latin typeface="Times New Roman" pitchFamily="18" charset="0"/>
                <a:cs typeface="Times New Roman" pitchFamily="18" charset="0"/>
              </a:rPr>
              <a:t>), in collaboration with </a:t>
            </a:r>
            <a:r>
              <a:rPr lang="en-US" dirty="0" smtClean="0">
                <a:solidFill>
                  <a:schemeClr val="bg2">
                    <a:lumMod val="10000"/>
                  </a:schemeClr>
                </a:solidFill>
                <a:latin typeface="Times New Roman" pitchFamily="18" charset="0"/>
                <a:cs typeface="Times New Roman" pitchFamily="18" charset="0"/>
              </a:rPr>
              <a:t>various stakeholders</a:t>
            </a:r>
            <a:r>
              <a:rPr lang="en-US" dirty="0">
                <a:solidFill>
                  <a:schemeClr val="bg2">
                    <a:lumMod val="10000"/>
                  </a:schemeClr>
                </a:solidFill>
                <a:latin typeface="Times New Roman" pitchFamily="18" charset="0"/>
                <a:cs typeface="Times New Roman" pitchFamily="18" charset="0"/>
              </a:rPr>
              <a:t>, designed and launched a </a:t>
            </a:r>
            <a:r>
              <a:rPr lang="en-US" b="1" dirty="0">
                <a:solidFill>
                  <a:schemeClr val="bg2">
                    <a:lumMod val="10000"/>
                  </a:schemeClr>
                </a:solidFill>
                <a:latin typeface="Times New Roman" pitchFamily="18" charset="0"/>
                <a:cs typeface="Times New Roman" pitchFamily="18" charset="0"/>
              </a:rPr>
              <a:t>series </a:t>
            </a:r>
            <a:r>
              <a:rPr lang="en-US" b="1" dirty="0" smtClean="0">
                <a:solidFill>
                  <a:schemeClr val="bg2">
                    <a:lumMod val="10000"/>
                  </a:schemeClr>
                </a:solidFill>
                <a:latin typeface="Times New Roman" pitchFamily="18" charset="0"/>
                <a:cs typeface="Times New Roman" pitchFamily="18" charset="0"/>
              </a:rPr>
              <a:t>of policy </a:t>
            </a:r>
            <a:r>
              <a:rPr lang="en-US" b="1" dirty="0">
                <a:solidFill>
                  <a:schemeClr val="bg2">
                    <a:lumMod val="10000"/>
                  </a:schemeClr>
                </a:solidFill>
                <a:latin typeface="Times New Roman" pitchFamily="18" charset="0"/>
                <a:cs typeface="Times New Roman" pitchFamily="18" charset="0"/>
              </a:rPr>
              <a:t>documents</a:t>
            </a:r>
            <a:r>
              <a:rPr lang="en-US" dirty="0">
                <a:solidFill>
                  <a:schemeClr val="bg2">
                    <a:lumMod val="10000"/>
                  </a:schemeClr>
                </a:solidFill>
                <a:latin typeface="Times New Roman" pitchFamily="18" charset="0"/>
                <a:cs typeface="Times New Roman" pitchFamily="18" charset="0"/>
              </a:rPr>
              <a:t> to spearhead the long </a:t>
            </a:r>
            <a:r>
              <a:rPr lang="en-US" dirty="0" smtClean="0">
                <a:solidFill>
                  <a:schemeClr val="bg2">
                    <a:lumMod val="10000"/>
                  </a:schemeClr>
                </a:solidFill>
                <a:latin typeface="Times New Roman" pitchFamily="18" charset="0"/>
                <a:cs typeface="Times New Roman" pitchFamily="18" charset="0"/>
              </a:rPr>
              <a:t>term reform </a:t>
            </a:r>
            <a:r>
              <a:rPr lang="en-US" dirty="0">
                <a:solidFill>
                  <a:schemeClr val="bg2">
                    <a:lumMod val="10000"/>
                  </a:schemeClr>
                </a:solidFill>
                <a:latin typeface="Times New Roman" pitchFamily="18" charset="0"/>
                <a:cs typeface="Times New Roman" pitchFamily="18" charset="0"/>
              </a:rPr>
              <a:t>process.</a:t>
            </a:r>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err="1" smtClean="0"/>
              <a:t>ct</a:t>
            </a:r>
            <a:endParaRPr lang="en-US" dirty="0"/>
          </a:p>
        </p:txBody>
      </p:sp>
      <p:sp>
        <p:nvSpPr>
          <p:cNvPr id="3" name="Content Placeholder 2"/>
          <p:cNvSpPr>
            <a:spLocks noGrp="1"/>
          </p:cNvSpPr>
          <p:nvPr>
            <p:ph idx="1"/>
          </p:nvPr>
        </p:nvSpPr>
        <p:spPr>
          <a:xfrm>
            <a:off x="914400" y="838200"/>
            <a:ext cx="7772400" cy="5181600"/>
          </a:xfrm>
        </p:spPr>
        <p:txBody>
          <a:bodyPr>
            <a:normAutofit lnSpcReduction="10000"/>
          </a:bodyPr>
          <a:lstStyle/>
          <a:p>
            <a:r>
              <a:rPr lang="en-US" sz="3200" dirty="0">
                <a:effectLst/>
              </a:rPr>
              <a:t>Deaths are initially identified at the facility level but such reviews are also concerned with </a:t>
            </a:r>
            <a:r>
              <a:rPr lang="en-US" sz="3200" dirty="0" smtClean="0">
                <a:effectLst/>
              </a:rPr>
              <a:t>identifying the cause.</a:t>
            </a:r>
            <a:endParaRPr lang="en-US" sz="3200" dirty="0"/>
          </a:p>
          <a:p>
            <a:r>
              <a:rPr lang="en-US" sz="3200" dirty="0" smtClean="0">
                <a:effectLst/>
              </a:rPr>
              <a:t>It is important to note that:</a:t>
            </a:r>
            <a:r>
              <a:rPr lang="en-US" sz="3200" dirty="0">
                <a:effectLst/>
              </a:rPr>
              <a:t/>
            </a:r>
            <a:br>
              <a:rPr lang="en-US" sz="3200" dirty="0">
                <a:effectLst/>
              </a:rPr>
            </a:br>
            <a:r>
              <a:rPr lang="en-US" sz="3200" i="1" dirty="0">
                <a:effectLst/>
              </a:rPr>
              <a:t>No facility-based maternal death review is complete unless it is linked with </a:t>
            </a:r>
            <a:r>
              <a:rPr lang="en-US" sz="3200" i="1" dirty="0" smtClean="0">
                <a:effectLst/>
              </a:rPr>
              <a:t>an</a:t>
            </a:r>
            <a:r>
              <a:rPr lang="en-US" sz="3200" dirty="0">
                <a:effectLst/>
              </a:rPr>
              <a:t> </a:t>
            </a:r>
            <a:r>
              <a:rPr lang="en-US" sz="3200" i="1" dirty="0" smtClean="0">
                <a:effectLst/>
              </a:rPr>
              <a:t>attempt </a:t>
            </a:r>
            <a:r>
              <a:rPr lang="en-US" sz="3200" i="1" dirty="0">
                <a:effectLst/>
              </a:rPr>
              <a:t>to respond to the findings with appropriate action</a:t>
            </a:r>
            <a:r>
              <a:rPr lang="en-US" sz="3200" dirty="0">
                <a:effectLst/>
              </a:rPr>
              <a:t/>
            </a:r>
            <a:br>
              <a:rPr lang="en-US" sz="3200" dirty="0">
                <a:effectLst/>
              </a:rPr>
            </a:br>
            <a:r>
              <a:rPr lang="en-US" sz="3200" dirty="0">
                <a:effectLst/>
              </a:rPr>
              <a:t/>
            </a:r>
            <a:br>
              <a:rPr lang="en-US" sz="3200" dirty="0">
                <a:effectLst/>
              </a:rPr>
            </a:br>
            <a:r>
              <a:rPr lang="en-US" b="1" dirty="0">
                <a:effectLst/>
              </a:rPr>
              <a:t/>
            </a:r>
            <a:br>
              <a:rPr lang="en-US" b="1" dirty="0">
                <a:effectLst/>
              </a:rPr>
            </a:br>
            <a:r>
              <a:rPr lang="en-US" b="1" dirty="0">
                <a:effectLst/>
              </a:rPr>
              <a:t/>
            </a:r>
            <a:br>
              <a:rPr lang="en-US" b="1" dirty="0">
                <a:effectLst/>
              </a:rPr>
            </a:br>
            <a:endParaRPr lang="en-US" dirty="0"/>
          </a:p>
        </p:txBody>
      </p:sp>
    </p:spTree>
    <p:extLst>
      <p:ext uri="{BB962C8B-B14F-4D97-AF65-F5344CB8AC3E}">
        <p14:creationId xmlns:p14="http://schemas.microsoft.com/office/powerpoint/2010/main" val="989518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706562"/>
          </a:xfrm>
        </p:spPr>
        <p:txBody>
          <a:bodyPr>
            <a:normAutofit fontScale="90000"/>
          </a:bodyPr>
          <a:lstStyle/>
          <a:p>
            <a:r>
              <a:rPr lang="en-US" b="1" i="1" dirty="0">
                <a:effectLst/>
              </a:rPr>
              <a:t>Confidential enquiries into maternal deaths</a:t>
            </a:r>
            <a:r>
              <a:rPr lang="en-US" b="1" dirty="0">
                <a:effectLst/>
              </a:rPr>
              <a:t/>
            </a:r>
            <a:br>
              <a:rPr lang="en-US" b="1" dirty="0">
                <a:effectLst/>
              </a:rPr>
            </a:br>
            <a:endParaRPr lang="en-US" dirty="0"/>
          </a:p>
        </p:txBody>
      </p:sp>
      <p:sp>
        <p:nvSpPr>
          <p:cNvPr id="3" name="Content Placeholder 2"/>
          <p:cNvSpPr>
            <a:spLocks noGrp="1"/>
          </p:cNvSpPr>
          <p:nvPr>
            <p:ph idx="1"/>
          </p:nvPr>
        </p:nvSpPr>
        <p:spPr>
          <a:xfrm>
            <a:off x="914400" y="1752600"/>
            <a:ext cx="7772400" cy="4267200"/>
          </a:xfrm>
        </p:spPr>
        <p:txBody>
          <a:bodyPr>
            <a:noAutofit/>
          </a:bodyPr>
          <a:lstStyle/>
          <a:p>
            <a:r>
              <a:rPr lang="en-US" sz="3200" dirty="0" smtClean="0">
                <a:effectLst/>
              </a:rPr>
              <a:t>Confidential </a:t>
            </a:r>
            <a:r>
              <a:rPr lang="en-US" sz="3200" dirty="0">
                <a:effectLst/>
              </a:rPr>
              <a:t>enquiry into maternal deaths is a systematic multi-disciplinary anonymous </a:t>
            </a:r>
            <a:r>
              <a:rPr lang="en-US" sz="3200" dirty="0" smtClean="0">
                <a:effectLst/>
              </a:rPr>
              <a:t>investigation of </a:t>
            </a:r>
            <a:r>
              <a:rPr lang="en-US" sz="3200" dirty="0">
                <a:effectLst/>
              </a:rPr>
              <a:t>all or a representative sample of maternal deaths occurring at a facility, district, regional </a:t>
            </a:r>
            <a:r>
              <a:rPr lang="en-US" sz="3200" dirty="0" smtClean="0">
                <a:effectLst/>
              </a:rPr>
              <a:t>or national </a:t>
            </a:r>
            <a:r>
              <a:rPr lang="en-US" sz="3200" dirty="0">
                <a:effectLst/>
              </a:rPr>
              <a:t>level. </a:t>
            </a:r>
            <a:endParaRPr lang="en-US" sz="3200" dirty="0" smtClean="0">
              <a:effectLst/>
            </a:endParaRPr>
          </a:p>
          <a:p>
            <a:r>
              <a:rPr lang="en-US" sz="3200" dirty="0" smtClean="0">
                <a:effectLst/>
              </a:rPr>
              <a:t>It </a:t>
            </a:r>
            <a:r>
              <a:rPr lang="en-US" sz="3200" dirty="0">
                <a:effectLst/>
              </a:rPr>
              <a:t>identifies the numbers, causes and avoidable or remediable factors associated </a:t>
            </a:r>
            <a:r>
              <a:rPr lang="en-US" sz="3200" dirty="0" smtClean="0">
                <a:effectLst/>
              </a:rPr>
              <a:t>with them</a:t>
            </a:r>
            <a:r>
              <a:rPr lang="en-US" sz="3200" dirty="0">
                <a:effectLst/>
              </a:rPr>
              <a:t>.</a:t>
            </a:r>
            <a:br>
              <a:rPr lang="en-US" sz="3200" dirty="0">
                <a:effectLst/>
              </a:rPr>
            </a:br>
            <a:r>
              <a:rPr lang="en-US" sz="3200" dirty="0">
                <a:effectLst/>
              </a:rPr>
              <a:t/>
            </a:r>
            <a:br>
              <a:rPr lang="en-US" sz="3200" dirty="0">
                <a:effectLst/>
              </a:rPr>
            </a:br>
            <a:endParaRPr lang="en-US" sz="3200" dirty="0"/>
          </a:p>
        </p:txBody>
      </p:sp>
    </p:spTree>
    <p:extLst>
      <p:ext uri="{BB962C8B-B14F-4D97-AF65-F5344CB8AC3E}">
        <p14:creationId xmlns:p14="http://schemas.microsoft.com/office/powerpoint/2010/main" val="3672508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Guiding principles for Maternal and Perinatal Death reviews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effectLst/>
              </a:rPr>
              <a:t> </a:t>
            </a:r>
            <a:r>
              <a:rPr lang="en-US" dirty="0">
                <a:effectLst/>
              </a:rPr>
              <a:t>The focus of the maternal death reviews should be the health facility systems and not </a:t>
            </a:r>
            <a:r>
              <a:rPr lang="en-US" dirty="0" smtClean="0">
                <a:effectLst/>
              </a:rPr>
              <a:t>the individual. It </a:t>
            </a:r>
            <a:r>
              <a:rPr lang="en-US" dirty="0">
                <a:effectLst/>
              </a:rPr>
              <a:t>should be built on existing tools and processes</a:t>
            </a:r>
            <a:r>
              <a:rPr lang="en-US" dirty="0" smtClean="0">
                <a:effectLst/>
              </a:rPr>
              <a:t>.</a:t>
            </a:r>
            <a:br>
              <a:rPr lang="en-US" dirty="0" smtClean="0">
                <a:effectLst/>
              </a:rPr>
            </a:br>
            <a:r>
              <a:rPr lang="en-US" dirty="0" smtClean="0">
                <a:effectLst/>
              </a:rPr>
              <a:t> </a:t>
            </a:r>
            <a:r>
              <a:rPr lang="en-US" dirty="0">
                <a:effectLst/>
              </a:rPr>
              <a:t>Review of documentation of patient case notes is the main source of information for </a:t>
            </a:r>
            <a:r>
              <a:rPr lang="en-US" dirty="0" smtClean="0">
                <a:effectLst/>
              </a:rPr>
              <a:t>the MDR process. All </a:t>
            </a:r>
            <a:r>
              <a:rPr lang="en-US" dirty="0">
                <a:effectLst/>
              </a:rPr>
              <a:t>contributions are welcomed and </a:t>
            </a:r>
            <a:r>
              <a:rPr lang="en-US" dirty="0" smtClean="0">
                <a:effectLst/>
              </a:rPr>
              <a:t>valued. MDR </a:t>
            </a:r>
            <a:r>
              <a:rPr lang="en-US" dirty="0">
                <a:effectLst/>
              </a:rPr>
              <a:t>meeting is primarily an educational experience for all </a:t>
            </a:r>
            <a:r>
              <a:rPr lang="en-US" dirty="0" smtClean="0">
                <a:effectLst/>
              </a:rPr>
              <a:t>participants</a:t>
            </a:r>
            <a:br>
              <a:rPr lang="en-US" dirty="0" smtClean="0">
                <a:effectLst/>
              </a:rPr>
            </a:br>
            <a:r>
              <a:rPr lang="en-US" dirty="0" smtClean="0">
                <a:effectLst/>
              </a:rPr>
              <a:t> </a:t>
            </a:r>
            <a:r>
              <a:rPr lang="en-US" dirty="0">
                <a:effectLst/>
              </a:rPr>
              <a:t>MDR meeting is a team building experience and not a disciplinary hearing and therefore </a:t>
            </a:r>
            <a:r>
              <a:rPr lang="en-US" dirty="0" smtClean="0">
                <a:effectLst/>
              </a:rPr>
              <a:t>no witch </a:t>
            </a:r>
            <a:r>
              <a:rPr lang="en-US" dirty="0">
                <a:effectLst/>
              </a:rPr>
              <a:t>hunting should take place</a:t>
            </a:r>
            <a:br>
              <a:rPr lang="en-US" dirty="0">
                <a:effectLst/>
              </a:rPr>
            </a:br>
            <a:r>
              <a:rPr lang="en-US" dirty="0">
                <a:effectLst/>
              </a:rPr>
              <a:t> MDR should be incorporated into the pre service curricula of training institutions</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1370510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858962"/>
          </a:xfrm>
        </p:spPr>
        <p:txBody>
          <a:bodyPr>
            <a:normAutofit fontScale="90000"/>
          </a:bodyPr>
          <a:lstStyle/>
          <a:p>
            <a:r>
              <a:rPr lang="en-US" b="1" dirty="0">
                <a:effectLst/>
              </a:rPr>
              <a:t>PROCESS OF MDR AT DIFFERENT LEVELS</a:t>
            </a:r>
            <a:r>
              <a:rPr lang="en-US" dirty="0">
                <a:effectLst/>
              </a:rPr>
              <a:t/>
            </a:r>
            <a:br>
              <a:rPr lang="en-US" dirty="0">
                <a:effectLst/>
              </a:rPr>
            </a:br>
            <a:endParaRPr lang="en-US" dirty="0"/>
          </a:p>
        </p:txBody>
      </p:sp>
      <p:sp>
        <p:nvSpPr>
          <p:cNvPr id="3" name="Content Placeholder 2"/>
          <p:cNvSpPr>
            <a:spLocks noGrp="1"/>
          </p:cNvSpPr>
          <p:nvPr>
            <p:ph idx="1"/>
          </p:nvPr>
        </p:nvSpPr>
        <p:spPr>
          <a:xfrm>
            <a:off x="228600" y="1828800"/>
            <a:ext cx="8458200" cy="4572000"/>
          </a:xfrm>
        </p:spPr>
        <p:txBody>
          <a:bodyPr>
            <a:normAutofit/>
          </a:bodyPr>
          <a:lstStyle/>
          <a:p>
            <a:r>
              <a:rPr lang="en-US" b="1" i="1" dirty="0" smtClean="0">
                <a:effectLst/>
              </a:rPr>
              <a:t>Maternal </a:t>
            </a:r>
            <a:r>
              <a:rPr lang="en-US" b="1" i="1" dirty="0">
                <a:effectLst/>
              </a:rPr>
              <a:t>Death Review at the community (level 1)</a:t>
            </a:r>
            <a:r>
              <a:rPr lang="en-US" b="1" dirty="0">
                <a:effectLst/>
              </a:rPr>
              <a:t/>
            </a:r>
            <a:br>
              <a:rPr lang="en-US" b="1" dirty="0">
                <a:effectLst/>
              </a:rPr>
            </a:br>
            <a:r>
              <a:rPr lang="en-US" b="1" dirty="0">
                <a:effectLst/>
              </a:rPr>
              <a:t>1. The Community Health Worker informs the Community Health Committee and the CHEW</a:t>
            </a:r>
            <a:br>
              <a:rPr lang="en-US" b="1" dirty="0">
                <a:effectLst/>
              </a:rPr>
            </a:br>
            <a:r>
              <a:rPr lang="en-US" b="1" dirty="0">
                <a:effectLst/>
              </a:rPr>
              <a:t>2. The CHEW completes the Maternal Death Notification (MDN) form within 24 </a:t>
            </a:r>
            <a:r>
              <a:rPr lang="en-US" b="1" dirty="0" smtClean="0">
                <a:effectLst/>
              </a:rPr>
              <a:t>hours</a:t>
            </a:r>
            <a:r>
              <a:rPr lang="en-US" b="1" dirty="0">
                <a:effectLst/>
              </a:rPr>
              <a:t/>
            </a:r>
            <a:br>
              <a:rPr lang="en-US" b="1" dirty="0">
                <a:effectLst/>
              </a:rPr>
            </a:br>
            <a:r>
              <a:rPr lang="en-US" b="1" dirty="0">
                <a:effectLst/>
              </a:rPr>
              <a:t>3. The MDR Notification form is sent to the national MDR committee with copies to the District</a:t>
            </a:r>
            <a:br>
              <a:rPr lang="en-US" b="1" dirty="0">
                <a:effectLst/>
              </a:rPr>
            </a:br>
            <a:r>
              <a:rPr lang="en-US" b="1" dirty="0">
                <a:effectLst/>
              </a:rPr>
              <a:t/>
            </a:r>
            <a:br>
              <a:rPr lang="en-US" b="1" dirty="0">
                <a:effectLst/>
              </a:rPr>
            </a:br>
            <a:endParaRPr lang="en-US" dirty="0"/>
          </a:p>
        </p:txBody>
      </p:sp>
    </p:spTree>
    <p:extLst>
      <p:ext uri="{BB962C8B-B14F-4D97-AF65-F5344CB8AC3E}">
        <p14:creationId xmlns:p14="http://schemas.microsoft.com/office/powerpoint/2010/main" val="2884594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lstStyle/>
          <a:p>
            <a:r>
              <a:rPr lang="en-US" b="1" dirty="0">
                <a:effectLst/>
              </a:rPr>
              <a:t>and Provincial MDR Committee, while a copy remains at the Health Facility</a:t>
            </a:r>
            <a:br>
              <a:rPr lang="en-US" b="1" dirty="0">
                <a:effectLst/>
              </a:rPr>
            </a:br>
            <a:r>
              <a:rPr lang="en-US" b="1" dirty="0">
                <a:effectLst/>
              </a:rPr>
              <a:t>4. The Level 1 MDR Committee reviews the Maternal Death within 7 days using the Verbal</a:t>
            </a:r>
            <a:br>
              <a:rPr lang="en-US" b="1" dirty="0">
                <a:effectLst/>
              </a:rPr>
            </a:br>
            <a:r>
              <a:rPr lang="en-US" b="1" dirty="0">
                <a:effectLst/>
              </a:rPr>
              <a:t>Autopsy Tool</a:t>
            </a:r>
            <a:br>
              <a:rPr lang="en-US" b="1" dirty="0">
                <a:effectLst/>
              </a:rPr>
            </a:br>
            <a:endParaRPr lang="en-US" dirty="0"/>
          </a:p>
        </p:txBody>
      </p:sp>
    </p:spTree>
    <p:extLst>
      <p:ext uri="{BB962C8B-B14F-4D97-AF65-F5344CB8AC3E}">
        <p14:creationId xmlns:p14="http://schemas.microsoft.com/office/powerpoint/2010/main" val="2598761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The Level 1 MDR Committee ideally comprises of:</a:t>
            </a:r>
            <a:br>
              <a:rPr lang="en-US" dirty="0">
                <a:effectLst/>
              </a:rPr>
            </a:br>
            <a:r>
              <a:rPr lang="en-US" dirty="0">
                <a:effectLst/>
              </a:rPr>
              <a:t>a) Community Health Extension Worker (CHEW</a:t>
            </a:r>
            <a:r>
              <a:rPr lang="en-US" dirty="0" smtClean="0">
                <a:effectLst/>
              </a:rPr>
              <a:t>)</a:t>
            </a:r>
            <a:br>
              <a:rPr lang="en-US" dirty="0" smtClean="0">
                <a:effectLst/>
              </a:rPr>
            </a:br>
            <a:r>
              <a:rPr lang="en-US" dirty="0" smtClean="0">
                <a:effectLst/>
              </a:rPr>
              <a:t>b) </a:t>
            </a:r>
            <a:r>
              <a:rPr lang="en-US" dirty="0">
                <a:effectLst/>
              </a:rPr>
              <a:t>Member of the Community Health Committee (CHC)</a:t>
            </a:r>
            <a:br>
              <a:rPr lang="en-US" dirty="0">
                <a:effectLst/>
              </a:rPr>
            </a:br>
            <a:r>
              <a:rPr lang="en-US" dirty="0">
                <a:effectLst/>
              </a:rPr>
              <a:t>c) Community Health Worker (CHW) of the area where death occurred</a:t>
            </a:r>
            <a:br>
              <a:rPr lang="en-US" dirty="0">
                <a:effectLst/>
              </a:rPr>
            </a:br>
            <a:r>
              <a:rPr lang="en-US" dirty="0">
                <a:effectLst/>
              </a:rPr>
              <a:t>d) Community Midwife if active within the community</a:t>
            </a:r>
            <a:br>
              <a:rPr lang="en-US" dirty="0">
                <a:effectLst/>
              </a:rPr>
            </a:br>
            <a:r>
              <a:rPr lang="en-US" dirty="0">
                <a:effectLst/>
              </a:rPr>
              <a:t>e) Assistant Chief or Village Elder</a:t>
            </a:r>
            <a:br>
              <a:rPr lang="en-US" dirty="0">
                <a:effectLst/>
              </a:rPr>
            </a:br>
            <a:r>
              <a:rPr lang="en-US" dirty="0">
                <a:effectLst/>
              </a:rPr>
              <a:t>f) Member of the community capable of </a:t>
            </a:r>
            <a:r>
              <a:rPr lang="en-US" dirty="0" err="1">
                <a:effectLst/>
              </a:rPr>
              <a:t>mobilising</a:t>
            </a:r>
            <a:r>
              <a:rPr lang="en-US" dirty="0">
                <a:effectLst/>
              </a:rPr>
              <a:t> the village</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4054017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Co-opted members could include:</a:t>
            </a:r>
            <a:br>
              <a:rPr lang="en-US" dirty="0">
                <a:effectLst/>
              </a:rPr>
            </a:br>
            <a:r>
              <a:rPr lang="en-US" dirty="0">
                <a:effectLst/>
              </a:rPr>
              <a:t>a) Chief</a:t>
            </a:r>
            <a:br>
              <a:rPr lang="en-US" dirty="0">
                <a:effectLst/>
              </a:rPr>
            </a:br>
            <a:r>
              <a:rPr lang="en-US" dirty="0">
                <a:effectLst/>
              </a:rPr>
              <a:t>b) Divisional Public Health Technician</a:t>
            </a:r>
            <a:br>
              <a:rPr lang="en-US" dirty="0">
                <a:effectLst/>
              </a:rPr>
            </a:br>
            <a:r>
              <a:rPr lang="en-US" dirty="0">
                <a:effectLst/>
              </a:rPr>
              <a:t>In the absence of a functional community </a:t>
            </a:r>
            <a:r>
              <a:rPr lang="en-US" dirty="0" err="1" smtClean="0">
                <a:effectLst/>
              </a:rPr>
              <a:t>structure:The</a:t>
            </a:r>
            <a:r>
              <a:rPr lang="en-US" dirty="0" smtClean="0">
                <a:effectLst/>
              </a:rPr>
              <a:t> </a:t>
            </a:r>
            <a:r>
              <a:rPr lang="en-US" dirty="0">
                <a:effectLst/>
              </a:rPr>
              <a:t>Health Facility in Charge should constitute a MDR Committee with </a:t>
            </a:r>
            <a:r>
              <a:rPr lang="en-US" dirty="0" smtClean="0">
                <a:effectLst/>
              </a:rPr>
              <a:t>community representatives.</a:t>
            </a:r>
            <a:br>
              <a:rPr lang="en-US" dirty="0" smtClean="0">
                <a:effectLst/>
              </a:rPr>
            </a:br>
            <a:r>
              <a:rPr lang="en-US" dirty="0" smtClean="0">
                <a:effectLst/>
              </a:rPr>
              <a:t> </a:t>
            </a:r>
            <a:r>
              <a:rPr lang="en-US" dirty="0">
                <a:effectLst/>
              </a:rPr>
              <a:t>The completed Verbal Autopsy Tool is submitted to the Level 2/3 MDR Committee </a:t>
            </a:r>
            <a:r>
              <a:rPr lang="en-US" dirty="0" smtClean="0">
                <a:effectLst/>
              </a:rPr>
              <a:t>for further </a:t>
            </a:r>
            <a:r>
              <a:rPr lang="en-US" dirty="0">
                <a:effectLst/>
              </a:rPr>
              <a:t>discussion and forwarding to the District MDR committee</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703435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The Level 1 MDR Committee provides feedback on their findings to the community </a:t>
            </a:r>
            <a:r>
              <a:rPr lang="en-US" dirty="0" smtClean="0">
                <a:effectLst/>
              </a:rPr>
              <a:t>through dialogue </a:t>
            </a:r>
            <a:r>
              <a:rPr lang="en-US" dirty="0">
                <a:effectLst/>
              </a:rPr>
              <a:t>days or Chief’s </a:t>
            </a:r>
            <a:r>
              <a:rPr lang="en-US" dirty="0" err="1">
                <a:effectLst/>
              </a:rPr>
              <a:t>Baraza</a:t>
            </a:r>
            <a:r>
              <a:rPr lang="en-US" dirty="0">
                <a:effectLst/>
              </a:rPr>
              <a:t> and coordinates action to prevent future deaths.</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3414699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630362"/>
          </a:xfrm>
        </p:spPr>
        <p:txBody>
          <a:bodyPr>
            <a:normAutofit fontScale="90000"/>
          </a:bodyPr>
          <a:lstStyle/>
          <a:p>
            <a:r>
              <a:rPr lang="en-US" b="1" i="1" dirty="0">
                <a:effectLst/>
              </a:rPr>
              <a:t>Maternal death at the Dispensary or Health Centre (level 2/3)</a:t>
            </a:r>
            <a:r>
              <a:rPr lang="en-US" b="1" dirty="0">
                <a:effectLst/>
              </a:rPr>
              <a:t/>
            </a:r>
            <a:br>
              <a:rPr lang="en-US" b="1" dirty="0">
                <a:effectLst/>
              </a:rPr>
            </a:br>
            <a:endParaRPr lang="en-US" dirty="0"/>
          </a:p>
        </p:txBody>
      </p:sp>
      <p:sp>
        <p:nvSpPr>
          <p:cNvPr id="3" name="Content Placeholder 2"/>
          <p:cNvSpPr>
            <a:spLocks noGrp="1"/>
          </p:cNvSpPr>
          <p:nvPr>
            <p:ph idx="1"/>
          </p:nvPr>
        </p:nvSpPr>
        <p:spPr>
          <a:xfrm>
            <a:off x="457200" y="1447801"/>
            <a:ext cx="8229600" cy="4876799"/>
          </a:xfrm>
        </p:spPr>
        <p:txBody>
          <a:bodyPr/>
          <a:lstStyle/>
          <a:p>
            <a:r>
              <a:rPr lang="en-US" b="1" dirty="0" smtClean="0">
                <a:effectLst/>
              </a:rPr>
              <a:t> </a:t>
            </a:r>
            <a:r>
              <a:rPr lang="en-US" b="1" dirty="0">
                <a:effectLst/>
              </a:rPr>
              <a:t>The Most Senior Health </a:t>
            </a:r>
            <a:r>
              <a:rPr lang="en-US" b="1" dirty="0" smtClean="0">
                <a:effectLst/>
              </a:rPr>
              <a:t>Worker present </a:t>
            </a:r>
            <a:r>
              <a:rPr lang="en-US" b="1" dirty="0">
                <a:effectLst/>
              </a:rPr>
              <a:t>at the time of </a:t>
            </a:r>
            <a:r>
              <a:rPr lang="en-US" b="1" dirty="0" smtClean="0">
                <a:effectLst/>
              </a:rPr>
              <a:t>death completes </a:t>
            </a:r>
            <a:r>
              <a:rPr lang="en-US" b="1" dirty="0">
                <a:effectLst/>
              </a:rPr>
              <a:t>the Maternal Death</a:t>
            </a:r>
            <a:br>
              <a:rPr lang="en-US" b="1" dirty="0">
                <a:effectLst/>
              </a:rPr>
            </a:br>
            <a:r>
              <a:rPr lang="en-US" b="1" dirty="0">
                <a:effectLst/>
              </a:rPr>
              <a:t>Notification (MDN) form within 24 hours</a:t>
            </a:r>
            <a:br>
              <a:rPr lang="en-US" b="1" dirty="0">
                <a:effectLst/>
              </a:rPr>
            </a:br>
            <a:r>
              <a:rPr lang="en-US" b="1" dirty="0">
                <a:effectLst/>
              </a:rPr>
              <a:t> The MDN form is sent to the national MDR committee with copies to the District and</a:t>
            </a:r>
            <a:br>
              <a:rPr lang="en-US" b="1" dirty="0">
                <a:effectLst/>
              </a:rPr>
            </a:br>
            <a:r>
              <a:rPr lang="en-US" b="1" dirty="0">
                <a:effectLst/>
              </a:rPr>
              <a:t>Provincial MDR Committees, while a copy remains at the Health </a:t>
            </a:r>
            <a:r>
              <a:rPr lang="en-US" b="1" dirty="0" smtClean="0">
                <a:effectLst/>
              </a:rPr>
              <a:t>Facility</a:t>
            </a:r>
            <a:endParaRPr lang="en-US" dirty="0"/>
          </a:p>
        </p:txBody>
      </p:sp>
    </p:spTree>
    <p:extLst>
      <p:ext uri="{BB962C8B-B14F-4D97-AF65-F5344CB8AC3E}">
        <p14:creationId xmlns:p14="http://schemas.microsoft.com/office/powerpoint/2010/main" val="1160740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quarter" idx="1"/>
          </p:nvPr>
        </p:nvSpPr>
        <p:spPr/>
        <p:txBody>
          <a:bodyPr/>
          <a:lstStyle/>
          <a:p>
            <a:r>
              <a:rPr lang="en-US" b="1" dirty="0"/>
              <a:t>The Health Facility in Charge together with colleagues completes the Maternal Death Review</a:t>
            </a:r>
            <a:br>
              <a:rPr lang="en-US" b="1" dirty="0"/>
            </a:br>
            <a:r>
              <a:rPr lang="en-US" b="1" dirty="0"/>
              <a:t>(MDR) form using medical records and interviewing staff members involved in the direct</a:t>
            </a:r>
            <a:br>
              <a:rPr lang="en-US" b="1" dirty="0"/>
            </a:br>
            <a:r>
              <a:rPr lang="en-US" b="1" dirty="0"/>
              <a:t>care of the deceased within 7 days</a:t>
            </a:r>
            <a:br>
              <a:rPr lang="en-US" b="1" dirty="0"/>
            </a:br>
            <a:r>
              <a:rPr lang="en-US" b="1" dirty="0"/>
              <a:t> The completed MDR form is submitted to the Level 2/3 MDR Committee for further</a:t>
            </a:r>
            <a:br>
              <a:rPr lang="en-US" b="1" dirty="0"/>
            </a:br>
            <a:r>
              <a:rPr lang="en-US" b="1" dirty="0"/>
              <a:t>discussion and forwarding to the District MDR Committee</a:t>
            </a:r>
            <a:br>
              <a:rPr lang="en-US" b="1" dirty="0"/>
            </a:br>
            <a:r>
              <a:rPr lang="en-US" b="1" dirty="0"/>
              <a:t/>
            </a:r>
            <a:br>
              <a:rPr lang="en-US" b="1" dirty="0"/>
            </a:br>
            <a:endParaRPr lang="en-US" dirty="0"/>
          </a:p>
          <a:p>
            <a:endParaRPr lang="en-US" dirty="0"/>
          </a:p>
        </p:txBody>
      </p:sp>
    </p:spTree>
    <p:extLst>
      <p:ext uri="{BB962C8B-B14F-4D97-AF65-F5344CB8AC3E}">
        <p14:creationId xmlns:p14="http://schemas.microsoft.com/office/powerpoint/2010/main" val="3860837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18</a:t>
            </a:fld>
            <a:endParaRPr lang="en-US"/>
          </a:p>
        </p:txBody>
      </p:sp>
      <p:sp>
        <p:nvSpPr>
          <p:cNvPr id="4" name="Rectangle 3"/>
          <p:cNvSpPr/>
          <p:nvPr/>
        </p:nvSpPr>
        <p:spPr>
          <a:xfrm>
            <a:off x="228600" y="457200"/>
            <a:ext cx="8305800" cy="6186309"/>
          </a:xfrm>
          <a:prstGeom prst="rect">
            <a:avLst/>
          </a:prstGeom>
        </p:spPr>
        <p:txBody>
          <a:bodyPr wrap="square">
            <a:spAutoFit/>
          </a:bodyPr>
          <a:lstStyle/>
          <a:p>
            <a:r>
              <a:rPr lang="en-US" sz="3600" dirty="0" smtClean="0"/>
              <a:t>    Referring </a:t>
            </a:r>
            <a:r>
              <a:rPr lang="en-US" sz="3600" dirty="0"/>
              <a:t>to the Constitution of Kenya, 2010, </a:t>
            </a:r>
            <a:r>
              <a:rPr lang="en-US" sz="3600" dirty="0" smtClean="0"/>
              <a:t> the </a:t>
            </a:r>
            <a:r>
              <a:rPr lang="en-US" sz="3600" dirty="0"/>
              <a:t>constitution states that ‘</a:t>
            </a:r>
            <a:r>
              <a:rPr lang="en-US" sz="3600" b="1" dirty="0"/>
              <a:t>every person is entitled to the highest attainable standard of health, which includes the right to health care services, including reproductive health care’ </a:t>
            </a:r>
            <a:r>
              <a:rPr lang="en-US" sz="3600" dirty="0"/>
              <a:t>(Article 42 (1)). </a:t>
            </a:r>
            <a:endParaRPr lang="en-US" sz="3600" dirty="0" smtClean="0"/>
          </a:p>
          <a:p>
            <a:r>
              <a:rPr lang="en-US" sz="3600" dirty="0" smtClean="0"/>
              <a:t>This </a:t>
            </a:r>
            <a:r>
              <a:rPr lang="en-US" sz="3600" dirty="0"/>
              <a:t>requires that all </a:t>
            </a:r>
            <a:r>
              <a:rPr lang="en-US" sz="3600" dirty="0" smtClean="0"/>
              <a:t>health </a:t>
            </a:r>
            <a:r>
              <a:rPr lang="en-US" sz="3600" dirty="0"/>
              <a:t>care providers be </a:t>
            </a:r>
            <a:r>
              <a:rPr lang="en-US" sz="3600" b="1" dirty="0"/>
              <a:t>equipped with the appropriate knowledge and skills</a:t>
            </a:r>
            <a:r>
              <a:rPr lang="en-US" sz="3600" dirty="0"/>
              <a:t> to provide RH services in line with the constitution. </a:t>
            </a:r>
            <a:endParaRPr lang="en-US" sz="3600" dirty="0" smtClean="0"/>
          </a:p>
          <a:p>
            <a:r>
              <a:rPr lang="en-US" sz="3600" dirty="0" smtClean="0"/>
              <a:t>    </a:t>
            </a:r>
            <a:endParaRPr lang="en-US" sz="3600" dirty="0"/>
          </a:p>
        </p:txBody>
      </p:sp>
    </p:spTree>
    <p:extLst>
      <p:ext uri="{BB962C8B-B14F-4D97-AF65-F5344CB8AC3E}">
        <p14:creationId xmlns:p14="http://schemas.microsoft.com/office/powerpoint/2010/main" val="692410496"/>
      </p:ext>
    </p:extLst>
  </p:cSld>
  <p:clrMapOvr>
    <a:masterClrMapping/>
  </p:clrMapOvr>
  <p:transition>
    <p:dissolve/>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lstStyle/>
          <a:p>
            <a:r>
              <a:rPr lang="en-US" b="1" dirty="0">
                <a:effectLst/>
              </a:rPr>
              <a:t>together with colleagues completes the Maternal Death </a:t>
            </a:r>
            <a:r>
              <a:rPr lang="en-US" b="1" dirty="0" smtClean="0">
                <a:effectLst/>
              </a:rPr>
              <a:t>Review</a:t>
            </a:r>
            <a:br>
              <a:rPr lang="en-US" b="1" dirty="0" smtClean="0">
                <a:effectLst/>
              </a:rPr>
            </a:br>
            <a:r>
              <a:rPr lang="en-US" b="1" dirty="0" smtClean="0">
                <a:effectLst/>
              </a:rPr>
              <a:t>(MDR</a:t>
            </a:r>
            <a:r>
              <a:rPr lang="en-US" b="1" dirty="0">
                <a:effectLst/>
              </a:rPr>
              <a:t>) form using medical records and interviewing staff members involved in the direct</a:t>
            </a:r>
            <a:br>
              <a:rPr lang="en-US" b="1" dirty="0">
                <a:effectLst/>
              </a:rPr>
            </a:br>
            <a:r>
              <a:rPr lang="en-US" b="1" dirty="0">
                <a:effectLst/>
              </a:rPr>
              <a:t>care of the deceased within 7 days</a:t>
            </a:r>
            <a:br>
              <a:rPr lang="en-US" b="1" dirty="0">
                <a:effectLst/>
              </a:rPr>
            </a:br>
            <a:r>
              <a:rPr lang="en-US" b="1" dirty="0">
                <a:effectLst/>
              </a:rPr>
              <a:t> The completed MDR form is submitted to the Level 2/3 MDR Committee for further</a:t>
            </a:r>
            <a:br>
              <a:rPr lang="en-US" b="1" dirty="0">
                <a:effectLst/>
              </a:rPr>
            </a:br>
            <a:r>
              <a:rPr lang="en-US" b="1" dirty="0">
                <a:effectLst/>
              </a:rPr>
              <a:t>discussion and forwarding to the District MDR Committee</a:t>
            </a:r>
            <a:br>
              <a:rPr lang="en-US" b="1" dirty="0">
                <a:effectLst/>
              </a:rPr>
            </a:br>
            <a:r>
              <a:rPr lang="en-US" b="1" dirty="0">
                <a:effectLst/>
              </a:rPr>
              <a:t/>
            </a:r>
            <a:br>
              <a:rPr lang="en-US" b="1" dirty="0">
                <a:effectLst/>
              </a:rPr>
            </a:br>
            <a:endParaRPr lang="en-US" dirty="0"/>
          </a:p>
          <a:p>
            <a:endParaRPr lang="en-US" dirty="0"/>
          </a:p>
        </p:txBody>
      </p:sp>
    </p:spTree>
    <p:extLst>
      <p:ext uri="{BB962C8B-B14F-4D97-AF65-F5344CB8AC3E}">
        <p14:creationId xmlns:p14="http://schemas.microsoft.com/office/powerpoint/2010/main" val="701306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r>
              <a:rPr lang="en-US" dirty="0">
                <a:effectLst/>
              </a:rPr>
              <a:t>It is a requirement for each Health Facility to constitute a Facility Based Level </a:t>
            </a:r>
            <a:r>
              <a:rPr lang="en-US" dirty="0" smtClean="0">
                <a:effectLst/>
              </a:rPr>
              <a:t>2/3 MDR </a:t>
            </a:r>
            <a:r>
              <a:rPr lang="en-US" dirty="0">
                <a:effectLst/>
              </a:rPr>
              <a:t>Committee</a:t>
            </a:r>
            <a:br>
              <a:rPr lang="en-US" dirty="0">
                <a:effectLst/>
              </a:rPr>
            </a:br>
            <a:r>
              <a:rPr lang="en-US" dirty="0">
                <a:effectLst/>
              </a:rPr>
              <a:t>The exact composition of the Level 2/3 MDR Committee is left to the discretion </a:t>
            </a:r>
            <a:r>
              <a:rPr lang="en-US" dirty="0" smtClean="0">
                <a:effectLst/>
              </a:rPr>
              <a:t>of each </a:t>
            </a:r>
            <a:r>
              <a:rPr lang="en-US" dirty="0">
                <a:effectLst/>
              </a:rPr>
              <a:t>facility and should be able to meet at short notice without external </a:t>
            </a:r>
            <a:r>
              <a:rPr lang="en-US" dirty="0" smtClean="0">
                <a:effectLst/>
              </a:rPr>
              <a:t>financial support</a:t>
            </a:r>
            <a:r>
              <a:rPr lang="en-US" dirty="0">
                <a:effectLst/>
              </a:rPr>
              <a:t>. </a:t>
            </a:r>
            <a:endParaRPr lang="en-US" dirty="0" smtClean="0">
              <a:effectLst/>
            </a:endParaRPr>
          </a:p>
          <a:p>
            <a:r>
              <a:rPr lang="en-US" dirty="0" smtClean="0">
                <a:effectLst/>
              </a:rPr>
              <a:t>The </a:t>
            </a:r>
            <a:r>
              <a:rPr lang="en-US" dirty="0">
                <a:effectLst/>
              </a:rPr>
              <a:t>committee should have at least a minimum of 3 and a maximum of </a:t>
            </a:r>
            <a:r>
              <a:rPr lang="en-US" dirty="0" smtClean="0">
                <a:effectLst/>
              </a:rPr>
              <a:t>6 members</a:t>
            </a:r>
            <a:r>
              <a:rPr lang="en-US" dirty="0">
                <a:effectLst/>
              </a:rPr>
              <a:t>, among them:</a:t>
            </a:r>
            <a:br>
              <a:rPr lang="en-US" dirty="0">
                <a:effectLst/>
              </a:rPr>
            </a:br>
            <a:r>
              <a:rPr lang="en-US" dirty="0">
                <a:effectLst/>
              </a:rPr>
              <a:t>a) A Member of </a:t>
            </a:r>
            <a:r>
              <a:rPr lang="en-US" dirty="0" smtClean="0">
                <a:effectLst/>
              </a:rPr>
              <a:t>Health Facility Management Committee and a member of the health team with midwifery experience</a:t>
            </a:r>
            <a:r>
              <a:rPr lang="en-US" dirty="0">
                <a:effectLst/>
              </a:rPr>
              <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3244647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77962"/>
          </a:xfrm>
        </p:spPr>
        <p:txBody>
          <a:bodyPr>
            <a:normAutofit fontScale="90000"/>
          </a:bodyPr>
          <a:lstStyle/>
          <a:p>
            <a:r>
              <a:rPr lang="en-US" b="1" i="1" dirty="0">
                <a:effectLst/>
              </a:rPr>
              <a:t>Maternal death at the Hospital (level 4/5/6)</a:t>
            </a:r>
            <a:r>
              <a:rPr lang="en-US" b="1" dirty="0">
                <a:effectLst/>
              </a:rPr>
              <a:t/>
            </a:r>
            <a:br>
              <a:rPr lang="en-US" b="1" dirty="0">
                <a:effectLst/>
              </a:rPr>
            </a:br>
            <a:endParaRPr lang="en-US" dirty="0"/>
          </a:p>
        </p:txBody>
      </p:sp>
      <p:sp>
        <p:nvSpPr>
          <p:cNvPr id="3" name="Content Placeholder 2"/>
          <p:cNvSpPr>
            <a:spLocks noGrp="1"/>
          </p:cNvSpPr>
          <p:nvPr>
            <p:ph idx="1"/>
          </p:nvPr>
        </p:nvSpPr>
        <p:spPr>
          <a:xfrm>
            <a:off x="381000" y="1752600"/>
            <a:ext cx="8610600" cy="4572000"/>
          </a:xfrm>
        </p:spPr>
        <p:txBody>
          <a:bodyPr>
            <a:normAutofit fontScale="85000" lnSpcReduction="20000"/>
          </a:bodyPr>
          <a:lstStyle/>
          <a:p>
            <a:r>
              <a:rPr lang="en-US" b="1" dirty="0" smtClean="0">
                <a:effectLst/>
              </a:rPr>
              <a:t> </a:t>
            </a:r>
            <a:r>
              <a:rPr lang="en-US" b="1" dirty="0">
                <a:effectLst/>
              </a:rPr>
              <a:t>The Most Senior Health Worker present at the time of death completes the Maternal </a:t>
            </a:r>
            <a:r>
              <a:rPr lang="en-US" b="1" dirty="0" smtClean="0">
                <a:effectLst/>
              </a:rPr>
              <a:t>Death Notification </a:t>
            </a:r>
            <a:r>
              <a:rPr lang="en-US" b="1" dirty="0">
                <a:effectLst/>
              </a:rPr>
              <a:t>(MDN) form within 24 hours</a:t>
            </a:r>
            <a:br>
              <a:rPr lang="en-US" b="1" dirty="0">
                <a:effectLst/>
              </a:rPr>
            </a:br>
            <a:r>
              <a:rPr lang="en-US" b="1" dirty="0">
                <a:effectLst/>
              </a:rPr>
              <a:t> The MDN from is send to the national MDR committee with copies to the District </a:t>
            </a:r>
            <a:r>
              <a:rPr lang="en-US" b="1" dirty="0" smtClean="0">
                <a:effectLst/>
              </a:rPr>
              <a:t>and Provincial </a:t>
            </a:r>
            <a:r>
              <a:rPr lang="en-US" b="1" dirty="0">
                <a:effectLst/>
              </a:rPr>
              <a:t>MDR Committee, while a copy remains at the Health Facility</a:t>
            </a:r>
            <a:br>
              <a:rPr lang="en-US" b="1" dirty="0">
                <a:effectLst/>
              </a:rPr>
            </a:br>
            <a:r>
              <a:rPr lang="en-US" b="1" dirty="0">
                <a:effectLst/>
              </a:rPr>
              <a:t> The Maternity in Charge together with colleagues completes the Maternal Death Review</a:t>
            </a:r>
            <a:br>
              <a:rPr lang="en-US" b="1" dirty="0">
                <a:effectLst/>
              </a:rPr>
            </a:br>
            <a:r>
              <a:rPr lang="en-US" b="1" dirty="0">
                <a:effectLst/>
              </a:rPr>
              <a:t>(MDR) form using medical records and interviewing staff members involved in the </a:t>
            </a:r>
            <a:r>
              <a:rPr lang="en-US" b="1" dirty="0" smtClean="0">
                <a:effectLst/>
              </a:rPr>
              <a:t>direct care </a:t>
            </a:r>
            <a:r>
              <a:rPr lang="en-US" b="1" dirty="0">
                <a:effectLst/>
              </a:rPr>
              <a:t>of the deceased within 7 days.</a:t>
            </a:r>
            <a:br>
              <a:rPr lang="en-US" b="1" dirty="0">
                <a:effectLst/>
              </a:rPr>
            </a:br>
            <a:r>
              <a:rPr lang="en-US" b="1" dirty="0">
                <a:effectLst/>
              </a:rPr>
              <a:t> The completed MDR form is submitted to the Level 4/5/6 MDR Committee for </a:t>
            </a:r>
            <a:r>
              <a:rPr lang="en-US" b="1" dirty="0" smtClean="0">
                <a:effectLst/>
              </a:rPr>
              <a:t>further discussion </a:t>
            </a:r>
            <a:r>
              <a:rPr lang="en-US" b="1" dirty="0">
                <a:effectLst/>
              </a:rPr>
              <a:t>and forwarding to respective District, Provincial and National MDR Committees</a:t>
            </a:r>
            <a:br>
              <a:rPr lang="en-US" b="1" dirty="0">
                <a:effectLst/>
              </a:rPr>
            </a:br>
            <a:r>
              <a:rPr lang="en-US" b="1" dirty="0">
                <a:effectLst/>
              </a:rPr>
              <a:t/>
            </a:r>
            <a:br>
              <a:rPr lang="en-US" b="1" dirty="0">
                <a:effectLst/>
              </a:rPr>
            </a:br>
            <a:endParaRPr lang="en-US" dirty="0"/>
          </a:p>
        </p:txBody>
      </p:sp>
    </p:spTree>
    <p:extLst>
      <p:ext uri="{BB962C8B-B14F-4D97-AF65-F5344CB8AC3E}">
        <p14:creationId xmlns:p14="http://schemas.microsoft.com/office/powerpoint/2010/main" val="446000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effectLst/>
              </a:rPr>
              <a:t> The Maternity in Charge together with colleagues completes the Maternal Death </a:t>
            </a:r>
            <a:r>
              <a:rPr lang="en-US" b="1" dirty="0" smtClean="0">
                <a:effectLst/>
              </a:rPr>
              <a:t>Review</a:t>
            </a:r>
            <a:br>
              <a:rPr lang="en-US" b="1" dirty="0" smtClean="0">
                <a:effectLst/>
              </a:rPr>
            </a:br>
            <a:r>
              <a:rPr lang="en-US" b="1" dirty="0" smtClean="0">
                <a:effectLst/>
              </a:rPr>
              <a:t>(MDR</a:t>
            </a:r>
            <a:r>
              <a:rPr lang="en-US" b="1" dirty="0">
                <a:effectLst/>
              </a:rPr>
              <a:t>) form using medical records and interviewing staff members involved in the </a:t>
            </a:r>
            <a:r>
              <a:rPr lang="en-US" b="1" dirty="0" smtClean="0">
                <a:effectLst/>
              </a:rPr>
              <a:t>direct care </a:t>
            </a:r>
            <a:r>
              <a:rPr lang="en-US" b="1" dirty="0">
                <a:effectLst/>
              </a:rPr>
              <a:t>of the deceased within 7 days.</a:t>
            </a:r>
            <a:br>
              <a:rPr lang="en-US" b="1" dirty="0">
                <a:effectLst/>
              </a:rPr>
            </a:br>
            <a:r>
              <a:rPr lang="en-US" b="1" dirty="0">
                <a:effectLst/>
              </a:rPr>
              <a:t> The completed MDR form is submitted to the Level 4/5/6 MDR Committee for further</a:t>
            </a:r>
            <a:br>
              <a:rPr lang="en-US" b="1" dirty="0">
                <a:effectLst/>
              </a:rPr>
            </a:br>
            <a:r>
              <a:rPr lang="en-US" b="1" dirty="0">
                <a:effectLst/>
              </a:rPr>
              <a:t>discussion and forwarding to respective District, Provincial and National MDR Committees</a:t>
            </a:r>
            <a:br>
              <a:rPr lang="en-US" b="1" dirty="0">
                <a:effectLst/>
              </a:rPr>
            </a:br>
            <a:r>
              <a:rPr lang="en-US" b="1" dirty="0">
                <a:effectLst/>
              </a:rPr>
              <a:t/>
            </a:r>
            <a:br>
              <a:rPr lang="en-US" b="1" dirty="0">
                <a:effectLst/>
              </a:rPr>
            </a:br>
            <a:endParaRPr lang="en-US" dirty="0"/>
          </a:p>
          <a:p>
            <a:endParaRPr lang="en-US" dirty="0"/>
          </a:p>
        </p:txBody>
      </p:sp>
    </p:spTree>
    <p:extLst>
      <p:ext uri="{BB962C8B-B14F-4D97-AF65-F5344CB8AC3E}">
        <p14:creationId xmlns:p14="http://schemas.microsoft.com/office/powerpoint/2010/main" val="3054383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The hospitals have the discretion to institutionalise the Level 4/5/6 MDR Committees </a:t>
            </a:r>
            <a:r>
              <a:rPr lang="en-US" dirty="0" smtClean="0">
                <a:effectLst/>
              </a:rPr>
              <a:t>in line </a:t>
            </a:r>
            <a:r>
              <a:rPr lang="en-US" dirty="0">
                <a:effectLst/>
              </a:rPr>
              <a:t>with their local set up. The membership should at least comprise of:</a:t>
            </a:r>
            <a:br>
              <a:rPr lang="en-US" dirty="0">
                <a:effectLst/>
              </a:rPr>
            </a:br>
            <a:r>
              <a:rPr lang="en-US" dirty="0">
                <a:effectLst/>
              </a:rPr>
              <a:t>a) </a:t>
            </a:r>
            <a:r>
              <a:rPr lang="en-US" dirty="0" err="1">
                <a:effectLst/>
              </a:rPr>
              <a:t>Gynaecologist</a:t>
            </a:r>
            <a:r>
              <a:rPr lang="en-US" dirty="0">
                <a:effectLst/>
              </a:rPr>
              <a:t>/Obstetrician or Senior Medical Officer</a:t>
            </a:r>
            <a:br>
              <a:rPr lang="en-US" dirty="0">
                <a:effectLst/>
              </a:rPr>
            </a:br>
            <a:r>
              <a:rPr lang="en-US" dirty="0">
                <a:effectLst/>
              </a:rPr>
              <a:t>b) Senior Nursing Officer</a:t>
            </a:r>
            <a:br>
              <a:rPr lang="en-US" dirty="0">
                <a:effectLst/>
              </a:rPr>
            </a:br>
            <a:r>
              <a:rPr lang="en-US" dirty="0">
                <a:effectLst/>
              </a:rPr>
              <a:t>c) Hospital Administrative Officer</a:t>
            </a:r>
            <a:br>
              <a:rPr lang="en-US" dirty="0">
                <a:effectLst/>
              </a:rPr>
            </a:br>
            <a:r>
              <a:rPr lang="en-US" dirty="0">
                <a:effectLst/>
              </a:rPr>
              <a:t>d) Laboratory Technician</a:t>
            </a:r>
            <a:br>
              <a:rPr lang="en-US" dirty="0">
                <a:effectLst/>
              </a:rPr>
            </a:br>
            <a:r>
              <a:rPr lang="en-US" dirty="0">
                <a:effectLst/>
              </a:rPr>
              <a:t>e) </a:t>
            </a:r>
            <a:r>
              <a:rPr lang="en-US" dirty="0" err="1">
                <a:effectLst/>
              </a:rPr>
              <a:t>Anaesthetist</a:t>
            </a:r>
            <a:r>
              <a:rPr lang="en-US" dirty="0">
                <a:effectLst/>
              </a:rPr>
              <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277710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effectLst/>
              </a:rPr>
              <a:t>Co-opted members could include:</a:t>
            </a:r>
            <a:br>
              <a:rPr lang="en-US" dirty="0">
                <a:effectLst/>
              </a:rPr>
            </a:br>
            <a:r>
              <a:rPr lang="en-US" dirty="0">
                <a:effectLst/>
              </a:rPr>
              <a:t>a) Other health professionals (Nurse, Midwife, Clinical Officer)</a:t>
            </a:r>
            <a:br>
              <a:rPr lang="en-US" dirty="0">
                <a:effectLst/>
              </a:rPr>
            </a:br>
            <a:r>
              <a:rPr lang="en-US" dirty="0">
                <a:effectLst/>
              </a:rPr>
              <a:t>b) Radiographer</a:t>
            </a:r>
            <a:br>
              <a:rPr lang="en-US" dirty="0">
                <a:effectLst/>
              </a:rPr>
            </a:br>
            <a:r>
              <a:rPr lang="en-US" dirty="0">
                <a:effectLst/>
              </a:rPr>
              <a:t>c) Support staff (security, drivers, </a:t>
            </a:r>
            <a:r>
              <a:rPr lang="en-US" dirty="0" err="1">
                <a:effectLst/>
              </a:rPr>
              <a:t>etc</a:t>
            </a:r>
            <a:r>
              <a:rPr lang="en-US" dirty="0">
                <a:effectLst/>
              </a:rPr>
              <a:t>)</a:t>
            </a:r>
            <a:br>
              <a:rPr lang="en-US" dirty="0">
                <a:effectLst/>
              </a:rPr>
            </a:br>
            <a:r>
              <a:rPr lang="en-US" dirty="0">
                <a:effectLst/>
              </a:rPr>
              <a:t>d) A member of the Health Management Board</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2827926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buNone/>
            </a:pPr>
            <a:r>
              <a:rPr lang="en-US" dirty="0" smtClean="0"/>
              <a:t>                                  </a:t>
            </a:r>
          </a:p>
          <a:p>
            <a:endParaRPr lang="en-US" dirty="0" smtClean="0"/>
          </a:p>
          <a:p>
            <a:endParaRPr lang="en-US" dirty="0" smtClean="0"/>
          </a:p>
          <a:p>
            <a:endParaRPr lang="en-US" dirty="0" smtClean="0"/>
          </a:p>
          <a:p>
            <a:pPr>
              <a:buNone/>
            </a:pPr>
            <a:r>
              <a:rPr lang="en-US" dirty="0" smtClean="0"/>
              <a:t>                                 END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19</a:t>
            </a:fld>
            <a:endParaRPr lang="en-US"/>
          </a:p>
        </p:txBody>
      </p:sp>
      <p:sp>
        <p:nvSpPr>
          <p:cNvPr id="3" name="Rectangle 2"/>
          <p:cNvSpPr/>
          <p:nvPr/>
        </p:nvSpPr>
        <p:spPr>
          <a:xfrm>
            <a:off x="533400" y="457200"/>
            <a:ext cx="8001000" cy="6247864"/>
          </a:xfrm>
          <a:prstGeom prst="rect">
            <a:avLst/>
          </a:prstGeom>
        </p:spPr>
        <p:txBody>
          <a:bodyPr wrap="square">
            <a:spAutoFit/>
          </a:bodyPr>
          <a:lstStyle/>
          <a:p>
            <a:r>
              <a:rPr lang="en-US" sz="4000" dirty="0" smtClean="0"/>
              <a:t> In addition, the social pillar of </a:t>
            </a:r>
            <a:r>
              <a:rPr lang="en-US" sz="4000" b="1" dirty="0" smtClean="0"/>
              <a:t>Kenya’s Vision 2030 </a:t>
            </a:r>
            <a:r>
              <a:rPr lang="en-US" sz="4000" dirty="0" smtClean="0"/>
              <a:t>emphasises on </a:t>
            </a:r>
            <a:r>
              <a:rPr lang="en-US" sz="4000" b="1" dirty="0" smtClean="0"/>
              <a:t>health promotion and disease prevention. </a:t>
            </a:r>
          </a:p>
          <a:p>
            <a:r>
              <a:rPr lang="en-US" sz="4000" dirty="0" smtClean="0"/>
              <a:t>This is based on the assumption that healthy people will accelerate the socioeconomic development of the country towards a middle level industrialized nation by the year 2030.</a:t>
            </a:r>
            <a:endParaRPr lang="en-US" sz="4000" dirty="0"/>
          </a:p>
        </p:txBody>
      </p:sp>
    </p:spTree>
    <p:extLst>
      <p:ext uri="{BB962C8B-B14F-4D97-AF65-F5344CB8AC3E}">
        <p14:creationId xmlns:p14="http://schemas.microsoft.com/office/powerpoint/2010/main" val="1436813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848BC3-68A1-44CB-82BD-EACC4C8A1734}" type="slidenum">
              <a:rPr lang="en-US" smtClean="0"/>
              <a:pPr/>
              <a:t>2</a:t>
            </a:fld>
            <a:endParaRPr lang="en-US"/>
          </a:p>
        </p:txBody>
      </p:sp>
      <p:pic>
        <p:nvPicPr>
          <p:cNvPr id="5" name="Picture 2" descr="slide16"/>
          <p:cNvPicPr>
            <a:picLocks noGrp="1" noChangeAspect="1" noChangeArrowheads="1"/>
          </p:cNvPicPr>
          <p:nvPr>
            <p:ph idx="1"/>
          </p:nvPr>
        </p:nvPicPr>
        <p:blipFill>
          <a:blip r:embed="rId2">
            <a:lum bright="12000" contrast="-6000"/>
          </a:blip>
          <a:srcRect/>
          <a:stretch>
            <a:fillRect/>
          </a:stretch>
        </p:blipFill>
        <p:spPr bwMode="auto">
          <a:xfrm>
            <a:off x="762000" y="1295400"/>
            <a:ext cx="7772399" cy="4343400"/>
          </a:xfrm>
          <a:prstGeom prst="rect">
            <a:avLst/>
          </a:prstGeom>
          <a:noFill/>
          <a:ln w="9525">
            <a:noFill/>
            <a:miter lim="800000"/>
            <a:headEnd/>
            <a:tailEnd/>
          </a:ln>
        </p:spPr>
      </p:pic>
    </p:spTree>
    <p:extLst>
      <p:ext uri="{BB962C8B-B14F-4D97-AF65-F5344CB8AC3E}">
        <p14:creationId xmlns:p14="http://schemas.microsoft.com/office/powerpoint/2010/main" val="744055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20</a:t>
            </a:fld>
            <a:endParaRPr lang="en-US"/>
          </a:p>
        </p:txBody>
      </p:sp>
      <p:sp>
        <p:nvSpPr>
          <p:cNvPr id="3" name="Rectangle 2"/>
          <p:cNvSpPr/>
          <p:nvPr/>
        </p:nvSpPr>
        <p:spPr>
          <a:xfrm>
            <a:off x="990600" y="228600"/>
            <a:ext cx="7772400" cy="584775"/>
          </a:xfrm>
          <a:prstGeom prst="rect">
            <a:avLst/>
          </a:prstGeom>
        </p:spPr>
        <p:txBody>
          <a:bodyPr wrap="square">
            <a:spAutoFit/>
          </a:bodyPr>
          <a:lstStyle/>
          <a:p>
            <a:r>
              <a:rPr lang="en-GB" sz="3200" b="1" dirty="0" smtClean="0"/>
              <a:t>Millennium Development Goals (MDGs)</a:t>
            </a:r>
            <a:endParaRPr lang="en-US" sz="3200" dirty="0"/>
          </a:p>
        </p:txBody>
      </p:sp>
      <p:sp>
        <p:nvSpPr>
          <p:cNvPr id="4" name="Rectangle 3"/>
          <p:cNvSpPr/>
          <p:nvPr/>
        </p:nvSpPr>
        <p:spPr>
          <a:xfrm>
            <a:off x="228600" y="1371600"/>
            <a:ext cx="8686800" cy="4401205"/>
          </a:xfrm>
          <a:prstGeom prst="rect">
            <a:avLst/>
          </a:prstGeom>
        </p:spPr>
        <p:txBody>
          <a:bodyPr wrap="square">
            <a:spAutoFit/>
          </a:bodyPr>
          <a:lstStyle/>
          <a:p>
            <a:pPr>
              <a:buNone/>
            </a:pPr>
            <a:r>
              <a:rPr lang="en-GB" sz="4000" b="1" dirty="0" smtClean="0">
                <a:latin typeface="+mj-lt"/>
              </a:rPr>
              <a:t>Millennium Development Goals (MDGs)</a:t>
            </a:r>
          </a:p>
          <a:p>
            <a:pPr lvl="1">
              <a:lnSpc>
                <a:spcPct val="150000"/>
              </a:lnSpc>
              <a:buFont typeface="Wingdings" pitchFamily="2" charset="2"/>
              <a:buChar char="q"/>
            </a:pPr>
            <a:r>
              <a:rPr lang="en-GB" sz="4000" b="1" dirty="0" smtClean="0">
                <a:latin typeface="+mj-lt"/>
              </a:rPr>
              <a:t>MDG 4: Reduce child mortality</a:t>
            </a:r>
          </a:p>
          <a:p>
            <a:pPr lvl="1">
              <a:lnSpc>
                <a:spcPct val="150000"/>
              </a:lnSpc>
              <a:buFont typeface="Wingdings" pitchFamily="2" charset="2"/>
              <a:buChar char="q"/>
            </a:pPr>
            <a:r>
              <a:rPr lang="en-GB" sz="4000" b="1" dirty="0" smtClean="0">
                <a:latin typeface="+mj-lt"/>
              </a:rPr>
              <a:t>MDG 5: Improve maternal health</a:t>
            </a:r>
          </a:p>
          <a:p>
            <a:pPr lvl="1">
              <a:lnSpc>
                <a:spcPct val="150000"/>
              </a:lnSpc>
              <a:buFont typeface="Wingdings" pitchFamily="2" charset="2"/>
              <a:buChar char="q"/>
            </a:pPr>
            <a:r>
              <a:rPr lang="en-GB" sz="4000" b="1" dirty="0" smtClean="0">
                <a:latin typeface="+mj-lt"/>
              </a:rPr>
              <a:t>MDG 6: Combat HIV/AIDS, malaria and other diseases</a:t>
            </a:r>
          </a:p>
        </p:txBody>
      </p:sp>
    </p:spTree>
    <p:extLst>
      <p:ext uri="{BB962C8B-B14F-4D97-AF65-F5344CB8AC3E}">
        <p14:creationId xmlns:p14="http://schemas.microsoft.com/office/powerpoint/2010/main" val="111507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21</a:t>
            </a:fld>
            <a:endParaRPr lang="en-US"/>
          </a:p>
        </p:txBody>
      </p:sp>
      <p:sp>
        <p:nvSpPr>
          <p:cNvPr id="3" name="Rectangle 2"/>
          <p:cNvSpPr/>
          <p:nvPr/>
        </p:nvSpPr>
        <p:spPr>
          <a:xfrm>
            <a:off x="228600" y="838200"/>
            <a:ext cx="8763000" cy="4401205"/>
          </a:xfrm>
          <a:prstGeom prst="rect">
            <a:avLst/>
          </a:prstGeom>
        </p:spPr>
        <p:txBody>
          <a:bodyPr wrap="square">
            <a:spAutoFit/>
          </a:bodyPr>
          <a:lstStyle/>
          <a:p>
            <a:r>
              <a:rPr lang="en-GB" sz="4000" b="1" dirty="0" smtClean="0"/>
              <a:t>Kenya’s commitment </a:t>
            </a:r>
            <a:r>
              <a:rPr lang="en-GB" sz="4000" dirty="0" smtClean="0"/>
              <a:t>to the achievement of the ICPD , MDG goals, other international goals and targets and vision 2030</a:t>
            </a:r>
          </a:p>
          <a:p>
            <a:r>
              <a:rPr lang="en-GB" sz="4000" dirty="0" smtClean="0"/>
              <a:t>Priority actions to </a:t>
            </a:r>
            <a:r>
              <a:rPr lang="en-GB" sz="4000" b="1" dirty="0" smtClean="0"/>
              <a:t>reverse the adverse RH outcomes</a:t>
            </a:r>
            <a:r>
              <a:rPr lang="en-GB" sz="4000" dirty="0" smtClean="0"/>
              <a:t>, including those related to the impacts of the HIV and AIDS </a:t>
            </a:r>
          </a:p>
        </p:txBody>
      </p:sp>
    </p:spTree>
    <p:extLst>
      <p:ext uri="{BB962C8B-B14F-4D97-AF65-F5344CB8AC3E}">
        <p14:creationId xmlns:p14="http://schemas.microsoft.com/office/powerpoint/2010/main" val="2215246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22</a:t>
            </a:fld>
            <a:endParaRPr lang="en-US"/>
          </a:p>
        </p:txBody>
      </p:sp>
      <p:sp>
        <p:nvSpPr>
          <p:cNvPr id="4" name="Rectangle 3"/>
          <p:cNvSpPr/>
          <p:nvPr/>
        </p:nvSpPr>
        <p:spPr>
          <a:xfrm>
            <a:off x="457200" y="228600"/>
            <a:ext cx="8458200" cy="1754326"/>
          </a:xfrm>
          <a:prstGeom prst="rect">
            <a:avLst/>
          </a:prstGeom>
        </p:spPr>
        <p:txBody>
          <a:bodyPr wrap="square">
            <a:spAutoFit/>
          </a:bodyPr>
          <a:lstStyle/>
          <a:p>
            <a:r>
              <a:rPr lang="en-GB" sz="3600" b="1" dirty="0" smtClean="0"/>
              <a:t>Reproductive health should also address issues such as </a:t>
            </a:r>
            <a:br>
              <a:rPr lang="en-GB" sz="3600" b="1" dirty="0" smtClean="0"/>
            </a:br>
            <a:endParaRPr lang="en-US" sz="3600" b="1" dirty="0"/>
          </a:p>
        </p:txBody>
      </p:sp>
      <p:sp>
        <p:nvSpPr>
          <p:cNvPr id="5" name="Rectangle 4"/>
          <p:cNvSpPr/>
          <p:nvPr/>
        </p:nvSpPr>
        <p:spPr>
          <a:xfrm>
            <a:off x="228600" y="1981200"/>
            <a:ext cx="3962400" cy="3539430"/>
          </a:xfrm>
          <a:prstGeom prst="rect">
            <a:avLst/>
          </a:prstGeom>
        </p:spPr>
        <p:txBody>
          <a:bodyPr wrap="square">
            <a:spAutoFit/>
          </a:bodyPr>
          <a:lstStyle/>
          <a:p>
            <a:pPr>
              <a:buFont typeface="Arial" pitchFamily="34" charset="0"/>
              <a:buChar char="•"/>
            </a:pPr>
            <a:r>
              <a:rPr lang="en-GB" sz="3200" dirty="0" smtClean="0"/>
              <a:t>Harmful practices</a:t>
            </a:r>
          </a:p>
          <a:p>
            <a:pPr>
              <a:buFont typeface="Arial" pitchFamily="34" charset="0"/>
              <a:buChar char="•"/>
            </a:pPr>
            <a:r>
              <a:rPr lang="en-GB" sz="3200" dirty="0" smtClean="0"/>
              <a:t>Unwanted pregnancy</a:t>
            </a:r>
          </a:p>
          <a:p>
            <a:pPr>
              <a:buFont typeface="Arial" pitchFamily="34" charset="0"/>
              <a:buChar char="•"/>
            </a:pPr>
            <a:r>
              <a:rPr lang="en-GB" sz="3200" dirty="0" smtClean="0"/>
              <a:t>Unsafe abortion</a:t>
            </a:r>
          </a:p>
          <a:p>
            <a:pPr>
              <a:buFont typeface="Arial" pitchFamily="34" charset="0"/>
              <a:buChar char="•"/>
            </a:pPr>
            <a:r>
              <a:rPr lang="en-GB" sz="3200" dirty="0" smtClean="0"/>
              <a:t>Reproductive tract infections (sexually transmitted diseases and HIV/AIDS)</a:t>
            </a:r>
          </a:p>
        </p:txBody>
      </p:sp>
      <p:sp>
        <p:nvSpPr>
          <p:cNvPr id="6" name="Rectangle 5"/>
          <p:cNvSpPr/>
          <p:nvPr/>
        </p:nvSpPr>
        <p:spPr>
          <a:xfrm>
            <a:off x="4343400" y="1905000"/>
            <a:ext cx="4572000" cy="3046988"/>
          </a:xfrm>
          <a:prstGeom prst="rect">
            <a:avLst/>
          </a:prstGeom>
        </p:spPr>
        <p:txBody>
          <a:bodyPr wrap="square">
            <a:spAutoFit/>
          </a:bodyPr>
          <a:lstStyle/>
          <a:p>
            <a:pPr>
              <a:buFont typeface="Arial" pitchFamily="34" charset="0"/>
              <a:buChar char="•"/>
            </a:pPr>
            <a:r>
              <a:rPr lang="en-GB" sz="3200" dirty="0" smtClean="0"/>
              <a:t>Gender-based violence</a:t>
            </a:r>
          </a:p>
          <a:p>
            <a:pPr>
              <a:buFont typeface="Arial" pitchFamily="34" charset="0"/>
              <a:buChar char="•"/>
            </a:pPr>
            <a:r>
              <a:rPr lang="en-GB" sz="3200" dirty="0" smtClean="0"/>
              <a:t>Infertility</a:t>
            </a:r>
          </a:p>
          <a:p>
            <a:pPr>
              <a:buFont typeface="Arial" pitchFamily="34" charset="0"/>
              <a:buChar char="•"/>
            </a:pPr>
            <a:r>
              <a:rPr lang="en-GB" sz="3200" dirty="0" smtClean="0"/>
              <a:t>Malnutrition and anaemia, and</a:t>
            </a:r>
          </a:p>
          <a:p>
            <a:pPr>
              <a:buFont typeface="Arial" pitchFamily="34" charset="0"/>
              <a:buChar char="•"/>
            </a:pPr>
            <a:r>
              <a:rPr lang="en-GB" sz="3200" dirty="0" smtClean="0"/>
              <a:t>reproductive tract cancers</a:t>
            </a:r>
            <a:endParaRPr lang="en-GB" sz="3200" dirty="0"/>
          </a:p>
        </p:txBody>
      </p:sp>
    </p:spTree>
    <p:extLst>
      <p:ext uri="{BB962C8B-B14F-4D97-AF65-F5344CB8AC3E}">
        <p14:creationId xmlns:p14="http://schemas.microsoft.com/office/powerpoint/2010/main" val="327733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23</a:t>
            </a:fld>
            <a:endParaRPr lang="en-US"/>
          </a:p>
        </p:txBody>
      </p:sp>
      <p:sp>
        <p:nvSpPr>
          <p:cNvPr id="3" name="Rectangle 2"/>
          <p:cNvSpPr/>
          <p:nvPr/>
        </p:nvSpPr>
        <p:spPr>
          <a:xfrm>
            <a:off x="152400" y="609600"/>
            <a:ext cx="8763000" cy="4401205"/>
          </a:xfrm>
          <a:prstGeom prst="rect">
            <a:avLst/>
          </a:prstGeom>
        </p:spPr>
        <p:txBody>
          <a:bodyPr wrap="square">
            <a:spAutoFit/>
          </a:bodyPr>
          <a:lstStyle/>
          <a:p>
            <a:r>
              <a:rPr lang="en-GB" sz="4000" dirty="0" smtClean="0"/>
              <a:t>RH services </a:t>
            </a:r>
            <a:r>
              <a:rPr lang="en-GB" sz="4000" b="1" dirty="0" smtClean="0"/>
              <a:t>must be accessible </a:t>
            </a:r>
            <a:r>
              <a:rPr lang="en-GB" sz="4000" dirty="0" smtClean="0"/>
              <a:t>and include:</a:t>
            </a:r>
          </a:p>
          <a:p>
            <a:pPr lvl="1">
              <a:buFont typeface="Wingdings" pitchFamily="2" charset="2"/>
              <a:buChar char="§"/>
            </a:pPr>
            <a:r>
              <a:rPr lang="en-GB" sz="4000" dirty="0" smtClean="0"/>
              <a:t> Information, education, counselling,</a:t>
            </a:r>
          </a:p>
          <a:p>
            <a:pPr lvl="1">
              <a:buFont typeface="Wingdings" pitchFamily="2" charset="2"/>
              <a:buChar char="§"/>
            </a:pPr>
            <a:r>
              <a:rPr lang="en-GB" sz="4000" dirty="0" smtClean="0"/>
              <a:t>Prevention</a:t>
            </a:r>
          </a:p>
          <a:p>
            <a:pPr lvl="1">
              <a:buFont typeface="Wingdings" pitchFamily="2" charset="2"/>
              <a:buChar char="§"/>
            </a:pPr>
            <a:r>
              <a:rPr lang="en-GB" sz="4000" dirty="0" smtClean="0"/>
              <a:t>Detection and management of health problems, </a:t>
            </a:r>
          </a:p>
          <a:p>
            <a:pPr lvl="1">
              <a:buFont typeface="Wingdings" pitchFamily="2" charset="2"/>
              <a:buChar char="§"/>
            </a:pPr>
            <a:r>
              <a:rPr lang="en-GB" sz="4000" dirty="0" smtClean="0"/>
              <a:t>Care and rehabilitation.</a:t>
            </a:r>
            <a:endParaRPr lang="en-GB" sz="4000" dirty="0"/>
          </a:p>
        </p:txBody>
      </p:sp>
    </p:spTree>
    <p:extLst>
      <p:ext uri="{BB962C8B-B14F-4D97-AF65-F5344CB8AC3E}">
        <p14:creationId xmlns:p14="http://schemas.microsoft.com/office/powerpoint/2010/main" val="1323431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24</a:t>
            </a:fld>
            <a:endParaRPr lang="en-US"/>
          </a:p>
        </p:txBody>
      </p:sp>
      <p:sp>
        <p:nvSpPr>
          <p:cNvPr id="3" name="Rectangle 2"/>
          <p:cNvSpPr/>
          <p:nvPr/>
        </p:nvSpPr>
        <p:spPr>
          <a:xfrm>
            <a:off x="228600" y="982177"/>
            <a:ext cx="8686800" cy="4524315"/>
          </a:xfrm>
          <a:prstGeom prst="rect">
            <a:avLst/>
          </a:prstGeom>
        </p:spPr>
        <p:txBody>
          <a:bodyPr wrap="square">
            <a:spAutoFit/>
          </a:bodyPr>
          <a:lstStyle/>
          <a:p>
            <a:r>
              <a:rPr lang="en-GB" sz="3200" dirty="0" smtClean="0"/>
              <a:t>Reproductive health strategies should be:</a:t>
            </a:r>
          </a:p>
          <a:p>
            <a:pPr marL="914400" lvl="1" indent="-457200">
              <a:buFont typeface="Wingdings" panose="05000000000000000000" pitchFamily="2" charset="2"/>
              <a:buChar char="§"/>
            </a:pPr>
            <a:r>
              <a:rPr lang="en-GB" sz="3200" dirty="0" smtClean="0"/>
              <a:t>Accessible and quality care, while ensuring</a:t>
            </a:r>
          </a:p>
          <a:p>
            <a:pPr marL="914400" lvl="1" indent="-457200">
              <a:buFont typeface="Wingdings" panose="05000000000000000000" pitchFamily="2" charset="2"/>
              <a:buChar char="§"/>
            </a:pPr>
            <a:r>
              <a:rPr lang="en-GB" sz="3200" dirty="0" smtClean="0"/>
              <a:t>Respect for the individual</a:t>
            </a:r>
          </a:p>
          <a:p>
            <a:pPr marL="914400" lvl="1" indent="-457200">
              <a:buFont typeface="Wingdings" panose="05000000000000000000" pitchFamily="2" charset="2"/>
              <a:buChar char="§"/>
            </a:pPr>
            <a:r>
              <a:rPr lang="en-GB" sz="3200" dirty="0" smtClean="0"/>
              <a:t>Freedom of choice</a:t>
            </a:r>
          </a:p>
          <a:p>
            <a:pPr marL="914400" lvl="1" indent="-457200">
              <a:buFont typeface="Wingdings" panose="05000000000000000000" pitchFamily="2" charset="2"/>
              <a:buChar char="§"/>
            </a:pPr>
            <a:r>
              <a:rPr lang="en-GB" sz="3200" dirty="0" smtClean="0"/>
              <a:t>Informed consent</a:t>
            </a:r>
          </a:p>
          <a:p>
            <a:pPr marL="914400" lvl="1" indent="-457200">
              <a:buFont typeface="Wingdings" panose="05000000000000000000" pitchFamily="2" charset="2"/>
              <a:buChar char="§"/>
            </a:pPr>
            <a:r>
              <a:rPr lang="en-GB" sz="3200" dirty="0" smtClean="0"/>
              <a:t>Confidentiality and privacy in all reproductive matters. </a:t>
            </a:r>
          </a:p>
          <a:p>
            <a:pPr lvl="1">
              <a:buNone/>
            </a:pPr>
            <a:r>
              <a:rPr lang="en-GB" sz="3200" dirty="0" smtClean="0"/>
              <a:t>They should focus special attention on meeting the reproductive health needs of adolescents.</a:t>
            </a:r>
            <a:endParaRPr lang="en-US" sz="3200" dirty="0"/>
          </a:p>
        </p:txBody>
      </p:sp>
    </p:spTree>
    <p:extLst>
      <p:ext uri="{BB962C8B-B14F-4D97-AF65-F5344CB8AC3E}">
        <p14:creationId xmlns:p14="http://schemas.microsoft.com/office/powerpoint/2010/main" val="3810675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630362"/>
          </a:xfrm>
        </p:spPr>
        <p:txBody>
          <a:bodyPr>
            <a:normAutofit fontScale="90000"/>
          </a:bodyPr>
          <a:lstStyle/>
          <a:p>
            <a:r>
              <a:rPr lang="en-US" sz="3600" b="1" dirty="0" smtClean="0">
                <a:solidFill>
                  <a:schemeClr val="bg2">
                    <a:lumMod val="10000"/>
                  </a:schemeClr>
                </a:solidFill>
                <a:latin typeface="Times New Roman" pitchFamily="18" charset="0"/>
                <a:cs typeface="Times New Roman" pitchFamily="18" charset="0"/>
              </a:rPr>
              <a:t>National Policy and Guidelines in</a:t>
            </a:r>
            <a:br>
              <a:rPr lang="en-US" sz="3600" b="1" dirty="0" smtClean="0">
                <a:solidFill>
                  <a:schemeClr val="bg2">
                    <a:lumMod val="10000"/>
                  </a:schemeClr>
                </a:solidFill>
                <a:latin typeface="Times New Roman" pitchFamily="18" charset="0"/>
                <a:cs typeface="Times New Roman" pitchFamily="18" charset="0"/>
              </a:rPr>
            </a:br>
            <a:r>
              <a:rPr lang="en-US" sz="3600" b="1" dirty="0" smtClean="0">
                <a:solidFill>
                  <a:schemeClr val="bg2">
                    <a:lumMod val="10000"/>
                  </a:schemeClr>
                </a:solidFill>
                <a:latin typeface="Times New Roman" pitchFamily="18" charset="0"/>
                <a:cs typeface="Times New Roman" pitchFamily="18" charset="0"/>
              </a:rPr>
              <a:t>Reproductive Health</a:t>
            </a:r>
            <a:r>
              <a:rPr lang="en-US" b="1" dirty="0" smtClean="0">
                <a:solidFill>
                  <a:schemeClr val="bg2">
                    <a:lumMod val="10000"/>
                  </a:schemeClr>
                </a:solidFill>
              </a:rPr>
              <a:t/>
            </a:r>
            <a:br>
              <a:rPr lang="en-US" b="1" dirty="0" smtClean="0">
                <a:solidFill>
                  <a:schemeClr val="bg2">
                    <a:lumMod val="10000"/>
                  </a:schemeClr>
                </a:solidFill>
              </a:rPr>
            </a:br>
            <a:endParaRPr lang="en-US" dirty="0">
              <a:solidFill>
                <a:schemeClr val="bg2">
                  <a:lumMod val="10000"/>
                </a:schemeClr>
              </a:solidFill>
            </a:endParaRPr>
          </a:p>
        </p:txBody>
      </p:sp>
      <p:sp>
        <p:nvSpPr>
          <p:cNvPr id="3" name="Content Placeholder 2"/>
          <p:cNvSpPr>
            <a:spLocks noGrp="1"/>
          </p:cNvSpPr>
          <p:nvPr>
            <p:ph sz="quarter" idx="1"/>
          </p:nvPr>
        </p:nvSpPr>
        <p:spPr>
          <a:xfrm>
            <a:off x="228600" y="1600200"/>
            <a:ext cx="8763000" cy="4343400"/>
          </a:xfrm>
        </p:spPr>
        <p:txBody>
          <a:bodyPr>
            <a:noAutofit/>
          </a:bodyPr>
          <a:lstStyle/>
          <a:p>
            <a:pPr algn="just">
              <a:lnSpc>
                <a:spcPct val="170000"/>
              </a:lnSpc>
            </a:pPr>
            <a:r>
              <a:rPr lang="en-US" sz="3200" dirty="0" smtClean="0">
                <a:latin typeface="Calibri" panose="020F0502020204030204" pitchFamily="34" charset="0"/>
                <a:cs typeface="Times New Roman" pitchFamily="18" charset="0"/>
              </a:rPr>
              <a:t>A</a:t>
            </a:r>
            <a:r>
              <a:rPr lang="en-US" sz="3200" b="1" dirty="0" smtClean="0">
                <a:latin typeface="Calibri" panose="020F0502020204030204" pitchFamily="34" charset="0"/>
                <a:cs typeface="Times New Roman" pitchFamily="18" charset="0"/>
              </a:rPr>
              <a:t> </a:t>
            </a:r>
            <a:r>
              <a:rPr lang="en-US" sz="3200" b="1" dirty="0">
                <a:latin typeface="Calibri" panose="020F0502020204030204" pitchFamily="34" charset="0"/>
                <a:cs typeface="Times New Roman" pitchFamily="18" charset="0"/>
              </a:rPr>
              <a:t>policy </a:t>
            </a:r>
            <a:r>
              <a:rPr lang="en-US" sz="3200" dirty="0">
                <a:latin typeface="Calibri" panose="020F0502020204030204" pitchFamily="34" charset="0"/>
                <a:cs typeface="Times New Roman" pitchFamily="18" charset="0"/>
              </a:rPr>
              <a:t>is an official statement issued by </a:t>
            </a:r>
            <a:r>
              <a:rPr lang="en-US" sz="3200" dirty="0" smtClean="0">
                <a:latin typeface="Calibri" panose="020F0502020204030204" pitchFamily="34" charset="0"/>
                <a:cs typeface="Times New Roman" pitchFamily="18" charset="0"/>
              </a:rPr>
              <a:t>the government</a:t>
            </a:r>
            <a:r>
              <a:rPr lang="en-US" sz="3200" dirty="0">
                <a:latin typeface="Calibri" panose="020F0502020204030204" pitchFamily="34" charset="0"/>
                <a:cs typeface="Times New Roman" pitchFamily="18" charset="0"/>
              </a:rPr>
              <a:t>, a company or a </a:t>
            </a:r>
            <a:r>
              <a:rPr lang="en-US" sz="3200" dirty="0" smtClean="0">
                <a:latin typeface="Calibri" panose="020F0502020204030204" pitchFamily="34" charset="0"/>
                <a:cs typeface="Times New Roman" pitchFamily="18" charset="0"/>
              </a:rPr>
              <a:t>non-governmental organization </a:t>
            </a:r>
            <a:r>
              <a:rPr lang="en-US" sz="3200" dirty="0">
                <a:latin typeface="Calibri" panose="020F0502020204030204" pitchFamily="34" charset="0"/>
                <a:cs typeface="Times New Roman" pitchFamily="18" charset="0"/>
              </a:rPr>
              <a:t>(NGO) to guide the workers </a:t>
            </a:r>
            <a:r>
              <a:rPr lang="en-US" sz="3200" dirty="0" smtClean="0">
                <a:latin typeface="Calibri" panose="020F0502020204030204" pitchFamily="34" charset="0"/>
                <a:cs typeface="Times New Roman" pitchFamily="18" charset="0"/>
              </a:rPr>
              <a:t>on what </a:t>
            </a:r>
            <a:r>
              <a:rPr lang="en-US" sz="3200" dirty="0">
                <a:latin typeface="Calibri" panose="020F0502020204030204" pitchFamily="34" charset="0"/>
                <a:cs typeface="Times New Roman" pitchFamily="18" charset="0"/>
              </a:rPr>
              <a:t>to do. </a:t>
            </a:r>
            <a:r>
              <a:rPr lang="en-US" sz="3200" dirty="0" smtClean="0">
                <a:latin typeface="Calibri" panose="020F0502020204030204" pitchFamily="34" charset="0"/>
                <a:cs typeface="Times New Roman" pitchFamily="18" charset="0"/>
              </a:rPr>
              <a:t>It </a:t>
            </a:r>
            <a:r>
              <a:rPr lang="en-US" sz="3200" dirty="0">
                <a:latin typeface="Calibri" panose="020F0502020204030204" pitchFamily="34" charset="0"/>
                <a:cs typeface="Times New Roman" pitchFamily="18" charset="0"/>
              </a:rPr>
              <a:t>is a statement on the ‘course </a:t>
            </a:r>
            <a:r>
              <a:rPr lang="en-US" sz="3200" dirty="0" smtClean="0">
                <a:latin typeface="Calibri" panose="020F0502020204030204" pitchFamily="34" charset="0"/>
                <a:cs typeface="Times New Roman" pitchFamily="18" charset="0"/>
              </a:rPr>
              <a:t>of action </a:t>
            </a:r>
            <a:r>
              <a:rPr lang="en-US" sz="3200" dirty="0">
                <a:latin typeface="Calibri" panose="020F0502020204030204" pitchFamily="34" charset="0"/>
                <a:cs typeface="Times New Roman" pitchFamily="18" charset="0"/>
              </a:rPr>
              <a:t>decided on by the government</a:t>
            </a:r>
            <a:r>
              <a:rPr lang="en-US" sz="3200" dirty="0" smtClean="0">
                <a:latin typeface="Calibri" panose="020F0502020204030204" pitchFamily="34" charset="0"/>
                <a:cs typeface="Times New Roman" pitchFamily="18"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quarter" idx="1"/>
          </p:nvPr>
        </p:nvSpPr>
        <p:spPr>
          <a:xfrm>
            <a:off x="914400" y="1447800"/>
            <a:ext cx="7772400" cy="5029200"/>
          </a:xfrm>
        </p:spPr>
        <p:txBody>
          <a:bodyPr>
            <a:normAutofit lnSpcReduction="10000"/>
          </a:bodyPr>
          <a:lstStyle/>
          <a:p>
            <a:pPr algn="just">
              <a:lnSpc>
                <a:spcPct val="170000"/>
              </a:lnSpc>
            </a:pPr>
            <a:r>
              <a:rPr lang="en-US" sz="2800" b="1" dirty="0">
                <a:latin typeface="Calibri" panose="020F0502020204030204" pitchFamily="34" charset="0"/>
                <a:cs typeface="Times New Roman" pitchFamily="18" charset="0"/>
              </a:rPr>
              <a:t>Guidelines</a:t>
            </a:r>
            <a:r>
              <a:rPr lang="en-US" sz="2800" dirty="0">
                <a:latin typeface="Calibri" panose="020F0502020204030204" pitchFamily="34" charset="0"/>
                <a:cs typeface="Times New Roman" pitchFamily="18" charset="0"/>
              </a:rPr>
              <a:t> are written instructions that give directives with regard to the practices that should be followed in the provision of services to the consumer.  </a:t>
            </a:r>
          </a:p>
          <a:p>
            <a:pPr algn="just">
              <a:lnSpc>
                <a:spcPct val="170000"/>
              </a:lnSpc>
            </a:pPr>
            <a:r>
              <a:rPr lang="en-US" sz="2800" b="1" dirty="0">
                <a:latin typeface="Calibri" panose="020F0502020204030204" pitchFamily="34" charset="0"/>
              </a:rPr>
              <a:t>Standards</a:t>
            </a:r>
            <a:r>
              <a:rPr lang="en-US" sz="2800" dirty="0">
                <a:latin typeface="Calibri" panose="020F0502020204030204" pitchFamily="34" charset="0"/>
              </a:rPr>
              <a:t> are set measures, procedures or practices to assess performance in the provision of the services.</a:t>
            </a:r>
          </a:p>
          <a:p>
            <a:endParaRPr lang="en-US" dirty="0"/>
          </a:p>
        </p:txBody>
      </p:sp>
    </p:spTree>
    <p:extLst>
      <p:ext uri="{BB962C8B-B14F-4D97-AF65-F5344CB8AC3E}">
        <p14:creationId xmlns:p14="http://schemas.microsoft.com/office/powerpoint/2010/main" val="3234674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normAutofit fontScale="90000"/>
          </a:bodyPr>
          <a:lstStyle/>
          <a:p>
            <a:r>
              <a:rPr lang="en-US" b="1" dirty="0">
                <a:latin typeface="Calibri" panose="020F0502020204030204" pitchFamily="34" charset="0"/>
                <a:cs typeface="Times New Roman" pitchFamily="18" charset="0"/>
              </a:rPr>
              <a:t> </a:t>
            </a:r>
            <a:r>
              <a:rPr lang="en-US" b="1" dirty="0">
                <a:solidFill>
                  <a:schemeClr val="bg2">
                    <a:lumMod val="10000"/>
                  </a:schemeClr>
                </a:solidFill>
                <a:latin typeface="Calibri" panose="020F0502020204030204" pitchFamily="34" charset="0"/>
                <a:cs typeface="Times New Roman" pitchFamily="18" charset="0"/>
              </a:rPr>
              <a:t>For our </a:t>
            </a:r>
            <a:r>
              <a:rPr lang="en-US" b="1" dirty="0" smtClean="0">
                <a:solidFill>
                  <a:schemeClr val="bg2">
                    <a:lumMod val="10000"/>
                  </a:schemeClr>
                </a:solidFill>
                <a:latin typeface="Calibri" panose="020F0502020204030204" pitchFamily="34" charset="0"/>
                <a:cs typeface="Times New Roman" pitchFamily="18" charset="0"/>
              </a:rPr>
              <a:t>purposes: </a:t>
            </a:r>
            <a:r>
              <a:rPr lang="en-US" b="1" dirty="0">
                <a:solidFill>
                  <a:schemeClr val="bg2">
                    <a:lumMod val="10000"/>
                  </a:schemeClr>
                </a:solidFill>
                <a:latin typeface="Calibri" panose="020F0502020204030204" pitchFamily="34" charset="0"/>
                <a:cs typeface="Times New Roman" pitchFamily="18" charset="0"/>
              </a:rPr>
              <a:t/>
            </a:r>
            <a:br>
              <a:rPr lang="en-US" b="1" dirty="0">
                <a:solidFill>
                  <a:schemeClr val="bg2">
                    <a:lumMod val="10000"/>
                  </a:schemeClr>
                </a:solidFill>
                <a:latin typeface="Calibri" panose="020F0502020204030204" pitchFamily="34" charset="0"/>
                <a:cs typeface="Times New Roman" pitchFamily="18" charset="0"/>
              </a:rPr>
            </a:br>
            <a:endParaRPr lang="en-US" dirty="0">
              <a:solidFill>
                <a:schemeClr val="bg2">
                  <a:lumMod val="10000"/>
                </a:schemeClr>
              </a:solidFill>
            </a:endParaRPr>
          </a:p>
        </p:txBody>
      </p:sp>
      <p:sp>
        <p:nvSpPr>
          <p:cNvPr id="3" name="Content Placeholder 2"/>
          <p:cNvSpPr>
            <a:spLocks noGrp="1"/>
          </p:cNvSpPr>
          <p:nvPr>
            <p:ph sz="quarter" idx="1"/>
          </p:nvPr>
        </p:nvSpPr>
        <p:spPr>
          <a:xfrm>
            <a:off x="152400" y="1143000"/>
            <a:ext cx="8763000" cy="5334000"/>
          </a:xfrm>
        </p:spPr>
        <p:txBody>
          <a:bodyPr>
            <a:normAutofit/>
          </a:bodyPr>
          <a:lstStyle/>
          <a:p>
            <a:pPr algn="just">
              <a:lnSpc>
                <a:spcPct val="170000"/>
              </a:lnSpc>
              <a:buFont typeface="Wingdings" panose="05000000000000000000" pitchFamily="2" charset="2"/>
              <a:buChar char="Ø"/>
            </a:pPr>
            <a:r>
              <a:rPr lang="en-US" sz="2800" dirty="0">
                <a:latin typeface="Calibri" panose="020F0502020204030204" pitchFamily="34" charset="0"/>
                <a:cs typeface="Times New Roman" pitchFamily="18" charset="0"/>
              </a:rPr>
              <a:t>The services  </a:t>
            </a:r>
            <a:r>
              <a:rPr lang="en-US" sz="2800" dirty="0" smtClean="0">
                <a:latin typeface="Calibri" panose="020F0502020204030204" pitchFamily="34" charset="0"/>
                <a:cs typeface="Times New Roman" pitchFamily="18" charset="0"/>
              </a:rPr>
              <a:t>in Question are </a:t>
            </a:r>
            <a:r>
              <a:rPr lang="en-US" sz="2800" b="1" dirty="0">
                <a:latin typeface="Calibri" panose="020F0502020204030204" pitchFamily="34" charset="0"/>
                <a:cs typeface="Times New Roman" pitchFamily="18" charset="0"/>
              </a:rPr>
              <a:t>reproductive health services </a:t>
            </a:r>
            <a:r>
              <a:rPr lang="en-US" sz="2800" dirty="0" smtClean="0">
                <a:latin typeface="Calibri" panose="020F0502020204030204" pitchFamily="34" charset="0"/>
                <a:cs typeface="Times New Roman" pitchFamily="18" charset="0"/>
              </a:rPr>
              <a:t>and</a:t>
            </a:r>
            <a:r>
              <a:rPr lang="en-US" sz="2800" b="1" dirty="0" smtClean="0">
                <a:latin typeface="Calibri" panose="020F0502020204030204" pitchFamily="34" charset="0"/>
                <a:cs typeface="Times New Roman" pitchFamily="18" charset="0"/>
              </a:rPr>
              <a:t> </a:t>
            </a:r>
            <a:r>
              <a:rPr lang="en-US" sz="2800" dirty="0" smtClean="0">
                <a:latin typeface="Calibri" panose="020F0502020204030204" pitchFamily="34" charset="0"/>
                <a:cs typeface="Times New Roman" pitchFamily="18" charset="0"/>
              </a:rPr>
              <a:t> </a:t>
            </a:r>
            <a:r>
              <a:rPr lang="en-US" sz="2800" dirty="0">
                <a:latin typeface="Calibri" panose="020F0502020204030204" pitchFamily="34" charset="0"/>
                <a:cs typeface="Times New Roman" pitchFamily="18" charset="0"/>
              </a:rPr>
              <a:t>The </a:t>
            </a:r>
            <a:r>
              <a:rPr lang="en-US" sz="2800" b="1" dirty="0">
                <a:latin typeface="Calibri" panose="020F0502020204030204" pitchFamily="34" charset="0"/>
                <a:cs typeface="Times New Roman" pitchFamily="18" charset="0"/>
              </a:rPr>
              <a:t>consumer </a:t>
            </a:r>
            <a:r>
              <a:rPr lang="en-US" sz="2800" dirty="0">
                <a:latin typeface="Calibri" panose="020F0502020204030204" pitchFamily="34" charset="0"/>
                <a:cs typeface="Times New Roman" pitchFamily="18" charset="0"/>
              </a:rPr>
              <a:t>is the</a:t>
            </a:r>
            <a:r>
              <a:rPr lang="en-US" sz="2800" b="1" dirty="0">
                <a:latin typeface="Calibri" panose="020F0502020204030204" pitchFamily="34" charset="0"/>
                <a:cs typeface="Times New Roman" pitchFamily="18" charset="0"/>
              </a:rPr>
              <a:t> patient </a:t>
            </a:r>
            <a:r>
              <a:rPr lang="en-US" sz="2800" dirty="0">
                <a:latin typeface="Calibri" panose="020F0502020204030204" pitchFamily="34" charset="0"/>
                <a:cs typeface="Times New Roman" pitchFamily="18" charset="0"/>
              </a:rPr>
              <a:t>who makes use of the </a:t>
            </a:r>
            <a:r>
              <a:rPr lang="en-US" sz="2800" dirty="0" smtClean="0">
                <a:latin typeface="Calibri" panose="020F0502020204030204" pitchFamily="34" charset="0"/>
                <a:cs typeface="Times New Roman" pitchFamily="18" charset="0"/>
              </a:rPr>
              <a:t>services.</a:t>
            </a:r>
          </a:p>
          <a:p>
            <a:pPr algn="just">
              <a:lnSpc>
                <a:spcPct val="170000"/>
              </a:lnSpc>
              <a:buFont typeface="Wingdings" panose="05000000000000000000" pitchFamily="2" charset="2"/>
              <a:buChar char="Ø"/>
            </a:pPr>
            <a:r>
              <a:rPr lang="en-US" sz="2800" b="1" dirty="0" smtClean="0">
                <a:latin typeface="Calibri" panose="020F0502020204030204" pitchFamily="34" charset="0"/>
                <a:cs typeface="Times New Roman" pitchFamily="18" charset="0"/>
              </a:rPr>
              <a:t>Therefore our goal is to:</a:t>
            </a:r>
            <a:endParaRPr lang="en-US" b="1" dirty="0" smtClean="0">
              <a:latin typeface="Times New Roman" pitchFamily="18" charset="0"/>
              <a:cs typeface="Times New Roman" pitchFamily="18" charset="0"/>
            </a:endParaRPr>
          </a:p>
          <a:p>
            <a:pPr algn="just">
              <a:lnSpc>
                <a:spcPct val="160000"/>
              </a:lnSpc>
              <a:buFont typeface="Wingdings" panose="05000000000000000000" pitchFamily="2" charset="2"/>
              <a:buChar char="q"/>
            </a:pPr>
            <a:r>
              <a:rPr lang="en-US" dirty="0" smtClean="0">
                <a:latin typeface="Times New Roman" pitchFamily="18" charset="0"/>
                <a:cs typeface="Times New Roman" pitchFamily="18" charset="0"/>
              </a:rPr>
              <a:t>Make </a:t>
            </a:r>
            <a:r>
              <a:rPr lang="en-US" dirty="0">
                <a:latin typeface="Times New Roman" pitchFamily="18" charset="0"/>
                <a:cs typeface="Times New Roman" pitchFamily="18" charset="0"/>
              </a:rPr>
              <a:t>available </a:t>
            </a:r>
            <a:r>
              <a:rPr lang="en-US" b="1" dirty="0">
                <a:latin typeface="Times New Roman" pitchFamily="18" charset="0"/>
                <a:cs typeface="Times New Roman" pitchFamily="18" charset="0"/>
              </a:rPr>
              <a:t>quality</a:t>
            </a:r>
            <a:r>
              <a:rPr lang="en-US" dirty="0">
                <a:latin typeface="Times New Roman" pitchFamily="18" charset="0"/>
                <a:cs typeface="Times New Roman" pitchFamily="18" charset="0"/>
              </a:rPr>
              <a:t> and </a:t>
            </a:r>
            <a:r>
              <a:rPr lang="en-US" b="1" dirty="0" smtClean="0">
                <a:latin typeface="Times New Roman" pitchFamily="18" charset="0"/>
                <a:cs typeface="Times New Roman" pitchFamily="18" charset="0"/>
              </a:rPr>
              <a:t>sustainable family </a:t>
            </a:r>
            <a:r>
              <a:rPr lang="en-US" b="1" dirty="0">
                <a:latin typeface="Times New Roman" pitchFamily="18" charset="0"/>
                <a:cs typeface="Times New Roman" pitchFamily="18" charset="0"/>
              </a:rPr>
              <a:t>planning services </a:t>
            </a:r>
            <a:r>
              <a:rPr lang="en-US" dirty="0">
                <a:latin typeface="Times New Roman" pitchFamily="18" charset="0"/>
                <a:cs typeface="Times New Roman" pitchFamily="18" charset="0"/>
              </a:rPr>
              <a:t>to all who </a:t>
            </a:r>
            <a:r>
              <a:rPr lang="en-US" dirty="0" smtClean="0">
                <a:latin typeface="Times New Roman" pitchFamily="18" charset="0"/>
                <a:cs typeface="Times New Roman" pitchFamily="18" charset="0"/>
              </a:rPr>
              <a:t>need them</a:t>
            </a:r>
            <a:r>
              <a:rPr lang="en-US" dirty="0">
                <a:latin typeface="Times New Roman" pitchFamily="18" charset="0"/>
                <a:cs typeface="Times New Roman" pitchFamily="18" charset="0"/>
              </a:rPr>
              <a:t>, in order to reduce the </a:t>
            </a:r>
            <a:r>
              <a:rPr lang="en-US" dirty="0" smtClean="0">
                <a:latin typeface="Times New Roman" pitchFamily="18" charset="0"/>
                <a:cs typeface="Times New Roman" pitchFamily="18" charset="0"/>
              </a:rPr>
              <a:t>unsatisfied needs </a:t>
            </a:r>
            <a:r>
              <a:rPr lang="en-US" dirty="0">
                <a:latin typeface="Times New Roman" pitchFamily="18" charset="0"/>
                <a:cs typeface="Times New Roman" pitchFamily="18" charset="0"/>
              </a:rPr>
              <a:t>for family </a:t>
            </a:r>
            <a:r>
              <a:rPr lang="en-US" dirty="0" smtClean="0">
                <a:latin typeface="Times New Roman" pitchFamily="18" charset="0"/>
                <a:cs typeface="Times New Roman" pitchFamily="18" charset="0"/>
              </a:rPr>
              <a:t>planning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quarter" idx="1"/>
          </p:nvPr>
        </p:nvSpPr>
        <p:spPr/>
        <p:txBody>
          <a:bodyPr/>
          <a:lstStyle/>
          <a:p>
            <a:pPr algn="just">
              <a:lnSpc>
                <a:spcPct val="160000"/>
              </a:lnSpc>
              <a:buFont typeface="Wingdings" panose="05000000000000000000" pitchFamily="2" charset="2"/>
              <a:buChar char="q"/>
            </a:pPr>
            <a:r>
              <a:rPr lang="en-US" b="1" dirty="0">
                <a:latin typeface="Times New Roman" pitchFamily="18" charset="0"/>
                <a:cs typeface="Times New Roman" pitchFamily="18" charset="0"/>
              </a:rPr>
              <a:t>Reduce health and socioeconomic burdens </a:t>
            </a:r>
            <a:r>
              <a:rPr lang="en-US" dirty="0">
                <a:latin typeface="Times New Roman" pitchFamily="18" charset="0"/>
                <a:cs typeface="Times New Roman" pitchFamily="18" charset="0"/>
              </a:rPr>
              <a:t>due to </a:t>
            </a:r>
            <a:r>
              <a:rPr lang="en-US" b="1" dirty="0">
                <a:latin typeface="Times New Roman" pitchFamily="18" charset="0"/>
                <a:cs typeface="Times New Roman" pitchFamily="18" charset="0"/>
              </a:rPr>
              <a:t>STDs/HIV/AIDS </a:t>
            </a:r>
            <a:r>
              <a:rPr lang="en-US" dirty="0">
                <a:latin typeface="Times New Roman" pitchFamily="18" charset="0"/>
                <a:cs typeface="Times New Roman" pitchFamily="18" charset="0"/>
              </a:rPr>
              <a:t>and their implications or effects</a:t>
            </a:r>
          </a:p>
          <a:p>
            <a:pPr algn="just">
              <a:lnSpc>
                <a:spcPct val="160000"/>
              </a:lnSpc>
              <a:buFont typeface="Wingdings" panose="05000000000000000000" pitchFamily="2" charset="2"/>
              <a:buChar char="q"/>
            </a:pPr>
            <a:r>
              <a:rPr lang="en-US" dirty="0">
                <a:latin typeface="Times New Roman" pitchFamily="18" charset="0"/>
                <a:cs typeface="Times New Roman" pitchFamily="18" charset="0"/>
              </a:rPr>
              <a:t>• Enhance the </a:t>
            </a:r>
            <a:r>
              <a:rPr lang="en-US" b="1" dirty="0">
                <a:latin typeface="Times New Roman" pitchFamily="18" charset="0"/>
                <a:cs typeface="Times New Roman" pitchFamily="18" charset="0"/>
              </a:rPr>
              <a:t>health and well being </a:t>
            </a:r>
            <a:r>
              <a:rPr lang="en-US" dirty="0">
                <a:latin typeface="Times New Roman" pitchFamily="18" charset="0"/>
                <a:cs typeface="Times New Roman" pitchFamily="18" charset="0"/>
              </a:rPr>
              <a:t>of </a:t>
            </a:r>
            <a:r>
              <a:rPr lang="en-US" b="1" dirty="0">
                <a:latin typeface="Times New Roman" pitchFamily="18" charset="0"/>
                <a:cs typeface="Times New Roman" pitchFamily="18" charset="0"/>
              </a:rPr>
              <a:t>adolescents and youths</a:t>
            </a:r>
          </a:p>
          <a:p>
            <a:pPr>
              <a:buFont typeface="Wingdings" panose="05000000000000000000" pitchFamily="2" charset="2"/>
              <a:buChar char="q"/>
            </a:pPr>
            <a:r>
              <a:rPr lang="en-US" sz="2800" b="1" dirty="0">
                <a:latin typeface="Times New Roman" pitchFamily="18" charset="0"/>
                <a:cs typeface="Times New Roman" pitchFamily="18" charset="0"/>
              </a:rPr>
              <a:t>Reduce</a:t>
            </a:r>
            <a:r>
              <a:rPr lang="en-US" sz="2800" dirty="0">
                <a:latin typeface="Times New Roman" pitchFamily="18" charset="0"/>
                <a:cs typeface="Times New Roman" pitchFamily="18" charset="0"/>
              </a:rPr>
              <a:t> the incidence of </a:t>
            </a:r>
            <a:r>
              <a:rPr lang="en-US" sz="2800" b="1" dirty="0">
                <a:latin typeface="Times New Roman" pitchFamily="18" charset="0"/>
                <a:cs typeface="Times New Roman" pitchFamily="18" charset="0"/>
              </a:rPr>
              <a:t>infertility</a:t>
            </a:r>
            <a:r>
              <a:rPr lang="en-US" sz="2800" dirty="0">
                <a:latin typeface="Times New Roman" pitchFamily="18" charset="0"/>
                <a:cs typeface="Times New Roman" pitchFamily="18" charset="0"/>
              </a:rPr>
              <a:t> and facilitate proper investigations and management of infertile individuals and couples</a:t>
            </a:r>
          </a:p>
          <a:p>
            <a:endParaRPr lang="en-US" dirty="0"/>
          </a:p>
        </p:txBody>
      </p:sp>
    </p:spTree>
    <p:extLst>
      <p:ext uri="{BB962C8B-B14F-4D97-AF65-F5344CB8AC3E}">
        <p14:creationId xmlns:p14="http://schemas.microsoft.com/office/powerpoint/2010/main" val="212546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endParaRPr lang="en-US" dirty="0"/>
          </a:p>
        </p:txBody>
      </p:sp>
      <p:sp>
        <p:nvSpPr>
          <p:cNvPr id="3" name="Content Placeholder 2"/>
          <p:cNvSpPr>
            <a:spLocks noGrp="1"/>
          </p:cNvSpPr>
          <p:nvPr>
            <p:ph sz="quarter" idx="1"/>
          </p:nvPr>
        </p:nvSpPr>
        <p:spPr>
          <a:xfrm>
            <a:off x="228600" y="685800"/>
            <a:ext cx="8686800" cy="5791200"/>
          </a:xfrm>
        </p:spPr>
        <p:txBody>
          <a:bodyPr>
            <a:normAutofit/>
          </a:bodyPr>
          <a:lstStyle/>
          <a:p>
            <a:pPr algn="just">
              <a:lnSpc>
                <a:spcPct val="160000"/>
              </a:lnSpc>
              <a:buFont typeface="Wingdings" panose="05000000000000000000" pitchFamily="2" charset="2"/>
              <a:buChar char="q"/>
            </a:pPr>
            <a:r>
              <a:rPr lang="en-US" sz="3200" b="1" dirty="0" smtClean="0">
                <a:latin typeface="Times New Roman" pitchFamily="18" charset="0"/>
                <a:cs typeface="Times New Roman" pitchFamily="18" charset="0"/>
              </a:rPr>
              <a:t>Eliminate </a:t>
            </a:r>
            <a:r>
              <a:rPr lang="en-US" sz="3200" dirty="0">
                <a:latin typeface="Times New Roman" pitchFamily="18" charset="0"/>
                <a:cs typeface="Times New Roman" pitchFamily="18" charset="0"/>
              </a:rPr>
              <a:t>all forms of discrimination </a:t>
            </a:r>
            <a:r>
              <a:rPr lang="en-US" sz="3200" b="1" dirty="0" smtClean="0">
                <a:latin typeface="Times New Roman" pitchFamily="18" charset="0"/>
                <a:cs typeface="Times New Roman" pitchFamily="18" charset="0"/>
              </a:rPr>
              <a:t>against women </a:t>
            </a:r>
            <a:r>
              <a:rPr lang="en-US" sz="3200" b="1" dirty="0">
                <a:latin typeface="Times New Roman" pitchFamily="18" charset="0"/>
                <a:cs typeface="Times New Roman" pitchFamily="18" charset="0"/>
              </a:rPr>
              <a:t>and female children</a:t>
            </a:r>
            <a:r>
              <a:rPr lang="en-US" sz="3200" dirty="0">
                <a:latin typeface="Times New Roman" pitchFamily="18" charset="0"/>
                <a:cs typeface="Times New Roman" pitchFamily="18" charset="0"/>
              </a:rPr>
              <a:t> to enable </a:t>
            </a:r>
            <a:r>
              <a:rPr lang="en-US" sz="3200" dirty="0" smtClean="0">
                <a:latin typeface="Times New Roman" pitchFamily="18" charset="0"/>
                <a:cs typeface="Times New Roman" pitchFamily="18" charset="0"/>
              </a:rPr>
              <a:t>them to </a:t>
            </a:r>
            <a:r>
              <a:rPr lang="en-US" sz="3200" dirty="0">
                <a:latin typeface="Times New Roman" pitchFamily="18" charset="0"/>
                <a:cs typeface="Times New Roman" pitchFamily="18" charset="0"/>
              </a:rPr>
              <a:t>exercise their </a:t>
            </a:r>
            <a:r>
              <a:rPr lang="en-US" sz="3200" b="1" dirty="0">
                <a:latin typeface="Times New Roman" pitchFamily="18" charset="0"/>
                <a:cs typeface="Times New Roman" pitchFamily="18" charset="0"/>
              </a:rPr>
              <a:t>sexual and RH rights </a:t>
            </a:r>
            <a:r>
              <a:rPr lang="en-US" sz="3200" dirty="0">
                <a:latin typeface="Times New Roman" pitchFamily="18" charset="0"/>
                <a:cs typeface="Times New Roman" pitchFamily="18" charset="0"/>
              </a:rPr>
              <a:t>and </a:t>
            </a:r>
            <a:r>
              <a:rPr lang="en-US" sz="3200" dirty="0" smtClean="0">
                <a:latin typeface="Times New Roman" pitchFamily="18" charset="0"/>
                <a:cs typeface="Times New Roman" pitchFamily="18" charset="0"/>
              </a:rPr>
              <a:t>to promote </a:t>
            </a:r>
            <a:r>
              <a:rPr lang="en-US" sz="3200" dirty="0">
                <a:latin typeface="Times New Roman" pitchFamily="18" charset="0"/>
                <a:cs typeface="Times New Roman" pitchFamily="18" charset="0"/>
              </a:rPr>
              <a:t>their equal representation in </a:t>
            </a:r>
            <a:r>
              <a:rPr lang="en-US" sz="3200" dirty="0" smtClean="0">
                <a:latin typeface="Times New Roman" pitchFamily="18" charset="0"/>
                <a:cs typeface="Times New Roman" pitchFamily="18" charset="0"/>
              </a:rPr>
              <a:t>all levels </a:t>
            </a:r>
            <a:r>
              <a:rPr lang="en-US" sz="3200" dirty="0">
                <a:latin typeface="Times New Roman" pitchFamily="18" charset="0"/>
                <a:cs typeface="Times New Roman" pitchFamily="18" charset="0"/>
              </a:rPr>
              <a:t>of political and public life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3</a:t>
            </a:fld>
            <a:endParaRPr lang="en-US"/>
          </a:p>
        </p:txBody>
      </p:sp>
      <p:sp>
        <p:nvSpPr>
          <p:cNvPr id="2050" name="Rectangle 2"/>
          <p:cNvSpPr>
            <a:spLocks noChangeArrowheads="1"/>
          </p:cNvSpPr>
          <p:nvPr/>
        </p:nvSpPr>
        <p:spPr bwMode="auto">
          <a:xfrm>
            <a:off x="304800" y="228600"/>
            <a:ext cx="8305800" cy="7879080"/>
          </a:xfrm>
          <a:prstGeom prst="rect">
            <a:avLst/>
          </a:prstGeom>
          <a:noFill/>
          <a:ln w="9525">
            <a:noFill/>
            <a:miter lim="800000"/>
            <a:headEnd/>
            <a:tailEnd/>
          </a:ln>
          <a:effectLst/>
        </p:spPr>
        <p:txBody>
          <a:bodyPr vert="horz" wrap="square" lIns="0" tIns="1005840" rIns="91440" bIns="137160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200" b="1" dirty="0" smtClean="0">
                <a:latin typeface="Arial" pitchFamily="34" charset="0"/>
                <a:ea typeface="Calibri" pitchFamily="34" charset="0"/>
                <a:cs typeface="Arial" pitchFamily="34" charset="0"/>
              </a:rPr>
              <a:t>  </a:t>
            </a:r>
            <a:r>
              <a:rPr kumimoji="0" lang="en-US" sz="3200" b="1" i="0" u="none" strike="noStrike" cap="none" normalizeH="0" baseline="0" dirty="0" smtClean="0">
                <a:ln>
                  <a:noFill/>
                </a:ln>
                <a:effectLst/>
                <a:latin typeface="Arial" pitchFamily="34" charset="0"/>
                <a:ea typeface="Calibri" pitchFamily="34" charset="0"/>
                <a:cs typeface="Arial" pitchFamily="34" charset="0"/>
              </a:rPr>
              <a:t>INTRODUCTION AND IMPLEMENTATION OF RH SERVICES</a:t>
            </a:r>
            <a:r>
              <a:rPr lang="en-US" sz="3200" b="1" dirty="0" smtClean="0">
                <a:latin typeface="Arial" pitchFamily="34" charset="0"/>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dirty="0">
                <a:ln>
                  <a:noFill/>
                </a:ln>
                <a:effectLst/>
                <a:latin typeface="Arial" pitchFamily="34" charset="0"/>
                <a:ea typeface="Calibri" pitchFamily="34" charset="0"/>
                <a:cs typeface="Arial" pitchFamily="34" charset="0"/>
              </a:rPr>
              <a:t> </a:t>
            </a:r>
            <a:r>
              <a:rPr kumimoji="0" lang="en-US" sz="3200" b="1" i="0" u="none" strike="noStrike" cap="none" normalizeH="0" dirty="0" smtClean="0">
                <a:ln>
                  <a:noFill/>
                </a:ln>
                <a:effectLst/>
                <a:latin typeface="Arial" pitchFamily="34" charset="0"/>
                <a:ea typeface="Calibri" pitchFamily="34" charset="0"/>
                <a:cs typeface="Arial" pitchFamily="34" charset="0"/>
              </a:rPr>
              <a:t>      </a:t>
            </a:r>
            <a:r>
              <a:rPr kumimoji="0" lang="en-US" sz="3200" b="1" i="0" u="none" strike="noStrike" cap="none" normalizeH="0" baseline="0" dirty="0" smtClean="0">
                <a:ln>
                  <a:noFill/>
                </a:ln>
                <a:effectLst/>
                <a:latin typeface="Calibri" panose="020F0502020204030204" pitchFamily="34" charset="0"/>
                <a:ea typeface="Calibri" pitchFamily="34" charset="0"/>
                <a:cs typeface="Arial" pitchFamily="34" charset="0"/>
              </a:rPr>
              <a:t>OBJECTIVES</a:t>
            </a: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v"/>
              <a:tabLst/>
            </a:pPr>
            <a:r>
              <a:rPr kumimoji="0" lang="en-US" sz="2800" i="0" u="none" strike="noStrike" cap="none" normalizeH="0" baseline="0" dirty="0" smtClean="0">
                <a:ln>
                  <a:noFill/>
                </a:ln>
                <a:effectLst/>
                <a:latin typeface="Calibri" panose="020F0502020204030204" pitchFamily="34" charset="0"/>
                <a:ea typeface="Calibri" pitchFamily="34" charset="0"/>
                <a:cs typeface="Arial" pitchFamily="34" charset="0"/>
              </a:rPr>
              <a:t>Define RH</a:t>
            </a:r>
          </a:p>
          <a:p>
            <a:pPr marL="457200" indent="-457200" fontAlgn="base">
              <a:spcBef>
                <a:spcPct val="0"/>
              </a:spcBef>
              <a:spcAft>
                <a:spcPct val="0"/>
              </a:spcAft>
              <a:buFont typeface="Wingdings" panose="05000000000000000000" pitchFamily="2" charset="2"/>
              <a:buChar char="v"/>
            </a:pPr>
            <a:r>
              <a:rPr lang="en-US" sz="2800" dirty="0" smtClean="0">
                <a:latin typeface="Calibri" panose="020F0502020204030204" pitchFamily="34" charset="0"/>
              </a:rPr>
              <a:t>Discuss </a:t>
            </a:r>
            <a:r>
              <a:rPr lang="en-US" sz="2800" dirty="0">
                <a:latin typeface="Calibri" panose="020F0502020204030204" pitchFamily="34" charset="0"/>
              </a:rPr>
              <a:t>the background and milestones of in RH and Midwifery </a:t>
            </a:r>
            <a:r>
              <a:rPr lang="en-US" sz="2800" dirty="0" smtClean="0">
                <a:latin typeface="Calibri" panose="020F0502020204030204" pitchFamily="34" charset="0"/>
              </a:rPr>
              <a:t>practice</a:t>
            </a:r>
            <a:endParaRPr kumimoji="0" lang="en-US" sz="2800" i="0" u="none" strike="noStrike" cap="none" normalizeH="0" baseline="0" dirty="0" smtClean="0">
              <a:ln>
                <a:noFill/>
              </a:ln>
              <a:effectLst/>
              <a:latin typeface="Calibri" panose="020F0502020204030204" pitchFamily="34" charset="0"/>
              <a:ea typeface="Calibri" pitchFamily="34" charset="0"/>
              <a:cs typeface="Arial" pitchFamily="34" charset="0"/>
            </a:endParaRPr>
          </a:p>
          <a:p>
            <a:pPr marL="457200" lvl="0" indent="-457200" eaLnBrk="0" fontAlgn="base" hangingPunct="0">
              <a:spcBef>
                <a:spcPct val="0"/>
              </a:spcBef>
              <a:spcAft>
                <a:spcPct val="0"/>
              </a:spcAft>
              <a:buFont typeface="Wingdings" pitchFamily="2" charset="2"/>
              <a:buChar char="v"/>
            </a:pPr>
            <a:r>
              <a:rPr lang="en-US" sz="2800" dirty="0">
                <a:latin typeface="Calibri" panose="020F0502020204030204" pitchFamily="34" charset="0"/>
                <a:ea typeface="Calibri" pitchFamily="34" charset="0"/>
                <a:cs typeface="Arial" pitchFamily="34" charset="0"/>
              </a:rPr>
              <a:t>Understand relevance of integration of RH</a:t>
            </a:r>
            <a:endParaRPr lang="en-US" sz="2800" dirty="0">
              <a:latin typeface="Calibri" panose="020F0502020204030204" pitchFamily="34" charset="0"/>
              <a:cs typeface="Arial" pitchFamily="34" charset="0"/>
            </a:endParaRPr>
          </a:p>
          <a:p>
            <a:pPr marL="457200" lvl="0" indent="-457200" eaLnBrk="0" fontAlgn="base" hangingPunct="0">
              <a:spcBef>
                <a:spcPct val="0"/>
              </a:spcBef>
              <a:spcAft>
                <a:spcPct val="0"/>
              </a:spcAft>
              <a:buFont typeface="Wingdings" pitchFamily="2" charset="2"/>
              <a:buChar char="v"/>
            </a:pPr>
            <a:r>
              <a:rPr lang="en-US" sz="2800" dirty="0">
                <a:latin typeface="Calibri" panose="020F0502020204030204" pitchFamily="34" charset="0"/>
                <a:ea typeface="Calibri" pitchFamily="34" charset="0"/>
                <a:cs typeface="Arial" pitchFamily="34" charset="0"/>
              </a:rPr>
              <a:t>Outline elements of quality of care in RH </a:t>
            </a:r>
            <a:r>
              <a:rPr lang="en-US" sz="2800" dirty="0" smtClean="0">
                <a:latin typeface="Calibri" panose="020F0502020204030204" pitchFamily="34" charset="0"/>
                <a:ea typeface="Calibri" pitchFamily="34" charset="0"/>
                <a:cs typeface="Arial" pitchFamily="34" charset="0"/>
              </a:rPr>
              <a:t>services</a:t>
            </a:r>
          </a:p>
          <a:p>
            <a:pPr marL="457200" indent="-457200" eaLnBrk="0" fontAlgn="base" hangingPunct="0">
              <a:spcBef>
                <a:spcPct val="0"/>
              </a:spcBef>
              <a:spcAft>
                <a:spcPct val="0"/>
              </a:spcAft>
              <a:buFont typeface="Wingdings" pitchFamily="2" charset="2"/>
              <a:buChar char="v"/>
            </a:pPr>
            <a:r>
              <a:rPr lang="en-US" sz="2800" dirty="0">
                <a:latin typeface="Calibri" panose="020F0502020204030204" pitchFamily="34" charset="0"/>
              </a:rPr>
              <a:t>Discuss </a:t>
            </a:r>
            <a:r>
              <a:rPr lang="en-US" sz="2800" dirty="0" smtClean="0">
                <a:solidFill>
                  <a:schemeClr val="bg2">
                    <a:lumMod val="10000"/>
                  </a:schemeClr>
                </a:solidFill>
                <a:latin typeface="Calibri" panose="020F0502020204030204" pitchFamily="34" charset="0"/>
                <a:cs typeface="Times New Roman" pitchFamily="18" charset="0"/>
              </a:rPr>
              <a:t>adolescent and youth health</a:t>
            </a:r>
            <a:endParaRPr kumimoji="0" lang="en-US" sz="2800" i="0" u="none" strike="noStrike" cap="none" normalizeH="0" baseline="0" dirty="0" smtClean="0">
              <a:ln>
                <a:noFill/>
              </a:ln>
              <a:solidFill>
                <a:schemeClr val="bg2">
                  <a:lumMod val="10000"/>
                </a:schemeClr>
              </a:solidFill>
              <a:effectLst/>
              <a:latin typeface="Calibri" panose="020F0502020204030204" pitchFamily="34" charset="0"/>
              <a:ea typeface="Calibri" pitchFamily="34" charset="0"/>
              <a:cs typeface="Arial" pitchFamily="34" charset="0"/>
            </a:endParaRPr>
          </a:p>
          <a:p>
            <a:pPr lvl="0" eaLnBrk="0" fontAlgn="base" hangingPunct="0">
              <a:spcBef>
                <a:spcPct val="0"/>
              </a:spcBef>
              <a:spcAft>
                <a:spcPct val="0"/>
              </a:spcAft>
              <a:buFont typeface="Wingdings" pitchFamily="2" charset="2"/>
              <a:buChar char="v"/>
            </a:pPr>
            <a:r>
              <a:rPr lang="en-US" sz="2800" dirty="0">
                <a:latin typeface="Calibri" panose="020F0502020204030204" pitchFamily="34" charset="0"/>
                <a:ea typeface="Calibri" pitchFamily="34" charset="0"/>
                <a:cs typeface="Arial" pitchFamily="34" charset="0"/>
              </a:rPr>
              <a:t>Outline components of </a:t>
            </a:r>
            <a:r>
              <a:rPr lang="en-US" sz="2800" dirty="0" smtClean="0">
                <a:latin typeface="Calibri" panose="020F0502020204030204" pitchFamily="34" charset="0"/>
                <a:ea typeface="Calibri" pitchFamily="34" charset="0"/>
                <a:cs typeface="Arial" pitchFamily="34" charset="0"/>
              </a:rPr>
              <a:t>RH</a:t>
            </a:r>
            <a:endParaRPr kumimoji="0" lang="en-US" sz="2800" i="0" u="none" strike="noStrike" cap="none" normalizeH="0" baseline="0" dirty="0" smtClean="0">
              <a:ln>
                <a:noFill/>
              </a:ln>
              <a:effectLst/>
              <a:latin typeface="Calibri" panose="020F0502020204030204" pitchFamily="34" charset="0"/>
              <a:cs typeface="Arial" pitchFamily="34" charset="0"/>
            </a:endParaRPr>
          </a:p>
          <a:p>
            <a:pPr lvl="0" eaLnBrk="0" fontAlgn="base" hangingPunct="0">
              <a:spcBef>
                <a:spcPct val="0"/>
              </a:spcBef>
              <a:spcAft>
                <a:spcPct val="0"/>
              </a:spcAft>
              <a:buFont typeface="Wingdings" pitchFamily="2" charset="2"/>
              <a:buChar char="v"/>
            </a:pPr>
            <a:r>
              <a:rPr kumimoji="0" lang="en-US" sz="2800" i="0" u="none" strike="noStrike" cap="none" normalizeH="0" baseline="0" dirty="0" smtClean="0">
                <a:ln>
                  <a:noFill/>
                </a:ln>
                <a:effectLst/>
                <a:latin typeface="Calibri" panose="020F0502020204030204" pitchFamily="34" charset="0"/>
                <a:ea typeface="Calibri" pitchFamily="34" charset="0"/>
                <a:cs typeface="Arial" pitchFamily="34" charset="0"/>
              </a:rPr>
              <a:t>Outline </a:t>
            </a:r>
            <a:r>
              <a:rPr lang="en-US" sz="2800" dirty="0" smtClean="0">
                <a:latin typeface="Calibri" panose="020F0502020204030204" pitchFamily="34" charset="0"/>
                <a:ea typeface="Calibri" pitchFamily="34" charset="0"/>
                <a:cs typeface="Arial" pitchFamily="34" charset="0"/>
              </a:rPr>
              <a:t>pillars </a:t>
            </a:r>
            <a:r>
              <a:rPr kumimoji="0" lang="en-US" sz="2800" i="0" u="none" strike="noStrike" cap="none" normalizeH="0" baseline="0" dirty="0" smtClean="0">
                <a:ln>
                  <a:noFill/>
                </a:ln>
                <a:effectLst/>
                <a:latin typeface="Calibri" panose="020F0502020204030204" pitchFamily="34" charset="0"/>
                <a:ea typeface="Calibri" pitchFamily="34" charset="0"/>
                <a:cs typeface="Arial" pitchFamily="34" charset="0"/>
              </a:rPr>
              <a:t>of </a:t>
            </a:r>
            <a:r>
              <a:rPr lang="en-US" sz="2800" dirty="0">
                <a:latin typeface="Calibri" panose="020F0502020204030204" pitchFamily="34" charset="0"/>
                <a:cs typeface="Times New Roman" pitchFamily="18" charset="0"/>
              </a:rPr>
              <a:t>Components of Safe </a:t>
            </a:r>
            <a:r>
              <a:rPr lang="en-US" sz="2800" dirty="0" smtClean="0">
                <a:latin typeface="Calibri" panose="020F0502020204030204" pitchFamily="34" charset="0"/>
                <a:cs typeface="Times New Roman" pitchFamily="18" charset="0"/>
              </a:rPr>
              <a:t>Motherhood</a:t>
            </a:r>
            <a:endParaRPr kumimoji="0" lang="en-US" sz="2800" i="0" u="none" strike="noStrike" cap="none" normalizeH="0" baseline="0" dirty="0" smtClean="0">
              <a:ln>
                <a:noFill/>
              </a:ln>
              <a:effectLst/>
              <a:latin typeface="Calibri" panose="020F0502020204030204"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b="1" i="0" u="none" strike="noStrike" cap="none" normalizeH="0" baseline="0" dirty="0" smtClean="0">
              <a:ln>
                <a:noFill/>
              </a:ln>
              <a:effectLst/>
              <a:latin typeface="Arial" pitchFamily="34" charset="0"/>
              <a:cs typeface="Arial" pitchFamily="34" charset="0"/>
            </a:endParaRPr>
          </a:p>
        </p:txBody>
      </p:sp>
    </p:spTree>
    <p:extLst>
      <p:ext uri="{BB962C8B-B14F-4D97-AF65-F5344CB8AC3E}">
        <p14:creationId xmlns:p14="http://schemas.microsoft.com/office/powerpoint/2010/main" val="41749943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609600"/>
            <a:ext cx="8839200" cy="5943600"/>
          </a:xfrm>
        </p:spPr>
        <p:txBody>
          <a:bodyPr>
            <a:normAutofit/>
          </a:bodyPr>
          <a:lstStyle/>
          <a:p>
            <a:pPr algn="just">
              <a:lnSpc>
                <a:spcPct val="150000"/>
              </a:lnSpc>
            </a:pPr>
            <a:r>
              <a:rPr lang="en-US" sz="3200" b="1" dirty="0">
                <a:latin typeface="Times New Roman" pitchFamily="18" charset="0"/>
                <a:cs typeface="Times New Roman" pitchFamily="18" charset="0"/>
              </a:rPr>
              <a:t>Enhance both men and women’s </a:t>
            </a:r>
            <a:r>
              <a:rPr lang="en-US" sz="3200" dirty="0" smtClean="0">
                <a:latin typeface="Times New Roman" pitchFamily="18" charset="0"/>
                <a:cs typeface="Times New Roman" pitchFamily="18" charset="0"/>
              </a:rPr>
              <a:t>health throughout </a:t>
            </a:r>
            <a:r>
              <a:rPr lang="en-US" sz="3200" dirty="0">
                <a:latin typeface="Times New Roman" pitchFamily="18" charset="0"/>
                <a:cs typeface="Times New Roman" pitchFamily="18" charset="0"/>
              </a:rPr>
              <a:t>their life cycle</a:t>
            </a:r>
          </a:p>
          <a:p>
            <a:pPr algn="just">
              <a:lnSpc>
                <a:spcPct val="150000"/>
              </a:lnSpc>
              <a:buNone/>
            </a:pPr>
            <a:r>
              <a:rPr lang="en-US" sz="3200" dirty="0" smtClean="0">
                <a:latin typeface="Times New Roman" pitchFamily="18" charset="0"/>
                <a:cs typeface="Times New Roman" pitchFamily="18" charset="0"/>
              </a:rPr>
              <a:t>•Provide </a:t>
            </a:r>
            <a:r>
              <a:rPr lang="en-US" sz="3200" b="1" dirty="0">
                <a:latin typeface="Times New Roman" pitchFamily="18" charset="0"/>
                <a:cs typeface="Times New Roman" pitchFamily="18" charset="0"/>
              </a:rPr>
              <a:t>quality and </a:t>
            </a:r>
            <a:r>
              <a:rPr lang="en-US" sz="3200" b="1" dirty="0" smtClean="0">
                <a:latin typeface="Times New Roman" pitchFamily="18" charset="0"/>
                <a:cs typeface="Times New Roman" pitchFamily="18" charset="0"/>
              </a:rPr>
              <a:t>sustainable comprehensive </a:t>
            </a:r>
            <a:r>
              <a:rPr lang="en-US" sz="3200" b="1" dirty="0">
                <a:latin typeface="Times New Roman" pitchFamily="18" charset="0"/>
                <a:cs typeface="Times New Roman" pitchFamily="18" charset="0"/>
              </a:rPr>
              <a:t>RH services</a:t>
            </a:r>
            <a:r>
              <a:rPr lang="en-US" sz="3200" dirty="0">
                <a:latin typeface="Times New Roman" pitchFamily="18" charset="0"/>
                <a:cs typeface="Times New Roman" pitchFamily="18" charset="0"/>
              </a:rPr>
              <a:t> in all </a:t>
            </a:r>
            <a:r>
              <a:rPr lang="en-US" sz="3200" dirty="0" smtClean="0">
                <a:latin typeface="Times New Roman" pitchFamily="18" charset="0"/>
                <a:cs typeface="Times New Roman" pitchFamily="18" charset="0"/>
              </a:rPr>
              <a:t>service delivery </a:t>
            </a:r>
            <a:r>
              <a:rPr lang="en-US" sz="3200" dirty="0">
                <a:latin typeface="Times New Roman" pitchFamily="18" charset="0"/>
                <a:cs typeface="Times New Roman" pitchFamily="18" charset="0"/>
              </a:rPr>
              <a:t>points (SDP’s) and </a:t>
            </a:r>
            <a:r>
              <a:rPr lang="en-US" sz="3200" dirty="0" smtClean="0">
                <a:latin typeface="Times New Roman" pitchFamily="18" charset="0"/>
                <a:cs typeface="Times New Roman" pitchFamily="18" charset="0"/>
              </a:rPr>
              <a:t>community levels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1798638"/>
          </a:xfrm>
        </p:spPr>
        <p:txBody>
          <a:bodyPr>
            <a:normAutofit/>
          </a:bodyPr>
          <a:lstStyle/>
          <a:p>
            <a:r>
              <a:rPr lang="en-US" sz="2700" b="1" dirty="0" smtClean="0">
                <a:solidFill>
                  <a:schemeClr val="bg2">
                    <a:lumMod val="10000"/>
                  </a:schemeClr>
                </a:solidFill>
              </a:rPr>
              <a:t>The Implementation Plan for National Reproductive Health Strategy of 1998</a:t>
            </a:r>
            <a:br>
              <a:rPr lang="en-US" sz="2700" b="1" dirty="0" smtClean="0">
                <a:solidFill>
                  <a:schemeClr val="bg2">
                    <a:lumMod val="10000"/>
                  </a:schemeClr>
                </a:solidFill>
              </a:rPr>
            </a:br>
            <a:r>
              <a:rPr lang="en-US" sz="2700" b="1" dirty="0" smtClean="0">
                <a:solidFill>
                  <a:schemeClr val="bg2">
                    <a:lumMod val="10000"/>
                  </a:schemeClr>
                </a:solidFill>
              </a:rPr>
              <a:t>Covering the Period 1999 - 2003</a:t>
            </a:r>
            <a:endParaRPr lang="en-US" dirty="0">
              <a:solidFill>
                <a:schemeClr val="bg2">
                  <a:lumMod val="10000"/>
                </a:schemeClr>
              </a:solidFill>
            </a:endParaRPr>
          </a:p>
        </p:txBody>
      </p:sp>
      <p:sp>
        <p:nvSpPr>
          <p:cNvPr id="3" name="Content Placeholder 2"/>
          <p:cNvSpPr>
            <a:spLocks noGrp="1"/>
          </p:cNvSpPr>
          <p:nvPr>
            <p:ph sz="quarter" idx="1"/>
          </p:nvPr>
        </p:nvSpPr>
        <p:spPr>
          <a:xfrm>
            <a:off x="228600" y="1447800"/>
            <a:ext cx="8686800" cy="5105400"/>
          </a:xfrm>
        </p:spPr>
        <p:txBody>
          <a:bodyPr>
            <a:noAutofit/>
          </a:bodyPr>
          <a:lstStyle/>
          <a:p>
            <a:pPr algn="just">
              <a:lnSpc>
                <a:spcPct val="150000"/>
              </a:lnSpc>
            </a:pPr>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development of this national </a:t>
            </a:r>
            <a:r>
              <a:rPr lang="en-US" sz="3200" dirty="0" smtClean="0">
                <a:latin typeface="Times New Roman" pitchFamily="18" charset="0"/>
                <a:cs typeface="Times New Roman" pitchFamily="18" charset="0"/>
              </a:rPr>
              <a:t>implementation plan </a:t>
            </a:r>
            <a:r>
              <a:rPr lang="en-US" sz="3200" dirty="0">
                <a:latin typeface="Times New Roman" pitchFamily="18" charset="0"/>
                <a:cs typeface="Times New Roman" pitchFamily="18" charset="0"/>
              </a:rPr>
              <a:t>represents Kenya’s determination not </a:t>
            </a:r>
            <a:r>
              <a:rPr lang="en-US" sz="3200" dirty="0" smtClean="0">
                <a:latin typeface="Times New Roman" pitchFamily="18" charset="0"/>
                <a:cs typeface="Times New Roman" pitchFamily="18" charset="0"/>
              </a:rPr>
              <a:t>only to </a:t>
            </a:r>
            <a:r>
              <a:rPr lang="en-US" sz="3200" dirty="0" err="1">
                <a:latin typeface="Times New Roman" pitchFamily="18" charset="0"/>
                <a:cs typeface="Times New Roman" pitchFamily="18" charset="0"/>
              </a:rPr>
              <a:t>operationalise</a:t>
            </a:r>
            <a:r>
              <a:rPr lang="en-US" sz="3200" dirty="0">
                <a:latin typeface="Times New Roman" pitchFamily="18" charset="0"/>
                <a:cs typeface="Times New Roman" pitchFamily="18" charset="0"/>
              </a:rPr>
              <a:t> the reproductive </a:t>
            </a:r>
            <a:r>
              <a:rPr lang="en-US" sz="3200" dirty="0" smtClean="0">
                <a:latin typeface="Times New Roman" pitchFamily="18" charset="0"/>
                <a:cs typeface="Times New Roman" pitchFamily="18" charset="0"/>
              </a:rPr>
              <a:t>health strategy </a:t>
            </a:r>
            <a:r>
              <a:rPr lang="en-US" sz="3200" dirty="0">
                <a:latin typeface="Times New Roman" pitchFamily="18" charset="0"/>
                <a:cs typeface="Times New Roman" pitchFamily="18" charset="0"/>
              </a:rPr>
              <a:t>but also to address the </a:t>
            </a:r>
            <a:r>
              <a:rPr lang="en-US" sz="3200" dirty="0" smtClean="0">
                <a:latin typeface="Times New Roman" pitchFamily="18" charset="0"/>
                <a:cs typeface="Times New Roman" pitchFamily="18" charset="0"/>
              </a:rPr>
              <a:t>immediate causes </a:t>
            </a:r>
            <a:r>
              <a:rPr lang="en-US" sz="3200" dirty="0">
                <a:latin typeface="Times New Roman" pitchFamily="18" charset="0"/>
                <a:cs typeface="Times New Roman" pitchFamily="18" charset="0"/>
              </a:rPr>
              <a:t>and underlying factors that affect </a:t>
            </a:r>
            <a:r>
              <a:rPr lang="en-US" sz="3200" dirty="0" smtClean="0">
                <a:latin typeface="Times New Roman" pitchFamily="18" charset="0"/>
                <a:cs typeface="Times New Roman" pitchFamily="18" charset="0"/>
              </a:rPr>
              <a:t>the health </a:t>
            </a:r>
            <a:r>
              <a:rPr lang="en-US" sz="3200" dirty="0">
                <a:latin typeface="Times New Roman" pitchFamily="18" charset="0"/>
                <a:cs typeface="Times New Roman" pitchFamily="18" charset="0"/>
              </a:rPr>
              <a:t>status of the population.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85800"/>
            <a:ext cx="8763000" cy="5334000"/>
          </a:xfrm>
        </p:spPr>
        <p:txBody>
          <a:bodyPr>
            <a:normAutofit lnSpcReduction="10000"/>
          </a:bodyPr>
          <a:lstStyle/>
          <a:p>
            <a:pPr algn="just">
              <a:lnSpc>
                <a:spcPct val="150000"/>
              </a:lnSpc>
            </a:pPr>
            <a:r>
              <a:rPr lang="en-US" sz="3000" dirty="0">
                <a:latin typeface="Times New Roman" pitchFamily="18" charset="0"/>
                <a:cs typeface="Times New Roman" pitchFamily="18" charset="0"/>
              </a:rPr>
              <a:t>This policy document provides a list of RH </a:t>
            </a:r>
            <a:r>
              <a:rPr lang="en-US" sz="3000" dirty="0" smtClean="0">
                <a:latin typeface="Times New Roman" pitchFamily="18" charset="0"/>
                <a:cs typeface="Times New Roman" pitchFamily="18" charset="0"/>
              </a:rPr>
              <a:t>plan components </a:t>
            </a:r>
            <a:r>
              <a:rPr lang="en-US" sz="3000" dirty="0">
                <a:latin typeface="Times New Roman" pitchFamily="18" charset="0"/>
                <a:cs typeface="Times New Roman" pitchFamily="18" charset="0"/>
              </a:rPr>
              <a:t>in order of priority.</a:t>
            </a:r>
          </a:p>
          <a:p>
            <a:pPr algn="just">
              <a:lnSpc>
                <a:spcPct val="150000"/>
              </a:lnSpc>
            </a:pPr>
            <a:r>
              <a:rPr lang="en-US" sz="3000" dirty="0">
                <a:latin typeface="Times New Roman" pitchFamily="18" charset="0"/>
                <a:cs typeface="Times New Roman" pitchFamily="18" charset="0"/>
              </a:rPr>
              <a:t>The </a:t>
            </a:r>
            <a:r>
              <a:rPr lang="en-US" sz="3000" dirty="0" err="1">
                <a:latin typeface="Times New Roman" pitchFamily="18" charset="0"/>
                <a:cs typeface="Times New Roman" pitchFamily="18" charset="0"/>
              </a:rPr>
              <a:t>MoH</a:t>
            </a:r>
            <a:r>
              <a:rPr lang="en-US" sz="3000" dirty="0">
                <a:latin typeface="Times New Roman" pitchFamily="18" charset="0"/>
                <a:cs typeface="Times New Roman" pitchFamily="18" charset="0"/>
              </a:rPr>
              <a:t>, in collaboration with provinces </a:t>
            </a:r>
            <a:r>
              <a:rPr lang="en-US" sz="3000" dirty="0" smtClean="0">
                <a:latin typeface="Times New Roman" pitchFamily="18" charset="0"/>
                <a:cs typeface="Times New Roman" pitchFamily="18" charset="0"/>
              </a:rPr>
              <a:t>and districts</a:t>
            </a:r>
            <a:r>
              <a:rPr lang="en-US" sz="3000" dirty="0">
                <a:latin typeface="Times New Roman" pitchFamily="18" charset="0"/>
                <a:cs typeface="Times New Roman" pitchFamily="18" charset="0"/>
              </a:rPr>
              <a:t>, set out to </a:t>
            </a:r>
            <a:r>
              <a:rPr lang="en-US" sz="3000" dirty="0" err="1">
                <a:latin typeface="Times New Roman" pitchFamily="18" charset="0"/>
                <a:cs typeface="Times New Roman" pitchFamily="18" charset="0"/>
              </a:rPr>
              <a:t>operationalise</a:t>
            </a:r>
            <a:r>
              <a:rPr lang="en-US" sz="3000" dirty="0">
                <a:latin typeface="Times New Roman" pitchFamily="18" charset="0"/>
                <a:cs typeface="Times New Roman" pitchFamily="18" charset="0"/>
              </a:rPr>
              <a:t> the RH </a:t>
            </a:r>
            <a:r>
              <a:rPr lang="en-US" sz="3000" dirty="0" smtClean="0">
                <a:latin typeface="Times New Roman" pitchFamily="18" charset="0"/>
                <a:cs typeface="Times New Roman" pitchFamily="18" charset="0"/>
              </a:rPr>
              <a:t>policy document </a:t>
            </a:r>
            <a:r>
              <a:rPr lang="en-US" sz="3000" dirty="0">
                <a:latin typeface="Times New Roman" pitchFamily="18" charset="0"/>
                <a:cs typeface="Times New Roman" pitchFamily="18" charset="0"/>
              </a:rPr>
              <a:t>by identifying and </a:t>
            </a:r>
            <a:r>
              <a:rPr lang="en-US" sz="3000" dirty="0" err="1">
                <a:latin typeface="Times New Roman" pitchFamily="18" charset="0"/>
                <a:cs typeface="Times New Roman" pitchFamily="18" charset="0"/>
              </a:rPr>
              <a:t>prioritising</a:t>
            </a: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various RH </a:t>
            </a:r>
            <a:r>
              <a:rPr lang="en-US" sz="3000" dirty="0">
                <a:latin typeface="Times New Roman" pitchFamily="18" charset="0"/>
                <a:cs typeface="Times New Roman" pitchFamily="18" charset="0"/>
              </a:rPr>
              <a:t>plan components with an emphasis </a:t>
            </a:r>
            <a:r>
              <a:rPr lang="en-US" sz="3000" dirty="0" smtClean="0">
                <a:latin typeface="Times New Roman" pitchFamily="18" charset="0"/>
                <a:cs typeface="Times New Roman" pitchFamily="18" charset="0"/>
              </a:rPr>
              <a:t>on women </a:t>
            </a:r>
            <a:r>
              <a:rPr lang="en-US" sz="3000" dirty="0">
                <a:latin typeface="Times New Roman" pitchFamily="18" charset="0"/>
                <a:cs typeface="Times New Roman" pitchFamily="18" charset="0"/>
              </a:rPr>
              <a:t>and children, adolescents and </a:t>
            </a:r>
            <a:r>
              <a:rPr lang="en-US" sz="3000" dirty="0" smtClean="0">
                <a:latin typeface="Times New Roman" pitchFamily="18" charset="0"/>
                <a:cs typeface="Times New Roman" pitchFamily="18" charset="0"/>
              </a:rPr>
              <a:t>youths and </a:t>
            </a:r>
            <a:r>
              <a:rPr lang="en-US" sz="3000" dirty="0">
                <a:latin typeface="Times New Roman" pitchFamily="18" charset="0"/>
                <a:cs typeface="Times New Roman" pitchFamily="18" charset="0"/>
              </a:rPr>
              <a:t>other groups, who experience difficulties </a:t>
            </a:r>
            <a:r>
              <a:rPr lang="en-US" sz="3000" dirty="0" smtClean="0">
                <a:latin typeface="Times New Roman" pitchFamily="18" charset="0"/>
                <a:cs typeface="Times New Roman" pitchFamily="18" charset="0"/>
              </a:rPr>
              <a:t>in accessing </a:t>
            </a:r>
            <a:r>
              <a:rPr lang="en-US" sz="3000" dirty="0">
                <a:latin typeface="Times New Roman" pitchFamily="18" charset="0"/>
                <a:cs typeface="Times New Roman" pitchFamily="18" charset="0"/>
              </a:rPr>
              <a:t>health care</a:t>
            </a:r>
            <a:r>
              <a:rPr lang="en-US" dirty="0"/>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533400"/>
            <a:ext cx="8686800" cy="6019800"/>
          </a:xfrm>
        </p:spPr>
        <p:txBody>
          <a:bodyPr>
            <a:normAutofit/>
          </a:bodyPr>
          <a:lstStyle/>
          <a:p>
            <a:pPr algn="just">
              <a:lnSpc>
                <a:spcPct val="150000"/>
              </a:lnSpc>
            </a:pPr>
            <a:r>
              <a:rPr lang="en-US" sz="3600" dirty="0">
                <a:latin typeface="Times New Roman" pitchFamily="18" charset="0"/>
                <a:cs typeface="Times New Roman" pitchFamily="18" charset="0"/>
              </a:rPr>
              <a:t>Among other priorities, all </a:t>
            </a:r>
            <a:r>
              <a:rPr lang="en-US" sz="3600" dirty="0" smtClean="0">
                <a:latin typeface="Times New Roman" pitchFamily="18" charset="0"/>
                <a:cs typeface="Times New Roman" pitchFamily="18" charset="0"/>
              </a:rPr>
              <a:t>stakeholders expressed </a:t>
            </a:r>
            <a:r>
              <a:rPr lang="en-US" sz="3600" dirty="0">
                <a:latin typeface="Times New Roman" pitchFamily="18" charset="0"/>
                <a:cs typeface="Times New Roman" pitchFamily="18" charset="0"/>
              </a:rPr>
              <a:t>the need to train health </a:t>
            </a:r>
            <a:r>
              <a:rPr lang="en-US" sz="3600" dirty="0" smtClean="0">
                <a:latin typeface="Times New Roman" pitchFamily="18" charset="0"/>
                <a:cs typeface="Times New Roman" pitchFamily="18" charset="0"/>
              </a:rPr>
              <a:t>care providers </a:t>
            </a:r>
            <a:r>
              <a:rPr lang="en-US" sz="3600" dirty="0">
                <a:latin typeface="Times New Roman" pitchFamily="18" charset="0"/>
                <a:cs typeface="Times New Roman" pitchFamily="18" charset="0"/>
              </a:rPr>
              <a:t>at all levels in reproductive </a:t>
            </a:r>
            <a:r>
              <a:rPr lang="en-US" sz="3600" dirty="0" smtClean="0">
                <a:latin typeface="Times New Roman" pitchFamily="18" charset="0"/>
                <a:cs typeface="Times New Roman" pitchFamily="18" charset="0"/>
              </a:rPr>
              <a:t>health issues</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pPr algn="just">
              <a:lnSpc>
                <a:spcPct val="150000"/>
              </a:lnSpc>
            </a:pPr>
            <a:r>
              <a:rPr lang="en-US" sz="3600" dirty="0" smtClean="0">
                <a:latin typeface="Times New Roman" pitchFamily="18" charset="0"/>
                <a:cs typeface="Times New Roman" pitchFamily="18" charset="0"/>
              </a:rPr>
              <a:t>This </a:t>
            </a:r>
            <a:r>
              <a:rPr lang="en-US" sz="3600" dirty="0">
                <a:latin typeface="Times New Roman" pitchFamily="18" charset="0"/>
                <a:cs typeface="Times New Roman" pitchFamily="18" charset="0"/>
              </a:rPr>
              <a:t>led to the development of </a:t>
            </a:r>
            <a:r>
              <a:rPr lang="en-US" sz="3600" dirty="0" smtClean="0">
                <a:latin typeface="Times New Roman" pitchFamily="18" charset="0"/>
                <a:cs typeface="Times New Roman" pitchFamily="18" charset="0"/>
              </a:rPr>
              <a:t>The National </a:t>
            </a:r>
            <a:r>
              <a:rPr lang="en-US" sz="3600" dirty="0">
                <a:latin typeface="Times New Roman" pitchFamily="18" charset="0"/>
                <a:cs typeface="Times New Roman" pitchFamily="18" charset="0"/>
              </a:rPr>
              <a:t>Reproductive Health Training Plan </a:t>
            </a:r>
            <a:r>
              <a:rPr lang="en-US" sz="3600" dirty="0" smtClean="0">
                <a:latin typeface="Times New Roman" pitchFamily="18" charset="0"/>
                <a:cs typeface="Times New Roman" pitchFamily="18" charset="0"/>
              </a:rPr>
              <a:t>of 2000</a:t>
            </a:r>
            <a:r>
              <a:rPr lang="en-US" sz="36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77962"/>
          </a:xfrm>
        </p:spPr>
        <p:txBody>
          <a:bodyPr>
            <a:normAutofit fontScale="90000"/>
          </a:bodyPr>
          <a:lstStyle/>
          <a:p>
            <a:r>
              <a:rPr lang="en-US" sz="3100" b="1" dirty="0" smtClean="0">
                <a:solidFill>
                  <a:schemeClr val="bg2">
                    <a:lumMod val="10000"/>
                  </a:schemeClr>
                </a:solidFill>
                <a:latin typeface="Times New Roman" pitchFamily="18" charset="0"/>
                <a:cs typeface="Times New Roman" pitchFamily="18" charset="0"/>
              </a:rPr>
              <a:t>The National Reproductive Health Training</a:t>
            </a:r>
            <a:br>
              <a:rPr lang="en-US" sz="3100" b="1" dirty="0" smtClean="0">
                <a:solidFill>
                  <a:schemeClr val="bg2">
                    <a:lumMod val="10000"/>
                  </a:schemeClr>
                </a:solidFill>
                <a:latin typeface="Times New Roman" pitchFamily="18" charset="0"/>
                <a:cs typeface="Times New Roman" pitchFamily="18" charset="0"/>
              </a:rPr>
            </a:br>
            <a:r>
              <a:rPr lang="en-US" sz="3100" b="1" dirty="0" smtClean="0">
                <a:solidFill>
                  <a:schemeClr val="bg2">
                    <a:lumMod val="10000"/>
                  </a:schemeClr>
                </a:solidFill>
                <a:latin typeface="Times New Roman" pitchFamily="18" charset="0"/>
                <a:cs typeface="Times New Roman" pitchFamily="18" charset="0"/>
              </a:rPr>
              <a:t>Plan of 2000 Covering the Period 2000 - 2004</a:t>
            </a:r>
            <a:r>
              <a:rPr lang="en-US" b="1" dirty="0" smtClean="0">
                <a:solidFill>
                  <a:schemeClr val="bg2">
                    <a:lumMod val="10000"/>
                  </a:schemeClr>
                </a:solidFill>
              </a:rPr>
              <a:t/>
            </a:r>
            <a:br>
              <a:rPr lang="en-US" b="1" dirty="0" smtClean="0">
                <a:solidFill>
                  <a:schemeClr val="bg2">
                    <a:lumMod val="10000"/>
                  </a:schemeClr>
                </a:solidFill>
              </a:rPr>
            </a:br>
            <a:endParaRPr lang="en-US" dirty="0">
              <a:solidFill>
                <a:schemeClr val="bg2">
                  <a:lumMod val="10000"/>
                </a:schemeClr>
              </a:solidFill>
            </a:endParaRPr>
          </a:p>
        </p:txBody>
      </p:sp>
      <p:sp>
        <p:nvSpPr>
          <p:cNvPr id="3" name="Content Placeholder 2"/>
          <p:cNvSpPr>
            <a:spLocks noGrp="1"/>
          </p:cNvSpPr>
          <p:nvPr>
            <p:ph sz="quarter" idx="1"/>
          </p:nvPr>
        </p:nvSpPr>
        <p:spPr>
          <a:xfrm>
            <a:off x="457200" y="1066800"/>
            <a:ext cx="8458200" cy="5486400"/>
          </a:xfrm>
        </p:spPr>
        <p:txBody>
          <a:bodyPr>
            <a:normAutofit/>
          </a:bodyPr>
          <a:lstStyle/>
          <a:p>
            <a:pPr algn="just">
              <a:lnSpc>
                <a:spcPct val="200000"/>
              </a:lnSpc>
            </a:pPr>
            <a:r>
              <a:rPr lang="en-US" sz="4000" dirty="0" smtClean="0">
                <a:latin typeface="Times New Roman" pitchFamily="18" charset="0"/>
                <a:cs typeface="Times New Roman" pitchFamily="18" charset="0"/>
              </a:rPr>
              <a:t>This </a:t>
            </a:r>
            <a:r>
              <a:rPr lang="en-US" sz="4000" dirty="0">
                <a:latin typeface="Times New Roman" pitchFamily="18" charset="0"/>
                <a:cs typeface="Times New Roman" pitchFamily="18" charset="0"/>
              </a:rPr>
              <a:t>policy document addresses the </a:t>
            </a:r>
            <a:r>
              <a:rPr lang="en-US" sz="4000" dirty="0" smtClean="0">
                <a:latin typeface="Times New Roman" pitchFamily="18" charset="0"/>
                <a:cs typeface="Times New Roman" pitchFamily="18" charset="0"/>
              </a:rPr>
              <a:t>weakness identified </a:t>
            </a:r>
            <a:r>
              <a:rPr lang="en-US" sz="4000" dirty="0">
                <a:latin typeface="Times New Roman" pitchFamily="18" charset="0"/>
                <a:cs typeface="Times New Roman" pitchFamily="18" charset="0"/>
              </a:rPr>
              <a:t>in relation to the various care </a:t>
            </a:r>
            <a:r>
              <a:rPr lang="en-US" sz="4000" dirty="0" smtClean="0">
                <a:latin typeface="Times New Roman" pitchFamily="18" charset="0"/>
                <a:cs typeface="Times New Roman" pitchFamily="18" charset="0"/>
              </a:rPr>
              <a:t>providers at </a:t>
            </a:r>
            <a:r>
              <a:rPr lang="en-US" sz="4000" dirty="0">
                <a:latin typeface="Times New Roman" pitchFamily="18" charset="0"/>
                <a:cs typeface="Times New Roman" pitchFamily="18" charset="0"/>
              </a:rPr>
              <a:t>all levels of the care delivery system</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endParaRPr lang="en-US" dirty="0"/>
          </a:p>
        </p:txBody>
      </p:sp>
      <p:sp>
        <p:nvSpPr>
          <p:cNvPr id="3" name="Content Placeholder 2"/>
          <p:cNvSpPr>
            <a:spLocks noGrp="1"/>
          </p:cNvSpPr>
          <p:nvPr>
            <p:ph sz="quarter" idx="1"/>
          </p:nvPr>
        </p:nvSpPr>
        <p:spPr>
          <a:xfrm>
            <a:off x="914400" y="914400"/>
            <a:ext cx="7772400" cy="5105400"/>
          </a:xfrm>
        </p:spPr>
        <p:txBody>
          <a:bodyPr>
            <a:normAutofit/>
          </a:bodyPr>
          <a:lstStyle/>
          <a:p>
            <a:pPr algn="just">
              <a:lnSpc>
                <a:spcPct val="150000"/>
              </a:lnSpc>
            </a:pPr>
            <a:r>
              <a:rPr lang="en-US" sz="2800" dirty="0" smtClean="0">
                <a:latin typeface="Times New Roman" pitchFamily="18" charset="0"/>
                <a:cs typeface="Times New Roman" pitchFamily="18" charset="0"/>
              </a:rPr>
              <a:t>The identified </a:t>
            </a:r>
            <a:r>
              <a:rPr lang="en-US" sz="2800" dirty="0">
                <a:latin typeface="Times New Roman" pitchFamily="18" charset="0"/>
                <a:cs typeface="Times New Roman" pitchFamily="18" charset="0"/>
              </a:rPr>
              <a:t>weaknesses included:</a:t>
            </a:r>
          </a:p>
          <a:p>
            <a:pPr algn="just">
              <a:lnSpc>
                <a:spcPct val="150000"/>
              </a:lnSpc>
              <a:buNone/>
            </a:pPr>
            <a:r>
              <a:rPr lang="en-US" sz="2800" dirty="0">
                <a:latin typeface="Times New Roman" pitchFamily="18" charset="0"/>
                <a:cs typeface="Times New Roman" pitchFamily="18" charset="0"/>
              </a:rPr>
              <a:t>• Inadequate clinical skills</a:t>
            </a:r>
          </a:p>
          <a:p>
            <a:pPr algn="just">
              <a:lnSpc>
                <a:spcPct val="150000"/>
              </a:lnSpc>
              <a:buNone/>
            </a:pPr>
            <a:r>
              <a:rPr lang="en-US" sz="2800" dirty="0">
                <a:latin typeface="Times New Roman" pitchFamily="18" charset="0"/>
                <a:cs typeface="Times New Roman" pitchFamily="18" charset="0"/>
              </a:rPr>
              <a:t>• Poor knowledge</a:t>
            </a:r>
          </a:p>
          <a:p>
            <a:pPr algn="just">
              <a:lnSpc>
                <a:spcPct val="150000"/>
              </a:lnSpc>
              <a:buNone/>
            </a:pPr>
            <a:r>
              <a:rPr lang="en-US" sz="2800" dirty="0">
                <a:latin typeface="Times New Roman" pitchFamily="18" charset="0"/>
                <a:cs typeface="Times New Roman" pitchFamily="18" charset="0"/>
              </a:rPr>
              <a:t>• Poor managerial skills</a:t>
            </a:r>
          </a:p>
          <a:p>
            <a:pPr algn="just">
              <a:lnSpc>
                <a:spcPct val="150000"/>
              </a:lnSpc>
              <a:buNone/>
            </a:pPr>
            <a:r>
              <a:rPr lang="en-US" sz="2800" dirty="0">
                <a:latin typeface="Times New Roman" pitchFamily="18" charset="0"/>
                <a:cs typeface="Times New Roman" pitchFamily="18" charset="0"/>
              </a:rPr>
              <a:t>• Poor communication and </a:t>
            </a:r>
            <a:r>
              <a:rPr lang="en-US" sz="2800" dirty="0" err="1" smtClean="0">
                <a:latin typeface="Times New Roman" pitchFamily="18" charset="0"/>
                <a:cs typeface="Times New Roman" pitchFamily="18" charset="0"/>
              </a:rPr>
              <a:t>counselling</a:t>
            </a:r>
            <a:r>
              <a:rPr lang="en-US" sz="2800" dirty="0" smtClean="0">
                <a:latin typeface="Times New Roman" pitchFamily="18" charset="0"/>
                <a:cs typeface="Times New Roman" pitchFamily="18" charset="0"/>
              </a:rPr>
              <a:t> skills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lnSpc>
                <a:spcPct val="150000"/>
              </a:lnSpc>
            </a:pPr>
            <a:r>
              <a:rPr lang="en-US" sz="2800" dirty="0">
                <a:latin typeface="Times New Roman" pitchFamily="18" charset="0"/>
                <a:cs typeface="Times New Roman" pitchFamily="18" charset="0"/>
              </a:rPr>
              <a:t>The reproductive health training plan </a:t>
            </a:r>
            <a:r>
              <a:rPr lang="en-US" sz="2800" dirty="0" smtClean="0">
                <a:latin typeface="Times New Roman" pitchFamily="18" charset="0"/>
                <a:cs typeface="Times New Roman" pitchFamily="18" charset="0"/>
              </a:rPr>
              <a:t>document focuses </a:t>
            </a:r>
            <a:r>
              <a:rPr lang="en-US" sz="2800" dirty="0">
                <a:latin typeface="Times New Roman" pitchFamily="18" charset="0"/>
                <a:cs typeface="Times New Roman" pitchFamily="18" charset="0"/>
              </a:rPr>
              <a:t>on the strengthening of pre-service </a:t>
            </a:r>
            <a:r>
              <a:rPr lang="en-US" sz="2800" dirty="0" smtClean="0">
                <a:latin typeface="Times New Roman" pitchFamily="18" charset="0"/>
                <a:cs typeface="Times New Roman" pitchFamily="18" charset="0"/>
              </a:rPr>
              <a:t>and in-service </a:t>
            </a:r>
            <a:r>
              <a:rPr lang="en-US" sz="2800" dirty="0">
                <a:latin typeface="Times New Roman" pitchFamily="18" charset="0"/>
                <a:cs typeface="Times New Roman" pitchFamily="18" charset="0"/>
              </a:rPr>
              <a:t>training activities to facilitate </a:t>
            </a:r>
            <a:r>
              <a:rPr lang="en-US" sz="2800" dirty="0" smtClean="0">
                <a:latin typeface="Times New Roman" pitchFamily="18" charset="0"/>
                <a:cs typeface="Times New Roman" pitchFamily="18" charset="0"/>
              </a:rPr>
              <a:t>the provision </a:t>
            </a:r>
            <a:r>
              <a:rPr lang="en-US" sz="2800" dirty="0">
                <a:latin typeface="Times New Roman" pitchFamily="18" charset="0"/>
                <a:cs typeface="Times New Roman" pitchFamily="18" charset="0"/>
              </a:rPr>
              <a:t>of integrated and </a:t>
            </a:r>
            <a:r>
              <a:rPr lang="en-US" sz="2800" dirty="0" smtClean="0">
                <a:latin typeface="Times New Roman" pitchFamily="18" charset="0"/>
                <a:cs typeface="Times New Roman" pitchFamily="18" charset="0"/>
              </a:rPr>
              <a:t>comprehensive reproductive </a:t>
            </a:r>
            <a:r>
              <a:rPr lang="en-US" sz="2800" dirty="0">
                <a:latin typeface="Times New Roman" pitchFamily="18" charset="0"/>
                <a:cs typeface="Times New Roman" pitchFamily="18" charset="0"/>
              </a:rPr>
              <a:t>health services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bg2">
                    <a:lumMod val="10000"/>
                  </a:schemeClr>
                </a:solidFill>
                <a:latin typeface="Times New Roman" pitchFamily="18" charset="0"/>
                <a:cs typeface="Times New Roman" pitchFamily="18" charset="0"/>
              </a:rPr>
              <a:t>The </a:t>
            </a:r>
            <a:r>
              <a:rPr lang="en-US" sz="2800" b="1" dirty="0" err="1">
                <a:solidFill>
                  <a:schemeClr val="bg2">
                    <a:lumMod val="10000"/>
                  </a:schemeClr>
                </a:solidFill>
                <a:latin typeface="Times New Roman" pitchFamily="18" charset="0"/>
                <a:cs typeface="Times New Roman" pitchFamily="18" charset="0"/>
              </a:rPr>
              <a:t>GoK</a:t>
            </a:r>
            <a:r>
              <a:rPr lang="en-US" sz="2800" b="1" dirty="0">
                <a:solidFill>
                  <a:schemeClr val="bg2">
                    <a:lumMod val="10000"/>
                  </a:schemeClr>
                </a:solidFill>
                <a:latin typeface="Times New Roman" pitchFamily="18" charset="0"/>
                <a:cs typeface="Times New Roman" pitchFamily="18" charset="0"/>
              </a:rPr>
              <a:t>/UNICEF 2004 - 2008 </a:t>
            </a:r>
            <a:r>
              <a:rPr lang="en-US" sz="2800" b="1" dirty="0" err="1">
                <a:solidFill>
                  <a:schemeClr val="bg2">
                    <a:lumMod val="10000"/>
                  </a:schemeClr>
                </a:solidFill>
                <a:latin typeface="Times New Roman" pitchFamily="18" charset="0"/>
                <a:cs typeface="Times New Roman" pitchFamily="18" charset="0"/>
              </a:rPr>
              <a:t>Programme</a:t>
            </a:r>
            <a:r>
              <a:rPr lang="en-US" sz="2800" b="1" dirty="0">
                <a:solidFill>
                  <a:schemeClr val="bg2">
                    <a:lumMod val="10000"/>
                  </a:schemeClr>
                </a:solidFill>
                <a:latin typeface="Times New Roman" pitchFamily="18" charset="0"/>
                <a:cs typeface="Times New Roman" pitchFamily="18" charset="0"/>
              </a:rPr>
              <a:t> of</a:t>
            </a:r>
            <a:br>
              <a:rPr lang="en-US" sz="2800" b="1" dirty="0">
                <a:solidFill>
                  <a:schemeClr val="bg2">
                    <a:lumMod val="10000"/>
                  </a:schemeClr>
                </a:solidFill>
                <a:latin typeface="Times New Roman" pitchFamily="18" charset="0"/>
                <a:cs typeface="Times New Roman" pitchFamily="18" charset="0"/>
              </a:rPr>
            </a:br>
            <a:r>
              <a:rPr lang="en-US" sz="2800" b="1" dirty="0">
                <a:solidFill>
                  <a:schemeClr val="bg2">
                    <a:lumMod val="10000"/>
                  </a:schemeClr>
                </a:solidFill>
                <a:latin typeface="Times New Roman" pitchFamily="18" charset="0"/>
                <a:cs typeface="Times New Roman" pitchFamily="18" charset="0"/>
              </a:rPr>
              <a:t>Co-operation (Draft Strategy Paper),</a:t>
            </a:r>
            <a:br>
              <a:rPr lang="en-US" sz="2800" b="1" dirty="0">
                <a:solidFill>
                  <a:schemeClr val="bg2">
                    <a:lumMod val="10000"/>
                  </a:schemeClr>
                </a:solidFill>
                <a:latin typeface="Times New Roman" pitchFamily="18" charset="0"/>
                <a:cs typeface="Times New Roman" pitchFamily="18" charset="0"/>
              </a:rPr>
            </a:br>
            <a:r>
              <a:rPr lang="en-US" sz="2800" b="1" dirty="0">
                <a:solidFill>
                  <a:schemeClr val="bg2">
                    <a:lumMod val="10000"/>
                  </a:schemeClr>
                </a:solidFill>
                <a:latin typeface="Times New Roman" pitchFamily="18" charset="0"/>
                <a:cs typeface="Times New Roman" pitchFamily="18" charset="0"/>
              </a:rPr>
              <a:t>February 2003</a:t>
            </a:r>
            <a:endParaRPr lang="en-US" sz="2800" dirty="0">
              <a:solidFill>
                <a:schemeClr val="bg2">
                  <a:lumMod val="1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50000"/>
              </a:lnSpc>
            </a:pPr>
            <a:r>
              <a:rPr lang="en-US" dirty="0">
                <a:latin typeface="Times New Roman" pitchFamily="18" charset="0"/>
                <a:cs typeface="Times New Roman" pitchFamily="18" charset="0"/>
              </a:rPr>
              <a:t>This document provides policy guidelines </a:t>
            </a:r>
            <a:r>
              <a:rPr lang="en-US" dirty="0" smtClean="0">
                <a:latin typeface="Times New Roman" pitchFamily="18" charset="0"/>
                <a:cs typeface="Times New Roman" pitchFamily="18" charset="0"/>
              </a:rPr>
              <a:t>for provision </a:t>
            </a:r>
            <a:r>
              <a:rPr lang="en-US" dirty="0">
                <a:latin typeface="Times New Roman" pitchFamily="18" charset="0"/>
                <a:cs typeface="Times New Roman" pitchFamily="18" charset="0"/>
              </a:rPr>
              <a:t>of quality care and </a:t>
            </a:r>
            <a:r>
              <a:rPr lang="en-US" dirty="0" smtClean="0">
                <a:latin typeface="Times New Roman" pitchFamily="18" charset="0"/>
                <a:cs typeface="Times New Roman" pitchFamily="18" charset="0"/>
              </a:rPr>
              <a:t>training. Documented </a:t>
            </a:r>
            <a:r>
              <a:rPr lang="en-US" dirty="0">
                <a:latin typeface="Times New Roman" pitchFamily="18" charset="0"/>
                <a:cs typeface="Times New Roman" pitchFamily="18" charset="0"/>
              </a:rPr>
              <a:t>in this strategy paper are </a:t>
            </a:r>
            <a:r>
              <a:rPr lang="en-US" dirty="0" smtClean="0">
                <a:latin typeface="Times New Roman" pitchFamily="18" charset="0"/>
                <a:cs typeface="Times New Roman" pitchFamily="18" charset="0"/>
              </a:rPr>
              <a:t>key results </a:t>
            </a:r>
            <a:r>
              <a:rPr lang="en-US" dirty="0">
                <a:latin typeface="Times New Roman" pitchFamily="18" charset="0"/>
                <a:cs typeface="Times New Roman" pitchFamily="18" charset="0"/>
              </a:rPr>
              <a:t>and lessons learned from the </a:t>
            </a:r>
            <a:r>
              <a:rPr lang="en-US" dirty="0" smtClean="0">
                <a:latin typeface="Times New Roman" pitchFamily="18" charset="0"/>
                <a:cs typeface="Times New Roman" pitchFamily="18" charset="0"/>
              </a:rPr>
              <a:t>ongoing five </a:t>
            </a:r>
            <a:r>
              <a:rPr lang="en-US" dirty="0">
                <a:latin typeface="Times New Roman" pitchFamily="18" charset="0"/>
                <a:cs typeface="Times New Roman" pitchFamily="18" charset="0"/>
              </a:rPr>
              <a:t>year National Strategic Plan covering </a:t>
            </a:r>
            <a:r>
              <a:rPr lang="en-US" dirty="0" smtClean="0">
                <a:latin typeface="Times New Roman" pitchFamily="18" charset="0"/>
                <a:cs typeface="Times New Roman" pitchFamily="18" charset="0"/>
              </a:rPr>
              <a:t>the period </a:t>
            </a:r>
            <a:r>
              <a:rPr lang="en-US" dirty="0">
                <a:latin typeface="Times New Roman" pitchFamily="18" charset="0"/>
                <a:cs typeface="Times New Roman" pitchFamily="18" charset="0"/>
              </a:rPr>
              <a:t>1999 - 2003. So far, the five </a:t>
            </a:r>
            <a:r>
              <a:rPr lang="en-US" dirty="0" smtClean="0">
                <a:latin typeface="Times New Roman" pitchFamily="18" charset="0"/>
                <a:cs typeface="Times New Roman" pitchFamily="18" charset="0"/>
              </a:rPr>
              <a:t>year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has failed to raise other </a:t>
            </a:r>
            <a:r>
              <a:rPr lang="en-US" dirty="0" smtClean="0">
                <a:latin typeface="Times New Roman" pitchFamily="18" charset="0"/>
                <a:cs typeface="Times New Roman" pitchFamily="18" charset="0"/>
              </a:rPr>
              <a:t>resources for </a:t>
            </a:r>
            <a:r>
              <a:rPr lang="en-US" dirty="0">
                <a:latin typeface="Times New Roman" pitchFamily="18" charset="0"/>
                <a:cs typeface="Times New Roman" pitchFamily="18" charset="0"/>
              </a:rPr>
              <a:t>safe motherhood activities.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lgn="just">
              <a:lnSpc>
                <a:spcPct val="150000"/>
              </a:lnSpc>
            </a:pPr>
            <a:r>
              <a:rPr lang="en-US" sz="2800" dirty="0">
                <a:latin typeface="Times New Roman" pitchFamily="18" charset="0"/>
                <a:cs typeface="Times New Roman" pitchFamily="18" charset="0"/>
              </a:rPr>
              <a:t>There </a:t>
            </a:r>
            <a:r>
              <a:rPr lang="en-US" sz="2800" dirty="0" smtClean="0">
                <a:latin typeface="Times New Roman" pitchFamily="18" charset="0"/>
                <a:cs typeface="Times New Roman" pitchFamily="18" charset="0"/>
              </a:rPr>
              <a:t>has, therefore</a:t>
            </a:r>
            <a:r>
              <a:rPr lang="en-US" sz="2800" dirty="0">
                <a:latin typeface="Times New Roman" pitchFamily="18" charset="0"/>
                <a:cs typeface="Times New Roman" pitchFamily="18" charset="0"/>
              </a:rPr>
              <a:t>, been a minimal impact on </a:t>
            </a:r>
            <a:r>
              <a:rPr lang="en-US" sz="2800" dirty="0" smtClean="0">
                <a:latin typeface="Times New Roman" pitchFamily="18" charset="0"/>
                <a:cs typeface="Times New Roman" pitchFamily="18" charset="0"/>
              </a:rPr>
              <a:t>the reduction </a:t>
            </a:r>
            <a:r>
              <a:rPr lang="en-US" sz="2800" dirty="0">
                <a:latin typeface="Times New Roman" pitchFamily="18" charset="0"/>
                <a:cs typeface="Times New Roman" pitchFamily="18" charset="0"/>
              </a:rPr>
              <a:t>of maternal mortality rate. </a:t>
            </a:r>
            <a:r>
              <a:rPr lang="en-US" sz="2800" dirty="0" smtClean="0">
                <a:latin typeface="Times New Roman" pitchFamily="18" charset="0"/>
                <a:cs typeface="Times New Roman" pitchFamily="18" charset="0"/>
              </a:rPr>
              <a:t>However, some </a:t>
            </a:r>
            <a:r>
              <a:rPr lang="en-US" sz="2800" dirty="0">
                <a:latin typeface="Times New Roman" pitchFamily="18" charset="0"/>
                <a:cs typeface="Times New Roman" pitchFamily="18" charset="0"/>
              </a:rPr>
              <a:t>important achievements have been </a:t>
            </a:r>
            <a:r>
              <a:rPr lang="en-US" sz="2800" dirty="0" smtClean="0">
                <a:latin typeface="Times New Roman" pitchFamily="18" charset="0"/>
                <a:cs typeface="Times New Roman" pitchFamily="18" charset="0"/>
              </a:rPr>
              <a:t>made, especially </a:t>
            </a:r>
            <a:r>
              <a:rPr lang="en-US" sz="2800" dirty="0">
                <a:latin typeface="Times New Roman" pitchFamily="18" charset="0"/>
                <a:cs typeface="Times New Roman" pitchFamily="18" charset="0"/>
              </a:rPr>
              <a:t>on the promotion of the concept </a:t>
            </a:r>
            <a:r>
              <a:rPr lang="en-US" sz="2800" dirty="0" smtClean="0">
                <a:latin typeface="Times New Roman" pitchFamily="18" charset="0"/>
                <a:cs typeface="Times New Roman" pitchFamily="18" charset="0"/>
              </a:rPr>
              <a:t>of essential </a:t>
            </a:r>
            <a:r>
              <a:rPr lang="en-US" sz="2800" dirty="0">
                <a:latin typeface="Times New Roman" pitchFamily="18" charset="0"/>
                <a:cs typeface="Times New Roman" pitchFamily="18" charset="0"/>
              </a:rPr>
              <a:t>obstetric care and the introduction </a:t>
            </a:r>
            <a:r>
              <a:rPr lang="en-US" sz="2800" dirty="0" smtClean="0">
                <a:latin typeface="Times New Roman" pitchFamily="18" charset="0"/>
                <a:cs typeface="Times New Roman" pitchFamily="18" charset="0"/>
              </a:rPr>
              <a:t>of life </a:t>
            </a:r>
            <a:r>
              <a:rPr lang="en-US" sz="2800" dirty="0">
                <a:latin typeface="Times New Roman" pitchFamily="18" charset="0"/>
                <a:cs typeface="Times New Roman" pitchFamily="18" charset="0"/>
              </a:rPr>
              <a:t>saving skills. It is necessary to note the </a:t>
            </a:r>
            <a:r>
              <a:rPr lang="en-US" sz="2800" dirty="0" smtClean="0">
                <a:latin typeface="Times New Roman" pitchFamily="18" charset="0"/>
                <a:cs typeface="Times New Roman" pitchFamily="18" charset="0"/>
              </a:rPr>
              <a:t>shift in </a:t>
            </a:r>
            <a:r>
              <a:rPr lang="en-US" sz="2800" dirty="0">
                <a:latin typeface="Times New Roman" pitchFamily="18" charset="0"/>
                <a:cs typeface="Times New Roman" pitchFamily="18" charset="0"/>
              </a:rPr>
              <a:t>RH policies within the five year </a:t>
            </a:r>
            <a:r>
              <a:rPr lang="en-US" sz="2800" dirty="0" err="1">
                <a:latin typeface="Times New Roman" pitchFamily="18" charset="0"/>
                <a:cs typeface="Times New Roman" pitchFamily="18" charset="0"/>
              </a:rPr>
              <a:t>programme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762000"/>
            <a:ext cx="8458200" cy="5791200"/>
          </a:xfrm>
        </p:spPr>
        <p:txBody>
          <a:bodyPr>
            <a:noAutofit/>
          </a:bodyPr>
          <a:lstStyle/>
          <a:p>
            <a:pPr algn="just">
              <a:lnSpc>
                <a:spcPct val="150000"/>
              </a:lnSpc>
            </a:pPr>
            <a:r>
              <a:rPr lang="en-US" sz="3200" dirty="0">
                <a:latin typeface="Times New Roman" pitchFamily="18" charset="0"/>
                <a:cs typeface="Times New Roman" pitchFamily="18" charset="0"/>
              </a:rPr>
              <a:t>which targets:</a:t>
            </a:r>
          </a:p>
          <a:p>
            <a:pPr algn="just">
              <a:lnSpc>
                <a:spcPct val="150000"/>
              </a:lnSpc>
              <a:buNone/>
            </a:pPr>
            <a:r>
              <a:rPr lang="en-US" sz="3200" dirty="0">
                <a:latin typeface="Times New Roman" pitchFamily="18" charset="0"/>
                <a:cs typeface="Times New Roman" pitchFamily="18" charset="0"/>
              </a:rPr>
              <a:t>• Advocacy for policy change in </a:t>
            </a:r>
            <a:r>
              <a:rPr lang="en-US" sz="3200" dirty="0" smtClean="0">
                <a:latin typeface="Times New Roman" pitchFamily="18" charset="0"/>
                <a:cs typeface="Times New Roman" pitchFamily="18" charset="0"/>
              </a:rPr>
              <a:t>the provision </a:t>
            </a:r>
            <a:r>
              <a:rPr lang="en-US" sz="3200" dirty="0">
                <a:latin typeface="Times New Roman" pitchFamily="18" charset="0"/>
                <a:cs typeface="Times New Roman" pitchFamily="18" charset="0"/>
              </a:rPr>
              <a:t>of reproductive health services</a:t>
            </a:r>
          </a:p>
          <a:p>
            <a:pPr algn="just">
              <a:lnSpc>
                <a:spcPct val="150000"/>
              </a:lnSpc>
              <a:buNone/>
            </a:pPr>
            <a:r>
              <a:rPr lang="en-US" sz="3200" dirty="0">
                <a:latin typeface="Times New Roman" pitchFamily="18" charset="0"/>
                <a:cs typeface="Times New Roman" pitchFamily="18" charset="0"/>
              </a:rPr>
              <a:t>• Encouraging and strengthening </a:t>
            </a:r>
            <a:r>
              <a:rPr lang="en-US" sz="3200" dirty="0" smtClean="0">
                <a:latin typeface="Times New Roman" pitchFamily="18" charset="0"/>
                <a:cs typeface="Times New Roman" pitchFamily="18" charset="0"/>
              </a:rPr>
              <a:t>the implementation </a:t>
            </a:r>
            <a:r>
              <a:rPr lang="en-US" sz="3200" dirty="0">
                <a:latin typeface="Times New Roman" pitchFamily="18" charset="0"/>
                <a:cs typeface="Times New Roman" pitchFamily="18" charset="0"/>
              </a:rPr>
              <a:t>of existing policies</a:t>
            </a:r>
          </a:p>
          <a:p>
            <a:pPr algn="just">
              <a:lnSpc>
                <a:spcPct val="150000"/>
              </a:lnSpc>
              <a:buNone/>
            </a:pPr>
            <a:r>
              <a:rPr lang="en-US" sz="3200" dirty="0">
                <a:latin typeface="Times New Roman" pitchFamily="18" charset="0"/>
                <a:cs typeface="Times New Roman" pitchFamily="18" charset="0"/>
              </a:rPr>
              <a:t>• Capacity building through </a:t>
            </a:r>
            <a:r>
              <a:rPr lang="en-US" sz="3200" dirty="0" smtClean="0">
                <a:latin typeface="Times New Roman" pitchFamily="18" charset="0"/>
                <a:cs typeface="Times New Roman" pitchFamily="18" charset="0"/>
              </a:rPr>
              <a:t>community participation </a:t>
            </a:r>
            <a:r>
              <a:rPr lang="en-US" sz="3200" dirty="0">
                <a:latin typeface="Times New Roman" pitchFamily="18" charset="0"/>
                <a:cs typeface="Times New Roman" pitchFamily="18" charset="0"/>
              </a:rPr>
              <a:t>and resource </a:t>
            </a:r>
            <a:r>
              <a:rPr lang="en-US" sz="3200" dirty="0" err="1" smtClean="0">
                <a:latin typeface="Times New Roman" pitchFamily="18" charset="0"/>
                <a:cs typeface="Times New Roman" pitchFamily="18" charset="0"/>
              </a:rPr>
              <a:t>mobilisation</a:t>
            </a:r>
            <a:r>
              <a:rPr lang="en-US" sz="3200" dirty="0" smtClean="0">
                <a:latin typeface="Times New Roman" pitchFamily="18" charset="0"/>
                <a:cs typeface="Times New Roman" pitchFamily="18" charset="0"/>
              </a:rPr>
              <a:t>, rather </a:t>
            </a:r>
            <a:r>
              <a:rPr lang="en-US" sz="3200" dirty="0">
                <a:latin typeface="Times New Roman" pitchFamily="18" charset="0"/>
                <a:cs typeface="Times New Roman" pitchFamily="18" charset="0"/>
              </a:rPr>
              <a:t>than on service delivery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48BC3-68A1-44CB-82BD-EACC4C8A1734}" type="slidenum">
              <a:rPr lang="en-US" smtClean="0"/>
              <a:pPr/>
              <a:t>4</a:t>
            </a:fld>
            <a:endParaRPr lang="en-US" dirty="0"/>
          </a:p>
        </p:txBody>
      </p:sp>
      <p:sp>
        <p:nvSpPr>
          <p:cNvPr id="3" name="Rectangle 2"/>
          <p:cNvSpPr/>
          <p:nvPr/>
        </p:nvSpPr>
        <p:spPr>
          <a:xfrm>
            <a:off x="381000" y="304800"/>
            <a:ext cx="8305800" cy="5262979"/>
          </a:xfrm>
          <a:prstGeom prst="rect">
            <a:avLst/>
          </a:prstGeom>
        </p:spPr>
        <p:txBody>
          <a:bodyPr wrap="square">
            <a:spAutoFit/>
          </a:bodyPr>
          <a:lstStyle/>
          <a:p>
            <a:pPr lvl="0" eaLnBrk="0" fontAlgn="base" hangingPunct="0">
              <a:spcBef>
                <a:spcPct val="0"/>
              </a:spcBef>
              <a:spcAft>
                <a:spcPct val="0"/>
              </a:spcAft>
            </a:pPr>
            <a:r>
              <a:rPr kumimoji="0" lang="en-US" b="1" i="0" u="none" strike="noStrike" cap="none" normalizeH="0" baseline="0" dirty="0" smtClean="0">
                <a:ln>
                  <a:noFill/>
                </a:ln>
                <a:effectLst/>
                <a:latin typeface="Arial" pitchFamily="34" charset="0"/>
                <a:ea typeface="Calibri" pitchFamily="34" charset="0"/>
                <a:cs typeface="Arial" pitchFamily="34" charset="0"/>
              </a:rPr>
              <a:t> </a:t>
            </a:r>
            <a:r>
              <a:rPr kumimoji="0" lang="en-US" sz="2800" b="1" i="0" u="none" strike="noStrike" cap="none" normalizeH="0" baseline="0" dirty="0" smtClean="0">
                <a:ln>
                  <a:noFill/>
                </a:ln>
                <a:effectLst/>
                <a:latin typeface="Arial" pitchFamily="34" charset="0"/>
                <a:ea typeface="Calibri" pitchFamily="34" charset="0"/>
                <a:cs typeface="Arial" pitchFamily="34" charset="0"/>
              </a:rPr>
              <a:t>Define RH-</a:t>
            </a:r>
            <a:endParaRPr kumimoji="0" lang="en-US" sz="2800" b="1" i="0" u="none" strike="noStrike" cap="none" normalizeH="0" baseline="0" dirty="0" smtClean="0">
              <a:ln>
                <a:noFill/>
              </a:ln>
              <a:effectLst/>
              <a:latin typeface="Arial" pitchFamily="34" charset="0"/>
              <a:cs typeface="Arial" pitchFamily="34" charset="0"/>
            </a:endParaRPr>
          </a:p>
          <a:p>
            <a:pPr lvl="0"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8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Reproductive health</a:t>
            </a:r>
            <a:r>
              <a:rPr kumimoji="0" lang="en-US" sz="28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is defined as a state of complete physical, mental, emotional and social well being and not merely absence of disease or infirmity, in all matters relating to the reproductive health system and to its functions and processes.</a:t>
            </a:r>
          </a:p>
          <a:p>
            <a:pPr lvl="0" eaLnBrk="0" fontAlgn="base" hangingPunct="0">
              <a:spcBef>
                <a:spcPct val="0"/>
              </a:spcBef>
              <a:spcAft>
                <a:spcPct val="0"/>
              </a:spcAft>
            </a:pPr>
            <a:r>
              <a:rPr kumimoji="0" lang="en-US" sz="28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US" sz="28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Reproductive Health Care </a:t>
            </a:r>
            <a:r>
              <a:rPr kumimoji="0" lang="en-US" sz="28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Reproductive health care is the appropriate constellation of methods, technologies and services that will ensure reproductive health and well being by preventing and solving problems related to human reproduction and sexuality</a:t>
            </a:r>
            <a:r>
              <a:rPr lang="en-US" sz="2800" dirty="0">
                <a:latin typeface="Arial" pitchFamily="34" charset="0"/>
                <a:ea typeface="Calibri" pitchFamily="34" charset="0"/>
                <a:cs typeface="Arial" pitchFamily="34" charset="0"/>
              </a:rPr>
              <a:t>.</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endParaRPr lang="en-US" sz="2800" dirty="0"/>
          </a:p>
        </p:txBody>
      </p:sp>
    </p:spTree>
    <p:extLst>
      <p:ext uri="{BB962C8B-B14F-4D97-AF65-F5344CB8AC3E}">
        <p14:creationId xmlns:p14="http://schemas.microsoft.com/office/powerpoint/2010/main" val="19791431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5943600"/>
          </a:xfrm>
        </p:spPr>
        <p:txBody>
          <a:bodyPr>
            <a:normAutofit/>
          </a:bodyPr>
          <a:lstStyle/>
          <a:p>
            <a:pPr algn="just">
              <a:lnSpc>
                <a:spcPct val="160000"/>
              </a:lnSpc>
            </a:pPr>
            <a:r>
              <a:rPr lang="en-US" dirty="0">
                <a:latin typeface="Times New Roman" pitchFamily="18" charset="0"/>
                <a:cs typeface="Times New Roman" pitchFamily="18" charset="0"/>
              </a:rPr>
              <a:t>Thus, during the first half of the </a:t>
            </a:r>
            <a:r>
              <a:rPr lang="en-US" dirty="0" smtClean="0">
                <a:latin typeface="Times New Roman" pitchFamily="18" charset="0"/>
                <a:cs typeface="Times New Roman" pitchFamily="18" charset="0"/>
              </a:rPr>
              <a:t>implementation plan</a:t>
            </a:r>
            <a:r>
              <a:rPr lang="en-US" dirty="0">
                <a:latin typeface="Times New Roman" pitchFamily="18" charset="0"/>
                <a:cs typeface="Times New Roman" pitchFamily="18" charset="0"/>
              </a:rPr>
              <a:t>, strategies that rely more on </a:t>
            </a:r>
            <a:r>
              <a:rPr lang="en-US" dirty="0" smtClean="0">
                <a:latin typeface="Times New Roman" pitchFamily="18" charset="0"/>
                <a:cs typeface="Times New Roman" pitchFamily="18" charset="0"/>
              </a:rPr>
              <a:t>advocacy, networking </a:t>
            </a:r>
            <a:r>
              <a:rPr lang="en-US" dirty="0">
                <a:latin typeface="Times New Roman" pitchFamily="18" charset="0"/>
                <a:cs typeface="Times New Roman" pitchFamily="18" charset="0"/>
              </a:rPr>
              <a:t>and knowledge generation </a:t>
            </a:r>
            <a:r>
              <a:rPr lang="en-US" dirty="0" smtClean="0">
                <a:latin typeface="Times New Roman" pitchFamily="18" charset="0"/>
                <a:cs typeface="Times New Roman" pitchFamily="18" charset="0"/>
              </a:rPr>
              <a:t>were adopted</a:t>
            </a:r>
            <a:r>
              <a:rPr lang="en-US" dirty="0">
                <a:latin typeface="Times New Roman" pitchFamily="18" charset="0"/>
                <a:cs typeface="Times New Roman" pitchFamily="18" charset="0"/>
              </a:rPr>
              <a:t>. In recognition of the seriousness of </a:t>
            </a:r>
            <a:r>
              <a:rPr lang="en-US" dirty="0" smtClean="0">
                <a:latin typeface="Times New Roman" pitchFamily="18" charset="0"/>
                <a:cs typeface="Times New Roman" pitchFamily="18" charset="0"/>
              </a:rPr>
              <a:t>the HIV/AIDS </a:t>
            </a:r>
            <a:r>
              <a:rPr lang="en-US" dirty="0">
                <a:latin typeface="Times New Roman" pitchFamily="18" charset="0"/>
                <a:cs typeface="Times New Roman" pitchFamily="18" charset="0"/>
              </a:rPr>
              <a:t>pandemic and in line with </a:t>
            </a:r>
            <a:r>
              <a:rPr lang="en-US" dirty="0" smtClean="0">
                <a:latin typeface="Times New Roman" pitchFamily="18" charset="0"/>
                <a:cs typeface="Times New Roman" pitchFamily="18" charset="0"/>
              </a:rPr>
              <a:t>UNICEF regional </a:t>
            </a:r>
            <a:r>
              <a:rPr lang="en-US" dirty="0">
                <a:latin typeface="Times New Roman" pitchFamily="18" charset="0"/>
                <a:cs typeface="Times New Roman" pitchFamily="18" charset="0"/>
              </a:rPr>
              <a:t>policy, over the next five years (2004 </a:t>
            </a:r>
            <a:r>
              <a:rPr lang="en-US" dirty="0" smtClean="0">
                <a:latin typeface="Times New Roman" pitchFamily="18" charset="0"/>
                <a:cs typeface="Times New Roman" pitchFamily="18" charset="0"/>
              </a:rPr>
              <a:t>- 2008</a:t>
            </a:r>
            <a:r>
              <a:rPr lang="en-US" dirty="0">
                <a:latin typeface="Times New Roman" pitchFamily="18" charset="0"/>
                <a:cs typeface="Times New Roman" pitchFamily="18" charset="0"/>
              </a:rPr>
              <a:t>) a strategy aimed at ensuring </a:t>
            </a:r>
            <a:r>
              <a:rPr lang="en-US" dirty="0" smtClean="0">
                <a:latin typeface="Times New Roman" pitchFamily="18" charset="0"/>
                <a:cs typeface="Times New Roman" pitchFamily="18" charset="0"/>
              </a:rPr>
              <a:t>that HIV/AIDS </a:t>
            </a:r>
            <a:r>
              <a:rPr lang="en-US" dirty="0">
                <a:latin typeface="Times New Roman" pitchFamily="18" charset="0"/>
                <a:cs typeface="Times New Roman" pitchFamily="18" charset="0"/>
              </a:rPr>
              <a:t>is mainstreamed as a priority </a:t>
            </a:r>
            <a:r>
              <a:rPr lang="en-US" dirty="0" smtClean="0">
                <a:latin typeface="Times New Roman" pitchFamily="18" charset="0"/>
                <a:cs typeface="Times New Roman" pitchFamily="18" charset="0"/>
              </a:rPr>
              <a:t>to spearhead </a:t>
            </a:r>
            <a:r>
              <a:rPr lang="en-US" dirty="0">
                <a:latin typeface="Times New Roman" pitchFamily="18" charset="0"/>
                <a:cs typeface="Times New Roman" pitchFamily="18" charset="0"/>
              </a:rPr>
              <a:t>all health and health </a:t>
            </a:r>
            <a:r>
              <a:rPr lang="en-US" dirty="0" smtClean="0">
                <a:latin typeface="Times New Roman" pitchFamily="18" charset="0"/>
                <a:cs typeface="Times New Roman" pitchFamily="18" charset="0"/>
              </a:rPr>
              <a:t>related programs will be </a:t>
            </a:r>
            <a:r>
              <a:rPr lang="en-US" dirty="0">
                <a:latin typeface="Times New Roman" pitchFamily="18" charset="0"/>
                <a:cs typeface="Times New Roman" pitchFamily="18" charset="0"/>
              </a:rPr>
              <a:t>adopted.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772400" cy="762000"/>
          </a:xfrm>
        </p:spPr>
        <p:txBody>
          <a:bodyPr>
            <a:normAutofit fontScale="90000"/>
          </a:bodyPr>
          <a:lstStyle/>
          <a:p>
            <a:r>
              <a:rPr lang="en-US" sz="3600" b="1" dirty="0" smtClean="0">
                <a:solidFill>
                  <a:schemeClr val="bg2">
                    <a:lumMod val="10000"/>
                  </a:schemeClr>
                </a:solidFill>
              </a:rPr>
              <a:t>Reproductive Health Policy (Draft Outline</a:t>
            </a:r>
            <a:br>
              <a:rPr lang="en-US" sz="3600" b="1" dirty="0" smtClean="0">
                <a:solidFill>
                  <a:schemeClr val="bg2">
                    <a:lumMod val="10000"/>
                  </a:schemeClr>
                </a:solidFill>
              </a:rPr>
            </a:br>
            <a:r>
              <a:rPr lang="en-US" sz="3600" b="1" dirty="0" smtClean="0">
                <a:solidFill>
                  <a:schemeClr val="bg2">
                    <a:lumMod val="10000"/>
                  </a:schemeClr>
                </a:solidFill>
              </a:rPr>
              <a:t>2005)</a:t>
            </a:r>
            <a:r>
              <a:rPr lang="en-US" b="1" dirty="0" smtClean="0"/>
              <a:t/>
            </a:r>
            <a:br>
              <a:rPr lang="en-US" b="1" dirty="0" smtClean="0"/>
            </a:br>
            <a:endParaRPr lang="en-US" dirty="0"/>
          </a:p>
        </p:txBody>
      </p:sp>
      <p:sp>
        <p:nvSpPr>
          <p:cNvPr id="3" name="Content Placeholder 2"/>
          <p:cNvSpPr>
            <a:spLocks noGrp="1"/>
          </p:cNvSpPr>
          <p:nvPr>
            <p:ph sz="quarter" idx="1"/>
          </p:nvPr>
        </p:nvSpPr>
        <p:spPr>
          <a:xfrm>
            <a:off x="152400" y="685800"/>
            <a:ext cx="8839200" cy="5867400"/>
          </a:xfrm>
        </p:spPr>
        <p:txBody>
          <a:bodyPr>
            <a:normAutofit/>
          </a:bodyPr>
          <a:lstStyle/>
          <a:p>
            <a:pPr algn="just">
              <a:lnSpc>
                <a:spcPct val="150000"/>
              </a:lnSpc>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long term goal of the RH policy is </a:t>
            </a:r>
            <a:r>
              <a:rPr lang="en-US" sz="3600" dirty="0" smtClean="0">
                <a:latin typeface="Times New Roman" pitchFamily="18" charset="0"/>
                <a:cs typeface="Times New Roman" pitchFamily="18" charset="0"/>
              </a:rPr>
              <a:t>to promote </a:t>
            </a:r>
            <a:r>
              <a:rPr lang="en-US" sz="3600" dirty="0">
                <a:latin typeface="Times New Roman" pitchFamily="18" charset="0"/>
                <a:cs typeface="Times New Roman" pitchFamily="18" charset="0"/>
              </a:rPr>
              <a:t>and enhance the reproductive </a:t>
            </a:r>
            <a:r>
              <a:rPr lang="en-US" sz="3600" dirty="0" smtClean="0">
                <a:latin typeface="Times New Roman" pitchFamily="18" charset="0"/>
                <a:cs typeface="Times New Roman" pitchFamily="18" charset="0"/>
              </a:rPr>
              <a:t>health status </a:t>
            </a:r>
            <a:r>
              <a:rPr lang="en-US" sz="3600" dirty="0">
                <a:latin typeface="Times New Roman" pitchFamily="18" charset="0"/>
                <a:cs typeface="Times New Roman" pitchFamily="18" charset="0"/>
              </a:rPr>
              <a:t>of all Kenyans through the provision </a:t>
            </a:r>
            <a:r>
              <a:rPr lang="en-US" sz="3600" dirty="0" smtClean="0">
                <a:latin typeface="Times New Roman" pitchFamily="18" charset="0"/>
                <a:cs typeface="Times New Roman" pitchFamily="18" charset="0"/>
              </a:rPr>
              <a:t>of equitable</a:t>
            </a:r>
            <a:r>
              <a:rPr lang="en-US" sz="3600" dirty="0">
                <a:latin typeface="Times New Roman" pitchFamily="18" charset="0"/>
                <a:cs typeface="Times New Roman" pitchFamily="18" charset="0"/>
              </a:rPr>
              <a:t>, sustainable, integrated, </a:t>
            </a:r>
            <a:r>
              <a:rPr lang="en-US" sz="3600" dirty="0" smtClean="0">
                <a:latin typeface="Times New Roman" pitchFamily="18" charset="0"/>
                <a:cs typeface="Times New Roman" pitchFamily="18" charset="0"/>
              </a:rPr>
              <a:t>effective quality </a:t>
            </a:r>
            <a:r>
              <a:rPr lang="en-US" sz="3600" dirty="0">
                <a:latin typeface="Times New Roman" pitchFamily="18" charset="0"/>
                <a:cs typeface="Times New Roman" pitchFamily="18" charset="0"/>
              </a:rPr>
              <a:t>reproductive health care services that </a:t>
            </a:r>
            <a:r>
              <a:rPr lang="en-US" sz="3600" dirty="0" smtClean="0">
                <a:latin typeface="Times New Roman" pitchFamily="18" charset="0"/>
                <a:cs typeface="Times New Roman" pitchFamily="18" charset="0"/>
              </a:rPr>
              <a:t>are accessible</a:t>
            </a:r>
            <a:r>
              <a:rPr lang="en-US" sz="3600" dirty="0">
                <a:latin typeface="Times New Roman" pitchFamily="18" charset="0"/>
                <a:cs typeface="Times New Roman" pitchFamily="18" charset="0"/>
              </a:rPr>
              <a:t>, acceptable and affordable for all.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772400" cy="2587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381000"/>
            <a:ext cx="8839200" cy="6172200"/>
          </a:xfrm>
        </p:spPr>
        <p:txBody>
          <a:bodyPr>
            <a:noAutofit/>
          </a:bodyPr>
          <a:lstStyle/>
          <a:p>
            <a:pPr algn="just">
              <a:lnSpc>
                <a:spcPct val="150000"/>
              </a:lnSpc>
            </a:pPr>
            <a:r>
              <a:rPr lang="en-US" sz="3600" dirty="0"/>
              <a:t>The general objectives of the policy are to:</a:t>
            </a:r>
          </a:p>
          <a:p>
            <a:pPr algn="just">
              <a:lnSpc>
                <a:spcPct val="150000"/>
              </a:lnSpc>
              <a:buNone/>
            </a:pPr>
            <a:r>
              <a:rPr lang="en-US" sz="3600" dirty="0"/>
              <a:t>• Guide planning, </a:t>
            </a:r>
            <a:r>
              <a:rPr lang="en-US" sz="3600" dirty="0" smtClean="0"/>
              <a:t>implementation, monitoring </a:t>
            </a:r>
            <a:r>
              <a:rPr lang="en-US" sz="3600" dirty="0"/>
              <a:t>and evaluation of </a:t>
            </a:r>
            <a:r>
              <a:rPr lang="en-US" sz="3600" dirty="0" smtClean="0"/>
              <a:t>integrated quality </a:t>
            </a:r>
            <a:r>
              <a:rPr lang="en-US" sz="3600" dirty="0"/>
              <a:t>gender sensitive RH </a:t>
            </a:r>
            <a:r>
              <a:rPr lang="en-US" sz="3600" dirty="0" smtClean="0"/>
              <a:t>services in Government</a:t>
            </a:r>
            <a:r>
              <a:rPr lang="en-US" sz="3600" dirty="0"/>
              <a:t>, NGO, FBO and </a:t>
            </a:r>
            <a:r>
              <a:rPr lang="en-US" sz="3600" dirty="0" smtClean="0"/>
              <a:t>private sectors</a:t>
            </a:r>
            <a:endParaRPr lang="en-US" sz="3600" dirty="0"/>
          </a:p>
          <a:p>
            <a:pPr algn="just">
              <a:lnSpc>
                <a:spcPct val="150000"/>
              </a:lnSpc>
              <a:buNone/>
            </a:pPr>
            <a:r>
              <a:rPr lang="en-US" sz="3600" dirty="0"/>
              <a:t>• Standardise the </a:t>
            </a:r>
            <a:r>
              <a:rPr lang="en-US" sz="3600" dirty="0" smtClean="0"/>
              <a:t>quality </a:t>
            </a:r>
            <a:r>
              <a:rPr lang="en-US" sz="3600" dirty="0"/>
              <a:t>and delivery </a:t>
            </a:r>
            <a:r>
              <a:rPr lang="en-US" sz="3600" dirty="0" smtClean="0"/>
              <a:t>of RH </a:t>
            </a:r>
            <a:r>
              <a:rPr lang="en-US" sz="3600" dirty="0"/>
              <a:t>services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533400"/>
            <a:ext cx="8686800" cy="5486400"/>
          </a:xfrm>
        </p:spPr>
        <p:txBody>
          <a:bodyPr>
            <a:normAutofit/>
          </a:bodyPr>
          <a:lstStyle/>
          <a:p>
            <a:pPr algn="just">
              <a:lnSpc>
                <a:spcPct val="150000"/>
              </a:lnSpc>
            </a:pPr>
            <a:r>
              <a:rPr lang="fr-FR" sz="4000" dirty="0" err="1">
                <a:latin typeface="Times New Roman" pitchFamily="18" charset="0"/>
                <a:cs typeface="Times New Roman" pitchFamily="18" charset="0"/>
              </a:rPr>
              <a:t>Assist</a:t>
            </a:r>
            <a:r>
              <a:rPr lang="fr-FR" sz="4000" dirty="0">
                <a:latin typeface="Times New Roman" pitchFamily="18" charset="0"/>
                <a:cs typeface="Times New Roman" pitchFamily="18" charset="0"/>
              </a:rPr>
              <a:t> in </a:t>
            </a:r>
            <a:r>
              <a:rPr lang="fr-FR" sz="4000" dirty="0" err="1">
                <a:latin typeface="Times New Roman" pitchFamily="18" charset="0"/>
                <a:cs typeface="Times New Roman" pitchFamily="18" charset="0"/>
              </a:rPr>
              <a:t>resource</a:t>
            </a:r>
            <a:r>
              <a:rPr lang="fr-FR" sz="4000" dirty="0">
                <a:latin typeface="Times New Roman" pitchFamily="18" charset="0"/>
                <a:cs typeface="Times New Roman" pitchFamily="18" charset="0"/>
              </a:rPr>
              <a:t> mobilisation; </a:t>
            </a:r>
            <a:r>
              <a:rPr lang="fr-FR" sz="4000" dirty="0" err="1" smtClean="0">
                <a:latin typeface="Times New Roman" pitchFamily="18" charset="0"/>
                <a:cs typeface="Times New Roman" pitchFamily="18" charset="0"/>
              </a:rPr>
              <a:t>ensure</a:t>
            </a:r>
            <a:r>
              <a:rPr lang="fr-FR"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optimum</a:t>
            </a:r>
            <a:r>
              <a:rPr lang="en-US" sz="4000" dirty="0">
                <a:latin typeface="Times New Roman" pitchFamily="18" charset="0"/>
                <a:cs typeface="Times New Roman" pitchFamily="18" charset="0"/>
              </a:rPr>
              <a:t>, and efficient management </a:t>
            </a:r>
            <a:r>
              <a:rPr lang="en-US" sz="4000" dirty="0" smtClean="0">
                <a:latin typeface="Times New Roman" pitchFamily="18" charset="0"/>
                <a:cs typeface="Times New Roman" pitchFamily="18" charset="0"/>
              </a:rPr>
              <a:t>of resources </a:t>
            </a:r>
            <a:r>
              <a:rPr lang="en-US" sz="4000" dirty="0">
                <a:latin typeface="Times New Roman" pitchFamily="18" charset="0"/>
                <a:cs typeface="Times New Roman" pitchFamily="18" charset="0"/>
              </a:rPr>
              <a:t>for the sustainability </a:t>
            </a:r>
            <a:r>
              <a:rPr lang="en-US" sz="4000" dirty="0" smtClean="0">
                <a:latin typeface="Times New Roman" pitchFamily="18" charset="0"/>
                <a:cs typeface="Times New Roman" pitchFamily="18" charset="0"/>
              </a:rPr>
              <a:t>of effective </a:t>
            </a:r>
            <a:r>
              <a:rPr lang="en-US" sz="4000" dirty="0">
                <a:latin typeface="Times New Roman" pitchFamily="18" charset="0"/>
                <a:cs typeface="Times New Roman" pitchFamily="18" charset="0"/>
              </a:rPr>
              <a:t>RH services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bg2">
                    <a:lumMod val="10000"/>
                  </a:schemeClr>
                </a:solidFill>
                <a:latin typeface="Times New Roman" pitchFamily="18" charset="0"/>
                <a:cs typeface="Times New Roman" pitchFamily="18" charset="0"/>
              </a:rPr>
              <a:t>Components of RH and Strategies of</a:t>
            </a:r>
            <a:br>
              <a:rPr lang="en-US" sz="3200" b="1" dirty="0">
                <a:solidFill>
                  <a:schemeClr val="bg2">
                    <a:lumMod val="10000"/>
                  </a:schemeClr>
                </a:solidFill>
                <a:latin typeface="Times New Roman" pitchFamily="18" charset="0"/>
                <a:cs typeface="Times New Roman" pitchFamily="18" charset="0"/>
              </a:rPr>
            </a:br>
            <a:r>
              <a:rPr lang="en-US" sz="3200" b="1" dirty="0">
                <a:solidFill>
                  <a:schemeClr val="bg2">
                    <a:lumMod val="10000"/>
                  </a:schemeClr>
                </a:solidFill>
                <a:latin typeface="Times New Roman" pitchFamily="18" charset="0"/>
                <a:cs typeface="Times New Roman" pitchFamily="18" charset="0"/>
              </a:rPr>
              <a:t>Implementation</a:t>
            </a:r>
            <a:endParaRPr lang="en-US" sz="3200" dirty="0">
              <a:solidFill>
                <a:schemeClr val="bg2">
                  <a:lumMod val="1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763000" cy="5105400"/>
          </a:xfrm>
        </p:spPr>
        <p:txBody>
          <a:bodyPr>
            <a:normAutofit/>
          </a:bodyPr>
          <a:lstStyle/>
          <a:p>
            <a:pPr algn="just">
              <a:lnSpc>
                <a:spcPct val="150000"/>
              </a:lnSpc>
            </a:pPr>
            <a:r>
              <a:rPr lang="en-US" sz="2800" dirty="0">
                <a:latin typeface="Times New Roman" pitchFamily="18" charset="0"/>
                <a:cs typeface="Times New Roman" pitchFamily="18" charset="0"/>
              </a:rPr>
              <a:t>It is clear that before the ICPD, </a:t>
            </a:r>
            <a:r>
              <a:rPr lang="en-US" sz="2800" dirty="0" smtClean="0">
                <a:latin typeface="Times New Roman" pitchFamily="18" charset="0"/>
                <a:cs typeface="Times New Roman" pitchFamily="18" charset="0"/>
              </a:rPr>
              <a:t>most programmes </a:t>
            </a:r>
            <a:r>
              <a:rPr lang="en-US" sz="2800" dirty="0">
                <a:latin typeface="Times New Roman" pitchFamily="18" charset="0"/>
                <a:cs typeface="Times New Roman" pitchFamily="18" charset="0"/>
              </a:rPr>
              <a:t>equated reproductive health </a:t>
            </a:r>
            <a:r>
              <a:rPr lang="en-US" sz="2800" dirty="0" smtClean="0">
                <a:latin typeface="Times New Roman" pitchFamily="18" charset="0"/>
                <a:cs typeface="Times New Roman" pitchFamily="18" charset="0"/>
              </a:rPr>
              <a:t>with Family </a:t>
            </a:r>
            <a:r>
              <a:rPr lang="en-US" sz="2800" dirty="0">
                <a:latin typeface="Times New Roman" pitchFamily="18" charset="0"/>
                <a:cs typeface="Times New Roman" pitchFamily="18" charset="0"/>
              </a:rPr>
              <a:t>Planning (FP). </a:t>
            </a:r>
            <a:endParaRPr lang="en-US" sz="2800" dirty="0" smtClean="0">
              <a:latin typeface="Times New Roman" pitchFamily="18" charset="0"/>
              <a:cs typeface="Times New Roman" pitchFamily="18" charset="0"/>
            </a:endParaRPr>
          </a:p>
          <a:p>
            <a:pPr algn="just">
              <a:lnSpc>
                <a:spcPct val="150000"/>
              </a:lnSpc>
            </a:pP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resulted in </a:t>
            </a:r>
            <a:r>
              <a:rPr lang="en-US" sz="2800" dirty="0" smtClean="0">
                <a:latin typeface="Times New Roman" pitchFamily="18" charset="0"/>
                <a:cs typeface="Times New Roman" pitchFamily="18" charset="0"/>
              </a:rPr>
              <a:t>the masking </a:t>
            </a:r>
            <a:r>
              <a:rPr lang="en-US" sz="2800" dirty="0">
                <a:latin typeface="Times New Roman" pitchFamily="18" charset="0"/>
                <a:cs typeface="Times New Roman" pitchFamily="18" charset="0"/>
              </a:rPr>
              <a:t>of reproductive health issues, </a:t>
            </a:r>
            <a:r>
              <a:rPr lang="en-US" sz="2800" dirty="0" smtClean="0">
                <a:latin typeface="Times New Roman" pitchFamily="18" charset="0"/>
                <a:cs typeface="Times New Roman" pitchFamily="18" charset="0"/>
              </a:rPr>
              <a:t>for example</a:t>
            </a:r>
            <a:r>
              <a:rPr lang="en-US" sz="2800" dirty="0">
                <a:latin typeface="Times New Roman" pitchFamily="18" charset="0"/>
                <a:cs typeface="Times New Roman" pitchFamily="18" charset="0"/>
              </a:rPr>
              <a:t>, the Safe Motherhood and </a:t>
            </a:r>
            <a:r>
              <a:rPr lang="en-US" sz="2800" dirty="0" smtClean="0">
                <a:latin typeface="Times New Roman" pitchFamily="18" charset="0"/>
                <a:cs typeface="Times New Roman" pitchFamily="18" charset="0"/>
              </a:rPr>
              <a:t>Child Survival </a:t>
            </a:r>
            <a:r>
              <a:rPr lang="en-US" sz="2800" dirty="0">
                <a:latin typeface="Times New Roman" pitchFamily="18" charset="0"/>
                <a:cs typeface="Times New Roman" pitchFamily="18" charset="0"/>
              </a:rPr>
              <a:t>Initiative, which would currently </a:t>
            </a:r>
            <a:r>
              <a:rPr lang="en-US" sz="2800" dirty="0" smtClean="0">
                <a:latin typeface="Times New Roman" pitchFamily="18" charset="0"/>
                <a:cs typeface="Times New Roman" pitchFamily="18" charset="0"/>
              </a:rPr>
              <a:t>be considered </a:t>
            </a:r>
            <a:r>
              <a:rPr lang="en-US" sz="2800" dirty="0">
                <a:latin typeface="Times New Roman" pitchFamily="18" charset="0"/>
                <a:cs typeface="Times New Roman" pitchFamily="18" charset="0"/>
              </a:rPr>
              <a:t>priority reproductive </a:t>
            </a:r>
            <a:r>
              <a:rPr lang="en-US" sz="2800" dirty="0" smtClean="0">
                <a:latin typeface="Times New Roman" pitchFamily="18" charset="0"/>
                <a:cs typeface="Times New Roman" pitchFamily="18" charset="0"/>
              </a:rPr>
              <a:t>health components</a:t>
            </a:r>
            <a:r>
              <a:rPr lang="en-US" sz="2800" dirty="0"/>
              <a: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762000"/>
            <a:ext cx="8763000" cy="5791200"/>
          </a:xfrm>
        </p:spPr>
        <p:txBody>
          <a:bodyPr>
            <a:noAutofit/>
          </a:bodyPr>
          <a:lstStyle/>
          <a:p>
            <a:pPr algn="just">
              <a:lnSpc>
                <a:spcPct val="150000"/>
              </a:lnSpc>
            </a:pPr>
            <a:r>
              <a:rPr lang="en-US" sz="3200" dirty="0">
                <a:latin typeface="Times New Roman" pitchFamily="18" charset="0"/>
                <a:cs typeface="Times New Roman" pitchFamily="18" charset="0"/>
              </a:rPr>
              <a:t>It is also obvious, as </a:t>
            </a:r>
            <a:r>
              <a:rPr lang="en-US" sz="3200" dirty="0" smtClean="0">
                <a:latin typeface="Times New Roman" pitchFamily="18" charset="0"/>
                <a:cs typeface="Times New Roman" pitchFamily="18" charset="0"/>
              </a:rPr>
              <a:t>has previously </a:t>
            </a:r>
            <a:r>
              <a:rPr lang="en-US" sz="3200" dirty="0">
                <a:latin typeface="Times New Roman" pitchFamily="18" charset="0"/>
                <a:cs typeface="Times New Roman" pitchFamily="18" charset="0"/>
              </a:rPr>
              <a:t>been mentioned, that many of the </a:t>
            </a:r>
            <a:r>
              <a:rPr lang="en-US" sz="3200" dirty="0" smtClean="0">
                <a:latin typeface="Times New Roman" pitchFamily="18" charset="0"/>
                <a:cs typeface="Times New Roman" pitchFamily="18" charset="0"/>
              </a:rPr>
              <a:t>RH programs </a:t>
            </a:r>
            <a:r>
              <a:rPr lang="en-US" sz="3200" dirty="0">
                <a:latin typeface="Times New Roman" pitchFamily="18" charset="0"/>
                <a:cs typeface="Times New Roman" pitchFamily="18" charset="0"/>
              </a:rPr>
              <a:t>in Kenya were administered </a:t>
            </a:r>
            <a:r>
              <a:rPr lang="en-US" sz="3200" dirty="0" smtClean="0">
                <a:latin typeface="Times New Roman" pitchFamily="18" charset="0"/>
                <a:cs typeface="Times New Roman" pitchFamily="18" charset="0"/>
              </a:rPr>
              <a:t>as vertical </a:t>
            </a:r>
            <a:r>
              <a:rPr lang="en-US" sz="3200" dirty="0">
                <a:latin typeface="Times New Roman" pitchFamily="18" charset="0"/>
                <a:cs typeface="Times New Roman" pitchFamily="18" charset="0"/>
              </a:rPr>
              <a:t>(individual) entities at all levels of </a:t>
            </a:r>
            <a:r>
              <a:rPr lang="en-US" sz="3200" dirty="0" smtClean="0">
                <a:latin typeface="Times New Roman" pitchFamily="18" charset="0"/>
                <a:cs typeface="Times New Roman" pitchFamily="18" charset="0"/>
              </a:rPr>
              <a:t>the health </a:t>
            </a:r>
            <a:r>
              <a:rPr lang="en-US" sz="3200" dirty="0">
                <a:latin typeface="Times New Roman" pitchFamily="18" charset="0"/>
                <a:cs typeface="Times New Roman" pitchFamily="18" charset="0"/>
              </a:rPr>
              <a:t>care system.</a:t>
            </a:r>
          </a:p>
          <a:p>
            <a:pPr algn="just">
              <a:lnSpc>
                <a:spcPct val="150000"/>
              </a:lnSpc>
            </a:pPr>
            <a:r>
              <a:rPr lang="en-US" sz="3200" dirty="0">
                <a:latin typeface="Times New Roman" pitchFamily="18" charset="0"/>
                <a:cs typeface="Times New Roman" pitchFamily="18" charset="0"/>
              </a:rPr>
              <a:t>The 1994 ICPD called for a shift in </a:t>
            </a:r>
            <a:r>
              <a:rPr lang="en-US" sz="3200" dirty="0" smtClean="0">
                <a:latin typeface="Times New Roman" pitchFamily="18" charset="0"/>
                <a:cs typeface="Times New Roman" pitchFamily="18" charset="0"/>
              </a:rPr>
              <a:t>development strategy </a:t>
            </a:r>
            <a:r>
              <a:rPr lang="en-US" sz="3200" dirty="0">
                <a:latin typeface="Times New Roman" pitchFamily="18" charset="0"/>
                <a:cs typeface="Times New Roman" pitchFamily="18" charset="0"/>
              </a:rPr>
              <a:t>away from vertical programmes to </a:t>
            </a:r>
            <a:r>
              <a:rPr lang="en-US" sz="3200" dirty="0" smtClean="0">
                <a:latin typeface="Times New Roman" pitchFamily="18" charset="0"/>
                <a:cs typeface="Times New Roman" pitchFamily="18" charset="0"/>
              </a:rPr>
              <a:t>the provision </a:t>
            </a:r>
            <a:r>
              <a:rPr lang="en-US" sz="3200" dirty="0">
                <a:latin typeface="Times New Roman" pitchFamily="18" charset="0"/>
                <a:cs typeface="Times New Roman" pitchFamily="18" charset="0"/>
              </a:rPr>
              <a:t>of comprehensive and </a:t>
            </a:r>
            <a:r>
              <a:rPr lang="en-US" sz="3200" dirty="0" smtClean="0">
                <a:latin typeface="Times New Roman" pitchFamily="18" charset="0"/>
                <a:cs typeface="Times New Roman" pitchFamily="18" charset="0"/>
              </a:rPr>
              <a:t>integrated reproductive </a:t>
            </a:r>
            <a:r>
              <a:rPr lang="en-US" sz="3200" dirty="0">
                <a:latin typeface="Times New Roman" pitchFamily="18" charset="0"/>
                <a:cs typeface="Times New Roman" pitchFamily="18" charset="0"/>
              </a:rPr>
              <a:t>health services.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762000"/>
            <a:ext cx="8686800" cy="5867400"/>
          </a:xfrm>
        </p:spPr>
        <p:txBody>
          <a:bodyPr>
            <a:normAutofit fontScale="92500" lnSpcReduction="10000"/>
          </a:bodyPr>
          <a:lstStyle/>
          <a:p>
            <a:pPr algn="just">
              <a:lnSpc>
                <a:spcPct val="160000"/>
              </a:lnSpc>
            </a:pP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vertical approach </a:t>
            </a:r>
            <a:r>
              <a:rPr lang="en-US" dirty="0">
                <a:latin typeface="Times New Roman" pitchFamily="18" charset="0"/>
                <a:cs typeface="Times New Roman" pitchFamily="18" charset="0"/>
              </a:rPr>
              <a:t>to service provision proved </a:t>
            </a:r>
            <a:r>
              <a:rPr lang="en-US" dirty="0" smtClean="0">
                <a:latin typeface="Times New Roman" pitchFamily="18" charset="0"/>
                <a:cs typeface="Times New Roman" pitchFamily="18" charset="0"/>
              </a:rPr>
              <a:t>somewhat wasteful </a:t>
            </a:r>
            <a:r>
              <a:rPr lang="en-US" dirty="0">
                <a:latin typeface="Times New Roman" pitchFamily="18" charset="0"/>
                <a:cs typeface="Times New Roman" pitchFamily="18" charset="0"/>
              </a:rPr>
              <a:t>and inefficient in terms of use </a:t>
            </a:r>
            <a:r>
              <a:rPr lang="en-US" dirty="0" smtClean="0">
                <a:latin typeface="Times New Roman" pitchFamily="18" charset="0"/>
                <a:cs typeface="Times New Roman" pitchFamily="18" charset="0"/>
              </a:rPr>
              <a:t>of resources </a:t>
            </a:r>
            <a:r>
              <a:rPr lang="en-US" dirty="0">
                <a:latin typeface="Times New Roman" pitchFamily="18" charset="0"/>
                <a:cs typeface="Times New Roman" pitchFamily="18" charset="0"/>
              </a:rPr>
              <a:t>including health care providers</a:t>
            </a:r>
            <a:r>
              <a:rPr lang="en-US" dirty="0" smtClean="0">
                <a:latin typeface="Times New Roman" pitchFamily="18" charset="0"/>
                <a:cs typeface="Times New Roman" pitchFamily="18" charset="0"/>
              </a:rPr>
              <a:t>.</a:t>
            </a:r>
          </a:p>
          <a:p>
            <a:pPr algn="just">
              <a:lnSpc>
                <a:spcPct val="160000"/>
              </a:lnSpc>
            </a:pPr>
            <a:r>
              <a:rPr lang="en-US" dirty="0" smtClean="0">
                <a:latin typeface="Times New Roman" pitchFamily="18" charset="0"/>
                <a:cs typeface="Times New Roman" pitchFamily="18" charset="0"/>
              </a:rPr>
              <a:t> The shift </a:t>
            </a:r>
            <a:r>
              <a:rPr lang="en-US" dirty="0">
                <a:latin typeface="Times New Roman" pitchFamily="18" charset="0"/>
                <a:cs typeface="Times New Roman" pitchFamily="18" charset="0"/>
              </a:rPr>
              <a:t>in the development strategies, and in </a:t>
            </a:r>
            <a:r>
              <a:rPr lang="en-US" dirty="0" smtClean="0">
                <a:latin typeface="Times New Roman" pitchFamily="18" charset="0"/>
                <a:cs typeface="Times New Roman" pitchFamily="18" charset="0"/>
              </a:rPr>
              <a:t>health policies </a:t>
            </a:r>
            <a:r>
              <a:rPr lang="en-US" dirty="0">
                <a:latin typeface="Times New Roman" pitchFamily="18" charset="0"/>
                <a:cs typeface="Times New Roman" pitchFamily="18" charset="0"/>
              </a:rPr>
              <a:t>specifically has shown the way </a:t>
            </a:r>
            <a:r>
              <a:rPr lang="en-US" dirty="0" smtClean="0">
                <a:latin typeface="Times New Roman" pitchFamily="18" charset="0"/>
                <a:cs typeface="Times New Roman" pitchFamily="18" charset="0"/>
              </a:rPr>
              <a:t>forward towards </a:t>
            </a:r>
            <a:r>
              <a:rPr lang="en-US" dirty="0">
                <a:latin typeface="Times New Roman" pitchFamily="18" charset="0"/>
                <a:cs typeface="Times New Roman" pitchFamily="18" charset="0"/>
              </a:rPr>
              <a:t>integration of reproductive </a:t>
            </a:r>
            <a:r>
              <a:rPr lang="en-US" dirty="0" smtClean="0">
                <a:latin typeface="Times New Roman" pitchFamily="18" charset="0"/>
                <a:cs typeface="Times New Roman" pitchFamily="18" charset="0"/>
              </a:rPr>
              <a:t>health services.</a:t>
            </a:r>
          </a:p>
          <a:p>
            <a:pPr algn="just">
              <a:lnSpc>
                <a:spcPct val="16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Similarly, training of service </a:t>
            </a:r>
            <a:r>
              <a:rPr lang="en-US" dirty="0" smtClean="0">
                <a:latin typeface="Times New Roman" pitchFamily="18" charset="0"/>
                <a:cs typeface="Times New Roman" pitchFamily="18" charset="0"/>
              </a:rPr>
              <a:t>providers has </a:t>
            </a:r>
            <a:r>
              <a:rPr lang="en-US" dirty="0">
                <a:latin typeface="Times New Roman" pitchFamily="18" charset="0"/>
                <a:cs typeface="Times New Roman" pitchFamily="18" charset="0"/>
              </a:rPr>
              <a:t>been redirected to focus on assisting </a:t>
            </a:r>
            <a:r>
              <a:rPr lang="en-US" dirty="0" smtClean="0">
                <a:latin typeface="Times New Roman" pitchFamily="18" charset="0"/>
                <a:cs typeface="Times New Roman" pitchFamily="18" charset="0"/>
              </a:rPr>
              <a:t>them to </a:t>
            </a:r>
            <a:r>
              <a:rPr lang="en-US" dirty="0">
                <a:latin typeface="Times New Roman" pitchFamily="18" charset="0"/>
                <a:cs typeface="Times New Roman" pitchFamily="18" charset="0"/>
              </a:rPr>
              <a:t>develop the actual and potential capabilities </a:t>
            </a:r>
            <a:r>
              <a:rPr lang="en-US" dirty="0" smtClean="0">
                <a:latin typeface="Times New Roman" pitchFamily="18" charset="0"/>
                <a:cs typeface="Times New Roman" pitchFamily="18" charset="0"/>
              </a:rPr>
              <a:t>in the </a:t>
            </a:r>
            <a:r>
              <a:rPr lang="en-US" dirty="0">
                <a:latin typeface="Times New Roman" pitchFamily="18" charset="0"/>
                <a:cs typeface="Times New Roman" pitchFamily="18" charset="0"/>
              </a:rPr>
              <a:t>provision of quality reproductive </a:t>
            </a:r>
            <a:r>
              <a:rPr lang="en-US" dirty="0" smtClean="0">
                <a:latin typeface="Times New Roman" pitchFamily="18" charset="0"/>
                <a:cs typeface="Times New Roman" pitchFamily="18" charset="0"/>
              </a:rPr>
              <a:t>health services </a:t>
            </a:r>
            <a:r>
              <a:rPr lang="en-US" dirty="0">
                <a:latin typeface="Times New Roman" pitchFamily="18" charset="0"/>
                <a:cs typeface="Times New Roman" pitchFamily="18" charset="0"/>
              </a:rPr>
              <a:t>at all levels of the service </a:t>
            </a:r>
            <a:r>
              <a:rPr lang="en-US" dirty="0" smtClean="0">
                <a:latin typeface="Times New Roman" pitchFamily="18" charset="0"/>
                <a:cs typeface="Times New Roman" pitchFamily="18" charset="0"/>
              </a:rPr>
              <a:t>delivery system</a:t>
            </a:r>
            <a:r>
              <a:rPr lang="en-US"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685800"/>
            <a:ext cx="8839200" cy="5943600"/>
          </a:xfrm>
        </p:spPr>
        <p:txBody>
          <a:bodyPr>
            <a:normAutofit/>
          </a:bodyPr>
          <a:lstStyle/>
          <a:p>
            <a:pPr algn="just">
              <a:lnSpc>
                <a:spcPct val="150000"/>
              </a:lnSpc>
            </a:pPr>
            <a:r>
              <a:rPr lang="en-US" sz="3600" dirty="0">
                <a:latin typeface="Times New Roman" pitchFamily="18" charset="0"/>
                <a:cs typeface="Times New Roman" pitchFamily="18" charset="0"/>
              </a:rPr>
              <a:t>Integrated reproductive health implies that </a:t>
            </a:r>
            <a:r>
              <a:rPr lang="en-US" sz="3600" dirty="0" smtClean="0">
                <a:latin typeface="Times New Roman" pitchFamily="18" charset="0"/>
                <a:cs typeface="Times New Roman" pitchFamily="18" charset="0"/>
              </a:rPr>
              <a:t>all patients </a:t>
            </a:r>
            <a:r>
              <a:rPr lang="en-US" sz="3600" dirty="0">
                <a:latin typeface="Times New Roman" pitchFamily="18" charset="0"/>
                <a:cs typeface="Times New Roman" pitchFamily="18" charset="0"/>
              </a:rPr>
              <a:t>have access to reproductive </a:t>
            </a:r>
            <a:r>
              <a:rPr lang="en-US" sz="3600" dirty="0" smtClean="0">
                <a:latin typeface="Times New Roman" pitchFamily="18" charset="0"/>
                <a:cs typeface="Times New Roman" pitchFamily="18" charset="0"/>
              </a:rPr>
              <a:t>health services </a:t>
            </a:r>
            <a:r>
              <a:rPr lang="en-US" sz="3600" dirty="0">
                <a:latin typeface="Times New Roman" pitchFamily="18" charset="0"/>
                <a:cs typeface="Times New Roman" pitchFamily="18" charset="0"/>
              </a:rPr>
              <a:t>and information as specified in </a:t>
            </a:r>
            <a:r>
              <a:rPr lang="en-US" sz="3600" dirty="0" smtClean="0">
                <a:latin typeface="Times New Roman" pitchFamily="18" charset="0"/>
                <a:cs typeface="Times New Roman" pitchFamily="18" charset="0"/>
              </a:rPr>
              <a:t>the National </a:t>
            </a:r>
            <a:r>
              <a:rPr lang="en-US" sz="3600" dirty="0">
                <a:latin typeface="Times New Roman" pitchFamily="18" charset="0"/>
                <a:cs typeface="Times New Roman" pitchFamily="18" charset="0"/>
              </a:rPr>
              <a:t>Reproductive Health Strategic Plan.</a:t>
            </a:r>
          </a:p>
          <a:p>
            <a:pPr algn="just">
              <a:lnSpc>
                <a:spcPct val="150000"/>
              </a:lnSpc>
            </a:pPr>
            <a:r>
              <a:rPr lang="en-US" sz="3600" dirty="0">
                <a:latin typeface="Times New Roman" pitchFamily="18" charset="0"/>
                <a:cs typeface="Times New Roman" pitchFamily="18" charset="0"/>
              </a:rPr>
              <a:t>The benefits of integrated reproductive health</a:t>
            </a:r>
          </a:p>
          <a:p>
            <a:pPr algn="just">
              <a:lnSpc>
                <a:spcPct val="150000"/>
              </a:lnSpc>
              <a:buNone/>
            </a:pPr>
            <a:r>
              <a:rPr lang="en-US" sz="3600" dirty="0" smtClean="0">
                <a:latin typeface="Times New Roman" pitchFamily="18" charset="0"/>
                <a:cs typeface="Times New Roman" pitchFamily="18" charset="0"/>
              </a:rPr>
              <a:t> services </a:t>
            </a:r>
            <a:r>
              <a:rPr lang="en-US" sz="3600" dirty="0">
                <a:latin typeface="Times New Roman" pitchFamily="18" charset="0"/>
                <a:cs typeface="Times New Roman" pitchFamily="18" charset="0"/>
              </a:rPr>
              <a:t>are enormous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3600" b="1" dirty="0" smtClean="0">
                <a:latin typeface="Times New Roman" pitchFamily="18" charset="0"/>
                <a:cs typeface="Times New Roman" pitchFamily="18" charset="0"/>
              </a:rPr>
              <a:t>Benefits of Integrated Health Services</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066800"/>
            <a:ext cx="8763000" cy="5562600"/>
          </a:xfrm>
        </p:spPr>
        <p:txBody>
          <a:bodyPr>
            <a:normAutofit/>
          </a:bodyPr>
          <a:lstStyle/>
          <a:p>
            <a:pPr algn="just">
              <a:lnSpc>
                <a:spcPct val="150000"/>
              </a:lnSpc>
              <a:buNone/>
            </a:pPr>
            <a:r>
              <a:rPr lang="en-US" dirty="0" smtClean="0"/>
              <a:t>• </a:t>
            </a:r>
            <a:r>
              <a:rPr lang="en-US" dirty="0">
                <a:latin typeface="Times New Roman" pitchFamily="18" charset="0"/>
                <a:cs typeface="Times New Roman" pitchFamily="18" charset="0"/>
              </a:rPr>
              <a:t>The provisions of more efficient and </a:t>
            </a:r>
            <a:r>
              <a:rPr lang="en-US" dirty="0" smtClean="0">
                <a:latin typeface="Times New Roman" pitchFamily="18" charset="0"/>
                <a:cs typeface="Times New Roman" pitchFamily="18" charset="0"/>
              </a:rPr>
              <a:t>cost effective </a:t>
            </a:r>
            <a:r>
              <a:rPr lang="en-US" dirty="0">
                <a:latin typeface="Times New Roman" pitchFamily="18" charset="0"/>
                <a:cs typeface="Times New Roman" pitchFamily="18" charset="0"/>
              </a:rPr>
              <a:t>services since the </a:t>
            </a:r>
            <a:r>
              <a:rPr lang="en-US" dirty="0" smtClean="0">
                <a:latin typeface="Times New Roman" pitchFamily="18" charset="0"/>
                <a:cs typeface="Times New Roman" pitchFamily="18" charset="0"/>
              </a:rPr>
              <a:t>same providers </a:t>
            </a:r>
            <a:r>
              <a:rPr lang="en-US" dirty="0">
                <a:latin typeface="Times New Roman" pitchFamily="18" charset="0"/>
                <a:cs typeface="Times New Roman" pitchFamily="18" charset="0"/>
              </a:rPr>
              <a:t>usually deliver services at </a:t>
            </a:r>
            <a:r>
              <a:rPr lang="en-US" dirty="0" smtClean="0">
                <a:latin typeface="Times New Roman" pitchFamily="18" charset="0"/>
                <a:cs typeface="Times New Roman" pitchFamily="18" charset="0"/>
              </a:rPr>
              <a:t>the service </a:t>
            </a:r>
            <a:r>
              <a:rPr lang="en-US" dirty="0">
                <a:latin typeface="Times New Roman" pitchFamily="18" charset="0"/>
                <a:cs typeface="Times New Roman" pitchFamily="18" charset="0"/>
              </a:rPr>
              <a:t>delivery points.</a:t>
            </a:r>
          </a:p>
          <a:p>
            <a:pPr algn="just">
              <a:lnSpc>
                <a:spcPct val="150000"/>
              </a:lnSpc>
              <a:buNone/>
            </a:pPr>
            <a:r>
              <a:rPr lang="en-US" dirty="0">
                <a:latin typeface="Times New Roman" pitchFamily="18" charset="0"/>
                <a:cs typeface="Times New Roman" pitchFamily="18" charset="0"/>
              </a:rPr>
              <a:t>• That no opportunity is missed </a:t>
            </a:r>
            <a:r>
              <a:rPr lang="en-US" dirty="0" smtClean="0">
                <a:latin typeface="Times New Roman" pitchFamily="18" charset="0"/>
                <a:cs typeface="Times New Roman" pitchFamily="18" charset="0"/>
              </a:rPr>
              <a:t>for meeting </a:t>
            </a:r>
            <a:r>
              <a:rPr lang="en-US" dirty="0">
                <a:latin typeface="Times New Roman" pitchFamily="18" charset="0"/>
                <a:cs typeface="Times New Roman" pitchFamily="18" charset="0"/>
              </a:rPr>
              <a:t>patients reproductive </a:t>
            </a:r>
            <a:r>
              <a:rPr lang="en-US" dirty="0" smtClean="0">
                <a:latin typeface="Times New Roman" pitchFamily="18" charset="0"/>
                <a:cs typeface="Times New Roman" pitchFamily="18" charset="0"/>
              </a:rPr>
              <a:t>health needs</a:t>
            </a:r>
            <a:endParaRPr lang="en-US" dirty="0">
              <a:latin typeface="Times New Roman" pitchFamily="18" charset="0"/>
              <a:cs typeface="Times New Roman" pitchFamily="18" charset="0"/>
            </a:endParaRPr>
          </a:p>
          <a:p>
            <a:pPr algn="just">
              <a:lnSpc>
                <a:spcPct val="150000"/>
              </a:lnSpc>
              <a:buNone/>
            </a:pPr>
            <a:r>
              <a:rPr lang="en-US" dirty="0">
                <a:latin typeface="Times New Roman" pitchFamily="18" charset="0"/>
                <a:cs typeface="Times New Roman" pitchFamily="18" charset="0"/>
              </a:rPr>
              <a:t>• The creation of demand for and </a:t>
            </a:r>
            <a:r>
              <a:rPr lang="en-US" dirty="0" smtClean="0">
                <a:latin typeface="Times New Roman" pitchFamily="18" charset="0"/>
                <a:cs typeface="Times New Roman" pitchFamily="18" charset="0"/>
              </a:rPr>
              <a:t>the development </a:t>
            </a:r>
            <a:r>
              <a:rPr lang="en-US" dirty="0">
                <a:latin typeface="Times New Roman" pitchFamily="18" charset="0"/>
                <a:cs typeface="Times New Roman" pitchFamily="18" charset="0"/>
              </a:rPr>
              <a:t>of actual and </a:t>
            </a:r>
            <a:r>
              <a:rPr lang="en-US" dirty="0" smtClean="0">
                <a:latin typeface="Times New Roman" pitchFamily="18" charset="0"/>
                <a:cs typeface="Times New Roman" pitchFamily="18" charset="0"/>
              </a:rPr>
              <a:t>potential opportunities </a:t>
            </a:r>
            <a:r>
              <a:rPr lang="en-US" dirty="0">
                <a:latin typeface="Times New Roman" pitchFamily="18" charset="0"/>
                <a:cs typeface="Times New Roman" pitchFamily="18" charset="0"/>
              </a:rPr>
              <a:t>for provision </a:t>
            </a:r>
            <a:r>
              <a:rPr lang="en-US" dirty="0" smtClean="0">
                <a:latin typeface="Times New Roman" pitchFamily="18" charset="0"/>
                <a:cs typeface="Times New Roman" pitchFamily="18" charset="0"/>
              </a:rPr>
              <a:t>of reproductive </a:t>
            </a:r>
            <a:r>
              <a:rPr lang="en-US" dirty="0">
                <a:latin typeface="Times New Roman" pitchFamily="18" charset="0"/>
                <a:cs typeface="Times New Roman" pitchFamily="18" charset="0"/>
              </a:rPr>
              <a:t>health services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762000"/>
            <a:ext cx="8534400" cy="5486400"/>
          </a:xfrm>
        </p:spPr>
        <p:txBody>
          <a:bodyPr>
            <a:normAutofit fontScale="92500" lnSpcReduction="10000"/>
          </a:bodyPr>
          <a:lstStyle/>
          <a:p>
            <a:pPr algn="just">
              <a:lnSpc>
                <a:spcPct val="160000"/>
              </a:lnSpc>
            </a:pPr>
            <a:r>
              <a:rPr lang="en-US" dirty="0">
                <a:latin typeface="Times New Roman" pitchFamily="18" charset="0"/>
                <a:cs typeface="Times New Roman" pitchFamily="18" charset="0"/>
              </a:rPr>
              <a:t>Efficiency within the existing system </a:t>
            </a:r>
            <a:r>
              <a:rPr lang="en-US" dirty="0" smtClean="0">
                <a:latin typeface="Times New Roman" pitchFamily="18" charset="0"/>
                <a:cs typeface="Times New Roman" pitchFamily="18" charset="0"/>
              </a:rPr>
              <a:t>so that </a:t>
            </a:r>
            <a:r>
              <a:rPr lang="en-US" dirty="0">
                <a:latin typeface="Times New Roman" pitchFamily="18" charset="0"/>
                <a:cs typeface="Times New Roman" pitchFamily="18" charset="0"/>
              </a:rPr>
              <a:t>key technical interventions can </a:t>
            </a:r>
            <a:r>
              <a:rPr lang="en-US" dirty="0" smtClean="0">
                <a:latin typeface="Times New Roman" pitchFamily="18" charset="0"/>
                <a:cs typeface="Times New Roman" pitchFamily="18" charset="0"/>
              </a:rPr>
              <a:t>be provided </a:t>
            </a:r>
            <a:r>
              <a:rPr lang="en-US" dirty="0">
                <a:latin typeface="Times New Roman" pitchFamily="18" charset="0"/>
                <a:cs typeface="Times New Roman" pitchFamily="18" charset="0"/>
              </a:rPr>
              <a:t>up to the peripheral level</a:t>
            </a:r>
          </a:p>
          <a:p>
            <a:pPr algn="just">
              <a:lnSpc>
                <a:spcPct val="160000"/>
              </a:lnSpc>
              <a:buNone/>
            </a:pPr>
            <a:r>
              <a:rPr lang="en-US" dirty="0">
                <a:latin typeface="Times New Roman" pitchFamily="18" charset="0"/>
                <a:cs typeface="Times New Roman" pitchFamily="18" charset="0"/>
              </a:rPr>
              <a:t>• The creation of efficient </a:t>
            </a:r>
            <a:r>
              <a:rPr lang="en-US" dirty="0" smtClean="0">
                <a:latin typeface="Times New Roman" pitchFamily="18" charset="0"/>
                <a:cs typeface="Times New Roman" pitchFamily="18" charset="0"/>
              </a:rPr>
              <a:t>services, improved </a:t>
            </a:r>
            <a:r>
              <a:rPr lang="en-US" dirty="0">
                <a:latin typeface="Times New Roman" pitchFamily="18" charset="0"/>
                <a:cs typeface="Times New Roman" pitchFamily="18" charset="0"/>
              </a:rPr>
              <a:t>patient satisfaction and </a:t>
            </a:r>
            <a:r>
              <a:rPr lang="en-US" dirty="0" smtClean="0">
                <a:latin typeface="Times New Roman" pitchFamily="18" charset="0"/>
                <a:cs typeface="Times New Roman" pitchFamily="18" charset="0"/>
              </a:rPr>
              <a:t>health seeking </a:t>
            </a:r>
            <a:r>
              <a:rPr lang="en-US" dirty="0">
                <a:latin typeface="Times New Roman" pitchFamily="18" charset="0"/>
                <a:cs typeface="Times New Roman" pitchFamily="18" charset="0"/>
              </a:rPr>
              <a:t>behaviour</a:t>
            </a:r>
          </a:p>
          <a:p>
            <a:pPr algn="just">
              <a:lnSpc>
                <a:spcPct val="160000"/>
              </a:lnSpc>
              <a:buNone/>
            </a:pPr>
            <a:r>
              <a:rPr lang="en-US" dirty="0">
                <a:latin typeface="Times New Roman" pitchFamily="18" charset="0"/>
                <a:cs typeface="Times New Roman" pitchFamily="18" charset="0"/>
              </a:rPr>
              <a:t>• The removal of one significant barrier </a:t>
            </a:r>
            <a:r>
              <a:rPr lang="en-US" dirty="0" smtClean="0">
                <a:latin typeface="Times New Roman" pitchFamily="18" charset="0"/>
                <a:cs typeface="Times New Roman" pitchFamily="18" charset="0"/>
              </a:rPr>
              <a:t>to care </a:t>
            </a:r>
            <a:r>
              <a:rPr lang="en-US" dirty="0">
                <a:latin typeface="Times New Roman" pitchFamily="18" charset="0"/>
                <a:cs typeface="Times New Roman" pitchFamily="18" charset="0"/>
              </a:rPr>
              <a:t>by guaranteeing </a:t>
            </a:r>
            <a:r>
              <a:rPr lang="en-US" dirty="0" smtClean="0">
                <a:latin typeface="Times New Roman" pitchFamily="18" charset="0"/>
                <a:cs typeface="Times New Roman" pitchFamily="18" charset="0"/>
              </a:rPr>
              <a:t>services availability </a:t>
            </a:r>
            <a:r>
              <a:rPr lang="en-US" dirty="0">
                <a:latin typeface="Times New Roman" pitchFamily="18" charset="0"/>
                <a:cs typeface="Times New Roman" pitchFamily="18" charset="0"/>
              </a:rPr>
              <a:t>on all days of the week</a:t>
            </a:r>
          </a:p>
          <a:p>
            <a:pPr algn="just">
              <a:lnSpc>
                <a:spcPct val="160000"/>
              </a:lnSpc>
              <a:buNone/>
            </a:pPr>
            <a:r>
              <a:rPr lang="en-US" dirty="0">
                <a:latin typeface="Times New Roman" pitchFamily="18" charset="0"/>
                <a:cs typeface="Times New Roman" pitchFamily="18" charset="0"/>
              </a:rPr>
              <a:t>• Provision of reproductive </a:t>
            </a:r>
            <a:r>
              <a:rPr lang="en-US" dirty="0" smtClean="0">
                <a:latin typeface="Times New Roman" pitchFamily="18" charset="0"/>
                <a:cs typeface="Times New Roman" pitchFamily="18" charset="0"/>
              </a:rPr>
              <a:t>health services</a:t>
            </a:r>
            <a:r>
              <a:rPr lang="en-US" dirty="0">
                <a:latin typeface="Times New Roman" pitchFamily="18" charset="0"/>
                <a:cs typeface="Times New Roman" pitchFamily="18" charset="0"/>
              </a:rPr>
              <a:t>, defined for each level of </a:t>
            </a:r>
            <a:r>
              <a:rPr lang="en-US" dirty="0" smtClean="0">
                <a:latin typeface="Times New Roman" pitchFamily="18" charset="0"/>
                <a:cs typeface="Times New Roman" pitchFamily="18" charset="0"/>
              </a:rPr>
              <a:t>the health </a:t>
            </a:r>
            <a:r>
              <a:rPr lang="en-US" dirty="0">
                <a:latin typeface="Times New Roman" pitchFamily="18" charset="0"/>
                <a:cs typeface="Times New Roman" pitchFamily="18" charset="0"/>
              </a:rPr>
              <a:t>care system, on all days, </a:t>
            </a:r>
            <a:r>
              <a:rPr lang="en-US" dirty="0" smtClean="0">
                <a:latin typeface="Times New Roman" pitchFamily="18" charset="0"/>
                <a:cs typeface="Times New Roman" pitchFamily="18" charset="0"/>
              </a:rPr>
              <a:t>during the </a:t>
            </a:r>
            <a:r>
              <a:rPr lang="en-US" dirty="0">
                <a:latin typeface="Times New Roman" pitchFamily="18" charset="0"/>
                <a:cs typeface="Times New Roman" pitchFamily="18" charset="0"/>
              </a:rPr>
              <a:t>same visit, and where possible </a:t>
            </a:r>
            <a:r>
              <a:rPr lang="en-US" dirty="0" smtClean="0">
                <a:latin typeface="Times New Roman" pitchFamily="18" charset="0"/>
                <a:cs typeface="Times New Roman" pitchFamily="18" charset="0"/>
              </a:rPr>
              <a:t>by the </a:t>
            </a:r>
            <a:r>
              <a:rPr lang="en-US" dirty="0">
                <a:latin typeface="Times New Roman" pitchFamily="18" charset="0"/>
                <a:cs typeface="Times New Roman" pitchFamily="18" charset="0"/>
              </a:rPr>
              <a:t>same provider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73162"/>
          </a:xfrm>
        </p:spPr>
        <p:txBody>
          <a:bodyPr>
            <a:normAutofit fontScale="90000"/>
          </a:bodyPr>
          <a:lstStyle/>
          <a:p>
            <a:r>
              <a:rPr lang="en-US" b="1" dirty="0"/>
              <a:t>Evolution of Reproductive Health</a:t>
            </a:r>
            <a:br>
              <a:rPr lang="en-US" b="1" dirty="0"/>
            </a:br>
            <a:r>
              <a:rPr lang="en-US" b="1" dirty="0"/>
              <a:t>Programmes</a:t>
            </a:r>
          </a:p>
        </p:txBody>
      </p:sp>
      <p:sp>
        <p:nvSpPr>
          <p:cNvPr id="3" name="Content Placeholder 2"/>
          <p:cNvSpPr>
            <a:spLocks noGrp="1"/>
          </p:cNvSpPr>
          <p:nvPr>
            <p:ph sz="quarter" idx="1"/>
          </p:nvPr>
        </p:nvSpPr>
        <p:spPr>
          <a:xfrm>
            <a:off x="228600" y="1447800"/>
            <a:ext cx="8763000" cy="5029200"/>
          </a:xfrm>
        </p:spPr>
        <p:txBody>
          <a:bodyPr>
            <a:normAutofit/>
          </a:bodyPr>
          <a:lstStyle/>
          <a:p>
            <a:pPr algn="just">
              <a:lnSpc>
                <a:spcPct val="150000"/>
              </a:lnSpc>
            </a:pPr>
            <a:r>
              <a:rPr lang="en-US" sz="3200" dirty="0">
                <a:latin typeface="Times New Roman" pitchFamily="18" charset="0"/>
                <a:cs typeface="Times New Roman" pitchFamily="18" charset="0"/>
              </a:rPr>
              <a:t>During a Kenyan population census </a:t>
            </a:r>
            <a:r>
              <a:rPr lang="en-US" sz="3200" dirty="0" smtClean="0">
                <a:latin typeface="Times New Roman" pitchFamily="18" charset="0"/>
                <a:cs typeface="Times New Roman" pitchFamily="18" charset="0"/>
              </a:rPr>
              <a:t>conducted in </a:t>
            </a:r>
            <a:r>
              <a:rPr lang="en-US" sz="3200" dirty="0">
                <a:latin typeface="Times New Roman" pitchFamily="18" charset="0"/>
                <a:cs typeface="Times New Roman" pitchFamily="18" charset="0"/>
              </a:rPr>
              <a:t>the late 1950’s, the fertility and growth rates </a:t>
            </a:r>
            <a:r>
              <a:rPr lang="en-US" sz="3200" dirty="0" smtClean="0">
                <a:latin typeface="Times New Roman" pitchFamily="18" charset="0"/>
                <a:cs typeface="Times New Roman" pitchFamily="18" charset="0"/>
              </a:rPr>
              <a:t>of Kenyans </a:t>
            </a:r>
            <a:r>
              <a:rPr lang="en-US" sz="3200" dirty="0">
                <a:latin typeface="Times New Roman" pitchFamily="18" charset="0"/>
                <a:cs typeface="Times New Roman" pitchFamily="18" charset="0"/>
              </a:rPr>
              <a:t>were found to be high. In response, </a:t>
            </a:r>
            <a:r>
              <a:rPr lang="en-US" sz="3200" dirty="0" smtClean="0">
                <a:latin typeface="Times New Roman" pitchFamily="18" charset="0"/>
                <a:cs typeface="Times New Roman" pitchFamily="18" charset="0"/>
              </a:rPr>
              <a:t>the government </a:t>
            </a:r>
            <a:r>
              <a:rPr lang="en-US" sz="3200" dirty="0">
                <a:latin typeface="Times New Roman" pitchFamily="18" charset="0"/>
                <a:cs typeface="Times New Roman" pitchFamily="18" charset="0"/>
              </a:rPr>
              <a:t>adopted Family Planning (FP) as </a:t>
            </a:r>
            <a:r>
              <a:rPr lang="en-US" sz="3200" dirty="0" smtClean="0">
                <a:latin typeface="Times New Roman" pitchFamily="18" charset="0"/>
                <a:cs typeface="Times New Roman" pitchFamily="18" charset="0"/>
              </a:rPr>
              <a:t>an important </a:t>
            </a:r>
            <a:r>
              <a:rPr lang="en-US" sz="3200" dirty="0">
                <a:latin typeface="Times New Roman" pitchFamily="18" charset="0"/>
                <a:cs typeface="Times New Roman" pitchFamily="18" charset="0"/>
              </a:rPr>
              <a:t>component of </a:t>
            </a:r>
            <a:r>
              <a:rPr lang="en-US" sz="3200" dirty="0" smtClean="0">
                <a:latin typeface="Times New Roman" pitchFamily="18" charset="0"/>
                <a:cs typeface="Times New Roman" pitchFamily="18" charset="0"/>
              </a:rPr>
              <a:t>socioeconomic development </a:t>
            </a:r>
            <a:r>
              <a:rPr lang="en-US" sz="3200" dirty="0">
                <a:latin typeface="Times New Roman" pitchFamily="18" charset="0"/>
                <a:cs typeface="Times New Roman" pitchFamily="18" charset="0"/>
              </a:rPr>
              <a:t>in the 1960’s</a:t>
            </a:r>
            <a:r>
              <a:rPr lang="en-US" sz="3200" dirty="0"/>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762000"/>
            <a:ext cx="8763000" cy="5791200"/>
          </a:xfrm>
        </p:spPr>
        <p:txBody>
          <a:bodyPr>
            <a:normAutofit fontScale="92500" lnSpcReduction="20000"/>
          </a:bodyPr>
          <a:lstStyle/>
          <a:p>
            <a:pPr algn="just">
              <a:lnSpc>
                <a:spcPct val="170000"/>
              </a:lnSpc>
            </a:pPr>
            <a:r>
              <a:rPr lang="en-US" dirty="0">
                <a:latin typeface="Times New Roman" pitchFamily="18" charset="0"/>
                <a:cs typeface="Times New Roman" pitchFamily="18" charset="0"/>
              </a:rPr>
              <a:t>In addition to the integration of </a:t>
            </a:r>
            <a:r>
              <a:rPr lang="en-US" dirty="0" smtClean="0">
                <a:latin typeface="Times New Roman" pitchFamily="18" charset="0"/>
                <a:cs typeface="Times New Roman" pitchFamily="18" charset="0"/>
              </a:rPr>
              <a:t>reproductive health </a:t>
            </a:r>
            <a:r>
              <a:rPr lang="en-US" dirty="0">
                <a:latin typeface="Times New Roman" pitchFamily="18" charset="0"/>
                <a:cs typeface="Times New Roman" pitchFamily="18" charset="0"/>
              </a:rPr>
              <a:t>services, the 1994 ICPD </a:t>
            </a:r>
            <a:r>
              <a:rPr lang="en-US" dirty="0" err="1">
                <a:latin typeface="Times New Roman" pitchFamily="18" charset="0"/>
                <a:cs typeface="Times New Roman" pitchFamily="18" charset="0"/>
              </a:rPr>
              <a:t>Programme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of Action </a:t>
            </a:r>
            <a:r>
              <a:rPr lang="en-US" dirty="0" err="1">
                <a:latin typeface="Times New Roman" pitchFamily="18" charset="0"/>
                <a:cs typeface="Times New Roman" pitchFamily="18" charset="0"/>
              </a:rPr>
              <a:t>emphasises</a:t>
            </a:r>
            <a:r>
              <a:rPr lang="en-US" dirty="0">
                <a:latin typeface="Times New Roman" pitchFamily="18" charset="0"/>
                <a:cs typeface="Times New Roman" pitchFamily="18" charset="0"/>
              </a:rPr>
              <a:t> the provision </a:t>
            </a:r>
            <a:r>
              <a:rPr lang="en-US" dirty="0" smtClean="0">
                <a:latin typeface="Times New Roman" pitchFamily="18" charset="0"/>
                <a:cs typeface="Times New Roman" pitchFamily="18" charset="0"/>
              </a:rPr>
              <a:t>of comprehensive </a:t>
            </a:r>
            <a:r>
              <a:rPr lang="en-US" dirty="0">
                <a:latin typeface="Times New Roman" pitchFamily="18" charset="0"/>
                <a:cs typeface="Times New Roman" pitchFamily="18" charset="0"/>
              </a:rPr>
              <a:t>and quality care in order to </a:t>
            </a:r>
            <a:r>
              <a:rPr lang="en-US" dirty="0" smtClean="0">
                <a:latin typeface="Times New Roman" pitchFamily="18" charset="0"/>
                <a:cs typeface="Times New Roman" pitchFamily="18" charset="0"/>
              </a:rPr>
              <a:t>meet individual </a:t>
            </a:r>
            <a:r>
              <a:rPr lang="en-US" dirty="0">
                <a:latin typeface="Times New Roman" pitchFamily="18" charset="0"/>
                <a:cs typeface="Times New Roman" pitchFamily="18" charset="0"/>
              </a:rPr>
              <a:t>health needs. It also </a:t>
            </a:r>
            <a:r>
              <a:rPr lang="en-US" dirty="0" smtClean="0">
                <a:latin typeface="Times New Roman" pitchFamily="18" charset="0"/>
                <a:cs typeface="Times New Roman" pitchFamily="18" charset="0"/>
              </a:rPr>
              <a:t>identifies reproductive </a:t>
            </a:r>
            <a:r>
              <a:rPr lang="en-US" dirty="0">
                <a:latin typeface="Times New Roman" pitchFamily="18" charset="0"/>
                <a:cs typeface="Times New Roman" pitchFamily="18" charset="0"/>
              </a:rPr>
              <a:t>health needs and targets </a:t>
            </a:r>
            <a:r>
              <a:rPr lang="en-US" dirty="0" smtClean="0">
                <a:latin typeface="Times New Roman" pitchFamily="18" charset="0"/>
                <a:cs typeface="Times New Roman" pitchFamily="18" charset="0"/>
              </a:rPr>
              <a:t>critical groups </a:t>
            </a:r>
            <a:r>
              <a:rPr lang="en-US" dirty="0">
                <a:latin typeface="Times New Roman" pitchFamily="18" charset="0"/>
                <a:cs typeface="Times New Roman" pitchFamily="18" charset="0"/>
              </a:rPr>
              <a:t>in need of information and </a:t>
            </a:r>
            <a:r>
              <a:rPr lang="en-US" dirty="0" smtClean="0">
                <a:latin typeface="Times New Roman" pitchFamily="18" charset="0"/>
                <a:cs typeface="Times New Roman" pitchFamily="18" charset="0"/>
              </a:rPr>
              <a:t>services, especially </a:t>
            </a:r>
            <a:r>
              <a:rPr lang="en-US" dirty="0">
                <a:latin typeface="Times New Roman" pitchFamily="18" charset="0"/>
                <a:cs typeface="Times New Roman" pitchFamily="18" charset="0"/>
              </a:rPr>
              <a:t>the adolescents and the youth.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The Ministry </a:t>
            </a:r>
            <a:r>
              <a:rPr lang="en-US" dirty="0">
                <a:latin typeface="Times New Roman" pitchFamily="18" charset="0"/>
                <a:cs typeface="Times New Roman" pitchFamily="18" charset="0"/>
              </a:rPr>
              <a:t>of Health and stakeholders, </a:t>
            </a:r>
            <a:r>
              <a:rPr lang="en-US" dirty="0" smtClean="0">
                <a:latin typeface="Times New Roman" pitchFamily="18" charset="0"/>
                <a:cs typeface="Times New Roman" pitchFamily="18" charset="0"/>
              </a:rPr>
              <a:t>including the </a:t>
            </a:r>
            <a:r>
              <a:rPr lang="en-US" dirty="0">
                <a:latin typeface="Times New Roman" pitchFamily="18" charset="0"/>
                <a:cs typeface="Times New Roman" pitchFamily="18" charset="0"/>
              </a:rPr>
              <a:t>government, NGOs, and the private </a:t>
            </a:r>
            <a:r>
              <a:rPr lang="en-US" dirty="0" smtClean="0">
                <a:latin typeface="Times New Roman" pitchFamily="18" charset="0"/>
                <a:cs typeface="Times New Roman" pitchFamily="18" charset="0"/>
              </a:rPr>
              <a:t>sector offer </a:t>
            </a:r>
            <a:r>
              <a:rPr lang="en-US" dirty="0">
                <a:latin typeface="Times New Roman" pitchFamily="18" charset="0"/>
                <a:cs typeface="Times New Roman" pitchFamily="18" charset="0"/>
              </a:rPr>
              <a:t>these services as outlined by the </a:t>
            </a:r>
            <a:r>
              <a:rPr lang="en-US" dirty="0" smtClean="0">
                <a:latin typeface="Times New Roman" pitchFamily="18" charset="0"/>
                <a:cs typeface="Times New Roman" pitchFamily="18" charset="0"/>
              </a:rPr>
              <a:t>National Population </a:t>
            </a:r>
            <a:r>
              <a:rPr lang="en-US" dirty="0">
                <a:latin typeface="Times New Roman" pitchFamily="18" charset="0"/>
                <a:cs typeface="Times New Roman" pitchFamily="18" charset="0"/>
              </a:rPr>
              <a:t>Policy for Sustainable </a:t>
            </a:r>
            <a:r>
              <a:rPr lang="en-US" dirty="0" smtClean="0">
                <a:latin typeface="Times New Roman" pitchFamily="18" charset="0"/>
                <a:cs typeface="Times New Roman" pitchFamily="18" charset="0"/>
              </a:rPr>
              <a:t>Development and </a:t>
            </a:r>
            <a:r>
              <a:rPr lang="en-US" dirty="0">
                <a:latin typeface="Times New Roman" pitchFamily="18" charset="0"/>
                <a:cs typeface="Times New Roman" pitchFamily="18" charset="0"/>
              </a:rPr>
              <a:t>the Kenya Health Policy Framework (</a:t>
            </a:r>
            <a:r>
              <a:rPr lang="en-US" dirty="0" smtClean="0">
                <a:latin typeface="Times New Roman" pitchFamily="18" charset="0"/>
                <a:cs typeface="Times New Roman" pitchFamily="18" charset="0"/>
              </a:rPr>
              <a:t>KHPF) of </a:t>
            </a:r>
            <a:r>
              <a:rPr lang="en-US" dirty="0">
                <a:latin typeface="Times New Roman" pitchFamily="18" charset="0"/>
                <a:cs typeface="Times New Roman" pitchFamily="18" charset="0"/>
              </a:rPr>
              <a:t>1994</a:t>
            </a:r>
            <a:r>
              <a:rPr lang="en-US" dirty="0"/>
              <a: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a:bodyPr>
          <a:lstStyle/>
          <a:p>
            <a:r>
              <a:rPr lang="en-US" sz="3200" b="1" dirty="0">
                <a:latin typeface="Times New Roman" pitchFamily="18" charset="0"/>
                <a:cs typeface="Times New Roman" pitchFamily="18" charset="0"/>
              </a:rPr>
              <a:t>components of the reproductive health plan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914400"/>
            <a:ext cx="8763000" cy="5638800"/>
          </a:xfrm>
        </p:spPr>
        <p:txBody>
          <a:bodyPr>
            <a:normAutofit fontScale="85000" lnSpcReduction="10000"/>
          </a:bodyPr>
          <a:lstStyle/>
          <a:p>
            <a:pPr marL="514350" indent="-514350">
              <a:lnSpc>
                <a:spcPct val="170000"/>
              </a:lnSpc>
              <a:buFont typeface="+mj-lt"/>
              <a:buAutoNum type="arabicParenR"/>
            </a:pPr>
            <a:r>
              <a:rPr lang="en-US" dirty="0">
                <a:latin typeface="Times New Roman" pitchFamily="18" charset="0"/>
                <a:cs typeface="Times New Roman" pitchFamily="18" charset="0"/>
              </a:rPr>
              <a:t>Safe motherhood and child </a:t>
            </a:r>
            <a:r>
              <a:rPr lang="en-US" dirty="0" smtClean="0">
                <a:latin typeface="Times New Roman" pitchFamily="18" charset="0"/>
                <a:cs typeface="Times New Roman" pitchFamily="18" charset="0"/>
              </a:rPr>
              <a:t>survival initiatives</a:t>
            </a:r>
            <a:endParaRPr lang="en-US" dirty="0">
              <a:latin typeface="Times New Roman" pitchFamily="18" charset="0"/>
              <a:cs typeface="Times New Roman" pitchFamily="18" charset="0"/>
            </a:endParaRPr>
          </a:p>
          <a:p>
            <a:pPr marL="514350" indent="-514350">
              <a:lnSpc>
                <a:spcPct val="170000"/>
              </a:lnSpc>
              <a:buFont typeface="+mj-lt"/>
              <a:buAutoNum type="arabicParenR"/>
            </a:pPr>
            <a:r>
              <a:rPr lang="en-US" dirty="0">
                <a:latin typeface="Times New Roman" pitchFamily="18" charset="0"/>
                <a:cs typeface="Times New Roman" pitchFamily="18" charset="0"/>
              </a:rPr>
              <a:t>• Family planning unsatisfied </a:t>
            </a:r>
            <a:r>
              <a:rPr lang="en-US" dirty="0" smtClean="0">
                <a:latin typeface="Times New Roman" pitchFamily="18" charset="0"/>
                <a:cs typeface="Times New Roman" pitchFamily="18" charset="0"/>
              </a:rPr>
              <a:t>needs including </a:t>
            </a:r>
            <a:r>
              <a:rPr lang="en-US" dirty="0">
                <a:latin typeface="Times New Roman" pitchFamily="18" charset="0"/>
                <a:cs typeface="Times New Roman" pitchFamily="18" charset="0"/>
              </a:rPr>
              <a:t>male involvement</a:t>
            </a:r>
          </a:p>
          <a:p>
            <a:pPr marL="514350" indent="-514350">
              <a:lnSpc>
                <a:spcPct val="170000"/>
              </a:lnSpc>
              <a:buFont typeface="+mj-lt"/>
              <a:buAutoNum type="arabicParenR"/>
            </a:pPr>
            <a:r>
              <a:rPr lang="en-US" dirty="0">
                <a:latin typeface="Times New Roman" pitchFamily="18" charset="0"/>
                <a:cs typeface="Times New Roman" pitchFamily="18" charset="0"/>
              </a:rPr>
              <a:t>• Management of STI/HIV/AIDS</a:t>
            </a:r>
          </a:p>
          <a:p>
            <a:pPr marL="514350" indent="-514350">
              <a:lnSpc>
                <a:spcPct val="170000"/>
              </a:lnSpc>
              <a:buFont typeface="+mj-lt"/>
              <a:buAutoNum type="arabicParenR"/>
            </a:pPr>
            <a:r>
              <a:rPr lang="en-US" dirty="0">
                <a:latin typeface="Times New Roman" pitchFamily="18" charset="0"/>
                <a:cs typeface="Times New Roman" pitchFamily="18" charset="0"/>
              </a:rPr>
              <a:t>• Promotion of adolescent and </a:t>
            </a:r>
            <a:r>
              <a:rPr lang="en-US" dirty="0" smtClean="0">
                <a:latin typeface="Times New Roman" pitchFamily="18" charset="0"/>
                <a:cs typeface="Times New Roman" pitchFamily="18" charset="0"/>
              </a:rPr>
              <a:t>youth health</a:t>
            </a:r>
          </a:p>
          <a:p>
            <a:pPr marL="514350" indent="-514350">
              <a:lnSpc>
                <a:spcPct val="170000"/>
              </a:lnSpc>
              <a:buFont typeface="+mj-lt"/>
              <a:buAutoNum type="arabicParen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Gender and reproductive health </a:t>
            </a:r>
            <a:r>
              <a:rPr lang="en-US" dirty="0" smtClean="0">
                <a:latin typeface="Times New Roman" pitchFamily="18" charset="0"/>
                <a:cs typeface="Times New Roman" pitchFamily="18" charset="0"/>
              </a:rPr>
              <a:t>rights including </a:t>
            </a:r>
            <a:r>
              <a:rPr lang="en-US" dirty="0">
                <a:latin typeface="Times New Roman" pitchFamily="18" charset="0"/>
                <a:cs typeface="Times New Roman" pitchFamily="18" charset="0"/>
              </a:rPr>
              <a:t>male involvement</a:t>
            </a:r>
          </a:p>
          <a:p>
            <a:pPr marL="514350" indent="-514350">
              <a:lnSpc>
                <a:spcPct val="170000"/>
              </a:lnSpc>
              <a:buFont typeface="+mj-lt"/>
              <a:buAutoNum type="arabicParenR"/>
            </a:pPr>
            <a:r>
              <a:rPr lang="en-US" dirty="0">
                <a:latin typeface="Times New Roman" pitchFamily="18" charset="0"/>
                <a:cs typeface="Times New Roman" pitchFamily="18" charset="0"/>
              </a:rPr>
              <a:t>• Screening and management of </a:t>
            </a:r>
            <a:r>
              <a:rPr lang="en-US" dirty="0" smtClean="0">
                <a:latin typeface="Times New Roman" pitchFamily="18" charset="0"/>
                <a:cs typeface="Times New Roman" pitchFamily="18" charset="0"/>
              </a:rPr>
              <a:t>cancer and </a:t>
            </a:r>
            <a:r>
              <a:rPr lang="en-US" dirty="0">
                <a:latin typeface="Times New Roman" pitchFamily="18" charset="0"/>
                <a:cs typeface="Times New Roman" pitchFamily="18" charset="0"/>
              </a:rPr>
              <a:t>other reproductive health </a:t>
            </a:r>
            <a:r>
              <a:rPr lang="en-US" dirty="0" smtClean="0">
                <a:latin typeface="Times New Roman" pitchFamily="18" charset="0"/>
                <a:cs typeface="Times New Roman" pitchFamily="18" charset="0"/>
              </a:rPr>
              <a:t>issues</a:t>
            </a:r>
          </a:p>
          <a:p>
            <a:pPr marL="514350" indent="-514350">
              <a:lnSpc>
                <a:spcPct val="170000"/>
              </a:lnSpc>
              <a:buFont typeface="+mj-lt"/>
              <a:buAutoNum type="arabicParen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Prevention and </a:t>
            </a:r>
            <a:r>
              <a:rPr lang="en-US" dirty="0" smtClean="0">
                <a:latin typeface="Times New Roman" pitchFamily="18" charset="0"/>
                <a:cs typeface="Times New Roman" pitchFamily="18" charset="0"/>
              </a:rPr>
              <a:t>appropriate management </a:t>
            </a:r>
            <a:r>
              <a:rPr lang="en-US" dirty="0">
                <a:latin typeface="Times New Roman" pitchFamily="18" charset="0"/>
                <a:cs typeface="Times New Roman" pitchFamily="18" charset="0"/>
              </a:rPr>
              <a:t>of infertility</a:t>
            </a:r>
          </a:p>
          <a:p>
            <a:pPr marL="514350" indent="-514350">
              <a:lnSpc>
                <a:spcPct val="170000"/>
              </a:lnSpc>
              <a:buFont typeface="+mj-lt"/>
              <a:buAutoNum type="arabicParenR"/>
            </a:pPr>
            <a:r>
              <a:rPr lang="en-US" dirty="0">
                <a:latin typeface="Times New Roman" pitchFamily="18" charset="0"/>
                <a:cs typeface="Times New Roman" pitchFamily="18" charset="0"/>
              </a:rPr>
              <a:t>• Care of the elderly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a:solidFill>
                  <a:schemeClr val="bg2">
                    <a:lumMod val="10000"/>
                  </a:schemeClr>
                </a:solidFill>
                <a:latin typeface="Times New Roman" pitchFamily="18" charset="0"/>
                <a:cs typeface="Times New Roman" pitchFamily="18" charset="0"/>
              </a:rPr>
              <a:t>Strategies Supporting the Implementation of</a:t>
            </a:r>
            <a:br>
              <a:rPr lang="en-US" sz="3200" b="1" dirty="0">
                <a:solidFill>
                  <a:schemeClr val="bg2">
                    <a:lumMod val="10000"/>
                  </a:schemeClr>
                </a:solidFill>
                <a:latin typeface="Times New Roman" pitchFamily="18" charset="0"/>
                <a:cs typeface="Times New Roman" pitchFamily="18" charset="0"/>
              </a:rPr>
            </a:br>
            <a:r>
              <a:rPr lang="en-US" sz="3200" b="1" dirty="0">
                <a:solidFill>
                  <a:schemeClr val="bg2">
                    <a:lumMod val="10000"/>
                  </a:schemeClr>
                </a:solidFill>
                <a:latin typeface="Times New Roman" pitchFamily="18" charset="0"/>
                <a:cs typeface="Times New Roman" pitchFamily="18" charset="0"/>
              </a:rPr>
              <a:t>Reproductive Health Services</a:t>
            </a:r>
            <a:endParaRPr lang="en-US" sz="3200" dirty="0">
              <a:solidFill>
                <a:schemeClr val="bg2">
                  <a:lumMod val="1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60000"/>
              </a:lnSpc>
            </a:pPr>
            <a:r>
              <a:rPr lang="en-US" dirty="0">
                <a:latin typeface="Times New Roman" pitchFamily="18" charset="0"/>
                <a:cs typeface="Times New Roman" pitchFamily="18" charset="0"/>
              </a:rPr>
              <a:t>Human resource development </a:t>
            </a:r>
            <a:r>
              <a:rPr lang="en-US" dirty="0" smtClean="0">
                <a:latin typeface="Times New Roman" pitchFamily="18" charset="0"/>
                <a:cs typeface="Times New Roman" pitchFamily="18" charset="0"/>
              </a:rPr>
              <a:t>and management</a:t>
            </a:r>
            <a:endParaRPr lang="en-US" dirty="0">
              <a:latin typeface="Times New Roman" pitchFamily="18" charset="0"/>
              <a:cs typeface="Times New Roman" pitchFamily="18" charset="0"/>
            </a:endParaRPr>
          </a:p>
          <a:p>
            <a:pPr algn="just">
              <a:lnSpc>
                <a:spcPct val="160000"/>
              </a:lnSpc>
              <a:buNone/>
            </a:pPr>
            <a:r>
              <a:rPr lang="en-US" dirty="0">
                <a:latin typeface="Times New Roman" pitchFamily="18" charset="0"/>
                <a:cs typeface="Times New Roman" pitchFamily="18" charset="0"/>
              </a:rPr>
              <a:t>• Integration of reproductive </a:t>
            </a:r>
            <a:r>
              <a:rPr lang="en-US" dirty="0" smtClean="0">
                <a:latin typeface="Times New Roman" pitchFamily="18" charset="0"/>
                <a:cs typeface="Times New Roman" pitchFamily="18" charset="0"/>
              </a:rPr>
              <a:t>health services </a:t>
            </a:r>
            <a:r>
              <a:rPr lang="en-US" dirty="0">
                <a:latin typeface="Times New Roman" pitchFamily="18" charset="0"/>
                <a:cs typeface="Times New Roman" pitchFamily="18" charset="0"/>
              </a:rPr>
              <a:t>including training</a:t>
            </a:r>
          </a:p>
          <a:p>
            <a:pPr algn="just">
              <a:lnSpc>
                <a:spcPct val="160000"/>
              </a:lnSpc>
              <a:buNone/>
            </a:pPr>
            <a:r>
              <a:rPr lang="en-US" dirty="0">
                <a:latin typeface="Times New Roman" pitchFamily="18" charset="0"/>
                <a:cs typeface="Times New Roman" pitchFamily="18" charset="0"/>
              </a:rPr>
              <a:t>• Identification, </a:t>
            </a:r>
            <a:r>
              <a:rPr lang="en-US" dirty="0" err="1">
                <a:latin typeface="Times New Roman" pitchFamily="18" charset="0"/>
                <a:cs typeface="Times New Roman" pitchFamily="18" charset="0"/>
              </a:rPr>
              <a:t>mobilisation</a:t>
            </a:r>
            <a:r>
              <a:rPr lang="en-US" dirty="0">
                <a:latin typeface="Times New Roman" pitchFamily="18" charset="0"/>
                <a:cs typeface="Times New Roman" pitchFamily="18" charset="0"/>
              </a:rPr>
              <a:t> and </a:t>
            </a:r>
            <a:r>
              <a:rPr lang="en-US" dirty="0" smtClean="0">
                <a:latin typeface="Times New Roman" pitchFamily="18" charset="0"/>
                <a:cs typeface="Times New Roman" pitchFamily="18" charset="0"/>
              </a:rPr>
              <a:t>allocation of </a:t>
            </a:r>
            <a:r>
              <a:rPr lang="en-US" dirty="0">
                <a:latin typeface="Times New Roman" pitchFamily="18" charset="0"/>
                <a:cs typeface="Times New Roman" pitchFamily="18" charset="0"/>
              </a:rPr>
              <a:t>resources</a:t>
            </a:r>
          </a:p>
          <a:p>
            <a:pPr algn="just">
              <a:lnSpc>
                <a:spcPct val="160000"/>
              </a:lnSpc>
              <a:buNone/>
            </a:pPr>
            <a:r>
              <a:rPr lang="en-US" dirty="0">
                <a:latin typeface="Times New Roman" pitchFamily="18" charset="0"/>
                <a:cs typeface="Times New Roman" pitchFamily="18" charset="0"/>
              </a:rPr>
              <a:t>• Operational research in </a:t>
            </a:r>
            <a:r>
              <a:rPr lang="en-US" dirty="0" smtClean="0">
                <a:latin typeface="Times New Roman" pitchFamily="18" charset="0"/>
                <a:cs typeface="Times New Roman" pitchFamily="18" charset="0"/>
              </a:rPr>
              <a:t>reproductive health </a:t>
            </a:r>
            <a:r>
              <a:rPr lang="en-US" dirty="0">
                <a:latin typeface="Times New Roman" pitchFamily="18" charset="0"/>
                <a:cs typeface="Times New Roman" pitchFamily="18" charset="0"/>
              </a:rPr>
              <a:t>and monitoring and evaluation </a:t>
            </a:r>
            <a:r>
              <a:rPr lang="en-US" dirty="0" smtClean="0">
                <a:latin typeface="Times New Roman" pitchFamily="18" charset="0"/>
                <a:cs typeface="Times New Roman" pitchFamily="18" charset="0"/>
              </a:rPr>
              <a:t>as well </a:t>
            </a:r>
            <a:r>
              <a:rPr lang="en-US" dirty="0">
                <a:latin typeface="Times New Roman" pitchFamily="18" charset="0"/>
                <a:cs typeface="Times New Roman" pitchFamily="18" charset="0"/>
              </a:rPr>
              <a:t>as supervision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a:bodyPr>
          <a:lstStyle/>
          <a:p>
            <a:r>
              <a:rPr lang="en-US" sz="3200" b="1" dirty="0">
                <a:solidFill>
                  <a:schemeClr val="bg2">
                    <a:lumMod val="10000"/>
                  </a:schemeClr>
                </a:solidFill>
                <a:latin typeface="Times New Roman" pitchFamily="18" charset="0"/>
                <a:cs typeface="Times New Roman" pitchFamily="18" charset="0"/>
              </a:rPr>
              <a:t>Safe Motherhood Initiative</a:t>
            </a:r>
            <a:endParaRPr lang="en-US" sz="3200" dirty="0">
              <a:solidFill>
                <a:schemeClr val="bg2">
                  <a:lumMod val="1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990600"/>
            <a:ext cx="8839200" cy="5638800"/>
          </a:xfrm>
        </p:spPr>
        <p:txBody>
          <a:bodyPr>
            <a:normAutofit fontScale="92500"/>
          </a:bodyPr>
          <a:lstStyle/>
          <a:p>
            <a:pPr algn="just">
              <a:lnSpc>
                <a:spcPct val="160000"/>
              </a:lnSpc>
            </a:pPr>
            <a:r>
              <a:rPr lang="en-US" dirty="0">
                <a:latin typeface="Times New Roman" pitchFamily="18" charset="0"/>
                <a:cs typeface="Times New Roman" pitchFamily="18" charset="0"/>
              </a:rPr>
              <a:t>WHO, UNICEF, the World Bank and </a:t>
            </a:r>
            <a:r>
              <a:rPr lang="en-US" dirty="0" smtClean="0">
                <a:latin typeface="Times New Roman" pitchFamily="18" charset="0"/>
                <a:cs typeface="Times New Roman" pitchFamily="18" charset="0"/>
              </a:rPr>
              <a:t>other international </a:t>
            </a:r>
            <a:r>
              <a:rPr lang="en-US" dirty="0">
                <a:latin typeface="Times New Roman" pitchFamily="18" charset="0"/>
                <a:cs typeface="Times New Roman" pitchFamily="18" charset="0"/>
              </a:rPr>
              <a:t>agencies </a:t>
            </a:r>
            <a:r>
              <a:rPr lang="en-US" dirty="0" err="1">
                <a:latin typeface="Times New Roman" pitchFamily="18" charset="0"/>
                <a:cs typeface="Times New Roman" pitchFamily="18" charset="0"/>
              </a:rPr>
              <a:t>organised</a:t>
            </a:r>
            <a:r>
              <a:rPr lang="en-US" dirty="0">
                <a:latin typeface="Times New Roman" pitchFamily="18" charset="0"/>
                <a:cs typeface="Times New Roman" pitchFamily="18" charset="0"/>
              </a:rPr>
              <a:t> a </a:t>
            </a:r>
            <a:r>
              <a:rPr lang="en-US" dirty="0" smtClean="0">
                <a:latin typeface="Times New Roman" pitchFamily="18" charset="0"/>
                <a:cs typeface="Times New Roman" pitchFamily="18" charset="0"/>
              </a:rPr>
              <a:t>conference on </a:t>
            </a:r>
            <a:r>
              <a:rPr lang="en-US" dirty="0">
                <a:latin typeface="Times New Roman" pitchFamily="18" charset="0"/>
                <a:cs typeface="Times New Roman" pitchFamily="18" charset="0"/>
              </a:rPr>
              <a:t>International Safe Motherhood.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aim </a:t>
            </a:r>
            <a:r>
              <a:rPr lang="en-US" dirty="0" smtClean="0">
                <a:latin typeface="Times New Roman" pitchFamily="18" charset="0"/>
                <a:cs typeface="Times New Roman" pitchFamily="18" charset="0"/>
              </a:rPr>
              <a:t>was to </a:t>
            </a:r>
            <a:r>
              <a:rPr lang="en-US" dirty="0">
                <a:latin typeface="Times New Roman" pitchFamily="18" charset="0"/>
                <a:cs typeface="Times New Roman" pitchFamily="18" charset="0"/>
              </a:rPr>
              <a:t>address the health needs of women </a:t>
            </a:r>
            <a:r>
              <a:rPr lang="en-US" dirty="0" smtClean="0">
                <a:latin typeface="Times New Roman" pitchFamily="18" charset="0"/>
                <a:cs typeface="Times New Roman" pitchFamily="18" charset="0"/>
              </a:rPr>
              <a:t>of childbearing </a:t>
            </a:r>
            <a:r>
              <a:rPr lang="en-US" dirty="0">
                <a:latin typeface="Times New Roman" pitchFamily="18" charset="0"/>
                <a:cs typeface="Times New Roman" pitchFamily="18" charset="0"/>
              </a:rPr>
              <a:t>age and bring to the </a:t>
            </a:r>
            <a:r>
              <a:rPr lang="en-US" dirty="0" smtClean="0">
                <a:latin typeface="Times New Roman" pitchFamily="18" charset="0"/>
                <a:cs typeface="Times New Roman" pitchFamily="18" charset="0"/>
              </a:rPr>
              <a:t>world’s attention </a:t>
            </a:r>
            <a:r>
              <a:rPr lang="en-US" dirty="0">
                <a:latin typeface="Times New Roman" pitchFamily="18" charset="0"/>
                <a:cs typeface="Times New Roman" pitchFamily="18" charset="0"/>
              </a:rPr>
              <a:t>the problem of high maternal mortality.</a:t>
            </a:r>
          </a:p>
          <a:p>
            <a:pPr algn="just">
              <a:lnSpc>
                <a:spcPct val="160000"/>
              </a:lnSpc>
            </a:pPr>
            <a:r>
              <a:rPr lang="en-US" dirty="0">
                <a:latin typeface="Times New Roman" pitchFamily="18" charset="0"/>
                <a:cs typeface="Times New Roman" pitchFamily="18" charset="0"/>
              </a:rPr>
              <a:t>The conference was also to look at what </a:t>
            </a:r>
            <a:r>
              <a:rPr lang="en-US" dirty="0" smtClean="0">
                <a:latin typeface="Times New Roman" pitchFamily="18" charset="0"/>
                <a:cs typeface="Times New Roman" pitchFamily="18" charset="0"/>
              </a:rPr>
              <a:t>needed to </a:t>
            </a:r>
            <a:r>
              <a:rPr lang="en-US" dirty="0">
                <a:latin typeface="Times New Roman" pitchFamily="18" charset="0"/>
                <a:cs typeface="Times New Roman" pitchFamily="18" charset="0"/>
              </a:rPr>
              <a:t>be done to ensure that pregnancy </a:t>
            </a:r>
            <a:r>
              <a:rPr lang="en-US" dirty="0" smtClean="0">
                <a:latin typeface="Times New Roman" pitchFamily="18" charset="0"/>
                <a:cs typeface="Times New Roman" pitchFamily="18" charset="0"/>
              </a:rPr>
              <a:t>and childbirth </a:t>
            </a:r>
            <a:r>
              <a:rPr lang="en-US" dirty="0">
                <a:latin typeface="Times New Roman" pitchFamily="18" charset="0"/>
                <a:cs typeface="Times New Roman" pitchFamily="18" charset="0"/>
              </a:rPr>
              <a:t>are safe events for women. </a:t>
            </a:r>
            <a:r>
              <a:rPr lang="en-US" dirty="0" smtClean="0">
                <a:latin typeface="Times New Roman" pitchFamily="18" charset="0"/>
                <a:cs typeface="Times New Roman" pitchFamily="18" charset="0"/>
              </a:rPr>
              <a:t>Many women </a:t>
            </a:r>
            <a:r>
              <a:rPr lang="en-US" dirty="0">
                <a:latin typeface="Times New Roman" pitchFamily="18" charset="0"/>
                <a:cs typeface="Times New Roman" pitchFamily="18" charset="0"/>
              </a:rPr>
              <a:t>all over the world are dying </a:t>
            </a:r>
            <a:r>
              <a:rPr lang="en-US" dirty="0" smtClean="0">
                <a:latin typeface="Times New Roman" pitchFamily="18" charset="0"/>
                <a:cs typeface="Times New Roman" pitchFamily="18" charset="0"/>
              </a:rPr>
              <a:t>from common </a:t>
            </a:r>
            <a:r>
              <a:rPr lang="en-US" dirty="0">
                <a:latin typeface="Times New Roman" pitchFamily="18" charset="0"/>
                <a:cs typeface="Times New Roman" pitchFamily="18" charset="0"/>
              </a:rPr>
              <a:t>obstetrical problems that can </a:t>
            </a:r>
            <a:r>
              <a:rPr lang="en-US" dirty="0" smtClean="0">
                <a:latin typeface="Times New Roman" pitchFamily="18" charset="0"/>
                <a:cs typeface="Times New Roman" pitchFamily="18" charset="0"/>
              </a:rPr>
              <a:t>be managed </a:t>
            </a:r>
            <a:r>
              <a:rPr lang="en-US" dirty="0">
                <a:latin typeface="Times New Roman" pitchFamily="18" charset="0"/>
                <a:cs typeface="Times New Roman" pitchFamily="18" charset="0"/>
              </a:rPr>
              <a:t>by simple technology.</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763000" cy="6019800"/>
          </a:xfrm>
        </p:spPr>
        <p:txBody>
          <a:bodyPr>
            <a:normAutofit/>
          </a:bodyPr>
          <a:lstStyle/>
          <a:p>
            <a:pPr algn="just">
              <a:lnSpc>
                <a:spcPct val="160000"/>
              </a:lnSpc>
            </a:pPr>
            <a:r>
              <a:rPr lang="en-US" sz="2800" dirty="0">
                <a:latin typeface="Times New Roman" pitchFamily="18" charset="0"/>
                <a:cs typeface="Times New Roman" pitchFamily="18" charset="0"/>
              </a:rPr>
              <a:t>The primary means of preventing </a:t>
            </a:r>
            <a:r>
              <a:rPr lang="en-US" sz="2800" dirty="0" smtClean="0">
                <a:latin typeface="Times New Roman" pitchFamily="18" charset="0"/>
                <a:cs typeface="Times New Roman" pitchFamily="18" charset="0"/>
              </a:rPr>
              <a:t>maternal deaths </a:t>
            </a:r>
            <a:r>
              <a:rPr lang="en-US" sz="2800" dirty="0">
                <a:latin typeface="Times New Roman" pitchFamily="18" charset="0"/>
                <a:cs typeface="Times New Roman" pitchFamily="18" charset="0"/>
              </a:rPr>
              <a:t>include:</a:t>
            </a:r>
          </a:p>
          <a:p>
            <a:pPr algn="just">
              <a:lnSpc>
                <a:spcPct val="160000"/>
              </a:lnSpc>
              <a:buNone/>
            </a:pPr>
            <a:r>
              <a:rPr lang="en-US" sz="2800" dirty="0">
                <a:latin typeface="Times New Roman" pitchFamily="18" charset="0"/>
                <a:cs typeface="Times New Roman" pitchFamily="18" charset="0"/>
              </a:rPr>
              <a:t>• Providing access to emergency </a:t>
            </a:r>
            <a:r>
              <a:rPr lang="en-US" sz="2800" dirty="0" smtClean="0">
                <a:latin typeface="Times New Roman" pitchFamily="18" charset="0"/>
                <a:cs typeface="Times New Roman" pitchFamily="18" charset="0"/>
              </a:rPr>
              <a:t>obstetric care</a:t>
            </a:r>
            <a:r>
              <a:rPr lang="en-US" sz="2800" dirty="0">
                <a:latin typeface="Times New Roman" pitchFamily="18" charset="0"/>
                <a:cs typeface="Times New Roman" pitchFamily="18" charset="0"/>
              </a:rPr>
              <a:t>, including treatment </a:t>
            </a:r>
            <a:r>
              <a:rPr lang="en-US" sz="2800" dirty="0" smtClean="0">
                <a:latin typeface="Times New Roman" pitchFamily="18" charset="0"/>
                <a:cs typeface="Times New Roman" pitchFamily="18" charset="0"/>
              </a:rPr>
              <a:t>of </a:t>
            </a:r>
            <a:r>
              <a:rPr lang="en-US" sz="2800" dirty="0" err="1" smtClean="0">
                <a:latin typeface="Times New Roman" pitchFamily="18" charset="0"/>
                <a:cs typeface="Times New Roman" pitchFamily="18" charset="0"/>
              </a:rPr>
              <a:t>haemorrhage</a:t>
            </a:r>
            <a:r>
              <a:rPr lang="en-US" sz="2800" dirty="0">
                <a:latin typeface="Times New Roman" pitchFamily="18" charset="0"/>
                <a:cs typeface="Times New Roman" pitchFamily="18" charset="0"/>
              </a:rPr>
              <a:t>, infection, </a:t>
            </a:r>
            <a:r>
              <a:rPr lang="en-US" sz="2800" dirty="0" smtClean="0">
                <a:latin typeface="Times New Roman" pitchFamily="18" charset="0"/>
                <a:cs typeface="Times New Roman" pitchFamily="18" charset="0"/>
              </a:rPr>
              <a:t>hypertension and </a:t>
            </a:r>
            <a:r>
              <a:rPr lang="en-US" sz="2800" dirty="0">
                <a:latin typeface="Times New Roman" pitchFamily="18" charset="0"/>
                <a:cs typeface="Times New Roman" pitchFamily="18" charset="0"/>
              </a:rPr>
              <a:t>obstructed </a:t>
            </a:r>
            <a:r>
              <a:rPr lang="en-US" sz="2800" dirty="0" err="1">
                <a:latin typeface="Times New Roman" pitchFamily="18" charset="0"/>
                <a:cs typeface="Times New Roman" pitchFamily="18" charset="0"/>
              </a:rPr>
              <a:t>labour</a:t>
            </a:r>
            <a:endParaRPr lang="en-US" sz="2800" dirty="0">
              <a:latin typeface="Times New Roman" pitchFamily="18" charset="0"/>
              <a:cs typeface="Times New Roman" pitchFamily="18" charset="0"/>
            </a:endParaRPr>
          </a:p>
          <a:p>
            <a:pPr algn="just">
              <a:lnSpc>
                <a:spcPct val="160000"/>
              </a:lnSpc>
              <a:buNone/>
            </a:pPr>
            <a:r>
              <a:rPr lang="en-US" sz="2800" dirty="0">
                <a:latin typeface="Times New Roman" pitchFamily="18" charset="0"/>
                <a:cs typeface="Times New Roman" pitchFamily="18" charset="0"/>
              </a:rPr>
              <a:t>• Antenatal care to help identify </a:t>
            </a:r>
            <a:r>
              <a:rPr lang="en-US" sz="2800" dirty="0" smtClean="0">
                <a:latin typeface="Times New Roman" pitchFamily="18" charset="0"/>
                <a:cs typeface="Times New Roman" pitchFamily="18" charset="0"/>
              </a:rPr>
              <a:t>and manage </a:t>
            </a:r>
            <a:r>
              <a:rPr lang="en-US" sz="2800" dirty="0">
                <a:latin typeface="Times New Roman" pitchFamily="18" charset="0"/>
                <a:cs typeface="Times New Roman" pitchFamily="18" charset="0"/>
              </a:rPr>
              <a:t>current and potential risks </a:t>
            </a:r>
            <a:r>
              <a:rPr lang="en-US" sz="2800" dirty="0" smtClean="0">
                <a:latin typeface="Times New Roman" pitchFamily="18" charset="0"/>
                <a:cs typeface="Times New Roman" pitchFamily="18" charset="0"/>
              </a:rPr>
              <a:t>and problems</a:t>
            </a:r>
            <a:endParaRPr lang="en-US" sz="2800" dirty="0">
              <a:latin typeface="Times New Roman" pitchFamily="18" charset="0"/>
              <a:cs typeface="Times New Roman" pitchFamily="18" charset="0"/>
            </a:endParaRPr>
          </a:p>
          <a:p>
            <a:pPr algn="just">
              <a:lnSpc>
                <a:spcPct val="160000"/>
              </a:lnSpc>
              <a:buNone/>
            </a:pPr>
            <a:r>
              <a:rPr lang="en-US" sz="2800" dirty="0">
                <a:latin typeface="Times New Roman" pitchFamily="18" charset="0"/>
                <a:cs typeface="Times New Roman" pitchFamily="18" charset="0"/>
              </a:rPr>
              <a:t>• Good obstetric care that is </a:t>
            </a:r>
            <a:r>
              <a:rPr lang="en-US" sz="2800" dirty="0" smtClean="0">
                <a:latin typeface="Times New Roman" pitchFamily="18" charset="0"/>
                <a:cs typeface="Times New Roman" pitchFamily="18" charset="0"/>
              </a:rPr>
              <a:t>accessible and </a:t>
            </a:r>
            <a:r>
              <a:rPr lang="en-US" sz="2800" dirty="0">
                <a:latin typeface="Times New Roman" pitchFamily="18" charset="0"/>
                <a:cs typeface="Times New Roman" pitchFamily="18" charset="0"/>
              </a:rPr>
              <a:t>efficient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685800"/>
            <a:ext cx="8839200" cy="5943600"/>
          </a:xfrm>
        </p:spPr>
        <p:txBody>
          <a:bodyPr>
            <a:normAutofit/>
          </a:bodyPr>
          <a:lstStyle/>
          <a:p>
            <a:pPr algn="just">
              <a:lnSpc>
                <a:spcPct val="150000"/>
              </a:lnSpc>
            </a:pPr>
            <a:r>
              <a:rPr lang="en-US" sz="3600" dirty="0">
                <a:latin typeface="Times New Roman" pitchFamily="18" charset="0"/>
                <a:cs typeface="Times New Roman" pitchFamily="18" charset="0"/>
              </a:rPr>
              <a:t>Post-partum care to treat </a:t>
            </a:r>
            <a:r>
              <a:rPr lang="en-US" sz="3600" dirty="0" smtClean="0">
                <a:latin typeface="Times New Roman" pitchFamily="18" charset="0"/>
                <a:cs typeface="Times New Roman" pitchFamily="18" charset="0"/>
              </a:rPr>
              <a:t>post-partum problems</a:t>
            </a:r>
            <a:r>
              <a:rPr lang="en-US" sz="3600" dirty="0">
                <a:latin typeface="Times New Roman" pitchFamily="18" charset="0"/>
                <a:cs typeface="Times New Roman" pitchFamily="18" charset="0"/>
              </a:rPr>
              <a:t>, appropriate advice </a:t>
            </a:r>
            <a:r>
              <a:rPr lang="en-US" sz="3600" dirty="0" smtClean="0">
                <a:latin typeface="Times New Roman" pitchFamily="18" charset="0"/>
                <a:cs typeface="Times New Roman" pitchFamily="18" charset="0"/>
              </a:rPr>
              <a:t>on breastfeeding</a:t>
            </a:r>
            <a:r>
              <a:rPr lang="en-US" sz="3600" dirty="0">
                <a:latin typeface="Times New Roman" pitchFamily="18" charset="0"/>
                <a:cs typeface="Times New Roman" pitchFamily="18" charset="0"/>
              </a:rPr>
              <a:t>, infant care, </a:t>
            </a:r>
            <a:r>
              <a:rPr lang="en-US" sz="3600" dirty="0" smtClean="0">
                <a:latin typeface="Times New Roman" pitchFamily="18" charset="0"/>
                <a:cs typeface="Times New Roman" pitchFamily="18" charset="0"/>
              </a:rPr>
              <a:t>hygiene, immunizations</a:t>
            </a:r>
            <a:r>
              <a:rPr lang="en-US" sz="3600" dirty="0">
                <a:latin typeface="Times New Roman" pitchFamily="18" charset="0"/>
                <a:cs typeface="Times New Roman" pitchFamily="18" charset="0"/>
              </a:rPr>
              <a:t>, family planning </a:t>
            </a:r>
            <a:r>
              <a:rPr lang="en-US" sz="3600" dirty="0" smtClean="0">
                <a:latin typeface="Times New Roman" pitchFamily="18" charset="0"/>
                <a:cs typeface="Times New Roman" pitchFamily="18" charset="0"/>
              </a:rPr>
              <a:t>and maintaining </a:t>
            </a:r>
            <a:r>
              <a:rPr lang="en-US" sz="3600" dirty="0">
                <a:latin typeface="Times New Roman" pitchFamily="18" charset="0"/>
                <a:cs typeface="Times New Roman" pitchFamily="18" charset="0"/>
              </a:rPr>
              <a:t>good health</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normAutofit fontScale="90000"/>
          </a:bodyPr>
          <a:lstStyle/>
          <a:p>
            <a:r>
              <a:rPr lang="en-US" sz="3600" b="1" dirty="0" smtClean="0">
                <a:latin typeface="Times New Roman" pitchFamily="18" charset="0"/>
                <a:cs typeface="Times New Roman" pitchFamily="18" charset="0"/>
              </a:rPr>
              <a:t>Family Planning</a:t>
            </a:r>
            <a:r>
              <a:rPr lang="en-US" b="1" dirty="0" smtClean="0"/>
              <a:t/>
            </a:r>
            <a:br>
              <a:rPr lang="en-US" b="1" dirty="0" smtClean="0"/>
            </a:br>
            <a:endParaRPr lang="en-US" dirty="0"/>
          </a:p>
        </p:txBody>
      </p:sp>
      <p:sp>
        <p:nvSpPr>
          <p:cNvPr id="3" name="Content Placeholder 2"/>
          <p:cNvSpPr>
            <a:spLocks noGrp="1"/>
          </p:cNvSpPr>
          <p:nvPr>
            <p:ph sz="quarter" idx="1"/>
          </p:nvPr>
        </p:nvSpPr>
        <p:spPr>
          <a:xfrm>
            <a:off x="152400" y="762000"/>
            <a:ext cx="8839200" cy="5791200"/>
          </a:xfrm>
        </p:spPr>
        <p:txBody>
          <a:bodyPr>
            <a:noAutofit/>
          </a:bodyPr>
          <a:lstStyle/>
          <a:p>
            <a:pPr algn="just">
              <a:lnSpc>
                <a:spcPct val="150000"/>
              </a:lnSpc>
            </a:pPr>
            <a:r>
              <a:rPr lang="en-US" sz="3200" dirty="0" smtClean="0">
                <a:latin typeface="Times New Roman" pitchFamily="18" charset="0"/>
                <a:cs typeface="Times New Roman" pitchFamily="18" charset="0"/>
              </a:rPr>
              <a:t>Family </a:t>
            </a:r>
            <a:r>
              <a:rPr lang="en-US" sz="3200" dirty="0">
                <a:latin typeface="Times New Roman" pitchFamily="18" charset="0"/>
                <a:cs typeface="Times New Roman" pitchFamily="18" charset="0"/>
              </a:rPr>
              <a:t>planning helps save women </a:t>
            </a:r>
            <a:r>
              <a:rPr lang="en-US" sz="3200" dirty="0" smtClean="0">
                <a:latin typeface="Times New Roman" pitchFamily="18" charset="0"/>
                <a:cs typeface="Times New Roman" pitchFamily="18" charset="0"/>
              </a:rPr>
              <a:t>and children’s </a:t>
            </a:r>
            <a:r>
              <a:rPr lang="en-US" sz="3200" dirty="0">
                <a:latin typeface="Times New Roman" pitchFamily="18" charset="0"/>
                <a:cs typeface="Times New Roman" pitchFamily="18" charset="0"/>
              </a:rPr>
              <a:t>lives and preserves their health </a:t>
            </a:r>
            <a:r>
              <a:rPr lang="en-US" sz="3200" dirty="0" smtClean="0">
                <a:latin typeface="Times New Roman" pitchFamily="18" charset="0"/>
                <a:cs typeface="Times New Roman" pitchFamily="18" charset="0"/>
              </a:rPr>
              <a:t>by preventing </a:t>
            </a:r>
            <a:r>
              <a:rPr lang="en-US" sz="3200" dirty="0">
                <a:latin typeface="Times New Roman" pitchFamily="18" charset="0"/>
                <a:cs typeface="Times New Roman" pitchFamily="18" charset="0"/>
              </a:rPr>
              <a:t>untimely and unwanted </a:t>
            </a:r>
            <a:r>
              <a:rPr lang="en-US" sz="3200" dirty="0" smtClean="0">
                <a:latin typeface="Times New Roman" pitchFamily="18" charset="0"/>
                <a:cs typeface="Times New Roman" pitchFamily="18" charset="0"/>
              </a:rPr>
              <a:t>pregnancies and </a:t>
            </a:r>
            <a:r>
              <a:rPr lang="en-US" sz="3200" dirty="0">
                <a:latin typeface="Times New Roman" pitchFamily="18" charset="0"/>
                <a:cs typeface="Times New Roman" pitchFamily="18" charset="0"/>
              </a:rPr>
              <a:t>reducing women’s exposure to the </a:t>
            </a:r>
            <a:r>
              <a:rPr lang="en-US" sz="3200" dirty="0" smtClean="0">
                <a:latin typeface="Times New Roman" pitchFamily="18" charset="0"/>
                <a:cs typeface="Times New Roman" pitchFamily="18" charset="0"/>
              </a:rPr>
              <a:t>health risks </a:t>
            </a:r>
            <a:r>
              <a:rPr lang="en-US" sz="3200" dirty="0">
                <a:latin typeface="Times New Roman" pitchFamily="18" charset="0"/>
                <a:cs typeface="Times New Roman" pitchFamily="18" charset="0"/>
              </a:rPr>
              <a:t>of childbirth and abortion. </a:t>
            </a:r>
            <a:endParaRPr lang="en-US" sz="3200" dirty="0" smtClean="0">
              <a:latin typeface="Times New Roman" pitchFamily="18" charset="0"/>
              <a:cs typeface="Times New Roman" pitchFamily="18" charset="0"/>
            </a:endParaRPr>
          </a:p>
          <a:p>
            <a:pPr algn="just">
              <a:lnSpc>
                <a:spcPct val="150000"/>
              </a:lnSpc>
            </a:pPr>
            <a:r>
              <a:rPr lang="en-US" sz="3200" dirty="0" smtClean="0">
                <a:latin typeface="Times New Roman" pitchFamily="18" charset="0"/>
                <a:cs typeface="Times New Roman" pitchFamily="18" charset="0"/>
              </a:rPr>
              <a:t>These women, who </a:t>
            </a:r>
            <a:r>
              <a:rPr lang="en-US" sz="3200" dirty="0">
                <a:latin typeface="Times New Roman" pitchFamily="18" charset="0"/>
                <a:cs typeface="Times New Roman" pitchFamily="18" charset="0"/>
              </a:rPr>
              <a:t>are often sole caregivers, will </a:t>
            </a:r>
            <a:r>
              <a:rPr lang="en-US" sz="3200" dirty="0" smtClean="0">
                <a:latin typeface="Times New Roman" pitchFamily="18" charset="0"/>
                <a:cs typeface="Times New Roman" pitchFamily="18" charset="0"/>
              </a:rPr>
              <a:t>consequently have </a:t>
            </a:r>
            <a:r>
              <a:rPr lang="en-US" sz="3200" dirty="0">
                <a:latin typeface="Times New Roman" pitchFamily="18" charset="0"/>
                <a:cs typeface="Times New Roman" pitchFamily="18" charset="0"/>
              </a:rPr>
              <a:t>more time to care for their children </a:t>
            </a:r>
            <a:r>
              <a:rPr lang="en-US" sz="3200" dirty="0" smtClean="0">
                <a:latin typeface="Times New Roman" pitchFamily="18" charset="0"/>
                <a:cs typeface="Times New Roman" pitchFamily="18" charset="0"/>
              </a:rPr>
              <a:t>and themselves</a:t>
            </a:r>
            <a:r>
              <a:rPr lang="en-US" sz="3200" dirty="0"/>
              <a: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1219200"/>
          </a:xfrm>
        </p:spPr>
        <p:txBody>
          <a:bodyPr>
            <a:normAutofit fontScale="90000"/>
          </a:bodyPr>
          <a:lstStyle/>
          <a:p>
            <a:r>
              <a:rPr lang="en-US" sz="3600" b="1" dirty="0" smtClean="0"/>
              <a:t/>
            </a:r>
            <a:br>
              <a:rPr lang="en-US" sz="3600" b="1" dirty="0" smtClean="0"/>
            </a:br>
            <a:r>
              <a:rPr lang="en-US" sz="3600" b="1" dirty="0" smtClean="0">
                <a:latin typeface="Times New Roman" pitchFamily="18" charset="0"/>
                <a:cs typeface="Times New Roman" pitchFamily="18" charset="0"/>
              </a:rPr>
              <a:t>Characteristics of Good Family Planning</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Programmes</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219200"/>
            <a:ext cx="8763000" cy="5334000"/>
          </a:xfrm>
        </p:spPr>
        <p:txBody>
          <a:bodyPr>
            <a:normAutofit/>
          </a:bodyPr>
          <a:lstStyle/>
          <a:p>
            <a:pPr algn="just">
              <a:lnSpc>
                <a:spcPct val="160000"/>
              </a:lnSpc>
              <a:buNone/>
            </a:pPr>
            <a:r>
              <a:rPr lang="en-US" dirty="0" smtClean="0"/>
              <a:t>• </a:t>
            </a:r>
            <a:r>
              <a:rPr lang="en-US" dirty="0">
                <a:latin typeface="Times New Roman" pitchFamily="18" charset="0"/>
                <a:cs typeface="Times New Roman" pitchFamily="18" charset="0"/>
              </a:rPr>
              <a:t>Strong government support</a:t>
            </a:r>
          </a:p>
          <a:p>
            <a:pPr algn="just">
              <a:lnSpc>
                <a:spcPct val="160000"/>
              </a:lnSpc>
              <a:buNone/>
            </a:pPr>
            <a:r>
              <a:rPr lang="en-US" dirty="0">
                <a:latin typeface="Times New Roman" pitchFamily="18" charset="0"/>
                <a:cs typeface="Times New Roman" pitchFamily="18" charset="0"/>
              </a:rPr>
              <a:t>• Well trained providers who are </a:t>
            </a:r>
            <a:r>
              <a:rPr lang="en-US" dirty="0" smtClean="0">
                <a:latin typeface="Times New Roman" pitchFamily="18" charset="0"/>
                <a:cs typeface="Times New Roman" pitchFamily="18" charset="0"/>
              </a:rPr>
              <a:t>sensitive to </a:t>
            </a:r>
            <a:r>
              <a:rPr lang="en-US" dirty="0">
                <a:latin typeface="Times New Roman" pitchFamily="18" charset="0"/>
                <a:cs typeface="Times New Roman" pitchFamily="18" charset="0"/>
              </a:rPr>
              <a:t>cultural conditions, listen to </a:t>
            </a:r>
            <a:r>
              <a:rPr lang="en-US" dirty="0" smtClean="0">
                <a:latin typeface="Times New Roman" pitchFamily="18" charset="0"/>
                <a:cs typeface="Times New Roman" pitchFamily="18" charset="0"/>
              </a:rPr>
              <a:t>patients needs </a:t>
            </a:r>
            <a:r>
              <a:rPr lang="en-US" dirty="0">
                <a:latin typeface="Times New Roman" pitchFamily="18" charset="0"/>
                <a:cs typeface="Times New Roman" pitchFamily="18" charset="0"/>
              </a:rPr>
              <a:t>and are friendly and empathetic</a:t>
            </a:r>
          </a:p>
          <a:p>
            <a:pPr algn="just">
              <a:lnSpc>
                <a:spcPct val="160000"/>
              </a:lnSpc>
              <a:buNone/>
            </a:pPr>
            <a:r>
              <a:rPr lang="en-US" dirty="0">
                <a:latin typeface="Times New Roman" pitchFamily="18" charset="0"/>
                <a:cs typeface="Times New Roman" pitchFamily="18" charset="0"/>
              </a:rPr>
              <a:t>• Affordable services, which provide </a:t>
            </a:r>
            <a:r>
              <a:rPr lang="en-US" dirty="0" smtClean="0">
                <a:latin typeface="Times New Roman" pitchFamily="18" charset="0"/>
                <a:cs typeface="Times New Roman" pitchFamily="18" charset="0"/>
              </a:rPr>
              <a:t>a wide </a:t>
            </a:r>
            <a:r>
              <a:rPr lang="en-US" dirty="0">
                <a:latin typeface="Times New Roman" pitchFamily="18" charset="0"/>
                <a:cs typeface="Times New Roman" pitchFamily="18" charset="0"/>
              </a:rPr>
              <a:t>range in the choice </a:t>
            </a:r>
            <a:r>
              <a:rPr lang="en-US" dirty="0" smtClean="0">
                <a:latin typeface="Times New Roman" pitchFamily="18" charset="0"/>
                <a:cs typeface="Times New Roman" pitchFamily="18" charset="0"/>
              </a:rPr>
              <a:t>of contraceptive </a:t>
            </a:r>
            <a:r>
              <a:rPr lang="en-US" dirty="0">
                <a:latin typeface="Times New Roman" pitchFamily="18" charset="0"/>
                <a:cs typeface="Times New Roman" pitchFamily="18" charset="0"/>
              </a:rPr>
              <a:t>methods, for </a:t>
            </a:r>
            <a:r>
              <a:rPr lang="en-US" dirty="0" smtClean="0">
                <a:latin typeface="Times New Roman" pitchFamily="18" charset="0"/>
                <a:cs typeface="Times New Roman" pitchFamily="18" charset="0"/>
              </a:rPr>
              <a:t>instance, oral </a:t>
            </a:r>
            <a:r>
              <a:rPr lang="en-US" dirty="0">
                <a:latin typeface="Times New Roman" pitchFamily="18" charset="0"/>
                <a:cs typeface="Times New Roman" pitchFamily="18" charset="0"/>
              </a:rPr>
              <a:t>contraceptive, IUCDs, </a:t>
            </a:r>
            <a:r>
              <a:rPr lang="en-US" dirty="0" err="1" smtClean="0">
                <a:latin typeface="Times New Roman" pitchFamily="18" charset="0"/>
                <a:cs typeface="Times New Roman" pitchFamily="18" charset="0"/>
              </a:rPr>
              <a:t>injectables</a:t>
            </a:r>
            <a:r>
              <a:rPr lang="en-US" dirty="0" smtClean="0">
                <a:latin typeface="Times New Roman" pitchFamily="18" charset="0"/>
                <a:cs typeface="Times New Roman" pitchFamily="18" charset="0"/>
              </a:rPr>
              <a:t>, implants</a:t>
            </a:r>
            <a:r>
              <a:rPr lang="en-US" dirty="0">
                <a:latin typeface="Times New Roman" pitchFamily="18" charset="0"/>
                <a:cs typeface="Times New Roman" pitchFamily="18" charset="0"/>
              </a:rPr>
              <a:t>, male and female </a:t>
            </a:r>
            <a:r>
              <a:rPr lang="en-US" dirty="0" smtClean="0">
                <a:latin typeface="Times New Roman" pitchFamily="18" charset="0"/>
                <a:cs typeface="Times New Roman" pitchFamily="18" charset="0"/>
              </a:rPr>
              <a:t>condoms, emergency </a:t>
            </a:r>
            <a:r>
              <a:rPr lang="en-US" dirty="0">
                <a:latin typeface="Times New Roman" pitchFamily="18" charset="0"/>
                <a:cs typeface="Times New Roman" pitchFamily="18" charset="0"/>
              </a:rPr>
              <a:t>contraceptives and </a:t>
            </a:r>
            <a:r>
              <a:rPr lang="en-US" dirty="0" smtClean="0">
                <a:latin typeface="Times New Roman" pitchFamily="18" charset="0"/>
                <a:cs typeface="Times New Roman" pitchFamily="18" charset="0"/>
              </a:rPr>
              <a:t>voluntary surgical contraception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5943600"/>
          </a:xfrm>
        </p:spPr>
        <p:txBody>
          <a:bodyPr>
            <a:noAutofit/>
          </a:bodyPr>
          <a:lstStyle/>
          <a:p>
            <a:pPr algn="just">
              <a:lnSpc>
                <a:spcPct val="150000"/>
              </a:lnSpc>
            </a:pPr>
            <a:r>
              <a:rPr lang="en-US" sz="4000" dirty="0" err="1">
                <a:latin typeface="Times New Roman" pitchFamily="18" charset="0"/>
                <a:cs typeface="Times New Roman" pitchFamily="18" charset="0"/>
              </a:rPr>
              <a:t>Counselling</a:t>
            </a:r>
            <a:r>
              <a:rPr lang="en-US" sz="4000" dirty="0">
                <a:latin typeface="Times New Roman" pitchFamily="18" charset="0"/>
                <a:cs typeface="Times New Roman" pitchFamily="18" charset="0"/>
              </a:rPr>
              <a:t>, which ensures </a:t>
            </a:r>
            <a:r>
              <a:rPr lang="en-US" sz="4000" dirty="0" smtClean="0">
                <a:latin typeface="Times New Roman" pitchFamily="18" charset="0"/>
                <a:cs typeface="Times New Roman" pitchFamily="18" charset="0"/>
              </a:rPr>
              <a:t>informed consent </a:t>
            </a:r>
            <a:r>
              <a:rPr lang="en-US" sz="4000" dirty="0">
                <a:latin typeface="Times New Roman" pitchFamily="18" charset="0"/>
                <a:cs typeface="Times New Roman" pitchFamily="18" charset="0"/>
              </a:rPr>
              <a:t>in contraceptive choice</a:t>
            </a:r>
          </a:p>
          <a:p>
            <a:pPr algn="just">
              <a:lnSpc>
                <a:spcPct val="150000"/>
              </a:lnSpc>
              <a:buNone/>
            </a:pPr>
            <a:r>
              <a:rPr lang="en-US" sz="4000" dirty="0">
                <a:latin typeface="Times New Roman" pitchFamily="18" charset="0"/>
                <a:cs typeface="Times New Roman" pitchFamily="18" charset="0"/>
              </a:rPr>
              <a:t>• Privacy and confidentiality</a:t>
            </a:r>
          </a:p>
          <a:p>
            <a:pPr algn="just">
              <a:lnSpc>
                <a:spcPct val="150000"/>
              </a:lnSpc>
              <a:buNone/>
            </a:pPr>
            <a:r>
              <a:rPr lang="en-US" sz="4000" dirty="0">
                <a:latin typeface="Times New Roman" pitchFamily="18" charset="0"/>
                <a:cs typeface="Times New Roman" pitchFamily="18" charset="0"/>
              </a:rPr>
              <a:t>• Clean and comfortable facilities</a:t>
            </a:r>
          </a:p>
          <a:p>
            <a:pPr algn="just">
              <a:lnSpc>
                <a:spcPct val="150000"/>
              </a:lnSpc>
              <a:buNone/>
            </a:pPr>
            <a:r>
              <a:rPr lang="en-US" sz="4000" dirty="0">
                <a:latin typeface="Times New Roman" pitchFamily="18" charset="0"/>
                <a:cs typeface="Times New Roman" pitchFamily="18" charset="0"/>
              </a:rPr>
              <a:t>• Prompt service</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85800"/>
            <a:ext cx="8686800" cy="5867400"/>
          </a:xfrm>
        </p:spPr>
        <p:txBody>
          <a:bodyPr>
            <a:normAutofit/>
          </a:bodyPr>
          <a:lstStyle/>
          <a:p>
            <a:pPr algn="ctr"/>
            <a:r>
              <a:rPr lang="en-US" sz="4000" b="1" i="1" dirty="0">
                <a:solidFill>
                  <a:schemeClr val="tx2"/>
                </a:solidFill>
              </a:rPr>
              <a:t>All couples and individuals have the right to</a:t>
            </a:r>
          </a:p>
          <a:p>
            <a:pPr algn="ctr"/>
            <a:r>
              <a:rPr lang="en-US" sz="4000" b="1" i="1" dirty="0">
                <a:solidFill>
                  <a:schemeClr val="tx2"/>
                </a:solidFill>
              </a:rPr>
              <a:t>decide freely and responsibly the number</a:t>
            </a:r>
          </a:p>
          <a:p>
            <a:pPr algn="ctr"/>
            <a:r>
              <a:rPr lang="en-US" sz="4000" b="1" i="1" dirty="0">
                <a:solidFill>
                  <a:schemeClr val="tx2"/>
                </a:solidFill>
              </a:rPr>
              <a:t>and spacing of their children and to have</a:t>
            </a:r>
          </a:p>
          <a:p>
            <a:pPr algn="ctr"/>
            <a:r>
              <a:rPr lang="en-US" sz="4000" b="1" i="1" dirty="0">
                <a:solidFill>
                  <a:schemeClr val="tx2"/>
                </a:solidFill>
              </a:rPr>
              <a:t>access to information, education and the</a:t>
            </a:r>
          </a:p>
          <a:p>
            <a:pPr algn="ctr"/>
            <a:r>
              <a:rPr lang="en-US" sz="4000" b="1" i="1" dirty="0">
                <a:solidFill>
                  <a:schemeClr val="tx2"/>
                </a:solidFill>
              </a:rPr>
              <a:t>means to do so.’</a:t>
            </a:r>
            <a:endParaRPr lang="en-US" sz="4000" dirty="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endParaRPr lang="en-US" dirty="0"/>
          </a:p>
        </p:txBody>
      </p:sp>
      <p:sp>
        <p:nvSpPr>
          <p:cNvPr id="3" name="Content Placeholder 2"/>
          <p:cNvSpPr>
            <a:spLocks noGrp="1"/>
          </p:cNvSpPr>
          <p:nvPr>
            <p:ph sz="quarter" idx="1"/>
          </p:nvPr>
        </p:nvSpPr>
        <p:spPr>
          <a:xfrm>
            <a:off x="228600" y="533400"/>
            <a:ext cx="8686800" cy="6019800"/>
          </a:xfrm>
        </p:spPr>
        <p:txBody>
          <a:bodyPr>
            <a:normAutofit/>
          </a:bodyPr>
          <a:lstStyle/>
          <a:p>
            <a:pPr algn="just">
              <a:lnSpc>
                <a:spcPct val="150000"/>
              </a:lnSpc>
            </a:pPr>
            <a:r>
              <a:rPr lang="en-US" sz="3200" dirty="0">
                <a:latin typeface="Times New Roman" pitchFamily="18" charset="0"/>
                <a:cs typeface="Times New Roman" pitchFamily="18" charset="0"/>
              </a:rPr>
              <a:t>As early as 1965, when fertility control was </a:t>
            </a:r>
            <a:r>
              <a:rPr lang="en-US" sz="3200" dirty="0" smtClean="0">
                <a:latin typeface="Times New Roman" pitchFamily="18" charset="0"/>
                <a:cs typeface="Times New Roman" pitchFamily="18" charset="0"/>
              </a:rPr>
              <a:t>a primary </a:t>
            </a:r>
            <a:r>
              <a:rPr lang="en-US" sz="3200" dirty="0">
                <a:latin typeface="Times New Roman" pitchFamily="18" charset="0"/>
                <a:cs typeface="Times New Roman" pitchFamily="18" charset="0"/>
              </a:rPr>
              <a:t>focus, the Government of Kenya (</a:t>
            </a:r>
            <a:r>
              <a:rPr lang="en-US" sz="3200" dirty="0" err="1" smtClean="0">
                <a:latin typeface="Times New Roman" pitchFamily="18" charset="0"/>
                <a:cs typeface="Times New Roman" pitchFamily="18" charset="0"/>
              </a:rPr>
              <a:t>GoK</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recognised</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population planning and </a:t>
            </a:r>
            <a:r>
              <a:rPr lang="en-US" sz="3200" dirty="0" smtClean="0">
                <a:latin typeface="Times New Roman" pitchFamily="18" charset="0"/>
                <a:cs typeface="Times New Roman" pitchFamily="18" charset="0"/>
              </a:rPr>
              <a:t>family planning </a:t>
            </a:r>
            <a:r>
              <a:rPr lang="en-US" sz="3200" dirty="0">
                <a:latin typeface="Times New Roman" pitchFamily="18" charset="0"/>
                <a:cs typeface="Times New Roman" pitchFamily="18" charset="0"/>
              </a:rPr>
              <a:t>as part of the National </a:t>
            </a:r>
            <a:r>
              <a:rPr lang="en-US" sz="3200" dirty="0" smtClean="0">
                <a:latin typeface="Times New Roman" pitchFamily="18" charset="0"/>
                <a:cs typeface="Times New Roman" pitchFamily="18" charset="0"/>
              </a:rPr>
              <a:t>Planning Strategies </a:t>
            </a:r>
            <a:r>
              <a:rPr lang="en-US" sz="3200" dirty="0">
                <a:latin typeface="Times New Roman" pitchFamily="18" charset="0"/>
                <a:cs typeface="Times New Roman" pitchFamily="18" charset="0"/>
              </a:rPr>
              <a:t>of </a:t>
            </a:r>
            <a:r>
              <a:rPr lang="en-US" sz="3200" dirty="0" err="1">
                <a:latin typeface="Times New Roman" pitchFamily="18" charset="0"/>
                <a:cs typeface="Times New Roman" pitchFamily="18" charset="0"/>
              </a:rPr>
              <a:t>Sessional</a:t>
            </a:r>
            <a:r>
              <a:rPr lang="en-US" sz="3200" dirty="0">
                <a:latin typeface="Times New Roman" pitchFamily="18" charset="0"/>
                <a:cs typeface="Times New Roman" pitchFamily="18" charset="0"/>
              </a:rPr>
              <a:t> Paper No. 10 of 1965. </a:t>
            </a:r>
            <a:r>
              <a:rPr lang="en-US" sz="3200" dirty="0" smtClean="0">
                <a:latin typeface="Times New Roman" pitchFamily="18" charset="0"/>
                <a:cs typeface="Times New Roman" pitchFamily="18" charset="0"/>
              </a:rPr>
              <a:t>In 1967</a:t>
            </a:r>
            <a:r>
              <a:rPr lang="en-US" sz="3200" dirty="0">
                <a:latin typeface="Times New Roman" pitchFamily="18" charset="0"/>
                <a:cs typeface="Times New Roman" pitchFamily="18" charset="0"/>
              </a:rPr>
              <a:t>, the Family Planning </a:t>
            </a:r>
            <a:r>
              <a:rPr lang="en-US" sz="3200" dirty="0" err="1">
                <a:latin typeface="Times New Roman" pitchFamily="18" charset="0"/>
                <a:cs typeface="Times New Roman" pitchFamily="18" charset="0"/>
              </a:rPr>
              <a:t>Programme</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was established </a:t>
            </a:r>
            <a:r>
              <a:rPr lang="en-US" sz="3200" dirty="0">
                <a:latin typeface="Times New Roman" pitchFamily="18" charset="0"/>
                <a:cs typeface="Times New Roman" pitchFamily="18" charset="0"/>
              </a:rPr>
              <a:t>(</a:t>
            </a:r>
            <a:r>
              <a:rPr lang="en-US" sz="3200" dirty="0" err="1">
                <a:latin typeface="Times New Roman" pitchFamily="18" charset="0"/>
                <a:cs typeface="Times New Roman" pitchFamily="18" charset="0"/>
              </a:rPr>
              <a:t>GoK</a:t>
            </a:r>
            <a:r>
              <a:rPr lang="en-US" sz="3200" dirty="0">
                <a:latin typeface="Times New Roman" pitchFamily="18" charset="0"/>
                <a:cs typeface="Times New Roman" pitchFamily="18" charset="0"/>
              </a:rPr>
              <a:t>/</a:t>
            </a:r>
            <a:r>
              <a:rPr lang="en-US" sz="3200" dirty="0" err="1">
                <a:latin typeface="Times New Roman" pitchFamily="18" charset="0"/>
                <a:cs typeface="Times New Roman" pitchFamily="18" charset="0"/>
              </a:rPr>
              <a:t>MoH</a:t>
            </a:r>
            <a:r>
              <a:rPr lang="en-US" sz="3200" dirty="0">
                <a:latin typeface="Times New Roman" pitchFamily="18" charset="0"/>
                <a:cs typeface="Times New Roman" pitchFamily="18" charset="0"/>
              </a:rPr>
              <a:t>, 1998).</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Management of STIs</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295400"/>
            <a:ext cx="8763000" cy="5257800"/>
          </a:xfrm>
        </p:spPr>
        <p:txBody>
          <a:bodyPr>
            <a:normAutofit lnSpcReduction="10000"/>
          </a:bodyPr>
          <a:lstStyle/>
          <a:p>
            <a:pPr algn="just">
              <a:lnSpc>
                <a:spcPct val="150000"/>
              </a:lnSpc>
            </a:pPr>
            <a:r>
              <a:rPr lang="en-US" sz="2800" dirty="0">
                <a:latin typeface="Times New Roman" pitchFamily="18" charset="0"/>
                <a:cs typeface="Times New Roman" pitchFamily="18" charset="0"/>
              </a:rPr>
              <a:t>Owing to biological reasons, women are </a:t>
            </a:r>
            <a:r>
              <a:rPr lang="en-US" sz="2800" dirty="0" smtClean="0">
                <a:latin typeface="Times New Roman" pitchFamily="18" charset="0"/>
                <a:cs typeface="Times New Roman" pitchFamily="18" charset="0"/>
              </a:rPr>
              <a:t>more vulnerable </a:t>
            </a:r>
            <a:r>
              <a:rPr lang="en-US" sz="2800" dirty="0">
                <a:latin typeface="Times New Roman" pitchFamily="18" charset="0"/>
                <a:cs typeface="Times New Roman" pitchFamily="18" charset="0"/>
              </a:rPr>
              <a:t>to STIs than men. The burden </a:t>
            </a:r>
            <a:r>
              <a:rPr lang="en-US" sz="2800" dirty="0" smtClean="0">
                <a:latin typeface="Times New Roman" pitchFamily="18" charset="0"/>
                <a:cs typeface="Times New Roman" pitchFamily="18" charset="0"/>
              </a:rPr>
              <a:t>of disease </a:t>
            </a:r>
            <a:r>
              <a:rPr lang="en-US" sz="2800" dirty="0">
                <a:latin typeface="Times New Roman" pitchFamily="18" charset="0"/>
                <a:cs typeface="Times New Roman" pitchFamily="18" charset="0"/>
              </a:rPr>
              <a:t>from STIs (excluding HIV/AIDS) is </a:t>
            </a:r>
            <a:r>
              <a:rPr lang="en-US" sz="2800" dirty="0" smtClean="0">
                <a:latin typeface="Times New Roman" pitchFamily="18" charset="0"/>
                <a:cs typeface="Times New Roman" pitchFamily="18" charset="0"/>
              </a:rPr>
              <a:t>more than </a:t>
            </a:r>
            <a:r>
              <a:rPr lang="en-US" sz="2800" dirty="0">
                <a:latin typeface="Times New Roman" pitchFamily="18" charset="0"/>
                <a:cs typeface="Times New Roman" pitchFamily="18" charset="0"/>
              </a:rPr>
              <a:t>three times higher in women than men.</a:t>
            </a:r>
          </a:p>
          <a:p>
            <a:pPr algn="just">
              <a:lnSpc>
                <a:spcPct val="150000"/>
              </a:lnSpc>
            </a:pPr>
            <a:r>
              <a:rPr lang="en-US" sz="2800" dirty="0">
                <a:latin typeface="Times New Roman" pitchFamily="18" charset="0"/>
                <a:cs typeface="Times New Roman" pitchFamily="18" charset="0"/>
              </a:rPr>
              <a:t>Anatomical differences make reproductive </a:t>
            </a:r>
            <a:r>
              <a:rPr lang="en-US" sz="2800" dirty="0" smtClean="0">
                <a:latin typeface="Times New Roman" pitchFamily="18" charset="0"/>
                <a:cs typeface="Times New Roman" pitchFamily="18" charset="0"/>
              </a:rPr>
              <a:t>tract infections </a:t>
            </a:r>
            <a:r>
              <a:rPr lang="en-US" sz="2800" dirty="0">
                <a:latin typeface="Times New Roman" pitchFamily="18" charset="0"/>
                <a:cs typeface="Times New Roman" pitchFamily="18" charset="0"/>
              </a:rPr>
              <a:t>more easily transmitted to </a:t>
            </a:r>
            <a:r>
              <a:rPr lang="en-US" sz="2800" dirty="0" smtClean="0">
                <a:latin typeface="Times New Roman" pitchFamily="18" charset="0"/>
                <a:cs typeface="Times New Roman" pitchFamily="18" charset="0"/>
              </a:rPr>
              <a:t>women than </a:t>
            </a:r>
            <a:r>
              <a:rPr lang="en-US" sz="2800" dirty="0">
                <a:latin typeface="Times New Roman" pitchFamily="18" charset="0"/>
                <a:cs typeface="Times New Roman" pitchFamily="18" charset="0"/>
              </a:rPr>
              <a:t>in men, and when symptoms do occur </a:t>
            </a:r>
            <a:r>
              <a:rPr lang="en-US" sz="2800" dirty="0" smtClean="0">
                <a:latin typeface="Times New Roman" pitchFamily="18" charset="0"/>
                <a:cs typeface="Times New Roman" pitchFamily="18" charset="0"/>
              </a:rPr>
              <a:t>in women</a:t>
            </a:r>
            <a:r>
              <a:rPr lang="en-US" sz="2800" dirty="0">
                <a:latin typeface="Times New Roman" pitchFamily="18" charset="0"/>
                <a:cs typeface="Times New Roman" pitchFamily="18" charset="0"/>
              </a:rPr>
              <a:t>, they are more advanced and serious.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457200"/>
            <a:ext cx="8686800" cy="6172200"/>
          </a:xfrm>
        </p:spPr>
        <p:txBody>
          <a:bodyPr>
            <a:noAutofit/>
          </a:bodyPr>
          <a:lstStyle/>
          <a:p>
            <a:pPr algn="just">
              <a:lnSpc>
                <a:spcPct val="160000"/>
              </a:lnSpc>
            </a:pPr>
            <a:r>
              <a:rPr lang="en-US" sz="2800" dirty="0">
                <a:latin typeface="Times New Roman" pitchFamily="18" charset="0"/>
                <a:cs typeface="Times New Roman" pitchFamily="18" charset="0"/>
              </a:rPr>
              <a:t>Because of their low social status and </a:t>
            </a:r>
            <a:r>
              <a:rPr lang="en-US" sz="2800" dirty="0" smtClean="0">
                <a:latin typeface="Times New Roman" pitchFamily="18" charset="0"/>
                <a:cs typeface="Times New Roman" pitchFamily="18" charset="0"/>
              </a:rPr>
              <a:t>economic dependence </a:t>
            </a:r>
            <a:r>
              <a:rPr lang="en-US" sz="2800" dirty="0">
                <a:latin typeface="Times New Roman" pitchFamily="18" charset="0"/>
                <a:cs typeface="Times New Roman" pitchFamily="18" charset="0"/>
              </a:rPr>
              <a:t>on men, many women are </a:t>
            </a:r>
            <a:r>
              <a:rPr lang="en-US" sz="2800" dirty="0" smtClean="0">
                <a:latin typeface="Times New Roman" pitchFamily="18" charset="0"/>
                <a:cs typeface="Times New Roman" pitchFamily="18" charset="0"/>
              </a:rPr>
              <a:t>unable to </a:t>
            </a:r>
            <a:r>
              <a:rPr lang="en-US" sz="2800" dirty="0">
                <a:latin typeface="Times New Roman" pitchFamily="18" charset="0"/>
                <a:cs typeface="Times New Roman" pitchFamily="18" charset="0"/>
              </a:rPr>
              <a:t>negotiate the use of condoms as a </a:t>
            </a:r>
            <a:r>
              <a:rPr lang="en-US" sz="2800" dirty="0" smtClean="0">
                <a:latin typeface="Times New Roman" pitchFamily="18" charset="0"/>
                <a:cs typeface="Times New Roman" pitchFamily="18" charset="0"/>
              </a:rPr>
              <a:t>STI prevention </a:t>
            </a:r>
            <a:r>
              <a:rPr lang="en-US" sz="2800" dirty="0">
                <a:latin typeface="Times New Roman" pitchFamily="18" charset="0"/>
                <a:cs typeface="Times New Roman" pitchFamily="18" charset="0"/>
              </a:rPr>
              <a:t>measure. </a:t>
            </a:r>
            <a:endParaRPr lang="en-US" sz="2800" dirty="0" smtClean="0">
              <a:latin typeface="Times New Roman" pitchFamily="18" charset="0"/>
              <a:cs typeface="Times New Roman" pitchFamily="18" charset="0"/>
            </a:endParaRPr>
          </a:p>
          <a:p>
            <a:pPr algn="just">
              <a:lnSpc>
                <a:spcPct val="160000"/>
              </a:lnSpc>
            </a:pP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is </a:t>
            </a:r>
            <a:r>
              <a:rPr lang="en-US" sz="2800" dirty="0" smtClean="0">
                <a:latin typeface="Times New Roman" pitchFamily="18" charset="0"/>
                <a:cs typeface="Times New Roman" pitchFamily="18" charset="0"/>
              </a:rPr>
              <a:t>significant, especially </a:t>
            </a:r>
            <a:r>
              <a:rPr lang="en-US" sz="2800" dirty="0">
                <a:latin typeface="Times New Roman" pitchFamily="18" charset="0"/>
                <a:cs typeface="Times New Roman" pitchFamily="18" charset="0"/>
              </a:rPr>
              <a:t>given that HIV/AIDS is a </a:t>
            </a:r>
            <a:r>
              <a:rPr lang="en-US" sz="2800" dirty="0" smtClean="0">
                <a:latin typeface="Times New Roman" pitchFamily="18" charset="0"/>
                <a:cs typeface="Times New Roman" pitchFamily="18" charset="0"/>
              </a:rPr>
              <a:t>leading cause </a:t>
            </a:r>
            <a:r>
              <a:rPr lang="en-US" sz="2800" dirty="0">
                <a:latin typeface="Times New Roman" pitchFamily="18" charset="0"/>
                <a:cs typeface="Times New Roman" pitchFamily="18" charset="0"/>
              </a:rPr>
              <a:t>of death in this country. The </a:t>
            </a:r>
            <a:r>
              <a:rPr lang="en-US" sz="2800" dirty="0" smtClean="0">
                <a:latin typeface="Times New Roman" pitchFamily="18" charset="0"/>
                <a:cs typeface="Times New Roman" pitchFamily="18" charset="0"/>
              </a:rPr>
              <a:t>AIDS pandemic </a:t>
            </a:r>
            <a:r>
              <a:rPr lang="en-US" sz="2800" dirty="0">
                <a:latin typeface="Times New Roman" pitchFamily="18" charset="0"/>
                <a:cs typeface="Times New Roman" pitchFamily="18" charset="0"/>
              </a:rPr>
              <a:t>is causing untold suffering </a:t>
            </a:r>
            <a:r>
              <a:rPr lang="en-US" sz="2800" dirty="0" smtClean="0">
                <a:latin typeface="Times New Roman" pitchFamily="18" charset="0"/>
                <a:cs typeface="Times New Roman" pitchFamily="18" charset="0"/>
              </a:rPr>
              <a:t>in individuals</a:t>
            </a:r>
            <a:r>
              <a:rPr lang="en-US" sz="2800" dirty="0">
                <a:latin typeface="Times New Roman" pitchFamily="18" charset="0"/>
                <a:cs typeface="Times New Roman" pitchFamily="18" charset="0"/>
              </a:rPr>
              <a:t>, families and societies and has </a:t>
            </a:r>
            <a:r>
              <a:rPr lang="en-US" sz="2800" dirty="0" smtClean="0">
                <a:latin typeface="Times New Roman" pitchFamily="18" charset="0"/>
                <a:cs typeface="Times New Roman" pitchFamily="18" charset="0"/>
              </a:rPr>
              <a:t>been declared </a:t>
            </a:r>
            <a:r>
              <a:rPr lang="en-US" sz="2800" dirty="0">
                <a:latin typeface="Times New Roman" pitchFamily="18" charset="0"/>
                <a:cs typeface="Times New Roman" pitchFamily="18" charset="0"/>
              </a:rPr>
              <a:t>a national disaster.</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6019800"/>
          </a:xfrm>
        </p:spPr>
        <p:txBody>
          <a:bodyPr>
            <a:normAutofit lnSpcReduction="10000"/>
          </a:bodyPr>
          <a:lstStyle/>
          <a:p>
            <a:pPr algn="just">
              <a:lnSpc>
                <a:spcPct val="170000"/>
              </a:lnSpc>
            </a:pPr>
            <a:r>
              <a:rPr lang="en-US" dirty="0">
                <a:latin typeface="Times New Roman" pitchFamily="18" charset="0"/>
                <a:cs typeface="Times New Roman" pitchFamily="18" charset="0"/>
              </a:rPr>
              <a:t>Reproductive health programmes can </a:t>
            </a:r>
            <a:r>
              <a:rPr lang="en-US" dirty="0" smtClean="0">
                <a:latin typeface="Times New Roman" pitchFamily="18" charset="0"/>
                <a:cs typeface="Times New Roman" pitchFamily="18" charset="0"/>
              </a:rPr>
              <a:t>reduce levels </a:t>
            </a:r>
            <a:r>
              <a:rPr lang="en-US" dirty="0">
                <a:latin typeface="Times New Roman" pitchFamily="18" charset="0"/>
                <a:cs typeface="Times New Roman" pitchFamily="18" charset="0"/>
              </a:rPr>
              <a:t>of STIs, including HIV/AIDS, by </a:t>
            </a:r>
            <a:r>
              <a:rPr lang="en-US" dirty="0" smtClean="0">
                <a:latin typeface="Times New Roman" pitchFamily="18" charset="0"/>
                <a:cs typeface="Times New Roman" pitchFamily="18" charset="0"/>
              </a:rPr>
              <a:t>providing information </a:t>
            </a:r>
            <a:r>
              <a:rPr lang="en-US" dirty="0">
                <a:latin typeface="Times New Roman" pitchFamily="18" charset="0"/>
                <a:cs typeface="Times New Roman" pitchFamily="18" charset="0"/>
              </a:rPr>
              <a:t>and counselling on critical </a:t>
            </a:r>
            <a:r>
              <a:rPr lang="en-US" dirty="0" smtClean="0">
                <a:latin typeface="Times New Roman" pitchFamily="18" charset="0"/>
                <a:cs typeface="Times New Roman" pitchFamily="18" charset="0"/>
              </a:rPr>
              <a:t>issues such </a:t>
            </a:r>
            <a:r>
              <a:rPr lang="en-US" dirty="0">
                <a:latin typeface="Times New Roman" pitchFamily="18" charset="0"/>
                <a:cs typeface="Times New Roman" pitchFamily="18" charset="0"/>
              </a:rPr>
              <a:t>as sexuality, gender roles, </a:t>
            </a:r>
            <a:r>
              <a:rPr lang="en-US" dirty="0" smtClean="0">
                <a:latin typeface="Times New Roman" pitchFamily="18" charset="0"/>
                <a:cs typeface="Times New Roman" pitchFamily="18" charset="0"/>
              </a:rPr>
              <a:t>power imbalances </a:t>
            </a:r>
            <a:r>
              <a:rPr lang="en-US" dirty="0">
                <a:latin typeface="Times New Roman" pitchFamily="18" charset="0"/>
                <a:cs typeface="Times New Roman" pitchFamily="18" charset="0"/>
              </a:rPr>
              <a:t>between women and men, </a:t>
            </a:r>
            <a:r>
              <a:rPr lang="en-US" dirty="0" smtClean="0">
                <a:latin typeface="Times New Roman" pitchFamily="18" charset="0"/>
                <a:cs typeface="Times New Roman" pitchFamily="18" charset="0"/>
              </a:rPr>
              <a:t>gender based </a:t>
            </a:r>
            <a:r>
              <a:rPr lang="en-US" dirty="0">
                <a:latin typeface="Times New Roman" pitchFamily="18" charset="0"/>
                <a:cs typeface="Times New Roman" pitchFamily="18" charset="0"/>
              </a:rPr>
              <a:t>violence and its link to HIV transmission.</a:t>
            </a:r>
          </a:p>
          <a:p>
            <a:pPr algn="just">
              <a:lnSpc>
                <a:spcPct val="170000"/>
              </a:lnSpc>
            </a:pPr>
            <a:r>
              <a:rPr lang="en-US" dirty="0">
                <a:latin typeface="Times New Roman" pitchFamily="18" charset="0"/>
                <a:cs typeface="Times New Roman" pitchFamily="18" charset="0"/>
              </a:rPr>
              <a:t>Service provision includes distributing </a:t>
            </a:r>
            <a:r>
              <a:rPr lang="en-US" dirty="0" smtClean="0">
                <a:latin typeface="Times New Roman" pitchFamily="18" charset="0"/>
                <a:cs typeface="Times New Roman" pitchFamily="18" charset="0"/>
              </a:rPr>
              <a:t>female and </a:t>
            </a:r>
            <a:r>
              <a:rPr lang="en-US" dirty="0">
                <a:latin typeface="Times New Roman" pitchFamily="18" charset="0"/>
                <a:cs typeface="Times New Roman" pitchFamily="18" charset="0"/>
              </a:rPr>
              <a:t>male condoms, preventing, diagnosing </a:t>
            </a:r>
            <a:r>
              <a:rPr lang="en-US" dirty="0" smtClean="0">
                <a:latin typeface="Times New Roman" pitchFamily="18" charset="0"/>
                <a:cs typeface="Times New Roman" pitchFamily="18" charset="0"/>
              </a:rPr>
              <a:t>and treating </a:t>
            </a:r>
            <a:r>
              <a:rPr lang="en-US" dirty="0">
                <a:latin typeface="Times New Roman" pitchFamily="18" charset="0"/>
                <a:cs typeface="Times New Roman" pitchFamily="18" charset="0"/>
              </a:rPr>
              <a:t>STIs, developing strategies for </a:t>
            </a:r>
            <a:r>
              <a:rPr lang="en-US" dirty="0" smtClean="0">
                <a:latin typeface="Times New Roman" pitchFamily="18" charset="0"/>
                <a:cs typeface="Times New Roman" pitchFamily="18" charset="0"/>
              </a:rPr>
              <a:t>contact tracing and </a:t>
            </a:r>
            <a:r>
              <a:rPr lang="en-US" dirty="0">
                <a:latin typeface="Times New Roman" pitchFamily="18" charset="0"/>
                <a:cs typeface="Times New Roman" pitchFamily="18" charset="0"/>
              </a:rPr>
              <a:t>referring people infected with HIV </a:t>
            </a:r>
            <a:r>
              <a:rPr lang="en-US" dirty="0" smtClean="0">
                <a:latin typeface="Times New Roman" pitchFamily="18" charset="0"/>
                <a:cs typeface="Times New Roman" pitchFamily="18" charset="0"/>
              </a:rPr>
              <a:t>for further </a:t>
            </a:r>
            <a:r>
              <a:rPr lang="en-US" dirty="0">
                <a:latin typeface="Times New Roman" pitchFamily="18" charset="0"/>
                <a:cs typeface="Times New Roman" pitchFamily="18" charset="0"/>
              </a:rPr>
              <a:t>services</a:t>
            </a:r>
            <a:r>
              <a:rPr lang="en-US" dirty="0"/>
              <a:t>.</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77962"/>
          </a:xfrm>
        </p:spPr>
        <p:txBody>
          <a:bodyPr>
            <a:normAutofit fontScale="90000"/>
          </a:bodyPr>
          <a:lstStyle/>
          <a:p>
            <a:r>
              <a:rPr lang="en-US" sz="3600" b="1" dirty="0" smtClean="0">
                <a:latin typeface="Times New Roman" pitchFamily="18" charset="0"/>
                <a:cs typeface="Times New Roman" pitchFamily="18" charset="0"/>
              </a:rPr>
              <a:t>Adolescent/Youth Sexual and Reproductive</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Health</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066800"/>
            <a:ext cx="8763000" cy="5486400"/>
          </a:xfrm>
        </p:spPr>
        <p:txBody>
          <a:bodyPr>
            <a:normAutofit/>
          </a:bodyPr>
          <a:lstStyle/>
          <a:p>
            <a:pPr algn="just">
              <a:lnSpc>
                <a:spcPct val="150000"/>
              </a:lnSpc>
            </a:pPr>
            <a:r>
              <a:rPr lang="en-US" sz="3200" dirty="0" smtClean="0">
                <a:latin typeface="Times New Roman" pitchFamily="18" charset="0"/>
                <a:cs typeface="Times New Roman" pitchFamily="18" charset="0"/>
              </a:rPr>
              <a:t>Reproductive </a:t>
            </a:r>
            <a:r>
              <a:rPr lang="en-US" sz="3200" dirty="0">
                <a:latin typeface="Times New Roman" pitchFamily="18" charset="0"/>
                <a:cs typeface="Times New Roman" pitchFamily="18" charset="0"/>
              </a:rPr>
              <a:t>health of adolescents/youth is </a:t>
            </a:r>
            <a:r>
              <a:rPr lang="en-US" sz="3200" dirty="0" smtClean="0">
                <a:latin typeface="Times New Roman" pitchFamily="18" charset="0"/>
                <a:cs typeface="Times New Roman" pitchFamily="18" charset="0"/>
              </a:rPr>
              <a:t>an area </a:t>
            </a:r>
            <a:r>
              <a:rPr lang="en-US" sz="3200" dirty="0">
                <a:latin typeface="Times New Roman" pitchFamily="18" charset="0"/>
                <a:cs typeface="Times New Roman" pitchFamily="18" charset="0"/>
              </a:rPr>
              <a:t>that has not been addressed effectively </a:t>
            </a:r>
            <a:r>
              <a:rPr lang="en-US" sz="3200" dirty="0" smtClean="0">
                <a:latin typeface="Times New Roman" pitchFamily="18" charset="0"/>
                <a:cs typeface="Times New Roman" pitchFamily="18" charset="0"/>
              </a:rPr>
              <a:t>in the </a:t>
            </a:r>
            <a:r>
              <a:rPr lang="en-US" sz="3200" dirty="0">
                <a:latin typeface="Times New Roman" pitchFamily="18" charset="0"/>
                <a:cs typeface="Times New Roman" pitchFamily="18" charset="0"/>
              </a:rPr>
              <a:t>past. </a:t>
            </a:r>
            <a:endParaRPr lang="en-US" sz="3200" dirty="0" smtClean="0">
              <a:latin typeface="Times New Roman" pitchFamily="18" charset="0"/>
              <a:cs typeface="Times New Roman" pitchFamily="18" charset="0"/>
            </a:endParaRPr>
          </a:p>
          <a:p>
            <a:pPr algn="just">
              <a:lnSpc>
                <a:spcPct val="150000"/>
              </a:lnSpc>
            </a:pPr>
            <a:r>
              <a:rPr lang="en-US" sz="3200" dirty="0" smtClean="0">
                <a:latin typeface="Times New Roman" pitchFamily="18" charset="0"/>
                <a:cs typeface="Times New Roman" pitchFamily="18" charset="0"/>
              </a:rPr>
              <a:t>Many </a:t>
            </a:r>
            <a:r>
              <a:rPr lang="en-US" sz="3200" dirty="0">
                <a:latin typeface="Times New Roman" pitchFamily="18" charset="0"/>
                <a:cs typeface="Times New Roman" pitchFamily="18" charset="0"/>
              </a:rPr>
              <a:t>times young people feel that their</a:t>
            </a:r>
          </a:p>
          <a:p>
            <a:pPr algn="just">
              <a:lnSpc>
                <a:spcPct val="150000"/>
              </a:lnSpc>
              <a:buNone/>
            </a:pPr>
            <a:r>
              <a:rPr lang="en-US" sz="3200" dirty="0" smtClean="0">
                <a:latin typeface="Times New Roman" pitchFamily="18" charset="0"/>
                <a:cs typeface="Times New Roman" pitchFamily="18" charset="0"/>
              </a:rPr>
              <a:t> needs </a:t>
            </a:r>
            <a:r>
              <a:rPr lang="en-US" sz="3200" dirty="0">
                <a:latin typeface="Times New Roman" pitchFamily="18" charset="0"/>
                <a:cs typeface="Times New Roman" pitchFamily="18" charset="0"/>
              </a:rPr>
              <a:t>are neglected. Young people, </a:t>
            </a:r>
            <a:r>
              <a:rPr lang="en-US" sz="3200" dirty="0" smtClean="0">
                <a:latin typeface="Times New Roman" pitchFamily="18" charset="0"/>
                <a:cs typeface="Times New Roman" pitchFamily="18" charset="0"/>
              </a:rPr>
              <a:t>especially between </a:t>
            </a:r>
            <a:r>
              <a:rPr lang="en-US" sz="3200" dirty="0">
                <a:latin typeface="Times New Roman" pitchFamily="18" charset="0"/>
                <a:cs typeface="Times New Roman" pitchFamily="18" charset="0"/>
              </a:rPr>
              <a:t>the ages of 10 - 24 years, </a:t>
            </a:r>
            <a:r>
              <a:rPr lang="en-US" sz="3200" dirty="0" smtClean="0">
                <a:latin typeface="Times New Roman" pitchFamily="18" charset="0"/>
                <a:cs typeface="Times New Roman" pitchFamily="18" charset="0"/>
              </a:rPr>
              <a:t>have special RH </a:t>
            </a:r>
            <a:r>
              <a:rPr lang="en-US" sz="3200" dirty="0">
                <a:latin typeface="Times New Roman" pitchFamily="18" charset="0"/>
                <a:cs typeface="Times New Roman" pitchFamily="18" charset="0"/>
              </a:rPr>
              <a:t>needs.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228600"/>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381000" y="152400"/>
            <a:ext cx="8763000" cy="6553200"/>
          </a:xfrm>
        </p:spPr>
        <p:txBody>
          <a:bodyPr>
            <a:noAutofit/>
          </a:bodyPr>
          <a:lstStyle/>
          <a:p>
            <a:pPr algn="just">
              <a:lnSpc>
                <a:spcPct val="160000"/>
              </a:lnSpc>
            </a:pPr>
            <a:r>
              <a:rPr lang="en-US" sz="2400" b="1" dirty="0">
                <a:latin typeface="Times New Roman" pitchFamily="18" charset="0"/>
                <a:cs typeface="Times New Roman" pitchFamily="18" charset="0"/>
              </a:rPr>
              <a:t>In order to cater for </a:t>
            </a:r>
            <a:r>
              <a:rPr lang="en-US" sz="2400" b="1" dirty="0" smtClean="0">
                <a:latin typeface="Times New Roman" pitchFamily="18" charset="0"/>
                <a:cs typeface="Times New Roman" pitchFamily="18" charset="0"/>
              </a:rPr>
              <a:t>their requirements </a:t>
            </a:r>
            <a:r>
              <a:rPr lang="en-US" sz="2400" b="1" dirty="0">
                <a:latin typeface="Times New Roman" pitchFamily="18" charset="0"/>
                <a:cs typeface="Times New Roman" pitchFamily="18" charset="0"/>
              </a:rPr>
              <a:t>you should be able to </a:t>
            </a:r>
            <a:r>
              <a:rPr lang="en-US" sz="2400" b="1" dirty="0" smtClean="0">
                <a:latin typeface="Times New Roman" pitchFamily="18" charset="0"/>
                <a:cs typeface="Times New Roman" pitchFamily="18" charset="0"/>
              </a:rPr>
              <a:t>provide services </a:t>
            </a:r>
            <a:r>
              <a:rPr lang="en-US" sz="2400" b="1" dirty="0">
                <a:latin typeface="Times New Roman" pitchFamily="18" charset="0"/>
                <a:cs typeface="Times New Roman" pitchFamily="18" charset="0"/>
              </a:rPr>
              <a:t>that:</a:t>
            </a:r>
          </a:p>
          <a:p>
            <a:pPr algn="just">
              <a:lnSpc>
                <a:spcPct val="160000"/>
              </a:lnSpc>
              <a:buNone/>
            </a:pPr>
            <a:r>
              <a:rPr lang="en-US" sz="2400" dirty="0">
                <a:latin typeface="Times New Roman" pitchFamily="18" charset="0"/>
                <a:cs typeface="Times New Roman" pitchFamily="18" charset="0"/>
              </a:rPr>
              <a:t>• Recognise the importance of </a:t>
            </a:r>
            <a:r>
              <a:rPr lang="en-US" sz="2400" dirty="0" smtClean="0">
                <a:latin typeface="Times New Roman" pitchFamily="18" charset="0"/>
                <a:cs typeface="Times New Roman" pitchFamily="18" charset="0"/>
              </a:rPr>
              <a:t>health education </a:t>
            </a:r>
            <a:r>
              <a:rPr lang="en-US" sz="2400" dirty="0">
                <a:latin typeface="Times New Roman" pitchFamily="18" charset="0"/>
                <a:cs typeface="Times New Roman" pitchFamily="18" charset="0"/>
              </a:rPr>
              <a:t>and give services to meet </a:t>
            </a:r>
            <a:r>
              <a:rPr lang="en-US" sz="2400" dirty="0" smtClean="0">
                <a:latin typeface="Times New Roman" pitchFamily="18" charset="0"/>
                <a:cs typeface="Times New Roman" pitchFamily="18" charset="0"/>
              </a:rPr>
              <a:t>the needs </a:t>
            </a:r>
            <a:r>
              <a:rPr lang="en-US" sz="2400" dirty="0">
                <a:latin typeface="Times New Roman" pitchFamily="18" charset="0"/>
                <a:cs typeface="Times New Roman" pitchFamily="18" charset="0"/>
              </a:rPr>
              <a:t>of adolescents both in and out </a:t>
            </a:r>
            <a:r>
              <a:rPr lang="en-US" sz="2400" dirty="0" smtClean="0">
                <a:latin typeface="Times New Roman" pitchFamily="18" charset="0"/>
                <a:cs typeface="Times New Roman" pitchFamily="18" charset="0"/>
              </a:rPr>
              <a:t>of school.</a:t>
            </a:r>
            <a:endParaRPr lang="en-US" sz="2400" dirty="0">
              <a:latin typeface="Times New Roman" pitchFamily="18" charset="0"/>
              <a:cs typeface="Times New Roman" pitchFamily="18" charset="0"/>
            </a:endParaRPr>
          </a:p>
          <a:p>
            <a:pPr algn="just">
              <a:lnSpc>
                <a:spcPct val="160000"/>
              </a:lnSpc>
              <a:buFont typeface="Arial" panose="020B0604020202020204" pitchFamily="34" charset="0"/>
              <a:buChar char="•"/>
            </a:pPr>
            <a:r>
              <a:rPr lang="en-US" sz="2400" b="1" dirty="0" smtClean="0">
                <a:latin typeface="Times New Roman" pitchFamily="18" charset="0"/>
                <a:cs typeface="Times New Roman" pitchFamily="18" charset="0"/>
              </a:rPr>
              <a:t>Integrated </a:t>
            </a:r>
            <a:r>
              <a:rPr lang="en-US" sz="2400" b="1" dirty="0">
                <a:latin typeface="Times New Roman" pitchFamily="18" charset="0"/>
                <a:cs typeface="Times New Roman" pitchFamily="18" charset="0"/>
              </a:rPr>
              <a:t>sex education </a:t>
            </a:r>
            <a:r>
              <a:rPr lang="en-US" sz="2400" b="1" dirty="0" smtClean="0">
                <a:latin typeface="Times New Roman" pitchFamily="18" charset="0"/>
                <a:cs typeface="Times New Roman" pitchFamily="18" charset="0"/>
              </a:rPr>
              <a:t>and services </a:t>
            </a:r>
            <a:r>
              <a:rPr lang="en-US" sz="2400" b="1" dirty="0">
                <a:latin typeface="Times New Roman" pitchFamily="18" charset="0"/>
                <a:cs typeface="Times New Roman" pitchFamily="18" charset="0"/>
              </a:rPr>
              <a:t>for young people </a:t>
            </a:r>
            <a:r>
              <a:rPr lang="en-US" sz="2400" b="1" dirty="0" smtClean="0">
                <a:latin typeface="Times New Roman" pitchFamily="18" charset="0"/>
                <a:cs typeface="Times New Roman" pitchFamily="18" charset="0"/>
              </a:rPr>
              <a:t>should include: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family planning information </a:t>
            </a:r>
            <a:r>
              <a:rPr lang="en-US" sz="2400" dirty="0" smtClean="0">
                <a:latin typeface="Times New Roman" pitchFamily="18" charset="0"/>
                <a:cs typeface="Times New Roman" pitchFamily="18" charset="0"/>
              </a:rPr>
              <a:t>and </a:t>
            </a:r>
          </a:p>
          <a:p>
            <a:pPr algn="just">
              <a:lnSpc>
                <a:spcPct val="160000"/>
              </a:lnSpc>
              <a:buFont typeface="Wingdings" panose="05000000000000000000" pitchFamily="2" charset="2"/>
              <a:buChar char="Ø"/>
            </a:pPr>
            <a:r>
              <a:rPr lang="en-US" sz="2400" dirty="0" smtClean="0">
                <a:latin typeface="Times New Roman" pitchFamily="18" charset="0"/>
                <a:cs typeface="Times New Roman" pitchFamily="18" charset="0"/>
              </a:rPr>
              <a:t>counselling </a:t>
            </a:r>
            <a:r>
              <a:rPr lang="en-US" sz="2400" dirty="0">
                <a:latin typeface="Times New Roman" pitchFamily="18" charset="0"/>
                <a:cs typeface="Times New Roman" pitchFamily="18" charset="0"/>
              </a:rPr>
              <a:t>on gender </a:t>
            </a:r>
            <a:r>
              <a:rPr lang="en-US" sz="2400" dirty="0" smtClean="0">
                <a:latin typeface="Times New Roman" pitchFamily="18" charset="0"/>
                <a:cs typeface="Times New Roman" pitchFamily="18" charset="0"/>
              </a:rPr>
              <a:t>relations, </a:t>
            </a:r>
          </a:p>
          <a:p>
            <a:pPr algn="just">
              <a:lnSpc>
                <a:spcPct val="160000"/>
              </a:lnSpc>
              <a:buFont typeface="Wingdings" panose="05000000000000000000" pitchFamily="2" charset="2"/>
              <a:buChar char="Ø"/>
            </a:pPr>
            <a:r>
              <a:rPr lang="en-US" sz="2400" dirty="0" smtClean="0">
                <a:latin typeface="Times New Roman" pitchFamily="18" charset="0"/>
                <a:cs typeface="Times New Roman" pitchFamily="18" charset="0"/>
              </a:rPr>
              <a:t>sexually </a:t>
            </a:r>
            <a:r>
              <a:rPr lang="en-US" sz="2400" dirty="0">
                <a:latin typeface="Times New Roman" pitchFamily="18" charset="0"/>
                <a:cs typeface="Times New Roman" pitchFamily="18" charset="0"/>
              </a:rPr>
              <a:t>transmitted diseases </a:t>
            </a:r>
            <a:r>
              <a:rPr lang="en-US" sz="2400" dirty="0" smtClean="0">
                <a:latin typeface="Times New Roman" pitchFamily="18" charset="0"/>
                <a:cs typeface="Times New Roman" pitchFamily="18" charset="0"/>
              </a:rPr>
              <a:t>and HIV/AIDS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60000"/>
              </a:lnSpc>
              <a:buFont typeface="Wingdings" panose="05000000000000000000" pitchFamily="2" charset="2"/>
              <a:buChar char="Ø"/>
            </a:pPr>
            <a:r>
              <a:rPr lang="en-US" sz="2400" dirty="0" smtClean="0">
                <a:latin typeface="Times New Roman" pitchFamily="18" charset="0"/>
                <a:cs typeface="Times New Roman" pitchFamily="18" charset="0"/>
              </a:rPr>
              <a:t>sexual </a:t>
            </a:r>
            <a:r>
              <a:rPr lang="en-US" sz="2400" dirty="0">
                <a:latin typeface="Times New Roman" pitchFamily="18" charset="0"/>
                <a:cs typeface="Times New Roman" pitchFamily="18" charset="0"/>
              </a:rPr>
              <a:t>abuse </a:t>
            </a:r>
            <a:r>
              <a:rPr lang="en-US" sz="2400" dirty="0" smtClean="0">
                <a:latin typeface="Times New Roman" pitchFamily="18" charset="0"/>
                <a:cs typeface="Times New Roman" pitchFamily="18" charset="0"/>
              </a:rPr>
              <a:t>and </a:t>
            </a:r>
          </a:p>
          <a:p>
            <a:pPr algn="just">
              <a:lnSpc>
                <a:spcPct val="160000"/>
              </a:lnSpc>
              <a:buFont typeface="Wingdings" panose="05000000000000000000" pitchFamily="2" charset="2"/>
              <a:buChar char="Ø"/>
            </a:pPr>
            <a:r>
              <a:rPr lang="en-US" sz="2400" dirty="0" smtClean="0">
                <a:latin typeface="Times New Roman" pitchFamily="18" charset="0"/>
                <a:cs typeface="Times New Roman" pitchFamily="18" charset="0"/>
              </a:rPr>
              <a:t>reproductive </a:t>
            </a:r>
            <a:r>
              <a:rPr lang="en-US" sz="2400" dirty="0">
                <a:latin typeface="Times New Roman" pitchFamily="18" charset="0"/>
                <a:cs typeface="Times New Roman" pitchFamily="18" charset="0"/>
              </a:rPr>
              <a:t>health rights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763000" cy="6248400"/>
          </a:xfrm>
        </p:spPr>
        <p:txBody>
          <a:bodyPr>
            <a:normAutofit fontScale="92500" lnSpcReduction="20000"/>
          </a:bodyPr>
          <a:lstStyle/>
          <a:p>
            <a:pPr algn="just">
              <a:lnSpc>
                <a:spcPct val="160000"/>
              </a:lnSpc>
            </a:pPr>
            <a:r>
              <a:rPr lang="en-US" sz="3000" dirty="0">
                <a:latin typeface="Times New Roman" pitchFamily="18" charset="0"/>
                <a:cs typeface="Times New Roman" pitchFamily="18" charset="0"/>
              </a:rPr>
              <a:t>Ensure that </a:t>
            </a:r>
            <a:r>
              <a:rPr lang="en-US" sz="3000" b="1" dirty="0">
                <a:latin typeface="Times New Roman" pitchFamily="18" charset="0"/>
                <a:cs typeface="Times New Roman" pitchFamily="18" charset="0"/>
              </a:rPr>
              <a:t>health care </a:t>
            </a:r>
            <a:r>
              <a:rPr lang="en-US" sz="3000" b="1" dirty="0" smtClean="0">
                <a:latin typeface="Times New Roman" pitchFamily="18" charset="0"/>
                <a:cs typeface="Times New Roman" pitchFamily="18" charset="0"/>
              </a:rPr>
              <a:t>programmes and </a:t>
            </a:r>
            <a:r>
              <a:rPr lang="en-US" sz="3000" b="1" dirty="0">
                <a:latin typeface="Times New Roman" pitchFamily="18" charset="0"/>
                <a:cs typeface="Times New Roman" pitchFamily="18" charset="0"/>
              </a:rPr>
              <a:t>providers attitudes </a:t>
            </a:r>
            <a:r>
              <a:rPr lang="en-US" sz="3000" dirty="0" smtClean="0">
                <a:latin typeface="Times New Roman" pitchFamily="18" charset="0"/>
                <a:cs typeface="Times New Roman" pitchFamily="18" charset="0"/>
              </a:rPr>
              <a:t>allow adolescents </a:t>
            </a:r>
            <a:r>
              <a:rPr lang="en-US" sz="3000" dirty="0">
                <a:latin typeface="Times New Roman" pitchFamily="18" charset="0"/>
                <a:cs typeface="Times New Roman" pitchFamily="18" charset="0"/>
              </a:rPr>
              <a:t>access to RH services </a:t>
            </a:r>
            <a:r>
              <a:rPr lang="en-US" sz="3000" dirty="0" smtClean="0">
                <a:latin typeface="Times New Roman" pitchFamily="18" charset="0"/>
                <a:cs typeface="Times New Roman" pitchFamily="18" charset="0"/>
              </a:rPr>
              <a:t>and information</a:t>
            </a:r>
            <a:endParaRPr lang="en-US" sz="3000" dirty="0">
              <a:latin typeface="Times New Roman" pitchFamily="18" charset="0"/>
              <a:cs typeface="Times New Roman" pitchFamily="18" charset="0"/>
            </a:endParaRPr>
          </a:p>
          <a:p>
            <a:pPr algn="just">
              <a:lnSpc>
                <a:spcPct val="160000"/>
              </a:lnSpc>
              <a:buNone/>
            </a:pPr>
            <a:r>
              <a:rPr lang="en-US" sz="3000" dirty="0">
                <a:latin typeface="Times New Roman" pitchFamily="18" charset="0"/>
                <a:cs typeface="Times New Roman" pitchFamily="18" charset="0"/>
              </a:rPr>
              <a:t>• </a:t>
            </a:r>
            <a:r>
              <a:rPr lang="en-US" sz="3000" b="1" dirty="0">
                <a:latin typeface="Times New Roman" pitchFamily="18" charset="0"/>
                <a:cs typeface="Times New Roman" pitchFamily="18" charset="0"/>
              </a:rPr>
              <a:t>Support efforts </a:t>
            </a:r>
            <a:r>
              <a:rPr lang="en-US" sz="3000" dirty="0">
                <a:latin typeface="Times New Roman" pitchFamily="18" charset="0"/>
                <a:cs typeface="Times New Roman" pitchFamily="18" charset="0"/>
              </a:rPr>
              <a:t>to eradicate </a:t>
            </a:r>
            <a:r>
              <a:rPr lang="en-US" sz="3000" b="1" dirty="0" smtClean="0">
                <a:latin typeface="Times New Roman" pitchFamily="18" charset="0"/>
                <a:cs typeface="Times New Roman" pitchFamily="18" charset="0"/>
              </a:rPr>
              <a:t>female genital </a:t>
            </a:r>
            <a:r>
              <a:rPr lang="en-US" sz="3000" b="1" dirty="0">
                <a:latin typeface="Times New Roman" pitchFamily="18" charset="0"/>
                <a:cs typeface="Times New Roman" pitchFamily="18" charset="0"/>
              </a:rPr>
              <a:t>mutilation</a:t>
            </a:r>
            <a:r>
              <a:rPr lang="en-US" sz="3000" dirty="0">
                <a:latin typeface="Times New Roman" pitchFamily="18" charset="0"/>
                <a:cs typeface="Times New Roman" pitchFamily="18" charset="0"/>
              </a:rPr>
              <a:t> and other </a:t>
            </a:r>
            <a:r>
              <a:rPr lang="en-US" sz="3000" b="1" dirty="0" smtClean="0">
                <a:latin typeface="Times New Roman" pitchFamily="18" charset="0"/>
                <a:cs typeface="Times New Roman" pitchFamily="18" charset="0"/>
              </a:rPr>
              <a:t>harmful practices</a:t>
            </a:r>
            <a:r>
              <a:rPr lang="en-US" sz="3000" dirty="0">
                <a:latin typeface="Times New Roman" pitchFamily="18" charset="0"/>
                <a:cs typeface="Times New Roman" pitchFamily="18" charset="0"/>
              </a:rPr>
              <a:t>, including sexual </a:t>
            </a:r>
            <a:r>
              <a:rPr lang="en-US" sz="3000" dirty="0" smtClean="0">
                <a:latin typeface="Times New Roman" pitchFamily="18" charset="0"/>
                <a:cs typeface="Times New Roman" pitchFamily="18" charset="0"/>
              </a:rPr>
              <a:t>abuse, trafficking </a:t>
            </a:r>
            <a:r>
              <a:rPr lang="en-US" sz="3000" dirty="0">
                <a:latin typeface="Times New Roman" pitchFamily="18" charset="0"/>
                <a:cs typeface="Times New Roman" pitchFamily="18" charset="0"/>
              </a:rPr>
              <a:t>of </a:t>
            </a:r>
            <a:r>
              <a:rPr lang="en-US" sz="3000" dirty="0" smtClean="0">
                <a:latin typeface="Times New Roman" pitchFamily="18" charset="0"/>
                <a:cs typeface="Times New Roman" pitchFamily="18" charset="0"/>
              </a:rPr>
              <a:t>adolescents,  forced </a:t>
            </a:r>
            <a:r>
              <a:rPr lang="en-US" sz="3000" dirty="0" err="1" smtClean="0">
                <a:latin typeface="Times New Roman" pitchFamily="18" charset="0"/>
                <a:cs typeface="Times New Roman" pitchFamily="18" charset="0"/>
              </a:rPr>
              <a:t>labour</a:t>
            </a:r>
            <a:r>
              <a:rPr lang="en-US" sz="3000" dirty="0">
                <a:latin typeface="Times New Roman" pitchFamily="18" charset="0"/>
                <a:cs typeface="Times New Roman" pitchFamily="18" charset="0"/>
              </a:rPr>
              <a:t>, marriage and commercial sex</a:t>
            </a:r>
          </a:p>
          <a:p>
            <a:pPr algn="just">
              <a:lnSpc>
                <a:spcPct val="160000"/>
              </a:lnSpc>
              <a:buNone/>
            </a:pPr>
            <a:r>
              <a:rPr lang="en-US" sz="3000" dirty="0">
                <a:latin typeface="Times New Roman" pitchFamily="18" charset="0"/>
                <a:cs typeface="Times New Roman" pitchFamily="18" charset="0"/>
              </a:rPr>
              <a:t>• </a:t>
            </a:r>
            <a:r>
              <a:rPr lang="en-US" sz="3000" b="1" dirty="0" err="1">
                <a:latin typeface="Times New Roman" pitchFamily="18" charset="0"/>
                <a:cs typeface="Times New Roman" pitchFamily="18" charset="0"/>
              </a:rPr>
              <a:t>Socialise</a:t>
            </a:r>
            <a:r>
              <a:rPr lang="en-US" sz="3000" b="1" dirty="0">
                <a:latin typeface="Times New Roman" pitchFamily="18" charset="0"/>
                <a:cs typeface="Times New Roman" pitchFamily="18" charset="0"/>
              </a:rPr>
              <a:t> and motivate </a:t>
            </a:r>
            <a:r>
              <a:rPr lang="en-US" sz="3000" dirty="0">
                <a:latin typeface="Times New Roman" pitchFamily="18" charset="0"/>
                <a:cs typeface="Times New Roman" pitchFamily="18" charset="0"/>
              </a:rPr>
              <a:t>boys and </a:t>
            </a:r>
            <a:r>
              <a:rPr lang="en-US" sz="3000" dirty="0" smtClean="0">
                <a:latin typeface="Times New Roman" pitchFamily="18" charset="0"/>
                <a:cs typeface="Times New Roman" pitchFamily="18" charset="0"/>
              </a:rPr>
              <a:t>young men </a:t>
            </a:r>
            <a:r>
              <a:rPr lang="en-US" sz="3000" dirty="0">
                <a:latin typeface="Times New Roman" pitchFamily="18" charset="0"/>
                <a:cs typeface="Times New Roman" pitchFamily="18" charset="0"/>
              </a:rPr>
              <a:t>to show respect and </a:t>
            </a:r>
            <a:r>
              <a:rPr lang="en-US" sz="3000" dirty="0" smtClean="0">
                <a:latin typeface="Times New Roman" pitchFamily="18" charset="0"/>
                <a:cs typeface="Times New Roman" pitchFamily="18" charset="0"/>
              </a:rPr>
              <a:t>responsibility in </a:t>
            </a:r>
            <a:r>
              <a:rPr lang="en-US" sz="3000" dirty="0">
                <a:latin typeface="Times New Roman" pitchFamily="18" charset="0"/>
                <a:cs typeface="Times New Roman" pitchFamily="18" charset="0"/>
              </a:rPr>
              <a:t>sexual behaviour (</a:t>
            </a:r>
            <a:r>
              <a:rPr lang="en-US" sz="3000" dirty="0" err="1">
                <a:latin typeface="Times New Roman" pitchFamily="18" charset="0"/>
                <a:cs typeface="Times New Roman" pitchFamily="18" charset="0"/>
              </a:rPr>
              <a:t>MoH</a:t>
            </a:r>
            <a:r>
              <a:rPr lang="en-US" sz="3000" dirty="0">
                <a:latin typeface="Times New Roman" pitchFamily="18" charset="0"/>
                <a:cs typeface="Times New Roman" pitchFamily="18" charset="0"/>
              </a:rPr>
              <a:t> 1996</a:t>
            </a:r>
            <a:r>
              <a:rPr lang="en-US" dirty="0"/>
              <a:t>)</a:t>
            </a:r>
            <a:endParaRPr lang="en-US"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Gender Issues and Reproductive Health</a:t>
            </a:r>
            <a:br>
              <a:rPr lang="en-US" sz="3200" b="1" dirty="0"/>
            </a:br>
            <a:r>
              <a:rPr lang="en-US" sz="3200" b="1" dirty="0"/>
              <a:t>Rights</a:t>
            </a:r>
            <a:endParaRPr lang="en-US" sz="3200" dirty="0"/>
          </a:p>
        </p:txBody>
      </p:sp>
      <p:sp>
        <p:nvSpPr>
          <p:cNvPr id="3" name="Content Placeholder 2"/>
          <p:cNvSpPr>
            <a:spLocks noGrp="1"/>
          </p:cNvSpPr>
          <p:nvPr>
            <p:ph sz="quarter" idx="1"/>
          </p:nvPr>
        </p:nvSpPr>
        <p:spPr>
          <a:xfrm>
            <a:off x="228600" y="1447800"/>
            <a:ext cx="8763000" cy="5105400"/>
          </a:xfrm>
        </p:spPr>
        <p:txBody>
          <a:bodyPr>
            <a:normAutofit fontScale="92500" lnSpcReduction="20000"/>
          </a:bodyPr>
          <a:lstStyle/>
          <a:p>
            <a:pPr algn="just">
              <a:lnSpc>
                <a:spcPct val="160000"/>
              </a:lnSpc>
            </a:pPr>
            <a:r>
              <a:rPr lang="en-US" b="1" dirty="0">
                <a:latin typeface="Times New Roman" pitchFamily="18" charset="0"/>
                <a:cs typeface="Times New Roman" pitchFamily="18" charset="0"/>
              </a:rPr>
              <a:t>Gender</a:t>
            </a:r>
            <a:r>
              <a:rPr lang="en-US" dirty="0">
                <a:latin typeface="Times New Roman" pitchFamily="18" charset="0"/>
                <a:cs typeface="Times New Roman" pitchFamily="18" charset="0"/>
              </a:rPr>
              <a:t> refers to the socially constructed roles </a:t>
            </a:r>
            <a:r>
              <a:rPr lang="en-US" dirty="0" smtClean="0">
                <a:latin typeface="Times New Roman" pitchFamily="18" charset="0"/>
                <a:cs typeface="Times New Roman" pitchFamily="18" charset="0"/>
              </a:rPr>
              <a:t>of men </a:t>
            </a:r>
            <a:r>
              <a:rPr lang="en-US" dirty="0">
                <a:latin typeface="Times New Roman" pitchFamily="18" charset="0"/>
                <a:cs typeface="Times New Roman" pitchFamily="18" charset="0"/>
              </a:rPr>
              <a:t>and women in a society.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Reproductive health </a:t>
            </a:r>
            <a:r>
              <a:rPr lang="en-US" dirty="0">
                <a:latin typeface="Times New Roman" pitchFamily="18" charset="0"/>
                <a:cs typeface="Times New Roman" pitchFamily="18" charset="0"/>
              </a:rPr>
              <a:t>does not affect women alone. It is </a:t>
            </a:r>
            <a:r>
              <a:rPr lang="en-US" dirty="0" smtClean="0">
                <a:latin typeface="Times New Roman" pitchFamily="18" charset="0"/>
                <a:cs typeface="Times New Roman" pitchFamily="18" charset="0"/>
              </a:rPr>
              <a:t>a family </a:t>
            </a:r>
            <a:r>
              <a:rPr lang="en-US" dirty="0">
                <a:latin typeface="Times New Roman" pitchFamily="18" charset="0"/>
                <a:cs typeface="Times New Roman" pitchFamily="18" charset="0"/>
              </a:rPr>
              <a:t>health and social issue as well.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Unequal power </a:t>
            </a:r>
            <a:r>
              <a:rPr lang="en-US" dirty="0">
                <a:latin typeface="Times New Roman" pitchFamily="18" charset="0"/>
                <a:cs typeface="Times New Roman" pitchFamily="18" charset="0"/>
              </a:rPr>
              <a:t>relations between men and women </a:t>
            </a:r>
            <a:r>
              <a:rPr lang="en-US" dirty="0" smtClean="0">
                <a:latin typeface="Times New Roman" pitchFamily="18" charset="0"/>
                <a:cs typeface="Times New Roman" pitchFamily="18" charset="0"/>
              </a:rPr>
              <a:t>often limit </a:t>
            </a:r>
            <a:r>
              <a:rPr lang="en-US" dirty="0">
                <a:latin typeface="Times New Roman" pitchFamily="18" charset="0"/>
                <a:cs typeface="Times New Roman" pitchFamily="18" charset="0"/>
              </a:rPr>
              <a:t>women’s control over sexual activity </a:t>
            </a:r>
            <a:r>
              <a:rPr lang="en-US" dirty="0" smtClean="0">
                <a:latin typeface="Times New Roman" pitchFamily="18" charset="0"/>
                <a:cs typeface="Times New Roman" pitchFamily="18" charset="0"/>
              </a:rPr>
              <a:t>and their </a:t>
            </a:r>
            <a:r>
              <a:rPr lang="en-US" dirty="0">
                <a:latin typeface="Times New Roman" pitchFamily="18" charset="0"/>
                <a:cs typeface="Times New Roman" pitchFamily="18" charset="0"/>
              </a:rPr>
              <a:t>ability to protect themselves </a:t>
            </a:r>
            <a:r>
              <a:rPr lang="en-US" dirty="0" smtClean="0">
                <a:latin typeface="Times New Roman" pitchFamily="18" charset="0"/>
                <a:cs typeface="Times New Roman" pitchFamily="18" charset="0"/>
              </a:rPr>
              <a:t>against unwanted </a:t>
            </a:r>
            <a:r>
              <a:rPr lang="en-US" dirty="0">
                <a:latin typeface="Times New Roman" pitchFamily="18" charset="0"/>
                <a:cs typeface="Times New Roman" pitchFamily="18" charset="0"/>
              </a:rPr>
              <a:t>pregnancy and sexually </a:t>
            </a:r>
            <a:r>
              <a:rPr lang="en-US" dirty="0" smtClean="0">
                <a:latin typeface="Times New Roman" pitchFamily="18" charset="0"/>
                <a:cs typeface="Times New Roman" pitchFamily="18" charset="0"/>
              </a:rPr>
              <a:t>transmitted infections </a:t>
            </a:r>
            <a:r>
              <a:rPr lang="en-US" dirty="0">
                <a:latin typeface="Times New Roman" pitchFamily="18" charset="0"/>
                <a:cs typeface="Times New Roman" pitchFamily="18" charset="0"/>
              </a:rPr>
              <a:t>including HIV/AIDS.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a:t>
            </a:r>
            <a:r>
              <a:rPr lang="en-US" dirty="0" smtClean="0">
                <a:latin typeface="Times New Roman" pitchFamily="18" charset="0"/>
                <a:cs typeface="Times New Roman" pitchFamily="18" charset="0"/>
              </a:rPr>
              <a:t>regard, adolescent </a:t>
            </a:r>
            <a:r>
              <a:rPr lang="en-US" dirty="0">
                <a:latin typeface="Times New Roman" pitchFamily="18" charset="0"/>
                <a:cs typeface="Times New Roman" pitchFamily="18" charset="0"/>
              </a:rPr>
              <a:t>girls are particularly vulnerable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762000"/>
            <a:ext cx="8686800" cy="5867400"/>
          </a:xfrm>
        </p:spPr>
        <p:txBody>
          <a:bodyPr>
            <a:normAutofit/>
          </a:bodyPr>
          <a:lstStyle/>
          <a:p>
            <a:pPr algn="just">
              <a:lnSpc>
                <a:spcPct val="150000"/>
              </a:lnSpc>
            </a:pPr>
            <a:r>
              <a:rPr lang="en-US" sz="3600" dirty="0" smtClean="0">
                <a:latin typeface="Times New Roman" pitchFamily="18" charset="0"/>
                <a:cs typeface="Times New Roman" pitchFamily="18" charset="0"/>
              </a:rPr>
              <a:t>For reproductive </a:t>
            </a:r>
            <a:r>
              <a:rPr lang="en-US" sz="3600" dirty="0">
                <a:latin typeface="Times New Roman" pitchFamily="18" charset="0"/>
                <a:cs typeface="Times New Roman" pitchFamily="18" charset="0"/>
              </a:rPr>
              <a:t>health services to be </a:t>
            </a:r>
            <a:r>
              <a:rPr lang="en-US" sz="3600" dirty="0" smtClean="0">
                <a:latin typeface="Times New Roman" pitchFamily="18" charset="0"/>
                <a:cs typeface="Times New Roman" pitchFamily="18" charset="0"/>
              </a:rPr>
              <a:t>successful, they </a:t>
            </a:r>
            <a:r>
              <a:rPr lang="en-US" sz="3600" dirty="0">
                <a:latin typeface="Times New Roman" pitchFamily="18" charset="0"/>
                <a:cs typeface="Times New Roman" pitchFamily="18" charset="0"/>
              </a:rPr>
              <a:t>must address the dynamics of </a:t>
            </a:r>
            <a:r>
              <a:rPr lang="en-US" sz="3600" dirty="0" smtClean="0">
                <a:latin typeface="Times New Roman" pitchFamily="18" charset="0"/>
                <a:cs typeface="Times New Roman" pitchFamily="18" charset="0"/>
              </a:rPr>
              <a:t>knowledge, power </a:t>
            </a:r>
            <a:r>
              <a:rPr lang="en-US" sz="3600" dirty="0">
                <a:latin typeface="Times New Roman" pitchFamily="18" charset="0"/>
                <a:cs typeface="Times New Roman" pitchFamily="18" charset="0"/>
              </a:rPr>
              <a:t>and decision making in </a:t>
            </a:r>
            <a:r>
              <a:rPr lang="en-US" sz="3600" dirty="0" smtClean="0">
                <a:latin typeface="Times New Roman" pitchFamily="18" charset="0"/>
                <a:cs typeface="Times New Roman" pitchFamily="18" charset="0"/>
              </a:rPr>
              <a:t>sexual relationships </a:t>
            </a:r>
            <a:r>
              <a:rPr lang="en-US" sz="3600" dirty="0">
                <a:latin typeface="Times New Roman" pitchFamily="18" charset="0"/>
                <a:cs typeface="Times New Roman" pitchFamily="18" charset="0"/>
              </a:rPr>
              <a:t>in the community.</a:t>
            </a:r>
          </a:p>
          <a:p>
            <a:pPr algn="just">
              <a:lnSpc>
                <a:spcPct val="150000"/>
              </a:lnSpc>
            </a:pPr>
            <a:r>
              <a:rPr lang="en-US" sz="3600" dirty="0">
                <a:latin typeface="Times New Roman" pitchFamily="18" charset="0"/>
                <a:cs typeface="Times New Roman" pitchFamily="18" charset="0"/>
              </a:rPr>
              <a:t>As a health worker, you need to understand </a:t>
            </a:r>
            <a:r>
              <a:rPr lang="en-US" sz="3600" dirty="0" smtClean="0">
                <a:latin typeface="Times New Roman" pitchFamily="18" charset="0"/>
                <a:cs typeface="Times New Roman" pitchFamily="18" charset="0"/>
              </a:rPr>
              <a:t>that reproductive </a:t>
            </a:r>
            <a:r>
              <a:rPr lang="en-US" sz="3600" dirty="0">
                <a:latin typeface="Times New Roman" pitchFamily="18" charset="0"/>
                <a:cs typeface="Times New Roman" pitchFamily="18" charset="0"/>
              </a:rPr>
              <a:t>health is a right.</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85800"/>
            <a:ext cx="8686800" cy="5867400"/>
          </a:xfrm>
        </p:spPr>
        <p:txBody>
          <a:bodyPr>
            <a:normAutofit/>
          </a:bodyPr>
          <a:lstStyle/>
          <a:p>
            <a:pPr algn="just">
              <a:lnSpc>
                <a:spcPct val="150000"/>
              </a:lnSpc>
            </a:pPr>
            <a:r>
              <a:rPr lang="en-US" sz="4000" dirty="0">
                <a:latin typeface="Times New Roman" pitchFamily="18" charset="0"/>
                <a:cs typeface="Times New Roman" pitchFamily="18" charset="0"/>
              </a:rPr>
              <a:t>The </a:t>
            </a:r>
            <a:r>
              <a:rPr lang="en-US" sz="4000" dirty="0" smtClean="0">
                <a:latin typeface="Times New Roman" pitchFamily="18" charset="0"/>
                <a:cs typeface="Times New Roman" pitchFamily="18" charset="0"/>
              </a:rPr>
              <a:t>community needs </a:t>
            </a:r>
            <a:r>
              <a:rPr lang="en-US" sz="4000" dirty="0">
                <a:latin typeface="Times New Roman" pitchFamily="18" charset="0"/>
                <a:cs typeface="Times New Roman" pitchFamily="18" charset="0"/>
              </a:rPr>
              <a:t>information and education to enable </a:t>
            </a:r>
            <a:r>
              <a:rPr lang="en-US" sz="4000" dirty="0" smtClean="0">
                <a:latin typeface="Times New Roman" pitchFamily="18" charset="0"/>
                <a:cs typeface="Times New Roman" pitchFamily="18" charset="0"/>
              </a:rPr>
              <a:t>them to </a:t>
            </a:r>
            <a:r>
              <a:rPr lang="en-US" sz="4000" dirty="0">
                <a:latin typeface="Times New Roman" pitchFamily="18" charset="0"/>
                <a:cs typeface="Times New Roman" pitchFamily="18" charset="0"/>
              </a:rPr>
              <a:t>end all forms of gender inequality </a:t>
            </a:r>
            <a:r>
              <a:rPr lang="en-US" sz="4000" dirty="0" smtClean="0">
                <a:latin typeface="Times New Roman" pitchFamily="18" charset="0"/>
                <a:cs typeface="Times New Roman" pitchFamily="18" charset="0"/>
              </a:rPr>
              <a:t>and discrimination </a:t>
            </a:r>
            <a:r>
              <a:rPr lang="en-US" sz="4000" dirty="0">
                <a:latin typeface="Times New Roman" pitchFamily="18" charset="0"/>
                <a:cs typeface="Times New Roman" pitchFamily="18" charset="0"/>
              </a:rPr>
              <a:t>that contribute to the </a:t>
            </a:r>
            <a:r>
              <a:rPr lang="en-US" sz="4000" dirty="0" smtClean="0">
                <a:latin typeface="Times New Roman" pitchFamily="18" charset="0"/>
                <a:cs typeface="Times New Roman" pitchFamily="18" charset="0"/>
              </a:rPr>
              <a:t>perpetuation of </a:t>
            </a:r>
            <a:r>
              <a:rPr lang="en-US" sz="4000" dirty="0">
                <a:latin typeface="Times New Roman" pitchFamily="18" charset="0"/>
                <a:cs typeface="Times New Roman" pitchFamily="18" charset="0"/>
              </a:rPr>
              <a:t>harmful practices.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Cancer of the Reproductive Organs</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066800"/>
            <a:ext cx="8686800" cy="5638800"/>
          </a:xfrm>
        </p:spPr>
        <p:txBody>
          <a:bodyPr>
            <a:normAutofit/>
          </a:bodyPr>
          <a:lstStyle/>
          <a:p>
            <a:pPr algn="just">
              <a:lnSpc>
                <a:spcPct val="160000"/>
              </a:lnSpc>
            </a:pPr>
            <a:r>
              <a:rPr lang="en-US" dirty="0" smtClean="0">
                <a:latin typeface="Times New Roman" pitchFamily="18" charset="0"/>
                <a:cs typeface="Times New Roman" pitchFamily="18" charset="0"/>
              </a:rPr>
              <a:t>Cancers </a:t>
            </a:r>
            <a:r>
              <a:rPr lang="en-US" dirty="0">
                <a:latin typeface="Times New Roman" pitchFamily="18" charset="0"/>
                <a:cs typeface="Times New Roman" pitchFamily="18" charset="0"/>
              </a:rPr>
              <a:t>of the cervix and breast are the </a:t>
            </a:r>
            <a:r>
              <a:rPr lang="en-US" dirty="0" smtClean="0">
                <a:latin typeface="Times New Roman" pitchFamily="18" charset="0"/>
                <a:cs typeface="Times New Roman" pitchFamily="18" charset="0"/>
              </a:rPr>
              <a:t>leading malignant </a:t>
            </a:r>
            <a:r>
              <a:rPr lang="en-US" dirty="0">
                <a:latin typeface="Times New Roman" pitchFamily="18" charset="0"/>
                <a:cs typeface="Times New Roman" pitchFamily="18" charset="0"/>
              </a:rPr>
              <a:t>diseases among women in </a:t>
            </a:r>
            <a:r>
              <a:rPr lang="en-US" dirty="0" smtClean="0">
                <a:latin typeface="Times New Roman" pitchFamily="18" charset="0"/>
                <a:cs typeface="Times New Roman" pitchFamily="18" charset="0"/>
              </a:rPr>
              <a:t>Kenya while </a:t>
            </a:r>
            <a:r>
              <a:rPr lang="en-US" dirty="0">
                <a:latin typeface="Times New Roman" pitchFamily="18" charset="0"/>
                <a:cs typeface="Times New Roman" pitchFamily="18" charset="0"/>
              </a:rPr>
              <a:t>cancers of the prostate and testis are </a:t>
            </a:r>
            <a:r>
              <a:rPr lang="en-US" dirty="0" smtClean="0">
                <a:latin typeface="Times New Roman" pitchFamily="18" charset="0"/>
                <a:cs typeface="Times New Roman" pitchFamily="18" charset="0"/>
              </a:rPr>
              <a:t>the most </a:t>
            </a:r>
            <a:r>
              <a:rPr lang="en-US" dirty="0">
                <a:latin typeface="Times New Roman" pitchFamily="18" charset="0"/>
                <a:cs typeface="Times New Roman" pitchFamily="18" charset="0"/>
              </a:rPr>
              <a:t>common in men.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Early </a:t>
            </a:r>
            <a:r>
              <a:rPr lang="en-US" dirty="0">
                <a:latin typeface="Times New Roman" pitchFamily="18" charset="0"/>
                <a:cs typeface="Times New Roman" pitchFamily="18" charset="0"/>
              </a:rPr>
              <a:t>detection </a:t>
            </a:r>
            <a:r>
              <a:rPr lang="en-US" dirty="0" smtClean="0">
                <a:latin typeface="Times New Roman" pitchFamily="18" charset="0"/>
                <a:cs typeface="Times New Roman" pitchFamily="18" charset="0"/>
              </a:rPr>
              <a:t>is important </a:t>
            </a:r>
            <a:r>
              <a:rPr lang="en-US" dirty="0">
                <a:latin typeface="Times New Roman" pitchFamily="18" charset="0"/>
                <a:cs typeface="Times New Roman" pitchFamily="18" charset="0"/>
              </a:rPr>
              <a:t>for reduction of mortality and </a:t>
            </a:r>
            <a:r>
              <a:rPr lang="en-US" dirty="0" smtClean="0">
                <a:latin typeface="Times New Roman" pitchFamily="18" charset="0"/>
                <a:cs typeface="Times New Roman" pitchFamily="18" charset="0"/>
              </a:rPr>
              <a:t>morbidity associated </a:t>
            </a:r>
            <a:r>
              <a:rPr lang="en-US" dirty="0">
                <a:latin typeface="Times New Roman" pitchFamily="18" charset="0"/>
                <a:cs typeface="Times New Roman" pitchFamily="18" charset="0"/>
              </a:rPr>
              <a:t>with these cancers. </a:t>
            </a:r>
            <a:endParaRPr lang="en-US"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Kenya </a:t>
            </a:r>
            <a:r>
              <a:rPr lang="en-US" dirty="0" smtClean="0">
                <a:latin typeface="Times New Roman" pitchFamily="18" charset="0"/>
                <a:cs typeface="Times New Roman" pitchFamily="18" charset="0"/>
              </a:rPr>
              <a:t>access to </a:t>
            </a:r>
            <a:r>
              <a:rPr lang="en-US" dirty="0">
                <a:latin typeface="Times New Roman" pitchFamily="18" charset="0"/>
                <a:cs typeface="Times New Roman" pitchFamily="18" charset="0"/>
              </a:rPr>
              <a:t>cancer screening remains very </a:t>
            </a:r>
            <a:r>
              <a:rPr lang="en-US" dirty="0" smtClean="0">
                <a:latin typeface="Times New Roman" pitchFamily="18" charset="0"/>
                <a:cs typeface="Times New Roman" pitchFamily="18" charset="0"/>
              </a:rPr>
              <a:t>limited, especially </a:t>
            </a:r>
            <a:r>
              <a:rPr lang="en-US" dirty="0">
                <a:latin typeface="Times New Roman" pitchFamily="18" charset="0"/>
                <a:cs typeface="Times New Roman" pitchFamily="18" charset="0"/>
              </a:rPr>
              <a:t>for the rural and urban poor.</a:t>
            </a:r>
          </a:p>
          <a:p>
            <a:pPr algn="just">
              <a:lnSpc>
                <a:spcPct val="160000"/>
              </a:lnSpc>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endParaRPr lang="en-US" dirty="0"/>
          </a:p>
        </p:txBody>
      </p:sp>
      <p:sp>
        <p:nvSpPr>
          <p:cNvPr id="3" name="Content Placeholder 2"/>
          <p:cNvSpPr>
            <a:spLocks noGrp="1"/>
          </p:cNvSpPr>
          <p:nvPr>
            <p:ph sz="quarter" idx="1"/>
          </p:nvPr>
        </p:nvSpPr>
        <p:spPr>
          <a:xfrm>
            <a:off x="228600" y="762000"/>
            <a:ext cx="8763000" cy="5867400"/>
          </a:xfrm>
        </p:spPr>
        <p:txBody>
          <a:bodyPr>
            <a:noAutofit/>
          </a:bodyPr>
          <a:lstStyle/>
          <a:p>
            <a:pPr algn="just">
              <a:lnSpc>
                <a:spcPct val="150000"/>
              </a:lnSpc>
            </a:pPr>
            <a:r>
              <a:rPr lang="en-US" sz="3200" dirty="0">
                <a:latin typeface="Times New Roman" pitchFamily="18" charset="0"/>
                <a:cs typeface="Times New Roman" pitchFamily="18" charset="0"/>
              </a:rPr>
              <a:t>Since then, the fertility rate, which was 7.9% </a:t>
            </a:r>
            <a:r>
              <a:rPr lang="en-US" sz="3200" dirty="0" smtClean="0">
                <a:latin typeface="Times New Roman" pitchFamily="18" charset="0"/>
                <a:cs typeface="Times New Roman" pitchFamily="18" charset="0"/>
              </a:rPr>
              <a:t>in 1979</a:t>
            </a:r>
            <a:r>
              <a:rPr lang="en-US" sz="3200" dirty="0">
                <a:latin typeface="Times New Roman" pitchFamily="18" charset="0"/>
                <a:cs typeface="Times New Roman" pitchFamily="18" charset="0"/>
              </a:rPr>
              <a:t>, has decreased to 5.45% in 1993, and </a:t>
            </a:r>
            <a:r>
              <a:rPr lang="en-US" sz="3200" dirty="0" smtClean="0">
                <a:latin typeface="Times New Roman" pitchFamily="18" charset="0"/>
                <a:cs typeface="Times New Roman" pitchFamily="18" charset="0"/>
              </a:rPr>
              <a:t>the population </a:t>
            </a:r>
            <a:r>
              <a:rPr lang="en-US" sz="3200" dirty="0">
                <a:latin typeface="Times New Roman" pitchFamily="18" charset="0"/>
                <a:cs typeface="Times New Roman" pitchFamily="18" charset="0"/>
              </a:rPr>
              <a:t>growth rate has reduced from 3.8% </a:t>
            </a:r>
            <a:r>
              <a:rPr lang="en-US" sz="3200" dirty="0" smtClean="0">
                <a:latin typeface="Times New Roman" pitchFamily="18" charset="0"/>
                <a:cs typeface="Times New Roman" pitchFamily="18" charset="0"/>
              </a:rPr>
              <a:t>in 1979 </a:t>
            </a:r>
            <a:r>
              <a:rPr lang="en-US" sz="3200" dirty="0">
                <a:latin typeface="Times New Roman" pitchFamily="18" charset="0"/>
                <a:cs typeface="Times New Roman" pitchFamily="18" charset="0"/>
              </a:rPr>
              <a:t>to 3.4% in 1993 (CBS, 1995). You </a:t>
            </a:r>
            <a:r>
              <a:rPr lang="en-US" sz="3200" dirty="0" smtClean="0">
                <a:latin typeface="Times New Roman" pitchFamily="18" charset="0"/>
                <a:cs typeface="Times New Roman" pitchFamily="18" charset="0"/>
              </a:rPr>
              <a:t>may argue </a:t>
            </a:r>
            <a:r>
              <a:rPr lang="en-US" sz="3200" dirty="0">
                <a:latin typeface="Times New Roman" pitchFamily="18" charset="0"/>
                <a:cs typeface="Times New Roman" pitchFamily="18" charset="0"/>
              </a:rPr>
              <a:t>that this is still high. </a:t>
            </a:r>
            <a:r>
              <a:rPr lang="en-US" sz="3200" dirty="0" smtClean="0">
                <a:latin typeface="Times New Roman" pitchFamily="18" charset="0"/>
                <a:cs typeface="Times New Roman" pitchFamily="18" charset="0"/>
              </a:rPr>
              <a:t>The population of Kenya </a:t>
            </a:r>
            <a:r>
              <a:rPr lang="en-US" sz="3200" dirty="0">
                <a:latin typeface="Times New Roman" pitchFamily="18" charset="0"/>
                <a:cs typeface="Times New Roman" pitchFamily="18" charset="0"/>
              </a:rPr>
              <a:t>was 15.3 million in 1979. By 1998, it </a:t>
            </a:r>
            <a:r>
              <a:rPr lang="en-US" sz="3200" dirty="0" smtClean="0">
                <a:latin typeface="Times New Roman" pitchFamily="18" charset="0"/>
                <a:cs typeface="Times New Roman" pitchFamily="18" charset="0"/>
              </a:rPr>
              <a:t>has doubled </a:t>
            </a:r>
            <a:r>
              <a:rPr lang="en-US" sz="3200" dirty="0">
                <a:latin typeface="Times New Roman" pitchFamily="18" charset="0"/>
                <a:cs typeface="Times New Roman" pitchFamily="18" charset="0"/>
              </a:rPr>
              <a:t>to approximately 30 million (</a:t>
            </a:r>
            <a:r>
              <a:rPr lang="en-US" sz="3200" dirty="0" smtClean="0">
                <a:latin typeface="Times New Roman" pitchFamily="18" charset="0"/>
                <a:cs typeface="Times New Roman" pitchFamily="18" charset="0"/>
              </a:rPr>
              <a:t>NCPD, 1998</a:t>
            </a:r>
            <a:r>
              <a:rPr lang="en-US" sz="32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4" name="Content Placeholder 3"/>
          <p:cNvSpPr>
            <a:spLocks noGrp="1"/>
          </p:cNvSpPr>
          <p:nvPr>
            <p:ph sz="quarter" idx="1"/>
          </p:nvPr>
        </p:nvSpPr>
        <p:spPr>
          <a:xfrm>
            <a:off x="304800" y="914400"/>
            <a:ext cx="8686800" cy="5638800"/>
          </a:xfrm>
        </p:spPr>
        <p:txBody>
          <a:bodyPr>
            <a:normAutofit/>
          </a:bodyPr>
          <a:lstStyle/>
          <a:p>
            <a:r>
              <a:rPr lang="en-US" sz="3600" dirty="0">
                <a:latin typeface="Calibri" panose="020F0502020204030204" pitchFamily="34" charset="0"/>
                <a:cs typeface="Times New Roman" pitchFamily="18" charset="0"/>
              </a:rPr>
              <a:t>Integration of cancer prevention in reproductive health programmes should be key strategy towards making such services more accessible to women and men</a:t>
            </a:r>
            <a:r>
              <a:rPr lang="en-US" sz="3600" dirty="0" smtClean="0">
                <a:latin typeface="Calibri" panose="020F0502020204030204" pitchFamily="34" charset="0"/>
              </a:rPr>
              <a:t>.</a:t>
            </a:r>
          </a:p>
          <a:p>
            <a:r>
              <a:rPr lang="en-US" sz="3600" dirty="0">
                <a:latin typeface="Calibri" panose="020F0502020204030204" pitchFamily="34" charset="0"/>
                <a:cs typeface="Times New Roman" pitchFamily="18" charset="0"/>
              </a:rPr>
              <a:t>Health care workers especially nurses and midwives should be adequately trained on techniques of aided or unaided visual inspection of the cervix as these can lead to early detection of suspicious cases</a:t>
            </a:r>
            <a:r>
              <a:rPr lang="en-US" sz="3600" dirty="0">
                <a:latin typeface="Times New Roman" pitchFamily="18" charset="0"/>
                <a:cs typeface="Times New Roman" pitchFamily="18" charset="0"/>
              </a:rPr>
              <a:t>.</a:t>
            </a:r>
          </a:p>
          <a:p>
            <a:endParaRPr lang="en-US" sz="3600" dirty="0"/>
          </a:p>
        </p:txBody>
      </p:sp>
    </p:spTree>
    <p:extLst>
      <p:ext uri="{BB962C8B-B14F-4D97-AF65-F5344CB8AC3E}">
        <p14:creationId xmlns:p14="http://schemas.microsoft.com/office/powerpoint/2010/main" val="17626850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304800" y="609600"/>
            <a:ext cx="8610600" cy="6019800"/>
          </a:xfrm>
        </p:spPr>
        <p:txBody>
          <a:bodyPr>
            <a:normAutofit/>
          </a:bodyPr>
          <a:lstStyle/>
          <a:p>
            <a:pPr algn="just">
              <a:lnSpc>
                <a:spcPct val="160000"/>
              </a:lnSpc>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main goal is to reduce morbidity </a:t>
            </a:r>
            <a:r>
              <a:rPr lang="en-US" dirty="0" smtClean="0">
                <a:latin typeface="Times New Roman" pitchFamily="18" charset="0"/>
                <a:cs typeface="Times New Roman" pitchFamily="18" charset="0"/>
              </a:rPr>
              <a:t>and mortality </a:t>
            </a:r>
            <a:r>
              <a:rPr lang="en-US" dirty="0">
                <a:latin typeface="Times New Roman" pitchFamily="18" charset="0"/>
                <a:cs typeface="Times New Roman" pitchFamily="18" charset="0"/>
              </a:rPr>
              <a:t>associated with the common cancers </a:t>
            </a:r>
            <a:r>
              <a:rPr lang="en-US" dirty="0" smtClean="0">
                <a:latin typeface="Times New Roman" pitchFamily="18" charset="0"/>
                <a:cs typeface="Times New Roman" pitchFamily="18" charset="0"/>
              </a:rPr>
              <a:t>of the </a:t>
            </a:r>
            <a:r>
              <a:rPr lang="en-US" dirty="0">
                <a:latin typeface="Times New Roman" pitchFamily="18" charset="0"/>
                <a:cs typeface="Times New Roman" pitchFamily="18" charset="0"/>
              </a:rPr>
              <a:t>reproductive organs in men and women. </a:t>
            </a:r>
            <a:endParaRPr lang="en-US" dirty="0" smtClean="0">
              <a:latin typeface="Times New Roman" pitchFamily="18" charset="0"/>
              <a:cs typeface="Times New Roman" pitchFamily="18" charset="0"/>
            </a:endParaRPr>
          </a:p>
          <a:p>
            <a:pPr algn="just">
              <a:lnSpc>
                <a:spcPct val="160000"/>
              </a:lnSpc>
            </a:pPr>
            <a:r>
              <a:rPr lang="en-US" b="1" dirty="0" smtClean="0">
                <a:latin typeface="Times New Roman" pitchFamily="18" charset="0"/>
                <a:cs typeface="Times New Roman" pitchFamily="18" charset="0"/>
              </a:rPr>
              <a:t>The objectives </a:t>
            </a:r>
            <a:r>
              <a:rPr lang="en-US" b="1" dirty="0">
                <a:latin typeface="Times New Roman" pitchFamily="18" charset="0"/>
                <a:cs typeface="Times New Roman" pitchFamily="18" charset="0"/>
              </a:rPr>
              <a:t>to achieve this goal include:</a:t>
            </a:r>
          </a:p>
          <a:p>
            <a:pPr algn="just">
              <a:lnSpc>
                <a:spcPct val="160000"/>
              </a:lnSpc>
              <a:buFont typeface="Wingdings" panose="05000000000000000000" pitchFamily="2" charset="2"/>
              <a:buChar char="Ø"/>
            </a:pPr>
            <a:r>
              <a:rPr lang="en-US" dirty="0" smtClean="0">
                <a:latin typeface="Times New Roman" pitchFamily="18" charset="0"/>
                <a:cs typeface="Times New Roman" pitchFamily="18" charset="0"/>
              </a:rPr>
              <a:t>Reduce </a:t>
            </a:r>
            <a:r>
              <a:rPr lang="en-US" dirty="0">
                <a:latin typeface="Times New Roman" pitchFamily="18" charset="0"/>
                <a:cs typeface="Times New Roman" pitchFamily="18" charset="0"/>
              </a:rPr>
              <a:t>morbidity and mortality </a:t>
            </a:r>
            <a:r>
              <a:rPr lang="en-US" dirty="0" smtClean="0">
                <a:latin typeface="Times New Roman" pitchFamily="18" charset="0"/>
                <a:cs typeface="Times New Roman" pitchFamily="18" charset="0"/>
              </a:rPr>
              <a:t>from cancers </a:t>
            </a:r>
            <a:r>
              <a:rPr lang="en-US" dirty="0">
                <a:latin typeface="Times New Roman" pitchFamily="18" charset="0"/>
                <a:cs typeface="Times New Roman" pitchFamily="18" charset="0"/>
              </a:rPr>
              <a:t>of reproductive health </a:t>
            </a:r>
            <a:r>
              <a:rPr lang="en-US" dirty="0" smtClean="0">
                <a:latin typeface="Times New Roman" pitchFamily="18" charset="0"/>
                <a:cs typeface="Times New Roman" pitchFamily="18" charset="0"/>
              </a:rPr>
              <a:t>organs through </a:t>
            </a:r>
            <a:r>
              <a:rPr lang="en-US" dirty="0">
                <a:latin typeface="Times New Roman" pitchFamily="18" charset="0"/>
                <a:cs typeface="Times New Roman" pitchFamily="18" charset="0"/>
              </a:rPr>
              <a:t>early detection and </a:t>
            </a:r>
            <a:r>
              <a:rPr lang="en-US" dirty="0" smtClean="0">
                <a:latin typeface="Times New Roman" pitchFamily="18" charset="0"/>
                <a:cs typeface="Times New Roman" pitchFamily="18" charset="0"/>
              </a:rPr>
              <a:t>early treatment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6019800"/>
          </a:xfrm>
        </p:spPr>
        <p:txBody>
          <a:bodyPr>
            <a:normAutofit/>
          </a:bodyPr>
          <a:lstStyle/>
          <a:p>
            <a:pPr algn="just">
              <a:lnSpc>
                <a:spcPct val="150000"/>
              </a:lnSpc>
              <a:buFont typeface="Wingdings" panose="05000000000000000000" pitchFamily="2" charset="2"/>
              <a:buChar char="Ø"/>
            </a:pPr>
            <a:r>
              <a:rPr lang="en-US" sz="3200" dirty="0">
                <a:latin typeface="Times New Roman" pitchFamily="18" charset="0"/>
                <a:cs typeface="Times New Roman" pitchFamily="18" charset="0"/>
              </a:rPr>
              <a:t>Establish facilities for screening </a:t>
            </a:r>
            <a:r>
              <a:rPr lang="en-US" sz="3200" dirty="0" smtClean="0">
                <a:latin typeface="Times New Roman" pitchFamily="18" charset="0"/>
                <a:cs typeface="Times New Roman" pitchFamily="18" charset="0"/>
              </a:rPr>
              <a:t>and treatment </a:t>
            </a:r>
            <a:r>
              <a:rPr lang="en-US" sz="3200" dirty="0">
                <a:latin typeface="Times New Roman" pitchFamily="18" charset="0"/>
                <a:cs typeface="Times New Roman" pitchFamily="18" charset="0"/>
              </a:rPr>
              <a:t>of </a:t>
            </a:r>
            <a:r>
              <a:rPr lang="en-US" sz="3200" dirty="0" smtClean="0">
                <a:latin typeface="Times New Roman" pitchFamily="18" charset="0"/>
                <a:cs typeface="Times New Roman" pitchFamily="18" charset="0"/>
              </a:rPr>
              <a:t>cervical pre-cancer lesions Ensure </a:t>
            </a:r>
            <a:r>
              <a:rPr lang="en-US" sz="3200" dirty="0">
                <a:latin typeface="Times New Roman" pitchFamily="18" charset="0"/>
                <a:cs typeface="Times New Roman" pitchFamily="18" charset="0"/>
              </a:rPr>
              <a:t>15% of women aged 30 to </a:t>
            </a:r>
            <a:r>
              <a:rPr lang="en-US" sz="3200" dirty="0" smtClean="0">
                <a:latin typeface="Times New Roman" pitchFamily="18" charset="0"/>
                <a:cs typeface="Times New Roman" pitchFamily="18" charset="0"/>
              </a:rPr>
              <a:t>49 (high </a:t>
            </a:r>
            <a:r>
              <a:rPr lang="en-US" sz="3200" dirty="0">
                <a:latin typeface="Times New Roman" pitchFamily="18" charset="0"/>
                <a:cs typeface="Times New Roman" pitchFamily="18" charset="0"/>
              </a:rPr>
              <a:t>risk) </a:t>
            </a:r>
            <a:r>
              <a:rPr lang="en-US" sz="3200" dirty="0" smtClean="0">
                <a:latin typeface="Times New Roman" pitchFamily="18" charset="0"/>
                <a:cs typeface="Times New Roman" pitchFamily="18" charset="0"/>
              </a:rPr>
              <a:t>are screened </a:t>
            </a:r>
            <a:r>
              <a:rPr lang="en-US" sz="3200" dirty="0">
                <a:latin typeface="Times New Roman" pitchFamily="18" charset="0"/>
                <a:cs typeface="Times New Roman" pitchFamily="18" charset="0"/>
              </a:rPr>
              <a:t>annually</a:t>
            </a:r>
          </a:p>
          <a:p>
            <a:pPr algn="just">
              <a:lnSpc>
                <a:spcPct val="150000"/>
              </a:lnSpc>
              <a:buFont typeface="Wingdings" panose="05000000000000000000" pitchFamily="2" charset="2"/>
              <a:buChar char="Ø"/>
            </a:pPr>
            <a:r>
              <a:rPr lang="en-US" sz="3200" dirty="0" smtClean="0">
                <a:latin typeface="Times New Roman" pitchFamily="18" charset="0"/>
                <a:cs typeface="Times New Roman" pitchFamily="18" charset="0"/>
              </a:rPr>
              <a:t>Referral </a:t>
            </a:r>
            <a:r>
              <a:rPr lang="en-US" sz="3200" dirty="0">
                <a:latin typeface="Times New Roman" pitchFamily="18" charset="0"/>
                <a:cs typeface="Times New Roman" pitchFamily="18" charset="0"/>
              </a:rPr>
              <a:t>facilities for basic </a:t>
            </a:r>
            <a:r>
              <a:rPr lang="en-US" sz="3200" dirty="0" smtClean="0">
                <a:latin typeface="Times New Roman" pitchFamily="18" charset="0"/>
                <a:cs typeface="Times New Roman" pitchFamily="18" charset="0"/>
              </a:rPr>
              <a:t>management of </a:t>
            </a:r>
            <a:r>
              <a:rPr lang="en-US" sz="3200" dirty="0">
                <a:latin typeface="Times New Roman" pitchFamily="18" charset="0"/>
                <a:cs typeface="Times New Roman" pitchFamily="18" charset="0"/>
              </a:rPr>
              <a:t>cancer patients are maintained </a:t>
            </a:r>
            <a:r>
              <a:rPr lang="en-US" sz="3200" dirty="0" smtClean="0">
                <a:latin typeface="Times New Roman" pitchFamily="18" charset="0"/>
                <a:cs typeface="Times New Roman" pitchFamily="18" charset="0"/>
              </a:rPr>
              <a:t>and strengthened</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Prevention and Management of Infertility</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914400"/>
            <a:ext cx="8686800" cy="5638800"/>
          </a:xfrm>
        </p:spPr>
        <p:txBody>
          <a:bodyPr>
            <a:normAutofit fontScale="92500"/>
          </a:bodyPr>
          <a:lstStyle/>
          <a:p>
            <a:pPr algn="just">
              <a:lnSpc>
                <a:spcPct val="150000"/>
              </a:lnSpc>
            </a:pPr>
            <a:r>
              <a:rPr lang="en-US" sz="3000" dirty="0" smtClean="0">
                <a:latin typeface="Times New Roman" pitchFamily="18" charset="0"/>
                <a:cs typeface="Times New Roman" pitchFamily="18" charset="0"/>
              </a:rPr>
              <a:t>Infertility </a:t>
            </a:r>
            <a:r>
              <a:rPr lang="en-US" sz="3000" dirty="0">
                <a:latin typeface="Times New Roman" pitchFamily="18" charset="0"/>
                <a:cs typeface="Times New Roman" pitchFamily="18" charset="0"/>
              </a:rPr>
              <a:t>is a serious public health concern </a:t>
            </a:r>
            <a:r>
              <a:rPr lang="en-US" sz="3000" dirty="0" smtClean="0">
                <a:latin typeface="Times New Roman" pitchFamily="18" charset="0"/>
                <a:cs typeface="Times New Roman" pitchFamily="18" charset="0"/>
              </a:rPr>
              <a:t>in Kenya</a:t>
            </a:r>
            <a:r>
              <a:rPr lang="en-US" sz="3000" dirty="0">
                <a:latin typeface="Times New Roman" pitchFamily="18" charset="0"/>
                <a:cs typeface="Times New Roman" pitchFamily="18" charset="0"/>
              </a:rPr>
              <a:t>. Although it afflicts many couples </a:t>
            </a:r>
            <a:r>
              <a:rPr lang="en-US" sz="3000" dirty="0" smtClean="0">
                <a:latin typeface="Times New Roman" pitchFamily="18" charset="0"/>
                <a:cs typeface="Times New Roman" pitchFamily="18" charset="0"/>
              </a:rPr>
              <a:t>and individuals </a:t>
            </a:r>
            <a:r>
              <a:rPr lang="en-US" sz="3000" dirty="0">
                <a:latin typeface="Times New Roman" pitchFamily="18" charset="0"/>
                <a:cs typeface="Times New Roman" pitchFamily="18" charset="0"/>
              </a:rPr>
              <a:t>the problem has been </a:t>
            </a:r>
            <a:r>
              <a:rPr lang="en-US" sz="3000" dirty="0" smtClean="0">
                <a:latin typeface="Times New Roman" pitchFamily="18" charset="0"/>
                <a:cs typeface="Times New Roman" pitchFamily="18" charset="0"/>
              </a:rPr>
              <a:t>inadequately addressed </a:t>
            </a:r>
            <a:r>
              <a:rPr lang="en-US" sz="3000" dirty="0">
                <a:latin typeface="Times New Roman" pitchFamily="18" charset="0"/>
                <a:cs typeface="Times New Roman" pitchFamily="18" charset="0"/>
              </a:rPr>
              <a:t>both at policy and at service levels.</a:t>
            </a:r>
          </a:p>
          <a:p>
            <a:pPr algn="just">
              <a:lnSpc>
                <a:spcPct val="150000"/>
              </a:lnSpc>
            </a:pPr>
            <a:r>
              <a:rPr lang="en-US" sz="3000" b="1" dirty="0">
                <a:latin typeface="Times New Roman" pitchFamily="18" charset="0"/>
                <a:cs typeface="Times New Roman" pitchFamily="18" charset="0"/>
              </a:rPr>
              <a:t>Infertility is defined by the World </a:t>
            </a:r>
            <a:r>
              <a:rPr lang="en-US" sz="3000" b="1" dirty="0" smtClean="0">
                <a:latin typeface="Times New Roman" pitchFamily="18" charset="0"/>
                <a:cs typeface="Times New Roman" pitchFamily="18" charset="0"/>
              </a:rPr>
              <a:t>Health Organisation </a:t>
            </a:r>
            <a:r>
              <a:rPr lang="en-US" sz="3000" b="1" dirty="0">
                <a:latin typeface="Times New Roman" pitchFamily="18" charset="0"/>
                <a:cs typeface="Times New Roman" pitchFamily="18" charset="0"/>
              </a:rPr>
              <a:t>(</a:t>
            </a:r>
            <a:r>
              <a:rPr lang="en-US" sz="3000" b="1" dirty="0" smtClean="0">
                <a:latin typeface="Times New Roman" pitchFamily="18" charset="0"/>
                <a:cs typeface="Times New Roman" pitchFamily="18" charset="0"/>
              </a:rPr>
              <a:t>WHO) as </a:t>
            </a:r>
            <a:r>
              <a:rPr lang="en-US" sz="3000" b="1" dirty="0">
                <a:latin typeface="Times New Roman" pitchFamily="18" charset="0"/>
                <a:cs typeface="Times New Roman" pitchFamily="18" charset="0"/>
              </a:rPr>
              <a:t>follows:</a:t>
            </a:r>
          </a:p>
          <a:p>
            <a:pPr algn="just">
              <a:lnSpc>
                <a:spcPct val="150000"/>
              </a:lnSpc>
            </a:pPr>
            <a:r>
              <a:rPr lang="en-US" sz="3000" b="1" dirty="0">
                <a:latin typeface="Times New Roman" pitchFamily="18" charset="0"/>
                <a:cs typeface="Times New Roman" pitchFamily="18" charset="0"/>
              </a:rPr>
              <a:t>a) Primary infertility</a:t>
            </a:r>
            <a:r>
              <a:rPr lang="en-US" sz="3000" dirty="0">
                <a:latin typeface="Times New Roman" pitchFamily="18" charset="0"/>
                <a:cs typeface="Times New Roman" pitchFamily="18" charset="0"/>
              </a:rPr>
              <a:t>: the woman has </a:t>
            </a:r>
            <a:r>
              <a:rPr lang="en-US" sz="3000" dirty="0" smtClean="0">
                <a:latin typeface="Times New Roman" pitchFamily="18" charset="0"/>
                <a:cs typeface="Times New Roman" pitchFamily="18" charset="0"/>
              </a:rPr>
              <a:t>never    conceived despite </a:t>
            </a:r>
            <a:r>
              <a:rPr lang="en-US" sz="3000" dirty="0">
                <a:latin typeface="Times New Roman" pitchFamily="18" charset="0"/>
                <a:cs typeface="Times New Roman" pitchFamily="18" charset="0"/>
              </a:rPr>
              <a:t>unprotected intercourse for at least </a:t>
            </a:r>
            <a:r>
              <a:rPr lang="en-US" sz="3000" dirty="0" smtClean="0">
                <a:latin typeface="Times New Roman" pitchFamily="18" charset="0"/>
                <a:cs typeface="Times New Roman" pitchFamily="18" charset="0"/>
              </a:rPr>
              <a:t>12 months</a:t>
            </a:r>
            <a:r>
              <a:rPr lang="en-US" sz="3000"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304800" y="762000"/>
            <a:ext cx="8610600" cy="5791200"/>
          </a:xfrm>
        </p:spPr>
        <p:txBody>
          <a:bodyPr>
            <a:noAutofit/>
          </a:bodyPr>
          <a:lstStyle/>
          <a:p>
            <a:pPr algn="just">
              <a:lnSpc>
                <a:spcPct val="150000"/>
              </a:lnSpc>
            </a:pPr>
            <a:r>
              <a:rPr lang="en-US" sz="3600" b="1" dirty="0" smtClean="0">
                <a:latin typeface="Times New Roman" pitchFamily="18" charset="0"/>
                <a:cs typeface="Times New Roman" pitchFamily="18" charset="0"/>
              </a:rPr>
              <a:t>b)Secondary </a:t>
            </a:r>
            <a:r>
              <a:rPr lang="en-US" sz="3600" b="1" dirty="0">
                <a:latin typeface="Times New Roman" pitchFamily="18" charset="0"/>
                <a:cs typeface="Times New Roman" pitchFamily="18" charset="0"/>
              </a:rPr>
              <a:t>infertility: </a:t>
            </a:r>
            <a:r>
              <a:rPr lang="en-US" sz="3600" dirty="0">
                <a:latin typeface="Times New Roman" pitchFamily="18" charset="0"/>
                <a:cs typeface="Times New Roman" pitchFamily="18" charset="0"/>
              </a:rPr>
              <a:t>the woman </a:t>
            </a:r>
            <a:r>
              <a:rPr lang="en-US" sz="3600" dirty="0" smtClean="0">
                <a:latin typeface="Times New Roman" pitchFamily="18" charset="0"/>
                <a:cs typeface="Times New Roman" pitchFamily="18" charset="0"/>
              </a:rPr>
              <a:t>has previously </a:t>
            </a:r>
            <a:r>
              <a:rPr lang="en-US" sz="3600" dirty="0">
                <a:latin typeface="Times New Roman" pitchFamily="18" charset="0"/>
                <a:cs typeface="Times New Roman" pitchFamily="18" charset="0"/>
              </a:rPr>
              <a:t>conceived but </a:t>
            </a:r>
            <a:r>
              <a:rPr lang="en-US" sz="3600" dirty="0" smtClean="0">
                <a:latin typeface="Times New Roman" pitchFamily="18" charset="0"/>
                <a:cs typeface="Times New Roman" pitchFamily="18" charset="0"/>
              </a:rPr>
              <a:t>is subsequently </a:t>
            </a:r>
            <a:r>
              <a:rPr lang="en-US" sz="3600" dirty="0">
                <a:latin typeface="Times New Roman" pitchFamily="18" charset="0"/>
                <a:cs typeface="Times New Roman" pitchFamily="18" charset="0"/>
              </a:rPr>
              <a:t>unable to </a:t>
            </a:r>
            <a:r>
              <a:rPr lang="en-US" sz="3600" dirty="0" smtClean="0">
                <a:latin typeface="Times New Roman" pitchFamily="18" charset="0"/>
                <a:cs typeface="Times New Roman" pitchFamily="18" charset="0"/>
              </a:rPr>
              <a:t>conceived within 12 months despite unprotected </a:t>
            </a:r>
            <a:r>
              <a:rPr lang="en-US" sz="3600" dirty="0">
                <a:latin typeface="Times New Roman" pitchFamily="18" charset="0"/>
                <a:cs typeface="Times New Roman" pitchFamily="18" charset="0"/>
              </a:rPr>
              <a:t>intercourse.</a:t>
            </a:r>
          </a:p>
          <a:p>
            <a:pPr algn="just">
              <a:lnSpc>
                <a:spcPct val="150000"/>
              </a:lnSpc>
            </a:pPr>
            <a:r>
              <a:rPr lang="en-US" sz="3600" b="1" dirty="0">
                <a:latin typeface="Times New Roman" pitchFamily="18" charset="0"/>
                <a:cs typeface="Times New Roman" pitchFamily="18" charset="0"/>
              </a:rPr>
              <a:t>c) Pregnancy wastage: </a:t>
            </a:r>
            <a:r>
              <a:rPr lang="en-US" sz="3600" dirty="0">
                <a:latin typeface="Times New Roman" pitchFamily="18" charset="0"/>
                <a:cs typeface="Times New Roman" pitchFamily="18" charset="0"/>
              </a:rPr>
              <a:t>the woman is able </a:t>
            </a:r>
            <a:r>
              <a:rPr lang="en-US" sz="3600" dirty="0" smtClean="0">
                <a:latin typeface="Times New Roman" pitchFamily="18" charset="0"/>
                <a:cs typeface="Times New Roman" pitchFamily="18" charset="0"/>
              </a:rPr>
              <a:t>to conceive </a:t>
            </a:r>
            <a:r>
              <a:rPr lang="en-US" sz="3600" dirty="0">
                <a:latin typeface="Times New Roman" pitchFamily="18" charset="0"/>
                <a:cs typeface="Times New Roman" pitchFamily="18" charset="0"/>
              </a:rPr>
              <a:t>but </a:t>
            </a:r>
            <a:r>
              <a:rPr lang="en-US" sz="3600" dirty="0" smtClean="0">
                <a:latin typeface="Times New Roman" pitchFamily="18" charset="0"/>
                <a:cs typeface="Times New Roman" pitchFamily="18" charset="0"/>
              </a:rPr>
              <a:t>unable to </a:t>
            </a:r>
            <a:r>
              <a:rPr lang="en-US" sz="3600" dirty="0">
                <a:latin typeface="Times New Roman" pitchFamily="18" charset="0"/>
                <a:cs typeface="Times New Roman" pitchFamily="18" charset="0"/>
              </a:rPr>
              <a:t>produce a live birth</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endParaRPr lang="en-US" dirty="0"/>
          </a:p>
        </p:txBody>
      </p:sp>
      <p:sp>
        <p:nvSpPr>
          <p:cNvPr id="4" name="Content Placeholder 3"/>
          <p:cNvSpPr>
            <a:spLocks noGrp="1"/>
          </p:cNvSpPr>
          <p:nvPr>
            <p:ph sz="quarter" idx="1"/>
          </p:nvPr>
        </p:nvSpPr>
        <p:spPr>
          <a:xfrm>
            <a:off x="228600" y="1524000"/>
            <a:ext cx="8763000" cy="4495800"/>
          </a:xfrm>
        </p:spPr>
        <p:txBody>
          <a:bodyPr>
            <a:normAutofit/>
          </a:bodyPr>
          <a:lstStyle/>
          <a:p>
            <a:r>
              <a:rPr lang="en-US" sz="3200" dirty="0">
                <a:latin typeface="Times New Roman" pitchFamily="18" charset="0"/>
                <a:cs typeface="Times New Roman" pitchFamily="18" charset="0"/>
              </a:rPr>
              <a:t>Infertility has gender implications and regardless of the cause the woman bears the major brunt of blame and social discrimination</a:t>
            </a:r>
            <a:r>
              <a:rPr lang="en-US" sz="3200" dirty="0" smtClean="0"/>
              <a:t>.</a:t>
            </a:r>
            <a:endParaRPr lang="en-US" sz="3200" dirty="0"/>
          </a:p>
          <a:p>
            <a:r>
              <a:rPr lang="en-US" sz="3200" dirty="0">
                <a:latin typeface="Times New Roman" pitchFamily="18" charset="0"/>
                <a:cs typeface="Times New Roman" pitchFamily="18" charset="0"/>
              </a:rPr>
              <a:t>The main goal in prevention and management of infertility is to reduce the incidence of infertility and facilitate proper investigation and management of infertile individuals and couples.</a:t>
            </a:r>
          </a:p>
          <a:p>
            <a:endParaRPr lang="en-US" sz="3600" dirty="0"/>
          </a:p>
        </p:txBody>
      </p:sp>
    </p:spTree>
    <p:extLst>
      <p:ext uri="{BB962C8B-B14F-4D97-AF65-F5344CB8AC3E}">
        <p14:creationId xmlns:p14="http://schemas.microsoft.com/office/powerpoint/2010/main" val="38645657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477962"/>
          </a:xfrm>
        </p:spPr>
        <p:txBody>
          <a:bodyPr>
            <a:normAutofit fontScale="90000"/>
          </a:bodyPr>
          <a:lstStyle/>
          <a:p>
            <a:r>
              <a:rPr lang="en-US" dirty="0">
                <a:latin typeface="Times New Roman" pitchFamily="18" charset="0"/>
                <a:cs typeface="Times New Roman" pitchFamily="18" charset="0"/>
              </a:rPr>
              <a:t>The main objectives have been set as </a:t>
            </a:r>
            <a:r>
              <a:rPr lang="en-US" dirty="0" smtClean="0">
                <a:latin typeface="Times New Roman" pitchFamily="18" charset="0"/>
                <a:cs typeface="Times New Roman" pitchFamily="18" charset="0"/>
              </a:rPr>
              <a:t>follows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for infertility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a:xfrm>
            <a:off x="228600" y="1371600"/>
            <a:ext cx="8763000" cy="5181600"/>
          </a:xfrm>
        </p:spPr>
        <p:txBody>
          <a:bodyPr>
            <a:normAutofit/>
          </a:bodyPr>
          <a:lstStyle/>
          <a:p>
            <a:pPr algn="just">
              <a:lnSpc>
                <a:spcPct val="120000"/>
              </a:lnSpc>
              <a:buNone/>
            </a:pPr>
            <a:r>
              <a:rPr lang="en-US"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Advocate for recognition of infertility </a:t>
            </a:r>
            <a:r>
              <a:rPr lang="en-US" sz="3200" dirty="0" smtClean="0">
                <a:latin typeface="Times New Roman" pitchFamily="18" charset="0"/>
                <a:cs typeface="Times New Roman" pitchFamily="18" charset="0"/>
              </a:rPr>
              <a:t>as a </a:t>
            </a:r>
            <a:r>
              <a:rPr lang="en-US" sz="3200" dirty="0">
                <a:latin typeface="Times New Roman" pitchFamily="18" charset="0"/>
                <a:cs typeface="Times New Roman" pitchFamily="18" charset="0"/>
              </a:rPr>
              <a:t>public health issue and </a:t>
            </a:r>
            <a:r>
              <a:rPr lang="en-US" sz="3200" dirty="0" smtClean="0">
                <a:latin typeface="Times New Roman" pitchFamily="18" charset="0"/>
                <a:cs typeface="Times New Roman" pitchFamily="18" charset="0"/>
              </a:rPr>
              <a:t>its management </a:t>
            </a:r>
            <a:r>
              <a:rPr lang="en-US" sz="3200" dirty="0">
                <a:latin typeface="Times New Roman" pitchFamily="18" charset="0"/>
                <a:cs typeface="Times New Roman" pitchFamily="18" charset="0"/>
              </a:rPr>
              <a:t>an integral </a:t>
            </a:r>
            <a:r>
              <a:rPr lang="en-US" sz="3200" dirty="0" smtClean="0">
                <a:latin typeface="Times New Roman" pitchFamily="18" charset="0"/>
                <a:cs typeface="Times New Roman" pitchFamily="18" charset="0"/>
              </a:rPr>
              <a:t>component of </a:t>
            </a:r>
            <a:r>
              <a:rPr lang="en-US" sz="3200" dirty="0">
                <a:latin typeface="Times New Roman" pitchFamily="18" charset="0"/>
                <a:cs typeface="Times New Roman" pitchFamily="18" charset="0"/>
              </a:rPr>
              <a:t>reproductive health services</a:t>
            </a:r>
          </a:p>
          <a:p>
            <a:pPr algn="just">
              <a:lnSpc>
                <a:spcPct val="120000"/>
              </a:lnSpc>
              <a:buNone/>
            </a:pPr>
            <a:r>
              <a:rPr lang="en-US" sz="3200" dirty="0">
                <a:latin typeface="Times New Roman" pitchFamily="18" charset="0"/>
                <a:cs typeface="Times New Roman" pitchFamily="18" charset="0"/>
              </a:rPr>
              <a:t>• Reduce prevalence of </a:t>
            </a:r>
            <a:r>
              <a:rPr lang="en-US" sz="3200" dirty="0" smtClean="0">
                <a:latin typeface="Times New Roman" pitchFamily="18" charset="0"/>
                <a:cs typeface="Times New Roman" pitchFamily="18" charset="0"/>
              </a:rPr>
              <a:t>secondary infertility</a:t>
            </a:r>
            <a:endParaRPr lang="en-US" sz="3200" dirty="0">
              <a:latin typeface="Times New Roman" pitchFamily="18" charset="0"/>
              <a:cs typeface="Times New Roman" pitchFamily="18" charset="0"/>
            </a:endParaRPr>
          </a:p>
          <a:p>
            <a:pPr algn="just">
              <a:lnSpc>
                <a:spcPct val="120000"/>
              </a:lnSpc>
              <a:buNone/>
            </a:pPr>
            <a:r>
              <a:rPr lang="en-US" sz="3200" dirty="0">
                <a:latin typeface="Times New Roman" pitchFamily="18" charset="0"/>
                <a:cs typeface="Times New Roman" pitchFamily="18" charset="0"/>
              </a:rPr>
              <a:t>• Reduce the prevalence of curable STIs</a:t>
            </a:r>
          </a:p>
          <a:p>
            <a:pPr algn="just">
              <a:lnSpc>
                <a:spcPct val="120000"/>
              </a:lnSpc>
              <a:buNone/>
            </a:pPr>
            <a:r>
              <a:rPr lang="en-US" sz="3200" dirty="0">
                <a:latin typeface="Times New Roman" pitchFamily="18" charset="0"/>
                <a:cs typeface="Times New Roman" pitchFamily="18" charset="0"/>
              </a:rPr>
              <a:t>• Effectively manage at least 80% </a:t>
            </a:r>
            <a:r>
              <a:rPr lang="en-US" sz="3200" dirty="0" smtClean="0">
                <a:latin typeface="Times New Roman" pitchFamily="18" charset="0"/>
                <a:cs typeface="Times New Roman" pitchFamily="18" charset="0"/>
              </a:rPr>
              <a:t>of curable </a:t>
            </a:r>
            <a:r>
              <a:rPr lang="en-US" sz="3200" dirty="0">
                <a:latin typeface="Times New Roman" pitchFamily="18" charset="0"/>
                <a:cs typeface="Times New Roman" pitchFamily="18" charset="0"/>
              </a:rPr>
              <a:t>cases of </a:t>
            </a:r>
            <a:r>
              <a:rPr lang="en-US" sz="3200" dirty="0" smtClean="0">
                <a:latin typeface="Times New Roman" pitchFamily="18" charset="0"/>
                <a:cs typeface="Times New Roman" pitchFamily="18" charset="0"/>
              </a:rPr>
              <a:t>STIs presenting in health </a:t>
            </a:r>
            <a:r>
              <a:rPr lang="en-US" sz="3200" dirty="0">
                <a:latin typeface="Times New Roman" pitchFamily="18" charset="0"/>
                <a:cs typeface="Times New Roman" pitchFamily="18" charset="0"/>
              </a:rPr>
              <a:t>facilities (WHO/AFRO)</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09600"/>
            <a:ext cx="8686800" cy="6019800"/>
          </a:xfrm>
        </p:spPr>
        <p:txBody>
          <a:bodyPr>
            <a:normAutofit/>
          </a:bodyPr>
          <a:lstStyle/>
          <a:p>
            <a:pPr algn="just">
              <a:lnSpc>
                <a:spcPct val="150000"/>
              </a:lnSpc>
            </a:pPr>
            <a:r>
              <a:rPr lang="en-US" sz="3600" dirty="0">
                <a:latin typeface="Times New Roman" pitchFamily="18" charset="0"/>
                <a:cs typeface="Times New Roman" pitchFamily="18" charset="0"/>
              </a:rPr>
              <a:t>Increase access to effective </a:t>
            </a:r>
            <a:r>
              <a:rPr lang="en-US" sz="3600" dirty="0" err="1" smtClean="0">
                <a:latin typeface="Times New Roman" pitchFamily="18" charset="0"/>
                <a:cs typeface="Times New Roman" pitchFamily="18" charset="0"/>
              </a:rPr>
              <a:t>postpartumn</a:t>
            </a:r>
            <a:r>
              <a:rPr lang="en-US" sz="3600" dirty="0" smtClean="0">
                <a:latin typeface="Times New Roman" pitchFamily="18" charset="0"/>
                <a:cs typeface="Times New Roman" pitchFamily="18" charset="0"/>
              </a:rPr>
              <a:t> and </a:t>
            </a:r>
            <a:r>
              <a:rPr lang="en-US" sz="3600" dirty="0">
                <a:latin typeface="Times New Roman" pitchFamily="18" charset="0"/>
                <a:cs typeface="Times New Roman" pitchFamily="18" charset="0"/>
              </a:rPr>
              <a:t>post-abortion care services</a:t>
            </a:r>
          </a:p>
          <a:p>
            <a:pPr algn="just">
              <a:lnSpc>
                <a:spcPct val="150000"/>
              </a:lnSpc>
              <a:buNone/>
            </a:pPr>
            <a:r>
              <a:rPr lang="en-US" sz="3600" dirty="0">
                <a:latin typeface="Times New Roman" pitchFamily="18" charset="0"/>
                <a:cs typeface="Times New Roman" pitchFamily="18" charset="0"/>
              </a:rPr>
              <a:t>• Increase access to </a:t>
            </a:r>
            <a:r>
              <a:rPr lang="en-US" sz="3600" dirty="0" smtClean="0">
                <a:latin typeface="Times New Roman" pitchFamily="18" charset="0"/>
                <a:cs typeface="Times New Roman" pitchFamily="18" charset="0"/>
              </a:rPr>
              <a:t>improved investigation </a:t>
            </a:r>
            <a:r>
              <a:rPr lang="en-US" sz="3600" dirty="0">
                <a:latin typeface="Times New Roman" pitchFamily="18" charset="0"/>
                <a:cs typeface="Times New Roman" pitchFamily="18" charset="0"/>
              </a:rPr>
              <a:t>and management </a:t>
            </a:r>
            <a:r>
              <a:rPr lang="en-US" sz="3600" dirty="0" smtClean="0">
                <a:latin typeface="Times New Roman" pitchFamily="18" charset="0"/>
                <a:cs typeface="Times New Roman" pitchFamily="18" charset="0"/>
              </a:rPr>
              <a:t>of infertility</a:t>
            </a:r>
            <a:endParaRPr lang="en-US" sz="3600" dirty="0">
              <a:latin typeface="Times New Roman" pitchFamily="18" charset="0"/>
              <a:cs typeface="Times New Roman" pitchFamily="18" charset="0"/>
            </a:endParaRPr>
          </a:p>
          <a:p>
            <a:pPr algn="just">
              <a:lnSpc>
                <a:spcPct val="150000"/>
              </a:lnSpc>
              <a:buNone/>
            </a:pPr>
            <a:r>
              <a:rPr lang="en-US" sz="3600" dirty="0">
                <a:latin typeface="Times New Roman" pitchFamily="18" charset="0"/>
                <a:cs typeface="Times New Roman" pitchFamily="18" charset="0"/>
              </a:rPr>
              <a:t>• Increase access to training in </a:t>
            </a:r>
            <a:r>
              <a:rPr lang="en-US" sz="3600" dirty="0" smtClean="0">
                <a:latin typeface="Times New Roman" pitchFamily="18" charset="0"/>
                <a:cs typeface="Times New Roman" pitchFamily="18" charset="0"/>
              </a:rPr>
              <a:t>improving management </a:t>
            </a:r>
            <a:r>
              <a:rPr lang="en-US" sz="3600" dirty="0">
                <a:latin typeface="Times New Roman" pitchFamily="18" charset="0"/>
                <a:cs typeface="Times New Roman" pitchFamily="18" charset="0"/>
              </a:rPr>
              <a:t>of infertility</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fontScale="90000"/>
          </a:bodyPr>
          <a:lstStyle/>
          <a:p>
            <a:r>
              <a:rPr lang="en-US" sz="3200" b="1" dirty="0" smtClean="0">
                <a:latin typeface="Times New Roman" pitchFamily="18" charset="0"/>
                <a:cs typeface="Times New Roman" pitchFamily="18" charset="0"/>
              </a:rPr>
              <a:t>Care of the Elderly</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533400"/>
            <a:ext cx="8686800" cy="6324600"/>
          </a:xfrm>
        </p:spPr>
        <p:txBody>
          <a:bodyPr>
            <a:noAutofit/>
          </a:bodyPr>
          <a:lstStyle/>
          <a:p>
            <a:pPr algn="just">
              <a:lnSpc>
                <a:spcPct val="160000"/>
              </a:lnSpc>
              <a:tabLst>
                <a:tab pos="5035550" algn="l"/>
              </a:tabLst>
            </a:pPr>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elderly population is on the increase </a:t>
            </a:r>
            <a:r>
              <a:rPr lang="en-US" sz="3200" dirty="0" smtClean="0">
                <a:latin typeface="Times New Roman" pitchFamily="18" charset="0"/>
                <a:cs typeface="Times New Roman" pitchFamily="18" charset="0"/>
              </a:rPr>
              <a:t>and they </a:t>
            </a:r>
            <a:r>
              <a:rPr lang="en-US" sz="3200" dirty="0">
                <a:latin typeface="Times New Roman" pitchFamily="18" charset="0"/>
                <a:cs typeface="Times New Roman" pitchFamily="18" charset="0"/>
              </a:rPr>
              <a:t>have various health problems that </a:t>
            </a:r>
            <a:r>
              <a:rPr lang="en-US" sz="3200" dirty="0" smtClean="0">
                <a:latin typeface="Times New Roman" pitchFamily="18" charset="0"/>
                <a:cs typeface="Times New Roman" pitchFamily="18" charset="0"/>
              </a:rPr>
              <a:t>affect them.</a:t>
            </a:r>
          </a:p>
          <a:p>
            <a:pPr algn="just">
              <a:lnSpc>
                <a:spcPct val="160000"/>
              </a:lnSpc>
              <a:tabLst>
                <a:tab pos="5035550" algn="l"/>
              </a:tabLst>
            </a:pPr>
            <a:r>
              <a:rPr lang="en-US" sz="3200" dirty="0" smtClean="0">
                <a:latin typeface="Times New Roman" pitchFamily="18" charset="0"/>
                <a:cs typeface="Times New Roman" pitchFamily="18" charset="0"/>
              </a:rPr>
              <a:t>Problems </a:t>
            </a:r>
            <a:r>
              <a:rPr lang="en-US" sz="3200" dirty="0">
                <a:latin typeface="Times New Roman" pitchFamily="18" charset="0"/>
                <a:cs typeface="Times New Roman" pitchFamily="18" charset="0"/>
              </a:rPr>
              <a:t>of menopause and </a:t>
            </a:r>
            <a:r>
              <a:rPr lang="en-US" sz="3200" dirty="0" err="1" smtClean="0">
                <a:latin typeface="Times New Roman" pitchFamily="18" charset="0"/>
                <a:cs typeface="Times New Roman" pitchFamily="18" charset="0"/>
              </a:rPr>
              <a:t>andropause</a:t>
            </a:r>
            <a:r>
              <a:rPr lang="en-US" sz="3200" dirty="0" smtClean="0">
                <a:latin typeface="Times New Roman" pitchFamily="18" charset="0"/>
                <a:cs typeface="Times New Roman" pitchFamily="18" charset="0"/>
              </a:rPr>
              <a:t> affect </a:t>
            </a:r>
            <a:r>
              <a:rPr lang="en-US" sz="3200" dirty="0">
                <a:latin typeface="Times New Roman" pitchFamily="18" charset="0"/>
                <a:cs typeface="Times New Roman" pitchFamily="18" charset="0"/>
              </a:rPr>
              <a:t>both the physical and psychological </a:t>
            </a:r>
            <a:r>
              <a:rPr lang="en-US" sz="3200" dirty="0" smtClean="0">
                <a:latin typeface="Times New Roman" pitchFamily="18" charset="0"/>
                <a:cs typeface="Times New Roman" pitchFamily="18" charset="0"/>
              </a:rPr>
              <a:t>well being </a:t>
            </a:r>
            <a:r>
              <a:rPr lang="en-US" sz="3200" dirty="0">
                <a:latin typeface="Times New Roman" pitchFamily="18" charset="0"/>
                <a:cs typeface="Times New Roman" pitchFamily="18" charset="0"/>
              </a:rPr>
              <a:t>of the elderly in the community. </a:t>
            </a:r>
            <a:endParaRPr lang="en-US" sz="3200" dirty="0" smtClean="0">
              <a:latin typeface="Times New Roman" pitchFamily="18" charset="0"/>
              <a:cs typeface="Times New Roman" pitchFamily="18" charset="0"/>
            </a:endParaRPr>
          </a:p>
          <a:p>
            <a:pPr algn="just">
              <a:lnSpc>
                <a:spcPct val="160000"/>
              </a:lnSpc>
              <a:tabLst>
                <a:tab pos="5035550" algn="l"/>
              </a:tabLst>
            </a:pPr>
            <a:r>
              <a:rPr lang="en-US" sz="3200" dirty="0" smtClean="0">
                <a:latin typeface="Times New Roman" pitchFamily="18" charset="0"/>
                <a:cs typeface="Times New Roman" pitchFamily="18" charset="0"/>
              </a:rPr>
              <a:t>This in turn </a:t>
            </a:r>
            <a:r>
              <a:rPr lang="en-US" sz="3200" dirty="0">
                <a:latin typeface="Times New Roman" pitchFamily="18" charset="0"/>
                <a:cs typeface="Times New Roman" pitchFamily="18" charset="0"/>
              </a:rPr>
              <a:t>has an effect on their social </a:t>
            </a:r>
            <a:r>
              <a:rPr lang="en-US" sz="3200" dirty="0" smtClean="0">
                <a:latin typeface="Times New Roman" pitchFamily="18" charset="0"/>
                <a:cs typeface="Times New Roman" pitchFamily="18" charset="0"/>
              </a:rPr>
              <a:t>economic productivity</a:t>
            </a:r>
            <a:r>
              <a:rPr lang="en-US" sz="3200" dirty="0">
                <a:latin typeface="Times New Roman" pitchFamily="18" charset="0"/>
                <a:cs typeface="Times New Roman" pitchFamily="18" charset="0"/>
              </a:rPr>
              <a:t>, those affected are at their peak </a:t>
            </a:r>
            <a:r>
              <a:rPr lang="en-US" sz="3200" dirty="0" smtClean="0">
                <a:latin typeface="Times New Roman" pitchFamily="18" charset="0"/>
                <a:cs typeface="Times New Roman" pitchFamily="18" charset="0"/>
              </a:rPr>
              <a:t>in life </a:t>
            </a:r>
            <a:r>
              <a:rPr lang="en-US" sz="3200" dirty="0">
                <a:latin typeface="Times New Roman" pitchFamily="18" charset="0"/>
                <a:cs typeface="Times New Roman" pitchFamily="18" charset="0"/>
              </a:rPr>
              <a:t>i.e. as early as 50 years of age.</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1143000"/>
            <a:ext cx="8686800" cy="5486400"/>
          </a:xfrm>
        </p:spPr>
        <p:txBody>
          <a:bodyPr>
            <a:noAutofit/>
          </a:bodyPr>
          <a:lstStyle/>
          <a:p>
            <a:pPr algn="just">
              <a:lnSpc>
                <a:spcPct val="150000"/>
              </a:lnSpc>
            </a:pPr>
            <a:r>
              <a:rPr lang="en-US" sz="3600" dirty="0">
                <a:latin typeface="Times New Roman" pitchFamily="18" charset="0"/>
                <a:cs typeface="Times New Roman" pitchFamily="18" charset="0"/>
              </a:rPr>
              <a:t>Integration </a:t>
            </a:r>
            <a:r>
              <a:rPr lang="en-US" sz="3600" dirty="0" smtClean="0">
                <a:latin typeface="Times New Roman" pitchFamily="18" charset="0"/>
                <a:cs typeface="Times New Roman" pitchFamily="18" charset="0"/>
              </a:rPr>
              <a:t>of care </a:t>
            </a:r>
            <a:r>
              <a:rPr lang="en-US" sz="3600" dirty="0">
                <a:latin typeface="Times New Roman" pitchFamily="18" charset="0"/>
                <a:cs typeface="Times New Roman" pitchFamily="18" charset="0"/>
              </a:rPr>
              <a:t>of the elderly, especially issues related </a:t>
            </a:r>
            <a:r>
              <a:rPr lang="en-US" sz="3600" dirty="0" smtClean="0">
                <a:latin typeface="Times New Roman" pitchFamily="18" charset="0"/>
                <a:cs typeface="Times New Roman" pitchFamily="18" charset="0"/>
              </a:rPr>
              <a:t>to menopause </a:t>
            </a:r>
            <a:r>
              <a:rPr lang="en-US" sz="3600" dirty="0">
                <a:latin typeface="Times New Roman" pitchFamily="18" charset="0"/>
                <a:cs typeface="Times New Roman" pitchFamily="18" charset="0"/>
              </a:rPr>
              <a:t>and </a:t>
            </a:r>
            <a:r>
              <a:rPr lang="en-US" sz="3600" dirty="0" err="1">
                <a:latin typeface="Times New Roman" pitchFamily="18" charset="0"/>
                <a:cs typeface="Times New Roman" pitchFamily="18" charset="0"/>
              </a:rPr>
              <a:t>andropause</a:t>
            </a:r>
            <a:r>
              <a:rPr lang="en-US" sz="3600" dirty="0">
                <a:latin typeface="Times New Roman" pitchFamily="18" charset="0"/>
                <a:cs typeface="Times New Roman" pitchFamily="18" charset="0"/>
              </a:rPr>
              <a:t> in </a:t>
            </a:r>
            <a:r>
              <a:rPr lang="en-US" sz="3600" dirty="0" smtClean="0">
                <a:latin typeface="Times New Roman" pitchFamily="18" charset="0"/>
                <a:cs typeface="Times New Roman" pitchFamily="18" charset="0"/>
              </a:rPr>
              <a:t>reproductive health </a:t>
            </a:r>
            <a:r>
              <a:rPr lang="en-US" sz="3600" dirty="0">
                <a:latin typeface="Times New Roman" pitchFamily="18" charset="0"/>
                <a:cs typeface="Times New Roman" pitchFamily="18" charset="0"/>
              </a:rPr>
              <a:t>programmes would go a long way </a:t>
            </a:r>
            <a:r>
              <a:rPr lang="en-US" sz="3600" dirty="0" smtClean="0">
                <a:latin typeface="Times New Roman" pitchFamily="18" charset="0"/>
                <a:cs typeface="Times New Roman" pitchFamily="18" charset="0"/>
              </a:rPr>
              <a:t>in addressing </a:t>
            </a:r>
            <a:r>
              <a:rPr lang="en-US" sz="3600" dirty="0">
                <a:latin typeface="Times New Roman" pitchFamily="18" charset="0"/>
                <a:cs typeface="Times New Roman" pitchFamily="18" charset="0"/>
              </a:rPr>
              <a:t>this area of health care.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362"/>
          </a:xfrm>
        </p:spPr>
        <p:txBody>
          <a:bodyPr>
            <a:normAutofit fontScale="90000"/>
          </a:bodyPr>
          <a:lstStyle/>
          <a:p>
            <a:endParaRPr lang="en-US" dirty="0"/>
          </a:p>
        </p:txBody>
      </p:sp>
      <p:sp>
        <p:nvSpPr>
          <p:cNvPr id="3" name="Content Placeholder 2"/>
          <p:cNvSpPr>
            <a:spLocks noGrp="1"/>
          </p:cNvSpPr>
          <p:nvPr>
            <p:ph sz="quarter" idx="1"/>
          </p:nvPr>
        </p:nvSpPr>
        <p:spPr>
          <a:xfrm>
            <a:off x="228600" y="609600"/>
            <a:ext cx="8686800" cy="6019800"/>
          </a:xfrm>
        </p:spPr>
        <p:txBody>
          <a:bodyPr>
            <a:normAutofit/>
          </a:bodyPr>
          <a:lstStyle/>
          <a:p>
            <a:pPr algn="just">
              <a:lnSpc>
                <a:spcPct val="150000"/>
              </a:lnSpc>
            </a:pPr>
            <a:r>
              <a:rPr lang="en-US" sz="3200" dirty="0">
                <a:latin typeface="Times New Roman" pitchFamily="18" charset="0"/>
                <a:cs typeface="Times New Roman" pitchFamily="18" charset="0"/>
              </a:rPr>
              <a:t>If the population growth rate is higher than </a:t>
            </a:r>
            <a:r>
              <a:rPr lang="en-US" sz="3200" dirty="0" smtClean="0">
                <a:latin typeface="Times New Roman" pitchFamily="18" charset="0"/>
                <a:cs typeface="Times New Roman" pitchFamily="18" charset="0"/>
              </a:rPr>
              <a:t>the economic </a:t>
            </a:r>
            <a:r>
              <a:rPr lang="en-US" sz="3200" dirty="0">
                <a:latin typeface="Times New Roman" pitchFamily="18" charset="0"/>
                <a:cs typeface="Times New Roman" pitchFamily="18" charset="0"/>
              </a:rPr>
              <a:t>growth rate, it creates a burden </a:t>
            </a:r>
            <a:r>
              <a:rPr lang="en-US" sz="3200" dirty="0" smtClean="0">
                <a:latin typeface="Times New Roman" pitchFamily="18" charset="0"/>
                <a:cs typeface="Times New Roman" pitchFamily="18" charset="0"/>
              </a:rPr>
              <a:t>on available </a:t>
            </a:r>
            <a:r>
              <a:rPr lang="en-US" sz="3200" dirty="0">
                <a:latin typeface="Times New Roman" pitchFamily="18" charset="0"/>
                <a:cs typeface="Times New Roman" pitchFamily="18" charset="0"/>
              </a:rPr>
              <a:t>land, health facilities, </a:t>
            </a:r>
            <a:r>
              <a:rPr lang="en-US" sz="3200" dirty="0" smtClean="0">
                <a:latin typeface="Times New Roman" pitchFamily="18" charset="0"/>
                <a:cs typeface="Times New Roman" pitchFamily="18" charset="0"/>
              </a:rPr>
              <a:t>educational resources </a:t>
            </a:r>
            <a:r>
              <a:rPr lang="en-US" sz="3200" dirty="0">
                <a:latin typeface="Times New Roman" pitchFamily="18" charset="0"/>
                <a:cs typeface="Times New Roman" pitchFamily="18" charset="0"/>
              </a:rPr>
              <a:t>and the job market. These </a:t>
            </a:r>
            <a:r>
              <a:rPr lang="en-US" sz="3200" dirty="0" smtClean="0">
                <a:latin typeface="Times New Roman" pitchFamily="18" charset="0"/>
                <a:cs typeface="Times New Roman" pitchFamily="18" charset="0"/>
              </a:rPr>
              <a:t>factors often </a:t>
            </a:r>
            <a:r>
              <a:rPr lang="en-US" sz="3200" dirty="0">
                <a:latin typeface="Times New Roman" pitchFamily="18" charset="0"/>
                <a:cs typeface="Times New Roman" pitchFamily="18" charset="0"/>
              </a:rPr>
              <a:t>impact more on mothers and </a:t>
            </a:r>
            <a:r>
              <a:rPr lang="en-US" sz="3200" dirty="0" smtClean="0">
                <a:latin typeface="Times New Roman" pitchFamily="18" charset="0"/>
                <a:cs typeface="Times New Roman" pitchFamily="18" charset="0"/>
              </a:rPr>
              <a:t>children, whose </a:t>
            </a:r>
            <a:r>
              <a:rPr lang="en-US" sz="3200" dirty="0">
                <a:latin typeface="Times New Roman" pitchFamily="18" charset="0"/>
                <a:cs typeface="Times New Roman" pitchFamily="18" charset="0"/>
              </a:rPr>
              <a:t>mortality and morbidity rates are </a:t>
            </a:r>
            <a:r>
              <a:rPr lang="en-US" sz="3200" dirty="0" smtClean="0">
                <a:latin typeface="Times New Roman" pitchFamily="18" charset="0"/>
                <a:cs typeface="Times New Roman" pitchFamily="18" charset="0"/>
              </a:rPr>
              <a:t>high, mainly </a:t>
            </a:r>
            <a:r>
              <a:rPr lang="en-US" sz="3200" dirty="0">
                <a:latin typeface="Times New Roman" pitchFamily="18" charset="0"/>
                <a:cs typeface="Times New Roman" pitchFamily="18" charset="0"/>
              </a:rPr>
              <a:t>due to complications associated </a:t>
            </a:r>
            <a:r>
              <a:rPr lang="en-US" sz="3200" dirty="0" smtClean="0">
                <a:latin typeface="Times New Roman" pitchFamily="18" charset="0"/>
                <a:cs typeface="Times New Roman" pitchFamily="18" charset="0"/>
              </a:rPr>
              <a:t>with pregnancy </a:t>
            </a:r>
            <a:r>
              <a:rPr lang="en-US" sz="3200" dirty="0">
                <a:latin typeface="Times New Roman" pitchFamily="18" charset="0"/>
                <a:cs typeface="Times New Roman" pitchFamily="18" charset="0"/>
              </a:rPr>
              <a:t>and childbirth and </a:t>
            </a:r>
            <a:r>
              <a:rPr lang="en-US" sz="3200" dirty="0" smtClean="0">
                <a:latin typeface="Times New Roman" pitchFamily="18" charset="0"/>
                <a:cs typeface="Times New Roman" pitchFamily="18" charset="0"/>
              </a:rPr>
              <a:t>HIV/AIDS prevalence</a:t>
            </a:r>
            <a:r>
              <a:rPr lang="en-US" sz="32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The Ministry of Health's Approach to</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Reproductive Health</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914400"/>
            <a:ext cx="8686800" cy="5638800"/>
          </a:xfrm>
        </p:spPr>
        <p:txBody>
          <a:bodyPr>
            <a:normAutofit/>
          </a:bodyPr>
          <a:lstStyle/>
          <a:p>
            <a:pPr algn="just">
              <a:lnSpc>
                <a:spcPct val="150000"/>
              </a:lnSpc>
            </a:pP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order to address the </a:t>
            </a:r>
            <a:r>
              <a:rPr lang="en-US" sz="2800" dirty="0" smtClean="0">
                <a:latin typeface="Times New Roman" pitchFamily="18" charset="0"/>
                <a:cs typeface="Times New Roman" pitchFamily="18" charset="0"/>
              </a:rPr>
              <a:t>aforementioned components</a:t>
            </a:r>
            <a:r>
              <a:rPr lang="en-US" sz="2800" dirty="0">
                <a:latin typeface="Times New Roman" pitchFamily="18" charset="0"/>
                <a:cs typeface="Times New Roman" pitchFamily="18" charset="0"/>
              </a:rPr>
              <a:t>, the Ministry of Health (</a:t>
            </a:r>
            <a:r>
              <a:rPr lang="en-US" sz="2800" dirty="0" err="1">
                <a:latin typeface="Times New Roman" pitchFamily="18" charset="0"/>
                <a:cs typeface="Times New Roman" pitchFamily="18" charset="0"/>
              </a:rPr>
              <a:t>MoH</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felt that </a:t>
            </a:r>
            <a:r>
              <a:rPr lang="en-US" sz="2800" dirty="0">
                <a:latin typeface="Times New Roman" pitchFamily="18" charset="0"/>
                <a:cs typeface="Times New Roman" pitchFamily="18" charset="0"/>
              </a:rPr>
              <a:t>the reproductive health approach </a:t>
            </a:r>
            <a:r>
              <a:rPr lang="en-US" sz="2800" dirty="0" smtClean="0">
                <a:latin typeface="Times New Roman" pitchFamily="18" charset="0"/>
                <a:cs typeface="Times New Roman" pitchFamily="18" charset="0"/>
              </a:rPr>
              <a:t>should focus </a:t>
            </a:r>
            <a:r>
              <a:rPr lang="en-US" sz="2800" dirty="0">
                <a:latin typeface="Times New Roman" pitchFamily="18" charset="0"/>
                <a:cs typeface="Times New Roman" pitchFamily="18" charset="0"/>
              </a:rPr>
              <a:t>on the following:</a:t>
            </a:r>
          </a:p>
          <a:p>
            <a:pPr algn="just">
              <a:lnSpc>
                <a:spcPct val="150000"/>
              </a:lnSpc>
              <a:buNone/>
            </a:pPr>
            <a:r>
              <a:rPr lang="en-US" sz="2800" dirty="0">
                <a:latin typeface="Times New Roman" pitchFamily="18" charset="0"/>
                <a:cs typeface="Times New Roman" pitchFamily="18" charset="0"/>
              </a:rPr>
              <a:t>• Reorientation of the entire health </a:t>
            </a:r>
            <a:r>
              <a:rPr lang="en-US" sz="2800" dirty="0" smtClean="0">
                <a:latin typeface="Times New Roman" pitchFamily="18" charset="0"/>
                <a:cs typeface="Times New Roman" pitchFamily="18" charset="0"/>
              </a:rPr>
              <a:t>care provision </a:t>
            </a:r>
            <a:r>
              <a:rPr lang="en-US" sz="2800" dirty="0">
                <a:latin typeface="Times New Roman" pitchFamily="18" charset="0"/>
                <a:cs typeface="Times New Roman" pitchFamily="18" charset="0"/>
              </a:rPr>
              <a:t>system through </a:t>
            </a:r>
            <a:r>
              <a:rPr lang="en-US" sz="2800" dirty="0" smtClean="0">
                <a:latin typeface="Times New Roman" pitchFamily="18" charset="0"/>
                <a:cs typeface="Times New Roman" pitchFamily="18" charset="0"/>
              </a:rPr>
              <a:t>enhanced training</a:t>
            </a:r>
            <a:endParaRPr lang="en-US" sz="2800" dirty="0">
              <a:latin typeface="Times New Roman" pitchFamily="18" charset="0"/>
              <a:cs typeface="Times New Roman" pitchFamily="18" charset="0"/>
            </a:endParaRPr>
          </a:p>
          <a:p>
            <a:pPr algn="just">
              <a:lnSpc>
                <a:spcPct val="150000"/>
              </a:lnSpc>
              <a:buNone/>
            </a:pPr>
            <a:r>
              <a:rPr lang="en-US" sz="2800" dirty="0">
                <a:latin typeface="Times New Roman" pitchFamily="18" charset="0"/>
                <a:cs typeface="Times New Roman" pitchFamily="18" charset="0"/>
              </a:rPr>
              <a:t>• Identification of the types of services </a:t>
            </a:r>
            <a:r>
              <a:rPr lang="en-US" sz="2800" dirty="0" smtClean="0">
                <a:latin typeface="Times New Roman" pitchFamily="18" charset="0"/>
                <a:cs typeface="Times New Roman" pitchFamily="18" charset="0"/>
              </a:rPr>
              <a:t>to be integrated </a:t>
            </a:r>
            <a:r>
              <a:rPr lang="en-US" sz="2800" dirty="0">
                <a:latin typeface="Times New Roman" pitchFamily="18" charset="0"/>
                <a:cs typeface="Times New Roman" pitchFamily="18" charset="0"/>
              </a:rPr>
              <a:t>and the levels of </a:t>
            </a:r>
            <a:r>
              <a:rPr lang="en-US" sz="2800" dirty="0" smtClean="0">
                <a:latin typeface="Times New Roman" pitchFamily="18" charset="0"/>
                <a:cs typeface="Times New Roman" pitchFamily="18" charset="0"/>
              </a:rPr>
              <a:t>service delivery </a:t>
            </a:r>
            <a:r>
              <a:rPr lang="en-US" sz="2800" dirty="0">
                <a:latin typeface="Times New Roman" pitchFamily="18" charset="0"/>
                <a:cs typeface="Times New Roman" pitchFamily="18" charset="0"/>
              </a:rPr>
              <a:t>involved</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304800" y="762000"/>
            <a:ext cx="8610600" cy="5791200"/>
          </a:xfrm>
        </p:spPr>
        <p:txBody>
          <a:bodyPr>
            <a:normAutofit/>
          </a:bodyPr>
          <a:lstStyle/>
          <a:p>
            <a:pPr algn="just">
              <a:lnSpc>
                <a:spcPct val="160000"/>
              </a:lnSpc>
            </a:pPr>
            <a:r>
              <a:rPr lang="en-US" dirty="0">
                <a:latin typeface="Times New Roman" pitchFamily="18" charset="0"/>
                <a:cs typeface="Times New Roman" pitchFamily="18" charset="0"/>
              </a:rPr>
              <a:t>Identification and documentation of </a:t>
            </a:r>
            <a:r>
              <a:rPr lang="en-US" dirty="0" smtClean="0">
                <a:latin typeface="Times New Roman" pitchFamily="18" charset="0"/>
                <a:cs typeface="Times New Roman" pitchFamily="18" charset="0"/>
              </a:rPr>
              <a:t>the collaborating </a:t>
            </a:r>
            <a:r>
              <a:rPr lang="en-US" dirty="0">
                <a:latin typeface="Times New Roman" pitchFamily="18" charset="0"/>
                <a:cs typeface="Times New Roman" pitchFamily="18" charset="0"/>
              </a:rPr>
              <a:t>institutions, </a:t>
            </a:r>
            <a:r>
              <a:rPr lang="en-US" dirty="0" smtClean="0">
                <a:latin typeface="Times New Roman" pitchFamily="18" charset="0"/>
                <a:cs typeface="Times New Roman" pitchFamily="18" charset="0"/>
              </a:rPr>
              <a:t>other stakeholders</a:t>
            </a:r>
            <a:r>
              <a:rPr lang="en-US" dirty="0">
                <a:latin typeface="Times New Roman" pitchFamily="18" charset="0"/>
                <a:cs typeface="Times New Roman" pitchFamily="18" charset="0"/>
              </a:rPr>
              <a:t>, providers of </a:t>
            </a:r>
            <a:r>
              <a:rPr lang="en-US" dirty="0" smtClean="0">
                <a:latin typeface="Times New Roman" pitchFamily="18" charset="0"/>
                <a:cs typeface="Times New Roman" pitchFamily="18" charset="0"/>
              </a:rPr>
              <a:t>reproductive services </a:t>
            </a:r>
            <a:r>
              <a:rPr lang="en-US" dirty="0">
                <a:latin typeface="Times New Roman" pitchFamily="18" charset="0"/>
                <a:cs typeface="Times New Roman" pitchFamily="18" charset="0"/>
              </a:rPr>
              <a:t>and availability of resources </a:t>
            </a:r>
            <a:r>
              <a:rPr lang="en-US" dirty="0" smtClean="0">
                <a:latin typeface="Times New Roman" pitchFamily="18" charset="0"/>
                <a:cs typeface="Times New Roman" pitchFamily="18" charset="0"/>
              </a:rPr>
              <a:t>at various levels It </a:t>
            </a:r>
            <a:r>
              <a:rPr lang="en-US" dirty="0">
                <a:latin typeface="Times New Roman" pitchFamily="18" charset="0"/>
                <a:cs typeface="Times New Roman" pitchFamily="18" charset="0"/>
              </a:rPr>
              <a:t>is important to pay attention to cross </a:t>
            </a:r>
            <a:r>
              <a:rPr lang="en-US" dirty="0" smtClean="0">
                <a:latin typeface="Times New Roman" pitchFamily="18" charset="0"/>
                <a:cs typeface="Times New Roman" pitchFamily="18" charset="0"/>
              </a:rPr>
              <a:t>cutting issues </a:t>
            </a:r>
            <a:r>
              <a:rPr lang="en-US" dirty="0">
                <a:latin typeface="Times New Roman" pitchFamily="18" charset="0"/>
                <a:cs typeface="Times New Roman" pitchFamily="18" charset="0"/>
              </a:rPr>
              <a:t>(holistic approach), which are critical </a:t>
            </a:r>
            <a:r>
              <a:rPr lang="en-US" dirty="0" smtClean="0">
                <a:latin typeface="Times New Roman" pitchFamily="18" charset="0"/>
                <a:cs typeface="Times New Roman" pitchFamily="18" charset="0"/>
              </a:rPr>
              <a:t>in not </a:t>
            </a:r>
            <a:r>
              <a:rPr lang="en-US" dirty="0">
                <a:latin typeface="Times New Roman" pitchFamily="18" charset="0"/>
                <a:cs typeface="Times New Roman" pitchFamily="18" charset="0"/>
              </a:rPr>
              <a:t>only reducing the burden of disease </a:t>
            </a:r>
            <a:r>
              <a:rPr lang="en-US" dirty="0" smtClean="0">
                <a:latin typeface="Times New Roman" pitchFamily="18" charset="0"/>
                <a:cs typeface="Times New Roman" pitchFamily="18" charset="0"/>
              </a:rPr>
              <a:t>imposed by </a:t>
            </a:r>
            <a:r>
              <a:rPr lang="en-US" dirty="0">
                <a:latin typeface="Times New Roman" pitchFamily="18" charset="0"/>
                <a:cs typeface="Times New Roman" pitchFamily="18" charset="0"/>
              </a:rPr>
              <a:t>reproductive health related conditions </a:t>
            </a:r>
            <a:r>
              <a:rPr lang="en-US" dirty="0" smtClean="0">
                <a:latin typeface="Times New Roman" pitchFamily="18" charset="0"/>
                <a:cs typeface="Times New Roman" pitchFamily="18" charset="0"/>
              </a:rPr>
              <a:t>but also </a:t>
            </a:r>
            <a:r>
              <a:rPr lang="en-US" dirty="0">
                <a:latin typeface="Times New Roman" pitchFamily="18" charset="0"/>
                <a:cs typeface="Times New Roman" pitchFamily="18" charset="0"/>
              </a:rPr>
              <a:t>in increasing the coverage and quality </a:t>
            </a:r>
            <a:r>
              <a:rPr lang="en-US" dirty="0" smtClean="0">
                <a:latin typeface="Times New Roman" pitchFamily="18" charset="0"/>
                <a:cs typeface="Times New Roman" pitchFamily="18" charset="0"/>
              </a:rPr>
              <a:t>of service </a:t>
            </a:r>
            <a:r>
              <a:rPr lang="en-US" dirty="0">
                <a:latin typeface="Times New Roman" pitchFamily="18" charset="0"/>
                <a:cs typeface="Times New Roman" pitchFamily="18" charset="0"/>
              </a:rPr>
              <a:t>improvement and provision.</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85800"/>
            <a:ext cx="8763000" cy="5943600"/>
          </a:xfrm>
        </p:spPr>
        <p:txBody>
          <a:bodyPr>
            <a:normAutofit/>
          </a:bodyPr>
          <a:lstStyle/>
          <a:p>
            <a:pPr algn="just">
              <a:lnSpc>
                <a:spcPct val="150000"/>
              </a:lnSpc>
            </a:pPr>
            <a:r>
              <a:rPr lang="en-US" sz="3200" dirty="0">
                <a:latin typeface="Times New Roman" pitchFamily="18" charset="0"/>
                <a:cs typeface="Times New Roman" pitchFamily="18" charset="0"/>
              </a:rPr>
              <a:t>The design of this training material </a:t>
            </a:r>
            <a:r>
              <a:rPr lang="en-US" sz="3200" dirty="0" smtClean="0">
                <a:latin typeface="Times New Roman" pitchFamily="18" charset="0"/>
                <a:cs typeface="Times New Roman" pitchFamily="18" charset="0"/>
              </a:rPr>
              <a:t>has, therefore</a:t>
            </a:r>
            <a:r>
              <a:rPr lang="en-US" sz="3200" dirty="0">
                <a:latin typeface="Times New Roman" pitchFamily="18" charset="0"/>
                <a:cs typeface="Times New Roman" pitchFamily="18" charset="0"/>
              </a:rPr>
              <a:t>, been redirected to focus on </a:t>
            </a:r>
            <a:r>
              <a:rPr lang="en-US" sz="3200" dirty="0" smtClean="0">
                <a:latin typeface="Times New Roman" pitchFamily="18" charset="0"/>
                <a:cs typeface="Times New Roman" pitchFamily="18" charset="0"/>
              </a:rPr>
              <a:t>assisting you </a:t>
            </a:r>
            <a:r>
              <a:rPr lang="en-US" sz="3200" dirty="0">
                <a:latin typeface="Times New Roman" pitchFamily="18" charset="0"/>
                <a:cs typeface="Times New Roman" pitchFamily="18" charset="0"/>
              </a:rPr>
              <a:t>to develop actual and potential </a:t>
            </a:r>
            <a:r>
              <a:rPr lang="en-US" sz="3200" dirty="0" smtClean="0">
                <a:latin typeface="Times New Roman" pitchFamily="18" charset="0"/>
                <a:cs typeface="Times New Roman" pitchFamily="18" charset="0"/>
              </a:rPr>
              <a:t>capabilities in </a:t>
            </a:r>
            <a:r>
              <a:rPr lang="en-US" sz="3200" dirty="0">
                <a:latin typeface="Times New Roman" pitchFamily="18" charset="0"/>
                <a:cs typeface="Times New Roman" pitchFamily="18" charset="0"/>
              </a:rPr>
              <a:t>the provision of comprehensive and </a:t>
            </a:r>
            <a:r>
              <a:rPr lang="en-US" sz="3200" dirty="0" smtClean="0">
                <a:latin typeface="Times New Roman" pitchFamily="18" charset="0"/>
                <a:cs typeface="Times New Roman" pitchFamily="18" charset="0"/>
              </a:rPr>
              <a:t>integrated reproductive </a:t>
            </a:r>
            <a:r>
              <a:rPr lang="en-US" sz="3200" dirty="0">
                <a:latin typeface="Times New Roman" pitchFamily="18" charset="0"/>
                <a:cs typeface="Times New Roman" pitchFamily="18" charset="0"/>
              </a:rPr>
              <a:t>health care at all levels of </a:t>
            </a:r>
            <a:r>
              <a:rPr lang="en-US" sz="3200" dirty="0" smtClean="0">
                <a:latin typeface="Times New Roman" pitchFamily="18" charset="0"/>
                <a:cs typeface="Times New Roman" pitchFamily="18" charset="0"/>
              </a:rPr>
              <a:t>the service </a:t>
            </a:r>
            <a:r>
              <a:rPr lang="en-US" sz="3200" dirty="0">
                <a:latin typeface="Times New Roman" pitchFamily="18" charset="0"/>
                <a:cs typeface="Times New Roman" pitchFamily="18" charset="0"/>
              </a:rPr>
              <a:t>delivery system, in any setting you </a:t>
            </a:r>
            <a:r>
              <a:rPr lang="en-US" sz="3200" dirty="0" smtClean="0">
                <a:latin typeface="Times New Roman" pitchFamily="18" charset="0"/>
                <a:cs typeface="Times New Roman" pitchFamily="18" charset="0"/>
              </a:rPr>
              <a:t>find yourself</a:t>
            </a:r>
            <a:r>
              <a:rPr lang="en-US" sz="3200" dirty="0">
                <a:latin typeface="Times New Roman" pitchFamily="18" charset="0"/>
                <a:cs typeface="Times New Roman" pitchFamily="18" charset="0"/>
              </a:rPr>
              <a:t>, including government, NGOs and </a:t>
            </a:r>
            <a:r>
              <a:rPr lang="en-US" sz="3200" dirty="0" smtClean="0">
                <a:latin typeface="Times New Roman" pitchFamily="18" charset="0"/>
                <a:cs typeface="Times New Roman" pitchFamily="18" charset="0"/>
              </a:rPr>
              <a:t>the private </a:t>
            </a:r>
            <a:r>
              <a:rPr lang="en-US" sz="3200" dirty="0">
                <a:latin typeface="Times New Roman" pitchFamily="18" charset="0"/>
                <a:cs typeface="Times New Roman" pitchFamily="18" charset="0"/>
              </a:rPr>
              <a:t>sector.</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1143000"/>
          </a:xfrm>
        </p:spPr>
        <p:txBody>
          <a:bodyPr>
            <a:normAutofit fontScale="90000"/>
          </a:bodyPr>
          <a:lstStyle/>
          <a:p>
            <a:r>
              <a:rPr lang="en-US" sz="3600" b="1" dirty="0" smtClean="0"/>
              <a:t>The Structure of Reproductive Health Care</a:t>
            </a:r>
            <a:br>
              <a:rPr lang="en-US" sz="3600" b="1" dirty="0" smtClean="0"/>
            </a:br>
            <a:r>
              <a:rPr lang="en-US" sz="3600" b="1" dirty="0" smtClean="0"/>
              <a:t>Services</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1219200"/>
            <a:ext cx="8686800" cy="5410200"/>
          </a:xfrm>
        </p:spPr>
        <p:txBody>
          <a:bodyPr>
            <a:normAutofit/>
          </a:bodyPr>
          <a:lstStyle/>
          <a:p>
            <a:pPr algn="just">
              <a:lnSpc>
                <a:spcPct val="150000"/>
              </a:lnSpc>
            </a:pPr>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Government of Kenya through the </a:t>
            </a:r>
            <a:r>
              <a:rPr lang="en-US" sz="3200" dirty="0" smtClean="0">
                <a:latin typeface="Times New Roman" pitchFamily="18" charset="0"/>
                <a:cs typeface="Times New Roman" pitchFamily="18" charset="0"/>
              </a:rPr>
              <a:t>Ministry of </a:t>
            </a:r>
            <a:r>
              <a:rPr lang="en-US" sz="3200" dirty="0">
                <a:latin typeface="Times New Roman" pitchFamily="18" charset="0"/>
                <a:cs typeface="Times New Roman" pitchFamily="18" charset="0"/>
              </a:rPr>
              <a:t>Health aims at improving health services </a:t>
            </a:r>
            <a:r>
              <a:rPr lang="en-US" sz="3200" dirty="0" smtClean="0">
                <a:latin typeface="Times New Roman" pitchFamily="18" charset="0"/>
                <a:cs typeface="Times New Roman" pitchFamily="18" charset="0"/>
              </a:rPr>
              <a:t>by making </a:t>
            </a:r>
            <a:r>
              <a:rPr lang="en-US" sz="3200" dirty="0">
                <a:latin typeface="Times New Roman" pitchFamily="18" charset="0"/>
                <a:cs typeface="Times New Roman" pitchFamily="18" charset="0"/>
              </a:rPr>
              <a:t>them affordable and accessible to </a:t>
            </a:r>
            <a:r>
              <a:rPr lang="en-US" sz="3200" dirty="0" smtClean="0">
                <a:latin typeface="Times New Roman" pitchFamily="18" charset="0"/>
                <a:cs typeface="Times New Roman" pitchFamily="18" charset="0"/>
              </a:rPr>
              <a:t>the community.</a:t>
            </a:r>
          </a:p>
          <a:p>
            <a:pPr algn="just">
              <a:lnSpc>
                <a:spcPct val="150000"/>
              </a:lnSpc>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This is made possible in </a:t>
            </a:r>
            <a:r>
              <a:rPr lang="en-US" sz="3200" dirty="0" smtClean="0">
                <a:latin typeface="Times New Roman" pitchFamily="18" charset="0"/>
                <a:cs typeface="Times New Roman" pitchFamily="18" charset="0"/>
              </a:rPr>
              <a:t>several ways </a:t>
            </a:r>
            <a:r>
              <a:rPr lang="en-US" sz="3200" dirty="0">
                <a:latin typeface="Times New Roman" pitchFamily="18" charset="0"/>
                <a:cs typeface="Times New Roman" pitchFamily="18" charset="0"/>
              </a:rPr>
              <a:t>including, through the </a:t>
            </a:r>
            <a:r>
              <a:rPr lang="en-US" sz="3200" dirty="0" err="1">
                <a:latin typeface="Times New Roman" pitchFamily="18" charset="0"/>
                <a:cs typeface="Times New Roman" pitchFamily="18" charset="0"/>
              </a:rPr>
              <a:t>decentralisation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of services </a:t>
            </a:r>
            <a:r>
              <a:rPr lang="en-US" sz="3200" dirty="0">
                <a:latin typeface="Times New Roman" pitchFamily="18" charset="0"/>
                <a:cs typeface="Times New Roman" pitchFamily="18" charset="0"/>
              </a:rPr>
              <a:t>and the use of mobile clinics </a:t>
            </a:r>
            <a:r>
              <a:rPr lang="en-US" sz="3200" dirty="0" smtClean="0">
                <a:latin typeface="Times New Roman" pitchFamily="18" charset="0"/>
                <a:cs typeface="Times New Roman" pitchFamily="18" charset="0"/>
              </a:rPr>
              <a:t>where available</a:t>
            </a:r>
            <a:r>
              <a:rPr lang="en-US" sz="32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Community Level</a:t>
            </a:r>
            <a:br>
              <a:rPr lang="en-US" sz="3200" b="1"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762000"/>
            <a:ext cx="8763000" cy="5867400"/>
          </a:xfrm>
        </p:spPr>
        <p:txBody>
          <a:bodyPr>
            <a:normAutofit/>
          </a:bodyPr>
          <a:lstStyle/>
          <a:p>
            <a:pPr algn="just">
              <a:lnSpc>
                <a:spcPct val="160000"/>
              </a:lnSpc>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is the first level of service provision and </a:t>
            </a:r>
            <a:r>
              <a:rPr lang="en-US" dirty="0" smtClean="0">
                <a:latin typeface="Times New Roman" pitchFamily="18" charset="0"/>
                <a:cs typeface="Times New Roman" pitchFamily="18" charset="0"/>
              </a:rPr>
              <a:t>it involves </a:t>
            </a:r>
            <a:r>
              <a:rPr lang="en-US" dirty="0">
                <a:latin typeface="Times New Roman" pitchFamily="18" charset="0"/>
                <a:cs typeface="Times New Roman" pitchFamily="18" charset="0"/>
              </a:rPr>
              <a:t>people from the grass roots. </a:t>
            </a:r>
            <a:r>
              <a:rPr lang="en-US" dirty="0" smtClean="0">
                <a:latin typeface="Times New Roman" pitchFamily="18" charset="0"/>
                <a:cs typeface="Times New Roman" pitchFamily="18" charset="0"/>
              </a:rPr>
              <a:t>The Community </a:t>
            </a:r>
            <a:r>
              <a:rPr lang="en-US" dirty="0">
                <a:latin typeface="Times New Roman" pitchFamily="18" charset="0"/>
                <a:cs typeface="Times New Roman" pitchFamily="18" charset="0"/>
              </a:rPr>
              <a:t>Health Nurse works closely </a:t>
            </a:r>
            <a:r>
              <a:rPr lang="en-US" dirty="0" smtClean="0">
                <a:latin typeface="Times New Roman" pitchFamily="18" charset="0"/>
                <a:cs typeface="Times New Roman" pitchFamily="18" charset="0"/>
              </a:rPr>
              <a:t>with service </a:t>
            </a:r>
            <a:r>
              <a:rPr lang="en-US" dirty="0">
                <a:latin typeface="Times New Roman" pitchFamily="18" charset="0"/>
                <a:cs typeface="Times New Roman" pitchFamily="18" charset="0"/>
              </a:rPr>
              <a:t>providers in the community in </a:t>
            </a:r>
            <a:r>
              <a:rPr lang="en-US" dirty="0" smtClean="0">
                <a:latin typeface="Times New Roman" pitchFamily="18" charset="0"/>
                <a:cs typeface="Times New Roman" pitchFamily="18" charset="0"/>
              </a:rPr>
              <a:t>the following </a:t>
            </a:r>
            <a:r>
              <a:rPr lang="en-US" dirty="0">
                <a:latin typeface="Times New Roman" pitchFamily="18" charset="0"/>
                <a:cs typeface="Times New Roman" pitchFamily="18" charset="0"/>
              </a:rPr>
              <a:t>areas:</a:t>
            </a:r>
          </a:p>
          <a:p>
            <a:pPr algn="just">
              <a:lnSpc>
                <a:spcPct val="160000"/>
              </a:lnSpc>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Mobilising</a:t>
            </a:r>
            <a:r>
              <a:rPr lang="en-US" dirty="0">
                <a:latin typeface="Times New Roman" pitchFamily="18" charset="0"/>
                <a:cs typeface="Times New Roman" pitchFamily="18" charset="0"/>
              </a:rPr>
              <a:t> the community </a:t>
            </a:r>
            <a:r>
              <a:rPr lang="en-US" dirty="0" smtClean="0">
                <a:latin typeface="Times New Roman" pitchFamily="18" charset="0"/>
                <a:cs typeface="Times New Roman" pitchFamily="18" charset="0"/>
              </a:rPr>
              <a:t>and participating </a:t>
            </a:r>
            <a:r>
              <a:rPr lang="en-US" dirty="0">
                <a:latin typeface="Times New Roman" pitchFamily="18" charset="0"/>
                <a:cs typeface="Times New Roman" pitchFamily="18" charset="0"/>
              </a:rPr>
              <a:t>in the provision </a:t>
            </a:r>
            <a:r>
              <a:rPr lang="en-US" dirty="0" smtClean="0">
                <a:latin typeface="Times New Roman" pitchFamily="18" charset="0"/>
                <a:cs typeface="Times New Roman" pitchFamily="18" charset="0"/>
              </a:rPr>
              <a:t>of reproductive </a:t>
            </a:r>
            <a:r>
              <a:rPr lang="en-US" dirty="0">
                <a:latin typeface="Times New Roman" pitchFamily="18" charset="0"/>
                <a:cs typeface="Times New Roman" pitchFamily="18" charset="0"/>
              </a:rPr>
              <a:t>health services (</a:t>
            </a:r>
            <a:r>
              <a:rPr lang="en-US" dirty="0" smtClean="0">
                <a:latin typeface="Times New Roman" pitchFamily="18" charset="0"/>
                <a:cs typeface="Times New Roman" pitchFamily="18" charset="0"/>
              </a:rPr>
              <a:t>preventive and </a:t>
            </a:r>
            <a:r>
              <a:rPr lang="en-US" dirty="0">
                <a:latin typeface="Times New Roman" pitchFamily="18" charset="0"/>
                <a:cs typeface="Times New Roman" pitchFamily="18" charset="0"/>
              </a:rPr>
              <a:t>proactive including </a:t>
            </a:r>
            <a:r>
              <a:rPr lang="en-US" dirty="0" smtClean="0">
                <a:latin typeface="Times New Roman" pitchFamily="18" charset="0"/>
                <a:cs typeface="Times New Roman" pitchFamily="18" charset="0"/>
              </a:rPr>
              <a:t>safe motherhood</a:t>
            </a:r>
            <a:r>
              <a:rPr lang="en-US" dirty="0">
                <a:latin typeface="Times New Roman" pitchFamily="18" charset="0"/>
                <a:cs typeface="Times New Roman" pitchFamily="18" charset="0"/>
              </a:rPr>
              <a:t>, family </a:t>
            </a:r>
            <a:r>
              <a:rPr lang="en-US" dirty="0" smtClean="0">
                <a:latin typeface="Times New Roman" pitchFamily="18" charset="0"/>
                <a:cs typeface="Times New Roman" pitchFamily="18" charset="0"/>
              </a:rPr>
              <a:t>planning, STIs/HIV/AIDS</a:t>
            </a:r>
            <a:r>
              <a:rPr lang="en-US" dirty="0">
                <a:latin typeface="Times New Roman" pitchFamily="18" charset="0"/>
                <a:cs typeface="Times New Roman" pitchFamily="18" charset="0"/>
              </a:rPr>
              <a:t>) and reporting at </a:t>
            </a:r>
            <a:r>
              <a:rPr lang="en-US" dirty="0" smtClean="0">
                <a:latin typeface="Times New Roman" pitchFamily="18" charset="0"/>
                <a:cs typeface="Times New Roman" pitchFamily="18" charset="0"/>
              </a:rPr>
              <a:t>health </a:t>
            </a:r>
            <a:r>
              <a:rPr lang="en-US" dirty="0" err="1" smtClean="0">
                <a:latin typeface="Times New Roman" pitchFamily="18" charset="0"/>
                <a:cs typeface="Times New Roman" pitchFamily="18" charset="0"/>
              </a:rPr>
              <a:t>centres</a:t>
            </a:r>
            <a:r>
              <a:rPr lang="en-US"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914400" y="609600"/>
            <a:ext cx="7772400" cy="5410200"/>
          </a:xfrm>
        </p:spPr>
        <p:txBody>
          <a:bodyPr>
            <a:normAutofit fontScale="92500" lnSpcReduction="20000"/>
          </a:bodyPr>
          <a:lstStyle/>
          <a:p>
            <a:pPr algn="just">
              <a:lnSpc>
                <a:spcPct val="160000"/>
              </a:lnSpc>
            </a:pPr>
            <a:r>
              <a:rPr lang="en-US" dirty="0">
                <a:latin typeface="Times New Roman" pitchFamily="18" charset="0"/>
                <a:cs typeface="Times New Roman" pitchFamily="18" charset="0"/>
              </a:rPr>
              <a:t>Identifying community owned </a:t>
            </a:r>
            <a:r>
              <a:rPr lang="en-US" dirty="0" smtClean="0">
                <a:latin typeface="Times New Roman" pitchFamily="18" charset="0"/>
                <a:cs typeface="Times New Roman" pitchFamily="18" charset="0"/>
              </a:rPr>
              <a:t>resource persons </a:t>
            </a:r>
            <a:r>
              <a:rPr lang="en-US" dirty="0">
                <a:latin typeface="Times New Roman" pitchFamily="18" charset="0"/>
                <a:cs typeface="Times New Roman" pitchFamily="18" charset="0"/>
              </a:rPr>
              <a:t>(CORPs) such as </a:t>
            </a:r>
            <a:r>
              <a:rPr lang="en-US" dirty="0" err="1" smtClean="0">
                <a:latin typeface="Times New Roman" pitchFamily="18" charset="0"/>
                <a:cs typeface="Times New Roman" pitchFamily="18" charset="0"/>
              </a:rPr>
              <a:t>teachers,clergymen</a:t>
            </a:r>
            <a:r>
              <a:rPr lang="en-US" dirty="0">
                <a:latin typeface="Times New Roman" pitchFamily="18" charset="0"/>
                <a:cs typeface="Times New Roman" pitchFamily="18" charset="0"/>
              </a:rPr>
              <a:t>, Community </a:t>
            </a:r>
            <a:r>
              <a:rPr lang="en-US" dirty="0" smtClean="0">
                <a:latin typeface="Times New Roman" pitchFamily="18" charset="0"/>
                <a:cs typeface="Times New Roman" pitchFamily="18" charset="0"/>
              </a:rPr>
              <a:t>Based Distributors </a:t>
            </a:r>
            <a:r>
              <a:rPr lang="en-US" dirty="0">
                <a:latin typeface="Times New Roman" pitchFamily="18" charset="0"/>
                <a:cs typeface="Times New Roman" pitchFamily="18" charset="0"/>
              </a:rPr>
              <a:t>(CBDs) and </a:t>
            </a:r>
            <a:r>
              <a:rPr lang="en-US" dirty="0" smtClean="0">
                <a:latin typeface="Times New Roman" pitchFamily="18" charset="0"/>
                <a:cs typeface="Times New Roman" pitchFamily="18" charset="0"/>
              </a:rPr>
              <a:t>government field </a:t>
            </a:r>
            <a:r>
              <a:rPr lang="en-US" dirty="0">
                <a:latin typeface="Times New Roman" pitchFamily="18" charset="0"/>
                <a:cs typeface="Times New Roman" pitchFamily="18" charset="0"/>
              </a:rPr>
              <a:t>workers to provide IEC. All </a:t>
            </a:r>
            <a:r>
              <a:rPr lang="en-US" dirty="0" smtClean="0">
                <a:latin typeface="Times New Roman" pitchFamily="18" charset="0"/>
                <a:cs typeface="Times New Roman" pitchFamily="18" charset="0"/>
              </a:rPr>
              <a:t>these people </a:t>
            </a:r>
            <a:r>
              <a:rPr lang="en-US" dirty="0">
                <a:latin typeface="Times New Roman" pitchFamily="18" charset="0"/>
                <a:cs typeface="Times New Roman" pitchFamily="18" charset="0"/>
              </a:rPr>
              <a:t>can reach their own </a:t>
            </a:r>
            <a:r>
              <a:rPr lang="en-US" dirty="0" smtClean="0">
                <a:latin typeface="Times New Roman" pitchFamily="18" charset="0"/>
                <a:cs typeface="Times New Roman" pitchFamily="18" charset="0"/>
              </a:rPr>
              <a:t>communities easily </a:t>
            </a:r>
            <a:r>
              <a:rPr lang="en-US" dirty="0">
                <a:latin typeface="Times New Roman" pitchFamily="18" charset="0"/>
                <a:cs typeface="Times New Roman" pitchFamily="18" charset="0"/>
              </a:rPr>
              <a:t>and disseminate </a:t>
            </a:r>
            <a:r>
              <a:rPr lang="en-US" dirty="0" smtClean="0">
                <a:latin typeface="Times New Roman" pitchFamily="18" charset="0"/>
                <a:cs typeface="Times New Roman" pitchFamily="18" charset="0"/>
              </a:rPr>
              <a:t>reproductive health </a:t>
            </a:r>
            <a:r>
              <a:rPr lang="en-US" dirty="0">
                <a:latin typeface="Times New Roman" pitchFamily="18" charset="0"/>
                <a:cs typeface="Times New Roman" pitchFamily="18" charset="0"/>
              </a:rPr>
              <a:t>issues identified by the people.</a:t>
            </a:r>
          </a:p>
          <a:p>
            <a:pPr algn="just">
              <a:lnSpc>
                <a:spcPct val="160000"/>
              </a:lnSpc>
              <a:buNone/>
            </a:pPr>
            <a:r>
              <a:rPr lang="en-US" dirty="0">
                <a:latin typeface="Times New Roman" pitchFamily="18" charset="0"/>
                <a:cs typeface="Times New Roman" pitchFamily="18" charset="0"/>
              </a:rPr>
              <a:t>• Supervising the provision of </a:t>
            </a:r>
            <a:r>
              <a:rPr lang="en-US" dirty="0" smtClean="0">
                <a:latin typeface="Times New Roman" pitchFamily="18" charset="0"/>
                <a:cs typeface="Times New Roman" pitchFamily="18" charset="0"/>
              </a:rPr>
              <a:t>antenatal care</a:t>
            </a:r>
            <a:r>
              <a:rPr lang="en-US" dirty="0">
                <a:latin typeface="Times New Roman" pitchFamily="18" charset="0"/>
                <a:cs typeface="Times New Roman" pitchFamily="18" charset="0"/>
              </a:rPr>
              <a:t>, delivery of services and </a:t>
            </a:r>
            <a:r>
              <a:rPr lang="en-US" dirty="0" smtClean="0">
                <a:latin typeface="Times New Roman" pitchFamily="18" charset="0"/>
                <a:cs typeface="Times New Roman" pitchFamily="18" charset="0"/>
              </a:rPr>
              <a:t>family planning </a:t>
            </a:r>
            <a:r>
              <a:rPr lang="en-US" dirty="0">
                <a:latin typeface="Times New Roman" pitchFamily="18" charset="0"/>
                <a:cs typeface="Times New Roman" pitchFamily="18" charset="0"/>
              </a:rPr>
              <a:t>by CBDs, the treatment </a:t>
            </a:r>
            <a:r>
              <a:rPr lang="en-US" dirty="0" smtClean="0">
                <a:latin typeface="Times New Roman" pitchFamily="18" charset="0"/>
                <a:cs typeface="Times New Roman" pitchFamily="18" charset="0"/>
              </a:rPr>
              <a:t>of minor </a:t>
            </a:r>
            <a:r>
              <a:rPr lang="en-US" dirty="0">
                <a:latin typeface="Times New Roman" pitchFamily="18" charset="0"/>
                <a:cs typeface="Times New Roman" pitchFamily="18" charset="0"/>
              </a:rPr>
              <a:t>ailments by community </a:t>
            </a:r>
            <a:r>
              <a:rPr lang="en-US" dirty="0" smtClean="0">
                <a:latin typeface="Times New Roman" pitchFamily="18" charset="0"/>
                <a:cs typeface="Times New Roman" pitchFamily="18" charset="0"/>
              </a:rPr>
              <a:t>health workers </a:t>
            </a:r>
            <a:r>
              <a:rPr lang="en-US" dirty="0">
                <a:latin typeface="Times New Roman" pitchFamily="18" charset="0"/>
                <a:cs typeface="Times New Roman" pitchFamily="18" charset="0"/>
              </a:rPr>
              <a:t>(CHWs) and the </a:t>
            </a:r>
            <a:r>
              <a:rPr lang="en-US" dirty="0" err="1">
                <a:latin typeface="Times New Roman" pitchFamily="18" charset="0"/>
                <a:cs typeface="Times New Roman" pitchFamily="18" charset="0"/>
              </a:rPr>
              <a:t>counselling</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of adolescents</a:t>
            </a:r>
            <a:r>
              <a:rPr lang="en-US" dirty="0"/>
              <a:t>.</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sz="3600" b="1" dirty="0" smtClean="0">
                <a:latin typeface="Times New Roman" pitchFamily="18" charset="0"/>
                <a:cs typeface="Times New Roman" pitchFamily="18" charset="0"/>
              </a:rPr>
              <a:t>Local Dispensaries (Primary Level)</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685800"/>
            <a:ext cx="8686800" cy="5791200"/>
          </a:xfrm>
        </p:spPr>
        <p:txBody>
          <a:bodyPr>
            <a:normAutofit fontScale="92500"/>
          </a:bodyPr>
          <a:lstStyle/>
          <a:p>
            <a:pPr algn="just">
              <a:lnSpc>
                <a:spcPct val="160000"/>
              </a:lnSpc>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is the second level where the </a:t>
            </a:r>
            <a:r>
              <a:rPr lang="en-US" dirty="0" smtClean="0">
                <a:latin typeface="Times New Roman" pitchFamily="18" charset="0"/>
                <a:cs typeface="Times New Roman" pitchFamily="18" charset="0"/>
              </a:rPr>
              <a:t>Community Health </a:t>
            </a:r>
            <a:r>
              <a:rPr lang="en-US" dirty="0">
                <a:latin typeface="Times New Roman" pitchFamily="18" charset="0"/>
                <a:cs typeface="Times New Roman" pitchFamily="18" charset="0"/>
              </a:rPr>
              <a:t>Nurse manages the services. It </a:t>
            </a:r>
            <a:r>
              <a:rPr lang="en-US" dirty="0" smtClean="0">
                <a:latin typeface="Times New Roman" pitchFamily="18" charset="0"/>
                <a:cs typeface="Times New Roman" pitchFamily="18" charset="0"/>
              </a:rPr>
              <a:t>includes the </a:t>
            </a:r>
            <a:r>
              <a:rPr lang="en-US" dirty="0">
                <a:latin typeface="Times New Roman" pitchFamily="18" charset="0"/>
                <a:cs typeface="Times New Roman" pitchFamily="18" charset="0"/>
              </a:rPr>
              <a:t>following:</a:t>
            </a:r>
          </a:p>
          <a:p>
            <a:pPr algn="just">
              <a:lnSpc>
                <a:spcPct val="160000"/>
              </a:lnSpc>
              <a:buNone/>
            </a:pPr>
            <a:r>
              <a:rPr lang="en-US" dirty="0">
                <a:latin typeface="Times New Roman" pitchFamily="18" charset="0"/>
                <a:cs typeface="Times New Roman" pitchFamily="18" charset="0"/>
              </a:rPr>
              <a:t>• Provision and supervision of </a:t>
            </a:r>
            <a:r>
              <a:rPr lang="en-US" dirty="0" smtClean="0">
                <a:latin typeface="Times New Roman" pitchFamily="18" charset="0"/>
                <a:cs typeface="Times New Roman" pitchFamily="18" charset="0"/>
              </a:rPr>
              <a:t>IEC materials </a:t>
            </a:r>
            <a:r>
              <a:rPr lang="en-US" dirty="0">
                <a:latin typeface="Times New Roman" pitchFamily="18" charset="0"/>
                <a:cs typeface="Times New Roman" pitchFamily="18" charset="0"/>
              </a:rPr>
              <a:t>on various reproductive </a:t>
            </a:r>
            <a:r>
              <a:rPr lang="en-US" dirty="0" smtClean="0">
                <a:latin typeface="Times New Roman" pitchFamily="18" charset="0"/>
                <a:cs typeface="Times New Roman" pitchFamily="18" charset="0"/>
              </a:rPr>
              <a:t>health issues </a:t>
            </a:r>
            <a:r>
              <a:rPr lang="en-US" dirty="0">
                <a:latin typeface="Times New Roman" pitchFamily="18" charset="0"/>
                <a:cs typeface="Times New Roman" pitchFamily="18" charset="0"/>
              </a:rPr>
              <a:t>given by a trained </a:t>
            </a:r>
            <a:r>
              <a:rPr lang="en-US" dirty="0" smtClean="0">
                <a:latin typeface="Times New Roman" pitchFamily="18" charset="0"/>
                <a:cs typeface="Times New Roman" pitchFamily="18" charset="0"/>
              </a:rPr>
              <a:t>health professional </a:t>
            </a:r>
            <a:r>
              <a:rPr lang="en-US" dirty="0">
                <a:latin typeface="Times New Roman" pitchFamily="18" charset="0"/>
                <a:cs typeface="Times New Roman" pitchFamily="18" charset="0"/>
              </a:rPr>
              <a:t>at the facility.</a:t>
            </a:r>
          </a:p>
          <a:p>
            <a:pPr algn="just">
              <a:lnSpc>
                <a:spcPct val="160000"/>
              </a:lnSpc>
              <a:buNone/>
            </a:pPr>
            <a:r>
              <a:rPr lang="en-US" dirty="0">
                <a:latin typeface="Times New Roman" pitchFamily="18" charset="0"/>
                <a:cs typeface="Times New Roman" pitchFamily="18" charset="0"/>
              </a:rPr>
              <a:t>• Provision of reproductive health </a:t>
            </a:r>
            <a:r>
              <a:rPr lang="en-US" dirty="0" smtClean="0">
                <a:latin typeface="Times New Roman" pitchFamily="18" charset="0"/>
                <a:cs typeface="Times New Roman" pitchFamily="18" charset="0"/>
              </a:rPr>
              <a:t>services such </a:t>
            </a:r>
            <a:r>
              <a:rPr lang="en-US" dirty="0">
                <a:latin typeface="Times New Roman" pitchFamily="18" charset="0"/>
                <a:cs typeface="Times New Roman" pitchFamily="18" charset="0"/>
              </a:rPr>
              <a:t>as </a:t>
            </a:r>
            <a:r>
              <a:rPr lang="en-US" dirty="0" err="1">
                <a:latin typeface="Times New Roman" pitchFamily="18" charset="0"/>
                <a:cs typeface="Times New Roman" pitchFamily="18" charset="0"/>
              </a:rPr>
              <a:t>counselling</a:t>
            </a:r>
            <a:r>
              <a:rPr lang="en-US" dirty="0">
                <a:latin typeface="Times New Roman" pitchFamily="18" charset="0"/>
                <a:cs typeface="Times New Roman" pitchFamily="18" charset="0"/>
              </a:rPr>
              <a:t>, clinical </a:t>
            </a:r>
            <a:r>
              <a:rPr lang="en-US" dirty="0" smtClean="0">
                <a:latin typeface="Times New Roman" pitchFamily="18" charset="0"/>
                <a:cs typeface="Times New Roman" pitchFamily="18" charset="0"/>
              </a:rPr>
              <a:t>services including </a:t>
            </a:r>
            <a:r>
              <a:rPr lang="en-US" dirty="0">
                <a:latin typeface="Times New Roman" pitchFamily="18" charset="0"/>
                <a:cs typeface="Times New Roman" pitchFamily="18" charset="0"/>
              </a:rPr>
              <a:t>antenatal care, postnatal </a:t>
            </a:r>
            <a:r>
              <a:rPr lang="en-US" dirty="0" smtClean="0">
                <a:latin typeface="Times New Roman" pitchFamily="18" charset="0"/>
                <a:cs typeface="Times New Roman" pitchFamily="18" charset="0"/>
              </a:rPr>
              <a:t>care, family </a:t>
            </a:r>
            <a:r>
              <a:rPr lang="en-US" dirty="0">
                <a:latin typeface="Times New Roman" pitchFamily="18" charset="0"/>
                <a:cs typeface="Times New Roman" pitchFamily="18" charset="0"/>
              </a:rPr>
              <a:t>planning, </a:t>
            </a:r>
            <a:r>
              <a:rPr lang="en-US" dirty="0" err="1">
                <a:latin typeface="Times New Roman" pitchFamily="18" charset="0"/>
                <a:cs typeface="Times New Roman" pitchFamily="18" charset="0"/>
              </a:rPr>
              <a:t>syndromic</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diagnosis and </a:t>
            </a:r>
            <a:r>
              <a:rPr lang="en-US" dirty="0">
                <a:latin typeface="Times New Roman" pitchFamily="18" charset="0"/>
                <a:cs typeface="Times New Roman" pitchFamily="18" charset="0"/>
              </a:rPr>
              <a:t>treatment of STI’s, identification </a:t>
            </a:r>
            <a:r>
              <a:rPr lang="en-US" dirty="0" smtClean="0">
                <a:latin typeface="Times New Roman" pitchFamily="18" charset="0"/>
                <a:cs typeface="Times New Roman" pitchFamily="18" charset="0"/>
              </a:rPr>
              <a:t>of symptoms </a:t>
            </a:r>
            <a:r>
              <a:rPr lang="en-US" dirty="0">
                <a:latin typeface="Times New Roman" pitchFamily="18" charset="0"/>
                <a:cs typeface="Times New Roman" pitchFamily="18" charset="0"/>
              </a:rPr>
              <a:t>and signs of </a:t>
            </a:r>
            <a:r>
              <a:rPr lang="en-US" dirty="0" smtClean="0">
                <a:latin typeface="Times New Roman" pitchFamily="18" charset="0"/>
                <a:cs typeface="Times New Roman" pitchFamily="18" charset="0"/>
              </a:rPr>
              <a:t>infertility, cervical </a:t>
            </a:r>
            <a:r>
              <a:rPr lang="en-US" dirty="0">
                <a:latin typeface="Times New Roman" pitchFamily="18" charset="0"/>
                <a:cs typeface="Times New Roman" pitchFamily="18" charset="0"/>
              </a:rPr>
              <a:t>and breast cancer and </a:t>
            </a:r>
            <a:r>
              <a:rPr lang="en-US" dirty="0" smtClean="0">
                <a:latin typeface="Times New Roman" pitchFamily="18" charset="0"/>
                <a:cs typeface="Times New Roman" pitchFamily="18" charset="0"/>
              </a:rPr>
              <a:t>referral of </a:t>
            </a:r>
            <a:r>
              <a:rPr lang="en-US" dirty="0">
                <a:latin typeface="Times New Roman" pitchFamily="18" charset="0"/>
                <a:cs typeface="Times New Roman" pitchFamily="18" charset="0"/>
              </a:rPr>
              <a:t>cases.</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Health Centre (Primary Level)</a:t>
            </a:r>
            <a:r>
              <a:rPr lang="en-US" b="1" dirty="0" smtClean="0"/>
              <a:t/>
            </a:r>
            <a:br>
              <a:rPr lang="en-US" b="1" dirty="0" smtClean="0"/>
            </a:br>
            <a:endParaRPr lang="en-US" dirty="0"/>
          </a:p>
        </p:txBody>
      </p:sp>
      <p:sp>
        <p:nvSpPr>
          <p:cNvPr id="3" name="Content Placeholder 2"/>
          <p:cNvSpPr>
            <a:spLocks noGrp="1"/>
          </p:cNvSpPr>
          <p:nvPr>
            <p:ph sz="quarter" idx="1"/>
          </p:nvPr>
        </p:nvSpPr>
        <p:spPr>
          <a:xfrm>
            <a:off x="152400" y="762000"/>
            <a:ext cx="8839200" cy="5867400"/>
          </a:xfrm>
        </p:spPr>
        <p:txBody>
          <a:bodyPr>
            <a:noAutofit/>
          </a:bodyPr>
          <a:lstStyle/>
          <a:p>
            <a:pPr algn="just">
              <a:lnSpc>
                <a:spcPct val="150000"/>
              </a:lnSpc>
            </a:pPr>
            <a:r>
              <a:rPr lang="en-US" sz="3200" dirty="0" smtClean="0">
                <a:latin typeface="Times New Roman" pitchFamily="18" charset="0"/>
                <a:cs typeface="Times New Roman" pitchFamily="18" charset="0"/>
              </a:rPr>
              <a:t>Here </a:t>
            </a:r>
            <a:r>
              <a:rPr lang="en-US" sz="3200" dirty="0">
                <a:latin typeface="Times New Roman" pitchFamily="18" charset="0"/>
                <a:cs typeface="Times New Roman" pitchFamily="18" charset="0"/>
              </a:rPr>
              <a:t>the Clinical Officer is in charge but </a:t>
            </a:r>
            <a:r>
              <a:rPr lang="en-US" sz="3200" dirty="0" smtClean="0">
                <a:latin typeface="Times New Roman" pitchFamily="18" charset="0"/>
                <a:cs typeface="Times New Roman" pitchFamily="18" charset="0"/>
              </a:rPr>
              <a:t>works hand </a:t>
            </a:r>
            <a:r>
              <a:rPr lang="en-US" sz="3200" dirty="0">
                <a:latin typeface="Times New Roman" pitchFamily="18" charset="0"/>
                <a:cs typeface="Times New Roman" pitchFamily="18" charset="0"/>
              </a:rPr>
              <a:t>in hand with the Community Health </a:t>
            </a:r>
            <a:r>
              <a:rPr lang="en-US" sz="3200" dirty="0" smtClean="0">
                <a:latin typeface="Times New Roman" pitchFamily="18" charset="0"/>
                <a:cs typeface="Times New Roman" pitchFamily="18" charset="0"/>
              </a:rPr>
              <a:t>Nurse. The </a:t>
            </a:r>
            <a:r>
              <a:rPr lang="en-US" sz="3200" dirty="0">
                <a:latin typeface="Times New Roman" pitchFamily="18" charset="0"/>
                <a:cs typeface="Times New Roman" pitchFamily="18" charset="0"/>
              </a:rPr>
              <a:t>activities include all of those described </a:t>
            </a:r>
            <a:r>
              <a:rPr lang="en-US" sz="3200" dirty="0" smtClean="0">
                <a:latin typeface="Times New Roman" pitchFamily="18" charset="0"/>
                <a:cs typeface="Times New Roman" pitchFamily="18" charset="0"/>
              </a:rPr>
              <a:t>at the </a:t>
            </a:r>
            <a:r>
              <a:rPr lang="en-US" sz="3200" dirty="0">
                <a:latin typeface="Times New Roman" pitchFamily="18" charset="0"/>
                <a:cs typeface="Times New Roman" pitchFamily="18" charset="0"/>
              </a:rPr>
              <a:t>above two levels as well as:</a:t>
            </a:r>
          </a:p>
          <a:p>
            <a:pPr algn="just">
              <a:lnSpc>
                <a:spcPct val="150000"/>
              </a:lnSpc>
              <a:buNone/>
            </a:pPr>
            <a:r>
              <a:rPr lang="en-US" sz="3200" dirty="0">
                <a:latin typeface="Times New Roman" pitchFamily="18" charset="0"/>
                <a:cs typeface="Times New Roman" pitchFamily="18" charset="0"/>
              </a:rPr>
              <a:t>• Management of mothers </a:t>
            </a:r>
            <a:r>
              <a:rPr lang="en-US" sz="3200" dirty="0" smtClean="0">
                <a:latin typeface="Times New Roman" pitchFamily="18" charset="0"/>
                <a:cs typeface="Times New Roman" pitchFamily="18" charset="0"/>
              </a:rPr>
              <a:t>during pregnancy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labour</a:t>
            </a:r>
            <a:r>
              <a:rPr lang="en-US" sz="3200" dirty="0">
                <a:latin typeface="Times New Roman" pitchFamily="18" charset="0"/>
                <a:cs typeface="Times New Roman" pitchFamily="18" charset="0"/>
              </a:rPr>
              <a:t> and </a:t>
            </a:r>
            <a:r>
              <a:rPr lang="en-US" sz="3200" dirty="0" smtClean="0">
                <a:latin typeface="Times New Roman" pitchFamily="18" charset="0"/>
                <a:cs typeface="Times New Roman" pitchFamily="18" charset="0"/>
              </a:rPr>
              <a:t>delivery </a:t>
            </a:r>
            <a:r>
              <a:rPr lang="en-US" sz="3200" dirty="0">
                <a:latin typeface="Times New Roman" pitchFamily="18" charset="0"/>
                <a:cs typeface="Times New Roman" pitchFamily="18" charset="0"/>
              </a:rPr>
              <a:t>postnatal </a:t>
            </a:r>
            <a:r>
              <a:rPr lang="en-US" sz="3200" dirty="0" smtClean="0">
                <a:latin typeface="Times New Roman" pitchFamily="18" charset="0"/>
                <a:cs typeface="Times New Roman" pitchFamily="18" charset="0"/>
              </a:rPr>
              <a:t>car STIs/HIV/AIDS and related </a:t>
            </a:r>
            <a:r>
              <a:rPr lang="en-US" sz="3200" dirty="0">
                <a:latin typeface="Times New Roman" pitchFamily="18" charset="0"/>
                <a:cs typeface="Times New Roman" pitchFamily="18" charset="0"/>
              </a:rPr>
              <a:t>opportunistic infections.</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533400"/>
            <a:ext cx="8763000" cy="6096000"/>
          </a:xfrm>
        </p:spPr>
        <p:txBody>
          <a:bodyPr>
            <a:normAutofit/>
          </a:bodyPr>
          <a:lstStyle/>
          <a:p>
            <a:pPr algn="just">
              <a:lnSpc>
                <a:spcPct val="150000"/>
              </a:lnSpc>
              <a:buNone/>
            </a:pPr>
            <a:r>
              <a:rPr lang="en-US" dirty="0"/>
              <a:t>• </a:t>
            </a:r>
            <a:r>
              <a:rPr lang="en-US" sz="3600" dirty="0">
                <a:latin typeface="Times New Roman" pitchFamily="18" charset="0"/>
                <a:cs typeface="Times New Roman" pitchFamily="18" charset="0"/>
              </a:rPr>
              <a:t>The use of simple laboratory facilities </a:t>
            </a:r>
            <a:r>
              <a:rPr lang="en-US" sz="3600" dirty="0" smtClean="0">
                <a:latin typeface="Times New Roman" pitchFamily="18" charset="0"/>
                <a:cs typeface="Times New Roman" pitchFamily="18" charset="0"/>
              </a:rPr>
              <a:t>for screening</a:t>
            </a:r>
            <a:r>
              <a:rPr lang="en-US" sz="3600" dirty="0">
                <a:latin typeface="Times New Roman" pitchFamily="18" charset="0"/>
                <a:cs typeface="Times New Roman" pitchFamily="18" charset="0"/>
              </a:rPr>
              <a:t>, diagnosis and </a:t>
            </a:r>
            <a:r>
              <a:rPr lang="en-US" sz="3600" dirty="0" smtClean="0">
                <a:latin typeface="Times New Roman" pitchFamily="18" charset="0"/>
                <a:cs typeface="Times New Roman" pitchFamily="18" charset="0"/>
              </a:rPr>
              <a:t>management of </a:t>
            </a:r>
            <a:r>
              <a:rPr lang="en-US" sz="3600" dirty="0">
                <a:latin typeface="Times New Roman" pitchFamily="18" charset="0"/>
                <a:cs typeface="Times New Roman" pitchFamily="18" charset="0"/>
              </a:rPr>
              <a:t>STIs, opportunistic </a:t>
            </a:r>
            <a:r>
              <a:rPr lang="en-US" sz="3600" dirty="0" smtClean="0">
                <a:latin typeface="Times New Roman" pitchFamily="18" charset="0"/>
                <a:cs typeface="Times New Roman" pitchFamily="18" charset="0"/>
              </a:rPr>
              <a:t>infections, malaria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anaemia</a:t>
            </a:r>
            <a:r>
              <a:rPr lang="en-US" sz="3600" dirty="0">
                <a:latin typeface="Times New Roman" pitchFamily="18" charset="0"/>
                <a:cs typeface="Times New Roman" pitchFamily="18" charset="0"/>
              </a:rPr>
              <a:t> and intestinal worms.</a:t>
            </a:r>
          </a:p>
          <a:p>
            <a:pPr algn="just">
              <a:lnSpc>
                <a:spcPct val="150000"/>
              </a:lnSpc>
              <a:buNone/>
            </a:pPr>
            <a:r>
              <a:rPr lang="en-US" sz="3600" dirty="0">
                <a:latin typeface="Times New Roman" pitchFamily="18" charset="0"/>
                <a:cs typeface="Times New Roman" pitchFamily="18" charset="0"/>
              </a:rPr>
              <a:t>• The identification of infertility cases </a:t>
            </a:r>
            <a:r>
              <a:rPr lang="en-US" sz="3600" dirty="0" smtClean="0">
                <a:latin typeface="Times New Roman" pitchFamily="18" charset="0"/>
                <a:cs typeface="Times New Roman" pitchFamily="18" charset="0"/>
              </a:rPr>
              <a:t>and referral </a:t>
            </a:r>
            <a:r>
              <a:rPr lang="en-US" sz="3600" dirty="0">
                <a:latin typeface="Times New Roman" pitchFamily="18" charset="0"/>
                <a:cs typeface="Times New Roman" pitchFamily="18" charset="0"/>
              </a:rPr>
              <a:t>to secondary level </a:t>
            </a:r>
            <a:r>
              <a:rPr lang="en-US" sz="3600" dirty="0" smtClean="0">
                <a:latin typeface="Times New Roman" pitchFamily="18" charset="0"/>
                <a:cs typeface="Times New Roman" pitchFamily="18" charset="0"/>
              </a:rPr>
              <a:t>for appropriate </a:t>
            </a:r>
            <a:r>
              <a:rPr lang="en-US" sz="3600" dirty="0">
                <a:latin typeface="Times New Roman" pitchFamily="18" charset="0"/>
                <a:cs typeface="Times New Roman" pitchFamily="18" charset="0"/>
              </a:rPr>
              <a:t>management</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r>
              <a:rPr lang="en-US" sz="3600" b="1" dirty="0" smtClean="0">
                <a:latin typeface="Times New Roman" pitchFamily="18" charset="0"/>
                <a:cs typeface="Times New Roman" pitchFamily="18" charset="0"/>
              </a:rPr>
              <a:t> County  Level (Secondary Level)</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914400"/>
            <a:ext cx="8610600" cy="5638800"/>
          </a:xfrm>
        </p:spPr>
        <p:txBody>
          <a:bodyPr>
            <a:normAutofit/>
          </a:bodyPr>
          <a:lstStyle/>
          <a:p>
            <a:pPr algn="just">
              <a:lnSpc>
                <a:spcPct val="170000"/>
              </a:lnSpc>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District Medical Officer of Health is </a:t>
            </a:r>
            <a:r>
              <a:rPr lang="en-US" dirty="0" smtClean="0">
                <a:latin typeface="Times New Roman" pitchFamily="18" charset="0"/>
                <a:cs typeface="Times New Roman" pitchFamily="18" charset="0"/>
              </a:rPr>
              <a:t>in charge </a:t>
            </a:r>
            <a:r>
              <a:rPr lang="en-US" dirty="0">
                <a:latin typeface="Times New Roman" pitchFamily="18" charset="0"/>
                <a:cs typeface="Times New Roman" pitchFamily="18" charset="0"/>
              </a:rPr>
              <a:t>of both private and public </a:t>
            </a:r>
            <a:r>
              <a:rPr lang="en-US" dirty="0" smtClean="0">
                <a:latin typeface="Times New Roman" pitchFamily="18" charset="0"/>
                <a:cs typeface="Times New Roman" pitchFamily="18" charset="0"/>
              </a:rPr>
              <a:t>health services</a:t>
            </a:r>
            <a:r>
              <a:rPr lang="en-US" dirty="0">
                <a:latin typeface="Times New Roman" pitchFamily="18" charset="0"/>
                <a:cs typeface="Times New Roman" pitchFamily="18" charset="0"/>
              </a:rPr>
              <a:t>. The District Public Health </a:t>
            </a:r>
            <a:r>
              <a:rPr lang="en-US" dirty="0" smtClean="0">
                <a:latin typeface="Times New Roman" pitchFamily="18" charset="0"/>
                <a:cs typeface="Times New Roman" pitchFamily="18" charset="0"/>
              </a:rPr>
              <a:t>Nurse (DPHN</a:t>
            </a:r>
            <a:r>
              <a:rPr lang="en-US" dirty="0">
                <a:latin typeface="Times New Roman" pitchFamily="18" charset="0"/>
                <a:cs typeface="Times New Roman" pitchFamily="18" charset="0"/>
              </a:rPr>
              <a:t>) supervises service delivery at </a:t>
            </a:r>
            <a:r>
              <a:rPr lang="en-US" dirty="0" smtClean="0">
                <a:latin typeface="Times New Roman" pitchFamily="18" charset="0"/>
                <a:cs typeface="Times New Roman" pitchFamily="18" charset="0"/>
              </a:rPr>
              <a:t>health centre </a:t>
            </a:r>
            <a:r>
              <a:rPr lang="en-US" dirty="0">
                <a:latin typeface="Times New Roman" pitchFamily="18" charset="0"/>
                <a:cs typeface="Times New Roman" pitchFamily="18" charset="0"/>
              </a:rPr>
              <a:t>and dispensary and assists them in </a:t>
            </a:r>
            <a:r>
              <a:rPr lang="en-US" dirty="0" smtClean="0">
                <a:latin typeface="Times New Roman" pitchFamily="18" charset="0"/>
                <a:cs typeface="Times New Roman" pitchFamily="18" charset="0"/>
              </a:rPr>
              <a:t>all duties.</a:t>
            </a:r>
          </a:p>
          <a:p>
            <a:pPr algn="just">
              <a:lnSpc>
                <a:spcPct val="17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All the services given at the primary </a:t>
            </a:r>
            <a:r>
              <a:rPr lang="en-US" dirty="0" smtClean="0">
                <a:latin typeface="Times New Roman" pitchFamily="18" charset="0"/>
                <a:cs typeface="Times New Roman" pitchFamily="18" charset="0"/>
              </a:rPr>
              <a:t>level plus </a:t>
            </a:r>
            <a:r>
              <a:rPr lang="en-US" dirty="0" err="1">
                <a:latin typeface="Times New Roman" pitchFamily="18" charset="0"/>
                <a:cs typeface="Times New Roman" pitchFamily="18" charset="0"/>
              </a:rPr>
              <a:t>specialised</a:t>
            </a:r>
            <a:r>
              <a:rPr lang="en-US" dirty="0">
                <a:latin typeface="Times New Roman" pitchFamily="18" charset="0"/>
                <a:cs typeface="Times New Roman" pitchFamily="18" charset="0"/>
              </a:rPr>
              <a:t> laboratory </a:t>
            </a:r>
            <a:r>
              <a:rPr lang="en-US" dirty="0" smtClean="0">
                <a:latin typeface="Times New Roman" pitchFamily="18" charset="0"/>
                <a:cs typeface="Times New Roman" pitchFamily="18" charset="0"/>
              </a:rPr>
              <a:t>services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endParaRPr lang="en-US" dirty="0"/>
          </a:p>
        </p:txBody>
      </p:sp>
      <p:sp>
        <p:nvSpPr>
          <p:cNvPr id="3" name="Content Placeholder 2"/>
          <p:cNvSpPr>
            <a:spLocks noGrp="1"/>
          </p:cNvSpPr>
          <p:nvPr>
            <p:ph sz="quarter" idx="1"/>
          </p:nvPr>
        </p:nvSpPr>
        <p:spPr>
          <a:xfrm>
            <a:off x="152400" y="762000"/>
            <a:ext cx="8839200" cy="5791200"/>
          </a:xfrm>
        </p:spPr>
        <p:txBody>
          <a:bodyPr>
            <a:normAutofit/>
          </a:bodyPr>
          <a:lstStyle/>
          <a:p>
            <a:pPr algn="just">
              <a:lnSpc>
                <a:spcPct val="150000"/>
              </a:lnSpc>
            </a:pPr>
            <a:r>
              <a:rPr lang="en-US" sz="2800" dirty="0">
                <a:latin typeface="Times New Roman" pitchFamily="18" charset="0"/>
                <a:cs typeface="Times New Roman" pitchFamily="18" charset="0"/>
              </a:rPr>
              <a:t>In 1974, further evaluation of reproductive </a:t>
            </a:r>
            <a:r>
              <a:rPr lang="en-US" sz="2800" dirty="0" smtClean="0">
                <a:latin typeface="Times New Roman" pitchFamily="18" charset="0"/>
                <a:cs typeface="Times New Roman" pitchFamily="18" charset="0"/>
              </a:rPr>
              <a:t>health services </a:t>
            </a:r>
            <a:r>
              <a:rPr lang="en-US" sz="2800" dirty="0">
                <a:latin typeface="Times New Roman" pitchFamily="18" charset="0"/>
                <a:cs typeface="Times New Roman" pitchFamily="18" charset="0"/>
              </a:rPr>
              <a:t>established that the child </a:t>
            </a:r>
            <a:r>
              <a:rPr lang="en-US" sz="2800" dirty="0" smtClean="0">
                <a:latin typeface="Times New Roman" pitchFamily="18" charset="0"/>
                <a:cs typeface="Times New Roman" pitchFamily="18" charset="0"/>
              </a:rPr>
              <a:t>health services </a:t>
            </a:r>
            <a:r>
              <a:rPr lang="en-US" sz="2800" dirty="0">
                <a:latin typeface="Times New Roman" pitchFamily="18" charset="0"/>
                <a:cs typeface="Times New Roman" pitchFamily="18" charset="0"/>
              </a:rPr>
              <a:t>were running parallel to those of </a:t>
            </a:r>
            <a:r>
              <a:rPr lang="en-US" sz="2800" dirty="0" smtClean="0">
                <a:latin typeface="Times New Roman" pitchFamily="18" charset="0"/>
                <a:cs typeface="Times New Roman" pitchFamily="18" charset="0"/>
              </a:rPr>
              <a:t>family planning </a:t>
            </a:r>
            <a:r>
              <a:rPr lang="en-US" sz="2800" dirty="0">
                <a:latin typeface="Times New Roman" pitchFamily="18" charset="0"/>
                <a:cs typeface="Times New Roman" pitchFamily="18" charset="0"/>
              </a:rPr>
              <a:t>and antenatal care. This </a:t>
            </a:r>
            <a:r>
              <a:rPr lang="en-US" sz="2800" dirty="0" smtClean="0">
                <a:latin typeface="Times New Roman" pitchFamily="18" charset="0"/>
                <a:cs typeface="Times New Roman" pitchFamily="18" charset="0"/>
              </a:rPr>
              <a:t>arrangement was </a:t>
            </a:r>
            <a:r>
              <a:rPr lang="en-US" sz="2800" dirty="0">
                <a:latin typeface="Times New Roman" pitchFamily="18" charset="0"/>
                <a:cs typeface="Times New Roman" pitchFamily="18" charset="0"/>
              </a:rPr>
              <a:t>viewed as inefficient. As a result, </a:t>
            </a:r>
            <a:r>
              <a:rPr lang="en-US" sz="2800" dirty="0" smtClean="0">
                <a:latin typeface="Times New Roman" pitchFamily="18" charset="0"/>
                <a:cs typeface="Times New Roman" pitchFamily="18" charset="0"/>
              </a:rPr>
              <a:t>these services </a:t>
            </a:r>
            <a:r>
              <a:rPr lang="en-US" sz="2800" dirty="0">
                <a:latin typeface="Times New Roman" pitchFamily="18" charset="0"/>
                <a:cs typeface="Times New Roman" pitchFamily="18" charset="0"/>
              </a:rPr>
              <a:t>were integrated to offer a </a:t>
            </a:r>
            <a:r>
              <a:rPr lang="en-US" sz="2800" dirty="0" smtClean="0">
                <a:latin typeface="Times New Roman" pitchFamily="18" charset="0"/>
                <a:cs typeface="Times New Roman" pitchFamily="18" charset="0"/>
              </a:rPr>
              <a:t>more consolidated </a:t>
            </a:r>
            <a:r>
              <a:rPr lang="en-US" sz="2800" dirty="0">
                <a:latin typeface="Times New Roman" pitchFamily="18" charset="0"/>
                <a:cs typeface="Times New Roman" pitchFamily="18" charset="0"/>
              </a:rPr>
              <a:t>package. Following this, </a:t>
            </a:r>
            <a:r>
              <a:rPr lang="en-US" sz="2800" dirty="0" smtClean="0">
                <a:latin typeface="Times New Roman" pitchFamily="18" charset="0"/>
                <a:cs typeface="Times New Roman" pitchFamily="18" charset="0"/>
              </a:rPr>
              <a:t>the Maternal/Child </a:t>
            </a:r>
            <a:r>
              <a:rPr lang="en-US" sz="2800" dirty="0">
                <a:latin typeface="Times New Roman" pitchFamily="18" charset="0"/>
                <a:cs typeface="Times New Roman" pitchFamily="18" charset="0"/>
              </a:rPr>
              <a:t>Health Care and Family </a:t>
            </a:r>
            <a:r>
              <a:rPr lang="en-US" sz="2800" dirty="0" smtClean="0">
                <a:latin typeface="Times New Roman" pitchFamily="18" charset="0"/>
                <a:cs typeface="Times New Roman" pitchFamily="18" charset="0"/>
              </a:rPr>
              <a:t>Planning (MCH/FP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Programme</a:t>
            </a:r>
            <a:r>
              <a:rPr lang="en-US" sz="2800" dirty="0">
                <a:latin typeface="Times New Roman" pitchFamily="18" charset="0"/>
                <a:cs typeface="Times New Roman" pitchFamily="18" charset="0"/>
              </a:rPr>
              <a:t> was established.</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4" name="Content Placeholder 3"/>
          <p:cNvSpPr>
            <a:spLocks noGrp="1"/>
          </p:cNvSpPr>
          <p:nvPr>
            <p:ph sz="quarter" idx="1"/>
          </p:nvPr>
        </p:nvSpPr>
        <p:spPr>
          <a:xfrm>
            <a:off x="228600" y="838200"/>
            <a:ext cx="8610600" cy="5638800"/>
          </a:xfrm>
        </p:spPr>
        <p:txBody>
          <a:bodyPr>
            <a:normAutofit/>
          </a:bodyPr>
          <a:lstStyle/>
          <a:p>
            <a:r>
              <a:rPr lang="en-US" sz="3200" dirty="0">
                <a:latin typeface="Times New Roman" pitchFamily="18" charset="0"/>
                <a:cs typeface="Times New Roman" pitchFamily="18" charset="0"/>
              </a:rPr>
              <a:t>Full package of reproductive health services, </a:t>
            </a:r>
            <a:r>
              <a:rPr lang="en-US" sz="3200" dirty="0" smtClean="0">
                <a:latin typeface="Times New Roman" pitchFamily="18" charset="0"/>
                <a:cs typeface="Times New Roman" pitchFamily="18" charset="0"/>
              </a:rPr>
              <a:t>involving </a:t>
            </a:r>
            <a:r>
              <a:rPr lang="en-US" sz="3200" dirty="0">
                <a:latin typeface="Times New Roman" pitchFamily="18" charset="0"/>
                <a:cs typeface="Times New Roman" pitchFamily="18" charset="0"/>
              </a:rPr>
              <a:t>IEC, counselling, and clinical services offering the widest range of choices of FP methods in the country.</a:t>
            </a:r>
          </a:p>
          <a:p>
            <a:r>
              <a:rPr lang="en-US" sz="3200" dirty="0">
                <a:latin typeface="Times New Roman" pitchFamily="18" charset="0"/>
                <a:cs typeface="Times New Roman" pitchFamily="18" charset="0"/>
              </a:rPr>
              <a:t>Specialised clinics for diagnosis and management of complications in pregnancy, </a:t>
            </a:r>
            <a:r>
              <a:rPr lang="en-US" sz="3200" dirty="0" err="1">
                <a:latin typeface="Times New Roman" pitchFamily="18" charset="0"/>
                <a:cs typeface="Times New Roman" pitchFamily="18" charset="0"/>
              </a:rPr>
              <a:t>labour</a:t>
            </a:r>
            <a:r>
              <a:rPr lang="en-US" sz="3200" dirty="0">
                <a:latin typeface="Times New Roman" pitchFamily="18" charset="0"/>
                <a:cs typeface="Times New Roman" pitchFamily="18" charset="0"/>
              </a:rPr>
              <a:t> and delivery, postnatal care which covers the neonate, incomplete abortion, </a:t>
            </a:r>
            <a:r>
              <a:rPr lang="en-US" sz="3200" dirty="0" err="1">
                <a:latin typeface="Times New Roman" pitchFamily="18" charset="0"/>
                <a:cs typeface="Times New Roman" pitchFamily="18" charset="0"/>
              </a:rPr>
              <a:t>gynaecological</a:t>
            </a:r>
            <a:r>
              <a:rPr lang="en-US" sz="3200" dirty="0">
                <a:latin typeface="Times New Roman" pitchFamily="18" charset="0"/>
                <a:cs typeface="Times New Roman" pitchFamily="18" charset="0"/>
              </a:rPr>
              <a:t> care for infertility, cancers of reproductive organs, STIs/HIV/AIDS and relate opportunistic infections.</a:t>
            </a:r>
          </a:p>
          <a:p>
            <a:endParaRPr lang="en-US" sz="3200" dirty="0"/>
          </a:p>
        </p:txBody>
      </p:sp>
    </p:spTree>
    <p:extLst>
      <p:ext uri="{BB962C8B-B14F-4D97-AF65-F5344CB8AC3E}">
        <p14:creationId xmlns:p14="http://schemas.microsoft.com/office/powerpoint/2010/main" val="319559436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9482"/>
            <a:ext cx="7772400" cy="380118"/>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457200"/>
            <a:ext cx="8458200" cy="6096000"/>
          </a:xfrm>
        </p:spPr>
        <p:txBody>
          <a:bodyPr>
            <a:normAutofit fontScale="92500"/>
          </a:bodyPr>
          <a:lstStyle/>
          <a:p>
            <a:pPr algn="just">
              <a:lnSpc>
                <a:spcPct val="160000"/>
              </a:lnSpc>
            </a:pPr>
            <a:r>
              <a:rPr lang="en-US" dirty="0">
                <a:latin typeface="Times New Roman" pitchFamily="18" charset="0"/>
                <a:cs typeface="Times New Roman" pitchFamily="18" charset="0"/>
              </a:rPr>
              <a:t>Specialised clinics for diagnosis </a:t>
            </a:r>
            <a:r>
              <a:rPr lang="en-US" dirty="0" smtClean="0">
                <a:latin typeface="Times New Roman" pitchFamily="18" charset="0"/>
                <a:cs typeface="Times New Roman" pitchFamily="18" charset="0"/>
              </a:rPr>
              <a:t>and management </a:t>
            </a:r>
            <a:r>
              <a:rPr lang="en-US" dirty="0">
                <a:latin typeface="Times New Roman" pitchFamily="18" charset="0"/>
                <a:cs typeface="Times New Roman" pitchFamily="18" charset="0"/>
              </a:rPr>
              <a:t>of complications </a:t>
            </a:r>
            <a:r>
              <a:rPr lang="en-US" dirty="0" smtClean="0">
                <a:latin typeface="Times New Roman" pitchFamily="18" charset="0"/>
                <a:cs typeface="Times New Roman" pitchFamily="18" charset="0"/>
              </a:rPr>
              <a:t>in pregnancy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labour</a:t>
            </a:r>
            <a:r>
              <a:rPr lang="en-US" dirty="0">
                <a:latin typeface="Times New Roman" pitchFamily="18" charset="0"/>
                <a:cs typeface="Times New Roman" pitchFamily="18" charset="0"/>
              </a:rPr>
              <a:t> and </a:t>
            </a:r>
            <a:r>
              <a:rPr lang="en-US" dirty="0" smtClean="0">
                <a:latin typeface="Times New Roman" pitchFamily="18" charset="0"/>
                <a:cs typeface="Times New Roman" pitchFamily="18" charset="0"/>
              </a:rPr>
              <a:t>delivery, postnatal </a:t>
            </a:r>
            <a:r>
              <a:rPr lang="en-US" dirty="0">
                <a:latin typeface="Times New Roman" pitchFamily="18" charset="0"/>
                <a:cs typeface="Times New Roman" pitchFamily="18" charset="0"/>
              </a:rPr>
              <a:t>care which covers </a:t>
            </a:r>
            <a:r>
              <a:rPr lang="en-US" dirty="0" smtClean="0">
                <a:latin typeface="Times New Roman" pitchFamily="18" charset="0"/>
                <a:cs typeface="Times New Roman" pitchFamily="18" charset="0"/>
              </a:rPr>
              <a:t>the neonate</a:t>
            </a:r>
            <a:r>
              <a:rPr lang="en-US" dirty="0">
                <a:latin typeface="Times New Roman" pitchFamily="18" charset="0"/>
                <a:cs typeface="Times New Roman" pitchFamily="18" charset="0"/>
              </a:rPr>
              <a:t>, incomplete </a:t>
            </a:r>
            <a:r>
              <a:rPr lang="en-US" dirty="0" smtClean="0">
                <a:latin typeface="Times New Roman" pitchFamily="18" charset="0"/>
                <a:cs typeface="Times New Roman" pitchFamily="18" charset="0"/>
              </a:rPr>
              <a:t>abortion, </a:t>
            </a:r>
            <a:r>
              <a:rPr lang="en-US" dirty="0" err="1" smtClean="0">
                <a:latin typeface="Times New Roman" pitchFamily="18" charset="0"/>
                <a:cs typeface="Times New Roman" pitchFamily="18" charset="0"/>
              </a:rPr>
              <a:t>gynaecological</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care for </a:t>
            </a:r>
            <a:r>
              <a:rPr lang="en-US" dirty="0" smtClean="0">
                <a:latin typeface="Times New Roman" pitchFamily="18" charset="0"/>
                <a:cs typeface="Times New Roman" pitchFamily="18" charset="0"/>
              </a:rPr>
              <a:t>infertility, cancers </a:t>
            </a:r>
            <a:r>
              <a:rPr lang="en-US" dirty="0">
                <a:latin typeface="Times New Roman" pitchFamily="18" charset="0"/>
                <a:cs typeface="Times New Roman" pitchFamily="18" charset="0"/>
              </a:rPr>
              <a:t>of reproductive </a:t>
            </a:r>
            <a:r>
              <a:rPr lang="en-US" dirty="0" smtClean="0">
                <a:latin typeface="Times New Roman" pitchFamily="18" charset="0"/>
                <a:cs typeface="Times New Roman" pitchFamily="18" charset="0"/>
              </a:rPr>
              <a:t>organs, STIs/HIV/AIDS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relate opportunistic infections</a:t>
            </a:r>
            <a:r>
              <a:rPr lang="en-US" dirty="0">
                <a:latin typeface="Times New Roman" pitchFamily="18" charset="0"/>
                <a:cs typeface="Times New Roman" pitchFamily="18" charset="0"/>
              </a:rPr>
              <a:t>.</a:t>
            </a:r>
          </a:p>
          <a:p>
            <a:pPr algn="just">
              <a:lnSpc>
                <a:spcPct val="160000"/>
              </a:lnSpc>
              <a:buNone/>
            </a:pPr>
            <a:r>
              <a:rPr lang="en-US" dirty="0">
                <a:latin typeface="Times New Roman" pitchFamily="18" charset="0"/>
                <a:cs typeface="Times New Roman" pitchFamily="18" charset="0"/>
              </a:rPr>
              <a:t>• Research testing and introduction </a:t>
            </a:r>
            <a:r>
              <a:rPr lang="en-US" dirty="0" smtClean="0">
                <a:latin typeface="Times New Roman" pitchFamily="18" charset="0"/>
                <a:cs typeface="Times New Roman" pitchFamily="18" charset="0"/>
              </a:rPr>
              <a:t>of new </a:t>
            </a:r>
            <a:r>
              <a:rPr lang="en-US" dirty="0">
                <a:latin typeface="Times New Roman" pitchFamily="18" charset="0"/>
                <a:cs typeface="Times New Roman" pitchFamily="18" charset="0"/>
              </a:rPr>
              <a:t>technologies to improve </a:t>
            </a:r>
            <a:r>
              <a:rPr lang="en-US" dirty="0" smtClean="0">
                <a:latin typeface="Times New Roman" pitchFamily="18" charset="0"/>
                <a:cs typeface="Times New Roman" pitchFamily="18" charset="0"/>
              </a:rPr>
              <a:t>current treatment</a:t>
            </a:r>
            <a:r>
              <a:rPr lang="en-US" dirty="0">
                <a:latin typeface="Times New Roman" pitchFamily="18" charset="0"/>
                <a:cs typeface="Times New Roman" pitchFamily="18" charset="0"/>
              </a:rPr>
              <a:t>, as well as cost </a:t>
            </a:r>
            <a:r>
              <a:rPr lang="en-US" dirty="0" smtClean="0">
                <a:latin typeface="Times New Roman" pitchFamily="18" charset="0"/>
                <a:cs typeface="Times New Roman" pitchFamily="18" charset="0"/>
              </a:rPr>
              <a:t>effective preventive </a:t>
            </a:r>
            <a:r>
              <a:rPr lang="en-US" dirty="0">
                <a:latin typeface="Times New Roman" pitchFamily="18" charset="0"/>
                <a:cs typeface="Times New Roman" pitchFamily="18" charset="0"/>
              </a:rPr>
              <a:t>and proactive measures.</a:t>
            </a:r>
          </a:p>
          <a:p>
            <a:pPr algn="just">
              <a:lnSpc>
                <a:spcPct val="160000"/>
              </a:lnSpc>
              <a:buNone/>
            </a:pPr>
            <a:r>
              <a:rPr lang="en-US" dirty="0">
                <a:latin typeface="Times New Roman" pitchFamily="18" charset="0"/>
                <a:cs typeface="Times New Roman" pitchFamily="18" charset="0"/>
              </a:rPr>
              <a:t>• Referral services to the national </a:t>
            </a:r>
            <a:r>
              <a:rPr lang="en-US" dirty="0" smtClean="0">
                <a:latin typeface="Times New Roman" pitchFamily="18" charset="0"/>
                <a:cs typeface="Times New Roman" pitchFamily="18" charset="0"/>
              </a:rPr>
              <a:t>hospital and </a:t>
            </a:r>
            <a:r>
              <a:rPr lang="en-US" dirty="0">
                <a:latin typeface="Times New Roman" pitchFamily="18" charset="0"/>
                <a:cs typeface="Times New Roman" pitchFamily="18" charset="0"/>
              </a:rPr>
              <a:t>from the primary and </a:t>
            </a:r>
            <a:r>
              <a:rPr lang="en-US" dirty="0" smtClean="0">
                <a:latin typeface="Times New Roman" pitchFamily="18" charset="0"/>
                <a:cs typeface="Times New Roman" pitchFamily="18" charset="0"/>
              </a:rPr>
              <a:t>community levels</a:t>
            </a:r>
            <a:r>
              <a:rPr lang="en-US"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National (Tertiary level)</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762000"/>
            <a:ext cx="8686800" cy="5867400"/>
          </a:xfrm>
        </p:spPr>
        <p:txBody>
          <a:bodyPr>
            <a:normAutofit/>
          </a:bodyPr>
          <a:lstStyle/>
          <a:p>
            <a:pPr algn="just">
              <a:lnSpc>
                <a:spcPct val="150000"/>
              </a:lnSpc>
            </a:pPr>
            <a:r>
              <a:rPr lang="en-US" sz="3600" dirty="0" smtClean="0">
                <a:latin typeface="Times New Roman" pitchFamily="18" charset="0"/>
                <a:cs typeface="Times New Roman" pitchFamily="18" charset="0"/>
              </a:rPr>
              <a:t>This </a:t>
            </a:r>
            <a:r>
              <a:rPr lang="en-US" sz="3600" dirty="0">
                <a:latin typeface="Times New Roman" pitchFamily="18" charset="0"/>
                <a:cs typeface="Times New Roman" pitchFamily="18" charset="0"/>
              </a:rPr>
              <a:t>level includes referral hospitals, which </a:t>
            </a:r>
            <a:r>
              <a:rPr lang="en-US" sz="3600" dirty="0" smtClean="0">
                <a:latin typeface="Times New Roman" pitchFamily="18" charset="0"/>
                <a:cs typeface="Times New Roman" pitchFamily="18" charset="0"/>
              </a:rPr>
              <a:t>have a </a:t>
            </a:r>
            <a:r>
              <a:rPr lang="en-US" sz="3600" dirty="0">
                <a:latin typeface="Times New Roman" pitchFamily="18" charset="0"/>
                <a:cs typeface="Times New Roman" pitchFamily="18" charset="0"/>
              </a:rPr>
              <a:t>full range of specialists including specialists </a:t>
            </a:r>
            <a:r>
              <a:rPr lang="en-US" sz="3600" dirty="0" smtClean="0">
                <a:latin typeface="Times New Roman" pitchFamily="18" charset="0"/>
                <a:cs typeface="Times New Roman" pitchFamily="18" charset="0"/>
              </a:rPr>
              <a:t>in laboratory </a:t>
            </a:r>
            <a:r>
              <a:rPr lang="en-US" sz="3600" dirty="0">
                <a:latin typeface="Times New Roman" pitchFamily="18" charset="0"/>
                <a:cs typeface="Times New Roman" pitchFamily="18" charset="0"/>
              </a:rPr>
              <a:t>medicine and radiology. All ’general</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provincial’ and ‘teaching’ hospitals are </a:t>
            </a:r>
            <a:r>
              <a:rPr lang="en-US" sz="3600" dirty="0" smtClean="0">
                <a:latin typeface="Times New Roman" pitchFamily="18" charset="0"/>
                <a:cs typeface="Times New Roman" pitchFamily="18" charset="0"/>
              </a:rPr>
              <a:t>classified  as </a:t>
            </a:r>
            <a:r>
              <a:rPr lang="en-US" sz="3600" dirty="0">
                <a:latin typeface="Times New Roman" pitchFamily="18" charset="0"/>
                <a:cs typeface="Times New Roman" pitchFamily="18" charset="0"/>
              </a:rPr>
              <a:t>tertiary. Tertiary hospitals are equipped </a:t>
            </a:r>
            <a:r>
              <a:rPr lang="en-US" sz="3600" dirty="0" smtClean="0">
                <a:latin typeface="Times New Roman" pitchFamily="18" charset="0"/>
                <a:cs typeface="Times New Roman" pitchFamily="18" charset="0"/>
              </a:rPr>
              <a:t>to deal </a:t>
            </a:r>
            <a:r>
              <a:rPr lang="en-US" sz="3600" dirty="0">
                <a:latin typeface="Times New Roman" pitchFamily="18" charset="0"/>
                <a:cs typeface="Times New Roman" pitchFamily="18" charset="0"/>
              </a:rPr>
              <a:t>with all clinical problems referred to them</a:t>
            </a:r>
            <a:r>
              <a:rPr lang="en-US" sz="3600" dirty="0"/>
              <a:t>.</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rgbClr val="FF0000"/>
              </a:solidFill>
            </a:endParaRPr>
          </a:p>
        </p:txBody>
      </p:sp>
      <p:sp>
        <p:nvSpPr>
          <p:cNvPr id="3" name="Content Placeholder 2"/>
          <p:cNvSpPr>
            <a:spLocks noGrp="1"/>
          </p:cNvSpPr>
          <p:nvPr>
            <p:ph sz="quarter" idx="1"/>
          </p:nvPr>
        </p:nvSpPr>
        <p:spPr/>
        <p:txBody>
          <a:bodyPr/>
          <a:lstStyle/>
          <a:p>
            <a:pPr algn="ctr"/>
            <a:endParaRPr lang="en-US" b="1" dirty="0" smtClean="0"/>
          </a:p>
          <a:p>
            <a:pPr algn="ctr"/>
            <a:endParaRPr lang="en-US" b="1" dirty="0"/>
          </a:p>
          <a:p>
            <a:pPr algn="ctr"/>
            <a:r>
              <a:rPr lang="en-US" b="1" dirty="0" smtClean="0">
                <a:solidFill>
                  <a:schemeClr val="tx2"/>
                </a:solidFill>
                <a:latin typeface="Times New Roman" pitchFamily="18" charset="0"/>
                <a:cs typeface="Times New Roman" pitchFamily="18" charset="0"/>
              </a:rPr>
              <a:t>ADOLESCENT ANDYOUTH </a:t>
            </a:r>
            <a:r>
              <a:rPr lang="en-US" b="1" dirty="0">
                <a:solidFill>
                  <a:schemeClr val="tx2"/>
                </a:solidFill>
                <a:latin typeface="Times New Roman" pitchFamily="18" charset="0"/>
                <a:cs typeface="Times New Roman" pitchFamily="18" charset="0"/>
              </a:rPr>
              <a:t>HEALTH</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838200"/>
            <a:ext cx="8686800" cy="5715000"/>
          </a:xfrm>
        </p:spPr>
        <p:txBody>
          <a:bodyPr>
            <a:normAutofit fontScale="85000" lnSpcReduction="20000"/>
          </a:bodyPr>
          <a:lstStyle/>
          <a:p>
            <a:pPr algn="just">
              <a:lnSpc>
                <a:spcPct val="170000"/>
              </a:lnSpc>
            </a:pPr>
            <a:r>
              <a:rPr lang="en-US" dirty="0">
                <a:latin typeface="Times New Roman" pitchFamily="18" charset="0"/>
                <a:cs typeface="Times New Roman" pitchFamily="18" charset="0"/>
              </a:rPr>
              <a:t>Although adolescents and the youth form </a:t>
            </a:r>
            <a:r>
              <a:rPr lang="en-US" dirty="0" smtClean="0">
                <a:latin typeface="Times New Roman" pitchFamily="18" charset="0"/>
                <a:cs typeface="Times New Roman" pitchFamily="18" charset="0"/>
              </a:rPr>
              <a:t>the majority </a:t>
            </a:r>
            <a:r>
              <a:rPr lang="en-US" dirty="0">
                <a:latin typeface="Times New Roman" pitchFamily="18" charset="0"/>
                <a:cs typeface="Times New Roman" pitchFamily="18" charset="0"/>
              </a:rPr>
              <a:t>of our population, their issues have, </a:t>
            </a:r>
            <a:r>
              <a:rPr lang="en-US" dirty="0" smtClean="0">
                <a:latin typeface="Times New Roman" pitchFamily="18" charset="0"/>
                <a:cs typeface="Times New Roman" pitchFamily="18" charset="0"/>
              </a:rPr>
              <a:t>for a </a:t>
            </a:r>
            <a:r>
              <a:rPr lang="en-US" dirty="0">
                <a:latin typeface="Times New Roman" pitchFamily="18" charset="0"/>
                <a:cs typeface="Times New Roman" pitchFamily="18" charset="0"/>
              </a:rPr>
              <a:t>long time, been ignored. Yet young </a:t>
            </a:r>
            <a:r>
              <a:rPr lang="en-US" dirty="0" smtClean="0">
                <a:latin typeface="Times New Roman" pitchFamily="18" charset="0"/>
                <a:cs typeface="Times New Roman" pitchFamily="18" charset="0"/>
              </a:rPr>
              <a:t>people have </a:t>
            </a:r>
            <a:r>
              <a:rPr lang="en-US" dirty="0">
                <a:latin typeface="Times New Roman" pitchFamily="18" charset="0"/>
                <a:cs typeface="Times New Roman" pitchFamily="18" charset="0"/>
              </a:rPr>
              <a:t>special needs and requirements.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At the </a:t>
            </a:r>
            <a:r>
              <a:rPr lang="en-US" b="1" dirty="0" smtClean="0">
                <a:latin typeface="Times New Roman" pitchFamily="18" charset="0"/>
                <a:cs typeface="Times New Roman" pitchFamily="18" charset="0"/>
              </a:rPr>
              <a:t>fourth </a:t>
            </a:r>
            <a:r>
              <a:rPr lang="en-US" b="1" dirty="0">
                <a:latin typeface="Times New Roman" pitchFamily="18" charset="0"/>
                <a:cs typeface="Times New Roman" pitchFamily="18" charset="0"/>
              </a:rPr>
              <a:t>World Conference on Women in Beijing </a:t>
            </a:r>
            <a:r>
              <a:rPr lang="en-US" b="1" dirty="0" smtClean="0">
                <a:latin typeface="Times New Roman" pitchFamily="18" charset="0"/>
                <a:cs typeface="Times New Roman" pitchFamily="18" charset="0"/>
              </a:rPr>
              <a:t>in 1995</a:t>
            </a:r>
            <a:r>
              <a:rPr lang="en-US" dirty="0">
                <a:latin typeface="Times New Roman" pitchFamily="18" charset="0"/>
                <a:cs typeface="Times New Roman" pitchFamily="18" charset="0"/>
              </a:rPr>
              <a:t>, it was concluded that </a:t>
            </a:r>
            <a:r>
              <a:rPr lang="en-US" b="1" dirty="0">
                <a:latin typeface="Times New Roman" pitchFamily="18" charset="0"/>
                <a:cs typeface="Times New Roman" pitchFamily="18" charset="0"/>
              </a:rPr>
              <a:t>adolescents</a:t>
            </a:r>
            <a:r>
              <a:rPr lang="en-US" dirty="0">
                <a:latin typeface="Times New Roman" pitchFamily="18" charset="0"/>
                <a:cs typeface="Times New Roman" pitchFamily="18" charset="0"/>
              </a:rPr>
              <a:t> are </a:t>
            </a:r>
            <a:r>
              <a:rPr lang="en-US" dirty="0" smtClean="0">
                <a:latin typeface="Times New Roman" pitchFamily="18" charset="0"/>
                <a:cs typeface="Times New Roman" pitchFamily="18" charset="0"/>
              </a:rPr>
              <a:t>particularly </a:t>
            </a:r>
            <a:r>
              <a:rPr lang="en-US" b="1" dirty="0">
                <a:latin typeface="Times New Roman" pitchFamily="18" charset="0"/>
                <a:cs typeface="Times New Roman" pitchFamily="18" charset="0"/>
              </a:rPr>
              <a:t>vulnerable group </a:t>
            </a:r>
            <a:r>
              <a:rPr lang="en-US" dirty="0">
                <a:latin typeface="Times New Roman" pitchFamily="18" charset="0"/>
                <a:cs typeface="Times New Roman" pitchFamily="18" charset="0"/>
              </a:rPr>
              <a:t>due to the fact </a:t>
            </a:r>
            <a:r>
              <a:rPr lang="en-US" dirty="0" smtClean="0">
                <a:latin typeface="Times New Roman" pitchFamily="18" charset="0"/>
                <a:cs typeface="Times New Roman" pitchFamily="18" charset="0"/>
              </a:rPr>
              <a:t>that they </a:t>
            </a:r>
            <a:r>
              <a:rPr lang="en-US" dirty="0">
                <a:latin typeface="Times New Roman" pitchFamily="18" charset="0"/>
                <a:cs typeface="Times New Roman" pitchFamily="18" charset="0"/>
              </a:rPr>
              <a:t>are known to have:</a:t>
            </a:r>
          </a:p>
          <a:p>
            <a:pPr algn="just">
              <a:lnSpc>
                <a:spcPct val="170000"/>
              </a:lnSpc>
              <a:buFont typeface="Wingdings" panose="05000000000000000000" pitchFamily="2" charset="2"/>
              <a:buChar char="Ø"/>
            </a:pPr>
            <a:r>
              <a:rPr lang="en-US" dirty="0">
                <a:latin typeface="Times New Roman" pitchFamily="18" charset="0"/>
                <a:cs typeface="Times New Roman" pitchFamily="18" charset="0"/>
              </a:rPr>
              <a:t>• Inadequate level of knowledge </a:t>
            </a:r>
            <a:r>
              <a:rPr lang="en-US" dirty="0" smtClean="0">
                <a:latin typeface="Times New Roman" pitchFamily="18" charset="0"/>
                <a:cs typeface="Times New Roman" pitchFamily="18" charset="0"/>
              </a:rPr>
              <a:t>about human </a:t>
            </a:r>
            <a:r>
              <a:rPr lang="en-US" dirty="0">
                <a:latin typeface="Times New Roman" pitchFamily="18" charset="0"/>
                <a:cs typeface="Times New Roman" pitchFamily="18" charset="0"/>
              </a:rPr>
              <a:t>sexuality</a:t>
            </a:r>
          </a:p>
          <a:p>
            <a:pPr algn="just">
              <a:lnSpc>
                <a:spcPct val="170000"/>
              </a:lnSpc>
              <a:buFont typeface="Wingdings" panose="05000000000000000000" pitchFamily="2" charset="2"/>
              <a:buChar char="Ø"/>
            </a:pPr>
            <a:r>
              <a:rPr lang="en-US" dirty="0">
                <a:latin typeface="Times New Roman" pitchFamily="18" charset="0"/>
                <a:cs typeface="Times New Roman" pitchFamily="18" charset="0"/>
              </a:rPr>
              <a:t>• Inadequate or poor information </a:t>
            </a:r>
            <a:r>
              <a:rPr lang="en-US" dirty="0" smtClean="0">
                <a:latin typeface="Times New Roman" pitchFamily="18" charset="0"/>
                <a:cs typeface="Times New Roman" pitchFamily="18" charset="0"/>
              </a:rPr>
              <a:t>on quality reproductive health services </a:t>
            </a:r>
          </a:p>
          <a:p>
            <a:pPr algn="just">
              <a:lnSpc>
                <a:spcPct val="170000"/>
              </a:lnSpc>
              <a:buFont typeface="Wingdings" panose="05000000000000000000"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High risk sexual behaviours</a:t>
            </a:r>
          </a:p>
          <a:p>
            <a:pPr algn="just">
              <a:lnSpc>
                <a:spcPct val="170000"/>
              </a:lnSpc>
              <a:buFont typeface="Wingdings" panose="05000000000000000000" pitchFamily="2" charset="2"/>
              <a:buChar char="Ø"/>
            </a:pPr>
            <a:r>
              <a:rPr lang="en-US" dirty="0">
                <a:latin typeface="Times New Roman" pitchFamily="18" charset="0"/>
                <a:cs typeface="Times New Roman" pitchFamily="18" charset="0"/>
              </a:rPr>
              <a:t>• Discriminatory social practices</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73162"/>
          </a:xfrm>
        </p:spPr>
        <p:txBody>
          <a:bodyPr>
            <a:normAutofit fontScale="90000"/>
          </a:bodyPr>
          <a:lstStyle/>
          <a:p>
            <a:r>
              <a:rPr lang="en-US" sz="3600" b="1" dirty="0" smtClean="0">
                <a:latin typeface="Times New Roman" pitchFamily="18" charset="0"/>
                <a:cs typeface="Times New Roman" pitchFamily="18" charset="0"/>
              </a:rPr>
              <a:t>Defining Adolescence</a:t>
            </a:r>
            <a:r>
              <a:rPr lang="en-US" b="1" dirty="0" smtClean="0"/>
              <a:t/>
            </a:r>
            <a:br>
              <a:rPr lang="en-US" b="1" dirty="0" smtClean="0"/>
            </a:br>
            <a:endParaRPr lang="en-US" dirty="0"/>
          </a:p>
        </p:txBody>
      </p:sp>
      <p:sp>
        <p:nvSpPr>
          <p:cNvPr id="3" name="Content Placeholder 2"/>
          <p:cNvSpPr>
            <a:spLocks noGrp="1"/>
          </p:cNvSpPr>
          <p:nvPr>
            <p:ph sz="quarter" idx="1"/>
          </p:nvPr>
        </p:nvSpPr>
        <p:spPr>
          <a:xfrm>
            <a:off x="152400" y="1447800"/>
            <a:ext cx="8763000" cy="5181600"/>
          </a:xfrm>
        </p:spPr>
        <p:txBody>
          <a:bodyPr>
            <a:normAutofit fontScale="92500"/>
          </a:bodyPr>
          <a:lstStyle/>
          <a:p>
            <a:pPr algn="just">
              <a:lnSpc>
                <a:spcPct val="150000"/>
              </a:lnSpc>
            </a:pPr>
            <a:r>
              <a:rPr lang="en-US" sz="3000" b="1" dirty="0" smtClean="0">
                <a:latin typeface="Times New Roman" pitchFamily="18" charset="0"/>
                <a:cs typeface="Times New Roman" pitchFamily="18" charset="0"/>
              </a:rPr>
              <a:t>Adolescence </a:t>
            </a:r>
            <a:r>
              <a:rPr lang="en-US" sz="3000" dirty="0">
                <a:latin typeface="Times New Roman" pitchFamily="18" charset="0"/>
                <a:cs typeface="Times New Roman" pitchFamily="18" charset="0"/>
              </a:rPr>
              <a:t>is defined as the transition </a:t>
            </a:r>
            <a:r>
              <a:rPr lang="en-US" sz="3000" dirty="0" smtClean="0">
                <a:latin typeface="Times New Roman" pitchFamily="18" charset="0"/>
                <a:cs typeface="Times New Roman" pitchFamily="18" charset="0"/>
              </a:rPr>
              <a:t>period between </a:t>
            </a:r>
            <a:r>
              <a:rPr lang="en-US" sz="3000" dirty="0">
                <a:latin typeface="Times New Roman" pitchFamily="18" charset="0"/>
                <a:cs typeface="Times New Roman" pitchFamily="18" charset="0"/>
              </a:rPr>
              <a:t>childhood and adulthood</a:t>
            </a:r>
            <a:r>
              <a:rPr lang="en-US" sz="3000" dirty="0" smtClean="0">
                <a:latin typeface="Times New Roman" pitchFamily="18" charset="0"/>
                <a:cs typeface="Times New Roman" pitchFamily="18" charset="0"/>
              </a:rPr>
              <a:t>.</a:t>
            </a:r>
          </a:p>
          <a:p>
            <a:pPr algn="just">
              <a:lnSpc>
                <a:spcPct val="150000"/>
              </a:lnSpc>
            </a:pP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It is a </a:t>
            </a:r>
            <a:r>
              <a:rPr lang="en-US" sz="3000" dirty="0" smtClean="0">
                <a:latin typeface="Times New Roman" pitchFamily="18" charset="0"/>
                <a:cs typeface="Times New Roman" pitchFamily="18" charset="0"/>
              </a:rPr>
              <a:t>period of </a:t>
            </a:r>
            <a:r>
              <a:rPr lang="en-US" sz="3000" dirty="0">
                <a:latin typeface="Times New Roman" pitchFamily="18" charset="0"/>
                <a:cs typeface="Times New Roman" pitchFamily="18" charset="0"/>
              </a:rPr>
              <a:t>rapid growth and maturation as the </a:t>
            </a:r>
            <a:r>
              <a:rPr lang="en-US" sz="3000" dirty="0" smtClean="0">
                <a:latin typeface="Times New Roman" pitchFamily="18" charset="0"/>
                <a:cs typeface="Times New Roman" pitchFamily="18" charset="0"/>
              </a:rPr>
              <a:t>person </a:t>
            </a:r>
            <a:r>
              <a:rPr lang="en-US" sz="3000" dirty="0">
                <a:latin typeface="Times New Roman" pitchFamily="18" charset="0"/>
                <a:cs typeface="Times New Roman" pitchFamily="18" charset="0"/>
              </a:rPr>
              <a:t>reaches puberty. </a:t>
            </a:r>
            <a:endParaRPr lang="en-US" sz="3000" dirty="0" smtClean="0">
              <a:latin typeface="Times New Roman" pitchFamily="18" charset="0"/>
              <a:cs typeface="Times New Roman" pitchFamily="18" charset="0"/>
            </a:endParaRPr>
          </a:p>
          <a:p>
            <a:pPr algn="just">
              <a:lnSpc>
                <a:spcPct val="150000"/>
              </a:lnSpc>
            </a:pPr>
            <a:r>
              <a:rPr lang="en-US" sz="3000" dirty="0" smtClean="0">
                <a:latin typeface="Times New Roman" pitchFamily="18" charset="0"/>
                <a:cs typeface="Times New Roman" pitchFamily="18" charset="0"/>
              </a:rPr>
              <a:t>The </a:t>
            </a:r>
            <a:r>
              <a:rPr lang="en-US" sz="3000" dirty="0">
                <a:latin typeface="Times New Roman" pitchFamily="18" charset="0"/>
                <a:cs typeface="Times New Roman" pitchFamily="18" charset="0"/>
              </a:rPr>
              <a:t>most </a:t>
            </a:r>
            <a:r>
              <a:rPr lang="en-US" sz="3000" dirty="0" err="1">
                <a:latin typeface="Times New Roman" pitchFamily="18" charset="0"/>
                <a:cs typeface="Times New Roman" pitchFamily="18" charset="0"/>
              </a:rPr>
              <a:t>colourful</a:t>
            </a:r>
            <a:r>
              <a:rPr lang="en-US" sz="3000" dirty="0">
                <a:latin typeface="Times New Roman" pitchFamily="18" charset="0"/>
                <a:cs typeface="Times New Roman" pitchFamily="18" charset="0"/>
              </a:rPr>
              <a:t> years of </a:t>
            </a:r>
            <a:r>
              <a:rPr lang="en-US" sz="3000" dirty="0" smtClean="0">
                <a:latin typeface="Times New Roman" pitchFamily="18" charset="0"/>
                <a:cs typeface="Times New Roman" pitchFamily="18" charset="0"/>
              </a:rPr>
              <a:t>life are </a:t>
            </a:r>
            <a:r>
              <a:rPr lang="en-US" sz="3000" dirty="0">
                <a:latin typeface="Times New Roman" pitchFamily="18" charset="0"/>
                <a:cs typeface="Times New Roman" pitchFamily="18" charset="0"/>
              </a:rPr>
              <a:t>the teenage years. This is a period when </a:t>
            </a:r>
            <a:r>
              <a:rPr lang="en-US" sz="3000" dirty="0" smtClean="0">
                <a:latin typeface="Times New Roman" pitchFamily="18" charset="0"/>
                <a:cs typeface="Times New Roman" pitchFamily="18" charset="0"/>
              </a:rPr>
              <a:t>the youth </a:t>
            </a:r>
            <a:r>
              <a:rPr lang="en-US" sz="3000" dirty="0">
                <a:latin typeface="Times New Roman" pitchFamily="18" charset="0"/>
                <a:cs typeface="Times New Roman" pitchFamily="18" charset="0"/>
              </a:rPr>
              <a:t>want to be appreciated for who they </a:t>
            </a:r>
            <a:r>
              <a:rPr lang="en-US" sz="3000" dirty="0" smtClean="0">
                <a:latin typeface="Times New Roman" pitchFamily="18" charset="0"/>
                <a:cs typeface="Times New Roman" pitchFamily="18" charset="0"/>
              </a:rPr>
              <a:t>are and </a:t>
            </a:r>
            <a:r>
              <a:rPr lang="en-US" sz="3000" dirty="0">
                <a:latin typeface="Times New Roman" pitchFamily="18" charset="0"/>
                <a:cs typeface="Times New Roman" pitchFamily="18" charset="0"/>
              </a:rPr>
              <a:t>seek affection and attention</a:t>
            </a:r>
            <a:r>
              <a:rPr lang="en-US" dirty="0"/>
              <a:t>.</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152400" y="685800"/>
            <a:ext cx="8610600" cy="5867400"/>
          </a:xfrm>
        </p:spPr>
        <p:txBody>
          <a:bodyPr>
            <a:noAutofit/>
          </a:bodyPr>
          <a:lstStyle/>
          <a:p>
            <a:pPr algn="just">
              <a:lnSpc>
                <a:spcPct val="150000"/>
              </a:lnSpc>
            </a:pPr>
            <a:r>
              <a:rPr lang="en-US" sz="2800" dirty="0">
                <a:latin typeface="Times New Roman" pitchFamily="18" charset="0"/>
                <a:cs typeface="Times New Roman" pitchFamily="18" charset="0"/>
              </a:rPr>
              <a:t>The onset of adolescence varies from </a:t>
            </a:r>
            <a:r>
              <a:rPr lang="en-US" sz="2800" dirty="0" smtClean="0">
                <a:latin typeface="Times New Roman" pitchFamily="18" charset="0"/>
                <a:cs typeface="Times New Roman" pitchFamily="18" charset="0"/>
              </a:rPr>
              <a:t>one individual </a:t>
            </a:r>
            <a:r>
              <a:rPr lang="en-US" sz="2800" dirty="0">
                <a:latin typeface="Times New Roman" pitchFamily="18" charset="0"/>
                <a:cs typeface="Times New Roman" pitchFamily="18" charset="0"/>
              </a:rPr>
              <a:t>to the other, and between the </a:t>
            </a:r>
            <a:r>
              <a:rPr lang="en-US" sz="2800" dirty="0" smtClean="0">
                <a:latin typeface="Times New Roman" pitchFamily="18" charset="0"/>
                <a:cs typeface="Times New Roman" pitchFamily="18" charset="0"/>
              </a:rPr>
              <a:t>two sexes</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lnSpc>
                <a:spcPct val="150000"/>
              </a:lnSpc>
            </a:pP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girls, it may begin as early as 9 </a:t>
            </a:r>
            <a:r>
              <a:rPr lang="en-US" sz="2800" dirty="0" smtClean="0">
                <a:latin typeface="Times New Roman" pitchFamily="18" charset="0"/>
                <a:cs typeface="Times New Roman" pitchFamily="18" charset="0"/>
              </a:rPr>
              <a:t>years while </a:t>
            </a:r>
            <a:r>
              <a:rPr lang="en-US" sz="2800" dirty="0">
                <a:latin typeface="Times New Roman" pitchFamily="18" charset="0"/>
                <a:cs typeface="Times New Roman" pitchFamily="18" charset="0"/>
              </a:rPr>
              <a:t>in boys it may begin at 12 years. </a:t>
            </a:r>
            <a:endParaRPr lang="en-US" sz="2800" dirty="0" smtClean="0">
              <a:latin typeface="Times New Roman" pitchFamily="18" charset="0"/>
              <a:cs typeface="Times New Roman" pitchFamily="18" charset="0"/>
            </a:endParaRPr>
          </a:p>
          <a:p>
            <a:pPr algn="just">
              <a:lnSpc>
                <a:spcPct val="150000"/>
              </a:lnSpc>
            </a:pPr>
            <a:r>
              <a:rPr lang="en-US" sz="2800" dirty="0" smtClean="0">
                <a:latin typeface="Times New Roman" pitchFamily="18" charset="0"/>
                <a:cs typeface="Times New Roman" pitchFamily="18" charset="0"/>
              </a:rPr>
              <a:t>The two sexes </a:t>
            </a:r>
            <a:r>
              <a:rPr lang="en-US" sz="2800" dirty="0">
                <a:latin typeface="Times New Roman" pitchFamily="18" charset="0"/>
                <a:cs typeface="Times New Roman" pitchFamily="18" charset="0"/>
              </a:rPr>
              <a:t>share an approximate range </a:t>
            </a:r>
            <a:r>
              <a:rPr lang="en-US" sz="2800" dirty="0" smtClean="0">
                <a:latin typeface="Times New Roman" pitchFamily="18" charset="0"/>
                <a:cs typeface="Times New Roman" pitchFamily="18" charset="0"/>
              </a:rPr>
              <a:t>marking adolescence </a:t>
            </a:r>
            <a:r>
              <a:rPr lang="en-US" sz="2800" dirty="0">
                <a:latin typeface="Times New Roman" pitchFamily="18" charset="0"/>
                <a:cs typeface="Times New Roman" pitchFamily="18" charset="0"/>
              </a:rPr>
              <a:t>from 13 -</a:t>
            </a:r>
            <a:r>
              <a:rPr lang="en-US" sz="2800" dirty="0" smtClean="0">
                <a:latin typeface="Times New Roman" pitchFamily="18" charset="0"/>
                <a:cs typeface="Times New Roman" pitchFamily="18" charset="0"/>
              </a:rPr>
              <a:t>18 </a:t>
            </a:r>
            <a:r>
              <a:rPr lang="en-US" sz="2800" dirty="0">
                <a:latin typeface="Times New Roman" pitchFamily="18" charset="0"/>
                <a:cs typeface="Times New Roman" pitchFamily="18" charset="0"/>
              </a:rPr>
              <a:t>years. </a:t>
            </a:r>
            <a:endParaRPr lang="en-US" sz="2800" dirty="0" smtClean="0">
              <a:latin typeface="Times New Roman" pitchFamily="18" charset="0"/>
              <a:cs typeface="Times New Roman" pitchFamily="18" charset="0"/>
            </a:endParaRPr>
          </a:p>
          <a:p>
            <a:pPr algn="just">
              <a:lnSpc>
                <a:spcPct val="150000"/>
              </a:lnSpc>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youth </a:t>
            </a:r>
            <a:r>
              <a:rPr lang="en-US" sz="2800" dirty="0" smtClean="0">
                <a:latin typeface="Times New Roman" pitchFamily="18" charset="0"/>
                <a:cs typeface="Times New Roman" pitchFamily="18" charset="0"/>
              </a:rPr>
              <a:t>age extends </a:t>
            </a:r>
            <a:r>
              <a:rPr lang="en-US" sz="2800" dirty="0">
                <a:latin typeface="Times New Roman" pitchFamily="18" charset="0"/>
                <a:cs typeface="Times New Roman" pitchFamily="18" charset="0"/>
              </a:rPr>
              <a:t>up to 21 years</a:t>
            </a:r>
            <a:r>
              <a:rPr lang="en-US" sz="2800" dirty="0"/>
              <a:t>.</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Physical Characteristics of Adolescence</a:t>
            </a:r>
            <a:r>
              <a:rPr lang="en-US" b="1" dirty="0" smtClean="0"/>
              <a:t/>
            </a:r>
            <a:br>
              <a:rPr lang="en-US" b="1" dirty="0" smtClean="0"/>
            </a:br>
            <a:endParaRPr lang="en-US" dirty="0"/>
          </a:p>
        </p:txBody>
      </p:sp>
      <p:sp>
        <p:nvSpPr>
          <p:cNvPr id="3" name="Content Placeholder 2"/>
          <p:cNvSpPr>
            <a:spLocks noGrp="1"/>
          </p:cNvSpPr>
          <p:nvPr>
            <p:ph sz="quarter" idx="1"/>
          </p:nvPr>
        </p:nvSpPr>
        <p:spPr>
          <a:xfrm>
            <a:off x="228600" y="762000"/>
            <a:ext cx="8763000" cy="5257800"/>
          </a:xfrm>
        </p:spPr>
        <p:txBody>
          <a:bodyPr>
            <a:normAutofit lnSpcReduction="10000"/>
          </a:bodyPr>
          <a:lstStyle/>
          <a:p>
            <a:pPr algn="just">
              <a:lnSpc>
                <a:spcPct val="160000"/>
              </a:lnSpc>
            </a:pPr>
            <a:r>
              <a:rPr lang="en-US" dirty="0" smtClean="0">
                <a:latin typeface="Times New Roman" pitchFamily="18" charset="0"/>
                <a:cs typeface="Times New Roman" pitchFamily="18" charset="0"/>
              </a:rPr>
              <a:t>Adolescence </a:t>
            </a:r>
            <a:r>
              <a:rPr lang="en-US" dirty="0">
                <a:latin typeface="Times New Roman" pitchFamily="18" charset="0"/>
                <a:cs typeface="Times New Roman" pitchFamily="18" charset="0"/>
              </a:rPr>
              <a:t>is marked by the development </a:t>
            </a:r>
            <a:r>
              <a:rPr lang="en-US" dirty="0" smtClean="0">
                <a:latin typeface="Times New Roman" pitchFamily="18" charset="0"/>
                <a:cs typeface="Times New Roman" pitchFamily="18" charset="0"/>
              </a:rPr>
              <a:t>of secondary </a:t>
            </a:r>
            <a:r>
              <a:rPr lang="en-US" dirty="0">
                <a:latin typeface="Times New Roman" pitchFamily="18" charset="0"/>
                <a:cs typeface="Times New Roman" pitchFamily="18" charset="0"/>
              </a:rPr>
              <a:t>characteristics under the influence </a:t>
            </a:r>
            <a:r>
              <a:rPr lang="en-US" dirty="0" smtClean="0">
                <a:latin typeface="Times New Roman" pitchFamily="18" charset="0"/>
                <a:cs typeface="Times New Roman" pitchFamily="18" charset="0"/>
              </a:rPr>
              <a:t>of the </a:t>
            </a:r>
            <a:r>
              <a:rPr lang="en-US" dirty="0">
                <a:latin typeface="Times New Roman" pitchFamily="18" charset="0"/>
                <a:cs typeface="Times New Roman" pitchFamily="18" charset="0"/>
              </a:rPr>
              <a:t>gonadotrophic hormone from the </a:t>
            </a:r>
            <a:r>
              <a:rPr lang="en-US" dirty="0" smtClean="0">
                <a:latin typeface="Times New Roman" pitchFamily="18" charset="0"/>
                <a:cs typeface="Times New Roman" pitchFamily="18" charset="0"/>
              </a:rPr>
              <a:t>anterior pituitary </a:t>
            </a:r>
            <a:r>
              <a:rPr lang="en-US" dirty="0">
                <a:latin typeface="Times New Roman" pitchFamily="18" charset="0"/>
                <a:cs typeface="Times New Roman" pitchFamily="18" charset="0"/>
              </a:rPr>
              <a:t>gland.</a:t>
            </a:r>
          </a:p>
          <a:p>
            <a:pPr algn="just">
              <a:lnSpc>
                <a:spcPct val="160000"/>
              </a:lnSpc>
              <a:buNone/>
            </a:pPr>
            <a:r>
              <a:rPr lang="en-US" b="1" dirty="0">
                <a:latin typeface="Times New Roman" pitchFamily="18" charset="0"/>
                <a:cs typeface="Times New Roman" pitchFamily="18" charset="0"/>
              </a:rPr>
              <a:t>Girls</a:t>
            </a:r>
          </a:p>
          <a:p>
            <a:pPr algn="just">
              <a:lnSpc>
                <a:spcPct val="160000"/>
              </a:lnSpc>
            </a:pPr>
            <a:r>
              <a:rPr lang="en-US" dirty="0">
                <a:latin typeface="Times New Roman" pitchFamily="18" charset="0"/>
                <a:cs typeface="Times New Roman" pitchFamily="18" charset="0"/>
              </a:rPr>
              <a:t>In girls, under the influence of oestrogen </a:t>
            </a:r>
            <a:r>
              <a:rPr lang="en-US" dirty="0" smtClean="0">
                <a:latin typeface="Times New Roman" pitchFamily="18" charset="0"/>
                <a:cs typeface="Times New Roman" pitchFamily="18" charset="0"/>
              </a:rPr>
              <a:t>some secondary </a:t>
            </a:r>
            <a:r>
              <a:rPr lang="en-US" dirty="0">
                <a:latin typeface="Times New Roman" pitchFamily="18" charset="0"/>
                <a:cs typeface="Times New Roman" pitchFamily="18" charset="0"/>
              </a:rPr>
              <a:t>characteristics develop between </a:t>
            </a:r>
            <a:r>
              <a:rPr lang="en-US" dirty="0" smtClean="0">
                <a:latin typeface="Times New Roman" pitchFamily="18" charset="0"/>
                <a:cs typeface="Times New Roman" pitchFamily="18" charset="0"/>
              </a:rPr>
              <a:t>the ages </a:t>
            </a:r>
            <a:r>
              <a:rPr lang="en-US" dirty="0">
                <a:latin typeface="Times New Roman" pitchFamily="18" charset="0"/>
                <a:cs typeface="Times New Roman" pitchFamily="18" charset="0"/>
              </a:rPr>
              <a:t>of 12 - 14 years, although they have </a:t>
            </a:r>
            <a:r>
              <a:rPr lang="en-US" dirty="0" smtClean="0">
                <a:latin typeface="Times New Roman" pitchFamily="18" charset="0"/>
                <a:cs typeface="Times New Roman" pitchFamily="18" charset="0"/>
              </a:rPr>
              <a:t>also been </a:t>
            </a:r>
            <a:r>
              <a:rPr lang="en-US" dirty="0">
                <a:latin typeface="Times New Roman" pitchFamily="18" charset="0"/>
                <a:cs typeface="Times New Roman" pitchFamily="18" charset="0"/>
              </a:rPr>
              <a:t>reported in younger ages </a:t>
            </a:r>
            <a:r>
              <a:rPr lang="en-US" dirty="0" smtClean="0">
                <a:latin typeface="Times New Roman" pitchFamily="18" charset="0"/>
                <a:cs typeface="Times New Roman" pitchFamily="18" charset="0"/>
              </a:rPr>
              <a:t>of 8 </a:t>
            </a:r>
            <a:r>
              <a:rPr lang="en-US" dirty="0">
                <a:latin typeface="Times New Roman" pitchFamily="18" charset="0"/>
                <a:cs typeface="Times New Roman" pitchFamily="18" charset="0"/>
              </a:rPr>
              <a:t>to 9 years.</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0" y="685800"/>
            <a:ext cx="8915400" cy="5943600"/>
          </a:xfrm>
        </p:spPr>
        <p:txBody>
          <a:bodyPr>
            <a:normAutofit/>
          </a:bodyPr>
          <a:lstStyle/>
          <a:p>
            <a:pPr algn="just">
              <a:lnSpc>
                <a:spcPct val="150000"/>
              </a:lnSpc>
            </a:pPr>
            <a:r>
              <a:rPr lang="en-US" sz="3600" dirty="0" smtClean="0">
                <a:latin typeface="Times New Roman" pitchFamily="18" charset="0"/>
                <a:cs typeface="Times New Roman" pitchFamily="18" charset="0"/>
              </a:rPr>
              <a:t>These</a:t>
            </a:r>
            <a:r>
              <a:rPr lang="en-US" sz="3600" b="1" dirty="0">
                <a:latin typeface="Times New Roman" pitchFamily="18" charset="0"/>
                <a:cs typeface="Times New Roman" pitchFamily="18" charset="0"/>
              </a:rPr>
              <a:t> Physical Characteristics</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include:</a:t>
            </a:r>
          </a:p>
          <a:p>
            <a:pPr algn="just">
              <a:lnSpc>
                <a:spcPct val="150000"/>
              </a:lnSpc>
              <a:buFont typeface="Wingdings" panose="05000000000000000000" pitchFamily="2" charset="2"/>
              <a:buChar char="Ø"/>
            </a:pPr>
            <a:r>
              <a:rPr lang="en-US" sz="3600" dirty="0">
                <a:latin typeface="Times New Roman" pitchFamily="18" charset="0"/>
                <a:cs typeface="Times New Roman" pitchFamily="18" charset="0"/>
              </a:rPr>
              <a:t>• Breasts increase in size and </a:t>
            </a:r>
            <a:r>
              <a:rPr lang="en-US" sz="3600" dirty="0" smtClean="0">
                <a:latin typeface="Times New Roman" pitchFamily="18" charset="0"/>
                <a:cs typeface="Times New Roman" pitchFamily="18" charset="0"/>
              </a:rPr>
              <a:t>are spherical in shape </a:t>
            </a:r>
            <a:r>
              <a:rPr lang="en-US" sz="3600" dirty="0">
                <a:latin typeface="Times New Roman" pitchFamily="18" charset="0"/>
                <a:cs typeface="Times New Roman" pitchFamily="18" charset="0"/>
              </a:rPr>
              <a:t>due to enlarged glandular tissue</a:t>
            </a:r>
          </a:p>
          <a:p>
            <a:pPr algn="just">
              <a:lnSpc>
                <a:spcPct val="150000"/>
              </a:lnSpc>
              <a:buFont typeface="Wingdings" panose="05000000000000000000" pitchFamily="2" charset="2"/>
              <a:buChar char="Ø"/>
            </a:pPr>
            <a:r>
              <a:rPr lang="en-US" sz="3600" dirty="0">
                <a:latin typeface="Times New Roman" pitchFamily="18" charset="0"/>
                <a:cs typeface="Times New Roman" pitchFamily="18" charset="0"/>
              </a:rPr>
              <a:t>• Typical female shape and contour of </a:t>
            </a:r>
            <a:r>
              <a:rPr lang="en-US" sz="3600" dirty="0" smtClean="0">
                <a:latin typeface="Times New Roman" pitchFamily="18" charset="0"/>
                <a:cs typeface="Times New Roman" pitchFamily="18" charset="0"/>
              </a:rPr>
              <a:t>the body develop</a:t>
            </a:r>
            <a:r>
              <a:rPr lang="en-US" sz="3600" dirty="0">
                <a:latin typeface="Times New Roman" pitchFamily="18" charset="0"/>
                <a:cs typeface="Times New Roman" pitchFamily="18" charset="0"/>
              </a:rPr>
              <a:t>, that is broad hips and </a:t>
            </a:r>
            <a:r>
              <a:rPr lang="en-US" sz="3600" dirty="0" smtClean="0">
                <a:latin typeface="Times New Roman" pitchFamily="18" charset="0"/>
                <a:cs typeface="Times New Roman" pitchFamily="18" charset="0"/>
              </a:rPr>
              <a:t>narrow chest and </a:t>
            </a:r>
            <a:r>
              <a:rPr lang="en-US" sz="3600" dirty="0">
                <a:latin typeface="Times New Roman" pitchFamily="18" charset="0"/>
                <a:cs typeface="Times New Roman" pitchFamily="18" charset="0"/>
              </a:rPr>
              <a:t>shoulders</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dirty="0" smtClean="0"/>
              <a:t>Cont………..</a:t>
            </a:r>
            <a:endParaRPr lang="en-US" dirty="0"/>
          </a:p>
        </p:txBody>
      </p:sp>
      <p:sp>
        <p:nvSpPr>
          <p:cNvPr id="3" name="Content Placeholder 2"/>
          <p:cNvSpPr>
            <a:spLocks noGrp="1"/>
          </p:cNvSpPr>
          <p:nvPr>
            <p:ph sz="quarter" idx="1"/>
          </p:nvPr>
        </p:nvSpPr>
        <p:spPr>
          <a:xfrm>
            <a:off x="228600" y="685800"/>
            <a:ext cx="8763000" cy="5943600"/>
          </a:xfrm>
        </p:spPr>
        <p:txBody>
          <a:bodyPr>
            <a:noAutofit/>
          </a:bodyPr>
          <a:lstStyle/>
          <a:p>
            <a:pPr algn="just">
              <a:lnSpc>
                <a:spcPct val="150000"/>
              </a:lnSpc>
              <a:buFont typeface="Wingdings" panose="05000000000000000000" pitchFamily="2" charset="2"/>
              <a:buChar char="Ø"/>
            </a:pPr>
            <a:r>
              <a:rPr lang="en-US" sz="3600" dirty="0">
                <a:latin typeface="Times New Roman" pitchFamily="18" charset="0"/>
                <a:cs typeface="Times New Roman" pitchFamily="18" charset="0"/>
              </a:rPr>
              <a:t>Hair develops in the armpits and </a:t>
            </a:r>
            <a:r>
              <a:rPr lang="en-US" sz="3600" dirty="0" smtClean="0">
                <a:latin typeface="Times New Roman" pitchFamily="18" charset="0"/>
                <a:cs typeface="Times New Roman" pitchFamily="18" charset="0"/>
              </a:rPr>
              <a:t>pubic region</a:t>
            </a:r>
            <a:endParaRPr lang="en-US" sz="3600" dirty="0">
              <a:latin typeface="Times New Roman" pitchFamily="18" charset="0"/>
              <a:cs typeface="Times New Roman" pitchFamily="18" charset="0"/>
            </a:endParaRPr>
          </a:p>
          <a:p>
            <a:pPr algn="just">
              <a:lnSpc>
                <a:spcPct val="150000"/>
              </a:lnSpc>
              <a:buFont typeface="Wingdings" panose="05000000000000000000" pitchFamily="2" charset="2"/>
              <a:buChar char="Ø"/>
            </a:pPr>
            <a:r>
              <a:rPr lang="en-US" sz="3600" dirty="0">
                <a:latin typeface="Times New Roman" pitchFamily="18" charset="0"/>
                <a:cs typeface="Times New Roman" pitchFamily="18" charset="0"/>
              </a:rPr>
              <a:t>• Internal organs of reproduction, that </a:t>
            </a:r>
            <a:r>
              <a:rPr lang="en-US" sz="3600" dirty="0" smtClean="0">
                <a:latin typeface="Times New Roman" pitchFamily="18" charset="0"/>
                <a:cs typeface="Times New Roman" pitchFamily="18" charset="0"/>
              </a:rPr>
              <a:t>is, vagina</a:t>
            </a:r>
            <a:r>
              <a:rPr lang="en-US" sz="3600" dirty="0">
                <a:latin typeface="Times New Roman" pitchFamily="18" charset="0"/>
                <a:cs typeface="Times New Roman" pitchFamily="18" charset="0"/>
              </a:rPr>
              <a:t>, uterus, ovaries mature </a:t>
            </a:r>
            <a:r>
              <a:rPr lang="en-US" sz="3600" dirty="0" smtClean="0">
                <a:latin typeface="Times New Roman" pitchFamily="18" charset="0"/>
                <a:cs typeface="Times New Roman" pitchFamily="18" charset="0"/>
              </a:rPr>
              <a:t>and menstruation </a:t>
            </a:r>
            <a:r>
              <a:rPr lang="en-US" sz="3600" dirty="0">
                <a:latin typeface="Times New Roman" pitchFamily="18" charset="0"/>
                <a:cs typeface="Times New Roman" pitchFamily="18" charset="0"/>
              </a:rPr>
              <a:t>(menarche) begins</a:t>
            </a:r>
          </a:p>
          <a:p>
            <a:pPr algn="just">
              <a:lnSpc>
                <a:spcPct val="150000"/>
              </a:lnSpc>
              <a:buFont typeface="Wingdings" panose="05000000000000000000" pitchFamily="2" charset="2"/>
              <a:buChar char="Ø"/>
            </a:pPr>
            <a:r>
              <a:rPr lang="en-US" sz="3600" dirty="0">
                <a:latin typeface="Times New Roman" pitchFamily="18" charset="0"/>
                <a:cs typeface="Times New Roman" pitchFamily="18" charset="0"/>
              </a:rPr>
              <a:t>• Face may become smooth or </a:t>
            </a:r>
            <a:r>
              <a:rPr lang="en-US" sz="3600" dirty="0" smtClean="0">
                <a:latin typeface="Times New Roman" pitchFamily="18" charset="0"/>
                <a:cs typeface="Times New Roman" pitchFamily="18" charset="0"/>
              </a:rPr>
              <a:t>facial pimples </a:t>
            </a:r>
            <a:r>
              <a:rPr lang="en-US" sz="3600" dirty="0">
                <a:latin typeface="Times New Roman" pitchFamily="18" charset="0"/>
                <a:cs typeface="Times New Roman" pitchFamily="18" charset="0"/>
              </a:rPr>
              <a:t>(</a:t>
            </a:r>
            <a:r>
              <a:rPr lang="en-US" sz="3600" dirty="0" smtClean="0">
                <a:latin typeface="Times New Roman" pitchFamily="18" charset="0"/>
                <a:cs typeface="Times New Roman" pitchFamily="18" charset="0"/>
              </a:rPr>
              <a:t>acne) may develop</a:t>
            </a:r>
          </a:p>
          <a:p>
            <a:pPr>
              <a:buNone/>
            </a:pPr>
            <a:endParaRPr lang="en-US"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1276</TotalTime>
  <Words>9685</Words>
  <Application>Microsoft Office PowerPoint</Application>
  <PresentationFormat>On-screen Show (4:3)</PresentationFormat>
  <Paragraphs>671</Paragraphs>
  <Slides>186</Slides>
  <Notes>2</Notes>
  <HiddenSlides>0</HiddenSlides>
  <MMClips>0</MMClips>
  <ScaleCrop>false</ScaleCrop>
  <HeadingPairs>
    <vt:vector size="4" baseType="variant">
      <vt:variant>
        <vt:lpstr>Theme</vt:lpstr>
      </vt:variant>
      <vt:variant>
        <vt:i4>1</vt:i4>
      </vt:variant>
      <vt:variant>
        <vt:lpstr>Slide Titles</vt:lpstr>
      </vt:variant>
      <vt:variant>
        <vt:i4>186</vt:i4>
      </vt:variant>
    </vt:vector>
  </HeadingPairs>
  <TitlesOfParts>
    <vt:vector size="187" baseType="lpstr">
      <vt:lpstr>Equity</vt:lpstr>
      <vt:lpstr>PowerPoint Presentation</vt:lpstr>
      <vt:lpstr>PowerPoint Presentation</vt:lpstr>
      <vt:lpstr>PowerPoint Presentation</vt:lpstr>
      <vt:lpstr>PowerPoint Presentation</vt:lpstr>
      <vt:lpstr>Evolution of Reproductive Health Programmes</vt:lpstr>
      <vt:lpstr>PowerPoint Presentation</vt:lpstr>
      <vt:lpstr>PowerPoint Presentation</vt:lpstr>
      <vt:lpstr>PowerPoint Presentation</vt:lpstr>
      <vt:lpstr>PowerPoint Presentation</vt:lpstr>
      <vt:lpstr>PowerPoint Presentation</vt:lpstr>
      <vt:lpstr>PowerPoint Presentation</vt:lpstr>
      <vt:lpstr>Cont………….</vt:lpstr>
      <vt:lpstr>Cont…………….</vt:lpstr>
      <vt:lpstr>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National Policy and Guidelines in Reproductive Health </vt:lpstr>
      <vt:lpstr>PowerPoint Presentation</vt:lpstr>
      <vt:lpstr> For our purposes:  </vt:lpstr>
      <vt:lpstr>PowerPoint Presentation</vt:lpstr>
      <vt:lpstr>PowerPoint Presentation</vt:lpstr>
      <vt:lpstr>Cont……….</vt:lpstr>
      <vt:lpstr>The Implementation Plan for National Reproductive Health Strategy of 1998 Covering the Period 1999 - 2003</vt:lpstr>
      <vt:lpstr>Cont…….</vt:lpstr>
      <vt:lpstr>Cont……</vt:lpstr>
      <vt:lpstr>The National Reproductive Health Training Plan of 2000 Covering the Period 2000 - 2004 </vt:lpstr>
      <vt:lpstr>PowerPoint Presentation</vt:lpstr>
      <vt:lpstr>PowerPoint Presentation</vt:lpstr>
      <vt:lpstr>The GoK/UNICEF 2004 - 2008 Programme of Co-operation (Draft Strategy Paper), February 2003</vt:lpstr>
      <vt:lpstr>PowerPoint Presentation</vt:lpstr>
      <vt:lpstr>Cont………….</vt:lpstr>
      <vt:lpstr>Cont…….</vt:lpstr>
      <vt:lpstr>Reproductive Health Policy (Draft Outline 2005) </vt:lpstr>
      <vt:lpstr>Cont…..</vt:lpstr>
      <vt:lpstr>Cont……….</vt:lpstr>
      <vt:lpstr>Components of RH and Strategies of Implementation</vt:lpstr>
      <vt:lpstr>Cont…….</vt:lpstr>
      <vt:lpstr>Cont……..</vt:lpstr>
      <vt:lpstr>Cont……….</vt:lpstr>
      <vt:lpstr>Benefits of Integrated Health Services </vt:lpstr>
      <vt:lpstr>Cont………..</vt:lpstr>
      <vt:lpstr>Cont……..</vt:lpstr>
      <vt:lpstr>components of the reproductive health plan</vt:lpstr>
      <vt:lpstr>Strategies Supporting the Implementation of Reproductive Health Services</vt:lpstr>
      <vt:lpstr>Safe Motherhood Initiative</vt:lpstr>
      <vt:lpstr>Cont………………</vt:lpstr>
      <vt:lpstr>Cont……..</vt:lpstr>
      <vt:lpstr>Family Planning </vt:lpstr>
      <vt:lpstr> Characteristics of Good Family Planning Programmes </vt:lpstr>
      <vt:lpstr>Cont…….</vt:lpstr>
      <vt:lpstr>Cont…….</vt:lpstr>
      <vt:lpstr>Management of STIs</vt:lpstr>
      <vt:lpstr>Cont………..</vt:lpstr>
      <vt:lpstr>Cont………</vt:lpstr>
      <vt:lpstr>Adolescent/Youth Sexual and Reproductive Health </vt:lpstr>
      <vt:lpstr>Cont…………..</vt:lpstr>
      <vt:lpstr>Cont………..</vt:lpstr>
      <vt:lpstr>Gender Issues and Reproductive Health Rights</vt:lpstr>
      <vt:lpstr>Cont……………</vt:lpstr>
      <vt:lpstr>Cont………………</vt:lpstr>
      <vt:lpstr>Cancer of the Reproductive Organs </vt:lpstr>
      <vt:lpstr>PowerPoint Presentation</vt:lpstr>
      <vt:lpstr>Cont…………..</vt:lpstr>
      <vt:lpstr>Cont………..</vt:lpstr>
      <vt:lpstr>Prevention and Management of Infertility </vt:lpstr>
      <vt:lpstr>Cont………</vt:lpstr>
      <vt:lpstr>PowerPoint Presentation</vt:lpstr>
      <vt:lpstr>The main objectives have been set as follows  for infertility : </vt:lpstr>
      <vt:lpstr>Cont……………..</vt:lpstr>
      <vt:lpstr>Care of the Elderly </vt:lpstr>
      <vt:lpstr>Cont………..</vt:lpstr>
      <vt:lpstr>The Ministry of Health's Approach to Reproductive Health </vt:lpstr>
      <vt:lpstr>Cont…………</vt:lpstr>
      <vt:lpstr>Cont……….</vt:lpstr>
      <vt:lpstr>The Structure of Reproductive Health Care Services </vt:lpstr>
      <vt:lpstr>Community Level </vt:lpstr>
      <vt:lpstr>Cont……….</vt:lpstr>
      <vt:lpstr>Local Dispensaries (Primary Level) </vt:lpstr>
      <vt:lpstr>Health Centre (Primary Level) </vt:lpstr>
      <vt:lpstr>Cont…….</vt:lpstr>
      <vt:lpstr> County  Level (Secondary Level) </vt:lpstr>
      <vt:lpstr>PowerPoint Presentation</vt:lpstr>
      <vt:lpstr>Cont……..</vt:lpstr>
      <vt:lpstr>National (Tertiary level) </vt:lpstr>
      <vt:lpstr>PowerPoint Presentation</vt:lpstr>
      <vt:lpstr>Cont……….</vt:lpstr>
      <vt:lpstr>Defining Adolescence </vt:lpstr>
      <vt:lpstr>Cont…………….</vt:lpstr>
      <vt:lpstr>Physical Characteristics of Adolescence </vt:lpstr>
      <vt:lpstr>Cont…………</vt:lpstr>
      <vt:lpstr>Cont………..</vt:lpstr>
      <vt:lpstr>Boys  </vt:lpstr>
      <vt:lpstr>Cont………….</vt:lpstr>
      <vt:lpstr>Emotional and Psychological Changes Resulting From Adolescence </vt:lpstr>
      <vt:lpstr>Cont……………</vt:lpstr>
      <vt:lpstr>Cont…………….</vt:lpstr>
      <vt:lpstr>Reproductive Health Needs Amongst Adolescents</vt:lpstr>
      <vt:lpstr>Cont…………….</vt:lpstr>
      <vt:lpstr>Cont………..</vt:lpstr>
      <vt:lpstr>Principles for Working Effectively With Young People </vt:lpstr>
      <vt:lpstr>Cont………</vt:lpstr>
      <vt:lpstr>Life Planning Skills  </vt:lpstr>
      <vt:lpstr>Cont……</vt:lpstr>
      <vt:lpstr>Values and Values Verification </vt:lpstr>
      <vt:lpstr>PowerPoint Presentation</vt:lpstr>
      <vt:lpstr>Wife Inheritance </vt:lpstr>
      <vt:lpstr>Wife Beating </vt:lpstr>
      <vt:lpstr>Female Genital Mutilation </vt:lpstr>
      <vt:lpstr>Cont……..</vt:lpstr>
      <vt:lpstr>Education of the Girl Child </vt:lpstr>
      <vt:lpstr>Abstinence </vt:lpstr>
      <vt:lpstr>Origin of Values </vt:lpstr>
      <vt:lpstr>Cnt………….</vt:lpstr>
      <vt:lpstr>Factors that can cause people to deviate from their values. </vt:lpstr>
      <vt:lpstr>Decision Making </vt:lpstr>
      <vt:lpstr>Two skills that an individual needs in order to make sound decisions: </vt:lpstr>
      <vt:lpstr>Assertiveness </vt:lpstr>
      <vt:lpstr>Cont……….</vt:lpstr>
      <vt:lpstr>Cont……….</vt:lpstr>
      <vt:lpstr>Cont……….</vt:lpstr>
      <vt:lpstr>Community and Government Interventions to Improve the Health of Young People </vt:lpstr>
      <vt:lpstr>Cont……….</vt:lpstr>
      <vt:lpstr>Cont……………</vt:lpstr>
      <vt:lpstr>PowerPoint Presentation</vt:lpstr>
      <vt:lpstr>Definition of Safe Motherhood( maternal newborn health) </vt:lpstr>
      <vt:lpstr>The Key Components of Safe Motherhood </vt:lpstr>
      <vt:lpstr>Cont……………</vt:lpstr>
      <vt:lpstr>Safe Motherhood(maternal newborn health) Initiative </vt:lpstr>
      <vt:lpstr>Objectives of the Safe Motherhood Initiative </vt:lpstr>
      <vt:lpstr>Cont…………….</vt:lpstr>
      <vt:lpstr>The Eight Pillars of Safe Motherhood</vt:lpstr>
      <vt:lpstr>Focused Antenatal Care </vt:lpstr>
      <vt:lpstr>Cont…….</vt:lpstr>
      <vt:lpstr>Clean and Safe Delivery </vt:lpstr>
      <vt:lpstr>Essential Obstetric Care </vt:lpstr>
      <vt:lpstr>Post Abortion Care </vt:lpstr>
      <vt:lpstr> Prevention of Mother to Child Transmission of HIV (PMTCT)</vt:lpstr>
      <vt:lpstr>Targeted Postpartum Care </vt:lpstr>
      <vt:lpstr>Neonatal Care </vt:lpstr>
      <vt:lpstr>Foundation Measures </vt:lpstr>
      <vt:lpstr>4 Foundation Measures of safe mother hood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MATERNAL AND PERINATAL DEATH REVIEW</vt:lpstr>
      <vt:lpstr>PowerPoint Presentation</vt:lpstr>
      <vt:lpstr>Definition of Perinatal Death</vt:lpstr>
      <vt:lpstr>Purpose of Maternal and Perinatal Death Review </vt:lpstr>
      <vt:lpstr>Approaches to  maternal health audit</vt:lpstr>
      <vt:lpstr>PowerPoint Presentation</vt:lpstr>
      <vt:lpstr>The main approaches being used in Kenya are: </vt:lpstr>
      <vt:lpstr>Facility-based maternal death reviews</vt:lpstr>
      <vt:lpstr>ct</vt:lpstr>
      <vt:lpstr>Confidential enquiries into maternal deaths </vt:lpstr>
      <vt:lpstr>Guiding principles for Maternal and Perinatal Death reviews</vt:lpstr>
      <vt:lpstr>PROCESS OF MDR AT DIFFERENT LEVELS </vt:lpstr>
      <vt:lpstr>ct</vt:lpstr>
      <vt:lpstr>PowerPoint Presentation</vt:lpstr>
      <vt:lpstr>PowerPoint Presentation</vt:lpstr>
      <vt:lpstr>PowerPoint Presentation</vt:lpstr>
      <vt:lpstr>Maternal death at the Dispensary or Health Centre (level 2/3) </vt:lpstr>
      <vt:lpstr>PowerPoint Presentation</vt:lpstr>
      <vt:lpstr>ct</vt:lpstr>
      <vt:lpstr>ct</vt:lpstr>
      <vt:lpstr>Maternal death at the Hospital (level 4/5/6)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RH/MIDWIFERY</dc:title>
  <dc:creator>JacquesN</dc:creator>
  <cp:lastModifiedBy>Jacques Ngumbao</cp:lastModifiedBy>
  <cp:revision>122</cp:revision>
  <dcterms:created xsi:type="dcterms:W3CDTF">2016-06-13T15:03:04Z</dcterms:created>
  <dcterms:modified xsi:type="dcterms:W3CDTF">2021-02-21T17:44:06Z</dcterms:modified>
</cp:coreProperties>
</file>