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3" r:id="rId5"/>
    <p:sldId id="261" r:id="rId6"/>
    <p:sldId id="262" r:id="rId7"/>
    <p:sldId id="264" r:id="rId8"/>
    <p:sldId id="265" r:id="rId9"/>
    <p:sldId id="266" r:id="rId10"/>
    <p:sldId id="268" r:id="rId11"/>
    <p:sldId id="270" r:id="rId12"/>
    <p:sldId id="269" r:id="rId13"/>
    <p:sldId id="387" r:id="rId14"/>
    <p:sldId id="389" r:id="rId15"/>
    <p:sldId id="271" r:id="rId16"/>
    <p:sldId id="272" r:id="rId17"/>
    <p:sldId id="273" r:id="rId18"/>
    <p:sldId id="274" r:id="rId19"/>
    <p:sldId id="275" r:id="rId20"/>
    <p:sldId id="276" r:id="rId21"/>
    <p:sldId id="325" r:id="rId22"/>
    <p:sldId id="390" r:id="rId23"/>
    <p:sldId id="391" r:id="rId24"/>
    <p:sldId id="392" r:id="rId25"/>
    <p:sldId id="393" r:id="rId26"/>
    <p:sldId id="394" r:id="rId27"/>
    <p:sldId id="395" r:id="rId28"/>
    <p:sldId id="396" r:id="rId29"/>
    <p:sldId id="397" r:id="rId30"/>
    <p:sldId id="398" r:id="rId31"/>
    <p:sldId id="399" r:id="rId32"/>
    <p:sldId id="400" r:id="rId33"/>
    <p:sldId id="401" r:id="rId34"/>
    <p:sldId id="402" r:id="rId35"/>
    <p:sldId id="403" r:id="rId36"/>
    <p:sldId id="404" r:id="rId37"/>
    <p:sldId id="405" r:id="rId38"/>
    <p:sldId id="406" r:id="rId39"/>
    <p:sldId id="328" r:id="rId40"/>
    <p:sldId id="329" r:id="rId41"/>
    <p:sldId id="330" r:id="rId42"/>
    <p:sldId id="409" r:id="rId43"/>
    <p:sldId id="331" r:id="rId44"/>
    <p:sldId id="333" r:id="rId45"/>
    <p:sldId id="332" r:id="rId46"/>
    <p:sldId id="334" r:id="rId47"/>
    <p:sldId id="335" r:id="rId48"/>
    <p:sldId id="408" r:id="rId49"/>
    <p:sldId id="336" r:id="rId50"/>
    <p:sldId id="337" r:id="rId51"/>
    <p:sldId id="338" r:id="rId52"/>
    <p:sldId id="339" r:id="rId53"/>
    <p:sldId id="382" r:id="rId54"/>
    <p:sldId id="347" r:id="rId55"/>
    <p:sldId id="348" r:id="rId56"/>
    <p:sldId id="349" r:id="rId57"/>
    <p:sldId id="350" r:id="rId58"/>
    <p:sldId id="407" r:id="rId59"/>
    <p:sldId id="410" r:id="rId60"/>
    <p:sldId id="411" r:id="rId61"/>
    <p:sldId id="412" r:id="rId62"/>
    <p:sldId id="413" r:id="rId63"/>
    <p:sldId id="414" r:id="rId64"/>
    <p:sldId id="415" r:id="rId65"/>
    <p:sldId id="361" r:id="rId66"/>
    <p:sldId id="362" r:id="rId67"/>
    <p:sldId id="364" r:id="rId68"/>
    <p:sldId id="365" r:id="rId69"/>
    <p:sldId id="366" r:id="rId70"/>
    <p:sldId id="363" r:id="rId71"/>
    <p:sldId id="370" r:id="rId72"/>
    <p:sldId id="371" r:id="rId73"/>
    <p:sldId id="372" r:id="rId74"/>
    <p:sldId id="416" r:id="rId75"/>
    <p:sldId id="417" r:id="rId76"/>
    <p:sldId id="418" r:id="rId77"/>
    <p:sldId id="419" r:id="rId78"/>
    <p:sldId id="420" r:id="rId79"/>
    <p:sldId id="421" r:id="rId80"/>
    <p:sldId id="422" r:id="rId81"/>
    <p:sldId id="423" r:id="rId82"/>
    <p:sldId id="424" r:id="rId83"/>
    <p:sldId id="374" r:id="rId8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0F317EC-7265-4AF4-B466-5CBF9D9A86C8}" type="datetimeFigureOut">
              <a:rPr lang="en-US" smtClean="0"/>
              <a:pPr/>
              <a:t>3/29/2020</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A8D646B-1FE0-4B75-A9D9-668B0FA706E8}"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822066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F317EC-7265-4AF4-B466-5CBF9D9A86C8}"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D646B-1FE0-4B75-A9D9-668B0FA706E8}"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645517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F317EC-7265-4AF4-B466-5CBF9D9A86C8}"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D646B-1FE0-4B75-A9D9-668B0FA706E8}"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725263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337298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F317EC-7265-4AF4-B466-5CBF9D9A86C8}"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D646B-1FE0-4B75-A9D9-668B0FA706E8}"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48847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317EC-7265-4AF4-B466-5CBF9D9A86C8}" type="datetimeFigureOut">
              <a:rPr lang="en-US" smtClean="0"/>
              <a:pPr/>
              <a:t>3/29/2020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8D646B-1FE0-4B75-A9D9-668B0FA706E8}"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77015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0F317EC-7265-4AF4-B466-5CBF9D9A86C8}"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8D646B-1FE0-4B75-A9D9-668B0FA706E8}"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427813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0F317EC-7265-4AF4-B466-5CBF9D9A86C8}" type="datetimeFigureOut">
              <a:rPr lang="en-US" smtClean="0"/>
              <a:pPr/>
              <a:t>3/29/2020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8D646B-1FE0-4B75-A9D9-668B0FA706E8}"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624100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0F317EC-7265-4AF4-B466-5CBF9D9A86C8}" type="datetimeFigureOut">
              <a:rPr lang="en-US" smtClean="0"/>
              <a:pPr/>
              <a:t>3/29/2020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8D646B-1FE0-4B75-A9D9-668B0FA706E8}"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4215580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317EC-7265-4AF4-B466-5CBF9D9A86C8}" type="datetimeFigureOut">
              <a:rPr lang="en-US" smtClean="0"/>
              <a:pPr/>
              <a:t>3/29/2020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8D646B-1FE0-4B75-A9D9-668B0FA706E8}" type="slidenum">
              <a:rPr lang="en-US" smtClean="0"/>
              <a:pPr/>
              <a:t>‹#›</a:t>
            </a:fld>
            <a:endParaRPr lang="en-US"/>
          </a:p>
        </p:txBody>
      </p:sp>
    </p:spTree>
    <p:extLst>
      <p:ext uri="{BB962C8B-B14F-4D97-AF65-F5344CB8AC3E}">
        <p14:creationId xmlns:p14="http://schemas.microsoft.com/office/powerpoint/2010/main" xmlns="" val="682388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317EC-7265-4AF4-B466-5CBF9D9A86C8}" type="datetimeFigureOut">
              <a:rPr lang="en-US" smtClean="0"/>
              <a:pPr/>
              <a:t>3/29/2020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8D646B-1FE0-4B75-A9D9-668B0FA706E8}"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542651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90F317EC-7265-4AF4-B466-5CBF9D9A86C8}" type="datetimeFigureOut">
              <a:rPr lang="en-US" smtClean="0"/>
              <a:pPr/>
              <a:t>3/29/2020</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A8D646B-1FE0-4B75-A9D9-668B0FA706E8}"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191032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4">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90F317EC-7265-4AF4-B466-5CBF9D9A86C8}" type="datetimeFigureOut">
              <a:rPr lang="en-US" smtClean="0"/>
              <a:pPr/>
              <a:t>3/29/2020</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A8D646B-1FE0-4B75-A9D9-668B0FA706E8}"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7399612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428CAE-5005-4395-AB40-DF0318BF1D02}"/>
              </a:ext>
            </a:extLst>
          </p:cNvPr>
          <p:cNvSpPr>
            <a:spLocks noGrp="1"/>
          </p:cNvSpPr>
          <p:nvPr>
            <p:ph type="ctrTitle"/>
          </p:nvPr>
        </p:nvSpPr>
        <p:spPr>
          <a:xfrm>
            <a:off x="954156" y="785365"/>
            <a:ext cx="10882575" cy="2541431"/>
          </a:xfrm>
        </p:spPr>
        <p:txBody>
          <a:bodyPr>
            <a:normAutofit/>
          </a:bodyPr>
          <a:lstStyle/>
          <a:p>
            <a:r>
              <a:rPr lang="en-US" sz="5400" cap="none" dirty="0"/>
              <a:t>Introduction to Reproduction Health</a:t>
            </a:r>
          </a:p>
        </p:txBody>
      </p:sp>
      <p:sp>
        <p:nvSpPr>
          <p:cNvPr id="3" name="Subtitle 2">
            <a:extLst>
              <a:ext uri="{FF2B5EF4-FFF2-40B4-BE49-F238E27FC236}">
                <a16:creationId xmlns:a16="http://schemas.microsoft.com/office/drawing/2014/main" xmlns="" id="{511289E3-E3B0-4BE0-B3E3-2DA6F3C91CC0}"/>
              </a:ext>
            </a:extLst>
          </p:cNvPr>
          <p:cNvSpPr>
            <a:spLocks noGrp="1"/>
          </p:cNvSpPr>
          <p:nvPr>
            <p:ph type="subTitle" idx="1"/>
          </p:nvPr>
        </p:nvSpPr>
        <p:spPr/>
        <p:txBody>
          <a:bodyPr/>
          <a:lstStyle/>
          <a:p>
            <a:pPr algn="r"/>
            <a:r>
              <a:rPr lang="en-US" dirty="0" err="1" smtClean="0"/>
              <a:t>Riungu</a:t>
            </a:r>
            <a:r>
              <a:rPr lang="en-US" dirty="0" smtClean="0"/>
              <a:t>  t .</a:t>
            </a:r>
            <a:endParaRPr lang="en-US" dirty="0"/>
          </a:p>
        </p:txBody>
      </p:sp>
    </p:spTree>
    <p:extLst>
      <p:ext uri="{BB962C8B-B14F-4D97-AF65-F5344CB8AC3E}">
        <p14:creationId xmlns:p14="http://schemas.microsoft.com/office/powerpoint/2010/main" xmlns="" val="7790603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2591D7-5BCB-439E-A9DD-DD31F3D68823}"/>
              </a:ext>
            </a:extLst>
          </p:cNvPr>
          <p:cNvSpPr>
            <a:spLocks noGrp="1"/>
          </p:cNvSpPr>
          <p:nvPr>
            <p:ph type="title"/>
          </p:nvPr>
        </p:nvSpPr>
        <p:spPr/>
        <p:txBody>
          <a:bodyPr/>
          <a:lstStyle/>
          <a:p>
            <a:r>
              <a:rPr lang="en-US" cap="none" dirty="0"/>
              <a:t>Status of Reproductive Health in Kenya..</a:t>
            </a:r>
            <a:endParaRPr lang="en-US" dirty="0"/>
          </a:p>
        </p:txBody>
      </p:sp>
      <p:sp>
        <p:nvSpPr>
          <p:cNvPr id="3" name="Content Placeholder 2">
            <a:extLst>
              <a:ext uri="{FF2B5EF4-FFF2-40B4-BE49-F238E27FC236}">
                <a16:creationId xmlns:a16="http://schemas.microsoft.com/office/drawing/2014/main" xmlns="" id="{18FEEA88-F335-4405-BEB6-9782B1696FE7}"/>
              </a:ext>
            </a:extLst>
          </p:cNvPr>
          <p:cNvSpPr>
            <a:spLocks noGrp="1"/>
          </p:cNvSpPr>
          <p:nvPr>
            <p:ph idx="1"/>
          </p:nvPr>
        </p:nvSpPr>
        <p:spPr>
          <a:xfrm>
            <a:off x="1033671" y="2015732"/>
            <a:ext cx="10747512" cy="3934494"/>
          </a:xfrm>
        </p:spPr>
        <p:txBody>
          <a:bodyPr/>
          <a:lstStyle/>
          <a:p>
            <a:pPr>
              <a:lnSpc>
                <a:spcPct val="150000"/>
              </a:lnSpc>
            </a:pPr>
            <a:r>
              <a:rPr lang="en-US" dirty="0"/>
              <a:t>The key supply side challenges include:</a:t>
            </a:r>
          </a:p>
          <a:p>
            <a:pPr lvl="1">
              <a:lnSpc>
                <a:spcPct val="150000"/>
              </a:lnSpc>
            </a:pPr>
            <a:r>
              <a:rPr lang="en-US" dirty="0"/>
              <a:t>sub-optimal functioning of the health system with uneven distribution of the health workforce as well as constraints in competency and motivation of the health care providers to provide quality care; </a:t>
            </a:r>
          </a:p>
          <a:p>
            <a:pPr lvl="1">
              <a:lnSpc>
                <a:spcPct val="150000"/>
              </a:lnSpc>
            </a:pPr>
            <a:r>
              <a:rPr lang="en-US" dirty="0"/>
              <a:t>insufficient financing and weak supply chain management resulting in missing critical inputs required for service delivery, especially essential commodities; and </a:t>
            </a:r>
          </a:p>
          <a:p>
            <a:pPr lvl="1">
              <a:lnSpc>
                <a:spcPct val="150000"/>
              </a:lnSpc>
            </a:pPr>
            <a:r>
              <a:rPr lang="en-US" dirty="0"/>
              <a:t>poor quality and utilization of routine data for evidence-based decision making. </a:t>
            </a:r>
          </a:p>
          <a:p>
            <a:pPr lvl="1">
              <a:lnSpc>
                <a:spcPct val="150000"/>
              </a:lnSpc>
            </a:pPr>
            <a:r>
              <a:rPr lang="en-US" dirty="0"/>
              <a:t>Sociocultural and economic barriers and constraints in physical access to health services continue to limit demand</a:t>
            </a:r>
          </a:p>
        </p:txBody>
      </p:sp>
    </p:spTree>
    <p:extLst>
      <p:ext uri="{BB962C8B-B14F-4D97-AF65-F5344CB8AC3E}">
        <p14:creationId xmlns:p14="http://schemas.microsoft.com/office/powerpoint/2010/main" xmlns="" val="304218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826067-BE32-44BF-A165-1D68AB6C87AB}"/>
              </a:ext>
            </a:extLst>
          </p:cNvPr>
          <p:cNvSpPr>
            <a:spLocks noGrp="1"/>
          </p:cNvSpPr>
          <p:nvPr>
            <p:ph type="title"/>
          </p:nvPr>
        </p:nvSpPr>
        <p:spPr/>
        <p:txBody>
          <a:bodyPr/>
          <a:lstStyle/>
          <a:p>
            <a:r>
              <a:rPr lang="en-US" cap="none" dirty="0"/>
              <a:t>Status of Reproductive Health in Kenya..</a:t>
            </a:r>
            <a:endParaRPr lang="en-US" dirty="0"/>
          </a:p>
        </p:txBody>
      </p:sp>
      <p:sp>
        <p:nvSpPr>
          <p:cNvPr id="3" name="Content Placeholder 2">
            <a:extLst>
              <a:ext uri="{FF2B5EF4-FFF2-40B4-BE49-F238E27FC236}">
                <a16:creationId xmlns:a16="http://schemas.microsoft.com/office/drawing/2014/main" xmlns="" id="{607512F3-A1D9-404C-96EE-127D779E562E}"/>
              </a:ext>
            </a:extLst>
          </p:cNvPr>
          <p:cNvSpPr>
            <a:spLocks noGrp="1"/>
          </p:cNvSpPr>
          <p:nvPr>
            <p:ph idx="1"/>
          </p:nvPr>
        </p:nvSpPr>
        <p:spPr>
          <a:xfrm>
            <a:off x="1137147" y="1853754"/>
            <a:ext cx="10418750" cy="3612591"/>
          </a:xfrm>
        </p:spPr>
        <p:txBody>
          <a:bodyPr>
            <a:noAutofit/>
          </a:bodyPr>
          <a:lstStyle/>
          <a:p>
            <a:pPr>
              <a:lnSpc>
                <a:spcPct val="100000"/>
              </a:lnSpc>
            </a:pPr>
            <a:r>
              <a:rPr lang="en-US" sz="2200" dirty="0"/>
              <a:t>Globally, there is also a renewed momentum and support for RMNCAH as part of the Sustainable Development Goals (SDGs) and the updated Global Strategy for Women’s Children’s and Adolescent’s Health (2016-2030) which aims to achieve the highest attainable standard of health for all women, children and adolescents, and ensures that every newborn, mother and child not only survives, but thrives.</a:t>
            </a:r>
          </a:p>
          <a:p>
            <a:pPr>
              <a:lnSpc>
                <a:spcPct val="100000"/>
              </a:lnSpc>
            </a:pPr>
            <a:endParaRPr lang="en-US" sz="2200" dirty="0"/>
          </a:p>
          <a:p>
            <a:pPr>
              <a:lnSpc>
                <a:spcPct val="100000"/>
              </a:lnSpc>
            </a:pPr>
            <a:r>
              <a:rPr lang="en-US" sz="2200" dirty="0"/>
              <a:t>Such growing national and international commitments provide an opportune time to enhance both domestic and external support for RMNCAH in Kenya to ensure smart, scaled-up, and sustained financing.</a:t>
            </a:r>
          </a:p>
        </p:txBody>
      </p:sp>
    </p:spTree>
    <p:extLst>
      <p:ext uri="{BB962C8B-B14F-4D97-AF65-F5344CB8AC3E}">
        <p14:creationId xmlns:p14="http://schemas.microsoft.com/office/powerpoint/2010/main" xmlns="" val="496725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C050E9-1093-4CA8-BD76-4B9C2E3E5393}"/>
              </a:ext>
            </a:extLst>
          </p:cNvPr>
          <p:cNvSpPr>
            <a:spLocks noGrp="1"/>
          </p:cNvSpPr>
          <p:nvPr>
            <p:ph type="title"/>
          </p:nvPr>
        </p:nvSpPr>
        <p:spPr/>
        <p:txBody>
          <a:bodyPr/>
          <a:lstStyle/>
          <a:p>
            <a:r>
              <a:rPr lang="en-US" cap="none" dirty="0"/>
              <a:t>Status of Reproductive Health in Kenya..</a:t>
            </a:r>
            <a:endParaRPr lang="en-US" dirty="0"/>
          </a:p>
        </p:txBody>
      </p:sp>
      <p:sp>
        <p:nvSpPr>
          <p:cNvPr id="3" name="Content Placeholder 2">
            <a:extLst>
              <a:ext uri="{FF2B5EF4-FFF2-40B4-BE49-F238E27FC236}">
                <a16:creationId xmlns:a16="http://schemas.microsoft.com/office/drawing/2014/main" xmlns="" id="{4B5F1A02-24A6-4243-B13A-696AE4FBDD53}"/>
              </a:ext>
            </a:extLst>
          </p:cNvPr>
          <p:cNvSpPr>
            <a:spLocks noGrp="1"/>
          </p:cNvSpPr>
          <p:nvPr>
            <p:ph idx="1"/>
          </p:nvPr>
        </p:nvSpPr>
        <p:spPr/>
        <p:txBody>
          <a:bodyPr/>
          <a:lstStyle/>
          <a:p>
            <a:r>
              <a:rPr lang="en-US" dirty="0"/>
              <a:t>Improving coverage for RMNCAH services is a priority for the Government of Kenya as is reflected in its Vision 2030, the Constitution of 2010 and the Health Sector Strategic and Investment Plan 2014-18. </a:t>
            </a:r>
          </a:p>
          <a:p>
            <a:r>
              <a:rPr lang="en-US" dirty="0"/>
              <a:t>The Government has introduced new policies as well as initiatives such as Free Maternity Services, Elimination of User Fee for Primary Care and the Beyond Zero campaign to address the critical barriers.</a:t>
            </a:r>
          </a:p>
        </p:txBody>
      </p:sp>
    </p:spTree>
    <p:extLst>
      <p:ext uri="{BB962C8B-B14F-4D97-AF65-F5344CB8AC3E}">
        <p14:creationId xmlns:p14="http://schemas.microsoft.com/office/powerpoint/2010/main" xmlns="" val="6129091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xmlns="" val="3529185265"/>
              </p:ext>
            </p:extLst>
          </p:nvPr>
        </p:nvGraphicFramePr>
        <p:xfrm>
          <a:off x="503583" y="503578"/>
          <a:ext cx="10866782" cy="5702941"/>
        </p:xfrm>
        <a:graphic>
          <a:graphicData uri="http://schemas.openxmlformats.org/drawingml/2006/table">
            <a:tbl>
              <a:tblPr firstRow="1" bandRow="1">
                <a:tableStyleId>{073A0DAA-6AF3-43AB-8588-CEC1D06C72B9}</a:tableStyleId>
              </a:tblPr>
              <a:tblGrid>
                <a:gridCol w="5605669">
                  <a:extLst>
                    <a:ext uri="{9D8B030D-6E8A-4147-A177-3AD203B41FA5}">
                      <a16:colId xmlns:a16="http://schemas.microsoft.com/office/drawing/2014/main" xmlns="" val="20000"/>
                    </a:ext>
                  </a:extLst>
                </a:gridCol>
                <a:gridCol w="1855305">
                  <a:extLst>
                    <a:ext uri="{9D8B030D-6E8A-4147-A177-3AD203B41FA5}">
                      <a16:colId xmlns:a16="http://schemas.microsoft.com/office/drawing/2014/main" xmlns="" val="20001"/>
                    </a:ext>
                  </a:extLst>
                </a:gridCol>
                <a:gridCol w="1338469">
                  <a:extLst>
                    <a:ext uri="{9D8B030D-6E8A-4147-A177-3AD203B41FA5}">
                      <a16:colId xmlns:a16="http://schemas.microsoft.com/office/drawing/2014/main" xmlns="" val="20002"/>
                    </a:ext>
                  </a:extLst>
                </a:gridCol>
                <a:gridCol w="2067339">
                  <a:extLst>
                    <a:ext uri="{9D8B030D-6E8A-4147-A177-3AD203B41FA5}">
                      <a16:colId xmlns:a16="http://schemas.microsoft.com/office/drawing/2014/main" xmlns="" val="20003"/>
                    </a:ext>
                  </a:extLst>
                </a:gridCol>
              </a:tblGrid>
              <a:tr h="615997">
                <a:tc>
                  <a:txBody>
                    <a:bodyPr/>
                    <a:lstStyle/>
                    <a:p>
                      <a:r>
                        <a:rPr lang="en-US" dirty="0"/>
                        <a:t>Key indicators</a:t>
                      </a:r>
                    </a:p>
                  </a:txBody>
                  <a:tcPr/>
                </a:tc>
                <a:tc>
                  <a:txBody>
                    <a:bodyPr/>
                    <a:lstStyle/>
                    <a:p>
                      <a:r>
                        <a:rPr lang="en-US" dirty="0"/>
                        <a:t>KDHS</a:t>
                      </a:r>
                      <a:r>
                        <a:rPr lang="en-US" baseline="0" dirty="0"/>
                        <a:t> 2008/09</a:t>
                      </a:r>
                      <a:endParaRPr lang="en-US" dirty="0"/>
                    </a:p>
                  </a:txBody>
                  <a:tcPr/>
                </a:tc>
                <a:tc>
                  <a:txBody>
                    <a:bodyPr/>
                    <a:lstStyle/>
                    <a:p>
                      <a:r>
                        <a:rPr lang="en-US" dirty="0"/>
                        <a:t>KDHS 2014</a:t>
                      </a:r>
                    </a:p>
                  </a:txBody>
                  <a:tcPr/>
                </a:tc>
                <a:tc>
                  <a:txBody>
                    <a:bodyPr/>
                    <a:lstStyle/>
                    <a:p>
                      <a:r>
                        <a:rPr lang="en-US" dirty="0" err="1"/>
                        <a:t>SubSahara</a:t>
                      </a:r>
                      <a:r>
                        <a:rPr lang="en-US" dirty="0"/>
                        <a:t> Africa Region</a:t>
                      </a:r>
                    </a:p>
                  </a:txBody>
                  <a:tcPr/>
                </a:tc>
                <a:extLst>
                  <a:ext uri="{0D108BD9-81ED-4DB2-BD59-A6C34878D82A}">
                    <a16:rowId xmlns:a16="http://schemas.microsoft.com/office/drawing/2014/main" xmlns="" val="10000"/>
                  </a:ext>
                </a:extLst>
              </a:tr>
              <a:tr h="351230">
                <a:tc>
                  <a:txBody>
                    <a:bodyPr/>
                    <a:lstStyle/>
                    <a:p>
                      <a:r>
                        <a:rPr lang="en-US" dirty="0"/>
                        <a:t>NMR</a:t>
                      </a:r>
                      <a:r>
                        <a:rPr lang="en-US" baseline="0" dirty="0"/>
                        <a:t> (per 1,000 Live births)</a:t>
                      </a:r>
                      <a:endParaRPr lang="en-US" dirty="0"/>
                    </a:p>
                  </a:txBody>
                  <a:tcPr/>
                </a:tc>
                <a:tc>
                  <a:txBody>
                    <a:bodyPr/>
                    <a:lstStyle/>
                    <a:p>
                      <a:r>
                        <a:rPr lang="en-US" dirty="0"/>
                        <a:t>31</a:t>
                      </a:r>
                    </a:p>
                  </a:txBody>
                  <a:tcPr/>
                </a:tc>
                <a:tc>
                  <a:txBody>
                    <a:bodyPr/>
                    <a:lstStyle/>
                    <a:p>
                      <a:r>
                        <a:rPr lang="en-US" dirty="0"/>
                        <a:t>22</a:t>
                      </a:r>
                    </a:p>
                  </a:txBody>
                  <a:tcPr/>
                </a:tc>
                <a:tc>
                  <a:txBody>
                    <a:bodyPr/>
                    <a:lstStyle/>
                    <a:p>
                      <a:r>
                        <a:rPr lang="en-US" dirty="0"/>
                        <a:t>31.1</a:t>
                      </a:r>
                    </a:p>
                  </a:txBody>
                  <a:tcPr/>
                </a:tc>
                <a:extLst>
                  <a:ext uri="{0D108BD9-81ED-4DB2-BD59-A6C34878D82A}">
                    <a16:rowId xmlns:a16="http://schemas.microsoft.com/office/drawing/2014/main" xmlns="" val="10001"/>
                  </a:ext>
                </a:extLst>
              </a:tr>
              <a:tr h="376318">
                <a:tc>
                  <a:txBody>
                    <a:bodyPr/>
                    <a:lstStyle/>
                    <a:p>
                      <a:r>
                        <a:rPr lang="en-US" dirty="0"/>
                        <a:t>Infant mortality rate (per 1,000 Live births) </a:t>
                      </a:r>
                    </a:p>
                  </a:txBody>
                  <a:tcPr/>
                </a:tc>
                <a:tc>
                  <a:txBody>
                    <a:bodyPr/>
                    <a:lstStyle/>
                    <a:p>
                      <a:r>
                        <a:rPr lang="en-US" dirty="0"/>
                        <a:t>52</a:t>
                      </a:r>
                    </a:p>
                  </a:txBody>
                  <a:tcPr/>
                </a:tc>
                <a:tc>
                  <a:txBody>
                    <a:bodyPr/>
                    <a:lstStyle/>
                    <a:p>
                      <a:r>
                        <a:rPr lang="en-US" dirty="0"/>
                        <a:t>39</a:t>
                      </a:r>
                    </a:p>
                  </a:txBody>
                  <a:tcPr/>
                </a:tc>
                <a:tc>
                  <a:txBody>
                    <a:bodyPr/>
                    <a:lstStyle/>
                    <a:p>
                      <a:r>
                        <a:rPr lang="en-US" dirty="0"/>
                        <a:t>61.1</a:t>
                      </a:r>
                    </a:p>
                  </a:txBody>
                  <a:tcPr/>
                </a:tc>
                <a:extLst>
                  <a:ext uri="{0D108BD9-81ED-4DB2-BD59-A6C34878D82A}">
                    <a16:rowId xmlns:a16="http://schemas.microsoft.com/office/drawing/2014/main" xmlns="" val="10002"/>
                  </a:ext>
                </a:extLst>
              </a:tr>
              <a:tr h="341813">
                <a:tc>
                  <a:txBody>
                    <a:bodyPr/>
                    <a:lstStyle/>
                    <a:p>
                      <a:r>
                        <a:rPr lang="en-US" dirty="0"/>
                        <a:t>Under-five mortality rate (per 1,000 Live births) </a:t>
                      </a:r>
                    </a:p>
                  </a:txBody>
                  <a:tcPr/>
                </a:tc>
                <a:tc>
                  <a:txBody>
                    <a:bodyPr/>
                    <a:lstStyle/>
                    <a:p>
                      <a:r>
                        <a:rPr lang="en-US" dirty="0"/>
                        <a:t>74</a:t>
                      </a:r>
                    </a:p>
                  </a:txBody>
                  <a:tcPr/>
                </a:tc>
                <a:tc>
                  <a:txBody>
                    <a:bodyPr/>
                    <a:lstStyle/>
                    <a:p>
                      <a:r>
                        <a:rPr lang="en-US" dirty="0"/>
                        <a:t>52</a:t>
                      </a:r>
                    </a:p>
                  </a:txBody>
                  <a:tcPr/>
                </a:tc>
                <a:tc>
                  <a:txBody>
                    <a:bodyPr/>
                    <a:lstStyle/>
                    <a:p>
                      <a:r>
                        <a:rPr lang="en-US" dirty="0"/>
                        <a:t>92.4</a:t>
                      </a:r>
                    </a:p>
                  </a:txBody>
                  <a:tcPr/>
                </a:tc>
                <a:extLst>
                  <a:ext uri="{0D108BD9-81ED-4DB2-BD59-A6C34878D82A}">
                    <a16:rowId xmlns:a16="http://schemas.microsoft.com/office/drawing/2014/main" xmlns="" val="10003"/>
                  </a:ext>
                </a:extLst>
              </a:tr>
              <a:tr h="341813">
                <a:tc>
                  <a:txBody>
                    <a:bodyPr/>
                    <a:lstStyle/>
                    <a:p>
                      <a:r>
                        <a:rPr lang="en-US" dirty="0"/>
                        <a:t>Maternal mortality ratio (per 100,000 live births)</a:t>
                      </a:r>
                    </a:p>
                  </a:txBody>
                  <a:tcPr/>
                </a:tc>
                <a:tc>
                  <a:txBody>
                    <a:bodyPr/>
                    <a:lstStyle/>
                    <a:p>
                      <a:r>
                        <a:rPr lang="en-US" dirty="0"/>
                        <a:t>488</a:t>
                      </a:r>
                    </a:p>
                  </a:txBody>
                  <a:tcPr/>
                </a:tc>
                <a:tc>
                  <a:txBody>
                    <a:bodyPr/>
                    <a:lstStyle/>
                    <a:p>
                      <a:r>
                        <a:rPr lang="en-US" dirty="0"/>
                        <a:t>360</a:t>
                      </a:r>
                    </a:p>
                  </a:txBody>
                  <a:tcPr/>
                </a:tc>
                <a:tc>
                  <a:txBody>
                    <a:bodyPr/>
                    <a:lstStyle/>
                    <a:p>
                      <a:r>
                        <a:rPr lang="en-US" dirty="0"/>
                        <a:t>510</a:t>
                      </a:r>
                    </a:p>
                  </a:txBody>
                  <a:tcPr/>
                </a:tc>
                <a:extLst>
                  <a:ext uri="{0D108BD9-81ED-4DB2-BD59-A6C34878D82A}">
                    <a16:rowId xmlns:a16="http://schemas.microsoft.com/office/drawing/2014/main" xmlns="" val="10004"/>
                  </a:ext>
                </a:extLst>
              </a:tr>
              <a:tr h="341813">
                <a:tc>
                  <a:txBody>
                    <a:bodyPr/>
                    <a:lstStyle/>
                    <a:p>
                      <a:r>
                        <a:rPr lang="en-US" dirty="0"/>
                        <a:t>Total fertility rate (per women)</a:t>
                      </a:r>
                    </a:p>
                  </a:txBody>
                  <a:tcPr/>
                </a:tc>
                <a:tc>
                  <a:txBody>
                    <a:bodyPr/>
                    <a:lstStyle/>
                    <a:p>
                      <a:r>
                        <a:rPr lang="en-US" dirty="0"/>
                        <a:t>4.6</a:t>
                      </a:r>
                    </a:p>
                  </a:txBody>
                  <a:tcPr/>
                </a:tc>
                <a:tc>
                  <a:txBody>
                    <a:bodyPr/>
                    <a:lstStyle/>
                    <a:p>
                      <a:r>
                        <a:rPr lang="en-US" dirty="0"/>
                        <a:t>3.9</a:t>
                      </a:r>
                    </a:p>
                  </a:txBody>
                  <a:tcPr/>
                </a:tc>
                <a:tc>
                  <a:txBody>
                    <a:bodyPr/>
                    <a:lstStyle/>
                    <a:p>
                      <a:r>
                        <a:rPr lang="en-US" dirty="0"/>
                        <a:t>5.0</a:t>
                      </a:r>
                    </a:p>
                  </a:txBody>
                  <a:tcPr/>
                </a:tc>
                <a:extLst>
                  <a:ext uri="{0D108BD9-81ED-4DB2-BD59-A6C34878D82A}">
                    <a16:rowId xmlns:a16="http://schemas.microsoft.com/office/drawing/2014/main" xmlns="" val="10005"/>
                  </a:ext>
                </a:extLst>
              </a:tr>
              <a:tr h="341813">
                <a:tc>
                  <a:txBody>
                    <a:bodyPr/>
                    <a:lstStyle/>
                    <a:p>
                      <a:r>
                        <a:rPr lang="en-US" dirty="0"/>
                        <a:t>Teen pregnancy (%) </a:t>
                      </a:r>
                    </a:p>
                  </a:txBody>
                  <a:tcPr/>
                </a:tc>
                <a:tc>
                  <a:txBody>
                    <a:bodyPr/>
                    <a:lstStyle/>
                    <a:p>
                      <a:r>
                        <a:rPr lang="en-US" dirty="0"/>
                        <a:t>18</a:t>
                      </a:r>
                    </a:p>
                  </a:txBody>
                  <a:tcPr/>
                </a:tc>
                <a:tc>
                  <a:txBody>
                    <a:bodyPr/>
                    <a:lstStyle/>
                    <a:p>
                      <a:r>
                        <a:rPr lang="en-US" dirty="0"/>
                        <a:t>18</a:t>
                      </a:r>
                    </a:p>
                  </a:txBody>
                  <a:tcPr/>
                </a:tc>
                <a:tc>
                  <a:txBody>
                    <a:bodyPr/>
                    <a:lstStyle/>
                    <a:p>
                      <a:r>
                        <a:rPr lang="en-US" dirty="0"/>
                        <a:t>-</a:t>
                      </a:r>
                    </a:p>
                  </a:txBody>
                  <a:tcPr/>
                </a:tc>
                <a:extLst>
                  <a:ext uri="{0D108BD9-81ED-4DB2-BD59-A6C34878D82A}">
                    <a16:rowId xmlns:a16="http://schemas.microsoft.com/office/drawing/2014/main" xmlns="" val="10006"/>
                  </a:ext>
                </a:extLst>
              </a:tr>
              <a:tr h="388863">
                <a:tc>
                  <a:txBody>
                    <a:bodyPr/>
                    <a:lstStyle/>
                    <a:p>
                      <a:r>
                        <a:rPr lang="en-US" dirty="0"/>
                        <a:t>Children under-five stunted (%) </a:t>
                      </a:r>
                    </a:p>
                  </a:txBody>
                  <a:tcPr/>
                </a:tc>
                <a:tc>
                  <a:txBody>
                    <a:bodyPr/>
                    <a:lstStyle/>
                    <a:p>
                      <a:r>
                        <a:rPr lang="en-US" dirty="0"/>
                        <a:t>35</a:t>
                      </a:r>
                    </a:p>
                  </a:txBody>
                  <a:tcPr/>
                </a:tc>
                <a:tc>
                  <a:txBody>
                    <a:bodyPr/>
                    <a:lstStyle/>
                    <a:p>
                      <a:r>
                        <a:rPr lang="en-US" dirty="0"/>
                        <a:t>26</a:t>
                      </a:r>
                    </a:p>
                  </a:txBody>
                  <a:tcPr/>
                </a:tc>
                <a:tc>
                  <a:txBody>
                    <a:bodyPr/>
                    <a:lstStyle/>
                    <a:p>
                      <a:r>
                        <a:rPr lang="en-US" dirty="0"/>
                        <a:t>-</a:t>
                      </a:r>
                    </a:p>
                  </a:txBody>
                  <a:tcPr/>
                </a:tc>
                <a:extLst>
                  <a:ext uri="{0D108BD9-81ED-4DB2-BD59-A6C34878D82A}">
                    <a16:rowId xmlns:a16="http://schemas.microsoft.com/office/drawing/2014/main" xmlns="" val="10007"/>
                  </a:ext>
                </a:extLst>
              </a:tr>
              <a:tr h="341813">
                <a:tc>
                  <a:txBody>
                    <a:bodyPr/>
                    <a:lstStyle/>
                    <a:p>
                      <a:r>
                        <a:rPr lang="en-US" dirty="0"/>
                        <a:t>Deliveries attended by a skilled provider (%) </a:t>
                      </a:r>
                    </a:p>
                  </a:txBody>
                  <a:tcPr/>
                </a:tc>
                <a:tc>
                  <a:txBody>
                    <a:bodyPr/>
                    <a:lstStyle/>
                    <a:p>
                      <a:r>
                        <a:rPr lang="en-US" dirty="0"/>
                        <a:t>43</a:t>
                      </a:r>
                    </a:p>
                  </a:txBody>
                  <a:tcPr/>
                </a:tc>
                <a:tc>
                  <a:txBody>
                    <a:bodyPr/>
                    <a:lstStyle/>
                    <a:p>
                      <a:r>
                        <a:rPr lang="en-US" dirty="0"/>
                        <a:t>62</a:t>
                      </a:r>
                    </a:p>
                  </a:txBody>
                  <a:tcPr/>
                </a:tc>
                <a:tc>
                  <a:txBody>
                    <a:bodyPr/>
                    <a:lstStyle/>
                    <a:p>
                      <a:r>
                        <a:rPr lang="en-US" dirty="0"/>
                        <a:t>48.6</a:t>
                      </a:r>
                    </a:p>
                  </a:txBody>
                  <a:tcPr/>
                </a:tc>
                <a:extLst>
                  <a:ext uri="{0D108BD9-81ED-4DB2-BD59-A6C34878D82A}">
                    <a16:rowId xmlns:a16="http://schemas.microsoft.com/office/drawing/2014/main" xmlns="" val="10008"/>
                  </a:ext>
                </a:extLst>
              </a:tr>
              <a:tr h="341813">
                <a:tc>
                  <a:txBody>
                    <a:bodyPr/>
                    <a:lstStyle/>
                    <a:p>
                      <a:r>
                        <a:rPr lang="en-US" dirty="0"/>
                        <a:t>Pregnant women received any antenatal care (%)</a:t>
                      </a:r>
                    </a:p>
                  </a:txBody>
                  <a:tcPr/>
                </a:tc>
                <a:tc>
                  <a:txBody>
                    <a:bodyPr/>
                    <a:lstStyle/>
                    <a:p>
                      <a:r>
                        <a:rPr lang="en-US" dirty="0"/>
                        <a:t>92</a:t>
                      </a:r>
                    </a:p>
                  </a:txBody>
                  <a:tcPr/>
                </a:tc>
                <a:tc>
                  <a:txBody>
                    <a:bodyPr/>
                    <a:lstStyle/>
                    <a:p>
                      <a:r>
                        <a:rPr lang="en-US" dirty="0"/>
                        <a:t>96</a:t>
                      </a:r>
                    </a:p>
                  </a:txBody>
                  <a:tcPr/>
                </a:tc>
                <a:tc>
                  <a:txBody>
                    <a:bodyPr/>
                    <a:lstStyle/>
                    <a:p>
                      <a:r>
                        <a:rPr lang="en-US" dirty="0"/>
                        <a:t>77</a:t>
                      </a:r>
                    </a:p>
                  </a:txBody>
                  <a:tcPr/>
                </a:tc>
                <a:extLst>
                  <a:ext uri="{0D108BD9-81ED-4DB2-BD59-A6C34878D82A}">
                    <a16:rowId xmlns:a16="http://schemas.microsoft.com/office/drawing/2014/main" xmlns="" val="10009"/>
                  </a:ext>
                </a:extLst>
              </a:tr>
              <a:tr h="341813">
                <a:tc>
                  <a:txBody>
                    <a:bodyPr/>
                    <a:lstStyle/>
                    <a:p>
                      <a:r>
                        <a:rPr lang="en-US" dirty="0"/>
                        <a:t>Children received all basic vaccines (%) </a:t>
                      </a:r>
                    </a:p>
                  </a:txBody>
                  <a:tcPr/>
                </a:tc>
                <a:tc>
                  <a:txBody>
                    <a:bodyPr/>
                    <a:lstStyle/>
                    <a:p>
                      <a:r>
                        <a:rPr lang="en-US" dirty="0"/>
                        <a:t>65</a:t>
                      </a:r>
                    </a:p>
                  </a:txBody>
                  <a:tcPr/>
                </a:tc>
                <a:tc>
                  <a:txBody>
                    <a:bodyPr/>
                    <a:lstStyle/>
                    <a:p>
                      <a:r>
                        <a:rPr lang="en-US" dirty="0"/>
                        <a:t>71</a:t>
                      </a:r>
                    </a:p>
                  </a:txBody>
                  <a:tcPr/>
                </a:tc>
                <a:tc>
                  <a:txBody>
                    <a:bodyPr/>
                    <a:lstStyle/>
                    <a:p>
                      <a:r>
                        <a:rPr lang="en-US" dirty="0"/>
                        <a:t>-</a:t>
                      </a:r>
                    </a:p>
                  </a:txBody>
                  <a:tcPr/>
                </a:tc>
                <a:extLst>
                  <a:ext uri="{0D108BD9-81ED-4DB2-BD59-A6C34878D82A}">
                    <a16:rowId xmlns:a16="http://schemas.microsoft.com/office/drawing/2014/main" xmlns="" val="10010"/>
                  </a:ext>
                </a:extLst>
              </a:tr>
              <a:tr h="341813">
                <a:tc>
                  <a:txBody>
                    <a:bodyPr/>
                    <a:lstStyle/>
                    <a:p>
                      <a:r>
                        <a:rPr lang="en-US" dirty="0"/>
                        <a:t>Children under 6 months exclusively breastfed (%)</a:t>
                      </a:r>
                    </a:p>
                  </a:txBody>
                  <a:tcPr/>
                </a:tc>
                <a:tc>
                  <a:txBody>
                    <a:bodyPr/>
                    <a:lstStyle/>
                    <a:p>
                      <a:r>
                        <a:rPr lang="en-US" dirty="0"/>
                        <a:t>32</a:t>
                      </a:r>
                    </a:p>
                  </a:txBody>
                  <a:tcPr/>
                </a:tc>
                <a:tc>
                  <a:txBody>
                    <a:bodyPr/>
                    <a:lstStyle/>
                    <a:p>
                      <a:r>
                        <a:rPr lang="en-US" dirty="0"/>
                        <a:t>61</a:t>
                      </a:r>
                    </a:p>
                  </a:txBody>
                  <a:tcPr/>
                </a:tc>
                <a:tc>
                  <a:txBody>
                    <a:bodyPr/>
                    <a:lstStyle/>
                    <a:p>
                      <a:r>
                        <a:rPr lang="en-US" dirty="0"/>
                        <a:t>37.7</a:t>
                      </a:r>
                    </a:p>
                  </a:txBody>
                  <a:tcPr/>
                </a:tc>
                <a:extLst>
                  <a:ext uri="{0D108BD9-81ED-4DB2-BD59-A6C34878D82A}">
                    <a16:rowId xmlns:a16="http://schemas.microsoft.com/office/drawing/2014/main" xmlns="" val="10011"/>
                  </a:ext>
                </a:extLst>
              </a:tr>
              <a:tr h="598172">
                <a:tc>
                  <a:txBody>
                    <a:bodyPr/>
                    <a:lstStyle/>
                    <a:p>
                      <a:r>
                        <a:rPr lang="en-US" dirty="0"/>
                        <a:t>Contraceptive  prevalence  rate  (any  method)  among </a:t>
                      </a:r>
                    </a:p>
                    <a:p>
                      <a:r>
                        <a:rPr lang="en-US" dirty="0"/>
                        <a:t>currently married women (%) </a:t>
                      </a:r>
                    </a:p>
                  </a:txBody>
                  <a:tcPr/>
                </a:tc>
                <a:tc>
                  <a:txBody>
                    <a:bodyPr/>
                    <a:lstStyle/>
                    <a:p>
                      <a:r>
                        <a:rPr lang="en-US" dirty="0"/>
                        <a:t>46</a:t>
                      </a:r>
                    </a:p>
                  </a:txBody>
                  <a:tcPr/>
                </a:tc>
                <a:tc>
                  <a:txBody>
                    <a:bodyPr/>
                    <a:lstStyle/>
                    <a:p>
                      <a:r>
                        <a:rPr lang="en-US" dirty="0"/>
                        <a:t>58</a:t>
                      </a:r>
                    </a:p>
                  </a:txBody>
                  <a:tcPr/>
                </a:tc>
                <a:tc>
                  <a:txBody>
                    <a:bodyPr/>
                    <a:lstStyle/>
                    <a:p>
                      <a:r>
                        <a:rPr lang="en-US" dirty="0"/>
                        <a:t>23.6</a:t>
                      </a:r>
                    </a:p>
                  </a:txBody>
                  <a:tcPr/>
                </a:tc>
                <a:extLst>
                  <a:ext uri="{0D108BD9-81ED-4DB2-BD59-A6C34878D82A}">
                    <a16:rowId xmlns:a16="http://schemas.microsoft.com/office/drawing/2014/main" xmlns="" val="10012"/>
                  </a:ext>
                </a:extLst>
              </a:tr>
              <a:tr h="341813">
                <a:tc>
                  <a:txBody>
                    <a:bodyPr/>
                    <a:lstStyle/>
                    <a:p>
                      <a:r>
                        <a:rPr lang="en-US" dirty="0"/>
                        <a:t>Unmet need for family planning (%) </a:t>
                      </a:r>
                    </a:p>
                  </a:txBody>
                  <a:tcPr/>
                </a:tc>
                <a:tc>
                  <a:txBody>
                    <a:bodyPr/>
                    <a:lstStyle/>
                    <a:p>
                      <a:r>
                        <a:rPr lang="en-US" dirty="0"/>
                        <a:t>25</a:t>
                      </a:r>
                    </a:p>
                  </a:txBody>
                  <a:tcPr/>
                </a:tc>
                <a:tc>
                  <a:txBody>
                    <a:bodyPr/>
                    <a:lstStyle/>
                    <a:p>
                      <a:r>
                        <a:rPr lang="en-US" dirty="0"/>
                        <a:t>18</a:t>
                      </a:r>
                    </a:p>
                  </a:txBody>
                  <a:tcPr/>
                </a:tc>
                <a:tc>
                  <a:txBody>
                    <a:bodyPr/>
                    <a:lstStyle/>
                    <a:p>
                      <a:r>
                        <a:rPr lang="en-US" dirty="0"/>
                        <a:t>24.4</a:t>
                      </a:r>
                    </a:p>
                  </a:txBody>
                  <a:tcPr/>
                </a:tc>
                <a:extLst>
                  <a:ext uri="{0D108BD9-81ED-4DB2-BD59-A6C34878D82A}">
                    <a16:rowId xmlns:a16="http://schemas.microsoft.com/office/drawing/2014/main" xmlns="" val="10013"/>
                  </a:ext>
                </a:extLst>
              </a:tr>
            </a:tbl>
          </a:graphicData>
        </a:graphic>
      </p:graphicFrame>
      <p:sp>
        <p:nvSpPr>
          <p:cNvPr id="5" name="Slide Number Placeholder 4"/>
          <p:cNvSpPr>
            <a:spLocks noGrp="1"/>
          </p:cNvSpPr>
          <p:nvPr>
            <p:ph type="sldNum" sz="quarter" idx="12"/>
          </p:nvPr>
        </p:nvSpPr>
        <p:spPr>
          <a:xfrm>
            <a:off x="298173" y="0"/>
            <a:ext cx="11595653" cy="503578"/>
          </a:xfrm>
        </p:spPr>
        <p:txBody>
          <a:bodyPr/>
          <a:lstStyle/>
          <a:p>
            <a:pPr algn="ctr"/>
            <a:r>
              <a:rPr lang="en-US" dirty="0">
                <a:solidFill>
                  <a:srgbClr val="FF0000"/>
                </a:solidFill>
              </a:rPr>
              <a:t>Status of Key Indicators In Kenya</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17FF29-B0F6-44B6-9D1C-F599E6AF0640}"/>
              </a:ext>
            </a:extLst>
          </p:cNvPr>
          <p:cNvSpPr>
            <a:spLocks noGrp="1"/>
          </p:cNvSpPr>
          <p:nvPr>
            <p:ph type="title"/>
          </p:nvPr>
        </p:nvSpPr>
        <p:spPr/>
        <p:txBody>
          <a:bodyPr/>
          <a:lstStyle/>
          <a:p>
            <a:r>
              <a:rPr lang="en-US" dirty="0"/>
              <a:t>.</a:t>
            </a:r>
          </a:p>
        </p:txBody>
      </p:sp>
      <p:pic>
        <p:nvPicPr>
          <p:cNvPr id="5" name="Content Placeholder 4">
            <a:extLst>
              <a:ext uri="{FF2B5EF4-FFF2-40B4-BE49-F238E27FC236}">
                <a16:creationId xmlns:a16="http://schemas.microsoft.com/office/drawing/2014/main" xmlns="" id="{9C859961-5C40-4DB6-8C1F-C8E7B6F5CD8A}"/>
              </a:ext>
            </a:extLst>
          </p:cNvPr>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137147" y="198783"/>
            <a:ext cx="10074192" cy="5854698"/>
          </a:xfrm>
        </p:spPr>
      </p:pic>
    </p:spTree>
    <p:extLst>
      <p:ext uri="{BB962C8B-B14F-4D97-AF65-F5344CB8AC3E}">
        <p14:creationId xmlns:p14="http://schemas.microsoft.com/office/powerpoint/2010/main" xmlns="" val="30157410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F4579A-E688-4984-976C-A2745CB997CA}"/>
              </a:ext>
            </a:extLst>
          </p:cNvPr>
          <p:cNvSpPr>
            <a:spLocks noGrp="1"/>
          </p:cNvSpPr>
          <p:nvPr>
            <p:ph type="title"/>
          </p:nvPr>
        </p:nvSpPr>
        <p:spPr>
          <a:xfrm>
            <a:off x="1478083" y="327441"/>
            <a:ext cx="9603275" cy="388177"/>
          </a:xfrm>
        </p:spPr>
        <p:txBody>
          <a:bodyPr>
            <a:normAutofit fontScale="90000"/>
          </a:bodyPr>
          <a:lstStyle/>
          <a:p>
            <a:r>
              <a:rPr lang="en-US" cap="none" dirty="0"/>
              <a:t>Trends In Neonatal, Infant and Under Five Mortality</a:t>
            </a:r>
          </a:p>
        </p:txBody>
      </p:sp>
      <p:pic>
        <p:nvPicPr>
          <p:cNvPr id="4" name="Content Placeholder 3">
            <a:extLst>
              <a:ext uri="{FF2B5EF4-FFF2-40B4-BE49-F238E27FC236}">
                <a16:creationId xmlns:a16="http://schemas.microsoft.com/office/drawing/2014/main" xmlns="" id="{BB467797-B018-48D8-89DE-7DE83F2F202C}"/>
              </a:ext>
            </a:extLst>
          </p:cNvPr>
          <p:cNvPicPr>
            <a:picLocks noGrp="1" noChangeAspect="1"/>
          </p:cNvPicPr>
          <p:nvPr>
            <p:ph idx="1"/>
          </p:nvPr>
        </p:nvPicPr>
        <p:blipFill>
          <a:blip r:embed="rId2"/>
          <a:stretch>
            <a:fillRect/>
          </a:stretch>
        </p:blipFill>
        <p:spPr>
          <a:xfrm>
            <a:off x="1139688" y="715619"/>
            <a:ext cx="10151164" cy="5298106"/>
          </a:xfrm>
          <a:prstGeom prst="rect">
            <a:avLst/>
          </a:prstGeom>
        </p:spPr>
      </p:pic>
    </p:spTree>
    <p:extLst>
      <p:ext uri="{BB962C8B-B14F-4D97-AF65-F5344CB8AC3E}">
        <p14:creationId xmlns:p14="http://schemas.microsoft.com/office/powerpoint/2010/main" xmlns="" val="380108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918DD8-3D7B-4E6F-AE08-F60956B2016C}"/>
              </a:ext>
            </a:extLst>
          </p:cNvPr>
          <p:cNvSpPr>
            <a:spLocks noGrp="1"/>
          </p:cNvSpPr>
          <p:nvPr>
            <p:ph type="title"/>
          </p:nvPr>
        </p:nvSpPr>
        <p:spPr/>
        <p:txBody>
          <a:bodyPr/>
          <a:lstStyle/>
          <a:p>
            <a:r>
              <a:rPr lang="en-US" dirty="0"/>
              <a:t>Maternal Mortality</a:t>
            </a:r>
          </a:p>
        </p:txBody>
      </p:sp>
      <p:sp>
        <p:nvSpPr>
          <p:cNvPr id="3" name="Content Placeholder 2">
            <a:extLst>
              <a:ext uri="{FF2B5EF4-FFF2-40B4-BE49-F238E27FC236}">
                <a16:creationId xmlns:a16="http://schemas.microsoft.com/office/drawing/2014/main" xmlns="" id="{6004B6AA-37FA-4C80-8DE1-95884D14F84D}"/>
              </a:ext>
            </a:extLst>
          </p:cNvPr>
          <p:cNvSpPr>
            <a:spLocks noGrp="1"/>
          </p:cNvSpPr>
          <p:nvPr>
            <p:ph idx="1"/>
          </p:nvPr>
        </p:nvSpPr>
        <p:spPr/>
        <p:txBody>
          <a:bodyPr/>
          <a:lstStyle/>
          <a:p>
            <a:pPr>
              <a:lnSpc>
                <a:spcPct val="250000"/>
              </a:lnSpc>
            </a:pPr>
            <a:r>
              <a:rPr lang="en-US" dirty="0"/>
              <a:t>"A maternal death is defined as the death of a woman while pregnant or within 42 days of termination of the pregnancy, irrespective of the duration and site of pregnancy, from any cause related to or aggravated by the pregnancy or its management, but not from accidental or incidental causes." </a:t>
            </a:r>
          </a:p>
        </p:txBody>
      </p:sp>
    </p:spTree>
    <p:extLst>
      <p:ext uri="{BB962C8B-B14F-4D97-AF65-F5344CB8AC3E}">
        <p14:creationId xmlns:p14="http://schemas.microsoft.com/office/powerpoint/2010/main" xmlns="" val="14336724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7196CF-04F8-4140-8418-EC3E72B2EB38}"/>
              </a:ext>
            </a:extLst>
          </p:cNvPr>
          <p:cNvSpPr>
            <a:spLocks noGrp="1"/>
          </p:cNvSpPr>
          <p:nvPr>
            <p:ph type="title"/>
          </p:nvPr>
        </p:nvSpPr>
        <p:spPr/>
        <p:txBody>
          <a:bodyPr/>
          <a:lstStyle/>
          <a:p>
            <a:r>
              <a:rPr lang="en-US" cap="none" dirty="0"/>
              <a:t>Direct Causes of Maternal Mortality</a:t>
            </a:r>
          </a:p>
        </p:txBody>
      </p:sp>
      <p:sp>
        <p:nvSpPr>
          <p:cNvPr id="5" name="Content Placeholder 4">
            <a:extLst>
              <a:ext uri="{FF2B5EF4-FFF2-40B4-BE49-F238E27FC236}">
                <a16:creationId xmlns:a16="http://schemas.microsoft.com/office/drawing/2014/main" xmlns="" id="{B3B7BA44-2824-4A57-B00E-7770E4F068D3}"/>
              </a:ext>
            </a:extLst>
          </p:cNvPr>
          <p:cNvSpPr>
            <a:spLocks noGrp="1"/>
          </p:cNvSpPr>
          <p:nvPr>
            <p:ph idx="1"/>
          </p:nvPr>
        </p:nvSpPr>
        <p:spPr/>
        <p:txBody>
          <a:bodyPr>
            <a:normAutofit/>
          </a:bodyPr>
          <a:lstStyle/>
          <a:p>
            <a:r>
              <a:rPr lang="en-US" dirty="0"/>
              <a:t>These result from obstetric complications of pregnancy, labour and the puerperium and from interventions or any after effects of these events. </a:t>
            </a:r>
          </a:p>
          <a:p>
            <a:r>
              <a:rPr lang="en-US" dirty="0"/>
              <a:t>The Five major causes of direct maternal deaths </a:t>
            </a:r>
            <a:r>
              <a:rPr lang="en-US" dirty="0">
                <a:solidFill>
                  <a:srgbClr val="FF0000"/>
                </a:solidFill>
              </a:rPr>
              <a:t>in order of frequency </a:t>
            </a:r>
            <a:r>
              <a:rPr lang="en-US" dirty="0"/>
              <a:t>are:</a:t>
            </a:r>
          </a:p>
          <a:p>
            <a:pPr lvl="1">
              <a:buFont typeface="Wingdings" pitchFamily="2" charset="2"/>
              <a:buChar char="Ø"/>
            </a:pPr>
            <a:r>
              <a:rPr lang="en-US" dirty="0"/>
              <a:t>Hemorrhage, </a:t>
            </a:r>
          </a:p>
          <a:p>
            <a:pPr lvl="1">
              <a:buFont typeface="Wingdings" pitchFamily="2" charset="2"/>
              <a:buChar char="Ø"/>
            </a:pPr>
            <a:r>
              <a:rPr lang="en-US" dirty="0"/>
              <a:t>Sepsis,</a:t>
            </a:r>
          </a:p>
          <a:p>
            <a:pPr lvl="1">
              <a:buFont typeface="Wingdings" pitchFamily="2" charset="2"/>
              <a:buChar char="Ø"/>
            </a:pPr>
            <a:r>
              <a:rPr lang="en-US" dirty="0"/>
              <a:t>Hypertensive disorders, </a:t>
            </a:r>
          </a:p>
          <a:p>
            <a:pPr lvl="1">
              <a:buFont typeface="Wingdings" pitchFamily="2" charset="2"/>
              <a:buChar char="Ø"/>
            </a:pPr>
            <a:r>
              <a:rPr lang="en-US" dirty="0"/>
              <a:t>Complications of abortion and </a:t>
            </a:r>
          </a:p>
          <a:p>
            <a:pPr lvl="1">
              <a:buFont typeface="Wingdings" pitchFamily="2" charset="2"/>
              <a:buChar char="Ø"/>
            </a:pPr>
            <a:r>
              <a:rPr lang="en-US" dirty="0"/>
              <a:t>obstructed labour </a:t>
            </a:r>
          </a:p>
        </p:txBody>
      </p:sp>
    </p:spTree>
    <p:extLst>
      <p:ext uri="{BB962C8B-B14F-4D97-AF65-F5344CB8AC3E}">
        <p14:creationId xmlns:p14="http://schemas.microsoft.com/office/powerpoint/2010/main" xmlns="" val="2398101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63B32A6E-9D88-487C-80FA-8F10CC0CA894}"/>
              </a:ext>
            </a:extLst>
          </p:cNvPr>
          <p:cNvSpPr>
            <a:spLocks noGrp="1"/>
          </p:cNvSpPr>
          <p:nvPr>
            <p:ph type="title"/>
          </p:nvPr>
        </p:nvSpPr>
        <p:spPr/>
        <p:txBody>
          <a:bodyPr/>
          <a:lstStyle/>
          <a:p>
            <a:r>
              <a:rPr lang="en-US" cap="none" dirty="0"/>
              <a:t>Indirect Causes of Maternal Mortality</a:t>
            </a:r>
          </a:p>
        </p:txBody>
      </p:sp>
      <p:sp>
        <p:nvSpPr>
          <p:cNvPr id="8" name="Content Placeholder 7">
            <a:extLst>
              <a:ext uri="{FF2B5EF4-FFF2-40B4-BE49-F238E27FC236}">
                <a16:creationId xmlns:a16="http://schemas.microsoft.com/office/drawing/2014/main" xmlns="" id="{8F7CA16A-C084-4F23-A89B-C94340BC2862}"/>
              </a:ext>
            </a:extLst>
          </p:cNvPr>
          <p:cNvSpPr>
            <a:spLocks noGrp="1"/>
          </p:cNvSpPr>
          <p:nvPr>
            <p:ph idx="1"/>
          </p:nvPr>
        </p:nvSpPr>
        <p:spPr/>
        <p:txBody>
          <a:bodyPr/>
          <a:lstStyle/>
          <a:p>
            <a:r>
              <a:rPr lang="en-US" dirty="0"/>
              <a:t>They result from previously existing disease or disease that develops during pregnancy which was not due to direct obstetric causes, but which was aggravated by physiologic effects of pregnancy.</a:t>
            </a:r>
          </a:p>
          <a:p>
            <a:endParaRPr lang="en-US" dirty="0"/>
          </a:p>
          <a:p>
            <a:r>
              <a:rPr lang="en-US" dirty="0"/>
              <a:t>These include:</a:t>
            </a:r>
          </a:p>
          <a:p>
            <a:pPr lvl="1"/>
            <a:r>
              <a:rPr lang="en-US" dirty="0"/>
              <a:t>Malaria, </a:t>
            </a:r>
          </a:p>
          <a:p>
            <a:pPr lvl="1"/>
            <a:r>
              <a:rPr lang="en-US" dirty="0"/>
              <a:t>HIV/AIDS</a:t>
            </a:r>
          </a:p>
          <a:p>
            <a:pPr lvl="1"/>
            <a:r>
              <a:rPr lang="en-US" dirty="0"/>
              <a:t>Anemia. </a:t>
            </a:r>
          </a:p>
          <a:p>
            <a:endParaRPr lang="en-US" dirty="0"/>
          </a:p>
        </p:txBody>
      </p:sp>
    </p:spTree>
    <p:extLst>
      <p:ext uri="{BB962C8B-B14F-4D97-AF65-F5344CB8AC3E}">
        <p14:creationId xmlns:p14="http://schemas.microsoft.com/office/powerpoint/2010/main" xmlns="" val="3467001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42B093-2096-46CB-B8CB-B2FFAB49B0FA}"/>
              </a:ext>
            </a:extLst>
          </p:cNvPr>
          <p:cNvSpPr>
            <a:spLocks noGrp="1"/>
          </p:cNvSpPr>
          <p:nvPr>
            <p:ph type="title"/>
          </p:nvPr>
        </p:nvSpPr>
        <p:spPr/>
        <p:txBody>
          <a:bodyPr/>
          <a:lstStyle/>
          <a:p>
            <a:r>
              <a:rPr lang="en-US" cap="none" dirty="0"/>
              <a:t>Maternal Morbidity </a:t>
            </a:r>
          </a:p>
        </p:txBody>
      </p:sp>
      <p:sp>
        <p:nvSpPr>
          <p:cNvPr id="3" name="Content Placeholder 2">
            <a:extLst>
              <a:ext uri="{FF2B5EF4-FFF2-40B4-BE49-F238E27FC236}">
                <a16:creationId xmlns:a16="http://schemas.microsoft.com/office/drawing/2014/main" xmlns="" id="{B1B7753D-3BD5-447B-A75D-91538D8B9252}"/>
              </a:ext>
            </a:extLst>
          </p:cNvPr>
          <p:cNvSpPr>
            <a:spLocks noGrp="1"/>
          </p:cNvSpPr>
          <p:nvPr>
            <p:ph idx="1"/>
          </p:nvPr>
        </p:nvSpPr>
        <p:spPr/>
        <p:txBody>
          <a:bodyPr/>
          <a:lstStyle/>
          <a:p>
            <a:r>
              <a:rPr lang="en-US" dirty="0"/>
              <a:t>For every woman who dies another </a:t>
            </a:r>
            <a:r>
              <a:rPr lang="en-US" dirty="0">
                <a:solidFill>
                  <a:srgbClr val="FF0000"/>
                </a:solidFill>
              </a:rPr>
              <a:t>30</a:t>
            </a:r>
            <a:r>
              <a:rPr lang="en-US" dirty="0"/>
              <a:t> suffer long term injuries and illness due to pregnancy and childbirth related complications.  </a:t>
            </a:r>
          </a:p>
          <a:p>
            <a:r>
              <a:rPr lang="en-US" dirty="0">
                <a:solidFill>
                  <a:srgbClr val="FF0000"/>
                </a:solidFill>
              </a:rPr>
              <a:t>Maternal morbidity </a:t>
            </a:r>
            <a:r>
              <a:rPr lang="en-US" dirty="0"/>
              <a:t>is any symptom or condition resulting from or made worse by pregnancy.  </a:t>
            </a:r>
          </a:p>
          <a:p>
            <a:r>
              <a:rPr lang="en-US" dirty="0">
                <a:solidFill>
                  <a:srgbClr val="FF0000"/>
                </a:solidFill>
              </a:rPr>
              <a:t>Severe  maternal  morbidity  (Near  Miss)  </a:t>
            </a:r>
            <a:r>
              <a:rPr lang="en-US" dirty="0"/>
              <a:t>is  defined  as:    “</a:t>
            </a:r>
            <a:r>
              <a:rPr lang="en-US" b="1" i="1" dirty="0"/>
              <a:t>any  pregnant  or  recently  delivered woman  (within  six  weeks  after  termination  of  pregnancy  or  delivery),  in  whom  immediate  survival  is  threatened and who survives by chance or because of the hospital care she receives</a:t>
            </a:r>
            <a:r>
              <a:rPr lang="en-US" dirty="0"/>
              <a:t>.” </a:t>
            </a:r>
          </a:p>
          <a:p>
            <a:pPr marL="0" indent="0">
              <a:buNone/>
            </a:pPr>
            <a:endParaRPr lang="en-US" dirty="0"/>
          </a:p>
        </p:txBody>
      </p:sp>
    </p:spTree>
    <p:extLst>
      <p:ext uri="{BB962C8B-B14F-4D97-AF65-F5344CB8AC3E}">
        <p14:creationId xmlns:p14="http://schemas.microsoft.com/office/powerpoint/2010/main" xmlns="" val="1652826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383BDB8-A58E-468F-88B3-E0588D549FDA}"/>
              </a:ext>
            </a:extLst>
          </p:cNvPr>
          <p:cNvSpPr>
            <a:spLocks noGrp="1"/>
          </p:cNvSpPr>
          <p:nvPr>
            <p:ph type="title"/>
          </p:nvPr>
        </p:nvSpPr>
        <p:spPr/>
        <p:txBody>
          <a:bodyPr/>
          <a:lstStyle/>
          <a:p>
            <a:r>
              <a:rPr lang="en-US" cap="none" dirty="0"/>
              <a:t>Learning Outcomes</a:t>
            </a:r>
          </a:p>
        </p:txBody>
      </p:sp>
      <p:sp>
        <p:nvSpPr>
          <p:cNvPr id="3" name="Content Placeholder 2">
            <a:extLst>
              <a:ext uri="{FF2B5EF4-FFF2-40B4-BE49-F238E27FC236}">
                <a16:creationId xmlns:a16="http://schemas.microsoft.com/office/drawing/2014/main" xmlns="" id="{516679E2-F4E3-4DC2-8C88-24CA4247AA27}"/>
              </a:ext>
            </a:extLst>
          </p:cNvPr>
          <p:cNvSpPr>
            <a:spLocks noGrp="1"/>
          </p:cNvSpPr>
          <p:nvPr>
            <p:ph idx="1"/>
          </p:nvPr>
        </p:nvSpPr>
        <p:spPr/>
        <p:txBody>
          <a:bodyPr/>
          <a:lstStyle/>
          <a:p>
            <a:pPr>
              <a:lnSpc>
                <a:spcPct val="250000"/>
              </a:lnSpc>
            </a:pPr>
            <a:r>
              <a:rPr lang="en-US" dirty="0"/>
              <a:t>By the end of the lecture, the student should:</a:t>
            </a:r>
          </a:p>
          <a:p>
            <a:pPr lvl="1">
              <a:lnSpc>
                <a:spcPct val="250000"/>
              </a:lnSpc>
            </a:pPr>
            <a:r>
              <a:rPr lang="en-US" dirty="0"/>
              <a:t>Define RH, Components of RH and Significance of studying RH</a:t>
            </a:r>
          </a:p>
          <a:p>
            <a:pPr lvl="1">
              <a:lnSpc>
                <a:spcPct val="250000"/>
              </a:lnSpc>
            </a:pPr>
            <a:r>
              <a:rPr lang="en-US" dirty="0"/>
              <a:t>Trends in standards of Reproductive health care in Kenya, </a:t>
            </a:r>
          </a:p>
          <a:p>
            <a:pPr lvl="1">
              <a:lnSpc>
                <a:spcPct val="250000"/>
              </a:lnSpc>
            </a:pPr>
            <a:r>
              <a:rPr lang="en-US" dirty="0"/>
              <a:t>Policies related to Reproductive Health, MDGs &amp; SDGs</a:t>
            </a:r>
          </a:p>
        </p:txBody>
      </p:sp>
    </p:spTree>
    <p:extLst>
      <p:ext uri="{BB962C8B-B14F-4D97-AF65-F5344CB8AC3E}">
        <p14:creationId xmlns:p14="http://schemas.microsoft.com/office/powerpoint/2010/main" xmlns="" val="19775113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FC7C40-6C94-466E-B38E-AE8AF9991739}"/>
              </a:ext>
            </a:extLst>
          </p:cNvPr>
          <p:cNvSpPr>
            <a:spLocks noGrp="1"/>
          </p:cNvSpPr>
          <p:nvPr>
            <p:ph type="title"/>
          </p:nvPr>
        </p:nvSpPr>
        <p:spPr/>
        <p:txBody>
          <a:bodyPr/>
          <a:lstStyle/>
          <a:p>
            <a:pPr algn="ctr"/>
            <a:r>
              <a:rPr lang="en-US" cap="none" dirty="0"/>
              <a:t>Underlying Causes Of Maternal &amp; Neonatal Mortality </a:t>
            </a:r>
            <a:r>
              <a:rPr lang="en-US" cap="none" dirty="0">
                <a:solidFill>
                  <a:srgbClr val="FF0000"/>
                </a:solidFill>
              </a:rPr>
              <a:t>(The Three Delays) </a:t>
            </a:r>
            <a:endParaRPr lang="en-US" cap="none" dirty="0"/>
          </a:p>
        </p:txBody>
      </p:sp>
      <p:sp>
        <p:nvSpPr>
          <p:cNvPr id="3" name="Content Placeholder 2">
            <a:extLst>
              <a:ext uri="{FF2B5EF4-FFF2-40B4-BE49-F238E27FC236}">
                <a16:creationId xmlns:a16="http://schemas.microsoft.com/office/drawing/2014/main" xmlns="" id="{5BAC5713-DB94-4E4A-A088-B0D796AC6A62}"/>
              </a:ext>
            </a:extLst>
          </p:cNvPr>
          <p:cNvSpPr>
            <a:spLocks noGrp="1"/>
          </p:cNvSpPr>
          <p:nvPr>
            <p:ph idx="1"/>
          </p:nvPr>
        </p:nvSpPr>
        <p:spPr>
          <a:xfrm>
            <a:off x="1139687" y="2015732"/>
            <a:ext cx="10336696" cy="4146529"/>
          </a:xfrm>
        </p:spPr>
        <p:txBody>
          <a:bodyPr/>
          <a:lstStyle/>
          <a:p>
            <a:pPr>
              <a:lnSpc>
                <a:spcPct val="150000"/>
              </a:lnSpc>
            </a:pPr>
            <a:r>
              <a:rPr lang="en-US" dirty="0"/>
              <a:t>There are three distinct levels of delay which contribute to maternal morbidity and mortality: (</a:t>
            </a:r>
            <a:r>
              <a:rPr lang="en-US" dirty="0" err="1"/>
              <a:t>Thadaseus</a:t>
            </a:r>
            <a:r>
              <a:rPr lang="en-US" dirty="0"/>
              <a:t> and Maine, 1994): </a:t>
            </a:r>
          </a:p>
          <a:p>
            <a:pPr marL="971550" lvl="1" indent="-514350">
              <a:lnSpc>
                <a:spcPct val="150000"/>
              </a:lnSpc>
              <a:buFont typeface="+mj-lt"/>
              <a:buAutoNum type="arabicPeriod"/>
            </a:pPr>
            <a:r>
              <a:rPr lang="en-US" dirty="0"/>
              <a:t> </a:t>
            </a:r>
            <a:r>
              <a:rPr lang="en-US" dirty="0">
                <a:solidFill>
                  <a:srgbClr val="FF0000"/>
                </a:solidFill>
              </a:rPr>
              <a:t>Delay in deciding to seek appropriate care</a:t>
            </a:r>
            <a:r>
              <a:rPr lang="en-US" dirty="0"/>
              <a:t>. This could be due to: socio-cultural barriers, Failure to recognize danger signs, failure to perceive severity of illness, and cost considerations</a:t>
            </a:r>
          </a:p>
          <a:p>
            <a:pPr marL="971550" lvl="1" indent="-514350">
              <a:lnSpc>
                <a:spcPct val="150000"/>
              </a:lnSpc>
              <a:buFont typeface="+mj-lt"/>
              <a:buAutoNum type="arabicPeriod"/>
            </a:pPr>
            <a:r>
              <a:rPr lang="en-US" dirty="0"/>
              <a:t> </a:t>
            </a:r>
            <a:r>
              <a:rPr lang="en-US" dirty="0">
                <a:solidFill>
                  <a:srgbClr val="FF0000"/>
                </a:solidFill>
              </a:rPr>
              <a:t>Delay in reaching an appropriate health care facility</a:t>
            </a:r>
            <a:r>
              <a:rPr lang="en-US" dirty="0"/>
              <a:t>. This is due to: long distance to a facility, poor condition of roads, lack of transportation and cost considerations  </a:t>
            </a:r>
          </a:p>
          <a:p>
            <a:pPr marL="971550" lvl="1" indent="-514350">
              <a:lnSpc>
                <a:spcPct val="150000"/>
              </a:lnSpc>
              <a:buFont typeface="+mj-lt"/>
              <a:buAutoNum type="arabicPeriod"/>
            </a:pPr>
            <a:r>
              <a:rPr lang="en-US" dirty="0">
                <a:solidFill>
                  <a:srgbClr val="FF0000"/>
                </a:solidFill>
              </a:rPr>
              <a:t>Delay in receiving adequate emergency care at the facility</a:t>
            </a:r>
            <a:r>
              <a:rPr lang="en-US" dirty="0"/>
              <a:t>. This may be due to: Shortage of staff, supplies and basic equipment; unskilled personnel, user fees among others</a:t>
            </a:r>
          </a:p>
        </p:txBody>
      </p:sp>
    </p:spTree>
    <p:extLst>
      <p:ext uri="{BB962C8B-B14F-4D97-AF65-F5344CB8AC3E}">
        <p14:creationId xmlns:p14="http://schemas.microsoft.com/office/powerpoint/2010/main" xmlns="" val="3523743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72278"/>
            <a:ext cx="8229600" cy="626694"/>
          </a:xfrm>
        </p:spPr>
        <p:txBody>
          <a:bodyPr>
            <a:normAutofit fontScale="90000"/>
          </a:bodyPr>
          <a:lstStyle/>
          <a:p>
            <a:r>
              <a:rPr lang="en-US" sz="2800" cap="none" dirty="0">
                <a:solidFill>
                  <a:srgbClr val="FF0000"/>
                </a:solidFill>
              </a:rPr>
              <a:t>The Kenya Maternal And Newborn Health Model (2009) </a:t>
            </a:r>
          </a:p>
        </p:txBody>
      </p:sp>
      <p:pic>
        <p:nvPicPr>
          <p:cNvPr id="4" name="Content Placeholder 3" descr="C:\Users\kennedy k\Downloads\mnc.png"/>
          <p:cNvPicPr>
            <a:picLocks noGrp="1"/>
          </p:cNvPicPr>
          <p:nvPr>
            <p:ph idx="1"/>
          </p:nvPr>
        </p:nvPicPr>
        <p:blipFill>
          <a:blip r:embed="rId2"/>
          <a:srcRect/>
          <a:stretch>
            <a:fillRect/>
          </a:stretch>
        </p:blipFill>
        <p:spPr bwMode="auto">
          <a:xfrm>
            <a:off x="1137147" y="639571"/>
            <a:ext cx="9917706" cy="5496186"/>
          </a:xfrm>
          <a:prstGeom prst="rect">
            <a:avLst/>
          </a:prstGeom>
          <a:noFill/>
          <a:ln w="9525">
            <a:noFill/>
            <a:miter lim="800000"/>
            <a:headEnd/>
            <a:tailEnd/>
          </a:ln>
        </p:spPr>
      </p:pic>
      <p:sp>
        <p:nvSpPr>
          <p:cNvPr id="5" name="Date Placeholder 4"/>
          <p:cNvSpPr>
            <a:spLocks noGrp="1"/>
          </p:cNvSpPr>
          <p:nvPr>
            <p:ph type="dt" sz="half" idx="10"/>
          </p:nvPr>
        </p:nvSpPr>
        <p:spPr/>
        <p:txBody>
          <a:bodyPr/>
          <a:lstStyle/>
          <a:p>
            <a:fld id="{0BFBCDEC-F649-4AC9-AD8E-743E151B7EBF}" type="datetime1">
              <a:rPr lang="en-US" smtClean="0"/>
              <a:pPr/>
              <a:t>3/29/2020</a:t>
            </a:fld>
            <a:endParaRPr lang="en-US"/>
          </a:p>
        </p:txBody>
      </p:sp>
      <p:sp>
        <p:nvSpPr>
          <p:cNvPr id="6" name="Slide Number Placeholder 5"/>
          <p:cNvSpPr>
            <a:spLocks noGrp="1"/>
          </p:cNvSpPr>
          <p:nvPr>
            <p:ph type="sldNum" sz="quarter" idx="12"/>
          </p:nvPr>
        </p:nvSpPr>
        <p:spPr/>
        <p:txBody>
          <a:bodyPr/>
          <a:lstStyle/>
          <a:p>
            <a:r>
              <a:rPr lang="en-US" dirty="0"/>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F030A8-059D-40EB-8075-B63E61D2542C}"/>
              </a:ext>
            </a:extLst>
          </p:cNvPr>
          <p:cNvSpPr>
            <a:spLocks noGrp="1"/>
          </p:cNvSpPr>
          <p:nvPr>
            <p:ph type="title"/>
          </p:nvPr>
        </p:nvSpPr>
        <p:spPr/>
        <p:txBody>
          <a:bodyPr/>
          <a:lstStyle/>
          <a:p>
            <a:r>
              <a:rPr lang="en-US" cap="none" dirty="0"/>
              <a:t>The Kenya Maternal And Newborn Health (MNH) Pillars </a:t>
            </a:r>
          </a:p>
        </p:txBody>
      </p:sp>
      <p:sp>
        <p:nvSpPr>
          <p:cNvPr id="3" name="Content Placeholder 2">
            <a:extLst>
              <a:ext uri="{FF2B5EF4-FFF2-40B4-BE49-F238E27FC236}">
                <a16:creationId xmlns:a16="http://schemas.microsoft.com/office/drawing/2014/main" xmlns="" id="{A8B4CF63-CDD2-4859-BDC1-1274742B1521}"/>
              </a:ext>
            </a:extLst>
          </p:cNvPr>
          <p:cNvSpPr>
            <a:spLocks noGrp="1"/>
          </p:cNvSpPr>
          <p:nvPr>
            <p:ph idx="1"/>
          </p:nvPr>
        </p:nvSpPr>
        <p:spPr/>
        <p:txBody>
          <a:bodyPr>
            <a:normAutofit fontScale="92500" lnSpcReduction="10000"/>
          </a:bodyPr>
          <a:lstStyle/>
          <a:p>
            <a:pPr marL="514350" indent="-514350">
              <a:buFont typeface="+mj-lt"/>
              <a:buAutoNum type="arabicPeriod"/>
            </a:pPr>
            <a:r>
              <a:rPr lang="en-US" dirty="0">
                <a:solidFill>
                  <a:srgbClr val="FF0000"/>
                </a:solidFill>
              </a:rPr>
              <a:t>Family  planning  and  pre-pregnancy  care</a:t>
            </a:r>
            <a:r>
              <a:rPr lang="en-US" dirty="0"/>
              <a:t>–  To  ensure  that  individuals  and  couples  have  the information and services to plan the timing, number and spacing of pregnancies.  </a:t>
            </a:r>
          </a:p>
          <a:p>
            <a:pPr marL="514350" indent="-514350">
              <a:buFont typeface="+mj-lt"/>
              <a:buAutoNum type="arabicPeriod"/>
            </a:pPr>
            <a:r>
              <a:rPr lang="en-US" dirty="0">
                <a:solidFill>
                  <a:srgbClr val="FF0000"/>
                </a:solidFill>
              </a:rPr>
              <a:t>Focused Antenatal Care </a:t>
            </a:r>
            <a:r>
              <a:rPr lang="en-US" dirty="0"/>
              <a:t>– To prevent complications where possible and ensure that complications of pregnancy are detected early and treated appropriately.  </a:t>
            </a:r>
          </a:p>
          <a:p>
            <a:pPr marL="514350" indent="-514350">
              <a:buAutoNum type="arabicPeriod" startAt="3"/>
            </a:pPr>
            <a:r>
              <a:rPr lang="en-US" dirty="0">
                <a:solidFill>
                  <a:srgbClr val="FF0000"/>
                </a:solidFill>
              </a:rPr>
              <a:t>Essential  Obstetric  Care  </a:t>
            </a:r>
            <a:r>
              <a:rPr lang="en-US" dirty="0"/>
              <a:t>–  To  ensure  that  essential  care  for  the  high-risk  pregnancies  and complications is made available to all women who need it.            </a:t>
            </a:r>
          </a:p>
          <a:p>
            <a:pPr marL="514350" indent="-514350">
              <a:buAutoNum type="arabicPeriod" startAt="3"/>
            </a:pPr>
            <a:r>
              <a:rPr lang="en-US" dirty="0">
                <a:solidFill>
                  <a:srgbClr val="FF0000"/>
                </a:solidFill>
              </a:rPr>
              <a:t>Essential Newborn Care </a:t>
            </a:r>
            <a:r>
              <a:rPr lang="en-US" dirty="0"/>
              <a:t>– To ensure that essential care is given to newborns from the time they are born up to 28 days in order to prevent complications that may arise after birth</a:t>
            </a:r>
          </a:p>
        </p:txBody>
      </p:sp>
    </p:spTree>
    <p:extLst>
      <p:ext uri="{BB962C8B-B14F-4D97-AF65-F5344CB8AC3E}">
        <p14:creationId xmlns:p14="http://schemas.microsoft.com/office/powerpoint/2010/main" xmlns="" val="24024521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B94109-DE87-4A00-8F20-BB00D355A293}"/>
              </a:ext>
            </a:extLst>
          </p:cNvPr>
          <p:cNvSpPr>
            <a:spLocks noGrp="1"/>
          </p:cNvSpPr>
          <p:nvPr>
            <p:ph type="title"/>
          </p:nvPr>
        </p:nvSpPr>
        <p:spPr/>
        <p:txBody>
          <a:bodyPr/>
          <a:lstStyle/>
          <a:p>
            <a:r>
              <a:rPr lang="en-US" cap="none" dirty="0"/>
              <a:t>The Kenya Maternal And Newborn Health (MNH) Pillars </a:t>
            </a:r>
            <a:endParaRPr lang="en-US" dirty="0"/>
          </a:p>
        </p:txBody>
      </p:sp>
      <p:sp>
        <p:nvSpPr>
          <p:cNvPr id="3" name="Content Placeholder 2">
            <a:extLst>
              <a:ext uri="{FF2B5EF4-FFF2-40B4-BE49-F238E27FC236}">
                <a16:creationId xmlns:a16="http://schemas.microsoft.com/office/drawing/2014/main" xmlns="" id="{A364FADA-07E7-4C62-B82B-D205C5558C03}"/>
              </a:ext>
            </a:extLst>
          </p:cNvPr>
          <p:cNvSpPr>
            <a:spLocks noGrp="1"/>
          </p:cNvSpPr>
          <p:nvPr>
            <p:ph idx="1"/>
          </p:nvPr>
        </p:nvSpPr>
        <p:spPr/>
        <p:txBody>
          <a:bodyPr>
            <a:normAutofit fontScale="92500" lnSpcReduction="10000"/>
          </a:bodyPr>
          <a:lstStyle/>
          <a:p>
            <a:pPr marL="0" indent="0">
              <a:buNone/>
            </a:pPr>
            <a:r>
              <a:rPr lang="en-US" dirty="0">
                <a:solidFill>
                  <a:srgbClr val="FF0000"/>
                </a:solidFill>
              </a:rPr>
              <a:t>5.     Targeted Postpartum Care</a:t>
            </a:r>
            <a:r>
              <a:rPr lang="en-US" dirty="0"/>
              <a:t>– To prevent any complication occurring after childbirth and ensure that both mother and baby are healthy and there is no transmission of infection from mother to child.  </a:t>
            </a:r>
          </a:p>
          <a:p>
            <a:pPr marL="0" indent="0">
              <a:buNone/>
            </a:pPr>
            <a:r>
              <a:rPr lang="en-US" dirty="0">
                <a:solidFill>
                  <a:srgbClr val="FF0000"/>
                </a:solidFill>
              </a:rPr>
              <a:t>6.   Post  Abortion  Care  </a:t>
            </a:r>
            <a:r>
              <a:rPr lang="en-US" dirty="0"/>
              <a:t>–  to  provide  clinical  treatment  to  all  women  and  girls  seeking  care,  for complications of incomplete abortion and miscarriage as well as counselling and contraceptives.</a:t>
            </a:r>
          </a:p>
          <a:p>
            <a:pPr marL="514350" indent="-514350">
              <a:buNone/>
            </a:pPr>
            <a:r>
              <a:rPr lang="en-US" dirty="0"/>
              <a:t> </a:t>
            </a:r>
          </a:p>
          <a:p>
            <a:pPr marL="514350" indent="-514350">
              <a:buNone/>
            </a:pPr>
            <a:r>
              <a:rPr lang="en-US" dirty="0"/>
              <a:t>(</a:t>
            </a:r>
            <a:r>
              <a:rPr lang="en-US" b="1" dirty="0"/>
              <a:t>Note  that  HIV  PMTCT  services  are  now  integrated  into  ALL  the  pillars  of  MNH  and  clean  and  safe delivery is part of Essential Obstetric Care</a:t>
            </a:r>
            <a:r>
              <a:rPr lang="en-US" dirty="0"/>
              <a:t>) </a:t>
            </a:r>
          </a:p>
        </p:txBody>
      </p:sp>
    </p:spTree>
    <p:extLst>
      <p:ext uri="{BB962C8B-B14F-4D97-AF65-F5344CB8AC3E}">
        <p14:creationId xmlns:p14="http://schemas.microsoft.com/office/powerpoint/2010/main" xmlns="" val="10974950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DC2A01-8D3B-4828-A234-B2DCB1D1E757}"/>
              </a:ext>
            </a:extLst>
          </p:cNvPr>
          <p:cNvSpPr>
            <a:spLocks noGrp="1"/>
          </p:cNvSpPr>
          <p:nvPr>
            <p:ph type="title"/>
          </p:nvPr>
        </p:nvSpPr>
        <p:spPr/>
        <p:txBody>
          <a:bodyPr/>
          <a:lstStyle/>
          <a:p>
            <a:r>
              <a:rPr lang="en-US" cap="none" dirty="0"/>
              <a:t>Skilled Attendance</a:t>
            </a:r>
          </a:p>
        </p:txBody>
      </p:sp>
      <p:sp>
        <p:nvSpPr>
          <p:cNvPr id="3" name="Content Placeholder 2">
            <a:extLst>
              <a:ext uri="{FF2B5EF4-FFF2-40B4-BE49-F238E27FC236}">
                <a16:creationId xmlns:a16="http://schemas.microsoft.com/office/drawing/2014/main" xmlns="" id="{299133F0-9789-4F25-AF60-A440CAF8DB7C}"/>
              </a:ext>
            </a:extLst>
          </p:cNvPr>
          <p:cNvSpPr>
            <a:spLocks noGrp="1"/>
          </p:cNvSpPr>
          <p:nvPr>
            <p:ph idx="1"/>
          </p:nvPr>
        </p:nvSpPr>
        <p:spPr/>
        <p:txBody>
          <a:bodyPr/>
          <a:lstStyle/>
          <a:p>
            <a:r>
              <a:rPr lang="en-US" dirty="0"/>
              <a:t>Evidence has shown that there are 2 key interventions that improve maternal health and reduce maternal mortality, namely:  </a:t>
            </a:r>
          </a:p>
          <a:p>
            <a:pPr lvl="1">
              <a:buFont typeface="Wingdings" pitchFamily="2" charset="2"/>
              <a:buChar char="v"/>
            </a:pPr>
            <a:r>
              <a:rPr lang="en-US" dirty="0"/>
              <a:t>Skilled attendance at delivery (skills, numbers, enabling environment) and </a:t>
            </a:r>
          </a:p>
          <a:p>
            <a:pPr lvl="1">
              <a:buFont typeface="Wingdings" pitchFamily="2" charset="2"/>
              <a:buChar char="v"/>
            </a:pPr>
            <a:r>
              <a:rPr lang="en-US" dirty="0"/>
              <a:t>availability of Emergency Obstetric Care. </a:t>
            </a:r>
          </a:p>
          <a:p>
            <a:r>
              <a:rPr lang="en-US" dirty="0"/>
              <a:t>The term  "</a:t>
            </a:r>
            <a:r>
              <a:rPr lang="en-US" dirty="0">
                <a:solidFill>
                  <a:srgbClr val="FF0000"/>
                </a:solidFill>
              </a:rPr>
              <a:t>skilled attendant</a:t>
            </a:r>
            <a:r>
              <a:rPr lang="en-US" dirty="0"/>
              <a:t>" refers exclusively to </a:t>
            </a:r>
            <a:r>
              <a:rPr lang="en-US" b="1" i="1" dirty="0"/>
              <a:t>people with midwifery skills (e.g. doctors, midwives, nurses, clinical officers) who have been  trained  to  proficiency  in  the  skills  necessary  to  manage  normal  deliveries  and  diagnose  or  refer obstetric  complications.</a:t>
            </a:r>
          </a:p>
          <a:p>
            <a:pPr marL="0" indent="0">
              <a:buNone/>
            </a:pPr>
            <a:endParaRPr lang="en-US" dirty="0"/>
          </a:p>
        </p:txBody>
      </p:sp>
    </p:spTree>
    <p:extLst>
      <p:ext uri="{BB962C8B-B14F-4D97-AF65-F5344CB8AC3E}">
        <p14:creationId xmlns:p14="http://schemas.microsoft.com/office/powerpoint/2010/main" xmlns="" val="3019097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9494E0-E7FC-48D7-9595-977C4D330F83}"/>
              </a:ext>
            </a:extLst>
          </p:cNvPr>
          <p:cNvSpPr>
            <a:spLocks noGrp="1"/>
          </p:cNvSpPr>
          <p:nvPr>
            <p:ph type="title"/>
          </p:nvPr>
        </p:nvSpPr>
        <p:spPr/>
        <p:txBody>
          <a:bodyPr/>
          <a:lstStyle/>
          <a:p>
            <a:r>
              <a:rPr lang="en-US" cap="none" dirty="0"/>
              <a:t>Enabling Environment</a:t>
            </a:r>
          </a:p>
        </p:txBody>
      </p:sp>
      <p:sp>
        <p:nvSpPr>
          <p:cNvPr id="3" name="Content Placeholder 2">
            <a:extLst>
              <a:ext uri="{FF2B5EF4-FFF2-40B4-BE49-F238E27FC236}">
                <a16:creationId xmlns:a16="http://schemas.microsoft.com/office/drawing/2014/main" xmlns="" id="{C4A13AF7-948E-408E-9910-951D3F44D021}"/>
              </a:ext>
            </a:extLst>
          </p:cNvPr>
          <p:cNvSpPr>
            <a:spLocks noGrp="1"/>
          </p:cNvSpPr>
          <p:nvPr>
            <p:ph idx="1"/>
          </p:nvPr>
        </p:nvSpPr>
        <p:spPr/>
        <p:txBody>
          <a:bodyPr/>
          <a:lstStyle/>
          <a:p>
            <a:r>
              <a:rPr lang="en-US" dirty="0"/>
              <a:t>To ensure effective and efficient service delivery, the skilled attendant requires an enabling environment. </a:t>
            </a:r>
          </a:p>
          <a:p>
            <a:endParaRPr lang="en-US" dirty="0"/>
          </a:p>
          <a:p>
            <a:r>
              <a:rPr lang="en-US" dirty="0"/>
              <a:t>There is need for appropriate infrastructure as well as ensuring that the continuum of care is connected by an  effective  referral  system,  and  supported  by  adequate  supplies, equipment, drugs,  good management and  supportive  supervision.</a:t>
            </a:r>
          </a:p>
          <a:p>
            <a:endParaRPr lang="en-US" dirty="0"/>
          </a:p>
        </p:txBody>
      </p:sp>
    </p:spTree>
    <p:extLst>
      <p:ext uri="{BB962C8B-B14F-4D97-AF65-F5344CB8AC3E}">
        <p14:creationId xmlns:p14="http://schemas.microsoft.com/office/powerpoint/2010/main" xmlns="" val="155294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6F54EE-605B-44AD-91B3-7E6157F0B638}"/>
              </a:ext>
            </a:extLst>
          </p:cNvPr>
          <p:cNvSpPr>
            <a:spLocks noGrp="1"/>
          </p:cNvSpPr>
          <p:nvPr>
            <p:ph type="title"/>
          </p:nvPr>
        </p:nvSpPr>
        <p:spPr/>
        <p:txBody>
          <a:bodyPr/>
          <a:lstStyle/>
          <a:p>
            <a:r>
              <a:rPr lang="en-US" cap="none" dirty="0"/>
              <a:t>Referral Systems</a:t>
            </a:r>
          </a:p>
        </p:txBody>
      </p:sp>
      <p:sp>
        <p:nvSpPr>
          <p:cNvPr id="3" name="Content Placeholder 2">
            <a:extLst>
              <a:ext uri="{FF2B5EF4-FFF2-40B4-BE49-F238E27FC236}">
                <a16:creationId xmlns:a16="http://schemas.microsoft.com/office/drawing/2014/main" xmlns="" id="{3ECDB44E-5B13-4C8A-9B1A-11C220AF1F7C}"/>
              </a:ext>
            </a:extLst>
          </p:cNvPr>
          <p:cNvSpPr>
            <a:spLocks noGrp="1"/>
          </p:cNvSpPr>
          <p:nvPr>
            <p:ph idx="1"/>
          </p:nvPr>
        </p:nvSpPr>
        <p:spPr/>
        <p:txBody>
          <a:bodyPr/>
          <a:lstStyle/>
          <a:p>
            <a:r>
              <a:rPr lang="en-US" dirty="0"/>
              <a:t>A  key  aspect  in  ensuring  a  good  maternal  health  service  is  a  functional  referral  system.  </a:t>
            </a:r>
          </a:p>
          <a:p>
            <a:r>
              <a:rPr lang="en-US" dirty="0"/>
              <a:t>Access  to  a telephone and/or vehicle, with emergency funds or fuel to transfer urgent cases day or night is extremely important. </a:t>
            </a:r>
          </a:p>
          <a:p>
            <a:r>
              <a:rPr lang="en-US" dirty="0"/>
              <a:t>Good record keeping and use of detailed referral letters will assist in reducing delay in the care for women with obstetric emergencies and severely ill newborns. </a:t>
            </a:r>
          </a:p>
          <a:p>
            <a:r>
              <a:rPr lang="en-US" dirty="0"/>
              <a:t>The referring unit should be aware of the capacity of the referral point to manage the client being referred. </a:t>
            </a:r>
          </a:p>
          <a:p>
            <a:endParaRPr lang="en-US" dirty="0"/>
          </a:p>
        </p:txBody>
      </p:sp>
    </p:spTree>
    <p:extLst>
      <p:ext uri="{BB962C8B-B14F-4D97-AF65-F5344CB8AC3E}">
        <p14:creationId xmlns:p14="http://schemas.microsoft.com/office/powerpoint/2010/main" xmlns="" val="14489332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19AC82-29A0-4C43-8041-DE6811BE917C}"/>
              </a:ext>
            </a:extLst>
          </p:cNvPr>
          <p:cNvSpPr>
            <a:spLocks noGrp="1"/>
          </p:cNvSpPr>
          <p:nvPr>
            <p:ph type="title"/>
          </p:nvPr>
        </p:nvSpPr>
        <p:spPr/>
        <p:txBody>
          <a:bodyPr/>
          <a:lstStyle/>
          <a:p>
            <a:r>
              <a:rPr lang="en-US" cap="none" dirty="0"/>
              <a:t>Community Action, Partnerships </a:t>
            </a:r>
          </a:p>
        </p:txBody>
      </p:sp>
      <p:sp>
        <p:nvSpPr>
          <p:cNvPr id="3" name="Content Placeholder 2">
            <a:extLst>
              <a:ext uri="{FF2B5EF4-FFF2-40B4-BE49-F238E27FC236}">
                <a16:creationId xmlns:a16="http://schemas.microsoft.com/office/drawing/2014/main" xmlns="" id="{2F4471D1-F6A6-4D8F-9AF8-164A0E579634}"/>
              </a:ext>
            </a:extLst>
          </p:cNvPr>
          <p:cNvSpPr>
            <a:spLocks noGrp="1"/>
          </p:cNvSpPr>
          <p:nvPr>
            <p:ph idx="1"/>
          </p:nvPr>
        </p:nvSpPr>
        <p:spPr/>
        <p:txBody>
          <a:bodyPr/>
          <a:lstStyle/>
          <a:p>
            <a:r>
              <a:rPr lang="en-US" dirty="0"/>
              <a:t>Involving  community  members  (particularly  women  and  their  families,  health  care  providers,  and  local leaders) in efforts to improve maternal health helps to ensure </a:t>
            </a:r>
            <a:r>
              <a:rPr lang="en-US" dirty="0" err="1"/>
              <a:t>programme</a:t>
            </a:r>
            <a:r>
              <a:rPr lang="en-US" dirty="0"/>
              <a:t> success; </a:t>
            </a:r>
          </a:p>
          <a:p>
            <a:endParaRPr lang="en-US" dirty="0"/>
          </a:p>
          <a:p>
            <a:r>
              <a:rPr lang="en-US" dirty="0"/>
              <a:t>Community education about  obstetric  complications  and  when  and  where  to  seek  medical  care  is  important  to  ensure  birth planning/  use  of  birth  preparedness  cards,  early  recognition  of  complications  and  prompt  care-taking </a:t>
            </a:r>
            <a:r>
              <a:rPr lang="en-US" dirty="0" err="1"/>
              <a:t>behaviour</a:t>
            </a:r>
            <a:endParaRPr lang="en-US" dirty="0"/>
          </a:p>
          <a:p>
            <a:pPr marL="0" indent="0">
              <a:buNone/>
            </a:pPr>
            <a:endParaRPr lang="en-US" dirty="0"/>
          </a:p>
        </p:txBody>
      </p:sp>
    </p:spTree>
    <p:extLst>
      <p:ext uri="{BB962C8B-B14F-4D97-AF65-F5344CB8AC3E}">
        <p14:creationId xmlns:p14="http://schemas.microsoft.com/office/powerpoint/2010/main" xmlns="" val="865307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925919-B213-4459-AB83-31A8F07FC332}"/>
              </a:ext>
            </a:extLst>
          </p:cNvPr>
          <p:cNvSpPr>
            <a:spLocks noGrp="1"/>
          </p:cNvSpPr>
          <p:nvPr>
            <p:ph type="title"/>
          </p:nvPr>
        </p:nvSpPr>
        <p:spPr/>
        <p:txBody>
          <a:bodyPr/>
          <a:lstStyle/>
          <a:p>
            <a:r>
              <a:rPr lang="en-US" cap="none" dirty="0"/>
              <a:t>Male Involvement And Participation </a:t>
            </a:r>
          </a:p>
        </p:txBody>
      </p:sp>
      <p:sp>
        <p:nvSpPr>
          <p:cNvPr id="3" name="Content Placeholder 2">
            <a:extLst>
              <a:ext uri="{FF2B5EF4-FFF2-40B4-BE49-F238E27FC236}">
                <a16:creationId xmlns:a16="http://schemas.microsoft.com/office/drawing/2014/main" xmlns="" id="{D8B2246F-10B4-4EAB-A880-A3F3B25A3B3D}"/>
              </a:ext>
            </a:extLst>
          </p:cNvPr>
          <p:cNvSpPr>
            <a:spLocks noGrp="1"/>
          </p:cNvSpPr>
          <p:nvPr>
            <p:ph idx="1"/>
          </p:nvPr>
        </p:nvSpPr>
        <p:spPr/>
        <p:txBody>
          <a:bodyPr/>
          <a:lstStyle/>
          <a:p>
            <a:r>
              <a:rPr lang="en-US" dirty="0"/>
              <a:t>it is evident that for successful </a:t>
            </a:r>
            <a:r>
              <a:rPr lang="en-US" dirty="0" err="1"/>
              <a:t>programme</a:t>
            </a:r>
            <a:r>
              <a:rPr lang="en-US" dirty="0"/>
              <a:t>  implementation,  male  participation in  MNH  results  in  good  outcomes  for  both  mother  and  baby.  </a:t>
            </a:r>
          </a:p>
          <a:p>
            <a:r>
              <a:rPr lang="en-US" dirty="0"/>
              <a:t>Male  involvement  and participation  is  critical  in  addressing  the  first  and  second  delay.  </a:t>
            </a:r>
          </a:p>
          <a:p>
            <a:r>
              <a:rPr lang="en-US" dirty="0"/>
              <a:t>In  the  Kenyan  context,  men  have  the resources and are the main decision makers in the families and communities on issues relating to MNH. </a:t>
            </a:r>
          </a:p>
        </p:txBody>
      </p:sp>
    </p:spTree>
    <p:extLst>
      <p:ext uri="{BB962C8B-B14F-4D97-AF65-F5344CB8AC3E}">
        <p14:creationId xmlns:p14="http://schemas.microsoft.com/office/powerpoint/2010/main" xmlns="" val="2695958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1D088C-D852-4491-B44E-422808E4CA29}"/>
              </a:ext>
            </a:extLst>
          </p:cNvPr>
          <p:cNvSpPr>
            <a:spLocks noGrp="1"/>
          </p:cNvSpPr>
          <p:nvPr>
            <p:ph type="title"/>
          </p:nvPr>
        </p:nvSpPr>
        <p:spPr/>
        <p:txBody>
          <a:bodyPr/>
          <a:lstStyle/>
          <a:p>
            <a:r>
              <a:rPr lang="en-US" cap="none" dirty="0"/>
              <a:t>Equity For All</a:t>
            </a:r>
          </a:p>
        </p:txBody>
      </p:sp>
      <p:sp>
        <p:nvSpPr>
          <p:cNvPr id="3" name="Content Placeholder 2">
            <a:extLst>
              <a:ext uri="{FF2B5EF4-FFF2-40B4-BE49-F238E27FC236}">
                <a16:creationId xmlns:a16="http://schemas.microsoft.com/office/drawing/2014/main" xmlns="" id="{5A950669-43D3-438D-BA22-C488AEA134D2}"/>
              </a:ext>
            </a:extLst>
          </p:cNvPr>
          <p:cNvSpPr>
            <a:spLocks noGrp="1"/>
          </p:cNvSpPr>
          <p:nvPr>
            <p:ph idx="1"/>
          </p:nvPr>
        </p:nvSpPr>
        <p:spPr/>
        <p:txBody>
          <a:bodyPr/>
          <a:lstStyle/>
          <a:p>
            <a:pPr>
              <a:lnSpc>
                <a:spcPct val="200000"/>
              </a:lnSpc>
            </a:pPr>
            <a:r>
              <a:rPr lang="en-US" dirty="0"/>
              <a:t>Rights based perspective helps legitimize prioritization of women’s health.  </a:t>
            </a:r>
          </a:p>
          <a:p>
            <a:pPr>
              <a:lnSpc>
                <a:spcPct val="200000"/>
              </a:lnSpc>
            </a:pPr>
            <a:r>
              <a:rPr lang="en-US" dirty="0"/>
              <a:t>It focuses attention on social, economic  and  geographic  inequities.  </a:t>
            </a:r>
          </a:p>
          <a:p>
            <a:pPr>
              <a:lnSpc>
                <a:spcPct val="200000"/>
              </a:lnSpc>
            </a:pPr>
            <a:r>
              <a:rPr lang="en-US" dirty="0"/>
              <a:t>Strong  political  support  and  national  ownership  are  essential  to create  enabling  policies  to  attract  resources  for  maternal  and  newborn  health  and  to  ensure  those resources reach groups with the highest maternal mortality and morbidity. </a:t>
            </a:r>
          </a:p>
          <a:p>
            <a:pPr marL="0" indent="0">
              <a:buNone/>
            </a:pPr>
            <a:endParaRPr lang="en-US" dirty="0"/>
          </a:p>
        </p:txBody>
      </p:sp>
    </p:spTree>
    <p:extLst>
      <p:ext uri="{BB962C8B-B14F-4D97-AF65-F5344CB8AC3E}">
        <p14:creationId xmlns:p14="http://schemas.microsoft.com/office/powerpoint/2010/main" xmlns="" val="3550604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58C560-DB9A-4975-867D-74C735EBF412}"/>
              </a:ext>
            </a:extLst>
          </p:cNvPr>
          <p:cNvSpPr>
            <a:spLocks noGrp="1"/>
          </p:cNvSpPr>
          <p:nvPr>
            <p:ph type="title"/>
          </p:nvPr>
        </p:nvSpPr>
        <p:spPr/>
        <p:txBody>
          <a:bodyPr/>
          <a:lstStyle/>
          <a:p>
            <a:r>
              <a:rPr lang="en-US" cap="none" dirty="0"/>
              <a:t>Introduction to Reproductive Health</a:t>
            </a:r>
          </a:p>
        </p:txBody>
      </p:sp>
      <p:sp>
        <p:nvSpPr>
          <p:cNvPr id="3" name="Content Placeholder 2">
            <a:extLst>
              <a:ext uri="{FF2B5EF4-FFF2-40B4-BE49-F238E27FC236}">
                <a16:creationId xmlns:a16="http://schemas.microsoft.com/office/drawing/2014/main" xmlns="" id="{9E1E612F-F565-4010-B26B-F43C65C0C2B9}"/>
              </a:ext>
            </a:extLst>
          </p:cNvPr>
          <p:cNvSpPr>
            <a:spLocks noGrp="1"/>
          </p:cNvSpPr>
          <p:nvPr>
            <p:ph idx="1"/>
          </p:nvPr>
        </p:nvSpPr>
        <p:spPr/>
        <p:txBody>
          <a:bodyPr/>
          <a:lstStyle/>
          <a:p>
            <a:r>
              <a:rPr lang="en-US" b="1" dirty="0"/>
              <a:t>Reproductive Health </a:t>
            </a:r>
            <a:r>
              <a:rPr lang="en-US" dirty="0"/>
              <a:t>is a state of complete physical, mental, emotional, and social well being, and not merely the absence of disease or infirmity, in all matters relating to the reproductive system and its functions and processes. </a:t>
            </a:r>
          </a:p>
          <a:p>
            <a:endParaRPr lang="en-US" dirty="0"/>
          </a:p>
          <a:p>
            <a:r>
              <a:rPr lang="en-US" b="1" dirty="0"/>
              <a:t>Reproductive Health Care </a:t>
            </a:r>
            <a:r>
              <a:rPr lang="en-US" dirty="0"/>
              <a:t>is the appropriate constellation of methods, technologies and services that will ensure reproductive health and well-being by preventing and solving problems related to human reproduction and sexuality. </a:t>
            </a:r>
          </a:p>
          <a:p>
            <a:pPr marL="0" indent="0">
              <a:buNone/>
            </a:pPr>
            <a:r>
              <a:rPr lang="en-US" dirty="0"/>
              <a:t>	</a:t>
            </a:r>
          </a:p>
          <a:p>
            <a:endParaRPr lang="en-US" dirty="0"/>
          </a:p>
        </p:txBody>
      </p:sp>
    </p:spTree>
    <p:extLst>
      <p:ext uri="{BB962C8B-B14F-4D97-AF65-F5344CB8AC3E}">
        <p14:creationId xmlns:p14="http://schemas.microsoft.com/office/powerpoint/2010/main" xmlns="" val="3746805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F1FA77-EBCC-4BC0-B65E-4AC9BF790D2F}"/>
              </a:ext>
            </a:extLst>
          </p:cNvPr>
          <p:cNvSpPr>
            <a:spLocks noGrp="1"/>
          </p:cNvSpPr>
          <p:nvPr>
            <p:ph type="title"/>
          </p:nvPr>
        </p:nvSpPr>
        <p:spPr/>
        <p:txBody>
          <a:bodyPr/>
          <a:lstStyle/>
          <a:p>
            <a:r>
              <a:rPr lang="en-US" cap="none" dirty="0"/>
              <a:t>Reproductive Rights </a:t>
            </a:r>
          </a:p>
        </p:txBody>
      </p:sp>
      <p:sp>
        <p:nvSpPr>
          <p:cNvPr id="3" name="Content Placeholder 2">
            <a:extLst>
              <a:ext uri="{FF2B5EF4-FFF2-40B4-BE49-F238E27FC236}">
                <a16:creationId xmlns:a16="http://schemas.microsoft.com/office/drawing/2014/main" xmlns="" id="{1097534D-EB71-42C1-B3EA-D82BDBA24627}"/>
              </a:ext>
            </a:extLst>
          </p:cNvPr>
          <p:cNvSpPr>
            <a:spLocks noGrp="1"/>
          </p:cNvSpPr>
          <p:nvPr>
            <p:ph idx="1"/>
          </p:nvPr>
        </p:nvSpPr>
        <p:spPr/>
        <p:txBody>
          <a:bodyPr/>
          <a:lstStyle/>
          <a:p>
            <a:r>
              <a:rPr lang="en-US" dirty="0"/>
              <a:t>Health  care  providers  should  appreciate  that  most  maternal  and  neonatal  deaths  are  avoidable,  and therefore  maternal  and  newborn  health  must  be  given  its  due  prominence. </a:t>
            </a:r>
          </a:p>
          <a:p>
            <a:endParaRPr lang="en-US" dirty="0"/>
          </a:p>
          <a:p>
            <a:r>
              <a:rPr lang="en-US" dirty="0"/>
              <a:t>Safe  Motherhood  is  a  basic human right as women are entitled to enjoy a safe pregnancy and childbirth.</a:t>
            </a:r>
          </a:p>
          <a:p>
            <a:endParaRPr lang="en-US" dirty="0"/>
          </a:p>
        </p:txBody>
      </p:sp>
    </p:spTree>
    <p:extLst>
      <p:ext uri="{BB962C8B-B14F-4D97-AF65-F5344CB8AC3E}">
        <p14:creationId xmlns:p14="http://schemas.microsoft.com/office/powerpoint/2010/main" xmlns="" val="3229276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0A482CD-04FA-4999-AEC7-7A5B405CC35F}"/>
              </a:ext>
            </a:extLst>
          </p:cNvPr>
          <p:cNvSpPr>
            <a:spLocks noGrp="1"/>
          </p:cNvSpPr>
          <p:nvPr>
            <p:ph type="title"/>
          </p:nvPr>
        </p:nvSpPr>
        <p:spPr/>
        <p:txBody>
          <a:bodyPr/>
          <a:lstStyle/>
          <a:p>
            <a:r>
              <a:rPr lang="en-US" cap="none" dirty="0"/>
              <a:t>Emergency Obstetric Care</a:t>
            </a:r>
          </a:p>
        </p:txBody>
      </p:sp>
      <p:sp>
        <p:nvSpPr>
          <p:cNvPr id="3" name="Content Placeholder 2">
            <a:extLst>
              <a:ext uri="{FF2B5EF4-FFF2-40B4-BE49-F238E27FC236}">
                <a16:creationId xmlns:a16="http://schemas.microsoft.com/office/drawing/2014/main" xmlns="" id="{08BEBC17-A165-4398-8293-BCCC5925BB2F}"/>
              </a:ext>
            </a:extLst>
          </p:cNvPr>
          <p:cNvSpPr>
            <a:spLocks noGrp="1"/>
          </p:cNvSpPr>
          <p:nvPr>
            <p:ph idx="1"/>
          </p:nvPr>
        </p:nvSpPr>
        <p:spPr/>
        <p:txBody>
          <a:bodyPr/>
          <a:lstStyle/>
          <a:p>
            <a:r>
              <a:rPr lang="en-US" dirty="0"/>
              <a:t>Emergency Obstetric Care refers to a set of minimal health care elements, which should be availed to all women during pregnancy and delivery. </a:t>
            </a:r>
          </a:p>
          <a:p>
            <a:r>
              <a:rPr lang="en-US" dirty="0"/>
              <a:t>It includes both life saving and emergency measures e.g. Caesarean section, manual removal of placenta, </a:t>
            </a:r>
            <a:r>
              <a:rPr lang="en-US" dirty="0" err="1"/>
              <a:t>etc</a:t>
            </a:r>
            <a:r>
              <a:rPr lang="en-US" dirty="0"/>
              <a:t>, as well as non-emergency measures (e.g. use of the partograph  to  monitor  labour,  active  management  of  the  third  stage  of  labour,  etc.). </a:t>
            </a:r>
          </a:p>
          <a:p>
            <a:r>
              <a:rPr lang="en-US" dirty="0"/>
              <a:t>Emergency  Obstetric  Care functions  are  generally  categorized  as  Basic  Emergency  Obstetric  Care  (</a:t>
            </a:r>
            <a:r>
              <a:rPr lang="en-US" dirty="0" err="1"/>
              <a:t>BEmOC</a:t>
            </a:r>
            <a:r>
              <a:rPr lang="en-US" dirty="0"/>
              <a:t>)  and  Comprehensive Emergency Obstetric care (</a:t>
            </a:r>
            <a:r>
              <a:rPr lang="en-US" dirty="0" err="1"/>
              <a:t>CEmOC</a:t>
            </a:r>
            <a:r>
              <a:rPr lang="en-US" dirty="0"/>
              <a:t>).</a:t>
            </a:r>
          </a:p>
        </p:txBody>
      </p:sp>
    </p:spTree>
    <p:extLst>
      <p:ext uri="{BB962C8B-B14F-4D97-AF65-F5344CB8AC3E}">
        <p14:creationId xmlns:p14="http://schemas.microsoft.com/office/powerpoint/2010/main" xmlns="" val="17164663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C1D2AC-D4AC-4108-8208-61863A50621F}"/>
              </a:ext>
            </a:extLst>
          </p:cNvPr>
          <p:cNvSpPr>
            <a:spLocks noGrp="1"/>
          </p:cNvSpPr>
          <p:nvPr>
            <p:ph type="title"/>
          </p:nvPr>
        </p:nvSpPr>
        <p:spPr/>
        <p:txBody>
          <a:bodyPr/>
          <a:lstStyle/>
          <a:p>
            <a:r>
              <a:rPr lang="en-US" cap="none" dirty="0"/>
              <a:t>Basic Emergency Obstetric Care Include: </a:t>
            </a:r>
          </a:p>
        </p:txBody>
      </p:sp>
      <p:sp>
        <p:nvSpPr>
          <p:cNvPr id="3" name="Content Placeholder 2">
            <a:extLst>
              <a:ext uri="{FF2B5EF4-FFF2-40B4-BE49-F238E27FC236}">
                <a16:creationId xmlns:a16="http://schemas.microsoft.com/office/drawing/2014/main" xmlns="" id="{6E968F6E-4CDA-4A48-9845-D534DA730D3F}"/>
              </a:ext>
            </a:extLst>
          </p:cNvPr>
          <p:cNvSpPr>
            <a:spLocks noGrp="1"/>
          </p:cNvSpPr>
          <p:nvPr>
            <p:ph idx="1"/>
          </p:nvPr>
        </p:nvSpPr>
        <p:spPr/>
        <p:txBody>
          <a:bodyPr/>
          <a:lstStyle/>
          <a:p>
            <a:pPr marL="514350" indent="-514350">
              <a:buAutoNum type="arabicPeriod"/>
            </a:pPr>
            <a:r>
              <a:rPr lang="en-US" dirty="0"/>
              <a:t>Administration of IV antibiotics.</a:t>
            </a:r>
          </a:p>
          <a:p>
            <a:pPr marL="514350" indent="-514350">
              <a:buAutoNum type="arabicPeriod"/>
            </a:pPr>
            <a:r>
              <a:rPr lang="en-US" dirty="0"/>
              <a:t>Administration of magnesium sulphate.</a:t>
            </a:r>
          </a:p>
          <a:p>
            <a:pPr marL="514350" indent="-514350">
              <a:buAutoNum type="arabicPeriod"/>
            </a:pPr>
            <a:r>
              <a:rPr lang="en-US" dirty="0"/>
              <a:t>Administration of parental </a:t>
            </a:r>
            <a:r>
              <a:rPr lang="en-US" dirty="0" err="1"/>
              <a:t>oxytocics</a:t>
            </a:r>
            <a:r>
              <a:rPr lang="en-US" dirty="0"/>
              <a:t>.</a:t>
            </a:r>
          </a:p>
          <a:p>
            <a:pPr marL="514350" indent="-514350">
              <a:buAutoNum type="arabicPeriod"/>
            </a:pPr>
            <a:r>
              <a:rPr lang="en-US" dirty="0"/>
              <a:t>Performing manual removal of the placenta.</a:t>
            </a:r>
          </a:p>
          <a:p>
            <a:pPr marL="514350" indent="-514350">
              <a:buAutoNum type="arabicPeriod"/>
            </a:pPr>
            <a:r>
              <a:rPr lang="en-US" dirty="0"/>
              <a:t>Performing removal of retained products.</a:t>
            </a:r>
          </a:p>
          <a:p>
            <a:pPr marL="514350" indent="-514350">
              <a:buAutoNum type="arabicPeriod"/>
            </a:pPr>
            <a:r>
              <a:rPr lang="en-US" dirty="0"/>
              <a:t>Performing assisted vaginal delivery (e.g. by vacuum extraction).</a:t>
            </a:r>
          </a:p>
          <a:p>
            <a:pPr marL="514350" indent="-514350">
              <a:buAutoNum type="arabicPeriod"/>
            </a:pPr>
            <a:r>
              <a:rPr lang="en-US" dirty="0"/>
              <a:t>Performing newborn resuscitation</a:t>
            </a:r>
          </a:p>
        </p:txBody>
      </p:sp>
    </p:spTree>
    <p:extLst>
      <p:ext uri="{BB962C8B-B14F-4D97-AF65-F5344CB8AC3E}">
        <p14:creationId xmlns:p14="http://schemas.microsoft.com/office/powerpoint/2010/main" xmlns="" val="13336723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E4714D-7EC3-421F-B3D4-A7AEB14061C8}"/>
              </a:ext>
            </a:extLst>
          </p:cNvPr>
          <p:cNvSpPr>
            <a:spLocks noGrp="1"/>
          </p:cNvSpPr>
          <p:nvPr>
            <p:ph type="title"/>
          </p:nvPr>
        </p:nvSpPr>
        <p:spPr/>
        <p:txBody>
          <a:bodyPr/>
          <a:lstStyle/>
          <a:p>
            <a:r>
              <a:rPr lang="en-US" cap="none" dirty="0"/>
              <a:t>Comprehensive Emergency Obstetric Care</a:t>
            </a:r>
          </a:p>
        </p:txBody>
      </p:sp>
      <p:sp>
        <p:nvSpPr>
          <p:cNvPr id="3" name="Content Placeholder 2">
            <a:extLst>
              <a:ext uri="{FF2B5EF4-FFF2-40B4-BE49-F238E27FC236}">
                <a16:creationId xmlns:a16="http://schemas.microsoft.com/office/drawing/2014/main" xmlns="" id="{4F10F6B9-26BE-4999-B89F-52581365702A}"/>
              </a:ext>
            </a:extLst>
          </p:cNvPr>
          <p:cNvSpPr>
            <a:spLocks noGrp="1"/>
          </p:cNvSpPr>
          <p:nvPr>
            <p:ph idx="1"/>
          </p:nvPr>
        </p:nvSpPr>
        <p:spPr/>
        <p:txBody>
          <a:bodyPr/>
          <a:lstStyle/>
          <a:p>
            <a:pPr>
              <a:lnSpc>
                <a:spcPct val="200000"/>
              </a:lnSpc>
            </a:pPr>
            <a:r>
              <a:rPr lang="en-US" dirty="0"/>
              <a:t>includes all the seven above, PLUS:</a:t>
            </a:r>
          </a:p>
          <a:p>
            <a:pPr lvl="1">
              <a:lnSpc>
                <a:spcPct val="200000"/>
              </a:lnSpc>
              <a:buNone/>
            </a:pPr>
            <a:r>
              <a:rPr lang="en-US" dirty="0"/>
              <a:t>8. Performing surgery (Caesarean section), including provision of emergency obstetric </a:t>
            </a:r>
            <a:r>
              <a:rPr lang="en-US" dirty="0" err="1"/>
              <a:t>anaesthesia</a:t>
            </a:r>
            <a:r>
              <a:rPr lang="en-US" dirty="0"/>
              <a:t>.</a:t>
            </a:r>
          </a:p>
          <a:p>
            <a:pPr lvl="1">
              <a:lnSpc>
                <a:spcPct val="200000"/>
              </a:lnSpc>
              <a:buNone/>
            </a:pPr>
            <a:r>
              <a:rPr lang="en-US" dirty="0"/>
              <a:t>9. Administration of blood transfusion.</a:t>
            </a:r>
          </a:p>
          <a:p>
            <a:endParaRPr lang="en-US" dirty="0"/>
          </a:p>
        </p:txBody>
      </p:sp>
    </p:spTree>
    <p:extLst>
      <p:ext uri="{BB962C8B-B14F-4D97-AF65-F5344CB8AC3E}">
        <p14:creationId xmlns:p14="http://schemas.microsoft.com/office/powerpoint/2010/main" xmlns="" val="2152176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40E828-2856-44BE-9976-AE98B334E978}"/>
              </a:ext>
            </a:extLst>
          </p:cNvPr>
          <p:cNvSpPr>
            <a:spLocks noGrp="1"/>
          </p:cNvSpPr>
          <p:nvPr>
            <p:ph type="title"/>
          </p:nvPr>
        </p:nvSpPr>
        <p:spPr/>
        <p:txBody>
          <a:bodyPr/>
          <a:lstStyle/>
          <a:p>
            <a:r>
              <a:rPr lang="en-US" cap="none" dirty="0"/>
              <a:t>Client Rights</a:t>
            </a:r>
          </a:p>
        </p:txBody>
      </p:sp>
      <p:sp>
        <p:nvSpPr>
          <p:cNvPr id="3" name="Content Placeholder 2">
            <a:extLst>
              <a:ext uri="{FF2B5EF4-FFF2-40B4-BE49-F238E27FC236}">
                <a16:creationId xmlns:a16="http://schemas.microsoft.com/office/drawing/2014/main" xmlns="" id="{9D8014D4-7738-4B9A-B358-373BEF2D07AB}"/>
              </a:ext>
            </a:extLst>
          </p:cNvPr>
          <p:cNvSpPr>
            <a:spLocks noGrp="1"/>
          </p:cNvSpPr>
          <p:nvPr>
            <p:ph idx="1"/>
          </p:nvPr>
        </p:nvSpPr>
        <p:spPr>
          <a:xfrm>
            <a:off x="1451579" y="1853754"/>
            <a:ext cx="9603275" cy="4199727"/>
          </a:xfrm>
        </p:spPr>
        <p:txBody>
          <a:bodyPr>
            <a:normAutofit lnSpcReduction="10000"/>
          </a:bodyPr>
          <a:lstStyle/>
          <a:p>
            <a:pPr>
              <a:buNone/>
            </a:pPr>
            <a:r>
              <a:rPr lang="en-US" dirty="0"/>
              <a:t>1.    Right to Information </a:t>
            </a:r>
          </a:p>
          <a:p>
            <a:pPr lvl="1"/>
            <a:r>
              <a:rPr lang="en-US" dirty="0"/>
              <a:t>All members of the community have a right to information on the benefits of reproductive health  including Maternal and Newborn health for themselves and their families. They also have a right to  information on how to access the services. </a:t>
            </a:r>
          </a:p>
          <a:p>
            <a:pPr>
              <a:buNone/>
            </a:pPr>
            <a:r>
              <a:rPr lang="en-US" dirty="0"/>
              <a:t>2.    Right to Access </a:t>
            </a:r>
          </a:p>
          <a:p>
            <a:pPr lvl="1"/>
            <a:r>
              <a:rPr lang="en-US" dirty="0"/>
              <a:t>All members of the community have a right to receive services from reproductive health / MNH programs,  regardless  of  their  socio-economic  status,  political  affiliations,  religious  beliefs,  ethnic origin,  marital  status  or  geographical  location.    Access  includes  freedom  from  barriers  such  as policies, standards and practices, which are not scientifically justifiable. </a:t>
            </a:r>
          </a:p>
          <a:p>
            <a:pPr>
              <a:buNone/>
            </a:pPr>
            <a:r>
              <a:rPr lang="en-US" dirty="0"/>
              <a:t>3.    Right of choice </a:t>
            </a:r>
          </a:p>
          <a:p>
            <a:pPr lvl="1"/>
            <a:r>
              <a:rPr lang="en-US" dirty="0"/>
              <a:t>Individuals and couples have the right to decide freely where to obtain RH /MNH services.</a:t>
            </a:r>
          </a:p>
        </p:txBody>
      </p:sp>
    </p:spTree>
    <p:extLst>
      <p:ext uri="{BB962C8B-B14F-4D97-AF65-F5344CB8AC3E}">
        <p14:creationId xmlns:p14="http://schemas.microsoft.com/office/powerpoint/2010/main" xmlns="" val="3120318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A41ACE-3D98-4BD6-B10D-58E91B5519AE}"/>
              </a:ext>
            </a:extLst>
          </p:cNvPr>
          <p:cNvSpPr>
            <a:spLocks noGrp="1"/>
          </p:cNvSpPr>
          <p:nvPr>
            <p:ph type="title"/>
          </p:nvPr>
        </p:nvSpPr>
        <p:spPr/>
        <p:txBody>
          <a:bodyPr/>
          <a:lstStyle/>
          <a:p>
            <a:r>
              <a:rPr lang="en-US" cap="none" dirty="0"/>
              <a:t>Client Rights..</a:t>
            </a:r>
            <a:endParaRPr lang="en-US" dirty="0"/>
          </a:p>
        </p:txBody>
      </p:sp>
      <p:sp>
        <p:nvSpPr>
          <p:cNvPr id="3" name="Content Placeholder 2">
            <a:extLst>
              <a:ext uri="{FF2B5EF4-FFF2-40B4-BE49-F238E27FC236}">
                <a16:creationId xmlns:a16="http://schemas.microsoft.com/office/drawing/2014/main" xmlns="" id="{A80E5A25-C8C6-428A-A745-09AC2BCB41D7}"/>
              </a:ext>
            </a:extLst>
          </p:cNvPr>
          <p:cNvSpPr>
            <a:spLocks noGrp="1"/>
          </p:cNvSpPr>
          <p:nvPr>
            <p:ph idx="1"/>
          </p:nvPr>
        </p:nvSpPr>
        <p:spPr/>
        <p:txBody>
          <a:bodyPr>
            <a:normAutofit fontScale="77500" lnSpcReduction="20000"/>
          </a:bodyPr>
          <a:lstStyle/>
          <a:p>
            <a:pPr>
              <a:buNone/>
            </a:pPr>
            <a:r>
              <a:rPr lang="en-US" dirty="0"/>
              <a:t>4.   Right to safety </a:t>
            </a:r>
          </a:p>
          <a:p>
            <a:pPr lvl="1"/>
            <a:r>
              <a:rPr lang="en-US" dirty="0"/>
              <a:t>Clients have a right to safety in the practice of MNH </a:t>
            </a:r>
          </a:p>
          <a:p>
            <a:pPr>
              <a:buNone/>
            </a:pPr>
            <a:r>
              <a:rPr lang="en-US" dirty="0"/>
              <a:t>5.    Right to Privacy </a:t>
            </a:r>
          </a:p>
          <a:p>
            <a:pPr lvl="1"/>
            <a:r>
              <a:rPr lang="en-US" dirty="0"/>
              <a:t>Clients  have  a  right  to  privacy  while  holding  conversation  with  service  providers  and  while undergoing physical examination.</a:t>
            </a:r>
          </a:p>
          <a:p>
            <a:pPr>
              <a:buNone/>
            </a:pPr>
            <a:r>
              <a:rPr lang="en-US" sz="1750" dirty="0"/>
              <a:t>6.    Right to Confidentiality </a:t>
            </a:r>
          </a:p>
          <a:p>
            <a:pPr lvl="1"/>
            <a:r>
              <a:rPr lang="en-US" sz="1750" dirty="0"/>
              <a:t>The  client  should  be  assured  that  any  information  she/he  provides  or  any  details  of  the  service received will not be communicated to other parties without her/his consent.</a:t>
            </a:r>
          </a:p>
          <a:p>
            <a:pPr>
              <a:buNone/>
            </a:pPr>
            <a:r>
              <a:rPr lang="en-US" sz="1750" dirty="0"/>
              <a:t>7.    Right to Dignity </a:t>
            </a:r>
          </a:p>
          <a:p>
            <a:pPr lvl="1"/>
            <a:r>
              <a:rPr lang="en-US" sz="1750" dirty="0"/>
              <a:t>Reproductive  Health  /MNH  clients  have  a  right  to  be  treated  with  courtesy,  consideration,  and attentiveness  and  with  full  respect  of  their  dignity  regardless  of  their  level  of  education,  social status  or  any  other  characteristics,  which  would  single  them  out  or  make  them  vulnerable  to  abuse. </a:t>
            </a:r>
          </a:p>
        </p:txBody>
      </p:sp>
    </p:spTree>
    <p:extLst>
      <p:ext uri="{BB962C8B-B14F-4D97-AF65-F5344CB8AC3E}">
        <p14:creationId xmlns:p14="http://schemas.microsoft.com/office/powerpoint/2010/main" xmlns="" val="26634110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83FADC-278A-4A2B-B9B4-434E074949A3}"/>
              </a:ext>
            </a:extLst>
          </p:cNvPr>
          <p:cNvSpPr>
            <a:spLocks noGrp="1"/>
          </p:cNvSpPr>
          <p:nvPr>
            <p:ph type="title"/>
          </p:nvPr>
        </p:nvSpPr>
        <p:spPr/>
        <p:txBody>
          <a:bodyPr/>
          <a:lstStyle/>
          <a:p>
            <a:r>
              <a:rPr lang="en-US" cap="none" dirty="0"/>
              <a:t>Client Rights..</a:t>
            </a:r>
            <a:endParaRPr lang="en-US" dirty="0"/>
          </a:p>
        </p:txBody>
      </p:sp>
      <p:sp>
        <p:nvSpPr>
          <p:cNvPr id="3" name="Content Placeholder 2">
            <a:extLst>
              <a:ext uri="{FF2B5EF4-FFF2-40B4-BE49-F238E27FC236}">
                <a16:creationId xmlns:a16="http://schemas.microsoft.com/office/drawing/2014/main" xmlns="" id="{C4F5B60D-A141-4DB6-A58A-1085827A69DF}"/>
              </a:ext>
            </a:extLst>
          </p:cNvPr>
          <p:cNvSpPr>
            <a:spLocks noGrp="1"/>
          </p:cNvSpPr>
          <p:nvPr>
            <p:ph idx="1"/>
          </p:nvPr>
        </p:nvSpPr>
        <p:spPr/>
        <p:txBody>
          <a:bodyPr/>
          <a:lstStyle/>
          <a:p>
            <a:pPr>
              <a:buNone/>
            </a:pPr>
            <a:r>
              <a:rPr lang="en-US" sz="1750" dirty="0"/>
              <a:t>8.     Right to Comfort </a:t>
            </a:r>
          </a:p>
          <a:p>
            <a:pPr lvl="1"/>
            <a:r>
              <a:rPr lang="en-US" sz="1750" dirty="0"/>
              <a:t>Clients have a right to comfort when receiving services. This can be ensured by providing quality services in hygienically safe and conveniently located service delivery sites.  </a:t>
            </a:r>
          </a:p>
          <a:p>
            <a:pPr>
              <a:buNone/>
            </a:pPr>
            <a:r>
              <a:rPr lang="en-US" sz="1750" dirty="0"/>
              <a:t>9.    Right to Continuity of Care </a:t>
            </a:r>
          </a:p>
          <a:p>
            <a:pPr lvl="1"/>
            <a:r>
              <a:rPr lang="en-US" sz="1750" dirty="0"/>
              <a:t>Clients have a right to receive services and reliable supply of RH /MNH commodities and drugs for as long as they need them.  </a:t>
            </a:r>
          </a:p>
          <a:p>
            <a:pPr>
              <a:buNone/>
            </a:pPr>
            <a:r>
              <a:rPr lang="en-US" sz="1750" dirty="0"/>
              <a:t>10.  Right of Opinion </a:t>
            </a:r>
          </a:p>
          <a:p>
            <a:pPr lvl="1"/>
            <a:r>
              <a:rPr lang="en-US" sz="1750" dirty="0"/>
              <a:t>Clients have a right to express their views freely on the services they receive.</a:t>
            </a:r>
          </a:p>
          <a:p>
            <a:endParaRPr lang="en-US" dirty="0"/>
          </a:p>
        </p:txBody>
      </p:sp>
    </p:spTree>
    <p:extLst>
      <p:ext uri="{BB962C8B-B14F-4D97-AF65-F5344CB8AC3E}">
        <p14:creationId xmlns:p14="http://schemas.microsoft.com/office/powerpoint/2010/main" xmlns="" val="38436414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01AE2E-AD99-40DC-AE71-21145EEBFAEF}"/>
              </a:ext>
            </a:extLst>
          </p:cNvPr>
          <p:cNvSpPr>
            <a:spLocks noGrp="1"/>
          </p:cNvSpPr>
          <p:nvPr>
            <p:ph type="title"/>
          </p:nvPr>
        </p:nvSpPr>
        <p:spPr/>
        <p:txBody>
          <a:bodyPr/>
          <a:lstStyle/>
          <a:p>
            <a:r>
              <a:rPr lang="en-US" cap="none" dirty="0"/>
              <a:t>Providers’ Rights </a:t>
            </a:r>
          </a:p>
        </p:txBody>
      </p:sp>
      <p:sp>
        <p:nvSpPr>
          <p:cNvPr id="3" name="Content Placeholder 2">
            <a:extLst>
              <a:ext uri="{FF2B5EF4-FFF2-40B4-BE49-F238E27FC236}">
                <a16:creationId xmlns:a16="http://schemas.microsoft.com/office/drawing/2014/main" xmlns="" id="{164A4A76-F5F7-41C1-B558-8C280BBC7F09}"/>
              </a:ext>
            </a:extLst>
          </p:cNvPr>
          <p:cNvSpPr>
            <a:spLocks noGrp="1"/>
          </p:cNvSpPr>
          <p:nvPr>
            <p:ph idx="1"/>
          </p:nvPr>
        </p:nvSpPr>
        <p:spPr/>
        <p:txBody>
          <a:bodyPr>
            <a:normAutofit fontScale="77500" lnSpcReduction="20000"/>
          </a:bodyPr>
          <a:lstStyle/>
          <a:p>
            <a:pPr>
              <a:buNone/>
            </a:pPr>
            <a:r>
              <a:rPr lang="en-US" dirty="0"/>
              <a:t>1.    Training </a:t>
            </a:r>
          </a:p>
          <a:p>
            <a:pPr lvl="1"/>
            <a:r>
              <a:rPr lang="en-US" dirty="0"/>
              <a:t>To continuously have access to the knowledge and skills needed to perform all the tasks required of them.  </a:t>
            </a:r>
          </a:p>
          <a:p>
            <a:pPr>
              <a:buNone/>
            </a:pPr>
            <a:r>
              <a:rPr lang="en-US" dirty="0"/>
              <a:t>2.    Information </a:t>
            </a:r>
          </a:p>
          <a:p>
            <a:pPr lvl="1"/>
            <a:r>
              <a:rPr lang="en-US" dirty="0"/>
              <a:t>To be kept informed on issues related to their duties </a:t>
            </a:r>
          </a:p>
          <a:p>
            <a:pPr>
              <a:buNone/>
            </a:pPr>
            <a:r>
              <a:rPr lang="en-US" dirty="0"/>
              <a:t>3.    Infrastructure </a:t>
            </a:r>
          </a:p>
          <a:p>
            <a:pPr lvl="1"/>
            <a:r>
              <a:rPr lang="en-US" dirty="0"/>
              <a:t>To have appropriate physical facilities and organization to provide services at an acceptable level of quality. </a:t>
            </a:r>
          </a:p>
          <a:p>
            <a:pPr marL="514350" indent="-514350">
              <a:buAutoNum type="arabicPeriod" startAt="4"/>
            </a:pPr>
            <a:r>
              <a:rPr lang="en-US" dirty="0"/>
              <a:t>Supplies </a:t>
            </a:r>
          </a:p>
          <a:p>
            <a:pPr marL="914400" lvl="1" indent="-514350"/>
            <a:r>
              <a:rPr lang="en-US" dirty="0"/>
              <a:t>To  receive  continuous  and  reliable  supplies  and  materials  required  for providing  reproductive health services at acceptable standards of quality. </a:t>
            </a:r>
          </a:p>
          <a:p>
            <a:pPr>
              <a:buNone/>
            </a:pPr>
            <a:r>
              <a:rPr lang="en-US" dirty="0"/>
              <a:t>5.    Guidance </a:t>
            </a:r>
          </a:p>
          <a:p>
            <a:pPr lvl="1"/>
            <a:r>
              <a:rPr lang="en-US" dirty="0"/>
              <a:t>To receive clear, relevant and objective guidance. </a:t>
            </a:r>
          </a:p>
        </p:txBody>
      </p:sp>
    </p:spTree>
    <p:extLst>
      <p:ext uri="{BB962C8B-B14F-4D97-AF65-F5344CB8AC3E}">
        <p14:creationId xmlns:p14="http://schemas.microsoft.com/office/powerpoint/2010/main" xmlns="" val="256533803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C49D90-25F8-478E-8774-D7F9352DD51A}"/>
              </a:ext>
            </a:extLst>
          </p:cNvPr>
          <p:cNvSpPr>
            <a:spLocks noGrp="1"/>
          </p:cNvSpPr>
          <p:nvPr>
            <p:ph type="title"/>
          </p:nvPr>
        </p:nvSpPr>
        <p:spPr/>
        <p:txBody>
          <a:bodyPr/>
          <a:lstStyle/>
          <a:p>
            <a:r>
              <a:rPr lang="en-US" cap="none" dirty="0"/>
              <a:t>Providers’ Rights </a:t>
            </a:r>
            <a:endParaRPr lang="en-US" dirty="0"/>
          </a:p>
        </p:txBody>
      </p:sp>
      <p:sp>
        <p:nvSpPr>
          <p:cNvPr id="3" name="Content Placeholder 2">
            <a:extLst>
              <a:ext uri="{FF2B5EF4-FFF2-40B4-BE49-F238E27FC236}">
                <a16:creationId xmlns:a16="http://schemas.microsoft.com/office/drawing/2014/main" xmlns="" id="{D6D55C94-1409-42E5-BAD3-E37B813958B8}"/>
              </a:ext>
            </a:extLst>
          </p:cNvPr>
          <p:cNvSpPr>
            <a:spLocks noGrp="1"/>
          </p:cNvSpPr>
          <p:nvPr>
            <p:ph idx="1"/>
          </p:nvPr>
        </p:nvSpPr>
        <p:spPr/>
        <p:txBody>
          <a:bodyPr>
            <a:normAutofit fontScale="77500" lnSpcReduction="20000"/>
          </a:bodyPr>
          <a:lstStyle/>
          <a:p>
            <a:pPr>
              <a:buNone/>
            </a:pPr>
            <a:r>
              <a:rPr lang="en-US" dirty="0"/>
              <a:t>6.    Back up </a:t>
            </a:r>
          </a:p>
          <a:p>
            <a:pPr lvl="1"/>
            <a:r>
              <a:rPr lang="en-US" dirty="0"/>
              <a:t>To be reassured that whatever the level of care at which they are working they will receive support from other individuals or units.  </a:t>
            </a:r>
          </a:p>
          <a:p>
            <a:pPr>
              <a:buNone/>
            </a:pPr>
            <a:r>
              <a:rPr lang="en-US" dirty="0"/>
              <a:t>7.    Respect </a:t>
            </a:r>
          </a:p>
          <a:p>
            <a:pPr lvl="1"/>
            <a:r>
              <a:rPr lang="en-US" dirty="0"/>
              <a:t>To receive recognition of their competence and potential, and respect for their human needs. </a:t>
            </a:r>
          </a:p>
          <a:p>
            <a:pPr>
              <a:buNone/>
            </a:pPr>
            <a:r>
              <a:rPr lang="en-US" dirty="0"/>
              <a:t>8.    Encouragement </a:t>
            </a:r>
          </a:p>
          <a:p>
            <a:pPr lvl="1"/>
            <a:r>
              <a:rPr lang="en-US" dirty="0"/>
              <a:t>To be given stimulus in the development of their potential, initiative and creativity. </a:t>
            </a:r>
          </a:p>
          <a:p>
            <a:pPr>
              <a:buNone/>
            </a:pPr>
            <a:r>
              <a:rPr lang="en-US" dirty="0"/>
              <a:t>9.    Feedback </a:t>
            </a:r>
          </a:p>
          <a:p>
            <a:pPr lvl="1"/>
            <a:r>
              <a:rPr lang="en-US" dirty="0"/>
              <a:t>To receive feedback concerning their competence and attitudes as judged by others. </a:t>
            </a:r>
          </a:p>
          <a:p>
            <a:pPr>
              <a:buNone/>
            </a:pPr>
            <a:r>
              <a:rPr lang="en-US" dirty="0"/>
              <a:t>10.  Self–expression </a:t>
            </a:r>
          </a:p>
          <a:p>
            <a:pPr lvl="1"/>
            <a:r>
              <a:rPr lang="en-US" dirty="0"/>
              <a:t>To  express  their  views  freely,  concerning  the  quality  and  efficiency  of  the  reproductive  health program. </a:t>
            </a:r>
          </a:p>
        </p:txBody>
      </p:sp>
    </p:spTree>
    <p:extLst>
      <p:ext uri="{BB962C8B-B14F-4D97-AF65-F5344CB8AC3E}">
        <p14:creationId xmlns:p14="http://schemas.microsoft.com/office/powerpoint/2010/main" xmlns="" val="41981347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SAFE MOTHERHOOD INITIATIVE </a:t>
            </a:r>
          </a:p>
        </p:txBody>
      </p:sp>
      <p:sp>
        <p:nvSpPr>
          <p:cNvPr id="3" name="Content Placeholder 2"/>
          <p:cNvSpPr>
            <a:spLocks noGrp="1"/>
          </p:cNvSpPr>
          <p:nvPr>
            <p:ph idx="1"/>
          </p:nvPr>
        </p:nvSpPr>
        <p:spPr/>
        <p:txBody>
          <a:bodyPr>
            <a:normAutofit/>
          </a:bodyPr>
          <a:lstStyle/>
          <a:p>
            <a:r>
              <a:rPr lang="en-US" dirty="0"/>
              <a:t>The Global Safe Motherhood Initiative launched in Nairobi in 1987 aimed at reducing the burden of maternal deaths and ill health in developing countries.</a:t>
            </a:r>
          </a:p>
          <a:p>
            <a:r>
              <a:rPr lang="en-US" dirty="0"/>
              <a:t>The Safe Motherhood Initiative differed from other health initiatives in that it focused on the well being of women as an end in itself. </a:t>
            </a:r>
          </a:p>
          <a:p>
            <a:r>
              <a:rPr lang="en-US" dirty="0"/>
              <a:t>In the SMI, the prevention of the death of a pregnant woman is considered to be the key objective, not because death adversely affects children and other family members but because women  are  intrinsically  valuable  (Thaddeus  and  Maine  1994).   </a:t>
            </a:r>
          </a:p>
          <a:p>
            <a:r>
              <a:rPr lang="en-US" dirty="0"/>
              <a:t>It  underscored  the  fact  that   Safe motherhood is a basic human right</a:t>
            </a:r>
          </a:p>
        </p:txBody>
      </p:sp>
      <p:sp>
        <p:nvSpPr>
          <p:cNvPr id="4" name="Date Placeholder 3"/>
          <p:cNvSpPr>
            <a:spLocks noGrp="1"/>
          </p:cNvSpPr>
          <p:nvPr>
            <p:ph type="dt" sz="half" idx="10"/>
          </p:nvPr>
        </p:nvSpPr>
        <p:spPr/>
        <p:txBody>
          <a:bodyPr/>
          <a:lstStyle/>
          <a:p>
            <a:fld id="{520844A6-F0CB-407C-9F64-337C072F77DD}"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72835E-978F-42EB-8AE5-B2A21EF8829F}"/>
              </a:ext>
            </a:extLst>
          </p:cNvPr>
          <p:cNvSpPr>
            <a:spLocks noGrp="1"/>
          </p:cNvSpPr>
          <p:nvPr>
            <p:ph type="title"/>
          </p:nvPr>
        </p:nvSpPr>
        <p:spPr/>
        <p:txBody>
          <a:bodyPr/>
          <a:lstStyle/>
          <a:p>
            <a:r>
              <a:rPr lang="en-US" cap="none" dirty="0"/>
              <a:t>Basic Elements</a:t>
            </a:r>
          </a:p>
        </p:txBody>
      </p:sp>
      <p:sp>
        <p:nvSpPr>
          <p:cNvPr id="3" name="Content Placeholder 2">
            <a:extLst>
              <a:ext uri="{FF2B5EF4-FFF2-40B4-BE49-F238E27FC236}">
                <a16:creationId xmlns:a16="http://schemas.microsoft.com/office/drawing/2014/main" xmlns="" id="{9C7DE5E3-CB5A-45D6-985E-7732293C0544}"/>
              </a:ext>
            </a:extLst>
          </p:cNvPr>
          <p:cNvSpPr>
            <a:spLocks noGrp="1"/>
          </p:cNvSpPr>
          <p:nvPr>
            <p:ph idx="1"/>
          </p:nvPr>
        </p:nvSpPr>
        <p:spPr/>
        <p:txBody>
          <a:bodyPr/>
          <a:lstStyle/>
          <a:p>
            <a:pPr>
              <a:lnSpc>
                <a:spcPct val="300000"/>
              </a:lnSpc>
            </a:pPr>
            <a:r>
              <a:rPr lang="en-US" b="1" dirty="0">
                <a:solidFill>
                  <a:srgbClr val="FF0000"/>
                </a:solidFill>
              </a:rPr>
              <a:t>Ability</a:t>
            </a:r>
            <a:r>
              <a:rPr lang="en-US" b="1" dirty="0"/>
              <a:t> - to reproduce, regulate fertility and enjoy healthy relationships </a:t>
            </a:r>
          </a:p>
          <a:p>
            <a:pPr>
              <a:lnSpc>
                <a:spcPct val="300000"/>
              </a:lnSpc>
            </a:pPr>
            <a:r>
              <a:rPr lang="en-US" b="1" dirty="0">
                <a:solidFill>
                  <a:srgbClr val="FF0000"/>
                </a:solidFill>
              </a:rPr>
              <a:t>Success</a:t>
            </a:r>
            <a:r>
              <a:rPr lang="en-US" b="1" dirty="0"/>
              <a:t> - result in child survival, growth and health development </a:t>
            </a:r>
          </a:p>
          <a:p>
            <a:pPr>
              <a:lnSpc>
                <a:spcPct val="300000"/>
              </a:lnSpc>
            </a:pPr>
            <a:r>
              <a:rPr lang="en-US" b="1" dirty="0">
                <a:solidFill>
                  <a:srgbClr val="FF0000"/>
                </a:solidFill>
              </a:rPr>
              <a:t>Safety</a:t>
            </a:r>
            <a:r>
              <a:rPr lang="en-US" b="1" dirty="0"/>
              <a:t> - Fertility regulation, pregnancy and child health </a:t>
            </a:r>
          </a:p>
          <a:p>
            <a:endParaRPr lang="en-US" dirty="0"/>
          </a:p>
        </p:txBody>
      </p:sp>
    </p:spTree>
    <p:extLst>
      <p:ext uri="{BB962C8B-B14F-4D97-AF65-F5344CB8AC3E}">
        <p14:creationId xmlns:p14="http://schemas.microsoft.com/office/powerpoint/2010/main" xmlns="" val="27740686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563562"/>
          </a:xfrm>
        </p:spPr>
        <p:txBody>
          <a:bodyPr>
            <a:normAutofit/>
          </a:bodyPr>
          <a:lstStyle/>
          <a:p>
            <a:r>
              <a:rPr lang="en-US" dirty="0"/>
              <a:t>Summary of SMI Events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3304710387"/>
              </p:ext>
            </p:extLst>
          </p:nvPr>
        </p:nvGraphicFramePr>
        <p:xfrm>
          <a:off x="1291079" y="1066800"/>
          <a:ext cx="9763773" cy="5105400"/>
        </p:xfrm>
        <a:graphic>
          <a:graphicData uri="http://schemas.openxmlformats.org/drawingml/2006/table">
            <a:tbl>
              <a:tblPr firstRow="1" bandRow="1">
                <a:tableStyleId>{5C22544A-7EE6-4342-B048-85BDC9FD1C3A}</a:tableStyleId>
              </a:tblPr>
              <a:tblGrid>
                <a:gridCol w="1446486">
                  <a:extLst>
                    <a:ext uri="{9D8B030D-6E8A-4147-A177-3AD203B41FA5}">
                      <a16:colId xmlns:a16="http://schemas.microsoft.com/office/drawing/2014/main" xmlns="" val="20000"/>
                    </a:ext>
                  </a:extLst>
                </a:gridCol>
                <a:gridCol w="3562754">
                  <a:extLst>
                    <a:ext uri="{9D8B030D-6E8A-4147-A177-3AD203B41FA5}">
                      <a16:colId xmlns:a16="http://schemas.microsoft.com/office/drawing/2014/main" xmlns="" val="20001"/>
                    </a:ext>
                  </a:extLst>
                </a:gridCol>
                <a:gridCol w="4754533">
                  <a:extLst>
                    <a:ext uri="{9D8B030D-6E8A-4147-A177-3AD203B41FA5}">
                      <a16:colId xmlns:a16="http://schemas.microsoft.com/office/drawing/2014/main" xmlns="" val="20002"/>
                    </a:ext>
                  </a:extLst>
                </a:gridCol>
              </a:tblGrid>
              <a:tr h="404040">
                <a:tc>
                  <a:txBody>
                    <a:bodyPr/>
                    <a:lstStyle/>
                    <a:p>
                      <a:r>
                        <a:rPr lang="en-US" dirty="0"/>
                        <a:t>Year </a:t>
                      </a:r>
                    </a:p>
                  </a:txBody>
                  <a:tcPr/>
                </a:tc>
                <a:tc>
                  <a:txBody>
                    <a:bodyPr/>
                    <a:lstStyle/>
                    <a:p>
                      <a:r>
                        <a:rPr lang="en-US" dirty="0"/>
                        <a:t>Event </a:t>
                      </a:r>
                    </a:p>
                  </a:txBody>
                  <a:tcPr/>
                </a:tc>
                <a:tc>
                  <a:txBody>
                    <a:bodyPr/>
                    <a:lstStyle/>
                    <a:p>
                      <a:r>
                        <a:rPr lang="en-US" dirty="0"/>
                        <a:t>Summary</a:t>
                      </a:r>
                    </a:p>
                  </a:txBody>
                  <a:tcPr/>
                </a:tc>
                <a:extLst>
                  <a:ext uri="{0D108BD9-81ED-4DB2-BD59-A6C34878D82A}">
                    <a16:rowId xmlns:a16="http://schemas.microsoft.com/office/drawing/2014/main" xmlns="" val="10000"/>
                  </a:ext>
                </a:extLst>
              </a:tr>
              <a:tr h="1295146">
                <a:tc>
                  <a:txBody>
                    <a:bodyPr/>
                    <a:lstStyle/>
                    <a:p>
                      <a:r>
                        <a:rPr lang="en-US" dirty="0"/>
                        <a:t>1987 </a:t>
                      </a:r>
                    </a:p>
                  </a:txBody>
                  <a:tcPr/>
                </a:tc>
                <a:tc>
                  <a:txBody>
                    <a:bodyPr/>
                    <a:lstStyle/>
                    <a:p>
                      <a:r>
                        <a:rPr lang="en-US" dirty="0"/>
                        <a:t>International Safe Motherhood </a:t>
                      </a:r>
                    </a:p>
                    <a:p>
                      <a:r>
                        <a:rPr lang="en-US" dirty="0"/>
                        <a:t>Conference(Nairobi, Kenya) –Safe motherhood </a:t>
                      </a:r>
                    </a:p>
                    <a:p>
                      <a:r>
                        <a:rPr lang="en-US" dirty="0"/>
                        <a:t>Initiative launched </a:t>
                      </a:r>
                    </a:p>
                  </a:txBody>
                  <a:tcPr/>
                </a:tc>
                <a:tc>
                  <a:txBody>
                    <a:bodyPr/>
                    <a:lstStyle/>
                    <a:p>
                      <a:r>
                        <a:rPr lang="en-US" dirty="0"/>
                        <a:t>Goal : 50% reduction in 1990 levels of maternal mortality by </a:t>
                      </a:r>
                    </a:p>
                    <a:p>
                      <a:r>
                        <a:rPr lang="en-US" dirty="0"/>
                        <a:t>2000 (and 75% reduction by 2015) </a:t>
                      </a:r>
                    </a:p>
                  </a:txBody>
                  <a:tcPr/>
                </a:tc>
                <a:extLst>
                  <a:ext uri="{0D108BD9-81ED-4DB2-BD59-A6C34878D82A}">
                    <a16:rowId xmlns:a16="http://schemas.microsoft.com/office/drawing/2014/main" xmlns="" val="10001"/>
                  </a:ext>
                </a:extLst>
              </a:tr>
              <a:tr h="2409948">
                <a:tc>
                  <a:txBody>
                    <a:bodyPr/>
                    <a:lstStyle/>
                    <a:p>
                      <a:r>
                        <a:rPr lang="en-US" dirty="0"/>
                        <a:t>1987-1997 </a:t>
                      </a:r>
                    </a:p>
                  </a:txBody>
                  <a:tcPr/>
                </a:tc>
                <a:tc>
                  <a:txBody>
                    <a:bodyPr/>
                    <a:lstStyle/>
                    <a:p>
                      <a:r>
                        <a:rPr lang="en-US" dirty="0"/>
                        <a:t>Safe Motherhood Initiative </a:t>
                      </a:r>
                    </a:p>
                  </a:txBody>
                  <a:tcPr/>
                </a:tc>
                <a:tc>
                  <a:txBody>
                    <a:bodyPr/>
                    <a:lstStyle/>
                    <a:p>
                      <a:r>
                        <a:rPr lang="en-US" dirty="0"/>
                        <a:t>Involved: </a:t>
                      </a:r>
                    </a:p>
                    <a:p>
                      <a:r>
                        <a:rPr lang="en-US" dirty="0"/>
                        <a:t>•      Enhanced Advocacy  for Safe Motherhood </a:t>
                      </a:r>
                    </a:p>
                    <a:p>
                      <a:r>
                        <a:rPr lang="en-US" dirty="0"/>
                        <a:t>•      Determine the Magnitude of the problem </a:t>
                      </a:r>
                    </a:p>
                    <a:p>
                      <a:r>
                        <a:rPr lang="en-US" dirty="0"/>
                        <a:t>•      Institution of Effective interventions, </a:t>
                      </a:r>
                    </a:p>
                    <a:p>
                      <a:r>
                        <a:rPr lang="en-US" dirty="0"/>
                        <a:t>•      Identify constraints to implementation,   </a:t>
                      </a:r>
                    </a:p>
                    <a:p>
                      <a:r>
                        <a:rPr lang="en-US" dirty="0"/>
                        <a:t>•      Address barriers to access </a:t>
                      </a:r>
                    </a:p>
                  </a:txBody>
                  <a:tcPr/>
                </a:tc>
                <a:extLst>
                  <a:ext uri="{0D108BD9-81ED-4DB2-BD59-A6C34878D82A}">
                    <a16:rowId xmlns:a16="http://schemas.microsoft.com/office/drawing/2014/main" xmlns="" val="10002"/>
                  </a:ext>
                </a:extLst>
              </a:tr>
              <a:tr h="996266">
                <a:tc>
                  <a:txBody>
                    <a:bodyPr/>
                    <a:lstStyle/>
                    <a:p>
                      <a:r>
                        <a:rPr lang="en-US" dirty="0"/>
                        <a:t>1997 </a:t>
                      </a:r>
                    </a:p>
                  </a:txBody>
                  <a:tcPr/>
                </a:tc>
                <a:tc>
                  <a:txBody>
                    <a:bodyPr/>
                    <a:lstStyle/>
                    <a:p>
                      <a:r>
                        <a:rPr lang="en-US" dirty="0"/>
                        <a:t>Safe Motherhood Technical </a:t>
                      </a:r>
                    </a:p>
                    <a:p>
                      <a:r>
                        <a:rPr lang="en-US" dirty="0"/>
                        <a:t>Consultation(Colombo, Sri Lanka) </a:t>
                      </a:r>
                    </a:p>
                  </a:txBody>
                  <a:tcPr/>
                </a:tc>
                <a:tc>
                  <a:txBody>
                    <a:bodyPr/>
                    <a:lstStyle/>
                    <a:p>
                      <a:r>
                        <a:rPr lang="en-US" dirty="0"/>
                        <a:t>Ten key messages were formulated </a:t>
                      </a:r>
                    </a:p>
                  </a:txBody>
                  <a:tcPr/>
                </a:tc>
                <a:extLst>
                  <a:ext uri="{0D108BD9-81ED-4DB2-BD59-A6C34878D82A}">
                    <a16:rowId xmlns:a16="http://schemas.microsoft.com/office/drawing/2014/main" xmlns="" val="10003"/>
                  </a:ext>
                </a:extLst>
              </a:tr>
            </a:tbl>
          </a:graphicData>
        </a:graphic>
      </p:graphicFrame>
      <p:sp>
        <p:nvSpPr>
          <p:cNvPr id="5" name="Date Placeholder 4"/>
          <p:cNvSpPr>
            <a:spLocks noGrp="1"/>
          </p:cNvSpPr>
          <p:nvPr>
            <p:ph type="dt" sz="half" idx="10"/>
          </p:nvPr>
        </p:nvSpPr>
        <p:spPr/>
        <p:txBody>
          <a:bodyPr/>
          <a:lstStyle/>
          <a:p>
            <a:fld id="{228C1CD0-901A-4E5E-9B0C-13A1D87D80CB}" type="datetime1">
              <a:rPr lang="en-US" smtClean="0"/>
              <a:pPr/>
              <a:t>3/29/2020</a:t>
            </a:fld>
            <a:endParaRPr lang="en-US"/>
          </a:p>
        </p:txBody>
      </p:sp>
      <p:sp>
        <p:nvSpPr>
          <p:cNvPr id="6" name="Slide Number Placeholder 5"/>
          <p:cNvSpPr>
            <a:spLocks noGrp="1"/>
          </p:cNvSpPr>
          <p:nvPr>
            <p:ph type="sldNum" sz="quarter" idx="12"/>
          </p:nvPr>
        </p:nvSpPr>
        <p:spPr/>
        <p:txBody>
          <a:bodyPr/>
          <a:lstStyle/>
          <a:p>
            <a:r>
              <a:rPr lang="en-US" dirty="0"/>
              <a:t>.</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10260361" cy="1049235"/>
          </a:xfrm>
        </p:spPr>
        <p:txBody>
          <a:bodyPr>
            <a:normAutofit/>
          </a:bodyPr>
          <a:lstStyle/>
          <a:p>
            <a:r>
              <a:rPr lang="en-US" cap="none" dirty="0"/>
              <a:t>International Conference For Population and Development (ICPD)</a:t>
            </a:r>
          </a:p>
        </p:txBody>
      </p:sp>
      <p:sp>
        <p:nvSpPr>
          <p:cNvPr id="3" name="Content Placeholder 2"/>
          <p:cNvSpPr>
            <a:spLocks noGrp="1"/>
          </p:cNvSpPr>
          <p:nvPr>
            <p:ph idx="1"/>
          </p:nvPr>
        </p:nvSpPr>
        <p:spPr>
          <a:xfrm>
            <a:off x="993913" y="2018702"/>
            <a:ext cx="10376452" cy="3918272"/>
          </a:xfrm>
        </p:spPr>
        <p:txBody>
          <a:bodyPr>
            <a:normAutofit/>
          </a:bodyPr>
          <a:lstStyle/>
          <a:p>
            <a:r>
              <a:rPr lang="en-US" dirty="0"/>
              <a:t>The  1994  International  Conference  on  Population  and  Development  in  Cairo  recommended  to  the international      community      a      set      of      important      population      and      development      objectives.  </a:t>
            </a:r>
          </a:p>
          <a:p>
            <a:r>
              <a:rPr lang="en-US" dirty="0"/>
              <a:t>The </a:t>
            </a:r>
            <a:r>
              <a:rPr lang="en-US" dirty="0" err="1"/>
              <a:t>Programme</a:t>
            </a:r>
            <a:r>
              <a:rPr lang="en-US" dirty="0"/>
              <a:t> of Action was striking for the attention it devoted to the issue of women’s health. </a:t>
            </a:r>
          </a:p>
          <a:p>
            <a:r>
              <a:rPr lang="en-US" dirty="0"/>
              <a:t>It also included goals with regard to education, especially for girls, and for the further reduction of infant, child and maternal mortality levels.</a:t>
            </a:r>
          </a:p>
          <a:p>
            <a:endParaRPr lang="en-US" dirty="0"/>
          </a:p>
        </p:txBody>
      </p:sp>
      <p:sp>
        <p:nvSpPr>
          <p:cNvPr id="4" name="Date Placeholder 3"/>
          <p:cNvSpPr>
            <a:spLocks noGrp="1"/>
          </p:cNvSpPr>
          <p:nvPr>
            <p:ph type="dt" sz="half" idx="10"/>
          </p:nvPr>
        </p:nvSpPr>
        <p:spPr/>
        <p:txBody>
          <a:bodyPr/>
          <a:lstStyle/>
          <a:p>
            <a:fld id="{010A1A7A-B350-4C6D-9662-061CF575FBF7}"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AE0A96-DD41-4FE4-A860-D3A88D8D7273}"/>
              </a:ext>
            </a:extLst>
          </p:cNvPr>
          <p:cNvSpPr>
            <a:spLocks noGrp="1"/>
          </p:cNvSpPr>
          <p:nvPr>
            <p:ph type="title"/>
          </p:nvPr>
        </p:nvSpPr>
        <p:spPr/>
        <p:txBody>
          <a:bodyPr/>
          <a:lstStyle/>
          <a:p>
            <a:r>
              <a:rPr lang="en-US" cap="none" dirty="0"/>
              <a:t>International Conference For Population and Development (ICPD)</a:t>
            </a:r>
            <a:endParaRPr lang="en-US" dirty="0"/>
          </a:p>
        </p:txBody>
      </p:sp>
      <p:sp>
        <p:nvSpPr>
          <p:cNvPr id="3" name="Content Placeholder 2">
            <a:extLst>
              <a:ext uri="{FF2B5EF4-FFF2-40B4-BE49-F238E27FC236}">
                <a16:creationId xmlns:a16="http://schemas.microsoft.com/office/drawing/2014/main" xmlns="" id="{8903E710-4BA4-403A-B843-81D3C4B094F1}"/>
              </a:ext>
            </a:extLst>
          </p:cNvPr>
          <p:cNvSpPr>
            <a:spLocks noGrp="1"/>
          </p:cNvSpPr>
          <p:nvPr>
            <p:ph idx="1"/>
          </p:nvPr>
        </p:nvSpPr>
        <p:spPr/>
        <p:txBody>
          <a:bodyPr/>
          <a:lstStyle/>
          <a:p>
            <a:r>
              <a:rPr lang="en-US" dirty="0"/>
              <a:t>For  Kenya,  the  ICPD  recommendations  were  then  translated  into  the  National  Reproductive  Health Strategy (NRHS 1997 – 2010) and implementation plan whose goal was to reduce maternal, perinatal and neonatal morbidity and mortality.</a:t>
            </a:r>
          </a:p>
          <a:p>
            <a:r>
              <a:rPr lang="en-US" dirty="0"/>
              <a:t>Another  event  that  followed  the  ICPD  was  the  Millennium  Declaration  in  2000  and  the  development  of  goals  (MDGs)  with  indicators.</a:t>
            </a:r>
          </a:p>
          <a:p>
            <a:endParaRPr lang="en-US" dirty="0"/>
          </a:p>
        </p:txBody>
      </p:sp>
    </p:spTree>
    <p:extLst>
      <p:ext uri="{BB962C8B-B14F-4D97-AF65-F5344CB8AC3E}">
        <p14:creationId xmlns:p14="http://schemas.microsoft.com/office/powerpoint/2010/main" xmlns="" val="95937455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National Reproductive Health Policy 2007</a:t>
            </a:r>
          </a:p>
        </p:txBody>
      </p:sp>
      <p:sp>
        <p:nvSpPr>
          <p:cNvPr id="3" name="Content Placeholder 2"/>
          <p:cNvSpPr>
            <a:spLocks noGrp="1"/>
          </p:cNvSpPr>
          <p:nvPr>
            <p:ph idx="1"/>
          </p:nvPr>
        </p:nvSpPr>
        <p:spPr/>
        <p:txBody>
          <a:bodyPr>
            <a:normAutofit/>
          </a:bodyPr>
          <a:lstStyle/>
          <a:p>
            <a:r>
              <a:rPr lang="en-US" dirty="0"/>
              <a:t>The goal of the RH policy is to enhance the Reproductive Health status of all Kenyans through: </a:t>
            </a:r>
          </a:p>
          <a:p>
            <a:pPr lvl="1"/>
            <a:r>
              <a:rPr lang="en-US" dirty="0"/>
              <a:t>Increased equitable access to RH services</a:t>
            </a:r>
          </a:p>
          <a:p>
            <a:pPr lvl="1"/>
            <a:r>
              <a:rPr lang="en-US" dirty="0"/>
              <a:t>Improved quality, efficiency and effectiveness of service delivery at all levels  </a:t>
            </a:r>
          </a:p>
          <a:p>
            <a:pPr lvl="1"/>
            <a:r>
              <a:rPr lang="en-US" dirty="0"/>
              <a:t>Improved responsiveness to clients needs </a:t>
            </a:r>
          </a:p>
          <a:p>
            <a:r>
              <a:rPr lang="en-US" dirty="0"/>
              <a:t>The main  objective  for  Safe  Motherhood  in  this  RH Policy  is  to  reduce  maternal,  peri-natal  and  neonatal morbidity and mortality in Kenya </a:t>
            </a:r>
          </a:p>
        </p:txBody>
      </p:sp>
      <p:sp>
        <p:nvSpPr>
          <p:cNvPr id="4" name="Date Placeholder 3"/>
          <p:cNvSpPr>
            <a:spLocks noGrp="1"/>
          </p:cNvSpPr>
          <p:nvPr>
            <p:ph type="dt" sz="half" idx="10"/>
          </p:nvPr>
        </p:nvSpPr>
        <p:spPr/>
        <p:txBody>
          <a:bodyPr/>
          <a:lstStyle/>
          <a:p>
            <a:fld id="{4F65F2DF-5E47-4393-9EAD-3E50D579434D}"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National Health Sector Strategic Plan (NHSSP II)-2005-2010</a:t>
            </a:r>
          </a:p>
        </p:txBody>
      </p:sp>
      <p:sp>
        <p:nvSpPr>
          <p:cNvPr id="3" name="Content Placeholder 2"/>
          <p:cNvSpPr>
            <a:spLocks noGrp="1"/>
          </p:cNvSpPr>
          <p:nvPr>
            <p:ph idx="1"/>
          </p:nvPr>
        </p:nvSpPr>
        <p:spPr/>
        <p:txBody>
          <a:bodyPr>
            <a:normAutofit/>
          </a:bodyPr>
          <a:lstStyle/>
          <a:p>
            <a:r>
              <a:rPr lang="en-US" dirty="0"/>
              <a:t>The  aim  of  NHSSP  II  is  to  reverse  the  decline  in  the  health  status  of  Kenyans  through  an  efficient,  high quality health care system that is accessible, equitable and affordable for every Kenyan household. </a:t>
            </a:r>
          </a:p>
          <a:p>
            <a:r>
              <a:rPr lang="en-US" dirty="0"/>
              <a:t>A major feature of the NHSSP is the introduction of the Kenya Essential Package for Health (KEPH), which focuses on  the  health  needs  of  individuals  through  the  six  stages  of  the  human  life  cycle.  </a:t>
            </a:r>
          </a:p>
          <a:p>
            <a:r>
              <a:rPr lang="en-US" dirty="0"/>
              <a:t>The  strategic  plan emphasizes strong community involvement in health care through the community Strategy</a:t>
            </a:r>
          </a:p>
        </p:txBody>
      </p:sp>
      <p:sp>
        <p:nvSpPr>
          <p:cNvPr id="4" name="Date Placeholder 3"/>
          <p:cNvSpPr>
            <a:spLocks noGrp="1"/>
          </p:cNvSpPr>
          <p:nvPr>
            <p:ph type="dt" sz="half" idx="10"/>
          </p:nvPr>
        </p:nvSpPr>
        <p:spPr/>
        <p:txBody>
          <a:bodyPr/>
          <a:lstStyle/>
          <a:p>
            <a:fld id="{A49D2732-5A3E-4C9E-BE7D-1989E9E394B4}"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National Reproductive Health Strategy (NRHS): 2009- 2015 </a:t>
            </a:r>
          </a:p>
        </p:txBody>
      </p:sp>
      <p:sp>
        <p:nvSpPr>
          <p:cNvPr id="3" name="Content Placeholder 2"/>
          <p:cNvSpPr>
            <a:spLocks noGrp="1"/>
          </p:cNvSpPr>
          <p:nvPr>
            <p:ph idx="1"/>
          </p:nvPr>
        </p:nvSpPr>
        <p:spPr/>
        <p:txBody>
          <a:bodyPr/>
          <a:lstStyle/>
          <a:p>
            <a:r>
              <a:rPr lang="en-US" dirty="0"/>
              <a:t>This  is  a  revision  of  the  NRHS  1997-2010  and  includes  issues  and  challenges  that  had  not  been incorporated in the original strategy. </a:t>
            </a:r>
          </a:p>
          <a:p>
            <a:r>
              <a:rPr lang="en-US" dirty="0"/>
              <a:t>The revision was also necessary in order to align it to the National RH Policy - 2007.</a:t>
            </a:r>
          </a:p>
        </p:txBody>
      </p:sp>
      <p:sp>
        <p:nvSpPr>
          <p:cNvPr id="4" name="Date Placeholder 3"/>
          <p:cNvSpPr>
            <a:spLocks noGrp="1"/>
          </p:cNvSpPr>
          <p:nvPr>
            <p:ph type="dt" sz="half" idx="10"/>
          </p:nvPr>
        </p:nvSpPr>
        <p:spPr/>
        <p:txBody>
          <a:bodyPr/>
          <a:lstStyle/>
          <a:p>
            <a:fld id="{21D1733F-9E02-4408-9832-9D934850E9F3}"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KEPH Life-Cycle Cohorts </a:t>
            </a:r>
          </a:p>
        </p:txBody>
      </p:sp>
      <p:sp>
        <p:nvSpPr>
          <p:cNvPr id="3" name="Content Placeholder 2"/>
          <p:cNvSpPr>
            <a:spLocks noGrp="1"/>
          </p:cNvSpPr>
          <p:nvPr>
            <p:ph idx="1"/>
          </p:nvPr>
        </p:nvSpPr>
        <p:spPr/>
        <p:txBody>
          <a:bodyPr>
            <a:normAutofit/>
          </a:bodyPr>
          <a:lstStyle/>
          <a:p>
            <a:r>
              <a:rPr lang="en-US" dirty="0"/>
              <a:t>They are delineated in the NHSSP II as follows </a:t>
            </a:r>
          </a:p>
          <a:p>
            <a:pPr lvl="1"/>
            <a:r>
              <a:rPr lang="en-US" dirty="0"/>
              <a:t>Cohort 1:-Pregnancy, delivery and the newborn child (up to 2 weeks of age) </a:t>
            </a:r>
          </a:p>
          <a:p>
            <a:pPr lvl="1"/>
            <a:r>
              <a:rPr lang="en-US" dirty="0"/>
              <a:t>Cohort 2:- Early childhood (3 weeks to 5 years) </a:t>
            </a:r>
          </a:p>
          <a:p>
            <a:pPr lvl="1"/>
            <a:r>
              <a:rPr lang="en-US" dirty="0"/>
              <a:t>Cohort 3:- Late childhood (6-12 years) </a:t>
            </a:r>
          </a:p>
          <a:p>
            <a:pPr lvl="1"/>
            <a:r>
              <a:rPr lang="en-US" dirty="0"/>
              <a:t>Cohort 4:- Adolescence (13-24 years) </a:t>
            </a:r>
          </a:p>
          <a:p>
            <a:pPr lvl="1"/>
            <a:r>
              <a:rPr lang="en-US" dirty="0"/>
              <a:t>Cohort 5:- Adulthood (25-59 years) </a:t>
            </a:r>
          </a:p>
          <a:p>
            <a:pPr lvl="1"/>
            <a:r>
              <a:rPr lang="en-US" dirty="0"/>
              <a:t>Cohort 6:- Elderly (60 years and over)</a:t>
            </a:r>
          </a:p>
        </p:txBody>
      </p:sp>
      <p:sp>
        <p:nvSpPr>
          <p:cNvPr id="4" name="Date Placeholder 3"/>
          <p:cNvSpPr>
            <a:spLocks noGrp="1"/>
          </p:cNvSpPr>
          <p:nvPr>
            <p:ph type="dt" sz="half" idx="10"/>
          </p:nvPr>
        </p:nvSpPr>
        <p:spPr/>
        <p:txBody>
          <a:bodyPr/>
          <a:lstStyle/>
          <a:p>
            <a:fld id="{464A3CB3-F7B8-4522-8AD0-670471788F63}"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Levels of Care in KEPH </a:t>
            </a:r>
          </a:p>
        </p:txBody>
      </p:sp>
      <p:sp>
        <p:nvSpPr>
          <p:cNvPr id="3" name="Content Placeholder 2"/>
          <p:cNvSpPr>
            <a:spLocks noGrp="1"/>
          </p:cNvSpPr>
          <p:nvPr>
            <p:ph idx="1"/>
          </p:nvPr>
        </p:nvSpPr>
        <p:spPr>
          <a:xfrm>
            <a:off x="1137145" y="1853754"/>
            <a:ext cx="9917707" cy="4272410"/>
          </a:xfrm>
        </p:spPr>
        <p:txBody>
          <a:bodyPr>
            <a:normAutofit/>
          </a:bodyPr>
          <a:lstStyle/>
          <a:p>
            <a:r>
              <a:rPr lang="en-US" dirty="0"/>
              <a:t>The KEPH approach is not only limited to a definition of the target groups in terms of life-cycle cohorts. </a:t>
            </a:r>
          </a:p>
          <a:p>
            <a:r>
              <a:rPr lang="en-US" dirty="0"/>
              <a:t>It also defines where the health services will be delivered.</a:t>
            </a:r>
          </a:p>
          <a:p>
            <a:r>
              <a:rPr lang="en-US" dirty="0"/>
              <a:t>Under KEPH, </a:t>
            </a:r>
            <a:r>
              <a:rPr lang="en-US" dirty="0" err="1"/>
              <a:t>promotive</a:t>
            </a:r>
            <a:r>
              <a:rPr lang="en-US" dirty="0"/>
              <a:t>, preventive and curative services are provided at six levels of care:</a:t>
            </a:r>
          </a:p>
          <a:p>
            <a:pPr lvl="1"/>
            <a:r>
              <a:rPr lang="en-US" dirty="0"/>
              <a:t>Level 6 : tertiary hospitals</a:t>
            </a:r>
          </a:p>
          <a:p>
            <a:pPr lvl="1"/>
            <a:r>
              <a:rPr lang="en-US" dirty="0"/>
              <a:t>Level 5: secondary hospitals</a:t>
            </a:r>
          </a:p>
          <a:p>
            <a:pPr lvl="1"/>
            <a:r>
              <a:rPr lang="en-US" dirty="0"/>
              <a:t>Level 4: primary hospitals</a:t>
            </a:r>
          </a:p>
          <a:p>
            <a:pPr lvl="1"/>
            <a:r>
              <a:rPr lang="en-US" dirty="0"/>
              <a:t>Level 3: health </a:t>
            </a:r>
            <a:r>
              <a:rPr lang="en-US" dirty="0" err="1"/>
              <a:t>centres</a:t>
            </a:r>
            <a:r>
              <a:rPr lang="en-US" dirty="0"/>
              <a:t>, maternity, nursing homes</a:t>
            </a:r>
          </a:p>
          <a:p>
            <a:pPr lvl="1"/>
            <a:r>
              <a:rPr lang="en-US" dirty="0"/>
              <a:t>Level 2: dispensaries / clinics</a:t>
            </a:r>
          </a:p>
          <a:p>
            <a:pPr lvl="1"/>
            <a:r>
              <a:rPr lang="en-US" dirty="0"/>
              <a:t>Level 1: villages/household/families/individuals</a:t>
            </a:r>
          </a:p>
        </p:txBody>
      </p:sp>
      <p:sp>
        <p:nvSpPr>
          <p:cNvPr id="4" name="Date Placeholder 3"/>
          <p:cNvSpPr>
            <a:spLocks noGrp="1"/>
          </p:cNvSpPr>
          <p:nvPr>
            <p:ph type="dt" sz="half" idx="10"/>
          </p:nvPr>
        </p:nvSpPr>
        <p:spPr/>
        <p:txBody>
          <a:bodyPr/>
          <a:lstStyle/>
          <a:p>
            <a:fld id="{88A74D30-4D67-465E-8B97-54A282A11A67}"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NB</a:t>
            </a:r>
          </a:p>
        </p:txBody>
      </p:sp>
      <p:sp>
        <p:nvSpPr>
          <p:cNvPr id="3" name="Content Placeholder 2"/>
          <p:cNvSpPr>
            <a:spLocks noGrp="1"/>
          </p:cNvSpPr>
          <p:nvPr>
            <p:ph idx="1"/>
          </p:nvPr>
        </p:nvSpPr>
        <p:spPr/>
        <p:txBody>
          <a:bodyPr/>
          <a:lstStyle/>
          <a:p>
            <a:r>
              <a:rPr lang="en-US" dirty="0"/>
              <a:t>As  a result of the implementation of the constitution of Kenya 2010, health functions have been devolved to the county.</a:t>
            </a:r>
          </a:p>
          <a:p>
            <a:r>
              <a:rPr lang="en-US" dirty="0"/>
              <a:t>In the structure, County Health Services are organized around three levels of care:</a:t>
            </a:r>
          </a:p>
          <a:p>
            <a:pPr lvl="1"/>
            <a:r>
              <a:rPr lang="en-US" dirty="0"/>
              <a:t>Community, </a:t>
            </a:r>
          </a:p>
          <a:p>
            <a:pPr lvl="1"/>
            <a:r>
              <a:rPr lang="en-US" dirty="0"/>
              <a:t>Primary care, and </a:t>
            </a:r>
          </a:p>
          <a:p>
            <a:pPr lvl="1"/>
            <a:r>
              <a:rPr lang="en-US" dirty="0"/>
              <a:t>Referral services. </a:t>
            </a:r>
          </a:p>
        </p:txBody>
      </p:sp>
      <p:sp>
        <p:nvSpPr>
          <p:cNvPr id="4" name="Date Placeholder 3"/>
          <p:cNvSpPr>
            <a:spLocks noGrp="1"/>
          </p:cNvSpPr>
          <p:nvPr>
            <p:ph type="dt" sz="half" idx="10"/>
          </p:nvPr>
        </p:nvSpPr>
        <p:spPr/>
        <p:txBody>
          <a:bodyPr/>
          <a:lstStyle/>
          <a:p>
            <a:fld id="{8DB128E7-CCC2-48D3-AA0F-60009102489D}"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Annual  Operational  Plans  (AOPs)</a:t>
            </a:r>
          </a:p>
        </p:txBody>
      </p:sp>
      <p:sp>
        <p:nvSpPr>
          <p:cNvPr id="3" name="Content Placeholder 2"/>
          <p:cNvSpPr>
            <a:spLocks noGrp="1"/>
          </p:cNvSpPr>
          <p:nvPr>
            <p:ph idx="1"/>
          </p:nvPr>
        </p:nvSpPr>
        <p:spPr/>
        <p:txBody>
          <a:bodyPr>
            <a:normAutofit/>
          </a:bodyPr>
          <a:lstStyle/>
          <a:p>
            <a:r>
              <a:rPr lang="en-US" dirty="0"/>
              <a:t>The  Annual  Operational  Plans  (AOPs)  translate  Kenya  Essential  Package  for  Health  and  the  National Health Sector Strategic Plan II 2005-2010 into ‘actionable’ operational plans.</a:t>
            </a:r>
          </a:p>
          <a:p>
            <a:r>
              <a:rPr lang="en-US" dirty="0"/>
              <a:t>AOPs also improve the planning process within the Ministry in particular highlighting the need for  </a:t>
            </a:r>
          </a:p>
          <a:p>
            <a:pPr lvl="1"/>
            <a:r>
              <a:rPr lang="en-US" dirty="0"/>
              <a:t>    Improved coordination and decision-making </a:t>
            </a:r>
          </a:p>
          <a:p>
            <a:pPr lvl="1"/>
            <a:r>
              <a:rPr lang="en-US" dirty="0"/>
              <a:t>    Elimination of duplication of activities and   </a:t>
            </a:r>
          </a:p>
          <a:p>
            <a:pPr lvl="1"/>
            <a:r>
              <a:rPr lang="en-US" dirty="0"/>
              <a:t>    More efficient use of available resources </a:t>
            </a:r>
          </a:p>
        </p:txBody>
      </p:sp>
      <p:sp>
        <p:nvSpPr>
          <p:cNvPr id="4" name="Date Placeholder 3"/>
          <p:cNvSpPr>
            <a:spLocks noGrp="1"/>
          </p:cNvSpPr>
          <p:nvPr>
            <p:ph type="dt" sz="half" idx="10"/>
          </p:nvPr>
        </p:nvSpPr>
        <p:spPr/>
        <p:txBody>
          <a:bodyPr/>
          <a:lstStyle/>
          <a:p>
            <a:fld id="{A764AFBB-04BF-4F5E-BFF6-0261D6AA1085}"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1E6E83-EF24-4DE9-B3C6-7C15C431E0B5}"/>
              </a:ext>
            </a:extLst>
          </p:cNvPr>
          <p:cNvSpPr>
            <a:spLocks noGrp="1"/>
          </p:cNvSpPr>
          <p:nvPr>
            <p:ph type="title"/>
          </p:nvPr>
        </p:nvSpPr>
        <p:spPr/>
        <p:txBody>
          <a:bodyPr>
            <a:normAutofit fontScale="90000"/>
          </a:bodyPr>
          <a:lstStyle/>
          <a:p>
            <a:r>
              <a:rPr lang="en-US" cap="none" dirty="0"/>
              <a:t>Components of Reproductive Health </a:t>
            </a:r>
            <a:r>
              <a:rPr lang="en-US" dirty="0"/>
              <a:t/>
            </a:r>
            <a:br>
              <a:rPr lang="en-US" dirty="0"/>
            </a:br>
            <a:r>
              <a:rPr lang="en-US" dirty="0"/>
              <a:t>	</a:t>
            </a:r>
            <a:br>
              <a:rPr lang="en-US" dirty="0"/>
            </a:br>
            <a:endParaRPr lang="en-US" dirty="0"/>
          </a:p>
        </p:txBody>
      </p:sp>
      <p:sp>
        <p:nvSpPr>
          <p:cNvPr id="3" name="Content Placeholder 2">
            <a:extLst>
              <a:ext uri="{FF2B5EF4-FFF2-40B4-BE49-F238E27FC236}">
                <a16:creationId xmlns:a16="http://schemas.microsoft.com/office/drawing/2014/main" xmlns="" id="{B7B77817-B43E-40A5-B1E6-22B0DDF7927B}"/>
              </a:ext>
            </a:extLst>
          </p:cNvPr>
          <p:cNvSpPr>
            <a:spLocks noGrp="1"/>
          </p:cNvSpPr>
          <p:nvPr>
            <p:ph idx="1"/>
          </p:nvPr>
        </p:nvSpPr>
        <p:spPr/>
        <p:txBody>
          <a:bodyPr/>
          <a:lstStyle/>
          <a:p>
            <a:r>
              <a:rPr lang="en-US" dirty="0"/>
              <a:t>Family Planning </a:t>
            </a:r>
          </a:p>
          <a:p>
            <a:r>
              <a:rPr lang="en-US" dirty="0"/>
              <a:t>Safe motherhood (Maternal and Newborn Health)</a:t>
            </a:r>
          </a:p>
          <a:p>
            <a:r>
              <a:rPr lang="en-US" dirty="0"/>
              <a:t>Management of STIs/RTIs and HIV/AIDS</a:t>
            </a:r>
          </a:p>
          <a:p>
            <a:r>
              <a:rPr lang="en-US" dirty="0"/>
              <a:t>Promotion of Adolescent and Youth Sexual and Reproductive Health</a:t>
            </a:r>
          </a:p>
          <a:p>
            <a:r>
              <a:rPr lang="en-US" dirty="0"/>
              <a:t>Management of Infertility 	</a:t>
            </a:r>
          </a:p>
          <a:p>
            <a:endParaRPr lang="en-US" dirty="0"/>
          </a:p>
        </p:txBody>
      </p:sp>
    </p:spTree>
    <p:extLst>
      <p:ext uri="{BB962C8B-B14F-4D97-AF65-F5344CB8AC3E}">
        <p14:creationId xmlns:p14="http://schemas.microsoft.com/office/powerpoint/2010/main" xmlns="" val="23443174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Community Strategy</a:t>
            </a:r>
          </a:p>
        </p:txBody>
      </p:sp>
      <p:sp>
        <p:nvSpPr>
          <p:cNvPr id="3" name="Content Placeholder 2"/>
          <p:cNvSpPr>
            <a:spLocks noGrp="1"/>
          </p:cNvSpPr>
          <p:nvPr>
            <p:ph idx="1"/>
          </p:nvPr>
        </p:nvSpPr>
        <p:spPr/>
        <p:txBody>
          <a:bodyPr>
            <a:normAutofit/>
          </a:bodyPr>
          <a:lstStyle/>
          <a:p>
            <a:r>
              <a:rPr lang="en-US" dirty="0"/>
              <a:t>The community-based approach, is the mechanism through which households and communities take an active role in health and health-related development issues. </a:t>
            </a:r>
          </a:p>
          <a:p>
            <a:r>
              <a:rPr lang="en-US" dirty="0"/>
              <a:t>Initiatives outlined in the  approach  target  the  major  priority  health  and  related  problems  affecting  all  cohorts  of  life  at  the community and household levels – level 1 of the KEPH-defined service delivery.</a:t>
            </a:r>
          </a:p>
        </p:txBody>
      </p:sp>
      <p:sp>
        <p:nvSpPr>
          <p:cNvPr id="4" name="Date Placeholder 3"/>
          <p:cNvSpPr>
            <a:spLocks noGrp="1"/>
          </p:cNvSpPr>
          <p:nvPr>
            <p:ph type="dt" sz="half" idx="10"/>
          </p:nvPr>
        </p:nvSpPr>
        <p:spPr/>
        <p:txBody>
          <a:bodyPr/>
          <a:lstStyle/>
          <a:p>
            <a:fld id="{1DF00D85-99AE-4678-9035-E19D41F25FB0}"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50762"/>
            <a:ext cx="8229600" cy="563562"/>
          </a:xfrm>
        </p:spPr>
        <p:txBody>
          <a:bodyPr>
            <a:normAutofit/>
          </a:bodyPr>
          <a:lstStyle/>
          <a:p>
            <a:r>
              <a:rPr lang="en-US" dirty="0"/>
              <a:t>Vision 2030</a:t>
            </a:r>
          </a:p>
        </p:txBody>
      </p:sp>
      <p:sp>
        <p:nvSpPr>
          <p:cNvPr id="3" name="Content Placeholder 2"/>
          <p:cNvSpPr>
            <a:spLocks noGrp="1"/>
          </p:cNvSpPr>
          <p:nvPr>
            <p:ph idx="1"/>
          </p:nvPr>
        </p:nvSpPr>
        <p:spPr>
          <a:xfrm>
            <a:off x="1497495" y="1855304"/>
            <a:ext cx="9557357" cy="4270860"/>
          </a:xfrm>
        </p:spPr>
        <p:txBody>
          <a:bodyPr>
            <a:normAutofit fontScale="92500" lnSpcReduction="10000"/>
          </a:bodyPr>
          <a:lstStyle/>
          <a:p>
            <a:r>
              <a:rPr lang="en-US" dirty="0"/>
              <a:t>Kenya  Vision  2030  is  the  country’s  new  development  blueprint  covering  the  period  2008  to  2030.  </a:t>
            </a:r>
          </a:p>
          <a:p>
            <a:r>
              <a:rPr lang="en-US" dirty="0"/>
              <a:t>The vision is based on three “pillars” namely; </a:t>
            </a:r>
          </a:p>
          <a:p>
            <a:pPr lvl="1"/>
            <a:r>
              <a:rPr lang="en-US" dirty="0"/>
              <a:t>the economic pillar, </a:t>
            </a:r>
          </a:p>
          <a:p>
            <a:pPr lvl="1"/>
            <a:r>
              <a:rPr lang="en-US" dirty="0"/>
              <a:t>the social pillar and </a:t>
            </a:r>
          </a:p>
          <a:p>
            <a:pPr lvl="1"/>
            <a:r>
              <a:rPr lang="en-US" dirty="0"/>
              <a:t>the political pillar. </a:t>
            </a:r>
          </a:p>
          <a:p>
            <a:r>
              <a:rPr lang="en-US" dirty="0"/>
              <a:t>Health is part of the social pillar. </a:t>
            </a:r>
          </a:p>
          <a:p>
            <a:r>
              <a:rPr lang="en-US" dirty="0"/>
              <a:t>To  improve  the overall  livelihoods of  Kenyans,  the  country  aims  to  provide  an  efficient  and  high  quality health  care  system  with  the  best  standards.  </a:t>
            </a:r>
          </a:p>
          <a:p>
            <a:r>
              <a:rPr lang="en-US" dirty="0"/>
              <a:t>This  is  in  order  to  reduce  health  inequalities  and improve indicators in key areas where Kenya is lagging, especially in lowering infant and maternal mortality.</a:t>
            </a:r>
          </a:p>
        </p:txBody>
      </p:sp>
      <p:sp>
        <p:nvSpPr>
          <p:cNvPr id="4" name="Date Placeholder 3"/>
          <p:cNvSpPr>
            <a:spLocks noGrp="1"/>
          </p:cNvSpPr>
          <p:nvPr>
            <p:ph type="dt" sz="half" idx="10"/>
          </p:nvPr>
        </p:nvSpPr>
        <p:spPr/>
        <p:txBody>
          <a:bodyPr/>
          <a:lstStyle/>
          <a:p>
            <a:fld id="{7A552486-27B5-49E1-83D5-B5B2D6A3ABB0}"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Vision 2030</a:t>
            </a:r>
          </a:p>
        </p:txBody>
      </p:sp>
      <p:sp>
        <p:nvSpPr>
          <p:cNvPr id="3" name="Content Placeholder 2"/>
          <p:cNvSpPr>
            <a:spLocks noGrp="1"/>
          </p:cNvSpPr>
          <p:nvPr>
            <p:ph idx="1"/>
          </p:nvPr>
        </p:nvSpPr>
        <p:spPr/>
        <p:txBody>
          <a:bodyPr>
            <a:normAutofit fontScale="85000" lnSpcReduction="10000"/>
          </a:bodyPr>
          <a:lstStyle/>
          <a:p>
            <a:r>
              <a:rPr lang="en-US" dirty="0"/>
              <a:t>Specific  strategies  include:  </a:t>
            </a:r>
          </a:p>
          <a:p>
            <a:pPr lvl="1"/>
            <a:r>
              <a:rPr lang="en-US" dirty="0"/>
              <a:t>provision  of  a  robust  health  infrastructure  network;  </a:t>
            </a:r>
          </a:p>
          <a:p>
            <a:pPr lvl="1"/>
            <a:r>
              <a:rPr lang="en-US" dirty="0"/>
              <a:t>improving  the  quality  of health service delivery to the highest standards and promotion of partnerships with the private sector.  </a:t>
            </a:r>
          </a:p>
          <a:p>
            <a:r>
              <a:rPr lang="en-US" dirty="0"/>
              <a:t>In addition the Government has put in place health financing mechanisms to make quality MNH services affordable and accessible to all especially the poor and vulnerable women. </a:t>
            </a:r>
          </a:p>
          <a:p>
            <a:r>
              <a:rPr lang="en-US" dirty="0"/>
              <a:t>These include the provision of free MNH /FP services at the lower levels, National Health Insurance Fund (NSSF), Health Sector Support Fund (HSSF), Hospital Management Support Fund (HMSF), FIF, Voucher system /Output Based Aid (OBA). </a:t>
            </a:r>
          </a:p>
          <a:p>
            <a:r>
              <a:rPr lang="en-US" dirty="0"/>
              <a:t>The government is also encouraging initiatives that promote community based health financing.</a:t>
            </a:r>
          </a:p>
        </p:txBody>
      </p:sp>
      <p:sp>
        <p:nvSpPr>
          <p:cNvPr id="4" name="Date Placeholder 3"/>
          <p:cNvSpPr>
            <a:spLocks noGrp="1"/>
          </p:cNvSpPr>
          <p:nvPr>
            <p:ph type="dt" sz="half" idx="10"/>
          </p:nvPr>
        </p:nvSpPr>
        <p:spPr/>
        <p:txBody>
          <a:bodyPr/>
          <a:lstStyle/>
          <a:p>
            <a:fld id="{D2B5CCAD-042B-4980-906B-621DDE0A795D}"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947530"/>
            <a:ext cx="9603275" cy="906224"/>
          </a:xfrm>
        </p:spPr>
        <p:txBody>
          <a:bodyPr>
            <a:normAutofit/>
          </a:bodyPr>
          <a:lstStyle/>
          <a:p>
            <a:pPr algn="ctr"/>
            <a:r>
              <a:rPr lang="en-US" sz="2800" dirty="0"/>
              <a:t>OTHER POLICIES</a:t>
            </a:r>
          </a:p>
        </p:txBody>
      </p:sp>
      <p:sp>
        <p:nvSpPr>
          <p:cNvPr id="3" name="Content Placeholder 2"/>
          <p:cNvSpPr>
            <a:spLocks noGrp="1"/>
          </p:cNvSpPr>
          <p:nvPr>
            <p:ph idx="1"/>
          </p:nvPr>
        </p:nvSpPr>
        <p:spPr>
          <a:xfrm>
            <a:off x="1451579" y="1853754"/>
            <a:ext cx="9603274" cy="4056716"/>
          </a:xfrm>
        </p:spPr>
        <p:txBody>
          <a:bodyPr>
            <a:normAutofit fontScale="92500" lnSpcReduction="10000"/>
          </a:bodyPr>
          <a:lstStyle/>
          <a:p>
            <a:pPr marL="514350" indent="-514350">
              <a:buFont typeface="+mj-lt"/>
              <a:buAutoNum type="arabicPeriod"/>
            </a:pPr>
            <a:r>
              <a:rPr lang="en-US" dirty="0"/>
              <a:t>The  Kenya  Constitution  (2010) calls  for  the  highest  attainable  standard  for  health  including reproductive health for all Kenyans</a:t>
            </a:r>
          </a:p>
          <a:p>
            <a:pPr marL="514350" indent="-514350">
              <a:buFont typeface="+mj-lt"/>
              <a:buAutoNum type="arabicPeriod"/>
            </a:pPr>
            <a:r>
              <a:rPr lang="en-US" dirty="0"/>
              <a:t>The Kenya Health Policy (2014-30) commits to strengthening the  health  care  system  and  service  delivery.</a:t>
            </a:r>
          </a:p>
          <a:p>
            <a:pPr marL="514350" indent="-514350">
              <a:buFont typeface="+mj-lt"/>
              <a:buAutoNum type="arabicPeriod"/>
            </a:pPr>
            <a:r>
              <a:rPr lang="en-US" dirty="0"/>
              <a:t>Kenya  Health  Sector  Strategic and Investment Plan (2014-18) (MOH  2014A,  B,  MOH  2012).  </a:t>
            </a:r>
          </a:p>
          <a:p>
            <a:pPr marL="514350" indent="-514350">
              <a:buFont typeface="+mj-lt"/>
              <a:buAutoNum type="arabicPeriod"/>
            </a:pPr>
            <a:r>
              <a:rPr lang="en-US" dirty="0"/>
              <a:t>Free  Maternity  Care</a:t>
            </a:r>
          </a:p>
          <a:p>
            <a:pPr marL="514350" indent="-514350">
              <a:buFont typeface="+mj-lt"/>
              <a:buAutoNum type="arabicPeriod"/>
            </a:pPr>
            <a:r>
              <a:rPr lang="en-US" dirty="0"/>
              <a:t>Elimination of User Fee for Public Primary Health Care Services, </a:t>
            </a:r>
          </a:p>
          <a:p>
            <a:pPr marL="514350" indent="-514350">
              <a:buFont typeface="+mj-lt"/>
              <a:buAutoNum type="arabicPeriod"/>
            </a:pPr>
            <a:r>
              <a:rPr lang="en-US" dirty="0"/>
              <a:t>Beyond Zero campaign. </a:t>
            </a:r>
          </a:p>
          <a:p>
            <a:pPr marL="514350" indent="-514350">
              <a:buFont typeface="+mj-lt"/>
              <a:buAutoNum type="arabicPeriod"/>
            </a:pPr>
            <a:r>
              <a:rPr lang="en-US" dirty="0"/>
              <a:t>Kenya RMNCAH investment framework </a:t>
            </a:r>
          </a:p>
        </p:txBody>
      </p:sp>
      <p:sp>
        <p:nvSpPr>
          <p:cNvPr id="4" name="Date Placeholder 3"/>
          <p:cNvSpPr>
            <a:spLocks noGrp="1"/>
          </p:cNvSpPr>
          <p:nvPr>
            <p:ph type="dt" sz="half" idx="10"/>
          </p:nvPr>
        </p:nvSpPr>
        <p:spPr/>
        <p:txBody>
          <a:bodyPr/>
          <a:lstStyle/>
          <a:p>
            <a:fld id="{EC4F6802-4423-46E3-8A17-E6DC6CFD49A6}"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FR" dirty="0">
                <a:solidFill>
                  <a:schemeClr val="tx2"/>
                </a:solidFill>
              </a:rPr>
              <a:t>Millennium </a:t>
            </a:r>
            <a:r>
              <a:rPr lang="fr-FR" dirty="0" err="1">
                <a:solidFill>
                  <a:schemeClr val="tx2"/>
                </a:solidFill>
              </a:rPr>
              <a:t>Development</a:t>
            </a:r>
            <a:r>
              <a:rPr lang="fr-FR" dirty="0">
                <a:solidFill>
                  <a:schemeClr val="tx2"/>
                </a:solidFill>
              </a:rPr>
              <a:t> Goals (</a:t>
            </a:r>
            <a:r>
              <a:rPr lang="fr-FR" dirty="0" err="1">
                <a:solidFill>
                  <a:schemeClr val="tx2"/>
                </a:solidFill>
              </a:rPr>
              <a:t>MDGs</a:t>
            </a:r>
            <a:r>
              <a:rPr lang="fr-FR" dirty="0">
                <a:solidFill>
                  <a:schemeClr val="tx2"/>
                </a:solidFill>
              </a:rPr>
              <a:t>)</a:t>
            </a:r>
            <a:endParaRPr lang="en-US" dirty="0"/>
          </a:p>
        </p:txBody>
      </p:sp>
      <p:sp>
        <p:nvSpPr>
          <p:cNvPr id="3" name="Content Placeholder 2"/>
          <p:cNvSpPr>
            <a:spLocks noGrp="1"/>
          </p:cNvSpPr>
          <p:nvPr>
            <p:ph idx="1"/>
          </p:nvPr>
        </p:nvSpPr>
        <p:spPr/>
        <p:txBody>
          <a:bodyPr>
            <a:normAutofit lnSpcReduction="10000"/>
          </a:bodyPr>
          <a:lstStyle/>
          <a:p>
            <a:pPr algn="just" fontAlgn="base">
              <a:lnSpc>
                <a:spcPct val="150000"/>
              </a:lnSpc>
              <a:spcBef>
                <a:spcPct val="50000"/>
              </a:spcBef>
              <a:spcAft>
                <a:spcPct val="0"/>
              </a:spcAft>
            </a:pPr>
            <a:r>
              <a:rPr lang="fr-FR" dirty="0" err="1"/>
              <a:t>MDGs</a:t>
            </a:r>
            <a:r>
              <a:rPr lang="fr-FR" dirty="0"/>
              <a:t> </a:t>
            </a:r>
            <a:r>
              <a:rPr lang="fr-FR" dirty="0" err="1"/>
              <a:t>were</a:t>
            </a:r>
            <a:r>
              <a:rPr lang="fr-FR" dirty="0"/>
              <a:t> set by all </a:t>
            </a:r>
            <a:r>
              <a:rPr lang="fr-FR" dirty="0" err="1"/>
              <a:t>Government</a:t>
            </a:r>
            <a:r>
              <a:rPr lang="fr-FR" dirty="0"/>
              <a:t> leaders </a:t>
            </a:r>
            <a:r>
              <a:rPr lang="fr-FR" dirty="0" err="1"/>
              <a:t>at</a:t>
            </a:r>
            <a:r>
              <a:rPr lang="fr-FR" dirty="0"/>
              <a:t> the UN </a:t>
            </a:r>
            <a:r>
              <a:rPr lang="fr-FR" dirty="0" err="1"/>
              <a:t>Millennium</a:t>
            </a:r>
            <a:r>
              <a:rPr lang="fr-FR" dirty="0"/>
              <a:t> </a:t>
            </a:r>
            <a:r>
              <a:rPr lang="fr-FR" dirty="0" err="1"/>
              <a:t>Summit</a:t>
            </a:r>
            <a:r>
              <a:rPr lang="fr-FR" dirty="0"/>
              <a:t>, </a:t>
            </a:r>
            <a:r>
              <a:rPr lang="fr-FR" dirty="0" err="1"/>
              <a:t>September</a:t>
            </a:r>
            <a:r>
              <a:rPr lang="fr-FR" dirty="0"/>
              <a:t> 2000)</a:t>
            </a:r>
          </a:p>
          <a:p>
            <a:pPr algn="just" fontAlgn="base">
              <a:lnSpc>
                <a:spcPct val="150000"/>
              </a:lnSpc>
              <a:spcBef>
                <a:spcPct val="50000"/>
              </a:spcBef>
              <a:spcAft>
                <a:spcPct val="0"/>
              </a:spcAft>
            </a:pPr>
            <a:r>
              <a:rPr lang="fr-FR" dirty="0"/>
              <a:t>All UN organisations </a:t>
            </a:r>
            <a:r>
              <a:rPr lang="fr-FR" dirty="0" err="1"/>
              <a:t>decided</a:t>
            </a:r>
            <a:r>
              <a:rPr lang="fr-FR" dirty="0"/>
              <a:t> to </a:t>
            </a:r>
            <a:r>
              <a:rPr lang="fr-FR" dirty="0" err="1"/>
              <a:t>be</a:t>
            </a:r>
            <a:r>
              <a:rPr lang="fr-FR" dirty="0"/>
              <a:t> </a:t>
            </a:r>
            <a:r>
              <a:rPr lang="fr-FR" dirty="0" err="1"/>
              <a:t>guided</a:t>
            </a:r>
            <a:r>
              <a:rPr lang="fr-FR" dirty="0"/>
              <a:t> by </a:t>
            </a:r>
            <a:r>
              <a:rPr lang="fr-FR" dirty="0" err="1"/>
              <a:t>MDGs</a:t>
            </a:r>
            <a:r>
              <a:rPr lang="fr-FR" dirty="0"/>
              <a:t> in </a:t>
            </a:r>
            <a:r>
              <a:rPr lang="fr-FR" dirty="0" err="1"/>
              <a:t>their</a:t>
            </a:r>
            <a:r>
              <a:rPr lang="fr-FR" dirty="0"/>
              <a:t> future action: </a:t>
            </a:r>
            <a:r>
              <a:rPr lang="fr-FR" dirty="0" err="1"/>
              <a:t>unity</a:t>
            </a:r>
            <a:r>
              <a:rPr lang="fr-FR" dirty="0"/>
              <a:t> of </a:t>
            </a:r>
            <a:r>
              <a:rPr lang="fr-FR" dirty="0" err="1"/>
              <a:t>purpose</a:t>
            </a:r>
            <a:r>
              <a:rPr lang="fr-FR" dirty="0"/>
              <a:t>, </a:t>
            </a:r>
            <a:r>
              <a:rPr lang="fr-FR" dirty="0" err="1"/>
              <a:t>coherent</a:t>
            </a:r>
            <a:r>
              <a:rPr lang="fr-FR" dirty="0"/>
              <a:t> action, synergies and </a:t>
            </a:r>
            <a:r>
              <a:rPr lang="fr-FR" dirty="0" err="1"/>
              <a:t>strategic</a:t>
            </a:r>
            <a:r>
              <a:rPr lang="fr-FR" dirty="0"/>
              <a:t> </a:t>
            </a:r>
            <a:r>
              <a:rPr lang="fr-FR" dirty="0" err="1"/>
              <a:t>approaches</a:t>
            </a:r>
            <a:r>
              <a:rPr lang="fr-FR" dirty="0"/>
              <a:t> by the UN system as a </a:t>
            </a:r>
            <a:r>
              <a:rPr lang="fr-FR" dirty="0" err="1"/>
              <a:t>whole</a:t>
            </a:r>
            <a:r>
              <a:rPr lang="fr-FR" dirty="0"/>
              <a:t> (</a:t>
            </a:r>
            <a:r>
              <a:rPr lang="fr-FR" dirty="0" err="1"/>
              <a:t>guided</a:t>
            </a:r>
            <a:r>
              <a:rPr lang="fr-FR" dirty="0"/>
              <a:t> by CEB)</a:t>
            </a:r>
          </a:p>
          <a:p>
            <a:pPr algn="just" fontAlgn="base">
              <a:lnSpc>
                <a:spcPct val="150000"/>
              </a:lnSpc>
              <a:spcBef>
                <a:spcPct val="50000"/>
              </a:spcBef>
              <a:spcAft>
                <a:spcPct val="0"/>
              </a:spcAft>
            </a:pPr>
            <a:r>
              <a:rPr lang="fr-FR" dirty="0"/>
              <a:t>Leaders </a:t>
            </a:r>
            <a:r>
              <a:rPr lang="fr-FR" dirty="0" err="1"/>
              <a:t>pledged</a:t>
            </a:r>
            <a:r>
              <a:rPr lang="fr-FR" dirty="0"/>
              <a:t> to </a:t>
            </a:r>
            <a:r>
              <a:rPr lang="fr-FR" dirty="0" err="1"/>
              <a:t>strive</a:t>
            </a:r>
            <a:r>
              <a:rPr lang="fr-FR" dirty="0"/>
              <a:t>, </a:t>
            </a:r>
            <a:r>
              <a:rPr lang="fr-FR" dirty="0" err="1"/>
              <a:t>individually</a:t>
            </a:r>
            <a:r>
              <a:rPr lang="fr-FR" dirty="0"/>
              <a:t> and </a:t>
            </a:r>
            <a:r>
              <a:rPr lang="fr-FR" dirty="0" err="1"/>
              <a:t>collectively</a:t>
            </a:r>
            <a:r>
              <a:rPr lang="fr-FR" dirty="0"/>
              <a:t>, </a:t>
            </a:r>
            <a:r>
              <a:rPr lang="fr-FR" dirty="0" err="1"/>
              <a:t>towards</a:t>
            </a:r>
            <a:r>
              <a:rPr lang="fr-FR" dirty="0"/>
              <a:t> </a:t>
            </a:r>
            <a:r>
              <a:rPr lang="fr-FR" dirty="0" err="1"/>
              <a:t>these</a:t>
            </a:r>
            <a:r>
              <a:rPr lang="fr-FR" dirty="0"/>
              <a:t> goals </a:t>
            </a:r>
            <a:r>
              <a:rPr lang="fr-FR" dirty="0" err="1"/>
              <a:t>through</a:t>
            </a:r>
            <a:r>
              <a:rPr lang="fr-FR" dirty="0"/>
              <a:t> international, </a:t>
            </a:r>
            <a:r>
              <a:rPr lang="fr-FR" dirty="0" err="1"/>
              <a:t>regional</a:t>
            </a:r>
            <a:r>
              <a:rPr lang="fr-FR" dirty="0"/>
              <a:t> and national action, </a:t>
            </a:r>
            <a:r>
              <a:rPr lang="fr-FR" dirty="0" err="1"/>
              <a:t>concerted</a:t>
            </a:r>
            <a:r>
              <a:rPr lang="fr-FR" dirty="0"/>
              <a:t> by the UN.</a:t>
            </a:r>
          </a:p>
          <a:p>
            <a:endParaRPr lang="en-US" dirty="0"/>
          </a:p>
        </p:txBody>
      </p:sp>
      <p:sp>
        <p:nvSpPr>
          <p:cNvPr id="4" name="Date Placeholder 3"/>
          <p:cNvSpPr>
            <a:spLocks noGrp="1"/>
          </p:cNvSpPr>
          <p:nvPr>
            <p:ph type="dt" sz="half" idx="10"/>
          </p:nvPr>
        </p:nvSpPr>
        <p:spPr/>
        <p:txBody>
          <a:bodyPr/>
          <a:lstStyle/>
          <a:p>
            <a:fld id="{7D846E7F-CC30-4795-947F-E6DD2D08651A}"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Why the MDGs ?</a:t>
            </a:r>
            <a:endParaRPr lang="en-US" dirty="0"/>
          </a:p>
        </p:txBody>
      </p:sp>
      <p:sp>
        <p:nvSpPr>
          <p:cNvPr id="3" name="Content Placeholder 2"/>
          <p:cNvSpPr>
            <a:spLocks noGrp="1"/>
          </p:cNvSpPr>
          <p:nvPr>
            <p:ph idx="1"/>
          </p:nvPr>
        </p:nvSpPr>
        <p:spPr/>
        <p:txBody>
          <a:bodyPr>
            <a:normAutofit lnSpcReduction="10000"/>
          </a:bodyPr>
          <a:lstStyle/>
          <a:p>
            <a:pPr>
              <a:lnSpc>
                <a:spcPct val="70000"/>
              </a:lnSpc>
              <a:spcBef>
                <a:spcPct val="50000"/>
              </a:spcBef>
              <a:buFont typeface="Monotype Sorts" pitchFamily="2" charset="2"/>
              <a:buNone/>
            </a:pPr>
            <a:r>
              <a:rPr lang="en-US" sz="2800" dirty="0"/>
              <a:t>The 1990s was a decade of faltering progress on:</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Under-5 mortality rate</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 Maternal mortality rate</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 Child malnutrition</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 Water and sanitation</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 Income poverty</a:t>
            </a:r>
          </a:p>
          <a:p>
            <a:pPr lvl="1" eaLnBrk="0" fontAlgn="base" hangingPunct="0">
              <a:lnSpc>
                <a:spcPct val="80000"/>
              </a:lnSpc>
              <a:spcBef>
                <a:spcPct val="50000"/>
              </a:spcBef>
              <a:spcAft>
                <a:spcPct val="0"/>
              </a:spcAft>
              <a:buClr>
                <a:srgbClr val="FFFF00"/>
              </a:buClr>
              <a:buFont typeface="Wingdings" pitchFamily="2" charset="2"/>
              <a:buChar char="L"/>
            </a:pPr>
            <a:r>
              <a:rPr lang="en-GB" sz="2400" dirty="0"/>
              <a:t> Primary education</a:t>
            </a:r>
            <a:endParaRPr lang="en-US" sz="2400" dirty="0"/>
          </a:p>
          <a:p>
            <a:pPr>
              <a:lnSpc>
                <a:spcPct val="70000"/>
              </a:lnSpc>
              <a:spcBef>
                <a:spcPct val="50000"/>
              </a:spcBef>
              <a:buNone/>
            </a:pPr>
            <a:r>
              <a:rPr lang="fr-FR" sz="2800" b="1" dirty="0" err="1">
                <a:effectLst>
                  <a:outerShdw blurRad="38100" dist="38100" dir="2700000" algn="tl">
                    <a:srgbClr val="000000"/>
                  </a:outerShdw>
                </a:effectLst>
              </a:rPr>
              <a:t>MDGs</a:t>
            </a:r>
            <a:r>
              <a:rPr lang="fr-FR" sz="2800" b="1" dirty="0">
                <a:effectLst>
                  <a:outerShdw blurRad="38100" dist="38100" dir="2700000" algn="tl">
                    <a:srgbClr val="000000"/>
                  </a:outerShdw>
                </a:effectLst>
              </a:rPr>
              <a:t> </a:t>
            </a:r>
            <a:r>
              <a:rPr lang="fr-FR" sz="2800" b="1" dirty="0" err="1">
                <a:effectLst>
                  <a:outerShdw blurRad="38100" dist="38100" dir="2700000" algn="tl">
                    <a:srgbClr val="000000"/>
                  </a:outerShdw>
                </a:effectLst>
              </a:rPr>
              <a:t>were</a:t>
            </a:r>
            <a:r>
              <a:rPr lang="fr-FR" sz="2800" b="1" dirty="0">
                <a:effectLst>
                  <a:outerShdw blurRad="38100" dist="38100" dir="2700000" algn="tl">
                    <a:srgbClr val="000000"/>
                  </a:outerShdw>
                </a:effectLst>
              </a:rPr>
              <a:t> </a:t>
            </a:r>
            <a:r>
              <a:rPr lang="fr-FR" sz="2800" b="1" dirty="0" err="1">
                <a:effectLst>
                  <a:outerShdw blurRad="38100" dist="38100" dir="2700000" algn="tl">
                    <a:srgbClr val="000000"/>
                  </a:outerShdw>
                </a:effectLst>
              </a:rPr>
              <a:t>meant</a:t>
            </a:r>
            <a:r>
              <a:rPr lang="fr-FR" sz="2800" b="1" dirty="0">
                <a:effectLst>
                  <a:outerShdw blurRad="38100" dist="38100" dir="2700000" algn="tl">
                    <a:srgbClr val="000000"/>
                  </a:outerShdw>
                </a:effectLst>
              </a:rPr>
              <a:t> to </a:t>
            </a:r>
            <a:r>
              <a:rPr lang="fr-FR" sz="2800" b="1" dirty="0" err="1">
                <a:effectLst>
                  <a:outerShdw blurRad="38100" dist="38100" dir="2700000" algn="tl">
                    <a:srgbClr val="000000"/>
                  </a:outerShdw>
                </a:effectLst>
              </a:rPr>
              <a:t>accelerate</a:t>
            </a:r>
            <a:r>
              <a:rPr lang="fr-FR" sz="2800" b="1" dirty="0">
                <a:effectLst>
                  <a:outerShdw blurRad="38100" dist="38100" dir="2700000" algn="tl">
                    <a:srgbClr val="000000"/>
                  </a:outerShdw>
                </a:effectLst>
              </a:rPr>
              <a:t> </a:t>
            </a:r>
            <a:r>
              <a:rPr lang="fr-FR" sz="2800" b="1" dirty="0" err="1">
                <a:effectLst>
                  <a:outerShdw blurRad="38100" dist="38100" dir="2700000" algn="tl">
                    <a:srgbClr val="000000"/>
                  </a:outerShdw>
                </a:effectLst>
              </a:rPr>
              <a:t>progress</a:t>
            </a:r>
            <a:endParaRPr lang="fr-FR" sz="2800" b="1" dirty="0">
              <a:effectLst>
                <a:outerShdw blurRad="38100" dist="38100" dir="2700000" algn="tl">
                  <a:srgbClr val="000000"/>
                </a:outerShdw>
              </a:effectLst>
            </a:endParaRPr>
          </a:p>
          <a:p>
            <a:pPr>
              <a:lnSpc>
                <a:spcPct val="70000"/>
              </a:lnSpc>
              <a:spcBef>
                <a:spcPct val="50000"/>
              </a:spcBef>
              <a:buFont typeface="Monotype Sorts" pitchFamily="2" charset="2"/>
              <a:buNone/>
            </a:pPr>
            <a:endParaRPr lang="en-US" sz="2800" dirty="0"/>
          </a:p>
          <a:p>
            <a:endParaRPr lang="en-US" dirty="0"/>
          </a:p>
        </p:txBody>
      </p:sp>
      <p:sp>
        <p:nvSpPr>
          <p:cNvPr id="4" name="Date Placeholder 3"/>
          <p:cNvSpPr>
            <a:spLocks noGrp="1"/>
          </p:cNvSpPr>
          <p:nvPr>
            <p:ph type="dt" sz="half" idx="10"/>
          </p:nvPr>
        </p:nvSpPr>
        <p:spPr/>
        <p:txBody>
          <a:bodyPr/>
          <a:lstStyle/>
          <a:p>
            <a:fld id="{04E08DDB-97A1-4DA7-AFF8-8B37A334B4A0}"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1046922"/>
            <a:ext cx="9603275" cy="806832"/>
          </a:xfrm>
        </p:spPr>
        <p:txBody>
          <a:bodyPr>
            <a:normAutofit/>
          </a:bodyPr>
          <a:lstStyle/>
          <a:p>
            <a:r>
              <a:rPr lang="fr-FR" dirty="0" err="1">
                <a:solidFill>
                  <a:schemeClr val="tx2"/>
                </a:solidFill>
              </a:rPr>
              <a:t>Millennium</a:t>
            </a:r>
            <a:r>
              <a:rPr lang="fr-FR" dirty="0">
                <a:solidFill>
                  <a:schemeClr val="tx2"/>
                </a:solidFill>
              </a:rPr>
              <a:t> </a:t>
            </a:r>
            <a:r>
              <a:rPr lang="fr-FR" dirty="0" err="1">
                <a:solidFill>
                  <a:schemeClr val="tx2"/>
                </a:solidFill>
              </a:rPr>
              <a:t>Development</a:t>
            </a:r>
            <a:r>
              <a:rPr lang="fr-FR" dirty="0">
                <a:solidFill>
                  <a:schemeClr val="tx2"/>
                </a:solidFill>
              </a:rPr>
              <a:t> Goals (</a:t>
            </a:r>
            <a:r>
              <a:rPr lang="fr-FR" dirty="0" err="1">
                <a:solidFill>
                  <a:schemeClr val="tx2"/>
                </a:solidFill>
              </a:rPr>
              <a:t>MDGs</a:t>
            </a:r>
            <a:r>
              <a:rPr lang="fr-FR" dirty="0">
                <a:solidFill>
                  <a:schemeClr val="tx2"/>
                </a:solidFill>
              </a:rPr>
              <a:t>)</a:t>
            </a:r>
            <a:endParaRPr lang="en-US" dirty="0"/>
          </a:p>
        </p:txBody>
      </p:sp>
      <p:sp>
        <p:nvSpPr>
          <p:cNvPr id="3" name="Content Placeholder 2"/>
          <p:cNvSpPr>
            <a:spLocks noGrp="1"/>
          </p:cNvSpPr>
          <p:nvPr>
            <p:ph idx="1"/>
          </p:nvPr>
        </p:nvSpPr>
        <p:spPr>
          <a:xfrm>
            <a:off x="1577009" y="2018702"/>
            <a:ext cx="9477843" cy="4034779"/>
          </a:xfrm>
        </p:spPr>
        <p:txBody>
          <a:bodyPr>
            <a:normAutofit/>
          </a:bodyPr>
          <a:lstStyle/>
          <a:p>
            <a:pPr>
              <a:lnSpc>
                <a:spcPct val="70000"/>
              </a:lnSpc>
            </a:pPr>
            <a:r>
              <a:rPr lang="en-GB" sz="2800" dirty="0">
                <a:cs typeface="Times New Roman" pitchFamily="18" charset="0"/>
              </a:rPr>
              <a:t>Goal 1. Eradicate extreme poverty and hunger</a:t>
            </a:r>
            <a:endParaRPr lang="fr-FR" sz="2800" dirty="0">
              <a:cs typeface="Times New Roman" pitchFamily="18" charset="0"/>
            </a:endParaRPr>
          </a:p>
          <a:p>
            <a:pPr>
              <a:lnSpc>
                <a:spcPct val="70000"/>
              </a:lnSpc>
            </a:pPr>
            <a:r>
              <a:rPr lang="en-GB" sz="2800" dirty="0">
                <a:cs typeface="Times New Roman" pitchFamily="18" charset="0"/>
              </a:rPr>
              <a:t>Goal 2. Achieve universal primary education</a:t>
            </a:r>
            <a:endParaRPr lang="fr-FR" sz="2800" dirty="0">
              <a:cs typeface="Times New Roman" pitchFamily="18" charset="0"/>
            </a:endParaRPr>
          </a:p>
          <a:p>
            <a:pPr>
              <a:lnSpc>
                <a:spcPct val="70000"/>
              </a:lnSpc>
            </a:pPr>
            <a:r>
              <a:rPr lang="en-GB" sz="2800" dirty="0">
                <a:cs typeface="Times New Roman" pitchFamily="18" charset="0"/>
              </a:rPr>
              <a:t>Goal 3. Promote gender equality and empower women</a:t>
            </a:r>
            <a:endParaRPr lang="fr-FR" sz="2800" dirty="0">
              <a:cs typeface="Times New Roman" pitchFamily="18" charset="0"/>
            </a:endParaRPr>
          </a:p>
          <a:p>
            <a:pPr>
              <a:lnSpc>
                <a:spcPct val="70000"/>
              </a:lnSpc>
            </a:pPr>
            <a:r>
              <a:rPr lang="en-GB" sz="2800" dirty="0">
                <a:cs typeface="Times New Roman" pitchFamily="18" charset="0"/>
              </a:rPr>
              <a:t>Goal 4. Reduce child mortality</a:t>
            </a:r>
            <a:endParaRPr lang="fr-FR" sz="2800" dirty="0">
              <a:cs typeface="Times New Roman" pitchFamily="18" charset="0"/>
            </a:endParaRPr>
          </a:p>
          <a:p>
            <a:pPr>
              <a:lnSpc>
                <a:spcPct val="70000"/>
              </a:lnSpc>
            </a:pPr>
            <a:r>
              <a:rPr lang="en-GB" sz="2800" dirty="0">
                <a:cs typeface="Times New Roman" pitchFamily="18" charset="0"/>
              </a:rPr>
              <a:t>Goal 5. Improve maternal health</a:t>
            </a:r>
            <a:endParaRPr lang="fr-FR" sz="2800" dirty="0">
              <a:cs typeface="Times New Roman" pitchFamily="18" charset="0"/>
            </a:endParaRPr>
          </a:p>
          <a:p>
            <a:pPr>
              <a:lnSpc>
                <a:spcPct val="70000"/>
              </a:lnSpc>
            </a:pPr>
            <a:r>
              <a:rPr lang="en-GB" sz="2800" dirty="0">
                <a:cs typeface="Times New Roman" pitchFamily="18" charset="0"/>
              </a:rPr>
              <a:t>Goal 6. Combat HIV/AIDS, malaria and other diseases</a:t>
            </a:r>
            <a:endParaRPr lang="fr-FR" sz="2800" dirty="0">
              <a:cs typeface="Times New Roman" pitchFamily="18" charset="0"/>
            </a:endParaRPr>
          </a:p>
          <a:p>
            <a:pPr>
              <a:lnSpc>
                <a:spcPct val="70000"/>
              </a:lnSpc>
            </a:pPr>
            <a:r>
              <a:rPr lang="en-GB" sz="2800" dirty="0">
                <a:cs typeface="Times New Roman" pitchFamily="18" charset="0"/>
              </a:rPr>
              <a:t>Goal 7. Ensure environmental sustainability</a:t>
            </a:r>
            <a:endParaRPr lang="fr-FR" sz="2800" dirty="0">
              <a:cs typeface="Times New Roman" pitchFamily="18" charset="0"/>
            </a:endParaRPr>
          </a:p>
          <a:p>
            <a:pPr>
              <a:lnSpc>
                <a:spcPct val="70000"/>
              </a:lnSpc>
            </a:pPr>
            <a:r>
              <a:rPr lang="en-GB" sz="2800" dirty="0">
                <a:cs typeface="Times New Roman" pitchFamily="18" charset="0"/>
              </a:rPr>
              <a:t>Goal 8. Develop a Global Partnership for Development</a:t>
            </a:r>
            <a:endParaRPr lang="en-US" sz="2800" dirty="0"/>
          </a:p>
        </p:txBody>
      </p:sp>
      <p:sp>
        <p:nvSpPr>
          <p:cNvPr id="4" name="Date Placeholder 3"/>
          <p:cNvSpPr>
            <a:spLocks noGrp="1"/>
          </p:cNvSpPr>
          <p:nvPr>
            <p:ph type="dt" sz="half" idx="10"/>
          </p:nvPr>
        </p:nvSpPr>
        <p:spPr/>
        <p:txBody>
          <a:bodyPr/>
          <a:lstStyle/>
          <a:p>
            <a:fld id="{9BE586E5-D7C2-4775-BA79-CD0ACF7E5801}"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extLst>
      <p:ext uri="{BB962C8B-B14F-4D97-AF65-F5344CB8AC3E}">
        <p14:creationId xmlns:p14="http://schemas.microsoft.com/office/powerpoint/2010/main" xmlns="" val="349140557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W" dirty="0"/>
              <a:t>MDGS related to RH</a:t>
            </a:r>
          </a:p>
        </p:txBody>
      </p:sp>
      <p:sp>
        <p:nvSpPr>
          <p:cNvPr id="3" name="Content Placeholder 2"/>
          <p:cNvSpPr>
            <a:spLocks noGrp="1"/>
          </p:cNvSpPr>
          <p:nvPr>
            <p:ph idx="1"/>
          </p:nvPr>
        </p:nvSpPr>
        <p:spPr/>
        <p:txBody>
          <a:bodyPr/>
          <a:lstStyle/>
          <a:p>
            <a:pPr>
              <a:buFont typeface="Wingdings" pitchFamily="2" charset="2"/>
              <a:buChar char="v"/>
            </a:pPr>
            <a:r>
              <a:rPr lang="en-ZW" dirty="0"/>
              <a:t>Goal 3 Promote gender equality &amp; empower women</a:t>
            </a:r>
          </a:p>
          <a:p>
            <a:pPr>
              <a:buFont typeface="Wingdings" pitchFamily="2" charset="2"/>
              <a:buChar char="v"/>
            </a:pPr>
            <a:r>
              <a:rPr lang="en-ZW" dirty="0"/>
              <a:t>Goal 4 Reduce child mortality by 2015 the no at 1990</a:t>
            </a:r>
          </a:p>
          <a:p>
            <a:pPr>
              <a:buFont typeface="Wingdings" pitchFamily="2" charset="2"/>
              <a:buChar char="v"/>
            </a:pPr>
            <a:r>
              <a:rPr lang="en-ZW" dirty="0">
                <a:solidFill>
                  <a:schemeClr val="tx2"/>
                </a:solidFill>
              </a:rPr>
              <a:t>Goal 5 Improve maternal health </a:t>
            </a:r>
          </a:p>
        </p:txBody>
      </p:sp>
      <p:sp>
        <p:nvSpPr>
          <p:cNvPr id="4" name="Date Placeholder 3"/>
          <p:cNvSpPr>
            <a:spLocks noGrp="1"/>
          </p:cNvSpPr>
          <p:nvPr>
            <p:ph type="dt" sz="half" idx="10"/>
          </p:nvPr>
        </p:nvSpPr>
        <p:spPr/>
        <p:txBody>
          <a:bodyPr/>
          <a:lstStyle/>
          <a:p>
            <a:fld id="{AB216168-7066-4546-91F4-7E65E618F97B}"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B2CDB2-6216-4C03-8B8D-5D52B182076D}"/>
              </a:ext>
            </a:extLst>
          </p:cNvPr>
          <p:cNvSpPr>
            <a:spLocks noGrp="1"/>
          </p:cNvSpPr>
          <p:nvPr>
            <p:ph type="title"/>
          </p:nvPr>
        </p:nvSpPr>
        <p:spPr/>
        <p:txBody>
          <a:bodyPr/>
          <a:lstStyle/>
          <a:p>
            <a:r>
              <a:rPr lang="en-US" cap="none" dirty="0"/>
              <a:t>Progress Of MDGs Related To RH 2014</a:t>
            </a:r>
            <a:br>
              <a:rPr lang="en-US" cap="none" dirty="0"/>
            </a:br>
            <a:r>
              <a:rPr lang="en-US" cap="none" dirty="0">
                <a:solidFill>
                  <a:srgbClr val="FF0000"/>
                </a:solidFill>
              </a:rPr>
              <a:t>Infant Mortality Rate</a:t>
            </a:r>
            <a:endParaRPr lang="en-US" cap="none" dirty="0"/>
          </a:p>
        </p:txBody>
      </p:sp>
      <p:sp>
        <p:nvSpPr>
          <p:cNvPr id="3" name="Content Placeholder 2">
            <a:extLst>
              <a:ext uri="{FF2B5EF4-FFF2-40B4-BE49-F238E27FC236}">
                <a16:creationId xmlns:a16="http://schemas.microsoft.com/office/drawing/2014/main" xmlns="" id="{EE62EC4F-82AC-4494-95DB-8431AAE6F64E}"/>
              </a:ext>
            </a:extLst>
          </p:cNvPr>
          <p:cNvSpPr>
            <a:spLocks noGrp="1"/>
          </p:cNvSpPr>
          <p:nvPr>
            <p:ph idx="1"/>
          </p:nvPr>
        </p:nvSpPr>
        <p:spPr/>
        <p:txBody>
          <a:bodyPr/>
          <a:lstStyle/>
          <a:p>
            <a:pPr>
              <a:lnSpc>
                <a:spcPct val="250000"/>
              </a:lnSpc>
            </a:pPr>
            <a:r>
              <a:rPr lang="en-US" dirty="0"/>
              <a:t>The KDHS  2014 shows   a   decrease   in  the   infant mortality  rate  from  52  to  39  per 1,000 live births, and a decrease in the  under-five  mortality  rate  from 74   to   52   per   1,000   live   births between 2008 and 2014.</a:t>
            </a:r>
          </a:p>
          <a:p>
            <a:endParaRPr lang="en-US" dirty="0"/>
          </a:p>
        </p:txBody>
      </p:sp>
    </p:spTree>
    <p:extLst>
      <p:ext uri="{BB962C8B-B14F-4D97-AF65-F5344CB8AC3E}">
        <p14:creationId xmlns:p14="http://schemas.microsoft.com/office/powerpoint/2010/main" xmlns="" val="21172913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5325BB-08AC-4CE0-9676-E95D71B8B34F}"/>
              </a:ext>
            </a:extLst>
          </p:cNvPr>
          <p:cNvSpPr>
            <a:spLocks noGrp="1"/>
          </p:cNvSpPr>
          <p:nvPr>
            <p:ph type="title"/>
          </p:nvPr>
        </p:nvSpPr>
        <p:spPr/>
        <p:txBody>
          <a:bodyPr/>
          <a:lstStyle/>
          <a:p>
            <a:r>
              <a:rPr lang="en-US" cap="none" dirty="0"/>
              <a:t>Progress Of MDGs Related To RH 2014</a:t>
            </a:r>
            <a:br>
              <a:rPr lang="en-US" cap="none" dirty="0"/>
            </a:br>
            <a:r>
              <a:rPr lang="en-US" cap="none" dirty="0">
                <a:solidFill>
                  <a:srgbClr val="FF0000"/>
                </a:solidFill>
              </a:rPr>
              <a:t>Infant Mortality Rate</a:t>
            </a:r>
            <a:endParaRPr lang="en-US" dirty="0"/>
          </a:p>
        </p:txBody>
      </p:sp>
      <p:sp>
        <p:nvSpPr>
          <p:cNvPr id="3" name="Content Placeholder 2">
            <a:extLst>
              <a:ext uri="{FF2B5EF4-FFF2-40B4-BE49-F238E27FC236}">
                <a16:creationId xmlns:a16="http://schemas.microsoft.com/office/drawing/2014/main" xmlns="" id="{9B00754A-F2B0-4C8C-ADA8-28CF617A0322}"/>
              </a:ext>
            </a:extLst>
          </p:cNvPr>
          <p:cNvSpPr>
            <a:spLocks noGrp="1"/>
          </p:cNvSpPr>
          <p:nvPr>
            <p:ph idx="1"/>
          </p:nvPr>
        </p:nvSpPr>
        <p:spPr/>
        <p:txBody>
          <a:bodyPr>
            <a:normAutofit fontScale="92500"/>
          </a:bodyPr>
          <a:lstStyle/>
          <a:p>
            <a:r>
              <a:rPr lang="en-US" dirty="0"/>
              <a:t>These  declines  have  been  driven mainly by:</a:t>
            </a:r>
          </a:p>
          <a:p>
            <a:pPr lvl="1"/>
            <a:r>
              <a:rPr lang="en-US" dirty="0"/>
              <a:t>Enhanced use of mosquito nets,</a:t>
            </a:r>
          </a:p>
          <a:p>
            <a:pPr lvl="1"/>
            <a:r>
              <a:rPr lang="en-US" dirty="0"/>
              <a:t>Increases in antenatal care,</a:t>
            </a:r>
          </a:p>
          <a:p>
            <a:pPr lvl="1"/>
            <a:r>
              <a:rPr lang="en-US" dirty="0"/>
              <a:t>skilled  attendance at childbirth,</a:t>
            </a:r>
          </a:p>
          <a:p>
            <a:pPr lvl="1"/>
            <a:r>
              <a:rPr lang="en-US" dirty="0"/>
              <a:t>Postnatal care,</a:t>
            </a:r>
          </a:p>
          <a:p>
            <a:pPr lvl="1"/>
            <a:r>
              <a:rPr lang="en-US" dirty="0"/>
              <a:t>Contraceptive use,</a:t>
            </a:r>
          </a:p>
          <a:p>
            <a:pPr lvl="1"/>
            <a:r>
              <a:rPr lang="en-US" dirty="0"/>
              <a:t>exclusive breastfeeding practices and</a:t>
            </a:r>
          </a:p>
          <a:p>
            <a:pPr lvl="1"/>
            <a:r>
              <a:rPr lang="en-US" dirty="0"/>
              <a:t>a decrease in unmet family planning (FP) needs,</a:t>
            </a:r>
          </a:p>
          <a:p>
            <a:pPr lvl="1"/>
            <a:r>
              <a:rPr lang="en-US" dirty="0"/>
              <a:t>as well as overall improvements in other social indicators such as education and access to water</a:t>
            </a:r>
          </a:p>
        </p:txBody>
      </p:sp>
    </p:spTree>
    <p:extLst>
      <p:ext uri="{BB962C8B-B14F-4D97-AF65-F5344CB8AC3E}">
        <p14:creationId xmlns:p14="http://schemas.microsoft.com/office/powerpoint/2010/main" xmlns="" val="1085380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44FCFA-61F7-4C73-BD16-623F88CE82DB}"/>
              </a:ext>
            </a:extLst>
          </p:cNvPr>
          <p:cNvSpPr>
            <a:spLocks noGrp="1"/>
          </p:cNvSpPr>
          <p:nvPr>
            <p:ph type="title"/>
          </p:nvPr>
        </p:nvSpPr>
        <p:spPr/>
        <p:txBody>
          <a:bodyPr/>
          <a:lstStyle/>
          <a:p>
            <a:r>
              <a:rPr lang="en-US" cap="none" dirty="0"/>
              <a:t>Components of Reproductive Health…</a:t>
            </a:r>
            <a:endParaRPr lang="en-US" dirty="0"/>
          </a:p>
        </p:txBody>
      </p:sp>
      <p:sp>
        <p:nvSpPr>
          <p:cNvPr id="3" name="Content Placeholder 2">
            <a:extLst>
              <a:ext uri="{FF2B5EF4-FFF2-40B4-BE49-F238E27FC236}">
                <a16:creationId xmlns:a16="http://schemas.microsoft.com/office/drawing/2014/main" xmlns="" id="{167287AD-4FF1-4FDE-B9EB-F88993112589}"/>
              </a:ext>
            </a:extLst>
          </p:cNvPr>
          <p:cNvSpPr>
            <a:spLocks noGrp="1"/>
          </p:cNvSpPr>
          <p:nvPr>
            <p:ph idx="1"/>
          </p:nvPr>
        </p:nvSpPr>
        <p:spPr/>
        <p:txBody>
          <a:bodyPr/>
          <a:lstStyle/>
          <a:p>
            <a:r>
              <a:rPr lang="en-US" dirty="0"/>
              <a:t>Gender Issues, Sexual and Reproductive Rights</a:t>
            </a:r>
          </a:p>
          <a:p>
            <a:r>
              <a:rPr lang="en-US" dirty="0"/>
              <a:t>Reproductive Health Research</a:t>
            </a:r>
          </a:p>
          <a:p>
            <a:r>
              <a:rPr lang="en-US" dirty="0"/>
              <a:t>Monitoring and Evaluation</a:t>
            </a:r>
          </a:p>
          <a:p>
            <a:r>
              <a:rPr lang="en-US" dirty="0"/>
              <a:t>Community Reproductive Health</a:t>
            </a:r>
          </a:p>
          <a:p>
            <a:r>
              <a:rPr lang="en-US" dirty="0"/>
              <a:t>Reproductive Tract Cancers</a:t>
            </a:r>
          </a:p>
          <a:p>
            <a:r>
              <a:rPr lang="en-US" dirty="0"/>
              <a:t>Reproductive Needs of the Elderly (Andropause/Menopause)</a:t>
            </a:r>
          </a:p>
          <a:p>
            <a:pPr marL="0" indent="0">
              <a:buNone/>
            </a:pPr>
            <a:r>
              <a:rPr lang="en-US" dirty="0"/>
              <a:t>	</a:t>
            </a:r>
          </a:p>
          <a:p>
            <a:endParaRPr lang="en-US" dirty="0"/>
          </a:p>
        </p:txBody>
      </p:sp>
    </p:spTree>
    <p:extLst>
      <p:ext uri="{BB962C8B-B14F-4D97-AF65-F5344CB8AC3E}">
        <p14:creationId xmlns:p14="http://schemas.microsoft.com/office/powerpoint/2010/main" xmlns="" val="89191600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A54514-FE14-4262-BA16-1BC43BE7B9F0}"/>
              </a:ext>
            </a:extLst>
          </p:cNvPr>
          <p:cNvSpPr>
            <a:spLocks noGrp="1"/>
          </p:cNvSpPr>
          <p:nvPr>
            <p:ph type="title"/>
          </p:nvPr>
        </p:nvSpPr>
        <p:spPr/>
        <p:txBody>
          <a:bodyPr/>
          <a:lstStyle/>
          <a:p>
            <a:r>
              <a:rPr lang="en-US" cap="none" dirty="0"/>
              <a:t>Progress Of MDGs Related To RH 2014</a:t>
            </a:r>
            <a:br>
              <a:rPr lang="en-US" cap="none" dirty="0"/>
            </a:br>
            <a:r>
              <a:rPr lang="en-US" cap="none" dirty="0">
                <a:solidFill>
                  <a:srgbClr val="FF0000"/>
                </a:solidFill>
              </a:rPr>
              <a:t>Neonatal Mortality Rate</a:t>
            </a:r>
            <a:endParaRPr lang="en-US" cap="none" dirty="0"/>
          </a:p>
        </p:txBody>
      </p:sp>
      <p:sp>
        <p:nvSpPr>
          <p:cNvPr id="3" name="Content Placeholder 2">
            <a:extLst>
              <a:ext uri="{FF2B5EF4-FFF2-40B4-BE49-F238E27FC236}">
                <a16:creationId xmlns:a16="http://schemas.microsoft.com/office/drawing/2014/main" xmlns="" id="{48F65B2B-CF20-4714-9EB4-C1A61994F12E}"/>
              </a:ext>
            </a:extLst>
          </p:cNvPr>
          <p:cNvSpPr>
            <a:spLocks noGrp="1"/>
          </p:cNvSpPr>
          <p:nvPr>
            <p:ph idx="1"/>
          </p:nvPr>
        </p:nvSpPr>
        <p:spPr/>
        <p:txBody>
          <a:bodyPr/>
          <a:lstStyle/>
          <a:p>
            <a:r>
              <a:rPr lang="en-US" dirty="0"/>
              <a:t>The NMR declined from 31 per 1,000 births to 22 per 1,000 live births between 2008-2014.  </a:t>
            </a:r>
          </a:p>
          <a:p>
            <a:r>
              <a:rPr lang="en-US" dirty="0"/>
              <a:t>However, during the past  decade,  the  NMR  exhibited  the  slowest  decline. </a:t>
            </a:r>
          </a:p>
          <a:p>
            <a:r>
              <a:rPr lang="en-US" dirty="0"/>
              <a:t> Further  reductions  in  infant  and  child mortality require steeper decline in the NMR, which is closely linked to improvements in maternal health services including intrapartum care. </a:t>
            </a:r>
          </a:p>
        </p:txBody>
      </p:sp>
    </p:spTree>
    <p:extLst>
      <p:ext uri="{BB962C8B-B14F-4D97-AF65-F5344CB8AC3E}">
        <p14:creationId xmlns:p14="http://schemas.microsoft.com/office/powerpoint/2010/main" xmlns="" val="58912754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A449AA6-1B60-4416-91A9-137E3E60C995}"/>
              </a:ext>
            </a:extLst>
          </p:cNvPr>
          <p:cNvSpPr>
            <a:spLocks noGrp="1"/>
          </p:cNvSpPr>
          <p:nvPr>
            <p:ph type="title"/>
          </p:nvPr>
        </p:nvSpPr>
        <p:spPr/>
        <p:txBody>
          <a:bodyPr/>
          <a:lstStyle/>
          <a:p>
            <a:r>
              <a:rPr lang="en-US" cap="none" dirty="0"/>
              <a:t>Progress Of MDGs Related To RH 2014</a:t>
            </a:r>
            <a:br>
              <a:rPr lang="en-US" cap="none" dirty="0"/>
            </a:br>
            <a:r>
              <a:rPr lang="en-US" cap="none" dirty="0">
                <a:solidFill>
                  <a:srgbClr val="FF0000"/>
                </a:solidFill>
              </a:rPr>
              <a:t>Maternal Health </a:t>
            </a:r>
            <a:endParaRPr lang="en-US" cap="none" dirty="0"/>
          </a:p>
        </p:txBody>
      </p:sp>
      <p:sp>
        <p:nvSpPr>
          <p:cNvPr id="3" name="Content Placeholder 2">
            <a:extLst>
              <a:ext uri="{FF2B5EF4-FFF2-40B4-BE49-F238E27FC236}">
                <a16:creationId xmlns:a16="http://schemas.microsoft.com/office/drawing/2014/main" xmlns="" id="{EBE1210E-91AC-4C4A-BBD7-F705208DFA63}"/>
              </a:ext>
            </a:extLst>
          </p:cNvPr>
          <p:cNvSpPr>
            <a:spLocks noGrp="1"/>
          </p:cNvSpPr>
          <p:nvPr>
            <p:ph idx="1"/>
          </p:nvPr>
        </p:nvSpPr>
        <p:spPr/>
        <p:txBody>
          <a:bodyPr/>
          <a:lstStyle/>
          <a:p>
            <a:pPr>
              <a:lnSpc>
                <a:spcPct val="200000"/>
              </a:lnSpc>
            </a:pPr>
            <a:r>
              <a:rPr lang="en-US" dirty="0"/>
              <a:t>The </a:t>
            </a:r>
            <a:r>
              <a:rPr lang="en-US" dirty="0">
                <a:solidFill>
                  <a:srgbClr val="FF0000"/>
                </a:solidFill>
              </a:rPr>
              <a:t>MMR of 362 per 100,000 live births </a:t>
            </a:r>
            <a:r>
              <a:rPr lang="en-US" dirty="0"/>
              <a:t>estimated by KDHS in 2014 is still high</a:t>
            </a:r>
          </a:p>
          <a:p>
            <a:pPr>
              <a:lnSpc>
                <a:spcPct val="200000"/>
              </a:lnSpc>
            </a:pPr>
            <a:r>
              <a:rPr lang="en-US" dirty="0"/>
              <a:t>Coverage/utilization indicators also show some improvements but much  more  needs  to  be  done  to  address  inequities  and  to  reach  Universal Health Care(UHC).  </a:t>
            </a:r>
          </a:p>
          <a:p>
            <a:pPr>
              <a:lnSpc>
                <a:spcPct val="200000"/>
              </a:lnSpc>
            </a:pPr>
            <a:r>
              <a:rPr lang="en-US" dirty="0"/>
              <a:t>The  </a:t>
            </a:r>
            <a:r>
              <a:rPr lang="en-US" dirty="0">
                <a:solidFill>
                  <a:srgbClr val="FF0000"/>
                </a:solidFill>
              </a:rPr>
              <a:t>contraceptive  prevalence </a:t>
            </a:r>
            <a:r>
              <a:rPr lang="en-US" dirty="0"/>
              <a:t>rate (CPR, any method) among married women has </a:t>
            </a:r>
            <a:r>
              <a:rPr lang="en-US" dirty="0">
                <a:solidFill>
                  <a:srgbClr val="FF0000"/>
                </a:solidFill>
              </a:rPr>
              <a:t>increased to 58% in 2014 from 46%</a:t>
            </a:r>
            <a:r>
              <a:rPr lang="en-US" dirty="0"/>
              <a:t> in 2008/9 with a decline in unmet need for FP. </a:t>
            </a:r>
          </a:p>
          <a:p>
            <a:pPr marL="0" indent="0">
              <a:buNone/>
            </a:pPr>
            <a:endParaRPr lang="en-US" dirty="0"/>
          </a:p>
        </p:txBody>
      </p:sp>
    </p:spTree>
    <p:extLst>
      <p:ext uri="{BB962C8B-B14F-4D97-AF65-F5344CB8AC3E}">
        <p14:creationId xmlns:p14="http://schemas.microsoft.com/office/powerpoint/2010/main" xmlns="" val="385307151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E61E43-91D4-4BAE-A620-2BD2056D60AA}"/>
              </a:ext>
            </a:extLst>
          </p:cNvPr>
          <p:cNvSpPr>
            <a:spLocks noGrp="1"/>
          </p:cNvSpPr>
          <p:nvPr>
            <p:ph type="title"/>
          </p:nvPr>
        </p:nvSpPr>
        <p:spPr/>
        <p:txBody>
          <a:bodyPr/>
          <a:lstStyle/>
          <a:p>
            <a:r>
              <a:rPr lang="en-US" cap="none" dirty="0"/>
              <a:t>Progress Of MDGs Related To RH 2014</a:t>
            </a:r>
            <a:br>
              <a:rPr lang="en-US" cap="none" dirty="0"/>
            </a:br>
            <a:r>
              <a:rPr lang="en-US" cap="none" dirty="0">
                <a:solidFill>
                  <a:srgbClr val="FF0000"/>
                </a:solidFill>
              </a:rPr>
              <a:t>Maternal Health </a:t>
            </a:r>
            <a:endParaRPr lang="en-US" dirty="0"/>
          </a:p>
        </p:txBody>
      </p:sp>
      <p:sp>
        <p:nvSpPr>
          <p:cNvPr id="3" name="Content Placeholder 2">
            <a:extLst>
              <a:ext uri="{FF2B5EF4-FFF2-40B4-BE49-F238E27FC236}">
                <a16:creationId xmlns:a16="http://schemas.microsoft.com/office/drawing/2014/main" xmlns="" id="{82547810-8986-4674-9317-4893226D2832}"/>
              </a:ext>
            </a:extLst>
          </p:cNvPr>
          <p:cNvSpPr>
            <a:spLocks noGrp="1"/>
          </p:cNvSpPr>
          <p:nvPr>
            <p:ph idx="1"/>
          </p:nvPr>
        </p:nvSpPr>
        <p:spPr/>
        <p:txBody>
          <a:bodyPr>
            <a:normAutofit lnSpcReduction="10000"/>
          </a:bodyPr>
          <a:lstStyle/>
          <a:p>
            <a:pPr>
              <a:lnSpc>
                <a:spcPct val="150000"/>
              </a:lnSpc>
            </a:pPr>
            <a:r>
              <a:rPr lang="en-US" dirty="0"/>
              <a:t>Nearly </a:t>
            </a:r>
            <a:r>
              <a:rPr lang="en-US" dirty="0">
                <a:solidFill>
                  <a:srgbClr val="FF0000"/>
                </a:solidFill>
              </a:rPr>
              <a:t>two thirds (61%) of births </a:t>
            </a:r>
            <a:r>
              <a:rPr lang="en-US" dirty="0"/>
              <a:t>took place </a:t>
            </a:r>
            <a:r>
              <a:rPr lang="en-US" dirty="0">
                <a:solidFill>
                  <a:srgbClr val="FF0000"/>
                </a:solidFill>
              </a:rPr>
              <a:t>in a health facility </a:t>
            </a:r>
            <a:r>
              <a:rPr lang="en-US" dirty="0"/>
              <a:t>and 62% of pregnant women were delivered by a skilled attendant. </a:t>
            </a:r>
          </a:p>
          <a:p>
            <a:pPr>
              <a:lnSpc>
                <a:spcPct val="150000"/>
              </a:lnSpc>
            </a:pPr>
            <a:r>
              <a:rPr lang="en-US" dirty="0"/>
              <a:t>Postnatal care (PNC) increased from 42% in 2009 to 51% in 2014</a:t>
            </a:r>
          </a:p>
          <a:p>
            <a:pPr>
              <a:lnSpc>
                <a:spcPct val="150000"/>
              </a:lnSpc>
            </a:pPr>
            <a:r>
              <a:rPr lang="en-US" dirty="0"/>
              <a:t>The </a:t>
            </a:r>
            <a:r>
              <a:rPr lang="en-US" dirty="0">
                <a:solidFill>
                  <a:srgbClr val="FF0000"/>
                </a:solidFill>
              </a:rPr>
              <a:t>total fertility rate </a:t>
            </a:r>
            <a:r>
              <a:rPr lang="en-US" dirty="0"/>
              <a:t>has declined from </a:t>
            </a:r>
            <a:r>
              <a:rPr lang="en-US" dirty="0">
                <a:solidFill>
                  <a:srgbClr val="FF0000"/>
                </a:solidFill>
              </a:rPr>
              <a:t>4.6 in 2008/9 to 3.9 in 2014</a:t>
            </a:r>
            <a:r>
              <a:rPr lang="en-US" dirty="0"/>
              <a:t>; however, there has been no change in </a:t>
            </a:r>
            <a:r>
              <a:rPr lang="en-US" dirty="0">
                <a:solidFill>
                  <a:srgbClr val="FF0000"/>
                </a:solidFill>
              </a:rPr>
              <a:t>teen pregnancy </a:t>
            </a:r>
            <a:r>
              <a:rPr lang="en-US" dirty="0"/>
              <a:t>with one in five </a:t>
            </a:r>
            <a:r>
              <a:rPr lang="en-US" dirty="0">
                <a:solidFill>
                  <a:srgbClr val="FF0000"/>
                </a:solidFill>
              </a:rPr>
              <a:t>(18%)</a:t>
            </a:r>
            <a:r>
              <a:rPr lang="en-US" dirty="0"/>
              <a:t> adolescents in the 15-19 years age group having started child bearing due to early marriage, high unmet need for contraception and poor access to FP services.</a:t>
            </a:r>
          </a:p>
        </p:txBody>
      </p:sp>
    </p:spTree>
    <p:extLst>
      <p:ext uri="{BB962C8B-B14F-4D97-AF65-F5344CB8AC3E}">
        <p14:creationId xmlns:p14="http://schemas.microsoft.com/office/powerpoint/2010/main" xmlns="" val="42900344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5825B-0782-4A5D-A221-FCD9141B4C35}"/>
              </a:ext>
            </a:extLst>
          </p:cNvPr>
          <p:cNvSpPr>
            <a:spLocks noGrp="1"/>
          </p:cNvSpPr>
          <p:nvPr>
            <p:ph type="title"/>
          </p:nvPr>
        </p:nvSpPr>
        <p:spPr/>
        <p:txBody>
          <a:bodyPr/>
          <a:lstStyle/>
          <a:p>
            <a:r>
              <a:rPr lang="en-US" cap="none" dirty="0"/>
              <a:t>Progress Of MDGs Related To </a:t>
            </a:r>
            <a:r>
              <a:rPr lang="en-US" dirty="0"/>
              <a:t>RH 2014</a:t>
            </a:r>
          </a:p>
        </p:txBody>
      </p:sp>
      <p:sp>
        <p:nvSpPr>
          <p:cNvPr id="3" name="Content Placeholder 2">
            <a:extLst>
              <a:ext uri="{FF2B5EF4-FFF2-40B4-BE49-F238E27FC236}">
                <a16:creationId xmlns:a16="http://schemas.microsoft.com/office/drawing/2014/main" xmlns="" id="{F4E48F09-2F24-4E9C-AFA2-4948A5B5A3C2}"/>
              </a:ext>
            </a:extLst>
          </p:cNvPr>
          <p:cNvSpPr>
            <a:spLocks noGrp="1"/>
          </p:cNvSpPr>
          <p:nvPr>
            <p:ph idx="1"/>
          </p:nvPr>
        </p:nvSpPr>
        <p:spPr/>
        <p:txBody>
          <a:bodyPr/>
          <a:lstStyle/>
          <a:p>
            <a:r>
              <a:rPr lang="en-US" dirty="0">
                <a:solidFill>
                  <a:srgbClr val="FF0000"/>
                </a:solidFill>
              </a:rPr>
              <a:t>Nutritional status </a:t>
            </a:r>
            <a:r>
              <a:rPr lang="en-US" dirty="0"/>
              <a:t>of children under-five has improved with a decline in stunting from 35% in 2008/9 to 26% in 2014. </a:t>
            </a:r>
          </a:p>
          <a:p>
            <a:r>
              <a:rPr lang="en-US" dirty="0"/>
              <a:t>However, one out of every four children still remains shorter for their  age,  a  factor  that  adversely  affects  their  future  health,  well-being  and  economic productivity.</a:t>
            </a:r>
          </a:p>
          <a:p>
            <a:r>
              <a:rPr lang="en-US" dirty="0"/>
              <a:t>Nearly half (48%) of households have </a:t>
            </a:r>
            <a:r>
              <a:rPr lang="en-US" dirty="0">
                <a:solidFill>
                  <a:srgbClr val="FF0000"/>
                </a:solidFill>
              </a:rPr>
              <a:t>access to an insecticide treated net</a:t>
            </a:r>
            <a:r>
              <a:rPr lang="en-US" dirty="0"/>
              <a:t>; </a:t>
            </a:r>
          </a:p>
          <a:p>
            <a:endParaRPr lang="en-US" dirty="0"/>
          </a:p>
        </p:txBody>
      </p:sp>
    </p:spTree>
    <p:extLst>
      <p:ext uri="{BB962C8B-B14F-4D97-AF65-F5344CB8AC3E}">
        <p14:creationId xmlns:p14="http://schemas.microsoft.com/office/powerpoint/2010/main" xmlns="" val="15830771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8C3345-9DEC-4611-B0DF-DDD80C89B56E}"/>
              </a:ext>
            </a:extLst>
          </p:cNvPr>
          <p:cNvSpPr>
            <a:spLocks noGrp="1"/>
          </p:cNvSpPr>
          <p:nvPr>
            <p:ph type="title"/>
          </p:nvPr>
        </p:nvSpPr>
        <p:spPr/>
        <p:txBody>
          <a:bodyPr/>
          <a:lstStyle/>
          <a:p>
            <a:r>
              <a:rPr lang="en-US" cap="none" dirty="0"/>
              <a:t>Progress Of MDGs Related To </a:t>
            </a:r>
            <a:r>
              <a:rPr lang="en-US" dirty="0"/>
              <a:t>RH 2014</a:t>
            </a:r>
          </a:p>
        </p:txBody>
      </p:sp>
      <p:sp>
        <p:nvSpPr>
          <p:cNvPr id="3" name="Content Placeholder 2">
            <a:extLst>
              <a:ext uri="{FF2B5EF4-FFF2-40B4-BE49-F238E27FC236}">
                <a16:creationId xmlns:a16="http://schemas.microsoft.com/office/drawing/2014/main" xmlns="" id="{0D5A8461-1ED1-4CAC-844B-8F7471601612}"/>
              </a:ext>
            </a:extLst>
          </p:cNvPr>
          <p:cNvSpPr>
            <a:spLocks noGrp="1"/>
          </p:cNvSpPr>
          <p:nvPr>
            <p:ph idx="1"/>
          </p:nvPr>
        </p:nvSpPr>
        <p:spPr/>
        <p:txBody>
          <a:bodyPr/>
          <a:lstStyle/>
          <a:p>
            <a:r>
              <a:rPr lang="en-US" dirty="0"/>
              <a:t>53% of women and 46% of men </a:t>
            </a:r>
            <a:r>
              <a:rPr lang="en-US" dirty="0">
                <a:solidFill>
                  <a:srgbClr val="FF0000"/>
                </a:solidFill>
              </a:rPr>
              <a:t>were tested for HIV  </a:t>
            </a:r>
            <a:r>
              <a:rPr lang="en-US" dirty="0"/>
              <a:t>in  the past 12 months and received the test results. </a:t>
            </a:r>
          </a:p>
          <a:p>
            <a:r>
              <a:rPr lang="en-US" dirty="0"/>
              <a:t>Overall </a:t>
            </a:r>
            <a:r>
              <a:rPr lang="en-US" dirty="0">
                <a:solidFill>
                  <a:srgbClr val="FF0000"/>
                </a:solidFill>
              </a:rPr>
              <a:t>immunization coverage </a:t>
            </a:r>
            <a:r>
              <a:rPr lang="en-US" dirty="0"/>
              <a:t>for basic vaccines   increased   from   65.3 percent 2008/9 to 71.3 percent in 2014 and coverage for measles, pentavalent and pneumococcal vaccine remained high.</a:t>
            </a:r>
          </a:p>
          <a:p>
            <a:r>
              <a:rPr lang="en-US" dirty="0"/>
              <a:t>Prevalence of </a:t>
            </a:r>
            <a:r>
              <a:rPr lang="en-US" dirty="0">
                <a:solidFill>
                  <a:srgbClr val="FF0000"/>
                </a:solidFill>
              </a:rPr>
              <a:t>exclusive breastfeeding </a:t>
            </a:r>
            <a:r>
              <a:rPr lang="en-US" dirty="0"/>
              <a:t>among children under 6 months has nearly doubled from 32 percent to 61 percent </a:t>
            </a:r>
          </a:p>
          <a:p>
            <a:pPr marL="0" indent="0">
              <a:buNone/>
            </a:pPr>
            <a:endParaRPr lang="en-US" dirty="0"/>
          </a:p>
        </p:txBody>
      </p:sp>
    </p:spTree>
    <p:extLst>
      <p:ext uri="{BB962C8B-B14F-4D97-AF65-F5344CB8AC3E}">
        <p14:creationId xmlns:p14="http://schemas.microsoft.com/office/powerpoint/2010/main" xmlns="" val="324290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3426" y="4819124"/>
            <a:ext cx="9664335" cy="799797"/>
          </a:xfrm>
        </p:spPr>
        <p:txBody>
          <a:bodyPr>
            <a:normAutofit/>
          </a:bodyPr>
          <a:lstStyle/>
          <a:p>
            <a:r>
              <a:rPr lang="en-US" cap="none" dirty="0"/>
              <a:t>The 2030 Agenda For Sustainable Development</a:t>
            </a:r>
          </a:p>
        </p:txBody>
      </p:sp>
      <p:sp>
        <p:nvSpPr>
          <p:cNvPr id="5" name="Text Placeholder 4"/>
          <p:cNvSpPr>
            <a:spLocks noGrp="1"/>
          </p:cNvSpPr>
          <p:nvPr>
            <p:ph type="body" idx="1"/>
          </p:nvPr>
        </p:nvSpPr>
        <p:spPr/>
        <p:txBody>
          <a:bodyPr>
            <a:normAutofit/>
          </a:bodyPr>
          <a:lstStyle/>
          <a:p>
            <a:r>
              <a:rPr lang="en-US" sz="3200" dirty="0">
                <a:solidFill>
                  <a:srgbClr val="FF0000"/>
                </a:solidFill>
              </a:rPr>
              <a:t>SUSTAINABLE DEVELOPMENT GOALS (SDGs)</a:t>
            </a:r>
          </a:p>
        </p:txBody>
      </p:sp>
      <p:sp>
        <p:nvSpPr>
          <p:cNvPr id="6" name="Rectangle 5"/>
          <p:cNvSpPr/>
          <p:nvPr/>
        </p:nvSpPr>
        <p:spPr>
          <a:xfrm>
            <a:off x="3124200" y="533401"/>
            <a:ext cx="4876800" cy="584775"/>
          </a:xfrm>
          <a:prstGeom prst="rect">
            <a:avLst/>
          </a:prstGeom>
        </p:spPr>
        <p:txBody>
          <a:bodyPr wrap="square">
            <a:spAutoFit/>
          </a:bodyPr>
          <a:lstStyle/>
          <a:p>
            <a:r>
              <a:rPr lang="en-US" sz="3200" dirty="0">
                <a:solidFill>
                  <a:srgbClr val="00B0F0"/>
                </a:solidFill>
              </a:rPr>
              <a:t>POST MDGs (2015) agenda </a:t>
            </a:r>
          </a:p>
        </p:txBody>
      </p:sp>
      <p:pic>
        <p:nvPicPr>
          <p:cNvPr id="7" name="Picture 6"/>
          <p:cNvPicPr>
            <a:picLocks noChangeAspect="1"/>
          </p:cNvPicPr>
          <p:nvPr/>
        </p:nvPicPr>
        <p:blipFill rotWithShape="1">
          <a:blip r:embed="rId2" cstate="print">
            <a:extLst>
              <a:ext uri="{28A0092B-C50C-407E-A947-70E740481C1C}">
                <a14:useLocalDpi xmlns:a14="http://schemas.microsoft.com/office/drawing/2010/main" xmlns="" val="0"/>
              </a:ext>
            </a:extLst>
          </a:blip>
          <a:srcRect t="11263" b="27087"/>
          <a:stretch/>
        </p:blipFill>
        <p:spPr>
          <a:xfrm>
            <a:off x="1943100" y="1084109"/>
            <a:ext cx="7239000" cy="2590800"/>
          </a:xfrm>
          <a:prstGeom prst="rect">
            <a:avLst/>
          </a:prstGeom>
        </p:spPr>
      </p:pic>
      <p:sp>
        <p:nvSpPr>
          <p:cNvPr id="8" name="Date Placeholder 7"/>
          <p:cNvSpPr>
            <a:spLocks noGrp="1"/>
          </p:cNvSpPr>
          <p:nvPr>
            <p:ph type="dt" sz="half" idx="10"/>
          </p:nvPr>
        </p:nvSpPr>
        <p:spPr/>
        <p:txBody>
          <a:bodyPr/>
          <a:lstStyle/>
          <a:p>
            <a:fld id="{82E0B505-1D1D-49E7-8AC7-06384363FEAF}" type="datetime1">
              <a:rPr lang="en-US" smtClean="0"/>
              <a:pPr/>
              <a:t>3/29/2020</a:t>
            </a:fld>
            <a:endParaRPr lang="en-US"/>
          </a:p>
        </p:txBody>
      </p:sp>
      <p:sp>
        <p:nvSpPr>
          <p:cNvPr id="9" name="Slide Number Placeholder 8"/>
          <p:cNvSpPr>
            <a:spLocks noGrp="1"/>
          </p:cNvSpPr>
          <p:nvPr>
            <p:ph type="sldNum" sz="quarter" idx="12"/>
          </p:nvPr>
        </p:nvSpPr>
        <p:spPr/>
        <p:txBody>
          <a:bodyPr/>
          <a:lstStyle/>
          <a:p>
            <a:r>
              <a:rPr lang="en-US"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SDGs</a:t>
            </a:r>
          </a:p>
        </p:txBody>
      </p:sp>
      <p:sp>
        <p:nvSpPr>
          <p:cNvPr id="5" name="Content Placeholder 4"/>
          <p:cNvSpPr>
            <a:spLocks noGrp="1"/>
          </p:cNvSpPr>
          <p:nvPr>
            <p:ph idx="1"/>
          </p:nvPr>
        </p:nvSpPr>
        <p:spPr/>
        <p:txBody>
          <a:bodyPr>
            <a:normAutofit/>
          </a:bodyPr>
          <a:lstStyle/>
          <a:p>
            <a:pPr>
              <a:lnSpc>
                <a:spcPct val="150000"/>
              </a:lnSpc>
              <a:buSzPct val="60000"/>
              <a:buFont typeface="ZapfDingbatsITC" charset="0"/>
              <a:buChar char="➤"/>
            </a:pPr>
            <a:r>
              <a:rPr lang="en-US" dirty="0"/>
              <a:t>A set of 17 goals for the world’s future, through 2030</a:t>
            </a:r>
          </a:p>
          <a:p>
            <a:pPr>
              <a:lnSpc>
                <a:spcPct val="150000"/>
              </a:lnSpc>
              <a:buSzPct val="60000"/>
              <a:buFont typeface="ZapfDingbatsITC" charset="0"/>
              <a:buChar char="➤"/>
            </a:pPr>
            <a:r>
              <a:rPr lang="en-US" dirty="0"/>
              <a:t> Backed up by a set of 169 detailed Targets</a:t>
            </a:r>
          </a:p>
          <a:p>
            <a:pPr>
              <a:lnSpc>
                <a:spcPct val="150000"/>
              </a:lnSpc>
              <a:buSzPct val="60000"/>
              <a:buFont typeface="ZapfDingbatsITC" charset="0"/>
              <a:buChar char="➤"/>
            </a:pPr>
            <a:r>
              <a:rPr lang="en-US" dirty="0"/>
              <a:t> Negotiated over a two-year period at the United Nations</a:t>
            </a:r>
          </a:p>
          <a:p>
            <a:pPr>
              <a:lnSpc>
                <a:spcPct val="150000"/>
              </a:lnSpc>
              <a:buSzPct val="60000"/>
              <a:buFont typeface="ZapfDingbatsITC" charset="0"/>
              <a:buChar char="➤"/>
            </a:pPr>
            <a:r>
              <a:rPr lang="en-US" dirty="0"/>
              <a:t> Agreed to by nearly all the world’s nations, on 25 Sept 2015</a:t>
            </a:r>
          </a:p>
        </p:txBody>
      </p:sp>
      <p:sp>
        <p:nvSpPr>
          <p:cNvPr id="6" name="Date Placeholder 5"/>
          <p:cNvSpPr>
            <a:spLocks noGrp="1"/>
          </p:cNvSpPr>
          <p:nvPr>
            <p:ph type="dt" sz="half" idx="10"/>
          </p:nvPr>
        </p:nvSpPr>
        <p:spPr/>
        <p:txBody>
          <a:bodyPr/>
          <a:lstStyle/>
          <a:p>
            <a:fld id="{C20CE187-7540-4004-BCB5-A5A2180E9744}" type="datetime1">
              <a:rPr lang="en-US" smtClean="0"/>
              <a:pPr/>
              <a:t>3/29/2020</a:t>
            </a:fld>
            <a:endParaRPr lang="en-US"/>
          </a:p>
        </p:txBody>
      </p:sp>
      <p:sp>
        <p:nvSpPr>
          <p:cNvPr id="7" name="Slide Number Placeholder 6"/>
          <p:cNvSpPr>
            <a:spLocks noGrp="1"/>
          </p:cNvSpPr>
          <p:nvPr>
            <p:ph type="sldNum" sz="quarter" idx="12"/>
          </p:nvPr>
        </p:nvSpPr>
        <p:spPr/>
        <p:txBody>
          <a:bodyPr/>
          <a:lstStyle/>
          <a:p>
            <a:r>
              <a:rPr lang="en-US" dirty="0"/>
              <a:t>.</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SDGs</a:t>
            </a:r>
          </a:p>
        </p:txBody>
      </p:sp>
      <p:sp>
        <p:nvSpPr>
          <p:cNvPr id="3" name="Content Placeholder 2"/>
          <p:cNvSpPr>
            <a:spLocks noGrp="1"/>
          </p:cNvSpPr>
          <p:nvPr>
            <p:ph idx="1"/>
          </p:nvPr>
        </p:nvSpPr>
        <p:spPr/>
        <p:txBody>
          <a:bodyPr>
            <a:normAutofit fontScale="77500" lnSpcReduction="20000"/>
          </a:bodyPr>
          <a:lstStyle/>
          <a:p>
            <a:pPr>
              <a:buNone/>
            </a:pPr>
            <a:r>
              <a:rPr lang="en-US" sz="2800" b="1" dirty="0">
                <a:ea typeface="Avenir Next Condensed" charset="0"/>
                <a:cs typeface="Avenir Next Condensed" charset="0"/>
              </a:rPr>
              <a:t>#1: End poverty in all its forms everywhere</a:t>
            </a:r>
          </a:p>
          <a:p>
            <a:pPr>
              <a:buNone/>
            </a:pPr>
            <a:r>
              <a:rPr lang="en-US" sz="2800" b="1" dirty="0">
                <a:latin typeface="Avenir Next Condensed" charset="0"/>
                <a:ea typeface="Avenir Next Condensed" charset="0"/>
                <a:cs typeface="Avenir Next Condensed" charset="0"/>
              </a:rPr>
              <a:t>#2: End hunger, achieve food security and improved nutrition and promote sustainable agriculture</a:t>
            </a:r>
          </a:p>
          <a:p>
            <a:pPr>
              <a:buNone/>
            </a:pPr>
            <a:r>
              <a:rPr lang="en-US" sz="2800" b="1" dirty="0">
                <a:latin typeface="Avenir Next Condensed" charset="0"/>
                <a:ea typeface="Avenir Next Condensed" charset="0"/>
                <a:cs typeface="Avenir Next Condensed" charset="0"/>
              </a:rPr>
              <a:t>#3: Ensure healthy lives and promote well-being for all at all ages</a:t>
            </a:r>
          </a:p>
          <a:p>
            <a:pPr>
              <a:buNone/>
            </a:pPr>
            <a:r>
              <a:rPr lang="en-US" sz="2800" b="1" dirty="0">
                <a:latin typeface="Avenir Next Condensed" charset="0"/>
                <a:ea typeface="Avenir Next Condensed" charset="0"/>
                <a:cs typeface="Avenir Next Condensed" charset="0"/>
              </a:rPr>
              <a:t>#4: Ensure inclusive and quality education for all and promote lifelong learning</a:t>
            </a:r>
          </a:p>
          <a:p>
            <a:pPr>
              <a:buNone/>
            </a:pPr>
            <a:r>
              <a:rPr lang="en-US" sz="2800" b="1" dirty="0">
                <a:latin typeface="Avenir Next Condensed" charset="0"/>
                <a:ea typeface="Avenir Next Condensed" charset="0"/>
                <a:cs typeface="Avenir Next Condensed" charset="0"/>
              </a:rPr>
              <a:t>#5: Achieve gender equality and empower women and girls</a:t>
            </a:r>
          </a:p>
          <a:p>
            <a:pPr>
              <a:buNone/>
            </a:pPr>
            <a:r>
              <a:rPr lang="en-US" sz="2800" b="1" dirty="0">
                <a:latin typeface="Avenir Next Condensed" charset="0"/>
                <a:ea typeface="Avenir Next Condensed" charset="0"/>
                <a:cs typeface="Avenir Next Condensed" charset="0"/>
              </a:rPr>
              <a:t>#6: Ensure access to water and sanitation for all</a:t>
            </a:r>
          </a:p>
          <a:p>
            <a:pPr>
              <a:buNone/>
            </a:pPr>
            <a:endParaRPr lang="en-US" sz="2800" b="1" dirty="0">
              <a:latin typeface="Avenir Next Condensed" charset="0"/>
              <a:ea typeface="Avenir Next Condensed" charset="0"/>
              <a:cs typeface="Avenir Next Condensed" charset="0"/>
            </a:endParaRPr>
          </a:p>
          <a:p>
            <a:pPr>
              <a:buNone/>
            </a:pPr>
            <a:endParaRPr lang="en-US" sz="2800" b="1" dirty="0">
              <a:latin typeface="Avenir Next Condensed" charset="0"/>
              <a:ea typeface="Avenir Next Condensed" charset="0"/>
              <a:cs typeface="Avenir Next Condensed" charset="0"/>
            </a:endParaRPr>
          </a:p>
          <a:p>
            <a:pPr>
              <a:buNone/>
            </a:pPr>
            <a:endParaRPr lang="en-US" sz="2800" b="1" dirty="0">
              <a:ea typeface="Avenir Next Condensed" charset="0"/>
              <a:cs typeface="Avenir Next Condensed" charset="0"/>
            </a:endParaRPr>
          </a:p>
          <a:p>
            <a:endParaRPr lang="en-US" dirty="0"/>
          </a:p>
        </p:txBody>
      </p:sp>
      <p:sp>
        <p:nvSpPr>
          <p:cNvPr id="4" name="Date Placeholder 3"/>
          <p:cNvSpPr>
            <a:spLocks noGrp="1"/>
          </p:cNvSpPr>
          <p:nvPr>
            <p:ph type="dt" sz="half" idx="10"/>
          </p:nvPr>
        </p:nvSpPr>
        <p:spPr/>
        <p:txBody>
          <a:bodyPr/>
          <a:lstStyle/>
          <a:p>
            <a:fld id="{F34B5162-DD1D-443C-8919-FC24C4EDD66E}"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SDGs</a:t>
            </a:r>
          </a:p>
        </p:txBody>
      </p:sp>
      <p:sp>
        <p:nvSpPr>
          <p:cNvPr id="3" name="Content Placeholder 2"/>
          <p:cNvSpPr>
            <a:spLocks noGrp="1"/>
          </p:cNvSpPr>
          <p:nvPr>
            <p:ph idx="1"/>
          </p:nvPr>
        </p:nvSpPr>
        <p:spPr/>
        <p:txBody>
          <a:bodyPr>
            <a:normAutofit/>
          </a:bodyPr>
          <a:lstStyle/>
          <a:p>
            <a:pPr marL="0" indent="0">
              <a:spcBef>
                <a:spcPts val="0"/>
              </a:spcBef>
              <a:buNone/>
            </a:pPr>
            <a:r>
              <a:rPr lang="en-US" b="1" dirty="0">
                <a:latin typeface="Avenir Next Condensed" charset="0"/>
                <a:ea typeface="Avenir Next Condensed" charset="0"/>
                <a:cs typeface="Avenir Next Condensed" charset="0"/>
              </a:rPr>
              <a:t>#7: Ensure access to affordable, reliable, sustainable and modern energy for all</a:t>
            </a:r>
          </a:p>
          <a:p>
            <a:pPr>
              <a:buNone/>
            </a:pPr>
            <a:r>
              <a:rPr lang="en-US" b="1" dirty="0">
                <a:latin typeface="Avenir Next Condensed" charset="0"/>
                <a:ea typeface="Avenir Next Condensed" charset="0"/>
                <a:cs typeface="Avenir Next Condensed" charset="0"/>
              </a:rPr>
              <a:t>#8: Promote inclusive and sustainable economic growth, employment and decent work for all</a:t>
            </a:r>
          </a:p>
          <a:p>
            <a:pPr>
              <a:buNone/>
            </a:pPr>
            <a:r>
              <a:rPr lang="en-US" b="1" dirty="0">
                <a:latin typeface="Avenir Next Condensed" charset="0"/>
                <a:ea typeface="Avenir Next Condensed" charset="0"/>
                <a:cs typeface="Avenir Next Condensed" charset="0"/>
              </a:rPr>
              <a:t>#9: Build resilient infrastructure, promote sustainable industrialization and foster innovation</a:t>
            </a:r>
          </a:p>
          <a:p>
            <a:pPr>
              <a:buNone/>
            </a:pPr>
            <a:r>
              <a:rPr lang="en-US" b="1" dirty="0">
                <a:latin typeface="Avenir Next Condensed" charset="0"/>
                <a:ea typeface="Avenir Next Condensed" charset="0"/>
                <a:cs typeface="Avenir Next Condensed" charset="0"/>
              </a:rPr>
              <a:t>#10: Reduce inequality within and among countries</a:t>
            </a:r>
          </a:p>
          <a:p>
            <a:pPr>
              <a:buNone/>
            </a:pPr>
            <a:r>
              <a:rPr lang="en-US" b="1" dirty="0">
                <a:latin typeface="Avenir Next Condensed" charset="0"/>
                <a:ea typeface="Avenir Next Condensed" charset="0"/>
                <a:cs typeface="Avenir Next Condensed" charset="0"/>
              </a:rPr>
              <a:t>#11: Make cities inclusive, safe, resilient and sustainable</a:t>
            </a:r>
          </a:p>
          <a:p>
            <a:endParaRPr lang="en-US" dirty="0"/>
          </a:p>
        </p:txBody>
      </p:sp>
      <p:sp>
        <p:nvSpPr>
          <p:cNvPr id="4" name="Date Placeholder 3"/>
          <p:cNvSpPr>
            <a:spLocks noGrp="1"/>
          </p:cNvSpPr>
          <p:nvPr>
            <p:ph type="dt" sz="half" idx="10"/>
          </p:nvPr>
        </p:nvSpPr>
        <p:spPr/>
        <p:txBody>
          <a:bodyPr/>
          <a:lstStyle/>
          <a:p>
            <a:fld id="{6A459250-64CA-4ACD-A033-919939CFE5CC}"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SDGs</a:t>
            </a:r>
          </a:p>
        </p:txBody>
      </p:sp>
      <p:sp>
        <p:nvSpPr>
          <p:cNvPr id="3" name="Content Placeholder 2"/>
          <p:cNvSpPr>
            <a:spLocks noGrp="1"/>
          </p:cNvSpPr>
          <p:nvPr>
            <p:ph idx="1"/>
          </p:nvPr>
        </p:nvSpPr>
        <p:spPr>
          <a:xfrm>
            <a:off x="1981200" y="2018702"/>
            <a:ext cx="8229600" cy="4229698"/>
          </a:xfrm>
        </p:spPr>
        <p:txBody>
          <a:bodyPr>
            <a:normAutofit/>
          </a:bodyPr>
          <a:lstStyle/>
          <a:p>
            <a:pPr>
              <a:buNone/>
            </a:pPr>
            <a:r>
              <a:rPr lang="en-US" b="1" dirty="0">
                <a:latin typeface="Avenir Next Condensed" charset="0"/>
                <a:ea typeface="Avenir Next Condensed" charset="0"/>
                <a:cs typeface="Avenir Next Condensed" charset="0"/>
              </a:rPr>
              <a:t>#12: Ensure sustainable consumption and production patterns</a:t>
            </a:r>
          </a:p>
          <a:p>
            <a:pPr>
              <a:buNone/>
            </a:pPr>
            <a:r>
              <a:rPr lang="en-US" b="1" dirty="0">
                <a:latin typeface="Avenir Next Condensed" charset="0"/>
                <a:ea typeface="Avenir Next Condensed" charset="0"/>
                <a:cs typeface="Avenir Next Condensed" charset="0"/>
              </a:rPr>
              <a:t>#13: Take urgent action to combat climate change and its impacts*</a:t>
            </a:r>
          </a:p>
          <a:p>
            <a:pPr>
              <a:buNone/>
            </a:pPr>
            <a:r>
              <a:rPr lang="en-US" b="1" dirty="0">
                <a:latin typeface="Avenir Next Condensed" charset="0"/>
                <a:ea typeface="Avenir Next Condensed" charset="0"/>
                <a:cs typeface="Avenir Next Condensed" charset="0"/>
              </a:rPr>
              <a:t>#14: Conserve and sustainably use the oceans, seas and marine resources</a:t>
            </a:r>
          </a:p>
          <a:p>
            <a:pPr>
              <a:buNone/>
            </a:pPr>
            <a:r>
              <a:rPr lang="en-US" b="1" dirty="0">
                <a:latin typeface="Avenir Next Condensed" charset="0"/>
                <a:ea typeface="Avenir Next Condensed" charset="0"/>
                <a:cs typeface="Avenir Next Condensed" charset="0"/>
              </a:rPr>
              <a:t>#15: Sustainably manage forests, combat desertification, halt and reverse land degradation, halt biodiversity loss</a:t>
            </a:r>
          </a:p>
          <a:p>
            <a:pPr>
              <a:buNone/>
            </a:pPr>
            <a:r>
              <a:rPr lang="en-US" b="1" dirty="0">
                <a:latin typeface="Avenir Next Condensed" charset="0"/>
                <a:ea typeface="Avenir Next Condensed" charset="0"/>
                <a:cs typeface="Avenir Next Condensed" charset="0"/>
              </a:rPr>
              <a:t>#16: Promote justice, peaceful and inclusive societies</a:t>
            </a:r>
          </a:p>
          <a:p>
            <a:pPr>
              <a:buNone/>
            </a:pPr>
            <a:r>
              <a:rPr lang="en-US" b="1" dirty="0">
                <a:latin typeface="Avenir Next Condensed" charset="0"/>
                <a:ea typeface="Avenir Next Condensed" charset="0"/>
                <a:cs typeface="Avenir Next Condensed" charset="0"/>
              </a:rPr>
              <a:t>#17: Revitalize the global partnership for sustainable development</a:t>
            </a:r>
          </a:p>
          <a:p>
            <a:pPr>
              <a:buNone/>
            </a:pPr>
            <a:endParaRPr lang="en-US" b="1" dirty="0">
              <a:latin typeface="Avenir Next Condensed" charset="0"/>
              <a:ea typeface="Avenir Next Condensed" charset="0"/>
              <a:cs typeface="Avenir Next Condensed" charset="0"/>
            </a:endParaRPr>
          </a:p>
          <a:p>
            <a:pPr>
              <a:buNone/>
            </a:pPr>
            <a:endParaRPr lang="en-US" b="1" dirty="0">
              <a:latin typeface="Avenir Next Condensed" charset="0"/>
              <a:ea typeface="Avenir Next Condensed" charset="0"/>
              <a:cs typeface="Avenir Next Condensed" charset="0"/>
            </a:endParaRPr>
          </a:p>
          <a:p>
            <a:endParaRPr lang="en-US" dirty="0"/>
          </a:p>
        </p:txBody>
      </p:sp>
      <p:sp>
        <p:nvSpPr>
          <p:cNvPr id="4" name="Date Placeholder 3"/>
          <p:cNvSpPr>
            <a:spLocks noGrp="1"/>
          </p:cNvSpPr>
          <p:nvPr>
            <p:ph type="dt" sz="half" idx="10"/>
          </p:nvPr>
        </p:nvSpPr>
        <p:spPr/>
        <p:txBody>
          <a:bodyPr/>
          <a:lstStyle/>
          <a:p>
            <a:fld id="{81D14BFC-7512-4A2C-A6BB-69653DE65C33}"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85DCE2-890C-4144-B883-8E2C174B750B}"/>
              </a:ext>
            </a:extLst>
          </p:cNvPr>
          <p:cNvSpPr>
            <a:spLocks noGrp="1"/>
          </p:cNvSpPr>
          <p:nvPr>
            <p:ph type="title"/>
          </p:nvPr>
        </p:nvSpPr>
        <p:spPr/>
        <p:txBody>
          <a:bodyPr/>
          <a:lstStyle/>
          <a:p>
            <a:r>
              <a:rPr lang="en-ZW" cap="none" dirty="0"/>
              <a:t>Significance of Studying RH</a:t>
            </a:r>
            <a:endParaRPr lang="en-US" cap="none" dirty="0"/>
          </a:p>
        </p:txBody>
      </p:sp>
      <p:sp>
        <p:nvSpPr>
          <p:cNvPr id="3" name="Content Placeholder 2">
            <a:extLst>
              <a:ext uri="{FF2B5EF4-FFF2-40B4-BE49-F238E27FC236}">
                <a16:creationId xmlns:a16="http://schemas.microsoft.com/office/drawing/2014/main" xmlns="" id="{B4B293BD-C255-4CCF-B3CC-EDA0670EC403}"/>
              </a:ext>
            </a:extLst>
          </p:cNvPr>
          <p:cNvSpPr>
            <a:spLocks noGrp="1"/>
          </p:cNvSpPr>
          <p:nvPr>
            <p:ph idx="1"/>
          </p:nvPr>
        </p:nvSpPr>
        <p:spPr/>
        <p:txBody>
          <a:bodyPr>
            <a:normAutofit lnSpcReduction="10000"/>
          </a:bodyPr>
          <a:lstStyle/>
          <a:p>
            <a:r>
              <a:rPr lang="en-ZW" dirty="0"/>
              <a:t>Reproductive health is a right</a:t>
            </a:r>
          </a:p>
          <a:p>
            <a:r>
              <a:rPr lang="en-ZW" dirty="0"/>
              <a:t>Lead a responsible and satisfied sex life.</a:t>
            </a:r>
          </a:p>
          <a:p>
            <a:r>
              <a:rPr lang="en-ZW" dirty="0"/>
              <a:t>To reproduce and freedom to decide when and how often to do so</a:t>
            </a:r>
          </a:p>
          <a:p>
            <a:r>
              <a:rPr lang="en-ZW" dirty="0"/>
              <a:t>To be informed about advantages, possible risks and side effects of contraceptives</a:t>
            </a:r>
          </a:p>
          <a:p>
            <a:r>
              <a:rPr lang="en-ZW" dirty="0"/>
              <a:t> To have free, equal access to safe, effective, affordable, and acceptable method of fertility regulation.</a:t>
            </a:r>
          </a:p>
          <a:p>
            <a:r>
              <a:rPr lang="en-ZW" dirty="0"/>
              <a:t> To get access to appropriate health service of good quality to go through safe pregnancy and child </a:t>
            </a:r>
          </a:p>
          <a:p>
            <a:endParaRPr lang="en-US" dirty="0"/>
          </a:p>
        </p:txBody>
      </p:sp>
    </p:spTree>
    <p:extLst>
      <p:ext uri="{BB962C8B-B14F-4D97-AF65-F5344CB8AC3E}">
        <p14:creationId xmlns:p14="http://schemas.microsoft.com/office/powerpoint/2010/main" xmlns="" val="21634991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cap="none" dirty="0"/>
              <a:t>What is New and Different about the 17 SDGs?</a:t>
            </a:r>
          </a:p>
        </p:txBody>
      </p:sp>
      <p:sp>
        <p:nvSpPr>
          <p:cNvPr id="3" name="Content Placeholder 2"/>
          <p:cNvSpPr>
            <a:spLocks noGrp="1"/>
          </p:cNvSpPr>
          <p:nvPr>
            <p:ph idx="1"/>
          </p:nvPr>
        </p:nvSpPr>
        <p:spPr/>
        <p:txBody>
          <a:bodyPr>
            <a:normAutofit fontScale="85000" lnSpcReduction="10000"/>
          </a:bodyPr>
          <a:lstStyle/>
          <a:p>
            <a:pPr marL="514350" indent="-514350">
              <a:buAutoNum type="arabicPeriod"/>
            </a:pPr>
            <a:r>
              <a:rPr lang="en-US" sz="2800" dirty="0"/>
              <a:t>these Goals apply to </a:t>
            </a:r>
            <a:r>
              <a:rPr lang="en-US" sz="2800" i="1" dirty="0"/>
              <a:t>every</a:t>
            </a:r>
            <a:r>
              <a:rPr lang="en-US" sz="2800" dirty="0"/>
              <a:t> nation … and every sector. Cities, businesses, schools, organizations, </a:t>
            </a:r>
            <a:r>
              <a:rPr lang="en-US" sz="2800" i="1" dirty="0"/>
              <a:t>all</a:t>
            </a:r>
            <a:r>
              <a:rPr lang="en-US" sz="2800" dirty="0"/>
              <a:t> are challenged to act. This is called </a:t>
            </a:r>
            <a:r>
              <a:rPr lang="en-US" sz="2800" dirty="0">
                <a:solidFill>
                  <a:srgbClr val="FF0000"/>
                </a:solidFill>
              </a:rPr>
              <a:t>Universality</a:t>
            </a:r>
          </a:p>
          <a:p>
            <a:pPr marL="514350" indent="-514350">
              <a:buAutoNum type="arabicPeriod"/>
            </a:pPr>
            <a:r>
              <a:rPr lang="en-US" sz="2800" dirty="0"/>
              <a:t>the Goals are all inter-connected, in a system. We cannot aim to achieve just one Goal. We must achieve them all. This is called </a:t>
            </a:r>
            <a:r>
              <a:rPr lang="en-US" sz="2800" dirty="0">
                <a:solidFill>
                  <a:srgbClr val="FF0000"/>
                </a:solidFill>
              </a:rPr>
              <a:t>Integration</a:t>
            </a:r>
          </a:p>
          <a:p>
            <a:pPr marL="514350" indent="-514350">
              <a:buAutoNum type="arabicPeriod"/>
            </a:pPr>
            <a:r>
              <a:rPr lang="en-US" sz="2800" dirty="0"/>
              <a:t>achieving these Goals involves making very big, fundamental changes in how we live on Earth. This is called </a:t>
            </a:r>
            <a:r>
              <a:rPr lang="en-US" sz="2800" dirty="0">
                <a:solidFill>
                  <a:srgbClr val="FF0000"/>
                </a:solidFill>
              </a:rPr>
              <a:t>Transformation</a:t>
            </a:r>
          </a:p>
          <a:p>
            <a:pPr marL="457200" indent="-457200">
              <a:buNone/>
            </a:pPr>
            <a:endParaRPr lang="en-US" sz="2400" dirty="0">
              <a:solidFill>
                <a:srgbClr val="FF0000"/>
              </a:solidFill>
            </a:endParaRPr>
          </a:p>
        </p:txBody>
      </p:sp>
      <p:sp>
        <p:nvSpPr>
          <p:cNvPr id="4" name="Date Placeholder 3"/>
          <p:cNvSpPr>
            <a:spLocks noGrp="1"/>
          </p:cNvSpPr>
          <p:nvPr>
            <p:ph type="dt" sz="half" idx="10"/>
          </p:nvPr>
        </p:nvSpPr>
        <p:spPr/>
        <p:txBody>
          <a:bodyPr/>
          <a:lstStyle/>
          <a:p>
            <a:fld id="{349FE09C-4519-499E-B2B7-A6AC7B72E2A1}"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3142"/>
            <a:ext cx="8229600" cy="792162"/>
          </a:xfrm>
        </p:spPr>
        <p:txBody>
          <a:bodyPr/>
          <a:lstStyle/>
          <a:p>
            <a:r>
              <a:rPr lang="en-US" dirty="0"/>
              <a:t>SDGs</a:t>
            </a:r>
          </a:p>
        </p:txBody>
      </p:sp>
      <p:sp>
        <p:nvSpPr>
          <p:cNvPr id="3" name="Content Placeholder 2"/>
          <p:cNvSpPr>
            <a:spLocks noGrp="1"/>
          </p:cNvSpPr>
          <p:nvPr>
            <p:ph idx="1"/>
          </p:nvPr>
        </p:nvSpPr>
        <p:spPr>
          <a:xfrm>
            <a:off x="795130" y="1855304"/>
            <a:ext cx="10972800" cy="4386470"/>
          </a:xfrm>
        </p:spPr>
        <p:txBody>
          <a:bodyPr>
            <a:noAutofit/>
          </a:bodyPr>
          <a:lstStyle/>
          <a:p>
            <a:pPr lvl="0" algn="just">
              <a:lnSpc>
                <a:spcPct val="80000"/>
              </a:lnSpc>
              <a:buFont typeface="Wingdings" charset="2"/>
              <a:buChar char="q"/>
              <a:defRPr sz="1800"/>
            </a:pPr>
            <a:r>
              <a:rPr lang="en-US" sz="2400" dirty="0"/>
              <a:t>The </a:t>
            </a:r>
            <a:r>
              <a:rPr lang="en-US" sz="2400" dirty="0">
                <a:solidFill>
                  <a:srgbClr val="FF0000"/>
                </a:solidFill>
              </a:rPr>
              <a:t>vision</a:t>
            </a:r>
            <a:r>
              <a:rPr lang="en-US" sz="2400" dirty="0"/>
              <a:t> is for the goals to promote sustainable development and poverty eradication.</a:t>
            </a:r>
          </a:p>
          <a:p>
            <a:pPr lvl="0" algn="just">
              <a:lnSpc>
                <a:spcPct val="80000"/>
              </a:lnSpc>
              <a:buFont typeface="Wingdings" charset="2"/>
              <a:buChar char="q"/>
              <a:defRPr sz="1800"/>
            </a:pPr>
            <a:r>
              <a:rPr lang="en-US" sz="2400" dirty="0"/>
              <a:t>The first 16 goals address priority areas that:</a:t>
            </a:r>
          </a:p>
          <a:p>
            <a:pPr lvl="1" algn="just">
              <a:lnSpc>
                <a:spcPct val="80000"/>
              </a:lnSpc>
              <a:buFont typeface="Wingdings" charset="2"/>
              <a:buChar char="ü"/>
              <a:defRPr sz="1800"/>
            </a:pPr>
            <a:r>
              <a:rPr lang="en-US" sz="2400" dirty="0"/>
              <a:t>Increase the ambition/ improving and sustaining current achievements on </a:t>
            </a:r>
            <a:r>
              <a:rPr lang="en-US" sz="2400" u="sng" dirty="0"/>
              <a:t>existing MDG goals</a:t>
            </a:r>
            <a:r>
              <a:rPr lang="en-US" sz="2400" dirty="0"/>
              <a:t> (poverty, health education, gender) with added dimensions on</a:t>
            </a:r>
          </a:p>
          <a:p>
            <a:pPr lvl="1" algn="just">
              <a:lnSpc>
                <a:spcPct val="80000"/>
              </a:lnSpc>
              <a:buFont typeface="Wingdings" charset="2"/>
              <a:buChar char="ü"/>
              <a:defRPr sz="1800"/>
            </a:pPr>
            <a:r>
              <a:rPr lang="en-US" sz="2400" u="sng" dirty="0"/>
              <a:t>Economic sustainability</a:t>
            </a:r>
            <a:r>
              <a:rPr lang="en-US" sz="2400" dirty="0"/>
              <a:t> (inclusive growth, jobs, infrastructure, industrialization)</a:t>
            </a:r>
          </a:p>
          <a:p>
            <a:pPr lvl="1" algn="just">
              <a:lnSpc>
                <a:spcPct val="80000"/>
              </a:lnSpc>
              <a:buFont typeface="Wingdings" charset="2"/>
              <a:buChar char="ü"/>
              <a:defRPr sz="1800"/>
            </a:pPr>
            <a:r>
              <a:rPr lang="en-US" sz="2400" u="sng" dirty="0"/>
              <a:t>Environmental sustainability</a:t>
            </a:r>
            <a:r>
              <a:rPr lang="en-US" sz="2400" dirty="0"/>
              <a:t> (climate change, oceans and land based ecosystems, sustainable consumption and production)</a:t>
            </a:r>
          </a:p>
          <a:p>
            <a:pPr lvl="1" algn="just">
              <a:lnSpc>
                <a:spcPct val="80000"/>
              </a:lnSpc>
              <a:buFont typeface="Wingdings" charset="2"/>
              <a:buChar char="ü"/>
              <a:defRPr sz="1800"/>
            </a:pPr>
            <a:r>
              <a:rPr lang="en-US" sz="2400" dirty="0"/>
              <a:t>All held together by the glue of </a:t>
            </a:r>
            <a:r>
              <a:rPr lang="en-US" sz="2400" u="sng" dirty="0"/>
              <a:t>‘peaceful and inclusive societies for sustainable development’</a:t>
            </a:r>
            <a:r>
              <a:rPr lang="en-US" sz="2400" dirty="0"/>
              <a:t> (governance agenda, rule of law, violence).</a:t>
            </a:r>
          </a:p>
          <a:p>
            <a:pPr lvl="0" algn="just">
              <a:lnSpc>
                <a:spcPct val="80000"/>
              </a:lnSpc>
              <a:buFont typeface="Wingdings" charset="2"/>
              <a:buChar char="q"/>
              <a:defRPr sz="1800"/>
            </a:pPr>
            <a:r>
              <a:rPr lang="en-US" sz="2400" dirty="0"/>
              <a:t>The 17</a:t>
            </a:r>
            <a:r>
              <a:rPr lang="en-US" sz="2400" baseline="30000" dirty="0"/>
              <a:t>th </a:t>
            </a:r>
            <a:r>
              <a:rPr lang="en-US" sz="2400" dirty="0"/>
              <a:t>goal covers means of implementation (finance, trade, technology, capacity building, partnerships, and data)</a:t>
            </a:r>
          </a:p>
        </p:txBody>
      </p:sp>
      <p:sp>
        <p:nvSpPr>
          <p:cNvPr id="4" name="Date Placeholder 3"/>
          <p:cNvSpPr>
            <a:spLocks noGrp="1"/>
          </p:cNvSpPr>
          <p:nvPr>
            <p:ph type="dt" sz="half" idx="10"/>
          </p:nvPr>
        </p:nvSpPr>
        <p:spPr/>
        <p:txBody>
          <a:bodyPr/>
          <a:lstStyle/>
          <a:p>
            <a:fld id="{692516AE-00A8-41BC-9AFA-3D88AD959D72}"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w Cen MT" panose="020B0602020104020603" pitchFamily="34" charset="0"/>
              </a:rPr>
              <a:t>The</a:t>
            </a:r>
            <a:r>
              <a:rPr lang="en-GB" b="1" dirty="0">
                <a:solidFill>
                  <a:srgbClr val="0070C0"/>
                </a:solidFill>
                <a:latin typeface="Tw Cen MT" panose="020B0602020104020603" pitchFamily="34" charset="0"/>
                <a:ea typeface="Century Gothic"/>
                <a:cs typeface="Century Gothic"/>
                <a:sym typeface="Century Gothic"/>
              </a:rPr>
              <a:t> </a:t>
            </a:r>
            <a:r>
              <a:rPr lang="en-GB" b="1" dirty="0">
                <a:latin typeface="Tw Cen MT" panose="020B0602020104020603" pitchFamily="34" charset="0"/>
              </a:rPr>
              <a:t>SDGs versus MDGs</a:t>
            </a:r>
            <a:endParaRPr lang="en-US" dirty="0"/>
          </a:p>
        </p:txBody>
      </p:sp>
      <p:sp>
        <p:nvSpPr>
          <p:cNvPr id="3" name="Content Placeholder 2"/>
          <p:cNvSpPr>
            <a:spLocks noGrp="1"/>
          </p:cNvSpPr>
          <p:nvPr>
            <p:ph idx="1"/>
          </p:nvPr>
        </p:nvSpPr>
        <p:spPr/>
        <p:txBody>
          <a:bodyPr>
            <a:normAutofit fontScale="92500" lnSpcReduction="20000"/>
          </a:bodyPr>
          <a:lstStyle/>
          <a:p>
            <a:pPr lvl="0" algn="just">
              <a:lnSpc>
                <a:spcPct val="80000"/>
              </a:lnSpc>
              <a:buNone/>
              <a:defRPr sz="1800"/>
            </a:pPr>
            <a:r>
              <a:rPr lang="en-GB" sz="2800" i="1" dirty="0">
                <a:solidFill>
                  <a:srgbClr val="FF0000"/>
                </a:solidFill>
              </a:rPr>
              <a:t>Key Strengths of the proposed SDGs </a:t>
            </a:r>
            <a:r>
              <a:rPr lang="en-GB" sz="2800" dirty="0">
                <a:solidFill>
                  <a:srgbClr val="FF0000"/>
                </a:solidFill>
              </a:rPr>
              <a:t>include:- </a:t>
            </a:r>
          </a:p>
          <a:p>
            <a:pPr lvl="0" algn="just">
              <a:lnSpc>
                <a:spcPct val="80000"/>
              </a:lnSpc>
              <a:buFont typeface="Wingdings" charset="2"/>
              <a:buChar char="q"/>
              <a:defRPr sz="1800"/>
            </a:pPr>
            <a:endParaRPr lang="en-GB" sz="2800" dirty="0"/>
          </a:p>
          <a:p>
            <a:pPr lvl="0" algn="just">
              <a:lnSpc>
                <a:spcPct val="80000"/>
              </a:lnSpc>
              <a:buFont typeface="Wingdings" charset="2"/>
              <a:buChar char="q"/>
              <a:defRPr sz="1800"/>
            </a:pPr>
            <a:r>
              <a:rPr lang="en-GB" sz="2800" dirty="0"/>
              <a:t>The notion of </a:t>
            </a:r>
            <a:r>
              <a:rPr lang="en-GB" sz="2800" b="1" u="sng" dirty="0"/>
              <a:t>leaving no one behind </a:t>
            </a:r>
            <a:r>
              <a:rPr lang="en-GB" sz="2800" dirty="0"/>
              <a:t>– with many targets aspiring zero/fully coverage (raising the ambition of the MDGs)</a:t>
            </a:r>
          </a:p>
          <a:p>
            <a:pPr lvl="0" algn="just">
              <a:lnSpc>
                <a:spcPct val="80000"/>
              </a:lnSpc>
              <a:buFont typeface="Wingdings" charset="2"/>
              <a:buChar char="q"/>
              <a:defRPr sz="1800"/>
            </a:pPr>
            <a:endParaRPr lang="en-GB" sz="2800" dirty="0"/>
          </a:p>
          <a:p>
            <a:pPr lvl="0" algn="just">
              <a:lnSpc>
                <a:spcPct val="80000"/>
              </a:lnSpc>
              <a:buFont typeface="Wingdings" charset="2"/>
              <a:buChar char="q"/>
              <a:defRPr sz="1800"/>
            </a:pPr>
            <a:r>
              <a:rPr lang="en-GB" sz="2800" b="1" u="sng" dirty="0"/>
              <a:t>Stand alone goal of Inequality  </a:t>
            </a:r>
            <a:r>
              <a:rPr lang="en-GB" sz="2800" dirty="0"/>
              <a:t>(within and between countries)</a:t>
            </a:r>
          </a:p>
          <a:p>
            <a:pPr lvl="0" algn="just">
              <a:lnSpc>
                <a:spcPct val="80000"/>
              </a:lnSpc>
              <a:buFont typeface="Wingdings" charset="2"/>
              <a:buChar char="q"/>
              <a:defRPr sz="1800"/>
            </a:pPr>
            <a:endParaRPr lang="en-GB" sz="2800" dirty="0"/>
          </a:p>
          <a:p>
            <a:pPr lvl="0" algn="just">
              <a:lnSpc>
                <a:spcPct val="80000"/>
              </a:lnSpc>
              <a:buFont typeface="Wingdings" charset="2"/>
              <a:buChar char="q"/>
              <a:defRPr sz="1800"/>
            </a:pPr>
            <a:r>
              <a:rPr lang="en-GB" sz="2800" b="1" u="sng" dirty="0"/>
              <a:t>Stand alone goal on</a:t>
            </a:r>
            <a:r>
              <a:rPr lang="en-GB" sz="2800" dirty="0"/>
              <a:t> </a:t>
            </a:r>
            <a:r>
              <a:rPr lang="en-GB" sz="2800" b="1" u="sng" dirty="0"/>
              <a:t>gender inequality</a:t>
            </a:r>
            <a:r>
              <a:rPr lang="en-GB" sz="2800" dirty="0"/>
              <a:t> , including ending of all forms of violence, discrimination, child marriages, and female genital mutilations</a:t>
            </a:r>
          </a:p>
          <a:p>
            <a:endParaRPr lang="en-US" dirty="0"/>
          </a:p>
        </p:txBody>
      </p:sp>
      <p:sp>
        <p:nvSpPr>
          <p:cNvPr id="4" name="Date Placeholder 3"/>
          <p:cNvSpPr>
            <a:spLocks noGrp="1"/>
          </p:cNvSpPr>
          <p:nvPr>
            <p:ph type="dt" sz="half" idx="10"/>
          </p:nvPr>
        </p:nvSpPr>
        <p:spPr/>
        <p:txBody>
          <a:bodyPr/>
          <a:lstStyle/>
          <a:p>
            <a:fld id="{00F40503-CA82-46D8-8166-F5EF1F417818}"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Tw Cen MT" panose="020B0602020104020603" pitchFamily="34" charset="0"/>
              </a:rPr>
              <a:t>The</a:t>
            </a:r>
            <a:r>
              <a:rPr lang="en-GB" b="1" dirty="0">
                <a:solidFill>
                  <a:srgbClr val="0070C0"/>
                </a:solidFill>
                <a:latin typeface="Tw Cen MT" panose="020B0602020104020603" pitchFamily="34" charset="0"/>
                <a:ea typeface="Century Gothic"/>
                <a:cs typeface="Century Gothic"/>
                <a:sym typeface="Century Gothic"/>
              </a:rPr>
              <a:t> </a:t>
            </a:r>
            <a:r>
              <a:rPr lang="en-GB" b="1" dirty="0">
                <a:latin typeface="Tw Cen MT" panose="020B0602020104020603" pitchFamily="34" charset="0"/>
              </a:rPr>
              <a:t>SDGs versus MDGs</a:t>
            </a:r>
            <a:endParaRPr lang="en-US" dirty="0"/>
          </a:p>
        </p:txBody>
      </p:sp>
      <p:sp>
        <p:nvSpPr>
          <p:cNvPr id="3" name="Content Placeholder 2"/>
          <p:cNvSpPr>
            <a:spLocks noGrp="1"/>
          </p:cNvSpPr>
          <p:nvPr>
            <p:ph idx="1"/>
          </p:nvPr>
        </p:nvSpPr>
        <p:spPr>
          <a:xfrm>
            <a:off x="1137146" y="1853753"/>
            <a:ext cx="10286227" cy="4199727"/>
          </a:xfrm>
        </p:spPr>
        <p:txBody>
          <a:bodyPr>
            <a:normAutofit/>
          </a:bodyPr>
          <a:lstStyle/>
          <a:p>
            <a:pPr marL="342900" lvl="2" indent="-342900" algn="just">
              <a:lnSpc>
                <a:spcPct val="90000"/>
              </a:lnSpc>
              <a:buSzPct val="60000"/>
              <a:buFont typeface="Wingdings" panose="05000000000000000000" pitchFamily="2" charset="2"/>
              <a:buChar char="q"/>
              <a:defRPr sz="1800"/>
            </a:pPr>
            <a:r>
              <a:rPr lang="en-GB" sz="2100" b="1" u="sng" dirty="0"/>
              <a:t>Environmental issues are strongly represented </a:t>
            </a:r>
            <a:r>
              <a:rPr lang="en-GB" sz="2100" dirty="0"/>
              <a:t>– fulfilling </a:t>
            </a:r>
            <a:r>
              <a:rPr lang="en-GB" sz="2100" b="1" i="1" dirty="0"/>
              <a:t>a long sought marriage </a:t>
            </a:r>
            <a:r>
              <a:rPr lang="en-GB" sz="2100" dirty="0"/>
              <a:t>between development and environment (climate change, marine and land base ecosystems, and sustainable consumption and production)</a:t>
            </a:r>
          </a:p>
          <a:p>
            <a:pPr marL="342900" lvl="2" indent="-342900" algn="just">
              <a:lnSpc>
                <a:spcPct val="90000"/>
              </a:lnSpc>
              <a:buSzPct val="60000"/>
              <a:buFont typeface="Wingdings" panose="05000000000000000000" pitchFamily="2" charset="2"/>
              <a:buChar char="q"/>
              <a:defRPr sz="1800"/>
            </a:pPr>
            <a:r>
              <a:rPr lang="en-GB" sz="2100" b="1" u="sng" dirty="0"/>
              <a:t>Governance - for the first time </a:t>
            </a:r>
            <a:r>
              <a:rPr lang="en-GB" sz="2100" dirty="0"/>
              <a:t>– incorporating a goal and targets on </a:t>
            </a:r>
            <a:r>
              <a:rPr lang="en-GB" sz="2100" b="1" i="1" dirty="0"/>
              <a:t>governance and peaceful societies </a:t>
            </a:r>
            <a:r>
              <a:rPr lang="en-GB" sz="2100" dirty="0"/>
              <a:t>(legal identity, tackling corruption and bribery etc)</a:t>
            </a:r>
            <a:endParaRPr lang="en-GB" sz="2100" b="1" i="1" dirty="0"/>
          </a:p>
          <a:p>
            <a:pPr marL="342900" lvl="2" indent="-342900" algn="just">
              <a:lnSpc>
                <a:spcPct val="90000"/>
              </a:lnSpc>
              <a:buSzPct val="60000"/>
              <a:buFont typeface="Wingdings" panose="05000000000000000000" pitchFamily="2" charset="2"/>
              <a:buChar char="q"/>
              <a:defRPr sz="1800"/>
            </a:pPr>
            <a:endParaRPr lang="en-GB" sz="2100" dirty="0"/>
          </a:p>
          <a:p>
            <a:pPr marL="342900" lvl="2" indent="-342900" algn="just">
              <a:lnSpc>
                <a:spcPct val="90000"/>
              </a:lnSpc>
              <a:buSzPct val="60000"/>
              <a:buFont typeface="Wingdings" panose="05000000000000000000" pitchFamily="2" charset="2"/>
              <a:buChar char="q"/>
              <a:defRPr sz="1800"/>
            </a:pPr>
            <a:r>
              <a:rPr lang="en-GB" sz="2100" b="1" u="sng" dirty="0"/>
              <a:t>Participatory/Inclusiveness Process in formulation of the SDGs</a:t>
            </a:r>
            <a:r>
              <a:rPr lang="en-GB" sz="2100" dirty="0"/>
              <a:t>: The participation and buy in of a wide range of stakeholders including member states and non governmental organizations</a:t>
            </a:r>
          </a:p>
          <a:p>
            <a:pPr marL="342900" lvl="2" indent="-342900" algn="just">
              <a:lnSpc>
                <a:spcPct val="90000"/>
              </a:lnSpc>
              <a:buSzPct val="60000"/>
              <a:buFont typeface="Wingdings" panose="05000000000000000000" pitchFamily="2" charset="2"/>
              <a:buChar char="q"/>
              <a:defRPr sz="1800"/>
            </a:pPr>
            <a:endParaRPr lang="en-GB" sz="2100" dirty="0"/>
          </a:p>
          <a:p>
            <a:pPr marL="342900" lvl="2" indent="-342900" algn="just">
              <a:lnSpc>
                <a:spcPct val="90000"/>
              </a:lnSpc>
              <a:buSzPct val="60000"/>
              <a:buFont typeface="Wingdings" panose="05000000000000000000" pitchFamily="2" charset="2"/>
              <a:buChar char="q"/>
              <a:defRPr sz="1800"/>
            </a:pPr>
            <a:r>
              <a:rPr lang="en-GB" sz="2100" dirty="0"/>
              <a:t>The broad nature of the SDG is also a reflection of the nature of challenges facing the world today</a:t>
            </a:r>
          </a:p>
          <a:p>
            <a:pPr>
              <a:buNone/>
            </a:pPr>
            <a:endParaRPr lang="en-US" dirty="0"/>
          </a:p>
        </p:txBody>
      </p:sp>
      <p:sp>
        <p:nvSpPr>
          <p:cNvPr id="4" name="Date Placeholder 3"/>
          <p:cNvSpPr>
            <a:spLocks noGrp="1"/>
          </p:cNvSpPr>
          <p:nvPr>
            <p:ph type="dt" sz="half" idx="10"/>
          </p:nvPr>
        </p:nvSpPr>
        <p:spPr/>
        <p:txBody>
          <a:bodyPr/>
          <a:lstStyle/>
          <a:p>
            <a:fld id="{E3414DB8-6358-4825-813C-4D8D9DBFED13}" type="datetime1">
              <a:rPr lang="en-US" smtClean="0"/>
              <a:pPr/>
              <a:t>3/29/2020</a:t>
            </a:fld>
            <a:endParaRPr lang="en-US"/>
          </a:p>
        </p:txBody>
      </p:sp>
      <p:sp>
        <p:nvSpPr>
          <p:cNvPr id="5" name="Slide Number Placeholder 4"/>
          <p:cNvSpPr>
            <a:spLocks noGrp="1"/>
          </p:cNvSpPr>
          <p:nvPr>
            <p:ph type="sldNum" sz="quarter" idx="12"/>
          </p:nvPr>
        </p:nvSpPr>
        <p:spPr/>
        <p:txBody>
          <a:bodyPr/>
          <a:lstStyle/>
          <a:p>
            <a:r>
              <a:rPr lang="en-US" dirty="0"/>
              <a:t>.</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97A250-4516-4493-A7FE-DF23E4951383}"/>
              </a:ext>
            </a:extLst>
          </p:cNvPr>
          <p:cNvSpPr>
            <a:spLocks noGrp="1"/>
          </p:cNvSpPr>
          <p:nvPr>
            <p:ph type="title"/>
          </p:nvPr>
        </p:nvSpPr>
        <p:spPr/>
        <p:txBody>
          <a:bodyPr>
            <a:normAutofit/>
          </a:bodyPr>
          <a:lstStyle/>
          <a:p>
            <a:r>
              <a:rPr lang="en-US" sz="3600" cap="none" dirty="0"/>
              <a:t>Kenya SDG Targets For RH</a:t>
            </a:r>
            <a:br>
              <a:rPr lang="en-US" sz="3600" cap="none" dirty="0"/>
            </a:br>
            <a:r>
              <a:rPr lang="en-US" cap="none" dirty="0"/>
              <a:t> </a:t>
            </a:r>
            <a:r>
              <a:rPr lang="en-US" cap="none" dirty="0">
                <a:solidFill>
                  <a:srgbClr val="FF0000"/>
                </a:solidFill>
              </a:rPr>
              <a:t>Kenya RMNCAH Investment Framework (January 2016) </a:t>
            </a:r>
            <a:endParaRPr lang="en-US" cap="none" dirty="0"/>
          </a:p>
        </p:txBody>
      </p:sp>
      <p:sp>
        <p:nvSpPr>
          <p:cNvPr id="3" name="Content Placeholder 2">
            <a:extLst>
              <a:ext uri="{FF2B5EF4-FFF2-40B4-BE49-F238E27FC236}">
                <a16:creationId xmlns:a16="http://schemas.microsoft.com/office/drawing/2014/main" xmlns="" id="{B91FE50F-DD11-4F3D-96F8-4953521524FF}"/>
              </a:ext>
            </a:extLst>
          </p:cNvPr>
          <p:cNvSpPr>
            <a:spLocks noGrp="1"/>
          </p:cNvSpPr>
          <p:nvPr>
            <p:ph idx="1"/>
          </p:nvPr>
        </p:nvSpPr>
        <p:spPr/>
        <p:txBody>
          <a:bodyPr/>
          <a:lstStyle/>
          <a:p>
            <a:r>
              <a:rPr lang="en-US" dirty="0"/>
              <a:t>The Kenya RMNCAH investment framework sets ambitious targets to increase:</a:t>
            </a:r>
          </a:p>
          <a:p>
            <a:pPr marL="971550" lvl="1" indent="-514350">
              <a:buAutoNum type="arabicPeriod"/>
            </a:pPr>
            <a:r>
              <a:rPr lang="en-US" dirty="0"/>
              <a:t>skilled deliveries to 87%, </a:t>
            </a:r>
          </a:p>
          <a:p>
            <a:pPr marL="971550" lvl="1" indent="-514350">
              <a:buAutoNum type="arabicPeriod"/>
            </a:pPr>
            <a:r>
              <a:rPr lang="en-US" dirty="0"/>
              <a:t>4+ ANC visits to 69%, </a:t>
            </a:r>
          </a:p>
          <a:p>
            <a:pPr marL="971550" lvl="1" indent="-514350">
              <a:buAutoNum type="arabicPeriod"/>
            </a:pPr>
            <a:r>
              <a:rPr lang="en-US" dirty="0"/>
              <a:t>full  immunization  to  76 %, </a:t>
            </a:r>
          </a:p>
          <a:p>
            <a:pPr marL="971550" lvl="1" indent="-514350">
              <a:buAutoNum type="arabicPeriod"/>
            </a:pPr>
            <a:r>
              <a:rPr lang="en-US" dirty="0"/>
              <a:t>contraceptive  use  by  currently  married  women  in  reproductive age to 73%, and </a:t>
            </a:r>
          </a:p>
          <a:p>
            <a:pPr marL="971550" lvl="1" indent="-514350">
              <a:buAutoNum type="arabicPeriod"/>
            </a:pPr>
            <a:r>
              <a:rPr lang="en-US" dirty="0"/>
              <a:t>pregnant women tested for HIV who received results and  post-test counseling to 75% by 2020 from the baselines of the Kenya Demographic and Health Survey 2014 with enhanced focus on quality of services. </a:t>
            </a:r>
          </a:p>
        </p:txBody>
      </p:sp>
      <p:sp>
        <p:nvSpPr>
          <p:cNvPr id="4" name="Rectangle 3">
            <a:extLst>
              <a:ext uri="{FF2B5EF4-FFF2-40B4-BE49-F238E27FC236}">
                <a16:creationId xmlns:a16="http://schemas.microsoft.com/office/drawing/2014/main" xmlns="" id="{EAF8B3E8-FC28-4D4F-BF55-487F6CB867B5}"/>
              </a:ext>
            </a:extLst>
          </p:cNvPr>
          <p:cNvSpPr/>
          <p:nvPr/>
        </p:nvSpPr>
        <p:spPr>
          <a:xfrm>
            <a:off x="2153013" y="5466345"/>
            <a:ext cx="8587408" cy="369332"/>
          </a:xfrm>
          <a:prstGeom prst="rect">
            <a:avLst/>
          </a:prstGeom>
        </p:spPr>
        <p:txBody>
          <a:bodyPr wrap="square">
            <a:spAutoFit/>
          </a:bodyPr>
          <a:lstStyle/>
          <a:p>
            <a:r>
              <a:rPr lang="en-US" b="1" dirty="0"/>
              <a:t>Reproductive  Maternal  Neonatal  Child  and  Adolescent  Health (RMNCAH)</a:t>
            </a:r>
            <a:endParaRPr lang="en-US" dirty="0"/>
          </a:p>
        </p:txBody>
      </p:sp>
    </p:spTree>
    <p:extLst>
      <p:ext uri="{BB962C8B-B14F-4D97-AF65-F5344CB8AC3E}">
        <p14:creationId xmlns:p14="http://schemas.microsoft.com/office/powerpoint/2010/main" xmlns="" val="393892004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FB8C37-EAA9-4D35-B87C-9F8B17711EB3}"/>
              </a:ext>
            </a:extLst>
          </p:cNvPr>
          <p:cNvSpPr>
            <a:spLocks noGrp="1"/>
          </p:cNvSpPr>
          <p:nvPr>
            <p:ph type="title"/>
          </p:nvPr>
        </p:nvSpPr>
        <p:spPr/>
        <p:txBody>
          <a:bodyPr/>
          <a:lstStyle/>
          <a:p>
            <a:r>
              <a:rPr lang="en-US" sz="3600" cap="none" dirty="0"/>
              <a:t>Kenya SDG Targets For RH</a:t>
            </a:r>
            <a:br>
              <a:rPr lang="en-US" sz="3600" cap="none" dirty="0"/>
            </a:br>
            <a:r>
              <a:rPr lang="en-US" cap="none" dirty="0"/>
              <a:t> </a:t>
            </a:r>
            <a:r>
              <a:rPr lang="en-US" cap="none" dirty="0">
                <a:solidFill>
                  <a:srgbClr val="FF0000"/>
                </a:solidFill>
              </a:rPr>
              <a:t>Kenya RMNCAH Investment Framework (January 2016) </a:t>
            </a:r>
            <a:endParaRPr lang="en-US" dirty="0"/>
          </a:p>
        </p:txBody>
      </p:sp>
      <p:sp>
        <p:nvSpPr>
          <p:cNvPr id="3" name="Content Placeholder 2">
            <a:extLst>
              <a:ext uri="{FF2B5EF4-FFF2-40B4-BE49-F238E27FC236}">
                <a16:creationId xmlns:a16="http://schemas.microsoft.com/office/drawing/2014/main" xmlns="" id="{62E45174-6996-473A-94BA-42E389BBF4AF}"/>
              </a:ext>
            </a:extLst>
          </p:cNvPr>
          <p:cNvSpPr>
            <a:spLocks noGrp="1"/>
          </p:cNvSpPr>
          <p:nvPr>
            <p:ph idx="1"/>
          </p:nvPr>
        </p:nvSpPr>
        <p:spPr/>
        <p:txBody>
          <a:bodyPr/>
          <a:lstStyle/>
          <a:p>
            <a:pPr marL="571500" indent="-514350"/>
            <a:r>
              <a:rPr lang="en-US" dirty="0"/>
              <a:t>It also aims to reduce stunting to 19%, teenage pregnancy to 11%, and contribute to decrease in neonatal mortality to 18%. </a:t>
            </a:r>
          </a:p>
          <a:p>
            <a:pPr marL="571500" indent="-514350"/>
            <a:r>
              <a:rPr lang="en-US" dirty="0"/>
              <a:t>The absolute number of deaths of children under-five years is projected to reduce from 77,761 to 48,590 and maternal from 5,453 to 3,276 between 2014/15 and 2019/20.</a:t>
            </a:r>
          </a:p>
          <a:p>
            <a:pPr marL="571500" indent="-514350"/>
            <a:r>
              <a:rPr lang="en-US" dirty="0"/>
              <a:t>Finally, the framework aims to ensure that at least three out of four births will be registered, thereby providing more robust denominators to effectively plan and monitor RMNCAH service delivery. </a:t>
            </a:r>
          </a:p>
        </p:txBody>
      </p:sp>
      <p:sp>
        <p:nvSpPr>
          <p:cNvPr id="4" name="Rectangle 3">
            <a:extLst>
              <a:ext uri="{FF2B5EF4-FFF2-40B4-BE49-F238E27FC236}">
                <a16:creationId xmlns:a16="http://schemas.microsoft.com/office/drawing/2014/main" xmlns="" id="{7AB5B91F-A643-4662-9CDC-A4B5C231E0CA}"/>
              </a:ext>
            </a:extLst>
          </p:cNvPr>
          <p:cNvSpPr/>
          <p:nvPr/>
        </p:nvSpPr>
        <p:spPr>
          <a:xfrm>
            <a:off x="1986016" y="5628323"/>
            <a:ext cx="8534400" cy="369332"/>
          </a:xfrm>
          <a:prstGeom prst="rect">
            <a:avLst/>
          </a:prstGeom>
        </p:spPr>
        <p:txBody>
          <a:bodyPr wrap="square">
            <a:spAutoFit/>
          </a:bodyPr>
          <a:lstStyle/>
          <a:p>
            <a:r>
              <a:rPr lang="en-US" b="1" dirty="0"/>
              <a:t>Reproductive  Maternal  Neonatal  Child  and  Adolescent  Health (RMNCAH)</a:t>
            </a:r>
            <a:endParaRPr lang="en-US" dirty="0"/>
          </a:p>
        </p:txBody>
      </p:sp>
    </p:spTree>
    <p:extLst>
      <p:ext uri="{BB962C8B-B14F-4D97-AF65-F5344CB8AC3E}">
        <p14:creationId xmlns:p14="http://schemas.microsoft.com/office/powerpoint/2010/main" xmlns="" val="58608123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54F678-49FB-4EB0-AF5A-6BF6864FC92E}"/>
              </a:ext>
            </a:extLst>
          </p:cNvPr>
          <p:cNvSpPr>
            <a:spLocks noGrp="1"/>
          </p:cNvSpPr>
          <p:nvPr>
            <p:ph type="title"/>
          </p:nvPr>
        </p:nvSpPr>
        <p:spPr/>
        <p:txBody>
          <a:bodyPr/>
          <a:lstStyle/>
          <a:p>
            <a:r>
              <a:rPr lang="en-US" sz="3600" cap="none" dirty="0"/>
              <a:t>Kenya SDG Targets For RH</a:t>
            </a:r>
            <a:br>
              <a:rPr lang="en-US" sz="3600" cap="none" dirty="0"/>
            </a:br>
            <a:r>
              <a:rPr lang="en-US" cap="none" dirty="0"/>
              <a:t> </a:t>
            </a:r>
            <a:r>
              <a:rPr lang="en-US" cap="none" dirty="0">
                <a:solidFill>
                  <a:srgbClr val="FF0000"/>
                </a:solidFill>
              </a:rPr>
              <a:t>Kenya RMNCAH Investment Framework (January 2016) </a:t>
            </a:r>
            <a:endParaRPr lang="en-US" dirty="0"/>
          </a:p>
        </p:txBody>
      </p:sp>
      <p:sp>
        <p:nvSpPr>
          <p:cNvPr id="3" name="Content Placeholder 2">
            <a:extLst>
              <a:ext uri="{FF2B5EF4-FFF2-40B4-BE49-F238E27FC236}">
                <a16:creationId xmlns:a16="http://schemas.microsoft.com/office/drawing/2014/main" xmlns="" id="{2CB67AFE-1ECC-4379-BAD3-259F8B91DDE0}"/>
              </a:ext>
            </a:extLst>
          </p:cNvPr>
          <p:cNvSpPr>
            <a:spLocks noGrp="1"/>
          </p:cNvSpPr>
          <p:nvPr>
            <p:ph idx="1"/>
          </p:nvPr>
        </p:nvSpPr>
        <p:spPr/>
        <p:txBody>
          <a:bodyPr/>
          <a:lstStyle/>
          <a:p>
            <a:r>
              <a:rPr lang="en-US" dirty="0"/>
              <a:t>Progress  on  improvements  in  quality,  productivity  and  efficiency  will  be  tracked  through strengthened routine data, independent surveys, and implementation research of innovations.</a:t>
            </a:r>
          </a:p>
          <a:p>
            <a:r>
              <a:rPr lang="en-US" dirty="0"/>
              <a:t>Impact and outcome level indicators in reducing neonatal, infant, and under-five mortality rates, and maternal mortality ratio (MMR) will be tracked through population based surveys such as the KDHS.</a:t>
            </a:r>
          </a:p>
          <a:p>
            <a:endParaRPr lang="en-US" dirty="0"/>
          </a:p>
        </p:txBody>
      </p:sp>
    </p:spTree>
    <p:extLst>
      <p:ext uri="{BB962C8B-B14F-4D97-AF65-F5344CB8AC3E}">
        <p14:creationId xmlns:p14="http://schemas.microsoft.com/office/powerpoint/2010/main" xmlns="" val="23475803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F788032-B7FF-4C08-83C4-2BEE08755D19}"/>
              </a:ext>
            </a:extLst>
          </p:cNvPr>
          <p:cNvSpPr>
            <a:spLocks noGrp="1"/>
          </p:cNvSpPr>
          <p:nvPr>
            <p:ph type="title"/>
          </p:nvPr>
        </p:nvSpPr>
        <p:spPr/>
        <p:txBody>
          <a:bodyPr/>
          <a:lstStyle/>
          <a:p>
            <a:r>
              <a:rPr lang="en-US" sz="3600" cap="none" dirty="0"/>
              <a:t>Kenya SDG Targets For RH</a:t>
            </a:r>
            <a:br>
              <a:rPr lang="en-US" sz="3600" cap="none" dirty="0"/>
            </a:br>
            <a:r>
              <a:rPr lang="en-US" cap="none" dirty="0"/>
              <a:t> </a:t>
            </a:r>
            <a:r>
              <a:rPr lang="en-US" cap="none" dirty="0">
                <a:solidFill>
                  <a:srgbClr val="FF0000"/>
                </a:solidFill>
              </a:rPr>
              <a:t>Kenya RMNCAH Investment Framework (January 2016) </a:t>
            </a:r>
            <a:endParaRPr lang="en-US" dirty="0"/>
          </a:p>
        </p:txBody>
      </p:sp>
      <p:sp>
        <p:nvSpPr>
          <p:cNvPr id="3" name="Content Placeholder 2">
            <a:extLst>
              <a:ext uri="{FF2B5EF4-FFF2-40B4-BE49-F238E27FC236}">
                <a16:creationId xmlns:a16="http://schemas.microsoft.com/office/drawing/2014/main" xmlns="" id="{D9E3B9C9-44B0-4925-80FA-94A20A0B58DC}"/>
              </a:ext>
            </a:extLst>
          </p:cNvPr>
          <p:cNvSpPr>
            <a:spLocks noGrp="1"/>
          </p:cNvSpPr>
          <p:nvPr>
            <p:ph idx="1"/>
          </p:nvPr>
        </p:nvSpPr>
        <p:spPr/>
        <p:txBody>
          <a:bodyPr/>
          <a:lstStyle/>
          <a:p>
            <a:r>
              <a:rPr lang="en-US" dirty="0"/>
              <a:t>The proposed Maternal Death Surveillance and Response (MDSR) helps to identify and register maternal deaths, and support appropriate actions to be implemented to prevent them.</a:t>
            </a:r>
          </a:p>
          <a:p>
            <a:r>
              <a:rPr lang="en-US" dirty="0"/>
              <a:t>Active citizens’ participation and feedback, independent verification and progress reviews will be used to track achievements of the investments made in RMNCAH. </a:t>
            </a:r>
          </a:p>
          <a:p>
            <a:pPr marL="0" indent="0">
              <a:buNone/>
            </a:pPr>
            <a:endParaRPr lang="en-US" dirty="0"/>
          </a:p>
        </p:txBody>
      </p:sp>
    </p:spTree>
    <p:extLst>
      <p:ext uri="{BB962C8B-B14F-4D97-AF65-F5344CB8AC3E}">
        <p14:creationId xmlns:p14="http://schemas.microsoft.com/office/powerpoint/2010/main" xmlns="" val="39331217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AC43D7-3182-42A6-A1DC-4CC05AFE9F14}"/>
              </a:ext>
            </a:extLst>
          </p:cNvPr>
          <p:cNvSpPr>
            <a:spLocks noGrp="1"/>
          </p:cNvSpPr>
          <p:nvPr>
            <p:ph type="title"/>
          </p:nvPr>
        </p:nvSpPr>
        <p:spPr/>
        <p:txBody>
          <a:bodyPr/>
          <a:lstStyle/>
          <a:p>
            <a:r>
              <a:rPr lang="en-US" sz="3600" cap="none" dirty="0"/>
              <a:t>Kenya SDG Targets For RH</a:t>
            </a:r>
            <a:br>
              <a:rPr lang="en-US" sz="3600" cap="none" dirty="0"/>
            </a:br>
            <a:r>
              <a:rPr lang="en-US" cap="none" dirty="0"/>
              <a:t> </a:t>
            </a:r>
            <a:r>
              <a:rPr lang="en-US" cap="none" dirty="0">
                <a:solidFill>
                  <a:srgbClr val="FF0000"/>
                </a:solidFill>
              </a:rPr>
              <a:t>Kenya RMNCAH Investment Framework (January 2016) </a:t>
            </a:r>
            <a:endParaRPr lang="en-US" dirty="0"/>
          </a:p>
        </p:txBody>
      </p:sp>
      <p:sp>
        <p:nvSpPr>
          <p:cNvPr id="3" name="Content Placeholder 2">
            <a:extLst>
              <a:ext uri="{FF2B5EF4-FFF2-40B4-BE49-F238E27FC236}">
                <a16:creationId xmlns:a16="http://schemas.microsoft.com/office/drawing/2014/main" xmlns="" id="{651DB0B5-21A0-4C9B-8245-01038DB80D5B}"/>
              </a:ext>
            </a:extLst>
          </p:cNvPr>
          <p:cNvSpPr>
            <a:spLocks noGrp="1"/>
          </p:cNvSpPr>
          <p:nvPr>
            <p:ph idx="1"/>
          </p:nvPr>
        </p:nvSpPr>
        <p:spPr/>
        <p:txBody>
          <a:bodyPr/>
          <a:lstStyle/>
          <a:p>
            <a:r>
              <a:rPr lang="en-US" dirty="0"/>
              <a:t>Strengthening  Civil  Registration  and  Vital  Statistics  (CRVS)  will  be  an  essential  intervention  to inform better planning and enhance accountability to results.</a:t>
            </a:r>
          </a:p>
          <a:p>
            <a:r>
              <a:rPr lang="en-US" dirty="0"/>
              <a:t>It is estimated that implementation of the  framework  will  require  an  increase  in  current  annual  per  capita  public  expenditures  on RMNCAH from Kenyan Shillings (KSH) 1,033 (US$10.87) in 2015/16 to KSH 1,306 (US$ 13.75) by 2019/20. An additional KSH 59 billion (US$ 617 million) will be required to address the financing gap.</a:t>
            </a:r>
          </a:p>
          <a:p>
            <a:endParaRPr lang="en-US" dirty="0"/>
          </a:p>
        </p:txBody>
      </p:sp>
    </p:spTree>
    <p:extLst>
      <p:ext uri="{BB962C8B-B14F-4D97-AF65-F5344CB8AC3E}">
        <p14:creationId xmlns:p14="http://schemas.microsoft.com/office/powerpoint/2010/main" xmlns="" val="92232668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F2465F-0AAF-45A6-B3C9-BBF27D19C4C0}"/>
              </a:ext>
            </a:extLst>
          </p:cNvPr>
          <p:cNvSpPr>
            <a:spLocks noGrp="1"/>
          </p:cNvSpPr>
          <p:nvPr>
            <p:ph type="title"/>
          </p:nvPr>
        </p:nvSpPr>
        <p:spPr/>
        <p:txBody>
          <a:bodyPr/>
          <a:lstStyle/>
          <a:p>
            <a:r>
              <a:rPr lang="en-US" cap="none" dirty="0"/>
              <a:t>Devolution in Achieving SDGs Related to RH</a:t>
            </a:r>
          </a:p>
        </p:txBody>
      </p:sp>
      <p:sp>
        <p:nvSpPr>
          <p:cNvPr id="3" name="Content Placeholder 2">
            <a:extLst>
              <a:ext uri="{FF2B5EF4-FFF2-40B4-BE49-F238E27FC236}">
                <a16:creationId xmlns:a16="http://schemas.microsoft.com/office/drawing/2014/main" xmlns="" id="{68DF6E2C-7197-4C03-A11B-542902CAAED6}"/>
              </a:ext>
            </a:extLst>
          </p:cNvPr>
          <p:cNvSpPr>
            <a:spLocks noGrp="1"/>
          </p:cNvSpPr>
          <p:nvPr>
            <p:ph idx="1"/>
          </p:nvPr>
        </p:nvSpPr>
        <p:spPr/>
        <p:txBody>
          <a:bodyPr>
            <a:normAutofit fontScale="92500"/>
          </a:bodyPr>
          <a:lstStyle/>
          <a:p>
            <a:r>
              <a:rPr lang="en-US" dirty="0"/>
              <a:t>Kenya has introduced an ambitious devolution initiative, which could help to address the major demand and supply side challenges.</a:t>
            </a:r>
          </a:p>
          <a:p>
            <a:r>
              <a:rPr lang="en-US" dirty="0"/>
              <a:t>National RMNCAH serve as a guide for the development and implementation of county RMNCAH implementation plans, which will be an integral part of County Integrated Development Plans and  aligned  with  the  County  Health  Strategic  and  Investment  Plans.</a:t>
            </a:r>
          </a:p>
          <a:p>
            <a:r>
              <a:rPr lang="en-US" dirty="0"/>
              <a:t>Devolution  has  the  potential  to  address  inequities  and  to  enhance  accountability.</a:t>
            </a:r>
          </a:p>
          <a:p>
            <a:r>
              <a:rPr lang="en-US" dirty="0"/>
              <a:t>Increased government spending is necessary    to scale-up interventions but ensuring effective coverage with an equity focus is critical to  improve  health  outcomes.</a:t>
            </a:r>
          </a:p>
          <a:p>
            <a:pPr marL="0" indent="0">
              <a:buNone/>
            </a:pPr>
            <a:endParaRPr lang="en-US" dirty="0"/>
          </a:p>
        </p:txBody>
      </p:sp>
    </p:spTree>
    <p:extLst>
      <p:ext uri="{BB962C8B-B14F-4D97-AF65-F5344CB8AC3E}">
        <p14:creationId xmlns:p14="http://schemas.microsoft.com/office/powerpoint/2010/main" xmlns="" val="881432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40BC80-BFA1-4F2D-B843-F2C6614BEE2C}"/>
              </a:ext>
            </a:extLst>
          </p:cNvPr>
          <p:cNvSpPr>
            <a:spLocks noGrp="1"/>
          </p:cNvSpPr>
          <p:nvPr>
            <p:ph type="title"/>
          </p:nvPr>
        </p:nvSpPr>
        <p:spPr/>
        <p:txBody>
          <a:bodyPr/>
          <a:lstStyle/>
          <a:p>
            <a:r>
              <a:rPr lang="en-US" cap="none" dirty="0"/>
              <a:t>Status of Reproductive Health in Kenya</a:t>
            </a:r>
          </a:p>
        </p:txBody>
      </p:sp>
      <p:sp>
        <p:nvSpPr>
          <p:cNvPr id="3" name="Content Placeholder 2">
            <a:extLst>
              <a:ext uri="{FF2B5EF4-FFF2-40B4-BE49-F238E27FC236}">
                <a16:creationId xmlns:a16="http://schemas.microsoft.com/office/drawing/2014/main" xmlns="" id="{B7F01D60-CD67-48EF-A67C-1011832DBD80}"/>
              </a:ext>
            </a:extLst>
          </p:cNvPr>
          <p:cNvSpPr>
            <a:spLocks noGrp="1"/>
          </p:cNvSpPr>
          <p:nvPr>
            <p:ph idx="1"/>
          </p:nvPr>
        </p:nvSpPr>
        <p:spPr/>
        <p:txBody>
          <a:bodyPr/>
          <a:lstStyle/>
          <a:p>
            <a:r>
              <a:rPr lang="en-US" dirty="0"/>
              <a:t>Kenya has made steady progress in improving reproductive, maternal and child health outcomes in the last decade. </a:t>
            </a:r>
          </a:p>
          <a:p>
            <a:r>
              <a:rPr lang="en-US" dirty="0"/>
              <a:t>Child mortality has declined by over 20 percent since 2008 and the country achieved a total fertility rate of less than four. </a:t>
            </a:r>
          </a:p>
          <a:p>
            <a:r>
              <a:rPr lang="en-US" dirty="0"/>
              <a:t>Stunting, which remained stubbornly high over the past two decades has started to decline. </a:t>
            </a:r>
          </a:p>
          <a:p>
            <a:r>
              <a:rPr lang="en-US" dirty="0"/>
              <a:t>Six out of ten pregnant women now receive skilled care at child birth and over half receive postnatal care</a:t>
            </a:r>
          </a:p>
        </p:txBody>
      </p:sp>
    </p:spTree>
    <p:extLst>
      <p:ext uri="{BB962C8B-B14F-4D97-AF65-F5344CB8AC3E}">
        <p14:creationId xmlns:p14="http://schemas.microsoft.com/office/powerpoint/2010/main" xmlns="" val="165474848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A8F655-10A1-4EFF-A406-23FFEA17CFEF}"/>
              </a:ext>
            </a:extLst>
          </p:cNvPr>
          <p:cNvSpPr>
            <a:spLocks noGrp="1"/>
          </p:cNvSpPr>
          <p:nvPr>
            <p:ph type="title"/>
          </p:nvPr>
        </p:nvSpPr>
        <p:spPr/>
        <p:txBody>
          <a:bodyPr/>
          <a:lstStyle/>
          <a:p>
            <a:r>
              <a:rPr lang="en-US" cap="none" dirty="0"/>
              <a:t>Areas to improve on</a:t>
            </a:r>
            <a:endParaRPr lang="en-US" dirty="0"/>
          </a:p>
        </p:txBody>
      </p:sp>
      <p:sp>
        <p:nvSpPr>
          <p:cNvPr id="3" name="Content Placeholder 2">
            <a:extLst>
              <a:ext uri="{FF2B5EF4-FFF2-40B4-BE49-F238E27FC236}">
                <a16:creationId xmlns:a16="http://schemas.microsoft.com/office/drawing/2014/main" xmlns="" id="{11F4A195-C087-47AC-8BA3-4BB9CC0AEC98}"/>
              </a:ext>
            </a:extLst>
          </p:cNvPr>
          <p:cNvSpPr>
            <a:spLocks noGrp="1"/>
          </p:cNvSpPr>
          <p:nvPr>
            <p:ph idx="1"/>
          </p:nvPr>
        </p:nvSpPr>
        <p:spPr/>
        <p:txBody>
          <a:bodyPr/>
          <a:lstStyle/>
          <a:p>
            <a:r>
              <a:rPr lang="en-US" dirty="0"/>
              <a:t>Effective partnerships are critical for success as fragmented financing and governance cause high  transaction  costs,  hindering  effective  harmonization  at  the  country  level. </a:t>
            </a:r>
          </a:p>
          <a:p>
            <a:r>
              <a:rPr lang="en-US" dirty="0"/>
              <a:t>Integration can optimize the efficient use of resources and reduce duplication and wastage.</a:t>
            </a:r>
          </a:p>
          <a:p>
            <a:r>
              <a:rPr lang="en-US" dirty="0"/>
              <a:t>Incentives  are  effective  in  changing  and  influencing  behavior  of  providers  and  users  to improve  health  outcomes. </a:t>
            </a:r>
          </a:p>
          <a:p>
            <a:r>
              <a:rPr lang="en-US" dirty="0"/>
              <a:t> Political commitment has been key to improved RMNCAH outcomes in all countries that have made progress on MDGs 4 and 5.</a:t>
            </a:r>
          </a:p>
        </p:txBody>
      </p:sp>
    </p:spTree>
    <p:extLst>
      <p:ext uri="{BB962C8B-B14F-4D97-AF65-F5344CB8AC3E}">
        <p14:creationId xmlns:p14="http://schemas.microsoft.com/office/powerpoint/2010/main" xmlns="" val="342791932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9D23F4-E84C-41E1-B539-BCE21AA75039}"/>
              </a:ext>
            </a:extLst>
          </p:cNvPr>
          <p:cNvSpPr>
            <a:spLocks noGrp="1"/>
          </p:cNvSpPr>
          <p:nvPr>
            <p:ph type="title"/>
          </p:nvPr>
        </p:nvSpPr>
        <p:spPr/>
        <p:txBody>
          <a:bodyPr/>
          <a:lstStyle/>
          <a:p>
            <a:r>
              <a:rPr lang="en-US" cap="none" dirty="0"/>
              <a:t>Innovation and Research</a:t>
            </a:r>
          </a:p>
        </p:txBody>
      </p:sp>
      <p:sp>
        <p:nvSpPr>
          <p:cNvPr id="3" name="Content Placeholder 2">
            <a:extLst>
              <a:ext uri="{FF2B5EF4-FFF2-40B4-BE49-F238E27FC236}">
                <a16:creationId xmlns:a16="http://schemas.microsoft.com/office/drawing/2014/main" xmlns="" id="{C46844BE-31A7-4A1B-B84E-54705C148A0E}"/>
              </a:ext>
            </a:extLst>
          </p:cNvPr>
          <p:cNvSpPr>
            <a:spLocks noGrp="1"/>
          </p:cNvSpPr>
          <p:nvPr>
            <p:ph idx="1"/>
          </p:nvPr>
        </p:nvSpPr>
        <p:spPr/>
        <p:txBody>
          <a:bodyPr/>
          <a:lstStyle/>
          <a:p>
            <a:r>
              <a:rPr lang="en-US" sz="1750" dirty="0"/>
              <a:t>The following research questions have been identified by MOH:</a:t>
            </a:r>
          </a:p>
          <a:p>
            <a:pPr lvl="1"/>
            <a:r>
              <a:rPr lang="en-US" sz="1750" dirty="0"/>
              <a:t>What are the factors that contribute to poor health seeking behaviors for RMNCAH services? </a:t>
            </a:r>
          </a:p>
          <a:p>
            <a:pPr lvl="1"/>
            <a:r>
              <a:rPr lang="en-US" sz="1750" dirty="0"/>
              <a:t>What are the most cost effective models that can promote male involvement? </a:t>
            </a:r>
          </a:p>
          <a:p>
            <a:pPr lvl="1"/>
            <a:r>
              <a:rPr lang="en-US" sz="1750" dirty="0"/>
              <a:t>What are the factors contributing to non-adherence to standard operating procedures and guidelines by health care providers in both private and public sectors? </a:t>
            </a:r>
          </a:p>
          <a:p>
            <a:pPr lvl="1"/>
            <a:r>
              <a:rPr lang="en-US" sz="1750" dirty="0"/>
              <a:t>what is the impact of comprehensive RMNCAH training on the competency and skills of providers? </a:t>
            </a:r>
          </a:p>
          <a:p>
            <a:pPr lvl="1"/>
            <a:r>
              <a:rPr lang="en-US" sz="1750" dirty="0"/>
              <a:t>Does task sharing work; if not, what are key barriers? </a:t>
            </a:r>
          </a:p>
          <a:p>
            <a:pPr lvl="1"/>
            <a:r>
              <a:rPr lang="en-US" sz="1750" dirty="0"/>
              <a:t>What is the impact of current RMNCAH behavior change communication interventions? </a:t>
            </a:r>
          </a:p>
        </p:txBody>
      </p:sp>
    </p:spTree>
    <p:extLst>
      <p:ext uri="{BB962C8B-B14F-4D97-AF65-F5344CB8AC3E}">
        <p14:creationId xmlns:p14="http://schemas.microsoft.com/office/powerpoint/2010/main" xmlns="" val="36403495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D1FFE63-AF01-4205-8B89-565CD90A9C17}"/>
              </a:ext>
            </a:extLst>
          </p:cNvPr>
          <p:cNvSpPr>
            <a:spLocks noGrp="1"/>
          </p:cNvSpPr>
          <p:nvPr>
            <p:ph type="title"/>
          </p:nvPr>
        </p:nvSpPr>
        <p:spPr/>
        <p:txBody>
          <a:bodyPr/>
          <a:lstStyle/>
          <a:p>
            <a:r>
              <a:rPr lang="en-US" cap="none" dirty="0"/>
              <a:t>Innovation and Research..</a:t>
            </a:r>
            <a:endParaRPr lang="en-US" dirty="0"/>
          </a:p>
        </p:txBody>
      </p:sp>
      <p:sp>
        <p:nvSpPr>
          <p:cNvPr id="3" name="Content Placeholder 2">
            <a:extLst>
              <a:ext uri="{FF2B5EF4-FFF2-40B4-BE49-F238E27FC236}">
                <a16:creationId xmlns:a16="http://schemas.microsoft.com/office/drawing/2014/main" xmlns="" id="{F0070216-7F94-495F-8C25-D136C48040E9}"/>
              </a:ext>
            </a:extLst>
          </p:cNvPr>
          <p:cNvSpPr>
            <a:spLocks noGrp="1"/>
          </p:cNvSpPr>
          <p:nvPr>
            <p:ph idx="1"/>
          </p:nvPr>
        </p:nvSpPr>
        <p:spPr/>
        <p:txBody>
          <a:bodyPr/>
          <a:lstStyle/>
          <a:p>
            <a:pPr lvl="1"/>
            <a:r>
              <a:rPr lang="en-US" sz="1750" dirty="0"/>
              <a:t>How effective are the different service delivery models, social media and mobile technologies in delivering adolescent sexual and reproductive health? </a:t>
            </a:r>
          </a:p>
          <a:p>
            <a:pPr lvl="1"/>
            <a:r>
              <a:rPr lang="en-US" sz="1750" dirty="0"/>
              <a:t>What is the impact of maternal shelters? </a:t>
            </a:r>
          </a:p>
          <a:p>
            <a:pPr lvl="1"/>
            <a:r>
              <a:rPr lang="en-US" sz="1750" dirty="0"/>
              <a:t>What are the mechanisms to get real time feedback from adolescents on health services (satisfaction with services)? </a:t>
            </a:r>
          </a:p>
          <a:p>
            <a:pPr lvl="1"/>
            <a:r>
              <a:rPr lang="en-US" sz="1750" dirty="0"/>
              <a:t>How effective is the ongoing innovations such as cash-plus program and what are the implementation challenges? </a:t>
            </a:r>
          </a:p>
          <a:p>
            <a:pPr lvl="1"/>
            <a:r>
              <a:rPr lang="en-US" sz="1750" dirty="0"/>
              <a:t>What models work best to reach out of school adolescents?</a:t>
            </a:r>
          </a:p>
          <a:p>
            <a:pPr marL="0" indent="0">
              <a:buNone/>
            </a:pPr>
            <a:endParaRPr lang="en-US" dirty="0"/>
          </a:p>
        </p:txBody>
      </p:sp>
    </p:spTree>
    <p:extLst>
      <p:ext uri="{BB962C8B-B14F-4D97-AF65-F5344CB8AC3E}">
        <p14:creationId xmlns:p14="http://schemas.microsoft.com/office/powerpoint/2010/main" xmlns="" val="418890668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524000" y="0"/>
            <a:ext cx="9144000" cy="6858000"/>
          </a:xfrm>
          <a:prstGeom prst="rect">
            <a:avLst/>
          </a:prstGeom>
          <a:solidFill>
            <a:srgbClr val="EFF9FF"/>
          </a:solidFill>
          <a:ln>
            <a:solidFill>
              <a:schemeClr val="accent1">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 name="Picture 1" descr="shutterstock_155931116.gif"/>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28203" y="0"/>
            <a:ext cx="4944618" cy="6858000"/>
          </a:xfrm>
          <a:prstGeom prst="rect">
            <a:avLst/>
          </a:prstGeom>
        </p:spPr>
      </p:pic>
      <p:sp>
        <p:nvSpPr>
          <p:cNvPr id="20" name="Rectangle 19"/>
          <p:cNvSpPr/>
          <p:nvPr/>
        </p:nvSpPr>
        <p:spPr>
          <a:xfrm>
            <a:off x="1524000" y="4282966"/>
            <a:ext cx="9144000" cy="1357586"/>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TextBox 20"/>
          <p:cNvSpPr txBox="1"/>
          <p:nvPr/>
        </p:nvSpPr>
        <p:spPr>
          <a:xfrm>
            <a:off x="1497724" y="4494928"/>
            <a:ext cx="5666829" cy="830997"/>
          </a:xfrm>
          <a:prstGeom prst="rect">
            <a:avLst/>
          </a:prstGeom>
          <a:noFill/>
        </p:spPr>
        <p:txBody>
          <a:bodyPr wrap="square" rtlCol="0">
            <a:spAutoFit/>
          </a:bodyPr>
          <a:lstStyle/>
          <a:p>
            <a:pPr algn="ctr"/>
            <a:r>
              <a:rPr lang="en-US" sz="4800" b="1" dirty="0">
                <a:solidFill>
                  <a:srgbClr val="FFFFFF"/>
                </a:solidFill>
                <a:latin typeface="Arial"/>
                <a:cs typeface="Arial"/>
              </a:rPr>
              <a:t>Thank you</a:t>
            </a:r>
            <a:endParaRPr lang="en-US" sz="4800" dirty="0">
              <a:solidFill>
                <a:srgbClr val="FFFFFF"/>
              </a:solidFill>
              <a:latin typeface="Arial"/>
              <a:cs typeface="Arial"/>
            </a:endParaRPr>
          </a:p>
        </p:txBody>
      </p:sp>
    </p:spTree>
    <p:extLst>
      <p:ext uri="{BB962C8B-B14F-4D97-AF65-F5344CB8AC3E}">
        <p14:creationId xmlns:p14="http://schemas.microsoft.com/office/powerpoint/2010/main" xmlns="" val="83295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6CBFBC-C615-4A7C-94F5-A98DC5577C0C}"/>
              </a:ext>
            </a:extLst>
          </p:cNvPr>
          <p:cNvSpPr>
            <a:spLocks noGrp="1"/>
          </p:cNvSpPr>
          <p:nvPr>
            <p:ph type="title"/>
          </p:nvPr>
        </p:nvSpPr>
        <p:spPr/>
        <p:txBody>
          <a:bodyPr/>
          <a:lstStyle/>
          <a:p>
            <a:r>
              <a:rPr lang="en-US" cap="none" dirty="0"/>
              <a:t>Status of Reproductive Health in Kenya</a:t>
            </a:r>
            <a:endParaRPr lang="en-US" dirty="0"/>
          </a:p>
        </p:txBody>
      </p:sp>
      <p:sp>
        <p:nvSpPr>
          <p:cNvPr id="3" name="Content Placeholder 2">
            <a:extLst>
              <a:ext uri="{FF2B5EF4-FFF2-40B4-BE49-F238E27FC236}">
                <a16:creationId xmlns:a16="http://schemas.microsoft.com/office/drawing/2014/main" xmlns="" id="{4AD8794F-6105-43F8-83D2-4592E5A976EF}"/>
              </a:ext>
            </a:extLst>
          </p:cNvPr>
          <p:cNvSpPr>
            <a:spLocks noGrp="1"/>
          </p:cNvSpPr>
          <p:nvPr>
            <p:ph idx="1"/>
          </p:nvPr>
        </p:nvSpPr>
        <p:spPr/>
        <p:txBody>
          <a:bodyPr/>
          <a:lstStyle/>
          <a:p>
            <a:r>
              <a:rPr lang="en-US" dirty="0"/>
              <a:t>However, despite this progress, Kenya could not achieve maternal and child health Millennium Development Goals (MDGs). </a:t>
            </a:r>
          </a:p>
          <a:p>
            <a:r>
              <a:rPr lang="en-US" dirty="0"/>
              <a:t>In Kenya today, many women, neonates, children, and adolescents continue to experience morbidity or die from preventable conditions that have proven and cost effective interventions.</a:t>
            </a:r>
          </a:p>
          <a:p>
            <a:r>
              <a:rPr lang="en-US" dirty="0"/>
              <a:t>Access to quality Reproductive Maternal Newborn Child and Adolescent Health (RMNCAH) services remains a challenge across all levels of care, and inequities continue to persist among population sub-groups, and between rich and the poor.</a:t>
            </a:r>
          </a:p>
        </p:txBody>
      </p:sp>
    </p:spTree>
    <p:extLst>
      <p:ext uri="{BB962C8B-B14F-4D97-AF65-F5344CB8AC3E}">
        <p14:creationId xmlns:p14="http://schemas.microsoft.com/office/powerpoint/2010/main" xmlns="" val="231259226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1207</TotalTime>
  <Words>6198</Words>
  <Application>Microsoft Office PowerPoint</Application>
  <PresentationFormat>Custom</PresentationFormat>
  <Paragraphs>570</Paragraphs>
  <Slides>83</Slides>
  <Notes>0</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Gallery</vt:lpstr>
      <vt:lpstr>Introduction to Reproduction Health</vt:lpstr>
      <vt:lpstr>Learning Outcomes</vt:lpstr>
      <vt:lpstr>Introduction to Reproductive Health</vt:lpstr>
      <vt:lpstr>Basic Elements</vt:lpstr>
      <vt:lpstr>Components of Reproductive Health    </vt:lpstr>
      <vt:lpstr>Components of Reproductive Health…</vt:lpstr>
      <vt:lpstr>Significance of Studying RH</vt:lpstr>
      <vt:lpstr>Status of Reproductive Health in Kenya</vt:lpstr>
      <vt:lpstr>Status of Reproductive Health in Kenya</vt:lpstr>
      <vt:lpstr>Status of Reproductive Health in Kenya..</vt:lpstr>
      <vt:lpstr>Status of Reproductive Health in Kenya..</vt:lpstr>
      <vt:lpstr>Status of Reproductive Health in Kenya..</vt:lpstr>
      <vt:lpstr>Slide 13</vt:lpstr>
      <vt:lpstr>.</vt:lpstr>
      <vt:lpstr>Trends In Neonatal, Infant and Under Five Mortality</vt:lpstr>
      <vt:lpstr>Maternal Mortality</vt:lpstr>
      <vt:lpstr>Direct Causes of Maternal Mortality</vt:lpstr>
      <vt:lpstr>Indirect Causes of Maternal Mortality</vt:lpstr>
      <vt:lpstr>Maternal Morbidity </vt:lpstr>
      <vt:lpstr>Underlying Causes Of Maternal &amp; Neonatal Mortality (The Three Delays) </vt:lpstr>
      <vt:lpstr>The Kenya Maternal And Newborn Health Model (2009) </vt:lpstr>
      <vt:lpstr>The Kenya Maternal And Newborn Health (MNH) Pillars </vt:lpstr>
      <vt:lpstr>The Kenya Maternal And Newborn Health (MNH) Pillars </vt:lpstr>
      <vt:lpstr>Skilled Attendance</vt:lpstr>
      <vt:lpstr>Enabling Environment</vt:lpstr>
      <vt:lpstr>Referral Systems</vt:lpstr>
      <vt:lpstr>Community Action, Partnerships </vt:lpstr>
      <vt:lpstr>Male Involvement And Participation </vt:lpstr>
      <vt:lpstr>Equity For All</vt:lpstr>
      <vt:lpstr>Reproductive Rights </vt:lpstr>
      <vt:lpstr>Emergency Obstetric Care</vt:lpstr>
      <vt:lpstr>Basic Emergency Obstetric Care Include: </vt:lpstr>
      <vt:lpstr>Comprehensive Emergency Obstetric Care</vt:lpstr>
      <vt:lpstr>Client Rights</vt:lpstr>
      <vt:lpstr>Client Rights..</vt:lpstr>
      <vt:lpstr>Client Rights..</vt:lpstr>
      <vt:lpstr>Providers’ Rights </vt:lpstr>
      <vt:lpstr>Providers’ Rights </vt:lpstr>
      <vt:lpstr>THE SAFE MOTHERHOOD INITIATIVE </vt:lpstr>
      <vt:lpstr>Summary of SMI Events</vt:lpstr>
      <vt:lpstr>International Conference For Population and Development (ICPD)</vt:lpstr>
      <vt:lpstr>International Conference For Population and Development (ICPD)</vt:lpstr>
      <vt:lpstr>National Reproductive Health Policy 2007</vt:lpstr>
      <vt:lpstr>The National Health Sector Strategic Plan (NHSSP II)-2005-2010</vt:lpstr>
      <vt:lpstr>National Reproductive Health Strategy (NRHS): 2009- 2015 </vt:lpstr>
      <vt:lpstr>The KEPH Life-Cycle Cohorts </vt:lpstr>
      <vt:lpstr>Levels of Care in KEPH </vt:lpstr>
      <vt:lpstr>NB</vt:lpstr>
      <vt:lpstr>Annual  Operational  Plans  (AOPs)</vt:lpstr>
      <vt:lpstr>The Community Strategy</vt:lpstr>
      <vt:lpstr>Vision 2030</vt:lpstr>
      <vt:lpstr>Vision 2030</vt:lpstr>
      <vt:lpstr>OTHER POLICIES</vt:lpstr>
      <vt:lpstr>Millennium Development Goals (MDGs)</vt:lpstr>
      <vt:lpstr>Why the MDGs ?</vt:lpstr>
      <vt:lpstr>Millennium Development Goals (MDGs)</vt:lpstr>
      <vt:lpstr>MDGS related to RH</vt:lpstr>
      <vt:lpstr>Progress Of MDGs Related To RH 2014 Infant Mortality Rate</vt:lpstr>
      <vt:lpstr>Progress Of MDGs Related To RH 2014 Infant Mortality Rate</vt:lpstr>
      <vt:lpstr>Progress Of MDGs Related To RH 2014 Neonatal Mortality Rate</vt:lpstr>
      <vt:lpstr>Progress Of MDGs Related To RH 2014 Maternal Health </vt:lpstr>
      <vt:lpstr>Progress Of MDGs Related To RH 2014 Maternal Health </vt:lpstr>
      <vt:lpstr>Progress Of MDGs Related To RH 2014</vt:lpstr>
      <vt:lpstr>Progress Of MDGs Related To RH 2014</vt:lpstr>
      <vt:lpstr>The 2030 Agenda For Sustainable Development</vt:lpstr>
      <vt:lpstr>SDGs</vt:lpstr>
      <vt:lpstr>SDGs</vt:lpstr>
      <vt:lpstr>SDGs</vt:lpstr>
      <vt:lpstr>SDGs</vt:lpstr>
      <vt:lpstr>What is New and Different about the 17 SDGs?</vt:lpstr>
      <vt:lpstr>SDGs</vt:lpstr>
      <vt:lpstr>The SDGs versus MDGs</vt:lpstr>
      <vt:lpstr>The SDGs versus MDGs</vt:lpstr>
      <vt:lpstr>Kenya SDG Targets For RH  Kenya RMNCAH Investment Framework (January 2016) </vt:lpstr>
      <vt:lpstr>Kenya SDG Targets For RH  Kenya RMNCAH Investment Framework (January 2016) </vt:lpstr>
      <vt:lpstr>Kenya SDG Targets For RH  Kenya RMNCAH Investment Framework (January 2016) </vt:lpstr>
      <vt:lpstr>Kenya SDG Targets For RH  Kenya RMNCAH Investment Framework (January 2016) </vt:lpstr>
      <vt:lpstr>Kenya SDG Targets For RH  Kenya RMNCAH Investment Framework (January 2016) </vt:lpstr>
      <vt:lpstr>Devolution in Achieving SDGs Related to RH</vt:lpstr>
      <vt:lpstr>Areas to improve on</vt:lpstr>
      <vt:lpstr>Innovation and Research</vt:lpstr>
      <vt:lpstr>Innovation and Research..</vt:lpstr>
      <vt:lpstr>Slide 83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Reproduction Health</dc:title>
  <dc:creator>user</dc:creator>
  <cp:lastModifiedBy>Admin</cp:lastModifiedBy>
  <cp:revision>13</cp:revision>
  <dcterms:created xsi:type="dcterms:W3CDTF">2020-03-28T13:13:53Z</dcterms:created>
  <dcterms:modified xsi:type="dcterms:W3CDTF">2020-03-29T12:05:53Z</dcterms:modified>
</cp:coreProperties>
</file>